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64" r:id="rId4"/>
    <p:sldId id="263" r:id="rId5"/>
    <p:sldId id="273" r:id="rId6"/>
    <p:sldId id="272" r:id="rId7"/>
    <p:sldId id="262" r:id="rId8"/>
    <p:sldId id="261" r:id="rId9"/>
    <p:sldId id="260" r:id="rId10"/>
    <p:sldId id="259" r:id="rId11"/>
    <p:sldId id="266" r:id="rId12"/>
    <p:sldId id="275" r:id="rId13"/>
    <p:sldId id="274" r:id="rId14"/>
    <p:sldId id="267" r:id="rId15"/>
    <p:sldId id="278" r:id="rId16"/>
    <p:sldId id="277" r:id="rId17"/>
    <p:sldId id="276" r:id="rId18"/>
    <p:sldId id="268" r:id="rId19"/>
    <p:sldId id="269" r:id="rId20"/>
    <p:sldId id="281" r:id="rId21"/>
    <p:sldId id="270" r:id="rId22"/>
    <p:sldId id="26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09-04-2023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09-04-2023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393794" y="2448779"/>
            <a:ext cx="6258757" cy="830997"/>
          </a:xfrm>
          <a:prstGeom prst="rect">
            <a:avLst/>
          </a:prstGeom>
          <a:noFill/>
        </p:spPr>
        <p:txBody>
          <a:bodyPr wrap="square" rtlCol="0">
            <a:spAutoFit/>
          </a:bodyPr>
          <a:lstStyle/>
          <a:p>
            <a:pPr algn="ctr"/>
            <a:r>
              <a:rPr lang="en-AU" sz="2400" b="1" dirty="0">
                <a:effectLst/>
                <a:latin typeface="Times New Roman" panose="02020603050405020304" pitchFamily="18" charset="0"/>
                <a:ea typeface="Calibri" panose="020F0502020204030204" pitchFamily="34" charset="0"/>
                <a:cs typeface="Times New Roman" panose="02020603050405020304" pitchFamily="18" charset="0"/>
              </a:rPr>
              <a:t>REAL &amp; FAKE JOB CLASSIFICATION USING NLTK TECHNIQUE</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34564" y="5226116"/>
            <a:ext cx="3938725" cy="89255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a:t>
            </a:r>
          </a:p>
          <a:p>
            <a:r>
              <a:rPr lang="en-IN" sz="1600" dirty="0">
                <a:latin typeface="Times New Roman" panose="02020603050405020304" pitchFamily="18" charset="0"/>
                <a:cs typeface="Times New Roman" panose="02020603050405020304" pitchFamily="18" charset="0"/>
              </a:rPr>
              <a:t>DR. S. HARIHARAN, M.E., </a:t>
            </a:r>
            <a:r>
              <a:rPr lang="en-IN" sz="1600" dirty="0" err="1">
                <a:latin typeface="Times New Roman" panose="02020603050405020304" pitchFamily="18" charset="0"/>
                <a:cs typeface="Times New Roman" panose="02020603050405020304" pitchFamily="18" charset="0"/>
              </a:rPr>
              <a:t>M.Tech</a:t>
            </a:r>
            <a:r>
              <a:rPr lang="en-IN" sz="1600" dirty="0">
                <a:latin typeface="Times New Roman" panose="02020603050405020304" pitchFamily="18" charset="0"/>
                <a:cs typeface="Times New Roman" panose="02020603050405020304" pitchFamily="18" charset="0"/>
              </a:rPr>
              <a:t>., Ph.D.</a:t>
            </a:r>
          </a:p>
          <a:p>
            <a:r>
              <a:rPr lang="en-IN" sz="1600" dirty="0">
                <a:latin typeface="Times New Roman" panose="02020603050405020304" pitchFamily="18" charset="0"/>
                <a:cs typeface="Times New Roman" panose="02020603050405020304" pitchFamily="18" charset="0"/>
              </a:rPr>
              <a:t>Professor</a:t>
            </a: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3511106"/>
            <a:ext cx="4802820"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Members Name / Register Number</a:t>
            </a:r>
          </a:p>
          <a:p>
            <a:pPr algn="ctr"/>
            <a:endParaRPr lang="en-US" b="1"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AU" sz="1800" b="1" i="0" u="none" strike="noStrike" cap="none" dirty="0" err="1">
                <a:latin typeface="Times New Roman" panose="02020603050405020304" pitchFamily="18" charset="0"/>
                <a:ea typeface="Century Gothic"/>
                <a:cs typeface="Times New Roman" panose="02020603050405020304" pitchFamily="18" charset="0"/>
                <a:sym typeface="Century Gothic"/>
              </a:rPr>
              <a:t>Kavushick</a:t>
            </a:r>
            <a:r>
              <a:rPr lang="en-AU" sz="1800" b="1" i="0" u="none" strike="noStrike" cap="none" dirty="0">
                <a:latin typeface="Times New Roman" panose="02020603050405020304" pitchFamily="18" charset="0"/>
                <a:ea typeface="Century Gothic"/>
                <a:cs typeface="Times New Roman" panose="02020603050405020304" pitchFamily="18" charset="0"/>
                <a:sym typeface="Century Gothic"/>
              </a:rPr>
              <a:t> P – 211419104133</a:t>
            </a:r>
            <a:endParaRPr lang="en-AU" sz="1800" dirty="0">
              <a:latin typeface="Times New Roman" panose="02020603050405020304" pitchFamily="18" charset="0"/>
              <a:ea typeface="Century Gothic"/>
              <a:cs typeface="Times New Roman" panose="02020603050405020304" pitchFamily="18" charset="0"/>
            </a:endParaRPr>
          </a:p>
          <a:p>
            <a:pPr marL="0" marR="0" lvl="0" indent="0" algn="ctr" rtl="0">
              <a:spcBef>
                <a:spcPts val="0"/>
              </a:spcBef>
              <a:spcAft>
                <a:spcPts val="0"/>
              </a:spcAft>
              <a:buNone/>
            </a:pPr>
            <a:r>
              <a:rPr lang="en-AU" sz="1800" b="1" i="0" u="none" strike="noStrike" cap="none" dirty="0" err="1">
                <a:latin typeface="Times New Roman" panose="02020603050405020304" pitchFamily="18" charset="0"/>
                <a:ea typeface="Century Gothic"/>
                <a:cs typeface="Times New Roman" panose="02020603050405020304" pitchFamily="18" charset="0"/>
                <a:sym typeface="Century Gothic"/>
              </a:rPr>
              <a:t>Manigandan</a:t>
            </a:r>
            <a:r>
              <a:rPr lang="en-AU" sz="1800" b="1" i="0" u="none" strike="noStrike" cap="none" dirty="0">
                <a:latin typeface="Times New Roman" panose="02020603050405020304" pitchFamily="18" charset="0"/>
                <a:ea typeface="Century Gothic"/>
                <a:cs typeface="Times New Roman" panose="02020603050405020304" pitchFamily="18" charset="0"/>
                <a:sym typeface="Century Gothic"/>
              </a:rPr>
              <a:t> L – 211419104159</a:t>
            </a:r>
            <a:endParaRPr lang="en-AU" sz="1800" dirty="0">
              <a:latin typeface="Times New Roman" panose="02020603050405020304" pitchFamily="18" charset="0"/>
              <a:ea typeface="Century Gothic"/>
              <a:cs typeface="Times New Roman" panose="02020603050405020304" pitchFamily="18" charset="0"/>
            </a:endParaRPr>
          </a:p>
          <a:p>
            <a:pPr marL="0" marR="0" lvl="0" indent="0" algn="ctr" rtl="0">
              <a:spcBef>
                <a:spcPts val="0"/>
              </a:spcBef>
              <a:spcAft>
                <a:spcPts val="0"/>
              </a:spcAft>
              <a:buNone/>
            </a:pPr>
            <a:r>
              <a:rPr lang="en-AU" sz="1800" b="1" i="0" u="none" strike="noStrike" cap="none" dirty="0" err="1">
                <a:latin typeface="Times New Roman" panose="02020603050405020304" pitchFamily="18" charset="0"/>
                <a:ea typeface="Century Gothic"/>
                <a:cs typeface="Times New Roman" panose="02020603050405020304" pitchFamily="18" charset="0"/>
                <a:sym typeface="Century Gothic"/>
              </a:rPr>
              <a:t>Nareshkumar</a:t>
            </a:r>
            <a:r>
              <a:rPr lang="en-AU" sz="1800" b="1" i="0" u="none" strike="noStrike" cap="none" dirty="0">
                <a:latin typeface="Times New Roman" panose="02020603050405020304" pitchFamily="18" charset="0"/>
                <a:ea typeface="Century Gothic"/>
                <a:cs typeface="Times New Roman" panose="02020603050405020304" pitchFamily="18" charset="0"/>
                <a:sym typeface="Century Gothic"/>
              </a:rPr>
              <a:t> C – 211419104177</a:t>
            </a:r>
            <a:endParaRPr lang="en-AU"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222318"/>
            <a:ext cx="3542190" cy="110799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p>
          <a:p>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G. SENTHIL KUMAR, M.C.A., M.Phil., M.B.A., M.E., Ph.D.,</a:t>
            </a:r>
          </a:p>
          <a:p>
            <a:r>
              <a:rPr lang="en-IN" sz="1600" dirty="0">
                <a:latin typeface="Times New Roman" panose="02020603050405020304" pitchFamily="18" charset="0"/>
                <a:cs typeface="Times New Roman" panose="02020603050405020304" pitchFamily="18" charset="0"/>
              </a:rPr>
              <a:t>Professor</a:t>
            </a: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09-04-2023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System Architecture</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09-04-2023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5" name="Picture 4">
            <a:extLst>
              <a:ext uri="{FF2B5EF4-FFF2-40B4-BE49-F238E27FC236}">
                <a16:creationId xmlns:a16="http://schemas.microsoft.com/office/drawing/2014/main" id="{FFBB5C29-83B2-6C8D-B288-FC2C2FC718E1}"/>
              </a:ext>
            </a:extLst>
          </p:cNvPr>
          <p:cNvPicPr>
            <a:picLocks noChangeAspect="1"/>
          </p:cNvPicPr>
          <p:nvPr/>
        </p:nvPicPr>
        <p:blipFill>
          <a:blip r:embed="rId2"/>
          <a:stretch>
            <a:fillRect/>
          </a:stretch>
        </p:blipFill>
        <p:spPr>
          <a:xfrm>
            <a:off x="628650" y="1420427"/>
            <a:ext cx="7886700" cy="4536490"/>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717950"/>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85C513-A557-DA7F-2301-018A04E401CA}"/>
              </a:ext>
            </a:extLst>
          </p:cNvPr>
          <p:cNvSpPr>
            <a:spLocks noGrp="1"/>
          </p:cNvSpPr>
          <p:nvPr>
            <p:ph idx="1"/>
          </p:nvPr>
        </p:nvSpPr>
        <p:spPr>
          <a:xfrm>
            <a:off x="628650" y="1376039"/>
            <a:ext cx="7886700" cy="4800924"/>
          </a:xfrm>
        </p:spPr>
        <p:txBody>
          <a:bodyPr>
            <a:normAutofit/>
          </a:bodyPr>
          <a:lstStyle/>
          <a:p>
            <a:r>
              <a:rPr lang="en-US" sz="2400" b="1" dirty="0">
                <a:latin typeface="Times New Roman" panose="02020603050405020304" pitchFamily="18" charset="0"/>
                <a:cs typeface="Times New Roman" panose="02020603050405020304" pitchFamily="18" charset="0"/>
              </a:rPr>
              <a:t>Use Case Diagram</a:t>
            </a:r>
            <a:endParaRPr lang="en-IN" sz="24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pic>
        <p:nvPicPr>
          <p:cNvPr id="9" name="Picture 8">
            <a:extLst>
              <a:ext uri="{FF2B5EF4-FFF2-40B4-BE49-F238E27FC236}">
                <a16:creationId xmlns:a16="http://schemas.microsoft.com/office/drawing/2014/main" id="{76459A97-FE36-A79D-3940-91671A07D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726" y="1389434"/>
            <a:ext cx="3962743" cy="4877223"/>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20295"/>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3D4376-A6DC-1C43-4EDA-58DECAE747CF}"/>
              </a:ext>
            </a:extLst>
          </p:cNvPr>
          <p:cNvSpPr>
            <a:spLocks noGrp="1"/>
          </p:cNvSpPr>
          <p:nvPr>
            <p:ph idx="1"/>
          </p:nvPr>
        </p:nvSpPr>
        <p:spPr>
          <a:xfrm>
            <a:off x="628650" y="1251751"/>
            <a:ext cx="7886700" cy="4925212"/>
          </a:xfrm>
        </p:spPr>
        <p:txBody>
          <a:bodyPr>
            <a:normAutofit/>
          </a:bodyPr>
          <a:lstStyle/>
          <a:p>
            <a:r>
              <a:rPr lang="en-US" sz="2400" b="1" dirty="0">
                <a:latin typeface="Times New Roman" panose="02020603050405020304" pitchFamily="18" charset="0"/>
                <a:cs typeface="Times New Roman" panose="02020603050405020304" pitchFamily="18" charset="0"/>
              </a:rPr>
              <a:t>Activity Diagram</a:t>
            </a: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pic>
        <p:nvPicPr>
          <p:cNvPr id="9" name="Picture 8">
            <a:extLst>
              <a:ext uri="{FF2B5EF4-FFF2-40B4-BE49-F238E27FC236}">
                <a16:creationId xmlns:a16="http://schemas.microsoft.com/office/drawing/2014/main" id="{03665C22-B14F-013E-A6FA-ED25D6750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917" y="2034001"/>
            <a:ext cx="6391921" cy="3487910"/>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93083"/>
            <a:ext cx="7886700" cy="575907"/>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744469-E2F0-FCCC-6275-D47B9BC229B1}"/>
              </a:ext>
            </a:extLst>
          </p:cNvPr>
          <p:cNvSpPr>
            <a:spLocks noGrp="1"/>
          </p:cNvSpPr>
          <p:nvPr>
            <p:ph idx="1"/>
          </p:nvPr>
        </p:nvSpPr>
        <p:spPr>
          <a:xfrm>
            <a:off x="628650" y="1269507"/>
            <a:ext cx="7886700" cy="4907456"/>
          </a:xfrm>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endParaRPr lang="en-IN" sz="24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pic>
        <p:nvPicPr>
          <p:cNvPr id="5" name="Picture 4">
            <a:extLst>
              <a:ext uri="{FF2B5EF4-FFF2-40B4-BE49-F238E27FC236}">
                <a16:creationId xmlns:a16="http://schemas.microsoft.com/office/drawing/2014/main" id="{5F18315D-B567-2488-3FB8-AD80C02BBBFC}"/>
              </a:ext>
            </a:extLst>
          </p:cNvPr>
          <p:cNvPicPr>
            <a:picLocks noChangeAspect="1"/>
          </p:cNvPicPr>
          <p:nvPr/>
        </p:nvPicPr>
        <p:blipFill>
          <a:blip r:embed="rId2"/>
          <a:stretch>
            <a:fillRect/>
          </a:stretch>
        </p:blipFill>
        <p:spPr>
          <a:xfrm>
            <a:off x="1615736" y="2009183"/>
            <a:ext cx="6019060" cy="3579310"/>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20295"/>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65E5E9A-2F2E-8ED6-2C39-25A0D5A73F29}"/>
              </a:ext>
            </a:extLst>
          </p:cNvPr>
          <p:cNvSpPr>
            <a:spLocks noGrp="1"/>
          </p:cNvSpPr>
          <p:nvPr>
            <p:ph idx="1"/>
          </p:nvPr>
        </p:nvSpPr>
        <p:spPr>
          <a:xfrm>
            <a:off x="628650" y="1296140"/>
            <a:ext cx="7886700" cy="4880823"/>
          </a:xfrm>
        </p:spPr>
        <p:txBody>
          <a:bodyPr>
            <a:normAutofit fontScale="92500" lnSpcReduction="10000"/>
          </a:bodyPr>
          <a:lstStyle/>
          <a:p>
            <a:pPr marL="0" indent="0">
              <a:lnSpc>
                <a:spcPct val="160000"/>
              </a:lnSpc>
              <a:buNone/>
            </a:pPr>
            <a:r>
              <a:rPr lang="en-IN" sz="1700" b="1" dirty="0">
                <a:latin typeface="Times New Roman" panose="02020603050405020304" pitchFamily="18" charset="0"/>
                <a:cs typeface="Times New Roman" panose="02020603050405020304" pitchFamily="18" charset="0"/>
              </a:rPr>
              <a:t>Data Pre-processing:</a:t>
            </a:r>
            <a:endParaRPr lang="en-AU" sz="1700" dirty="0">
              <a:latin typeface="Times New Roman" panose="02020603050405020304" pitchFamily="18" charset="0"/>
              <a:cs typeface="Times New Roman" panose="02020603050405020304" pitchFamily="18" charset="0"/>
            </a:endParaRPr>
          </a:p>
          <a:p>
            <a:pPr algn="just">
              <a:lnSpc>
                <a:spcPct val="160000"/>
              </a:lnSpc>
            </a:pPr>
            <a:r>
              <a:rPr lang="en-IN" sz="1700" dirty="0">
                <a:latin typeface="Times New Roman" panose="02020603050405020304" pitchFamily="18" charset="0"/>
                <a:cs typeface="Times New Roman" panose="02020603050405020304" pitchFamily="18" charset="0"/>
              </a:rPr>
              <a:t>Validation techniques in machine learning are used to get the error rate of the Machine Learning (ML) model, which can be considered as close to the true error rate of the dataset. </a:t>
            </a:r>
          </a:p>
          <a:p>
            <a:pPr algn="just">
              <a:lnSpc>
                <a:spcPct val="160000"/>
              </a:lnSpc>
            </a:pPr>
            <a:r>
              <a:rPr lang="en-IN" sz="1700" dirty="0">
                <a:latin typeface="Times New Roman" panose="02020603050405020304" pitchFamily="18" charset="0"/>
                <a:cs typeface="Times New Roman" panose="02020603050405020304" pitchFamily="18" charset="0"/>
              </a:rPr>
              <a:t>If the data volume is large enough to be representative of the population, you may not need the validation techniques. </a:t>
            </a:r>
          </a:p>
          <a:p>
            <a:pPr algn="just">
              <a:lnSpc>
                <a:spcPct val="160000"/>
              </a:lnSpc>
            </a:pPr>
            <a:r>
              <a:rPr lang="en-IN" sz="1700" dirty="0">
                <a:latin typeface="Times New Roman" panose="02020603050405020304" pitchFamily="18" charset="0"/>
                <a:cs typeface="Times New Roman" panose="02020603050405020304" pitchFamily="18" charset="0"/>
              </a:rPr>
              <a:t>However, in real-world scenarios, to work with samples of data that may not be a true representative of the population of given dataset. </a:t>
            </a:r>
          </a:p>
          <a:p>
            <a:pPr algn="just">
              <a:lnSpc>
                <a:spcPct val="160000"/>
              </a:lnSpc>
            </a:pPr>
            <a:r>
              <a:rPr lang="en-IN" sz="1700" dirty="0">
                <a:latin typeface="Times New Roman" panose="02020603050405020304" pitchFamily="18" charset="0"/>
                <a:cs typeface="Times New Roman" panose="02020603050405020304" pitchFamily="18" charset="0"/>
              </a:rPr>
              <a:t>To finding the missing value, duplicate value and description of data type whether it is float variable or integer</a:t>
            </a:r>
          </a:p>
          <a:p>
            <a:pPr algn="just">
              <a:lnSpc>
                <a:spcPct val="160000"/>
              </a:lnSpc>
            </a:pPr>
            <a:r>
              <a:rPr lang="en-IN" sz="1700" dirty="0">
                <a:latin typeface="Times New Roman" panose="02020603050405020304" pitchFamily="18" charset="0"/>
                <a:cs typeface="Times New Roman" panose="02020603050405020304" pitchFamily="18" charset="0"/>
              </a:rPr>
              <a:t>. The sample of data used to provide an unbiased evaluation of a model fit on the training dataset while tuning model hyper parameters.</a:t>
            </a:r>
          </a:p>
          <a:p>
            <a:endParaRPr lang="en-US"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14</a:t>
            </a:fld>
            <a:endParaRPr lang="en-IN"/>
          </a:p>
        </p:txBody>
      </p:sp>
    </p:spTree>
    <p:extLst>
      <p:ext uri="{BB962C8B-B14F-4D97-AF65-F5344CB8AC3E}">
        <p14:creationId xmlns:p14="http://schemas.microsoft.com/office/powerpoint/2010/main" val="254752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49274"/>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70FC452-AC72-7DFD-735F-CE16515247AA}"/>
              </a:ext>
            </a:extLst>
          </p:cNvPr>
          <p:cNvSpPr>
            <a:spLocks noGrp="1"/>
          </p:cNvSpPr>
          <p:nvPr>
            <p:ph idx="1"/>
          </p:nvPr>
        </p:nvSpPr>
        <p:spPr>
          <a:xfrm>
            <a:off x="628650" y="1154097"/>
            <a:ext cx="7886700" cy="5049499"/>
          </a:xfrm>
        </p:spPr>
        <p:txBody>
          <a:bodyPr>
            <a:normAutofit lnSpcReduction="10000"/>
          </a:bodyPr>
          <a:lstStyle/>
          <a:p>
            <a:pPr marL="0" indent="0">
              <a:lnSpc>
                <a:spcPct val="150000"/>
              </a:lnSpc>
              <a:buNone/>
            </a:pPr>
            <a:r>
              <a:rPr lang="en-IN" sz="1600" b="1" dirty="0">
                <a:latin typeface="Times New Roman" panose="02020603050405020304" pitchFamily="18" charset="0"/>
                <a:cs typeface="Times New Roman" panose="02020603050405020304" pitchFamily="18" charset="0"/>
              </a:rPr>
              <a:t>Data </a:t>
            </a:r>
            <a:r>
              <a:rPr lang="en-IN" sz="1600" b="1" dirty="0" err="1">
                <a:latin typeface="Times New Roman" panose="02020603050405020304" pitchFamily="18" charset="0"/>
                <a:cs typeface="Times New Roman" panose="02020603050405020304" pitchFamily="18" charset="0"/>
              </a:rPr>
              <a:t>Disualization</a:t>
            </a:r>
            <a:r>
              <a:rPr lang="en-IN" sz="1600" b="1"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 Data visualization is an important skill in applied statistics and machine learning. Statistics does indeed focus on quantitative descriptions and estimations of data</a:t>
            </a:r>
          </a:p>
          <a:p>
            <a:pPr>
              <a:lnSpc>
                <a:spcPct val="150000"/>
              </a:lnSpc>
            </a:pPr>
            <a:r>
              <a:rPr lang="en-IN" sz="1600" dirty="0">
                <a:latin typeface="Times New Roman" panose="02020603050405020304" pitchFamily="18" charset="0"/>
                <a:cs typeface="Times New Roman" panose="02020603050405020304" pitchFamily="18" charset="0"/>
              </a:rPr>
              <a:t>. Data visualization provides an important suite of tools for gaining a qualitative understanding. </a:t>
            </a:r>
          </a:p>
          <a:p>
            <a:pPr>
              <a:lnSpc>
                <a:spcPct val="150000"/>
              </a:lnSpc>
            </a:pPr>
            <a:r>
              <a:rPr lang="en-IN" sz="1600" dirty="0">
                <a:latin typeface="Times New Roman" panose="02020603050405020304" pitchFamily="18" charset="0"/>
                <a:cs typeface="Times New Roman" panose="02020603050405020304" pitchFamily="18" charset="0"/>
              </a:rPr>
              <a:t>This can be helpful when exploring and getting to know a dataset and can help with identifying patterns, corrupt data, outliers, and much more.</a:t>
            </a:r>
          </a:p>
          <a:p>
            <a:pPr>
              <a:lnSpc>
                <a:spcPct val="150000"/>
              </a:lnSpc>
            </a:pPr>
            <a:r>
              <a:rPr lang="en-IN" sz="1600" dirty="0">
                <a:latin typeface="Times New Roman" panose="02020603050405020304" pitchFamily="18" charset="0"/>
                <a:cs typeface="Times New Roman" panose="02020603050405020304" pitchFamily="18" charset="0"/>
              </a:rPr>
              <a:t> With a little domain knowledge, data visualizations can be used to express and demonstrate key relationships in plots and charts that are more visceral and stakeholders than measures of association or significance. </a:t>
            </a:r>
          </a:p>
          <a:p>
            <a:pPr>
              <a:lnSpc>
                <a:spcPct val="150000"/>
              </a:lnSpc>
            </a:pPr>
            <a:r>
              <a:rPr lang="en-IN" sz="1600" dirty="0">
                <a:latin typeface="Times New Roman" panose="02020603050405020304" pitchFamily="18" charset="0"/>
                <a:cs typeface="Times New Roman" panose="02020603050405020304" pitchFamily="18" charset="0"/>
              </a:rPr>
              <a:t>Data visualization and exploratory data analysis are whole fields themselves and it will recommend a deeper dive into some the books mentioned at the end.</a:t>
            </a:r>
            <a:endParaRPr lang="en-AU" sz="1600"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15</a:t>
            </a:fld>
            <a:endParaRPr lang="en-IN"/>
          </a:p>
        </p:txBody>
      </p:sp>
    </p:spTree>
    <p:extLst>
      <p:ext uri="{BB962C8B-B14F-4D97-AF65-F5344CB8AC3E}">
        <p14:creationId xmlns:p14="http://schemas.microsoft.com/office/powerpoint/2010/main" val="215430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58152"/>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624ACC9-44A2-2E8B-98AF-D3558A81B68E}"/>
              </a:ext>
            </a:extLst>
          </p:cNvPr>
          <p:cNvSpPr>
            <a:spLocks noGrp="1"/>
          </p:cNvSpPr>
          <p:nvPr>
            <p:ph idx="1"/>
          </p:nvPr>
        </p:nvSpPr>
        <p:spPr>
          <a:xfrm>
            <a:off x="628650" y="1118586"/>
            <a:ext cx="7886700" cy="5058377"/>
          </a:xfrm>
        </p:spPr>
        <p:txBody>
          <a:bodyPr>
            <a:normAutofit fontScale="92500" lnSpcReduction="10000"/>
          </a:bodyPr>
          <a:lstStyle/>
          <a:p>
            <a:pPr marL="0" indent="0">
              <a:buNone/>
            </a:pPr>
            <a:r>
              <a:rPr lang="en-A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a:t>
            </a:r>
          </a:p>
          <a:p>
            <a:pPr>
              <a:lnSpc>
                <a:spcPct val="150000"/>
              </a:lnSpc>
            </a:pPr>
            <a:r>
              <a:rPr lang="en-AU"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K-Nearest Neighbour is one of the simplest Machine Learning algorithms based on Supervised Learning technique.</a:t>
            </a:r>
          </a:p>
          <a:p>
            <a:pPr>
              <a:lnSpc>
                <a:spcPct val="150000"/>
              </a:lnSpc>
            </a:pPr>
            <a:r>
              <a:rPr lang="en-AU"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a:lnSpc>
                <a:spcPct val="150000"/>
              </a:lnSpc>
            </a:pPr>
            <a:r>
              <a:rPr lang="en-AU"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K-NN algorithm stores all the available data and classifies a new data point based on the similarity. This means when new data appears then it can be easily classified into a well suite category by using K- NN algorithm.</a:t>
            </a:r>
            <a:r>
              <a:rPr lang="en-IN" sz="1700"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50000"/>
              </a:lnSpc>
            </a:pPr>
            <a:r>
              <a:rPr lang="en-AU"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 is a </a:t>
            </a:r>
            <a:r>
              <a:rPr lang="en-AU" sz="1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non-parametric algorithm</a:t>
            </a:r>
            <a:r>
              <a:rPr lang="en-AU"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means it does not make any assumption on underlying data.</a:t>
            </a:r>
          </a:p>
          <a:p>
            <a:pPr>
              <a:lnSpc>
                <a:spcPct val="150000"/>
              </a:lnSpc>
            </a:pPr>
            <a:r>
              <a:rPr lang="en-AU"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also called a </a:t>
            </a:r>
            <a:r>
              <a:rPr lang="en-AU" sz="1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lazy learner algorithm</a:t>
            </a:r>
            <a:r>
              <a:rPr lang="en-AU"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because it does not learn from the training set immediately instead it stores the dataset and at the time of classification, it performs an action on the dataset.</a:t>
            </a:r>
            <a:endParaRPr lang="en-IN" sz="1700"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16</a:t>
            </a:fld>
            <a:endParaRPr lang="en-IN"/>
          </a:p>
        </p:txBody>
      </p:sp>
    </p:spTree>
    <p:extLst>
      <p:ext uri="{BB962C8B-B14F-4D97-AF65-F5344CB8AC3E}">
        <p14:creationId xmlns:p14="http://schemas.microsoft.com/office/powerpoint/2010/main" val="1021463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709072"/>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17</a:t>
            </a:fld>
            <a:endParaRPr lang="en-IN"/>
          </a:p>
        </p:txBody>
      </p:sp>
      <p:sp>
        <p:nvSpPr>
          <p:cNvPr id="7" name="Content Placeholder 6">
            <a:extLst>
              <a:ext uri="{FF2B5EF4-FFF2-40B4-BE49-F238E27FC236}">
                <a16:creationId xmlns:a16="http://schemas.microsoft.com/office/drawing/2014/main" id="{178DCA14-601D-B3A8-E918-2E2095054FC9}"/>
              </a:ext>
            </a:extLst>
          </p:cNvPr>
          <p:cNvSpPr txBox="1">
            <a:spLocks noGrp="1"/>
          </p:cNvSpPr>
          <p:nvPr>
            <p:ph idx="1"/>
          </p:nvPr>
        </p:nvSpPr>
        <p:spPr>
          <a:xfrm>
            <a:off x="628650" y="1295400"/>
            <a:ext cx="7886700" cy="4414285"/>
          </a:xfrm>
          <a:prstGeom prst="rect">
            <a:avLst/>
          </a:prstGeom>
          <a:noFill/>
        </p:spPr>
        <p:txBody>
          <a:bodyPr wrap="square">
            <a:spAutoFit/>
          </a:bodyPr>
          <a:lstStyle/>
          <a:p>
            <a:pPr marL="0" indent="0">
              <a:lnSpc>
                <a:spcPct val="150000"/>
              </a:lnSpc>
              <a:spcBef>
                <a:spcPts val="600"/>
              </a:spcBef>
              <a:spcAft>
                <a:spcPts val="720"/>
              </a:spcAft>
              <a:buNone/>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US"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600"/>
              </a:spcBef>
              <a:spcAft>
                <a:spcPts val="720"/>
              </a:spcAft>
            </a:pPr>
            <a:r>
              <a:rPr lang="en-IN" sz="1600" dirty="0">
                <a:solidFill>
                  <a:srgbClr val="000000"/>
                </a:solidFill>
                <a:latin typeface="Times New Roman" panose="02020603050405020304" pitchFamily="18" charset="0"/>
                <a:ea typeface="Times New Roman" panose="02020603050405020304" pitchFamily="18" charset="0"/>
              </a:rPr>
              <a:t>Logistic regression is a supervised learning classification algorithm used to predict the probability of a target variable. The nature of target or dependent variable is dichotomous, which means there would be only two possible classes.</a:t>
            </a:r>
            <a:endParaRPr lang="en-IN" sz="1600" dirty="0">
              <a:latin typeface="Times New Roman" panose="02020603050405020304" pitchFamily="18" charset="0"/>
              <a:ea typeface="Times New Roman" panose="02020603050405020304" pitchFamily="18" charset="0"/>
            </a:endParaRPr>
          </a:p>
          <a:p>
            <a:pPr>
              <a:lnSpc>
                <a:spcPct val="150000"/>
              </a:lnSpc>
              <a:spcBef>
                <a:spcPts val="600"/>
              </a:spcBef>
              <a:spcAft>
                <a:spcPts val="720"/>
              </a:spcAft>
            </a:pPr>
            <a:r>
              <a:rPr lang="en-IN" sz="1600" dirty="0">
                <a:solidFill>
                  <a:srgbClr val="000000"/>
                </a:solidFill>
                <a:latin typeface="Times New Roman" panose="02020603050405020304" pitchFamily="18" charset="0"/>
                <a:ea typeface="Times New Roman" panose="02020603050405020304" pitchFamily="18" charset="0"/>
              </a:rPr>
              <a:t>In simple words, the dependent variable is binary in nature having data coded as either 1 (stands for success/yes) or 0 (stands for failure/no).</a:t>
            </a:r>
            <a:endParaRPr lang="en-IN" sz="1600" dirty="0">
              <a:latin typeface="Times New Roman" panose="02020603050405020304" pitchFamily="18" charset="0"/>
              <a:ea typeface="Times New Roman" panose="02020603050405020304" pitchFamily="18" charset="0"/>
            </a:endParaRPr>
          </a:p>
          <a:p>
            <a:pPr>
              <a:lnSpc>
                <a:spcPct val="150000"/>
              </a:lnSpc>
              <a:spcBef>
                <a:spcPts val="600"/>
              </a:spcBef>
              <a:spcAft>
                <a:spcPts val="720"/>
              </a:spcAft>
            </a:pPr>
            <a:r>
              <a:rPr lang="en-IN" sz="1600" dirty="0">
                <a:solidFill>
                  <a:srgbClr val="000000"/>
                </a:solidFill>
                <a:latin typeface="Times New Roman" panose="02020603050405020304" pitchFamily="18" charset="0"/>
                <a:ea typeface="Times New Roman" panose="02020603050405020304" pitchFamily="18" charset="0"/>
              </a:rPr>
              <a:t>Mathematically, a logistic regression model predicts P(Y=1) as a function of X. It is one of the simplest ML algorithms that can be used for various classification problems </a:t>
            </a:r>
            <a:r>
              <a:rPr lang="en-IN" sz="1600" dirty="0">
                <a:solidFill>
                  <a:srgbClr val="000000"/>
                </a:solidFill>
                <a:effectLst/>
                <a:latin typeface="Times New Roman" panose="02020603050405020304" pitchFamily="18" charset="0"/>
                <a:ea typeface="Times New Roman" panose="02020603050405020304" pitchFamily="18" charset="0"/>
              </a:rPr>
              <a:t>such as spam detection, Diabetes prediction, cancer detection etc.</a:t>
            </a:r>
            <a:endParaRPr lang="en-IN" sz="1600" dirty="0">
              <a:effectLst/>
              <a:latin typeface="Times New Roman" panose="02020603050405020304" pitchFamily="18" charset="0"/>
              <a:ea typeface="Times New Roman" panose="02020603050405020304" pitchFamily="18" charset="0"/>
            </a:endParaRPr>
          </a:p>
          <a:p>
            <a:pPr marL="0" indent="0">
              <a:lnSpc>
                <a:spcPct val="150000"/>
              </a:lnSpc>
              <a:spcBef>
                <a:spcPts val="600"/>
              </a:spcBef>
              <a:spcAft>
                <a:spcPts val="720"/>
              </a:spcAft>
              <a:buNone/>
            </a:pPr>
            <a:endParaRPr lang="en-IN" sz="1600" dirty="0"/>
          </a:p>
        </p:txBody>
      </p:sp>
    </p:spTree>
    <p:extLst>
      <p:ext uri="{BB962C8B-B14F-4D97-AF65-F5344CB8AC3E}">
        <p14:creationId xmlns:p14="http://schemas.microsoft.com/office/powerpoint/2010/main" val="5320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513763"/>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80FFDEF-D0AB-21FA-FB93-20402B769D14}"/>
              </a:ext>
            </a:extLst>
          </p:cNvPr>
          <p:cNvSpPr>
            <a:spLocks noGrp="1"/>
          </p:cNvSpPr>
          <p:nvPr>
            <p:ph idx="1"/>
          </p:nvPr>
        </p:nvSpPr>
        <p:spPr>
          <a:xfrm>
            <a:off x="628650" y="958788"/>
            <a:ext cx="7886700" cy="5218175"/>
          </a:xfrm>
        </p:spPr>
        <p:txBody>
          <a:bodyPr/>
          <a:lstStyle/>
          <a:p>
            <a:r>
              <a:rPr lang="en-US" dirty="0"/>
              <a:t>Unit Testing</a:t>
            </a:r>
          </a:p>
          <a:p>
            <a:endParaRPr lang="en-IN" dirty="0"/>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09-04-2023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18</a:t>
            </a:fld>
            <a:endParaRPr lang="en-IN"/>
          </a:p>
        </p:txBody>
      </p:sp>
      <p:graphicFrame>
        <p:nvGraphicFramePr>
          <p:cNvPr id="8" name="Table 7">
            <a:extLst>
              <a:ext uri="{FF2B5EF4-FFF2-40B4-BE49-F238E27FC236}">
                <a16:creationId xmlns:a16="http://schemas.microsoft.com/office/drawing/2014/main" id="{9DD93764-CF9D-2589-792E-CD82DAEB10CB}"/>
              </a:ext>
            </a:extLst>
          </p:cNvPr>
          <p:cNvGraphicFramePr>
            <a:graphicFrameLocks noGrp="1"/>
          </p:cNvGraphicFramePr>
          <p:nvPr>
            <p:extLst>
              <p:ext uri="{D42A27DB-BD31-4B8C-83A1-F6EECF244321}">
                <p14:modId xmlns:p14="http://schemas.microsoft.com/office/powerpoint/2010/main" val="2022230359"/>
              </p:ext>
            </p:extLst>
          </p:nvPr>
        </p:nvGraphicFramePr>
        <p:xfrm>
          <a:off x="1340529" y="2166150"/>
          <a:ext cx="7022235" cy="4140360"/>
        </p:xfrm>
        <a:graphic>
          <a:graphicData uri="http://schemas.openxmlformats.org/drawingml/2006/table">
            <a:tbl>
              <a:tblPr firstRow="1" firstCol="1" lastRow="1" lastCol="1" bandRow="1" bandCol="1">
                <a:tableStyleId>{5C22544A-7EE6-4342-B048-85BDC9FD1C3A}</a:tableStyleId>
              </a:tblPr>
              <a:tblGrid>
                <a:gridCol w="662283">
                  <a:extLst>
                    <a:ext uri="{9D8B030D-6E8A-4147-A177-3AD203B41FA5}">
                      <a16:colId xmlns:a16="http://schemas.microsoft.com/office/drawing/2014/main" val="102350856"/>
                    </a:ext>
                  </a:extLst>
                </a:gridCol>
                <a:gridCol w="1544601">
                  <a:extLst>
                    <a:ext uri="{9D8B030D-6E8A-4147-A177-3AD203B41FA5}">
                      <a16:colId xmlns:a16="http://schemas.microsoft.com/office/drawing/2014/main" val="947635787"/>
                    </a:ext>
                  </a:extLst>
                </a:gridCol>
                <a:gridCol w="1326428">
                  <a:extLst>
                    <a:ext uri="{9D8B030D-6E8A-4147-A177-3AD203B41FA5}">
                      <a16:colId xmlns:a16="http://schemas.microsoft.com/office/drawing/2014/main" val="2520757746"/>
                    </a:ext>
                  </a:extLst>
                </a:gridCol>
                <a:gridCol w="1533300">
                  <a:extLst>
                    <a:ext uri="{9D8B030D-6E8A-4147-A177-3AD203B41FA5}">
                      <a16:colId xmlns:a16="http://schemas.microsoft.com/office/drawing/2014/main" val="1748595476"/>
                    </a:ext>
                  </a:extLst>
                </a:gridCol>
                <a:gridCol w="1338364">
                  <a:extLst>
                    <a:ext uri="{9D8B030D-6E8A-4147-A177-3AD203B41FA5}">
                      <a16:colId xmlns:a16="http://schemas.microsoft.com/office/drawing/2014/main" val="860308768"/>
                    </a:ext>
                  </a:extLst>
                </a:gridCol>
                <a:gridCol w="617259">
                  <a:extLst>
                    <a:ext uri="{9D8B030D-6E8A-4147-A177-3AD203B41FA5}">
                      <a16:colId xmlns:a16="http://schemas.microsoft.com/office/drawing/2014/main" val="2591932067"/>
                    </a:ext>
                  </a:extLst>
                </a:gridCol>
              </a:tblGrid>
              <a:tr h="1544716">
                <a:tc>
                  <a:txBody>
                    <a:bodyPr/>
                    <a:lstStyle/>
                    <a:p>
                      <a:pPr marL="69850">
                        <a:spcBef>
                          <a:spcPts val="5"/>
                        </a:spcBef>
                        <a:spcAft>
                          <a:spcPts val="0"/>
                        </a:spcAft>
                      </a:pPr>
                      <a:r>
                        <a:rPr lang="en-US" sz="1200" dirty="0">
                          <a:effectLst/>
                          <a:latin typeface="Segoe UI" panose="020B0502040204020203" pitchFamily="34" charset="0"/>
                          <a:ea typeface="Segoe UI" panose="020B0502040204020203" pitchFamily="34" charset="0"/>
                          <a:cs typeface="Latha" panose="020B0604020202020204" pitchFamily="34" charset="0"/>
                        </a:rPr>
                        <a:t>1</a:t>
                      </a:r>
                      <a:endParaRPr lang="en-IN" sz="1200" dirty="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6675" marR="242570">
                        <a:lnSpc>
                          <a:spcPct val="150000"/>
                        </a:lnSpc>
                        <a:spcAft>
                          <a:spcPts val="0"/>
                        </a:spcAft>
                      </a:pPr>
                      <a:r>
                        <a:rPr lang="en-US" sz="1200">
                          <a:effectLst/>
                        </a:rPr>
                        <a:t>Test the Data analyzsis module to ensure that it can correctly identify real or fake </a:t>
                      </a:r>
                      <a:endParaRPr lang="en-IN" sz="12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342900" marR="136525" lvl="0" indent="-342900" algn="r">
                        <a:lnSpc>
                          <a:spcPct val="150000"/>
                        </a:lnSpc>
                        <a:spcAft>
                          <a:spcPts val="0"/>
                        </a:spcAft>
                        <a:buSzPts val="1100"/>
                        <a:buFont typeface="Segoe UI" panose="020B0502040204020203" pitchFamily="34" charset="0"/>
                        <a:buAutoNum type="arabicPeriod"/>
                        <a:tabLst>
                          <a:tab pos="213360" algn="l"/>
                        </a:tabLst>
                      </a:pPr>
                      <a:r>
                        <a:rPr lang="en-US" sz="1200">
                          <a:effectLst/>
                        </a:rPr>
                        <a:t>Input a real job offer</a:t>
                      </a:r>
                      <a:endParaRPr lang="en-IN" sz="1200">
                        <a:effectLst/>
                      </a:endParaRPr>
                    </a:p>
                    <a:p>
                      <a:pPr marL="342900" marR="90805" lvl="0" indent="-342900" algn="r">
                        <a:lnSpc>
                          <a:spcPct val="150000"/>
                        </a:lnSpc>
                        <a:spcAft>
                          <a:spcPts val="0"/>
                        </a:spcAft>
                        <a:buSzPts val="1100"/>
                        <a:buFont typeface="Segoe UI" panose="020B0502040204020203" pitchFamily="34" charset="0"/>
                        <a:buAutoNum type="arabicPeriod"/>
                        <a:tabLst>
                          <a:tab pos="213360" algn="l"/>
                        </a:tabLst>
                      </a:pPr>
                      <a:r>
                        <a:rPr lang="en-US" sz="1200">
                          <a:effectLst/>
                        </a:rPr>
                        <a:t>Input</a:t>
                      </a:r>
                      <a:r>
                        <a:rPr lang="en-US" sz="1200" spc="5">
                          <a:effectLst/>
                        </a:rPr>
                        <a:t> </a:t>
                      </a:r>
                      <a:r>
                        <a:rPr lang="en-US" sz="1200">
                          <a:effectLst/>
                        </a:rPr>
                        <a:t>a</a:t>
                      </a:r>
                      <a:r>
                        <a:rPr lang="en-US" sz="1200" spc="-5">
                          <a:effectLst/>
                        </a:rPr>
                        <a:t> </a:t>
                      </a:r>
                      <a:r>
                        <a:rPr lang="en-US" sz="1200">
                          <a:effectLst/>
                        </a:rPr>
                        <a:t>fake job</a:t>
                      </a:r>
                      <a:endParaRPr lang="en-IN" sz="1200">
                        <a:effectLst/>
                      </a:endParaRPr>
                    </a:p>
                    <a:p>
                      <a:pPr marL="66675" marR="90805">
                        <a:lnSpc>
                          <a:spcPct val="150000"/>
                        </a:lnSpc>
                        <a:spcAft>
                          <a:spcPts val="0"/>
                        </a:spcAft>
                        <a:tabLst>
                          <a:tab pos="213360" algn="l"/>
                        </a:tabLst>
                      </a:pPr>
                      <a:r>
                        <a:rPr lang="en-US" sz="1200">
                          <a:effectLst/>
                        </a:rPr>
                        <a:t>offer.</a:t>
                      </a:r>
                      <a:endParaRPr lang="en-IN" sz="1200">
                        <a:effectLst/>
                      </a:endParaRPr>
                    </a:p>
                    <a:p>
                      <a:pPr marL="342900" marR="229235" lvl="0" indent="-342900" algn="r">
                        <a:lnSpc>
                          <a:spcPct val="150000"/>
                        </a:lnSpc>
                        <a:spcAft>
                          <a:spcPts val="0"/>
                        </a:spcAft>
                        <a:buSzPts val="1100"/>
                        <a:buFont typeface="Segoe UI" panose="020B0502040204020203" pitchFamily="34" charset="0"/>
                        <a:buAutoNum type="arabicPeriod"/>
                        <a:tabLst>
                          <a:tab pos="250190" algn="l"/>
                        </a:tabLst>
                      </a:pPr>
                      <a:r>
                        <a:rPr lang="en-US" sz="1200">
                          <a:effectLst/>
                        </a:rPr>
                        <a:t>Run the</a:t>
                      </a:r>
                      <a:r>
                        <a:rPr lang="en-US" sz="1200" spc="5">
                          <a:effectLst/>
                        </a:rPr>
                        <a:t> </a:t>
                      </a:r>
                      <a:r>
                        <a:rPr lang="en-US" sz="1200">
                          <a:effectLst/>
                        </a:rPr>
                        <a:t>data analysis</a:t>
                      </a:r>
                      <a:r>
                        <a:rPr lang="en-US" sz="1200" spc="-290">
                          <a:effectLst/>
                        </a:rPr>
                        <a:t> module</a:t>
                      </a:r>
                      <a:r>
                        <a:rPr lang="en-US" sz="1200">
                          <a:effectLst/>
                        </a:rPr>
                        <a:t>.</a:t>
                      </a:r>
                      <a:endParaRPr lang="en-IN" sz="12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9850" marR="49530">
                        <a:lnSpc>
                          <a:spcPct val="150000"/>
                        </a:lnSpc>
                        <a:spcAft>
                          <a:spcPts val="0"/>
                        </a:spcAft>
                      </a:pPr>
                      <a:r>
                        <a:rPr lang="en-US" sz="1200">
                          <a:effectLst/>
                        </a:rPr>
                        <a:t>The</a:t>
                      </a:r>
                      <a:r>
                        <a:rPr lang="en-US" sz="1200" spc="5">
                          <a:effectLst/>
                        </a:rPr>
                        <a:t> </a:t>
                      </a:r>
                      <a:r>
                        <a:rPr lang="en-US" sz="1200">
                          <a:effectLst/>
                        </a:rPr>
                        <a:t>data</a:t>
                      </a:r>
                      <a:r>
                        <a:rPr lang="en-US" sz="1200" spc="5">
                          <a:effectLst/>
                        </a:rPr>
                        <a:t> </a:t>
                      </a:r>
                      <a:r>
                        <a:rPr lang="en-US" sz="1200">
                          <a:effectLst/>
                        </a:rPr>
                        <a:t>analysis</a:t>
                      </a:r>
                      <a:r>
                        <a:rPr lang="en-US" sz="1200" spc="5">
                          <a:effectLst/>
                        </a:rPr>
                        <a:t> </a:t>
                      </a:r>
                      <a:r>
                        <a:rPr lang="en-US" sz="1200">
                          <a:effectLst/>
                        </a:rPr>
                        <a:t>module</a:t>
                      </a:r>
                      <a:r>
                        <a:rPr lang="en-US" sz="1200" spc="5">
                          <a:effectLst/>
                        </a:rPr>
                        <a:t> </a:t>
                      </a:r>
                      <a:r>
                        <a:rPr lang="en-US" sz="1200">
                          <a:effectLst/>
                        </a:rPr>
                        <a:t>should</a:t>
                      </a:r>
                      <a:r>
                        <a:rPr lang="en-US" sz="1200" spc="5">
                          <a:effectLst/>
                        </a:rPr>
                        <a:t> </a:t>
                      </a:r>
                      <a:r>
                        <a:rPr lang="en-US" sz="1200">
                          <a:effectLst/>
                        </a:rPr>
                        <a:t>correctly</a:t>
                      </a:r>
                      <a:r>
                        <a:rPr lang="en-US" sz="1200" spc="5">
                          <a:effectLst/>
                        </a:rPr>
                        <a:t> </a:t>
                      </a:r>
                      <a:r>
                        <a:rPr lang="en-US" sz="1200">
                          <a:effectLst/>
                        </a:rPr>
                        <a:t>identify the real or fake job.</a:t>
                      </a:r>
                      <a:endParaRPr lang="en-IN" sz="12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9215" marR="74295">
                        <a:lnSpc>
                          <a:spcPct val="150000"/>
                        </a:lnSpc>
                        <a:spcAft>
                          <a:spcPts val="0"/>
                        </a:spcAft>
                      </a:pPr>
                      <a:r>
                        <a:rPr lang="en-US" sz="1200">
                          <a:effectLst/>
                        </a:rPr>
                        <a:t>The data</a:t>
                      </a:r>
                      <a:r>
                        <a:rPr lang="en-US" sz="1200" spc="5">
                          <a:effectLst/>
                        </a:rPr>
                        <a:t> </a:t>
                      </a:r>
                      <a:r>
                        <a:rPr lang="en-US" sz="1200">
                          <a:effectLst/>
                        </a:rPr>
                        <a:t>analysis module</a:t>
                      </a:r>
                      <a:r>
                        <a:rPr lang="en-US" sz="1200" spc="-290">
                          <a:effectLst/>
                        </a:rPr>
                        <a:t> </a:t>
                      </a:r>
                      <a:r>
                        <a:rPr lang="en-US" sz="1200">
                          <a:effectLst/>
                        </a:rPr>
                        <a:t>should correctly</a:t>
                      </a:r>
                      <a:r>
                        <a:rPr lang="en-US" sz="1200" spc="-290">
                          <a:effectLst/>
                        </a:rPr>
                        <a:t> </a:t>
                      </a:r>
                      <a:r>
                        <a:rPr lang="en-US" sz="1200">
                          <a:effectLst/>
                        </a:rPr>
                        <a:t>identify the</a:t>
                      </a:r>
                      <a:r>
                        <a:rPr lang="en-US" sz="1200" spc="5">
                          <a:effectLst/>
                        </a:rPr>
                        <a:t> real or fake job</a:t>
                      </a:r>
                      <a:endParaRPr lang="en-IN" sz="12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6040">
                        <a:lnSpc>
                          <a:spcPts val="1575"/>
                        </a:lnSpc>
                      </a:pPr>
                      <a:r>
                        <a:rPr lang="en-US" sz="1200" dirty="0">
                          <a:effectLst/>
                        </a:rPr>
                        <a:t>Pass</a:t>
                      </a:r>
                      <a:endParaRPr lang="en-IN" sz="1200" dirty="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extLst>
                  <a:ext uri="{0D108BD9-81ED-4DB2-BD59-A6C34878D82A}">
                    <a16:rowId xmlns:a16="http://schemas.microsoft.com/office/drawing/2014/main" val="4063419842"/>
                  </a:ext>
                </a:extLst>
              </a:tr>
              <a:tr h="1701007">
                <a:tc>
                  <a:txBody>
                    <a:bodyPr/>
                    <a:lstStyle/>
                    <a:p>
                      <a:pPr marL="69850">
                        <a:spcBef>
                          <a:spcPts val="5"/>
                        </a:spcBef>
                        <a:spcAft>
                          <a:spcPts val="0"/>
                        </a:spcAft>
                      </a:pPr>
                      <a:r>
                        <a:rPr lang="en-US" sz="1200" dirty="0">
                          <a:effectLst/>
                          <a:latin typeface="Segoe UI" panose="020B0502040204020203" pitchFamily="34" charset="0"/>
                          <a:ea typeface="Segoe UI" panose="020B0502040204020203" pitchFamily="34" charset="0"/>
                          <a:cs typeface="Latha" panose="020B0604020202020204" pitchFamily="34" charset="0"/>
                        </a:rPr>
                        <a:t>2</a:t>
                      </a:r>
                      <a:endParaRPr lang="en-IN" sz="1200" dirty="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6675" marR="242570">
                        <a:lnSpc>
                          <a:spcPct val="150000"/>
                        </a:lnSpc>
                        <a:spcAft>
                          <a:spcPts val="0"/>
                        </a:spcAft>
                      </a:pPr>
                      <a:r>
                        <a:rPr lang="en-US" sz="1200">
                          <a:effectLst/>
                        </a:rPr>
                        <a:t>Test the deployment module to ensure that it can identify the real and fake job</a:t>
                      </a:r>
                      <a:endParaRPr lang="en-IN" sz="12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342900" marR="114935" lvl="0" indent="-342900">
                        <a:lnSpc>
                          <a:spcPct val="150000"/>
                        </a:lnSpc>
                        <a:spcAft>
                          <a:spcPts val="0"/>
                        </a:spcAft>
                        <a:buSzPts val="1100"/>
                        <a:buFont typeface="Segoe UI" panose="020B0502040204020203" pitchFamily="34" charset="0"/>
                        <a:buAutoNum type="arabicPeriod"/>
                        <a:tabLst>
                          <a:tab pos="213360" algn="l"/>
                        </a:tabLst>
                      </a:pPr>
                      <a:r>
                        <a:rPr lang="en-US" sz="1200">
                          <a:effectLst/>
                        </a:rPr>
                        <a:t>Get the user input</a:t>
                      </a:r>
                      <a:endParaRPr lang="en-IN" sz="1200">
                        <a:effectLst/>
                      </a:endParaRPr>
                    </a:p>
                    <a:p>
                      <a:pPr marL="342900" marR="212090" lvl="0" indent="-342900">
                        <a:lnSpc>
                          <a:spcPct val="150000"/>
                        </a:lnSpc>
                        <a:spcAft>
                          <a:spcPts val="0"/>
                        </a:spcAft>
                        <a:buSzPts val="1100"/>
                        <a:buFont typeface="Segoe UI" panose="020B0502040204020203" pitchFamily="34" charset="0"/>
                        <a:buAutoNum type="arabicPeriod"/>
                        <a:tabLst>
                          <a:tab pos="213360" algn="l"/>
                        </a:tabLst>
                      </a:pPr>
                      <a:r>
                        <a:rPr lang="en-US" sz="1200">
                          <a:effectLst/>
                        </a:rPr>
                        <a:t>Run the deployment module</a:t>
                      </a:r>
                      <a:endParaRPr lang="en-IN" sz="12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9850" marR="49530">
                        <a:lnSpc>
                          <a:spcPct val="150000"/>
                        </a:lnSpc>
                        <a:spcAft>
                          <a:spcPts val="0"/>
                        </a:spcAft>
                      </a:pPr>
                      <a:r>
                        <a:rPr lang="en-US" sz="1200">
                          <a:effectLst/>
                        </a:rPr>
                        <a:t>The deployment module should identify the real or fake job</a:t>
                      </a:r>
                      <a:endParaRPr lang="en-IN" sz="12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9215" marR="74295">
                        <a:lnSpc>
                          <a:spcPct val="150000"/>
                        </a:lnSpc>
                        <a:spcAft>
                          <a:spcPts val="0"/>
                        </a:spcAft>
                      </a:pPr>
                      <a:r>
                        <a:rPr lang="en-US" sz="1200">
                          <a:effectLst/>
                        </a:rPr>
                        <a:t>The deployment module should identify the real or fake job</a:t>
                      </a:r>
                      <a:endParaRPr lang="en-IN" sz="12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6040">
                        <a:lnSpc>
                          <a:spcPts val="1575"/>
                        </a:lnSpc>
                      </a:pPr>
                      <a:r>
                        <a:rPr lang="en-US" sz="1200" dirty="0">
                          <a:effectLst/>
                        </a:rPr>
                        <a:t>Pass</a:t>
                      </a:r>
                      <a:endParaRPr lang="en-IN" sz="1200" dirty="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extLst>
                  <a:ext uri="{0D108BD9-81ED-4DB2-BD59-A6C34878D82A}">
                    <a16:rowId xmlns:a16="http://schemas.microsoft.com/office/drawing/2014/main" val="882620363"/>
                  </a:ext>
                </a:extLst>
              </a:tr>
            </a:tbl>
          </a:graphicData>
        </a:graphic>
      </p:graphicFrame>
      <p:graphicFrame>
        <p:nvGraphicFramePr>
          <p:cNvPr id="9" name="Table 8">
            <a:extLst>
              <a:ext uri="{FF2B5EF4-FFF2-40B4-BE49-F238E27FC236}">
                <a16:creationId xmlns:a16="http://schemas.microsoft.com/office/drawing/2014/main" id="{F8A6A7F2-F15E-4C2C-C10F-235316362DB1}"/>
              </a:ext>
            </a:extLst>
          </p:cNvPr>
          <p:cNvGraphicFramePr>
            <a:graphicFrameLocks noGrp="1"/>
          </p:cNvGraphicFramePr>
          <p:nvPr>
            <p:extLst>
              <p:ext uri="{D42A27DB-BD31-4B8C-83A1-F6EECF244321}">
                <p14:modId xmlns:p14="http://schemas.microsoft.com/office/powerpoint/2010/main" val="1648169941"/>
              </p:ext>
            </p:extLst>
          </p:nvPr>
        </p:nvGraphicFramePr>
        <p:xfrm>
          <a:off x="1340528" y="1434630"/>
          <a:ext cx="7022235" cy="731520"/>
        </p:xfrm>
        <a:graphic>
          <a:graphicData uri="http://schemas.openxmlformats.org/drawingml/2006/table">
            <a:tbl>
              <a:tblPr firstRow="1" firstCol="1" lastRow="1" lastCol="1" bandRow="1" bandCol="1">
                <a:tableStyleId>{5C22544A-7EE6-4342-B048-85BDC9FD1C3A}</a:tableStyleId>
              </a:tblPr>
              <a:tblGrid>
                <a:gridCol w="662283">
                  <a:extLst>
                    <a:ext uri="{9D8B030D-6E8A-4147-A177-3AD203B41FA5}">
                      <a16:colId xmlns:a16="http://schemas.microsoft.com/office/drawing/2014/main" val="3170213452"/>
                    </a:ext>
                  </a:extLst>
                </a:gridCol>
                <a:gridCol w="1544602">
                  <a:extLst>
                    <a:ext uri="{9D8B030D-6E8A-4147-A177-3AD203B41FA5}">
                      <a16:colId xmlns:a16="http://schemas.microsoft.com/office/drawing/2014/main" val="769752091"/>
                    </a:ext>
                  </a:extLst>
                </a:gridCol>
                <a:gridCol w="1315853">
                  <a:extLst>
                    <a:ext uri="{9D8B030D-6E8A-4147-A177-3AD203B41FA5}">
                      <a16:colId xmlns:a16="http://schemas.microsoft.com/office/drawing/2014/main" val="549209663"/>
                    </a:ext>
                  </a:extLst>
                </a:gridCol>
                <a:gridCol w="1543875">
                  <a:extLst>
                    <a:ext uri="{9D8B030D-6E8A-4147-A177-3AD203B41FA5}">
                      <a16:colId xmlns:a16="http://schemas.microsoft.com/office/drawing/2014/main" val="1122354280"/>
                    </a:ext>
                  </a:extLst>
                </a:gridCol>
                <a:gridCol w="1338363">
                  <a:extLst>
                    <a:ext uri="{9D8B030D-6E8A-4147-A177-3AD203B41FA5}">
                      <a16:colId xmlns:a16="http://schemas.microsoft.com/office/drawing/2014/main" val="1044423843"/>
                    </a:ext>
                  </a:extLst>
                </a:gridCol>
                <a:gridCol w="617259">
                  <a:extLst>
                    <a:ext uri="{9D8B030D-6E8A-4147-A177-3AD203B41FA5}">
                      <a16:colId xmlns:a16="http://schemas.microsoft.com/office/drawing/2014/main" val="1960136670"/>
                    </a:ext>
                  </a:extLst>
                </a:gridCol>
              </a:tblGrid>
              <a:tr h="731520">
                <a:tc>
                  <a:txBody>
                    <a:bodyPr/>
                    <a:lstStyle/>
                    <a:p>
                      <a:pPr marL="69850">
                        <a:lnSpc>
                          <a:spcPts val="1600"/>
                        </a:lnSpc>
                      </a:pPr>
                      <a:r>
                        <a:rPr lang="en-US" sz="1400">
                          <a:effectLst/>
                        </a:rPr>
                        <a:t>Test</a:t>
                      </a:r>
                      <a:endParaRPr lang="en-IN" sz="1100">
                        <a:effectLst/>
                      </a:endParaRPr>
                    </a:p>
                    <a:p>
                      <a:pPr marL="69850">
                        <a:spcBef>
                          <a:spcPts val="815"/>
                        </a:spcBef>
                        <a:spcAft>
                          <a:spcPts val="0"/>
                        </a:spcAft>
                      </a:pPr>
                      <a:r>
                        <a:rPr lang="en-US" sz="1400">
                          <a:effectLst/>
                        </a:rPr>
                        <a:t>Case</a:t>
                      </a:r>
                      <a:r>
                        <a:rPr lang="en-US" sz="1400" spc="15">
                          <a:effectLst/>
                        </a:rPr>
                        <a:t> </a:t>
                      </a:r>
                      <a:r>
                        <a:rPr lang="en-US" sz="1400">
                          <a:effectLst/>
                        </a:rPr>
                        <a:t>ID</a:t>
                      </a:r>
                      <a:endParaRPr lang="en-IN" sz="11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6675">
                        <a:lnSpc>
                          <a:spcPts val="1600"/>
                        </a:lnSpc>
                      </a:pPr>
                      <a:r>
                        <a:rPr lang="en-US" sz="1400">
                          <a:effectLst/>
                        </a:rPr>
                        <a:t>Description</a:t>
                      </a:r>
                      <a:endParaRPr lang="en-IN" sz="11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6675">
                        <a:lnSpc>
                          <a:spcPts val="1600"/>
                        </a:lnSpc>
                      </a:pPr>
                      <a:r>
                        <a:rPr lang="en-US" sz="1400">
                          <a:effectLst/>
                        </a:rPr>
                        <a:t>Test</a:t>
                      </a:r>
                      <a:r>
                        <a:rPr lang="en-US" sz="1400" spc="-40">
                          <a:effectLst/>
                        </a:rPr>
                        <a:t> </a:t>
                      </a:r>
                      <a:r>
                        <a:rPr lang="en-US" sz="1400">
                          <a:effectLst/>
                        </a:rPr>
                        <a:t>Steps</a:t>
                      </a:r>
                      <a:endParaRPr lang="en-IN" sz="11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9850">
                        <a:lnSpc>
                          <a:spcPts val="1600"/>
                        </a:lnSpc>
                      </a:pPr>
                      <a:r>
                        <a:rPr lang="en-US" sz="1400" dirty="0">
                          <a:effectLst/>
                        </a:rPr>
                        <a:t>Expected</a:t>
                      </a:r>
                      <a:endParaRPr lang="en-IN" sz="1100" dirty="0">
                        <a:effectLst/>
                      </a:endParaRPr>
                    </a:p>
                    <a:p>
                      <a:pPr marL="69850">
                        <a:spcBef>
                          <a:spcPts val="815"/>
                        </a:spcBef>
                        <a:spcAft>
                          <a:spcPts val="0"/>
                        </a:spcAft>
                      </a:pPr>
                      <a:r>
                        <a:rPr lang="en-US" sz="1400" dirty="0">
                          <a:effectLst/>
                        </a:rPr>
                        <a:t>Result</a:t>
                      </a:r>
                      <a:endParaRPr lang="en-IN" sz="1100" dirty="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9215">
                        <a:lnSpc>
                          <a:spcPts val="1600"/>
                        </a:lnSpc>
                      </a:pPr>
                      <a:r>
                        <a:rPr lang="en-US" sz="1400">
                          <a:effectLst/>
                        </a:rPr>
                        <a:t>Actual</a:t>
                      </a:r>
                      <a:endParaRPr lang="en-IN" sz="1100">
                        <a:effectLst/>
                      </a:endParaRPr>
                    </a:p>
                    <a:p>
                      <a:pPr marL="69215">
                        <a:spcBef>
                          <a:spcPts val="815"/>
                        </a:spcBef>
                        <a:spcAft>
                          <a:spcPts val="0"/>
                        </a:spcAft>
                      </a:pPr>
                      <a:r>
                        <a:rPr lang="en-US" sz="1400">
                          <a:effectLst/>
                        </a:rPr>
                        <a:t>Result</a:t>
                      </a:r>
                      <a:endParaRPr lang="en-IN" sz="110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tc>
                  <a:txBody>
                    <a:bodyPr/>
                    <a:lstStyle/>
                    <a:p>
                      <a:pPr marL="66040">
                        <a:lnSpc>
                          <a:spcPts val="1600"/>
                        </a:lnSpc>
                      </a:pPr>
                      <a:r>
                        <a:rPr lang="en-US" sz="1400" dirty="0">
                          <a:effectLst/>
                        </a:rPr>
                        <a:t>Pass/</a:t>
                      </a:r>
                      <a:endParaRPr lang="en-IN" sz="1100" dirty="0">
                        <a:effectLst/>
                      </a:endParaRPr>
                    </a:p>
                    <a:p>
                      <a:pPr marL="66040">
                        <a:spcBef>
                          <a:spcPts val="815"/>
                        </a:spcBef>
                        <a:spcAft>
                          <a:spcPts val="0"/>
                        </a:spcAft>
                      </a:pPr>
                      <a:r>
                        <a:rPr lang="en-US" sz="1400" dirty="0">
                          <a:effectLst/>
                        </a:rPr>
                        <a:t>Fail</a:t>
                      </a:r>
                      <a:endParaRPr lang="en-IN" sz="1100" dirty="0">
                        <a:effectLst/>
                        <a:latin typeface="Segoe UI" panose="020B0502040204020203" pitchFamily="34" charset="0"/>
                        <a:ea typeface="Segoe UI" panose="020B0502040204020203" pitchFamily="34" charset="0"/>
                        <a:cs typeface="Latha" panose="020B0604020202020204" pitchFamily="34" charset="0"/>
                      </a:endParaRPr>
                    </a:p>
                  </a:txBody>
                  <a:tcPr marL="0" marR="0" marT="0" marB="0"/>
                </a:tc>
                <a:extLst>
                  <a:ext uri="{0D108BD9-81ED-4DB2-BD59-A6C34878D82A}">
                    <a16:rowId xmlns:a16="http://schemas.microsoft.com/office/drawing/2014/main" val="3094599545"/>
                  </a:ext>
                </a:extLst>
              </a:tr>
            </a:tbl>
          </a:graphicData>
        </a:graphic>
      </p:graphicFrame>
    </p:spTree>
    <p:extLst>
      <p:ext uri="{BB962C8B-B14F-4D97-AF65-F5344CB8AC3E}">
        <p14:creationId xmlns:p14="http://schemas.microsoft.com/office/powerpoint/2010/main" val="357643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6" name="Picture 5">
            <a:extLst>
              <a:ext uri="{FF2B5EF4-FFF2-40B4-BE49-F238E27FC236}">
                <a16:creationId xmlns:a16="http://schemas.microsoft.com/office/drawing/2014/main" id="{AE1CC925-ED07-2C4A-13C4-95A4F1B214D0}"/>
              </a:ext>
            </a:extLst>
          </p:cNvPr>
          <p:cNvPicPr>
            <a:picLocks noChangeAspect="1"/>
          </p:cNvPicPr>
          <p:nvPr/>
        </p:nvPicPr>
        <p:blipFill>
          <a:blip r:embed="rId2"/>
          <a:stretch>
            <a:fillRect/>
          </a:stretch>
        </p:blipFill>
        <p:spPr>
          <a:xfrm>
            <a:off x="628650" y="1331794"/>
            <a:ext cx="7956057" cy="4194412"/>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66331"/>
            <a:ext cx="7886700" cy="763480"/>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5F99891-C6FA-447B-30AB-4A905382AC91}"/>
              </a:ext>
            </a:extLst>
          </p:cNvPr>
          <p:cNvSpPr>
            <a:spLocks noGrp="1"/>
          </p:cNvSpPr>
          <p:nvPr>
            <p:ph idx="1"/>
          </p:nvPr>
        </p:nvSpPr>
        <p:spPr>
          <a:xfrm>
            <a:off x="628650" y="1029811"/>
            <a:ext cx="7886700" cy="5184557"/>
          </a:xfrm>
        </p:spPr>
        <p:txBody>
          <a:bodyPr>
            <a:no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Employment scams are on the rise. According to CNBC, the number of employment scams doubled in recent years. The current market situation has led to high unemployment. Economic stress and the coronavirus’s impact have significantly reduced job availability and job loss for many individuals. A case like this presents an appropriate opportunity for scammers. Many people are falling prey to these scammers using the desperation that is caused by an unprecedented incident. Most scammers do this to get personal information from the person they are scamming. Personal information can contain addresses, bank account details, social security numbers, etc. I am a university student, and I have received several such scam emails. The scammers provide users with a very lucrative job opportunity and later ask for money in return. Or they require investment from the job seeker with the promise of a job. This is a dangerous problem that can be addressed through Machine Learning techniques and Natural Language Processing (NLP). This data contains features that define a job posting. These job postings are categorized as either real or fake. Fake job postings are a tiny fraction of this dataset. That is as excepted. We do not expect a lot of phony job postings.</a:t>
            </a:r>
            <a:r>
              <a:rPr lang="en-US" sz="1600" dirty="0"/>
              <a:t> </a:t>
            </a:r>
            <a:endParaRPr lang="en-IN" sz="1600" dirty="0"/>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09-04-2023</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20</a:t>
            </a:fld>
            <a:endParaRPr lang="en-IN"/>
          </a:p>
        </p:txBody>
      </p:sp>
      <p:pic>
        <p:nvPicPr>
          <p:cNvPr id="6" name="Picture 5">
            <a:extLst>
              <a:ext uri="{FF2B5EF4-FFF2-40B4-BE49-F238E27FC236}">
                <a16:creationId xmlns:a16="http://schemas.microsoft.com/office/drawing/2014/main" id="{56DDD1CE-619B-7E51-0BC6-482CF9BD13F2}"/>
              </a:ext>
            </a:extLst>
          </p:cNvPr>
          <p:cNvPicPr>
            <a:picLocks noChangeAspect="1"/>
          </p:cNvPicPr>
          <p:nvPr/>
        </p:nvPicPr>
        <p:blipFill>
          <a:blip r:embed="rId2"/>
          <a:stretch>
            <a:fillRect/>
          </a:stretch>
        </p:blipFill>
        <p:spPr>
          <a:xfrm>
            <a:off x="1380467" y="1331794"/>
            <a:ext cx="6383065" cy="4194412"/>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49274"/>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4858D8C-5721-5549-95D5-31E1B9D4ACC8}"/>
              </a:ext>
            </a:extLst>
          </p:cNvPr>
          <p:cNvSpPr>
            <a:spLocks noGrp="1"/>
          </p:cNvSpPr>
          <p:nvPr>
            <p:ph idx="1"/>
          </p:nvPr>
        </p:nvSpPr>
        <p:spPr>
          <a:xfrm>
            <a:off x="628650" y="1207363"/>
            <a:ext cx="7886700" cy="4969600"/>
          </a:xfrm>
        </p:spPr>
        <p:txBody>
          <a:bodyPr>
            <a:normAutofit/>
          </a:bodyPr>
          <a:lstStyle/>
          <a:p>
            <a:pPr marL="0" indent="0" algn="just">
              <a:lnSpc>
                <a:spcPct val="150000"/>
              </a:lnSpc>
              <a:buNone/>
            </a:pPr>
            <a:r>
              <a:rPr lang="en-AU" sz="1800" b="1"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algn="just">
              <a:lnSpc>
                <a:spcPct val="150000"/>
              </a:lnSpc>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The analytical process started from data cleaning and processing, missing value, exploratory analysis and finally model building and evaluation. </a:t>
            </a:r>
          </a:p>
          <a:p>
            <a:pPr algn="just">
              <a:lnSpc>
                <a:spcPct val="150000"/>
              </a:lnSpc>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The best accuracy on public test set of higher accuracy score algorithm will be find out. </a:t>
            </a:r>
          </a:p>
          <a:p>
            <a:pPr algn="just">
              <a:lnSpc>
                <a:spcPct val="150000"/>
              </a:lnSpc>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The founded one is used in the application which can help to find the Real and fake jobs.</a:t>
            </a:r>
          </a:p>
          <a:p>
            <a:pPr marL="0" indent="0" algn="just">
              <a:lnSpc>
                <a:spcPct val="150000"/>
              </a:lnSpc>
              <a:buNone/>
            </a:pPr>
            <a:endParaRPr lang="en-A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AU" sz="1800" b="1" dirty="0">
                <a:latin typeface="Times New Roman" panose="02020603050405020304" pitchFamily="18" charset="0"/>
                <a:ea typeface="Calibri" panose="020F0502020204030204" pitchFamily="34" charset="0"/>
                <a:cs typeface="Times New Roman" panose="02020603050405020304" pitchFamily="18" charset="0"/>
              </a:rPr>
              <a:t>Future work</a:t>
            </a:r>
          </a:p>
          <a:p>
            <a:pPr marR="0" lvl="0" algn="just" fontAlgn="base">
              <a:lnSpc>
                <a:spcPct val="150000"/>
              </a:lnSpc>
              <a:spcBef>
                <a:spcPts val="0"/>
              </a:spcBef>
              <a:spcAft>
                <a:spcPts val="0"/>
              </a:spcAft>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Deploying the project in the cloud.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fontAlgn="base">
              <a:lnSpc>
                <a:spcPct val="150000"/>
              </a:lnSpc>
              <a:spcBef>
                <a:spcPts val="0"/>
              </a:spcBef>
              <a:spcAft>
                <a:spcPts val="0"/>
              </a:spcAft>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To optimize the work to implement in the IOT system.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fontAlgn="base">
              <a:lnSpc>
                <a:spcPct val="150000"/>
              </a:lnSpc>
              <a:spcBef>
                <a:spcPts val="0"/>
              </a:spcBef>
              <a:spcAft>
                <a:spcPts val="0"/>
              </a:spcAft>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The Future work includes fraudulent job notification to connect with cloud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AU" sz="2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09-04-2023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21</a:t>
            </a:fld>
            <a:endParaRPr lang="en-IN"/>
          </a:p>
        </p:txBody>
      </p:sp>
    </p:spTree>
    <p:extLst>
      <p:ext uri="{BB962C8B-B14F-4D97-AF65-F5344CB8AC3E}">
        <p14:creationId xmlns:p14="http://schemas.microsoft.com/office/powerpoint/2010/main" val="74193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530259"/>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References</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D030510-BF32-D69B-97D2-F52DB813BED4}"/>
              </a:ext>
            </a:extLst>
          </p:cNvPr>
          <p:cNvSpPr>
            <a:spLocks noGrp="1"/>
          </p:cNvSpPr>
          <p:nvPr>
            <p:ph idx="1"/>
          </p:nvPr>
        </p:nvSpPr>
        <p:spPr>
          <a:xfrm>
            <a:off x="628650" y="1242874"/>
            <a:ext cx="7886700" cy="4934089"/>
          </a:xfrm>
        </p:spPr>
        <p:txBody>
          <a:bodyPr>
            <a:normAutofit fontScale="92500" lnSpcReduction="20000"/>
          </a:bodyPr>
          <a:lstStyle/>
          <a:p>
            <a:pPr marL="621142" lvl="0" indent="-514350" algn="just" rtl="0">
              <a:lnSpc>
                <a:spcPct val="150000"/>
              </a:lnSpc>
              <a:spcBef>
                <a:spcPts val="1200"/>
              </a:spcBef>
              <a:spcAft>
                <a:spcPts val="0"/>
              </a:spcAft>
              <a:buClr>
                <a:schemeClr val="dk1"/>
              </a:buClr>
              <a:buSzPts val="1918"/>
            </a:pPr>
            <a:r>
              <a:rPr lang="en-AU" sz="1900" dirty="0" err="1">
                <a:solidFill>
                  <a:schemeClr val="dk1"/>
                </a:solidFill>
                <a:latin typeface="Times New Roman"/>
                <a:ea typeface="Times New Roman"/>
                <a:cs typeface="Times New Roman"/>
                <a:sym typeface="Times New Roman"/>
              </a:rPr>
              <a:t>Shawni</a:t>
            </a:r>
            <a:r>
              <a:rPr lang="en-AU" sz="1900" dirty="0">
                <a:solidFill>
                  <a:schemeClr val="dk1"/>
                </a:solidFill>
                <a:latin typeface="Times New Roman"/>
                <a:ea typeface="Times New Roman"/>
                <a:cs typeface="Times New Roman"/>
                <a:sym typeface="Times New Roman"/>
              </a:rPr>
              <a:t> Dutta and Prof. Samir Kumar Bandyopadhyay, “Fake Job Recruitment Detection Using Machine Learning Approach”, International Journal of Engineering Trends and Technology (IJETT) – Volume 68 Issue 4- April 2020.</a:t>
            </a:r>
          </a:p>
          <a:p>
            <a:pPr marL="622054" lvl="0" indent="-514350" algn="just" rtl="0">
              <a:lnSpc>
                <a:spcPct val="150000"/>
              </a:lnSpc>
              <a:spcBef>
                <a:spcPts val="0"/>
              </a:spcBef>
              <a:spcAft>
                <a:spcPts val="0"/>
              </a:spcAft>
              <a:buClr>
                <a:schemeClr val="dk1"/>
              </a:buClr>
              <a:buSzPts val="1904"/>
            </a:pPr>
            <a:r>
              <a:rPr lang="en-AU" sz="1900" dirty="0">
                <a:solidFill>
                  <a:schemeClr val="dk1"/>
                </a:solidFill>
                <a:latin typeface="Times New Roman"/>
                <a:ea typeface="Times New Roman"/>
                <a:cs typeface="Times New Roman"/>
                <a:sym typeface="Times New Roman"/>
              </a:rPr>
              <a:t>Sultana </a:t>
            </a:r>
            <a:r>
              <a:rPr lang="en-AU" sz="1900" dirty="0" err="1">
                <a:solidFill>
                  <a:schemeClr val="dk1"/>
                </a:solidFill>
                <a:latin typeface="Times New Roman"/>
                <a:ea typeface="Times New Roman"/>
                <a:cs typeface="Times New Roman"/>
                <a:sym typeface="Times New Roman"/>
              </a:rPr>
              <a:t>Umme</a:t>
            </a:r>
            <a:r>
              <a:rPr lang="en-AU" sz="1900" dirty="0">
                <a:solidFill>
                  <a:schemeClr val="dk1"/>
                </a:solidFill>
                <a:latin typeface="Times New Roman"/>
                <a:ea typeface="Times New Roman"/>
                <a:cs typeface="Times New Roman"/>
                <a:sym typeface="Times New Roman"/>
              </a:rPr>
              <a:t> Habiba, Md. Khairul Islam, Farzana </a:t>
            </a:r>
            <a:r>
              <a:rPr lang="en-AU" sz="1900" dirty="0" err="1">
                <a:solidFill>
                  <a:schemeClr val="dk1"/>
                </a:solidFill>
                <a:latin typeface="Times New Roman"/>
                <a:ea typeface="Times New Roman"/>
                <a:cs typeface="Times New Roman"/>
                <a:sym typeface="Times New Roman"/>
              </a:rPr>
              <a:t>Tasnim</a:t>
            </a:r>
            <a:r>
              <a:rPr lang="en-AU" sz="1900" dirty="0">
                <a:solidFill>
                  <a:schemeClr val="dk1"/>
                </a:solidFill>
                <a:latin typeface="Times New Roman"/>
                <a:ea typeface="Times New Roman"/>
                <a:cs typeface="Times New Roman"/>
                <a:sym typeface="Times New Roman"/>
              </a:rPr>
              <a:t>, “A Comparative Study on Fake Job Post Prediction Using Different Data mining Techniques”, 2nd International Conference on </a:t>
            </a:r>
            <a:r>
              <a:rPr lang="en-AU" sz="1900" dirty="0" err="1">
                <a:solidFill>
                  <a:schemeClr val="dk1"/>
                </a:solidFill>
                <a:latin typeface="Times New Roman"/>
                <a:ea typeface="Times New Roman"/>
                <a:cs typeface="Times New Roman"/>
                <a:sym typeface="Times New Roman"/>
              </a:rPr>
              <a:t>Robotics,Electrical</a:t>
            </a:r>
            <a:r>
              <a:rPr lang="en-AU" sz="1900" dirty="0">
                <a:solidFill>
                  <a:schemeClr val="dk1"/>
                </a:solidFill>
                <a:latin typeface="Times New Roman"/>
                <a:ea typeface="Times New Roman"/>
                <a:cs typeface="Times New Roman"/>
                <a:sym typeface="Times New Roman"/>
              </a:rPr>
              <a:t> and Signal Processing Techniques (ICREST), 2021.</a:t>
            </a:r>
          </a:p>
          <a:p>
            <a:pPr marL="624052" lvl="0" indent="-514350" algn="just" rtl="0">
              <a:lnSpc>
                <a:spcPct val="150000"/>
              </a:lnSpc>
              <a:spcBef>
                <a:spcPts val="0"/>
              </a:spcBef>
              <a:spcAft>
                <a:spcPts val="0"/>
              </a:spcAft>
              <a:buClr>
                <a:schemeClr val="dk1"/>
              </a:buClr>
              <a:buSzPts val="1872"/>
            </a:pPr>
            <a:r>
              <a:rPr lang="en-AU" sz="1900" dirty="0" err="1">
                <a:solidFill>
                  <a:schemeClr val="dk1"/>
                </a:solidFill>
                <a:latin typeface="Times New Roman"/>
                <a:ea typeface="Times New Roman"/>
                <a:cs typeface="Times New Roman"/>
                <a:sym typeface="Times New Roman"/>
              </a:rPr>
              <a:t>Devi.A</a:t>
            </a:r>
            <a:r>
              <a:rPr lang="en-AU" sz="1900" dirty="0">
                <a:solidFill>
                  <a:schemeClr val="dk1"/>
                </a:solidFill>
                <a:latin typeface="Times New Roman"/>
                <a:ea typeface="Times New Roman"/>
                <a:cs typeface="Times New Roman"/>
                <a:sym typeface="Times New Roman"/>
              </a:rPr>
              <a:t> P, </a:t>
            </a:r>
            <a:r>
              <a:rPr lang="en-AU" sz="1900" dirty="0" err="1">
                <a:solidFill>
                  <a:schemeClr val="dk1"/>
                </a:solidFill>
                <a:latin typeface="Times New Roman"/>
                <a:ea typeface="Times New Roman"/>
                <a:cs typeface="Times New Roman"/>
                <a:sym typeface="Times New Roman"/>
              </a:rPr>
              <a:t>Sandhiya.S</a:t>
            </a:r>
            <a:r>
              <a:rPr lang="en-AU" sz="1900" dirty="0">
                <a:solidFill>
                  <a:schemeClr val="dk1"/>
                </a:solidFill>
                <a:latin typeface="Times New Roman"/>
                <a:ea typeface="Times New Roman"/>
                <a:cs typeface="Times New Roman"/>
                <a:sym typeface="Times New Roman"/>
              </a:rPr>
              <a:t> , </a:t>
            </a:r>
            <a:r>
              <a:rPr lang="en-AU" sz="1900" dirty="0" err="1">
                <a:solidFill>
                  <a:schemeClr val="dk1"/>
                </a:solidFill>
                <a:latin typeface="Times New Roman"/>
                <a:ea typeface="Times New Roman"/>
                <a:cs typeface="Times New Roman"/>
                <a:sym typeface="Times New Roman"/>
              </a:rPr>
              <a:t>Gayathri.R</a:t>
            </a:r>
            <a:r>
              <a:rPr lang="en-AU" sz="1900" dirty="0">
                <a:solidFill>
                  <a:schemeClr val="dk1"/>
                </a:solidFill>
                <a:latin typeface="Times New Roman"/>
                <a:ea typeface="Times New Roman"/>
                <a:cs typeface="Times New Roman"/>
                <a:sym typeface="Times New Roman"/>
              </a:rPr>
              <a:t>, “Identifying Real and Fake Job Posting-Machine Learning Approach”, IARJSET Vol. 8, Issue 8, August 2021.</a:t>
            </a:r>
          </a:p>
          <a:p>
            <a:pPr marL="624775" lvl="0" indent="-514350" algn="just" rtl="0">
              <a:lnSpc>
                <a:spcPct val="150000"/>
              </a:lnSpc>
              <a:spcBef>
                <a:spcPts val="0"/>
              </a:spcBef>
              <a:spcAft>
                <a:spcPts val="0"/>
              </a:spcAft>
              <a:buClr>
                <a:schemeClr val="dk1"/>
              </a:buClr>
              <a:buSzPts val="1861"/>
            </a:pPr>
            <a:r>
              <a:rPr lang="en-AU" sz="1900" dirty="0">
                <a:solidFill>
                  <a:schemeClr val="dk1"/>
                </a:solidFill>
                <a:latin typeface="Times New Roman"/>
                <a:ea typeface="Times New Roman"/>
                <a:cs typeface="Times New Roman"/>
                <a:sym typeface="Times New Roman"/>
              </a:rPr>
              <a:t>Mr. Gulshan, Mr. Mukund, Mr. Ajay, Mr. Pankaj Kumar, Mrs. Aruna M, Dr. </a:t>
            </a:r>
            <a:r>
              <a:rPr lang="en-AU" sz="1900" dirty="0" err="1">
                <a:solidFill>
                  <a:schemeClr val="dk1"/>
                </a:solidFill>
                <a:latin typeface="Times New Roman"/>
                <a:ea typeface="Times New Roman"/>
                <a:cs typeface="Times New Roman"/>
                <a:sym typeface="Times New Roman"/>
              </a:rPr>
              <a:t>Malatesh</a:t>
            </a:r>
            <a:r>
              <a:rPr lang="en-AU" sz="1900" dirty="0">
                <a:solidFill>
                  <a:schemeClr val="dk1"/>
                </a:solidFill>
                <a:latin typeface="Times New Roman"/>
                <a:ea typeface="Times New Roman"/>
                <a:cs typeface="Times New Roman"/>
                <a:sym typeface="Times New Roman"/>
              </a:rPr>
              <a:t> S, ” Fake Job Post Prediction Using Machine Learning Algorithms”, IJIRT | Volume 9 Issue 3, August 2021.</a:t>
            </a:r>
            <a:endParaRPr lang="en-AU" sz="1900" b="1" dirty="0">
              <a:latin typeface="Times New Roman"/>
              <a:ea typeface="Times New Roman"/>
              <a:cs typeface="Times New Roman"/>
              <a:sym typeface="Times New Roman"/>
            </a:endParaRPr>
          </a:p>
          <a:p>
            <a:endParaRPr lang="en-IN" dirty="0"/>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09-04-2023</a:t>
            </a:fld>
            <a:endParaRPr lang="en-IN" dirty="0"/>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latin typeface="Times New Roman" panose="02020603050405020304" pitchFamily="18" charset="0"/>
              <a:cs typeface="Times New Roman" panose="02020603050405020304" pitchFamily="18" charset="0"/>
            </a:endParaRPr>
          </a:p>
          <a:p>
            <a:pPr algn="ctr"/>
            <a:r>
              <a:rPr lang="en-US" dirty="0">
                <a:solidFill>
                  <a:srgbClr val="7030A0"/>
                </a:solidFill>
                <a:latin typeface="+mn-lt"/>
              </a:rPr>
              <a:t> </a:t>
            </a:r>
            <a:endParaRPr lang="en-IN" dirty="0">
              <a:solidFill>
                <a:srgbClr val="7030A0"/>
              </a:solidFill>
              <a:latin typeface="+mn-lt"/>
            </a:endParaRPr>
          </a:p>
        </p:txBody>
      </p:sp>
    </p:spTree>
    <p:extLst>
      <p:ext uri="{BB962C8B-B14F-4D97-AF65-F5344CB8AC3E}">
        <p14:creationId xmlns:p14="http://schemas.microsoft.com/office/powerpoint/2010/main" val="35544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77121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600C9DC-A417-A798-B62F-5EE1B0F27FC7}"/>
              </a:ext>
            </a:extLst>
          </p:cNvPr>
          <p:cNvSpPr>
            <a:spLocks noGrp="1"/>
          </p:cNvSpPr>
          <p:nvPr>
            <p:ph idx="1"/>
          </p:nvPr>
        </p:nvSpPr>
        <p:spPr>
          <a:xfrm>
            <a:off x="628650" y="1340528"/>
            <a:ext cx="7886700" cy="4836435"/>
          </a:xfrm>
        </p:spPr>
        <p:txBody>
          <a:bodyPr>
            <a:normAutofit lnSpcReduction="10000"/>
          </a:bodyPr>
          <a:lstStyle/>
          <a:p>
            <a:pPr algn="just">
              <a:lnSpc>
                <a:spcPct val="150000"/>
              </a:lnSpc>
            </a:pPr>
            <a:r>
              <a:rPr lang="en-AU" sz="1700" dirty="0">
                <a:effectLst/>
                <a:latin typeface="Times New Roman" panose="02020603050405020304" pitchFamily="18" charset="0"/>
                <a:ea typeface="Calibri" panose="020F0502020204030204" pitchFamily="34" charset="0"/>
                <a:cs typeface="Times New Roman" panose="02020603050405020304" pitchFamily="18" charset="0"/>
              </a:rPr>
              <a:t>To avoid fraudulent Job postings on the internet, we target to minimize the number of such frauds through the Machine Learning approach to predict the chances of a job being fake so that the candidate can stay alert and make informed decisions if required. </a:t>
            </a:r>
          </a:p>
          <a:p>
            <a:pPr algn="just">
              <a:lnSpc>
                <a:spcPct val="150000"/>
              </a:lnSpc>
            </a:pPr>
            <a:r>
              <a:rPr lang="en-AU" sz="1700" dirty="0">
                <a:effectLst/>
                <a:latin typeface="Times New Roman" panose="02020603050405020304" pitchFamily="18" charset="0"/>
                <a:ea typeface="Calibri" panose="020F0502020204030204" pitchFamily="34" charset="0"/>
                <a:cs typeface="Times New Roman" panose="02020603050405020304" pitchFamily="18" charset="0"/>
              </a:rPr>
              <a:t>The model will use NLP to </a:t>
            </a:r>
            <a:r>
              <a:rPr lang="en-AU" sz="17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AU" sz="1700" dirty="0">
                <a:effectLst/>
                <a:latin typeface="Times New Roman" panose="02020603050405020304" pitchFamily="18" charset="0"/>
                <a:ea typeface="Calibri" panose="020F0502020204030204" pitchFamily="34" charset="0"/>
                <a:cs typeface="Times New Roman" panose="02020603050405020304" pitchFamily="18" charset="0"/>
              </a:rPr>
              <a:t> the sentiments and pattern in the job posting and TF-IDF vectorizer for feature extraction.</a:t>
            </a:r>
          </a:p>
          <a:p>
            <a:pPr algn="just">
              <a:lnSpc>
                <a:spcPct val="150000"/>
              </a:lnSpc>
            </a:pPr>
            <a:r>
              <a:rPr lang="en-AU" sz="1700" dirty="0">
                <a:effectLst/>
                <a:latin typeface="Times New Roman" panose="02020603050405020304" pitchFamily="18" charset="0"/>
                <a:ea typeface="Calibri" panose="020F0502020204030204" pitchFamily="34" charset="0"/>
                <a:cs typeface="Times New Roman" panose="02020603050405020304" pitchFamily="18" charset="0"/>
              </a:rPr>
              <a:t> In this model, we are going to use Synthetic Minority Oversampling Technique (SMOTE) to balance the data and for classification, we used Random Forest to predict output with high accuracy, even for the large dataset it runs efficiently, and it enhances the accuracy of the model and prevents the overfitting issue. </a:t>
            </a:r>
          </a:p>
          <a:p>
            <a:pPr algn="just">
              <a:lnSpc>
                <a:spcPct val="150000"/>
              </a:lnSpc>
            </a:pPr>
            <a:r>
              <a:rPr lang="en-AU" sz="1700" dirty="0">
                <a:effectLst/>
                <a:latin typeface="Times New Roman" panose="02020603050405020304" pitchFamily="18" charset="0"/>
                <a:ea typeface="Calibri" panose="020F0502020204030204" pitchFamily="34" charset="0"/>
                <a:cs typeface="Times New Roman" panose="02020603050405020304" pitchFamily="18" charset="0"/>
              </a:rPr>
              <a:t>The final model will take in any relevant job posting data and produce a result determining whether the job is real or fake.</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368C5B53-8BED-48C0-8230-40B62B9F94F5}" type="datetime1">
              <a:rPr lang="en-IN" smtClean="0"/>
              <a:t>09-04-2023</a:t>
            </a:fld>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CB761F-2113-72A7-0379-D3B8DF17BB28}"/>
              </a:ext>
            </a:extLst>
          </p:cNvPr>
          <p:cNvSpPr txBox="1"/>
          <p:nvPr/>
        </p:nvSpPr>
        <p:spPr>
          <a:xfrm>
            <a:off x="745725" y="923278"/>
            <a:ext cx="7643674" cy="5539978"/>
          </a:xfrm>
          <a:prstGeom prst="rect">
            <a:avLst/>
          </a:prstGeom>
          <a:noFill/>
        </p:spPr>
        <p:txBody>
          <a:bodyPr wrap="square">
            <a:spAutoFit/>
          </a:bodyPr>
          <a:lstStyle/>
          <a:p>
            <a:pPr marL="0" marR="0" indent="0">
              <a:lnSpc>
                <a:spcPct val="150000"/>
              </a:lnSpc>
              <a:spcBef>
                <a:spcPts val="0"/>
              </a:spcBef>
              <a:spcAft>
                <a:spcPts val="0"/>
              </a:spcAft>
              <a:buNone/>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Title: </a:t>
            </a:r>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A Comparative Study on Fake Job Post Prediction Using Different Data mining Techniques</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0"/>
              </a:spcAft>
              <a:buNone/>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Sultana </a:t>
            </a:r>
            <a:r>
              <a:rPr lang="en-IN" sz="1600" b="0" dirty="0" err="1">
                <a:effectLst/>
                <a:latin typeface="Times New Roman" panose="02020603050405020304" pitchFamily="18" charset="0"/>
                <a:ea typeface="Times New Roman" panose="02020603050405020304" pitchFamily="18" charset="0"/>
                <a:cs typeface="Times New Roman" panose="02020603050405020304" pitchFamily="18" charset="0"/>
              </a:rPr>
              <a:t>Umme</a:t>
            </a:r>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 Habiba</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0"/>
              </a:spcAft>
              <a:buNone/>
            </a:pPr>
            <a:r>
              <a:rPr lang="en-AU" sz="1600" b="1" dirty="0">
                <a:effectLst/>
                <a:latin typeface="Times New Roman" panose="02020603050405020304" pitchFamily="18" charset="0"/>
                <a:ea typeface="Calibri" panose="020F0502020204030204" pitchFamily="34" charset="0"/>
                <a:cs typeface="Times New Roman" panose="02020603050405020304" pitchFamily="18" charset="0"/>
              </a:rPr>
              <a:t>Year	 </a:t>
            </a: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0"/>
              </a:spcAft>
              <a:buNone/>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In recent years, due to advancement in modern technology and social communication, advertising new job posts has become very common issue in the present world. So, fake job posting prediction task is going to be a great concern for all. This paper proposed to use different data mining techniques and classification algorithm like KNN, decision tree, support vector machine, naive bayes classifier, random forest classifier, multilayer perceptron and deep neural network to predict a job post if it is real or fraudulent. We have experimented on Employment Scam Aegean Dataset (EMSCAD) containing 18000 samples. Deep neural network performs great for this classification task. We have used three dense layers for this deep neural network classifier. The trained classifier shows approximately 98% classification accuracy (DNN) to predict a fraudulent job post.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717950"/>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F2B307-B803-0600-A974-430E8E48AFAA}"/>
              </a:ext>
            </a:extLst>
          </p:cNvPr>
          <p:cNvSpPr>
            <a:spLocks noGrp="1"/>
          </p:cNvSpPr>
          <p:nvPr>
            <p:ph idx="1"/>
          </p:nvPr>
        </p:nvSpPr>
        <p:spPr>
          <a:xfrm>
            <a:off x="628650" y="1251751"/>
            <a:ext cx="7886700" cy="4925212"/>
          </a:xfrm>
        </p:spPr>
        <p:txBody>
          <a:bodyPr>
            <a:normAutofit/>
          </a:bodyPr>
          <a:lstStyle/>
          <a:p>
            <a:pPr marL="0" marR="0" indent="0">
              <a:lnSpc>
                <a:spcPct val="150000"/>
              </a:lnSpc>
              <a:spcBef>
                <a:spcPts val="0"/>
              </a:spcBef>
              <a:spcAft>
                <a:spcPts val="0"/>
              </a:spcAft>
              <a:buNone/>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Title: </a:t>
            </a:r>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Fake Job Recruitment Detection Using Machine Learning Approach.</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0"/>
              </a:spcAft>
              <a:buNone/>
            </a:pPr>
            <a:r>
              <a:rPr lang="en-AU" sz="1600" b="1" dirty="0">
                <a:effectLst/>
                <a:latin typeface="Times New Roman" panose="02020603050405020304" pitchFamily="18" charset="0"/>
                <a:ea typeface="Calibri" panose="020F0502020204030204" pitchFamily="34" charset="0"/>
                <a:cs typeface="Times New Roman" panose="02020603050405020304" pitchFamily="18" charset="0"/>
              </a:rPr>
              <a:t>Author:</a:t>
            </a: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Samir Bandyopadhyay, </a:t>
            </a:r>
            <a:r>
              <a:rPr lang="en-AU" sz="1600" dirty="0" err="1">
                <a:effectLst/>
                <a:latin typeface="Times New Roman" panose="02020603050405020304" pitchFamily="18" charset="0"/>
                <a:ea typeface="Calibri" panose="020F0502020204030204" pitchFamily="34" charset="0"/>
                <a:cs typeface="Times New Roman" panose="02020603050405020304" pitchFamily="18" charset="0"/>
              </a:rPr>
              <a:t>Shawni</a:t>
            </a: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Dutta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AU" sz="1600" b="1" dirty="0">
                <a:effectLst/>
                <a:latin typeface="Times New Roman" panose="02020603050405020304" pitchFamily="18" charset="0"/>
                <a:ea typeface="Calibri" panose="020F0502020204030204" pitchFamily="34" charset="0"/>
                <a:cs typeface="Times New Roman" panose="02020603050405020304" pitchFamily="18" charset="0"/>
              </a:rPr>
              <a:t>Year</a:t>
            </a: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2020</a:t>
            </a:r>
          </a:p>
          <a:p>
            <a:pPr marL="0" marR="0" indent="0">
              <a:lnSpc>
                <a:spcPct val="150000"/>
              </a:lnSpc>
              <a:spcBef>
                <a:spcPts val="0"/>
              </a:spcBef>
              <a:spcAft>
                <a:spcPts val="0"/>
              </a:spcAft>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To avoid fraudulent post for job in the internet, an automated tool using machine learning based classification techniques is proposed in the paper. Different classifiers are used for checking fraudulent post in the web and the results of those classifiers are compared for identifying the best employment scam detection model. It helps in detecting fake job posts from an enormous number of posts. Two major types of classifiers, such as single classifier and ensemble classifiers are considered for fraudulent job posts detection. However, experimental results indicate that ensemble classifiers are the best classification to detect scams over the single classifiers.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91317"/>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7A2A1E-2D44-F225-8E1D-F930EADAAF4B}"/>
              </a:ext>
            </a:extLst>
          </p:cNvPr>
          <p:cNvSpPr>
            <a:spLocks noGrp="1"/>
          </p:cNvSpPr>
          <p:nvPr>
            <p:ph idx="1"/>
          </p:nvPr>
        </p:nvSpPr>
        <p:spPr>
          <a:xfrm>
            <a:off x="628650" y="1145219"/>
            <a:ext cx="7886700" cy="5211132"/>
          </a:xfrm>
        </p:spPr>
        <p:txBody>
          <a:bodyPr>
            <a:no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rPr>
              <a:t>Identifying Real and Fake Job Posting-Machine Learning Approach </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Author: </a:t>
            </a:r>
            <a:r>
              <a:rPr lang="en-US" sz="1600" dirty="0" err="1">
                <a:latin typeface="Times New Roman" panose="02020603050405020304" pitchFamily="18" charset="0"/>
                <a:cs typeface="Times New Roman" panose="02020603050405020304" pitchFamily="18" charset="0"/>
              </a:rPr>
              <a:t>Devi.A</a:t>
            </a:r>
            <a:r>
              <a:rPr lang="en-US" sz="1600" dirty="0">
                <a:latin typeface="Times New Roman" panose="02020603050405020304" pitchFamily="18" charset="0"/>
                <a:cs typeface="Times New Roman" panose="02020603050405020304" pitchFamily="18" charset="0"/>
              </a:rPr>
              <a:t> P 1 , Sandhiya.S2 , </a:t>
            </a:r>
            <a:r>
              <a:rPr lang="en-US" sz="1600" dirty="0" err="1">
                <a:latin typeface="Times New Roman" panose="02020603050405020304" pitchFamily="18" charset="0"/>
                <a:cs typeface="Times New Roman" panose="02020603050405020304" pitchFamily="18" charset="0"/>
              </a:rPr>
              <a:t>Gayathri.R</a:t>
            </a:r>
            <a:r>
              <a:rPr lang="en-US" sz="1600" dirty="0">
                <a:latin typeface="Times New Roman" panose="02020603050405020304" pitchFamily="18" charset="0"/>
                <a:cs typeface="Times New Roman" panose="02020603050405020304" pitchFamily="18" charset="0"/>
              </a:rPr>
              <a:t> 5</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Year: </a:t>
            </a:r>
            <a:r>
              <a:rPr lang="en-US" sz="1600" dirty="0">
                <a:latin typeface="Times New Roman" panose="02020603050405020304" pitchFamily="18" charset="0"/>
                <a:cs typeface="Times New Roman" panose="02020603050405020304" pitchFamily="18" charset="0"/>
              </a:rPr>
              <a:t>2021</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The process of searching jobs is one of the most problematic issue freshers face, this process is used by various scamsters to lure freshers into scams and profit from the students. In order to avoid this, this paper proposes a system with deep learning and flask for front-end, that can identify fake jobs. While browsing for jobs online we saw that many scamsters demanded money for booking slots to interviews that did not exist and also extort money from students with promise of giving them jobs in return, this served as motivation for this </a:t>
            </a:r>
            <a:r>
              <a:rPr lang="en-US" sz="1600" dirty="0" err="1">
                <a:latin typeface="Times New Roman" panose="02020603050405020304" pitchFamily="18" charset="0"/>
                <a:cs typeface="Times New Roman" panose="02020603050405020304" pitchFamily="18" charset="0"/>
              </a:rPr>
              <a:t>proposal.The</a:t>
            </a:r>
            <a:r>
              <a:rPr lang="en-US" sz="1600" dirty="0">
                <a:latin typeface="Times New Roman" panose="02020603050405020304" pitchFamily="18" charset="0"/>
                <a:cs typeface="Times New Roman" panose="02020603050405020304" pitchFamily="18" charset="0"/>
              </a:rPr>
              <a:t> objectives that are to be considered are: Prediction of real or fake job. The proposed system is basically an ANN classification model based on Multinomial Naive Bayes algorithm to determine fake job posting or real one.. This therefore makes searching of jobs much more efficient and also allows the users to be worry free when they search for jobs online.</a:t>
            </a:r>
            <a:endParaRPr lang="en-IN"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1141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30081D7-ABD9-3B49-57ED-B6DD866CB2A9}"/>
              </a:ext>
            </a:extLst>
          </p:cNvPr>
          <p:cNvSpPr>
            <a:spLocks noGrp="1"/>
          </p:cNvSpPr>
          <p:nvPr>
            <p:ph idx="1"/>
          </p:nvPr>
        </p:nvSpPr>
        <p:spPr>
          <a:xfrm>
            <a:off x="628650" y="1091953"/>
            <a:ext cx="7886700" cy="5264398"/>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task is to build a text classification model using the Natural Language Toolkit (NLTK) that can accurately classify job postings into different job categories based on the job title and job description.</a:t>
            </a:r>
          </a:p>
          <a:p>
            <a:pPr algn="just">
              <a:lnSpc>
                <a:spcPct val="150000"/>
              </a:lnSpc>
            </a:pPr>
            <a:r>
              <a:rPr lang="en-US" sz="1600" dirty="0">
                <a:latin typeface="Times New Roman" panose="02020603050405020304" pitchFamily="18" charset="0"/>
                <a:cs typeface="Times New Roman" panose="02020603050405020304" pitchFamily="18" charset="0"/>
              </a:rPr>
              <a:t>Given a dataset of job postings with their corresponding job titles and descriptions, the goal is to train a machine learning model that can classify new job postings into one of the predefined job categories, such as Engineering, Sales, Finance, Marketing, etc.</a:t>
            </a:r>
          </a:p>
          <a:p>
            <a:pPr algn="just">
              <a:lnSpc>
                <a:spcPct val="150000"/>
              </a:lnSpc>
            </a:pPr>
            <a:r>
              <a:rPr lang="en-US" sz="1600" dirty="0">
                <a:latin typeface="Times New Roman" panose="02020603050405020304" pitchFamily="18" charset="0"/>
                <a:cs typeface="Times New Roman" panose="02020603050405020304" pitchFamily="18" charset="0"/>
              </a:rPr>
              <a:t>The model should take into account various text processing techniques such as tokenization, stemming, and stop-word removal, and use appropriate machine learning algorithms to achieve high accuracy in classification.</a:t>
            </a:r>
          </a:p>
          <a:p>
            <a:pPr algn="just">
              <a:lnSpc>
                <a:spcPct val="150000"/>
              </a:lnSpc>
            </a:pPr>
            <a:r>
              <a:rPr lang="en-US" sz="1600" dirty="0">
                <a:latin typeface="Times New Roman" panose="02020603050405020304" pitchFamily="18" charset="0"/>
                <a:cs typeface="Times New Roman" panose="02020603050405020304" pitchFamily="18" charset="0"/>
              </a:rPr>
              <a:t>The success of the model will be evaluated based on metrics such as accuracy, precision, recall, and F1 score, using appropriate evaluation techniques such as cross-validation or hold-out validation. The ultimate goal is to build a text classification model that can be used in real-world applications to automate the process of job classification.</a:t>
            </a:r>
            <a:endParaRPr lang="en-IN" sz="16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09-04-2023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93662"/>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91FCA21-46D9-F5C2-1B8F-3D309E5F8B15}"/>
              </a:ext>
            </a:extLst>
          </p:cNvPr>
          <p:cNvSpPr>
            <a:spLocks noGrp="1"/>
          </p:cNvSpPr>
          <p:nvPr>
            <p:ph idx="1"/>
          </p:nvPr>
        </p:nvSpPr>
        <p:spPr>
          <a:xfrm>
            <a:off x="628650" y="1171852"/>
            <a:ext cx="7886700" cy="5005111"/>
          </a:xfrm>
        </p:spPr>
        <p:txBody>
          <a:bodyPr>
            <a:normAutofit/>
          </a:bodyPr>
          <a:lstStyle/>
          <a:p>
            <a:pPr>
              <a:lnSpc>
                <a:spcPct val="150000"/>
              </a:lnSpc>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The proposed model is to build a machine learning model that is capable of classifying whether the job is fake or not.</a:t>
            </a:r>
          </a:p>
          <a:p>
            <a:pPr>
              <a:lnSpc>
                <a:spcPct val="150000"/>
              </a:lnSpc>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The fake jobs are considered to be widespread and controlling them is very difficult as the world is developing toward digital everyone now has access to internet and they can post whatever they want. So there is a greater chance for the people to get misguided. </a:t>
            </a:r>
          </a:p>
          <a:p>
            <a:pPr>
              <a:lnSpc>
                <a:spcPct val="150000"/>
              </a:lnSpc>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The machine learning is generally build to tackle these type of complicated task like it takes more amount of time to analyse these type of data manually. </a:t>
            </a:r>
          </a:p>
          <a:p>
            <a:pPr>
              <a:lnSpc>
                <a:spcPct val="150000"/>
              </a:lnSpc>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The machine learning can be used to classify whether the job is fake or not by using the previous data and make them to understand the pattern and improve the accuracy of the model by adjusting parameters and use that model as the classification model.</a:t>
            </a:r>
          </a:p>
          <a:p>
            <a:pPr>
              <a:lnSpc>
                <a:spcPct val="150000"/>
              </a:lnSpc>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Different algorithms can be compared and the best model can be used for classification purpose.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09-04-2023</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5580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46A84D3-C7FC-7777-E29C-C82D35D4BFF1}"/>
              </a:ext>
            </a:extLst>
          </p:cNvPr>
          <p:cNvSpPr>
            <a:spLocks noGrp="1"/>
          </p:cNvSpPr>
          <p:nvPr>
            <p:ph idx="1"/>
          </p:nvPr>
        </p:nvSpPr>
        <p:spPr>
          <a:xfrm>
            <a:off x="628650" y="1526959"/>
            <a:ext cx="7886700" cy="4650004"/>
          </a:xfrm>
        </p:spPr>
        <p:txBody>
          <a:bodyPr/>
          <a:lstStyle/>
          <a:p>
            <a:pPr marL="0" indent="0">
              <a:lnSpc>
                <a:spcPct val="150000"/>
              </a:lnSpc>
              <a:buNone/>
            </a:pPr>
            <a:r>
              <a:rPr lang="en-IN" sz="1800" b="1" dirty="0"/>
              <a:t>Software Requirements:</a:t>
            </a:r>
            <a:endParaRPr lang="en-AU" sz="1800" b="1" dirty="0"/>
          </a:p>
          <a:p>
            <a:pPr>
              <a:lnSpc>
                <a:spcPct val="150000"/>
              </a:lnSpc>
            </a:pPr>
            <a:r>
              <a:rPr lang="en-IN" sz="1800" dirty="0"/>
              <a:t>Operating System 	: Windows 10 or later</a:t>
            </a:r>
            <a:endParaRPr lang="en-AU" sz="1800" dirty="0"/>
          </a:p>
          <a:p>
            <a:pPr>
              <a:lnSpc>
                <a:spcPct val="150000"/>
              </a:lnSpc>
            </a:pPr>
            <a:r>
              <a:rPr lang="en-IN" sz="1800" dirty="0"/>
              <a:t> Tool   			: Anaconda with </a:t>
            </a:r>
            <a:r>
              <a:rPr lang="en-IN" sz="1800" dirty="0" err="1"/>
              <a:t>Jupyter</a:t>
            </a:r>
            <a:r>
              <a:rPr lang="en-IN" sz="1800" dirty="0"/>
              <a:t> Notebook</a:t>
            </a:r>
            <a:endParaRPr lang="en-AU" sz="1800" dirty="0"/>
          </a:p>
          <a:p>
            <a:pPr marL="0" indent="0">
              <a:lnSpc>
                <a:spcPct val="150000"/>
              </a:lnSpc>
              <a:buNone/>
            </a:pPr>
            <a:r>
              <a:rPr lang="en-IN" sz="1800" b="1" dirty="0"/>
              <a:t>Hardware Requirements:</a:t>
            </a:r>
            <a:endParaRPr lang="en-AU" sz="1800" b="1" dirty="0"/>
          </a:p>
          <a:p>
            <a:pPr>
              <a:lnSpc>
                <a:spcPct val="150000"/>
              </a:lnSpc>
            </a:pPr>
            <a:r>
              <a:rPr lang="en-IN" sz="1800" dirty="0"/>
              <a:t>Processor   		: Intel i3</a:t>
            </a:r>
            <a:endParaRPr lang="en-AU" sz="1800" dirty="0"/>
          </a:p>
          <a:p>
            <a:pPr>
              <a:lnSpc>
                <a:spcPct val="150000"/>
              </a:lnSpc>
            </a:pPr>
            <a:r>
              <a:rPr lang="en-IN" sz="1800" dirty="0"/>
              <a:t>Hard disk   		: minimum 10 GB</a:t>
            </a:r>
            <a:endParaRPr lang="en-AU" sz="1800" dirty="0"/>
          </a:p>
          <a:p>
            <a:pPr>
              <a:lnSpc>
                <a:spcPct val="150000"/>
              </a:lnSpc>
            </a:pPr>
            <a:r>
              <a:rPr lang="en-IN" sz="1800" dirty="0"/>
              <a:t>RAM        		: minimum 4 GB</a:t>
            </a:r>
            <a:endParaRPr lang="en-AU" sz="1800" dirty="0"/>
          </a:p>
          <a:p>
            <a:pPr marL="0" indent="0">
              <a:buNone/>
            </a:pPr>
            <a:endParaRPr lang="en-IN" dirty="0"/>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09-04-2023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9</a:t>
            </a:fld>
            <a:endParaRPr lang="en-IN"/>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2353</Words>
  <Application>Microsoft Office PowerPoint</Application>
  <PresentationFormat>On-screen Show (4:3)</PresentationFormat>
  <Paragraphs>180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vt:lpstr>
      <vt:lpstr>Times New Roman</vt:lpstr>
      <vt:lpstr>Office Theme</vt:lpstr>
      <vt:lpstr>PowerPoint Presentation</vt:lpstr>
      <vt:lpstr>Introduction</vt:lpstr>
      <vt:lpstr>Objective of the Project</vt:lpstr>
      <vt:lpstr>Literature Survey</vt:lpstr>
      <vt:lpstr>Literature Survey</vt:lpstr>
      <vt:lpstr>Literature Survey</vt:lpstr>
      <vt:lpstr>Problem Statement</vt:lpstr>
      <vt:lpstr>Proposed System</vt:lpstr>
      <vt:lpstr>Software / Hardware used</vt:lpstr>
      <vt:lpstr>System Architecture</vt:lpstr>
      <vt:lpstr>System Design</vt:lpstr>
      <vt:lpstr>System Design</vt:lpstr>
      <vt:lpstr>System Design</vt:lpstr>
      <vt:lpstr>Module Description</vt:lpstr>
      <vt:lpstr>Module Description</vt:lpstr>
      <vt:lpstr>Module Description</vt:lpstr>
      <vt:lpstr>Module Description</vt:lpstr>
      <vt:lpstr>Testing</vt:lpstr>
      <vt:lpstr>Screen Shots</vt:lpstr>
      <vt:lpstr>Screen Shots</vt:lpstr>
      <vt:lpstr>Conclusion / Feature Enhancement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337 NARESHKUMAR C</cp:lastModifiedBy>
  <cp:revision>10</cp:revision>
  <dcterms:created xsi:type="dcterms:W3CDTF">2020-12-27T14:21:20Z</dcterms:created>
  <dcterms:modified xsi:type="dcterms:W3CDTF">2023-04-09T10:35:25Z</dcterms:modified>
</cp:coreProperties>
</file>