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5340" r:id="rId1"/>
  </p:sldMasterIdLst>
  <p:notesMasterIdLst>
    <p:notesMasterId r:id="rId17"/>
  </p:notesMasterIdLst>
  <p:sldIdLst>
    <p:sldId id="256" r:id="rId2"/>
    <p:sldId id="257" r:id="rId3"/>
    <p:sldId id="279" r:id="rId4"/>
    <p:sldId id="281" r:id="rId5"/>
    <p:sldId id="282" r:id="rId6"/>
    <p:sldId id="271" r:id="rId7"/>
    <p:sldId id="260" r:id="rId8"/>
    <p:sldId id="269" r:id="rId9"/>
    <p:sldId id="270" r:id="rId10"/>
    <p:sldId id="263" r:id="rId11"/>
    <p:sldId id="272" r:id="rId12"/>
    <p:sldId id="273" r:id="rId13"/>
    <p:sldId id="274" r:id="rId14"/>
    <p:sldId id="275" r:id="rId15"/>
    <p:sldId id="28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1FA44BD-E340-2E4F-9CC4-E2F2D4155EB3}">
          <p14:sldIdLst>
            <p14:sldId id="256"/>
            <p14:sldId id="257"/>
            <p14:sldId id="279"/>
            <p14:sldId id="281"/>
            <p14:sldId id="282"/>
            <p14:sldId id="271"/>
            <p14:sldId id="260"/>
            <p14:sldId id="269"/>
            <p14:sldId id="270"/>
            <p14:sldId id="263"/>
            <p14:sldId id="272"/>
            <p14:sldId id="273"/>
            <p14:sldId id="274"/>
            <p14:sldId id="275"/>
            <p14:sldId id="28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87750"/>
  </p:normalViewPr>
  <p:slideViewPr>
    <p:cSldViewPr snapToGrid="0">
      <p:cViewPr varScale="1">
        <p:scale>
          <a:sx n="93" d="100"/>
          <a:sy n="93" d="100"/>
        </p:scale>
        <p:origin x="122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C3CBFB-6005-3746-9B8F-915C8A5EE5E2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882549-B621-CF4A-8865-3334B2EC4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5120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882549-B621-CF4A-8865-3334B2EC46B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4967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882549-B621-CF4A-8865-3334B2EC46B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1912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882549-B621-CF4A-8865-3334B2EC46B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701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882549-B621-CF4A-8865-3334B2EC46B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7758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882549-B621-CF4A-8865-3334B2EC46B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8282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Wingdings 3" pitchFamily="2" charset="2"/>
              <a:buChar char="u"/>
              <a:tabLst>
                <a:tab pos="457200" algn="l"/>
              </a:tabLs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882549-B621-CF4A-8865-3334B2EC46B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0138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882549-B621-CF4A-8865-3334B2EC46B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8796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882549-B621-CF4A-8865-3334B2EC46B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0424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882549-B621-CF4A-8865-3334B2EC46B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7936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882549-B621-CF4A-8865-3334B2EC46B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6566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882549-B621-CF4A-8865-3334B2EC46B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4607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882549-B621-CF4A-8865-3334B2EC46B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151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F7E57-BFD9-764A-944E-0DA42CEFC27D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43501-387B-7041-8AF2-EE34C51E7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512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F7E57-BFD9-764A-944E-0DA42CEFC27D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43501-387B-7041-8AF2-EE34C51E7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454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F7E57-BFD9-764A-944E-0DA42CEFC27D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43501-387B-7041-8AF2-EE34C51E77FD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523808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F7E57-BFD9-764A-944E-0DA42CEFC27D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43501-387B-7041-8AF2-EE34C51E7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7198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F7E57-BFD9-764A-944E-0DA42CEFC27D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43501-387B-7041-8AF2-EE34C51E77FD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696212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F7E57-BFD9-764A-944E-0DA42CEFC27D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43501-387B-7041-8AF2-EE34C51E7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4175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F7E57-BFD9-764A-944E-0DA42CEFC27D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43501-387B-7041-8AF2-EE34C51E7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2640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F7E57-BFD9-764A-944E-0DA42CEFC27D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43501-387B-7041-8AF2-EE34C51E7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472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F7E57-BFD9-764A-944E-0DA42CEFC27D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43501-387B-7041-8AF2-EE34C51E7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663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F7E57-BFD9-764A-944E-0DA42CEFC27D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43501-387B-7041-8AF2-EE34C51E7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899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F7E57-BFD9-764A-944E-0DA42CEFC27D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43501-387B-7041-8AF2-EE34C51E7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51994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F7E57-BFD9-764A-944E-0DA42CEFC27D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43501-387B-7041-8AF2-EE34C51E7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20461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F7E57-BFD9-764A-944E-0DA42CEFC27D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43501-387B-7041-8AF2-EE34C51E7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65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F7E57-BFD9-764A-944E-0DA42CEFC27D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43501-387B-7041-8AF2-EE34C51E7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775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F7E57-BFD9-764A-944E-0DA42CEFC27D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43501-387B-7041-8AF2-EE34C51E7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0704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43501-387B-7041-8AF2-EE34C51E77FD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F7E57-BFD9-764A-944E-0DA42CEFC27D}" type="datetimeFigureOut">
              <a:rPr lang="en-US" smtClean="0"/>
              <a:t>11/29/22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53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4F7E57-BFD9-764A-944E-0DA42CEFC27D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5743501-387B-7041-8AF2-EE34C51E7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210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341" r:id="rId1"/>
    <p:sldLayoutId id="2147485342" r:id="rId2"/>
    <p:sldLayoutId id="2147485343" r:id="rId3"/>
    <p:sldLayoutId id="2147485344" r:id="rId4"/>
    <p:sldLayoutId id="2147485345" r:id="rId5"/>
    <p:sldLayoutId id="2147485346" r:id="rId6"/>
    <p:sldLayoutId id="2147485347" r:id="rId7"/>
    <p:sldLayoutId id="2147485348" r:id="rId8"/>
    <p:sldLayoutId id="2147485349" r:id="rId9"/>
    <p:sldLayoutId id="2147485350" r:id="rId10"/>
    <p:sldLayoutId id="2147485351" r:id="rId11"/>
    <p:sldLayoutId id="2147485352" r:id="rId12"/>
    <p:sldLayoutId id="2147485353" r:id="rId13"/>
    <p:sldLayoutId id="2147485354" r:id="rId14"/>
    <p:sldLayoutId id="2147485355" r:id="rId15"/>
    <p:sldLayoutId id="214748535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cbi.nlm.nih.gov/books/NBK83157/" TargetMode="External"/><Relationship Id="rId2" Type="http://schemas.openxmlformats.org/officeDocument/2006/relationships/hyperlink" Target="https://www.cdc.gov/mentalhealth/learn/index.ht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dc.gov/healthyyouth/data/yrbs/data.htm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57158-F606-2212-2DA7-396A66428A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5969" y="4553712"/>
            <a:ext cx="8288032" cy="1096316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Mental Health Illness - Statistics among Youths (2009 vs. 2019)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8295C5-19BA-2764-FB85-2FBF0649BF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5969" y="5650029"/>
            <a:ext cx="8288032" cy="469122"/>
          </a:xfrm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>
            <a:noAutofit/>
          </a:bodyPr>
          <a:lstStyle/>
          <a:p>
            <a:pPr algn="ctr"/>
            <a:r>
              <a:rPr lang="en-US" sz="2800" b="1" dirty="0">
                <a:solidFill>
                  <a:schemeClr val="accent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Manisha Singh</a:t>
            </a:r>
          </a:p>
        </p:txBody>
      </p:sp>
      <p:pic>
        <p:nvPicPr>
          <p:cNvPr id="5" name="Picture 4" descr="A picture containing indoor, keyboard&#10;&#10;Description automatically generated">
            <a:extLst>
              <a:ext uri="{FF2B5EF4-FFF2-40B4-BE49-F238E27FC236}">
                <a16:creationId xmlns:a16="http://schemas.microsoft.com/office/drawing/2014/main" id="{177B581C-D1C0-F743-9D36-78753ACFBB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5100" y="584201"/>
            <a:ext cx="7467600" cy="3770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7447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8445F99-3A94-FF34-B31D-216BE68EC2CB}"/>
              </a:ext>
            </a:extLst>
          </p:cNvPr>
          <p:cNvSpPr/>
          <p:nvPr/>
        </p:nvSpPr>
        <p:spPr>
          <a:xfrm>
            <a:off x="673100" y="635000"/>
            <a:ext cx="8585200" cy="9652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Source Strengths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B6DB8F3-2919-4FE3-9509-A087DB99D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225905"/>
            <a:ext cx="8580966" cy="3880773"/>
          </a:xfrm>
        </p:spPr>
        <p:txBody>
          <a:bodyPr>
            <a:normAutofit lnSpcReduction="10000"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Easy Access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– It is very easy to download the project files through simple steps.</a:t>
            </a:r>
          </a:p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10,000 Feet View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– It provides a high-level view of the health issues which can be used to track prevalence.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Cross-sectional Study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– Core questions remain same across years enabling cross sectional study to compare trends.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39624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F254C9-9650-4A49-1F23-6CC432E42C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100" y="2182361"/>
            <a:ext cx="8600902" cy="3880773"/>
          </a:xfrm>
        </p:spPr>
        <p:txBody>
          <a:bodyPr>
            <a:no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Missing Data –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Youths may not answer few questions as it is a self-reported survey. It may require Imputation methodologies to fill missing data.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Lack of Detail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– The survey does not provide detailed level analysis to do root cause analysis. 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Not Generalizable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– It is based on high school students, can’t generalize for drop-out students</a:t>
            </a:r>
            <a:r>
              <a:rPr lang="en-US" sz="2400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 No classification provided for transgenders.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8445F99-3A94-FF34-B31D-216BE68EC2CB}"/>
              </a:ext>
            </a:extLst>
          </p:cNvPr>
          <p:cNvSpPr/>
          <p:nvPr/>
        </p:nvSpPr>
        <p:spPr>
          <a:xfrm>
            <a:off x="673100" y="624114"/>
            <a:ext cx="8585200" cy="9652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Source Weaknesses</a:t>
            </a:r>
          </a:p>
        </p:txBody>
      </p:sp>
    </p:spTree>
    <p:extLst>
      <p:ext uri="{BB962C8B-B14F-4D97-AF65-F5344CB8AC3E}">
        <p14:creationId xmlns:p14="http://schemas.microsoft.com/office/powerpoint/2010/main" val="14801095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F254C9-9650-4A49-1F23-6CC432E42C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82361"/>
            <a:ext cx="8596668" cy="3880773"/>
          </a:xfrm>
        </p:spPr>
        <p:txBody>
          <a:bodyPr>
            <a:no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Higher Prevalence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– Overall Higher Prevalence of Mental health issues in 2019 as compared to 2009.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Racial Disparity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– Youths belonging to racial minority groups face increased Mental Health issues as compared to Whites.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Gender Disparity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– Higher Prevalence of Mental Health issues in females in comparison to males. Results consistent across years.</a:t>
            </a:r>
          </a:p>
          <a:p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8445F99-3A94-FF34-B31D-216BE68EC2CB}"/>
              </a:ext>
            </a:extLst>
          </p:cNvPr>
          <p:cNvSpPr/>
          <p:nvPr/>
        </p:nvSpPr>
        <p:spPr>
          <a:xfrm>
            <a:off x="673100" y="635000"/>
            <a:ext cx="8585200" cy="9652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Reflections</a:t>
            </a:r>
          </a:p>
        </p:txBody>
      </p:sp>
    </p:spTree>
    <p:extLst>
      <p:ext uri="{BB962C8B-B14F-4D97-AF65-F5344CB8AC3E}">
        <p14:creationId xmlns:p14="http://schemas.microsoft.com/office/powerpoint/2010/main" val="19700395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F254C9-9650-4A49-1F23-6CC432E42C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Basic Knowledge –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analysis provides basic rudimentary information regarding prevalence of mental health issues which are increasingly becoming common among Youths.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Further Research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– Deep Dive Analysis is required to further analysis reasons for the increased prevalence.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8445F99-3A94-FF34-B31D-216BE68EC2CB}"/>
              </a:ext>
            </a:extLst>
          </p:cNvPr>
          <p:cNvSpPr/>
          <p:nvPr/>
        </p:nvSpPr>
        <p:spPr>
          <a:xfrm>
            <a:off x="673100" y="635000"/>
            <a:ext cx="8585200" cy="9652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9577437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F254C9-9650-4A49-1F23-6CC432E42C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35000"/>
            <a:ext cx="8596668" cy="388077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9600" dirty="0">
                <a:latin typeface="Arial" panose="020B0604020202020204" pitchFamily="34" charset="0"/>
                <a:cs typeface="Arial" panose="020B0604020202020204" pitchFamily="34" charset="0"/>
              </a:rPr>
              <a:t>							</a:t>
            </a:r>
            <a:r>
              <a:rPr lang="en-US" sz="40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8445F99-3A94-FF34-B31D-216BE68EC2CB}"/>
              </a:ext>
            </a:extLst>
          </p:cNvPr>
          <p:cNvSpPr/>
          <p:nvPr/>
        </p:nvSpPr>
        <p:spPr>
          <a:xfrm>
            <a:off x="673100" y="635000"/>
            <a:ext cx="8585200" cy="9652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8925748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F254C9-9650-4A49-1F23-6CC432E42C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indent="-457200">
              <a:buClr>
                <a:schemeClr val="tx1"/>
              </a:buClr>
              <a:buAutoNum type="arabicPeriod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CDC. (2021). About Mental Health. Retrieved on November 20, 2022, from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https://www.cdc.gov/mentalhealth/learn/index.htm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Clr>
                <a:schemeClr val="tx1"/>
              </a:buClr>
              <a:buFont typeface="Wingdings 3" charset="2"/>
              <a:buAutoNum type="arabicPeriod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Institute of Medicine (US). (2021). Existing Surveillance Data Sources and Systems. Retrieved on November 20, 2022, from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https://www.ncbi.nlm.nih.gov/books/NBK83157/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Clr>
                <a:schemeClr val="tx1"/>
              </a:buClr>
              <a:buFont typeface="Wingdings 3" charset="2"/>
              <a:buAutoNum type="arabicPeriod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Clr>
                <a:schemeClr val="tx1"/>
              </a:buClr>
              <a:buFont typeface="Wingdings 3" charset="2"/>
              <a:buAutoNum type="arabicPeriod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Clr>
                <a:schemeClr val="tx1"/>
              </a:buClr>
              <a:buAutoNum type="arabicPeriod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AutoNum type="arabicPeriod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8445F99-3A94-FF34-B31D-216BE68EC2CB}"/>
              </a:ext>
            </a:extLst>
          </p:cNvPr>
          <p:cNvSpPr/>
          <p:nvPr/>
        </p:nvSpPr>
        <p:spPr>
          <a:xfrm>
            <a:off x="673100" y="635000"/>
            <a:ext cx="8585200" cy="9652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4135815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E3263-D866-6651-AA18-E75B762FC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541711"/>
          </a:xfrm>
        </p:spPr>
        <p:txBody>
          <a:bodyPr/>
          <a:lstStyle/>
          <a:p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Introduction</a:t>
            </a:r>
          </a:p>
          <a:p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Methodology</a:t>
            </a:r>
          </a:p>
          <a:p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Youth Mental Health Statistics - 2009 vs 2019</a:t>
            </a:r>
          </a:p>
          <a:p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Data Source Strengths </a:t>
            </a:r>
          </a:p>
          <a:p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Data Source Weaknesses</a:t>
            </a:r>
          </a:p>
          <a:p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Reflection</a:t>
            </a:r>
          </a:p>
          <a:p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Conclusion</a:t>
            </a:r>
          </a:p>
          <a:p>
            <a:endParaRPr lang="en-US" sz="24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209D1C17-7D12-77D9-D980-7C9B24BF5A27}"/>
              </a:ext>
            </a:extLst>
          </p:cNvPr>
          <p:cNvSpPr/>
          <p:nvPr/>
        </p:nvSpPr>
        <p:spPr>
          <a:xfrm>
            <a:off x="495300" y="647700"/>
            <a:ext cx="8585200" cy="9652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Table of Content</a:t>
            </a:r>
          </a:p>
        </p:txBody>
      </p:sp>
    </p:spTree>
    <p:extLst>
      <p:ext uri="{BB962C8B-B14F-4D97-AF65-F5344CB8AC3E}">
        <p14:creationId xmlns:p14="http://schemas.microsoft.com/office/powerpoint/2010/main" val="3638404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AC784-B091-41C4-EA2E-262481A9F4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329111"/>
          </a:xfrm>
        </p:spPr>
        <p:txBody>
          <a:bodyPr>
            <a:normAutofit/>
          </a:bodyPr>
          <a:lstStyle/>
          <a:p>
            <a:r>
              <a:rPr lang="en-US" sz="24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Mental Health</a:t>
            </a:r>
            <a:r>
              <a:rPr lang="en-US" sz="24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includes emotional, psychological, and social well-being</a:t>
            </a:r>
            <a:r>
              <a:rPr lang="en-US" sz="2400" b="0" i="0" baseline="300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Factors that contribute to mental health include-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Gene or brain chemistry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Life experiences such as (abuse and traumatic injury)</a:t>
            </a:r>
          </a:p>
          <a:p>
            <a:pPr marL="0" indent="0">
              <a:buNone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A family history of mental problems</a:t>
            </a:r>
          </a:p>
          <a:p>
            <a:pPr marL="0" indent="0">
              <a:buNone/>
            </a:pPr>
            <a:endParaRPr lang="en-US" sz="2400" b="0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400" b="1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endParaRPr lang="en-US" sz="2400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9DA45E7C-9F49-4713-B001-5773DA53D2D2}"/>
              </a:ext>
            </a:extLst>
          </p:cNvPr>
          <p:cNvSpPr/>
          <p:nvPr/>
        </p:nvSpPr>
        <p:spPr>
          <a:xfrm>
            <a:off x="558800" y="520700"/>
            <a:ext cx="8585200" cy="9652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Introduction</a:t>
            </a:r>
          </a:p>
        </p:txBody>
      </p:sp>
    </p:spTree>
    <p:extLst>
      <p:ext uri="{BB962C8B-B14F-4D97-AF65-F5344CB8AC3E}">
        <p14:creationId xmlns:p14="http://schemas.microsoft.com/office/powerpoint/2010/main" val="4022013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6426849D-D9BD-E7DF-EDF5-06F89231226F}"/>
              </a:ext>
            </a:extLst>
          </p:cNvPr>
          <p:cNvSpPr/>
          <p:nvPr/>
        </p:nvSpPr>
        <p:spPr>
          <a:xfrm>
            <a:off x="406400" y="444500"/>
            <a:ext cx="8585200" cy="9652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4C6E4AAF-A043-3F0E-E3E1-C9A9F9A536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629" y="1787236"/>
            <a:ext cx="8360228" cy="462741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D0094B9-E861-3B4E-019D-69ACF0F32454}"/>
              </a:ext>
            </a:extLst>
          </p:cNvPr>
          <p:cNvSpPr txBox="1"/>
          <p:nvPr/>
        </p:nvSpPr>
        <p:spPr>
          <a:xfrm>
            <a:off x="7689272" y="6414655"/>
            <a:ext cx="1094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NIHCM</a:t>
            </a:r>
          </a:p>
        </p:txBody>
      </p:sp>
    </p:spTree>
    <p:extLst>
      <p:ext uri="{BB962C8B-B14F-4D97-AF65-F5344CB8AC3E}">
        <p14:creationId xmlns:p14="http://schemas.microsoft.com/office/powerpoint/2010/main" val="1325882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6426849D-D9BD-E7DF-EDF5-06F89231226F}"/>
              </a:ext>
            </a:extLst>
          </p:cNvPr>
          <p:cNvSpPr/>
          <p:nvPr/>
        </p:nvSpPr>
        <p:spPr>
          <a:xfrm>
            <a:off x="406400" y="444500"/>
            <a:ext cx="8585200" cy="9652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C84B4F-3331-9528-A66D-96FB691FE4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9636"/>
            <a:ext cx="8596668" cy="4475019"/>
          </a:xfrm>
        </p:spPr>
        <p:txBody>
          <a:bodyPr/>
          <a:lstStyle/>
          <a:p>
            <a:r>
              <a:rPr lang="en-US" sz="24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Youth Risk Behavioral Surveillance System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(YRBSS) Data obtained from CDC website 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hlinkClick r:id="rId3"/>
              </a:rPr>
              <a:t>https://www.cdc.gov/healthyyouth/data/yrbs/data.htm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endParaRPr lang="en-US" sz="24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Raw Files, Data Documentations and SAS Input Programs obtained for Survey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years 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2009 and 2019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863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AC784-B091-41C4-EA2E-262481A9F4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100" y="2160589"/>
            <a:ext cx="8596668" cy="4062411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Created Separate permanent SAS Datasets for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2009 and 2019 survey results keeping only variables required to support analysis.</a:t>
            </a:r>
          </a:p>
          <a:p>
            <a:endParaRPr lang="en-US" sz="24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r>
              <a:rPr lang="en-US" sz="2400" b="1" dirty="0">
                <a:solidFill>
                  <a:srgbClr val="000000"/>
                </a:solidFill>
                <a:latin typeface="Arial" panose="020B0604020202020204" pitchFamily="34" charset="0"/>
              </a:rPr>
              <a:t>Vertically combined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 both datasets to create a permanent master dataset with an identifier specifying record year.</a:t>
            </a:r>
          </a:p>
          <a:p>
            <a:endParaRPr lang="en-US" sz="2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 Used SAS procedures </a:t>
            </a:r>
            <a:r>
              <a:rPr lang="en-US" sz="2400" b="1" dirty="0">
                <a:solidFill>
                  <a:srgbClr val="000000"/>
                </a:solidFill>
                <a:latin typeface="Arial" panose="020B0604020202020204" pitchFamily="34" charset="0"/>
              </a:rPr>
              <a:t>Transpose, Means and Sgplot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 to generate tables and visuals depicting the mental health statistics in 2009 vs 2019.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C9A199B5-4D8C-837A-4007-E7C394D604CD}"/>
              </a:ext>
            </a:extLst>
          </p:cNvPr>
          <p:cNvSpPr/>
          <p:nvPr/>
        </p:nvSpPr>
        <p:spPr>
          <a:xfrm>
            <a:off x="673100" y="635000"/>
            <a:ext cx="8585200" cy="9652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</p:txBody>
      </p:sp>
    </p:spTree>
    <p:extLst>
      <p:ext uri="{BB962C8B-B14F-4D97-AF65-F5344CB8AC3E}">
        <p14:creationId xmlns:p14="http://schemas.microsoft.com/office/powerpoint/2010/main" val="1393937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FD9CACB-2B13-7D61-CA89-267B4BAA2E21}"/>
              </a:ext>
            </a:extLst>
          </p:cNvPr>
          <p:cNvSpPr/>
          <p:nvPr/>
        </p:nvSpPr>
        <p:spPr>
          <a:xfrm>
            <a:off x="673100" y="600529"/>
            <a:ext cx="8585200" cy="9779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Youth Mental Health Statistics – 2009 vs 2019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AFD67FA-00D5-D701-F882-9BD023FA3F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140861"/>
            <a:ext cx="8527144" cy="389972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21481EE-32E5-C548-FAE1-9621C67A1C97}"/>
              </a:ext>
            </a:extLst>
          </p:cNvPr>
          <p:cNvSpPr txBox="1"/>
          <p:nvPr/>
        </p:nvSpPr>
        <p:spPr>
          <a:xfrm>
            <a:off x="886691" y="6040570"/>
            <a:ext cx="79940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*Number of Respondents in 2009 -16,410 and in 2019 - 13,677. </a:t>
            </a:r>
          </a:p>
        </p:txBody>
      </p:sp>
    </p:spTree>
    <p:extLst>
      <p:ext uri="{BB962C8B-B14F-4D97-AF65-F5344CB8AC3E}">
        <p14:creationId xmlns:p14="http://schemas.microsoft.com/office/powerpoint/2010/main" val="23009887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FD9CACB-2B13-7D61-CA89-267B4BAA2E21}"/>
              </a:ext>
            </a:extLst>
          </p:cNvPr>
          <p:cNvSpPr/>
          <p:nvPr/>
        </p:nvSpPr>
        <p:spPr>
          <a:xfrm>
            <a:off x="673100" y="600529"/>
            <a:ext cx="8585200" cy="9779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Youth Mental Health Statistics – 2009 vs 2019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BE5092-A49E-439D-B1EA-FC5252448B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054" y="1984826"/>
            <a:ext cx="8101445" cy="4526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6997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FD9CACB-2B13-7D61-CA89-267B4BAA2E21}"/>
              </a:ext>
            </a:extLst>
          </p:cNvPr>
          <p:cNvSpPr/>
          <p:nvPr/>
        </p:nvSpPr>
        <p:spPr>
          <a:xfrm>
            <a:off x="673100" y="600529"/>
            <a:ext cx="8585200" cy="9779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Youth Mental Health Statistics – 2009 vs 2019</a:t>
            </a: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059DB142-CBDA-4F0C-A641-FB0D660B67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69901" y="2138817"/>
            <a:ext cx="8039100" cy="4455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74326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4516</TotalTime>
  <Words>554</Words>
  <Application>Microsoft Macintosh PowerPoint</Application>
  <PresentationFormat>Widescreen</PresentationFormat>
  <Paragraphs>78</Paragraphs>
  <Slides>15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Times New Roman</vt:lpstr>
      <vt:lpstr>Trebuchet MS</vt:lpstr>
      <vt:lpstr>Wingdings 3</vt:lpstr>
      <vt:lpstr>Facet</vt:lpstr>
      <vt:lpstr>Mental Health Illness - Statistics among Youths (2009 vs. 2019)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Mental Health Issues Statistics among youths in 2009 &amp; 2019</dc:title>
  <dc:creator>Singh,Manisha</dc:creator>
  <cp:lastModifiedBy>Singh,Manisha</cp:lastModifiedBy>
  <cp:revision>29</cp:revision>
  <dcterms:created xsi:type="dcterms:W3CDTF">2022-11-16T16:02:34Z</dcterms:created>
  <dcterms:modified xsi:type="dcterms:W3CDTF">2022-11-29T06:01:59Z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7599526-06ca-49cc-9fa9-5307800a949a_Enabled">
    <vt:lpwstr>true</vt:lpwstr>
  </property>
  <property fmtid="{D5CDD505-2E9C-101B-9397-08002B2CF9AE}" pid="3" name="MSIP_Label_67599526-06ca-49cc-9fa9-5307800a949a_SetDate">
    <vt:lpwstr>2022-11-20T18:48:21Z</vt:lpwstr>
  </property>
  <property fmtid="{D5CDD505-2E9C-101B-9397-08002B2CF9AE}" pid="4" name="MSIP_Label_67599526-06ca-49cc-9fa9-5307800a949a_Method">
    <vt:lpwstr>Standard</vt:lpwstr>
  </property>
  <property fmtid="{D5CDD505-2E9C-101B-9397-08002B2CF9AE}" pid="5" name="MSIP_Label_67599526-06ca-49cc-9fa9-5307800a949a_Name">
    <vt:lpwstr>67599526-06ca-49cc-9fa9-5307800a949a</vt:lpwstr>
  </property>
  <property fmtid="{D5CDD505-2E9C-101B-9397-08002B2CF9AE}" pid="6" name="MSIP_Label_67599526-06ca-49cc-9fa9-5307800a949a_SiteId">
    <vt:lpwstr>fabb61b8-3afe-4e75-b934-a47f782b8cd7</vt:lpwstr>
  </property>
  <property fmtid="{D5CDD505-2E9C-101B-9397-08002B2CF9AE}" pid="7" name="MSIP_Label_67599526-06ca-49cc-9fa9-5307800a949a_ActionId">
    <vt:lpwstr>d44692ad-504a-4cf8-b698-a489dde8f3cc</vt:lpwstr>
  </property>
  <property fmtid="{D5CDD505-2E9C-101B-9397-08002B2CF9AE}" pid="8" name="MSIP_Label_67599526-06ca-49cc-9fa9-5307800a949a_ContentBits">
    <vt:lpwstr>0</vt:lpwstr>
  </property>
</Properties>
</file>