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3" r:id="rId8"/>
    <p:sldId id="264" r:id="rId9"/>
    <p:sldId id="261"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4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5956AB5-547B-4E76-9EE2-95717B3CCB30}" type="datetimeFigureOut">
              <a:rPr lang="en-IN" smtClean="0"/>
              <a:t>03-08-2023</a:t>
            </a:fld>
            <a:endParaRPr lang="en-IN"/>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83B79C2A-3A2A-4A89-B2A7-E26F04AF79E8}"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80293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956AB5-547B-4E76-9EE2-95717B3CCB30}" type="datetimeFigureOut">
              <a:rPr lang="en-IN" smtClean="0"/>
              <a:t>03-08-2023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B79C2A-3A2A-4A89-B2A7-E26F04AF79E8}" type="slidenum">
              <a:rPr lang="en-IN" smtClean="0"/>
              <a:t>‹#›</a:t>
            </a:fld>
            <a:endParaRPr lang="en-IN"/>
          </a:p>
        </p:txBody>
      </p:sp>
    </p:spTree>
    <p:extLst>
      <p:ext uri="{BB962C8B-B14F-4D97-AF65-F5344CB8AC3E}">
        <p14:creationId xmlns:p14="http://schemas.microsoft.com/office/powerpoint/2010/main" val="1862956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956AB5-547B-4E76-9EE2-95717B3CCB30}" type="datetimeFigureOut">
              <a:rPr lang="en-IN" smtClean="0"/>
              <a:t>03-08-2023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B79C2A-3A2A-4A89-B2A7-E26F04AF79E8}" type="slidenum">
              <a:rPr lang="en-IN" smtClean="0"/>
              <a:t>‹#›</a:t>
            </a:fld>
            <a:endParaRPr lang="en-IN"/>
          </a:p>
        </p:txBody>
      </p:sp>
    </p:spTree>
    <p:extLst>
      <p:ext uri="{BB962C8B-B14F-4D97-AF65-F5344CB8AC3E}">
        <p14:creationId xmlns:p14="http://schemas.microsoft.com/office/powerpoint/2010/main" val="1641810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956AB5-547B-4E76-9EE2-95717B3CCB30}" type="datetimeFigureOut">
              <a:rPr lang="en-IN" smtClean="0"/>
              <a:t>03-08-2023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B79C2A-3A2A-4A89-B2A7-E26F04AF79E8}" type="slidenum">
              <a:rPr lang="en-IN" smtClean="0"/>
              <a:t>‹#›</a:t>
            </a:fld>
            <a:endParaRPr lang="en-IN"/>
          </a:p>
        </p:txBody>
      </p:sp>
    </p:spTree>
    <p:extLst>
      <p:ext uri="{BB962C8B-B14F-4D97-AF65-F5344CB8AC3E}">
        <p14:creationId xmlns:p14="http://schemas.microsoft.com/office/powerpoint/2010/main" val="2516966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956AB5-547B-4E76-9EE2-95717B3CCB30}" type="datetimeFigureOut">
              <a:rPr lang="en-IN" smtClean="0"/>
              <a:t>03-08-2023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B79C2A-3A2A-4A89-B2A7-E26F04AF79E8}"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22216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956AB5-547B-4E76-9EE2-95717B3CCB30}" type="datetimeFigureOut">
              <a:rPr lang="en-IN" smtClean="0"/>
              <a:t>03-08-2023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B79C2A-3A2A-4A89-B2A7-E26F04AF79E8}" type="slidenum">
              <a:rPr lang="en-IN" smtClean="0"/>
              <a:t>‹#›</a:t>
            </a:fld>
            <a:endParaRPr lang="en-IN"/>
          </a:p>
        </p:txBody>
      </p:sp>
    </p:spTree>
    <p:extLst>
      <p:ext uri="{BB962C8B-B14F-4D97-AF65-F5344CB8AC3E}">
        <p14:creationId xmlns:p14="http://schemas.microsoft.com/office/powerpoint/2010/main" val="523943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956AB5-547B-4E76-9EE2-95717B3CCB30}" type="datetimeFigureOut">
              <a:rPr lang="en-IN" smtClean="0"/>
              <a:t>03-08-2023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3B79C2A-3A2A-4A89-B2A7-E26F04AF79E8}" type="slidenum">
              <a:rPr lang="en-IN" smtClean="0"/>
              <a:t>‹#›</a:t>
            </a:fld>
            <a:endParaRPr lang="en-IN"/>
          </a:p>
        </p:txBody>
      </p:sp>
    </p:spTree>
    <p:extLst>
      <p:ext uri="{BB962C8B-B14F-4D97-AF65-F5344CB8AC3E}">
        <p14:creationId xmlns:p14="http://schemas.microsoft.com/office/powerpoint/2010/main" val="499578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5956AB5-547B-4E76-9EE2-95717B3CCB30}" type="datetimeFigureOut">
              <a:rPr lang="en-IN" smtClean="0"/>
              <a:t>03-08-2023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3B79C2A-3A2A-4A89-B2A7-E26F04AF79E8}" type="slidenum">
              <a:rPr lang="en-IN" smtClean="0"/>
              <a:t>‹#›</a:t>
            </a:fld>
            <a:endParaRPr lang="en-IN"/>
          </a:p>
        </p:txBody>
      </p:sp>
    </p:spTree>
    <p:extLst>
      <p:ext uri="{BB962C8B-B14F-4D97-AF65-F5344CB8AC3E}">
        <p14:creationId xmlns:p14="http://schemas.microsoft.com/office/powerpoint/2010/main" val="3050832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956AB5-547B-4E76-9EE2-95717B3CCB30}" type="datetimeFigureOut">
              <a:rPr lang="en-IN" smtClean="0"/>
              <a:t>03-08-2023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3B79C2A-3A2A-4A89-B2A7-E26F04AF79E8}" type="slidenum">
              <a:rPr lang="en-IN" smtClean="0"/>
              <a:t>‹#›</a:t>
            </a:fld>
            <a:endParaRPr lang="en-IN"/>
          </a:p>
        </p:txBody>
      </p:sp>
    </p:spTree>
    <p:extLst>
      <p:ext uri="{BB962C8B-B14F-4D97-AF65-F5344CB8AC3E}">
        <p14:creationId xmlns:p14="http://schemas.microsoft.com/office/powerpoint/2010/main" val="3135183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956AB5-547B-4E76-9EE2-95717B3CCB30}" type="datetimeFigureOut">
              <a:rPr lang="en-IN" smtClean="0"/>
              <a:t>03-08-2023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B79C2A-3A2A-4A89-B2A7-E26F04AF79E8}" type="slidenum">
              <a:rPr lang="en-IN" smtClean="0"/>
              <a:t>‹#›</a:t>
            </a:fld>
            <a:endParaRPr lang="en-IN"/>
          </a:p>
        </p:txBody>
      </p:sp>
    </p:spTree>
    <p:extLst>
      <p:ext uri="{BB962C8B-B14F-4D97-AF65-F5344CB8AC3E}">
        <p14:creationId xmlns:p14="http://schemas.microsoft.com/office/powerpoint/2010/main" val="1546240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956AB5-547B-4E76-9EE2-95717B3CCB30}" type="datetimeFigureOut">
              <a:rPr lang="en-IN" smtClean="0"/>
              <a:t>03-08-2023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B79C2A-3A2A-4A89-B2A7-E26F04AF79E8}" type="slidenum">
              <a:rPr lang="en-IN" smtClean="0"/>
              <a:t>‹#›</a:t>
            </a:fld>
            <a:endParaRPr lang="en-IN"/>
          </a:p>
        </p:txBody>
      </p:sp>
    </p:spTree>
    <p:extLst>
      <p:ext uri="{BB962C8B-B14F-4D97-AF65-F5344CB8AC3E}">
        <p14:creationId xmlns:p14="http://schemas.microsoft.com/office/powerpoint/2010/main" val="1685681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5956AB5-547B-4E76-9EE2-95717B3CCB30}" type="datetimeFigureOut">
              <a:rPr lang="en-IN" smtClean="0"/>
              <a:t>03-08-2023</a:t>
            </a:fld>
            <a:endParaRPr lang="e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IN"/>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83B79C2A-3A2A-4A89-B2A7-E26F04AF79E8}" type="slidenum">
              <a:rPr lang="en-IN" smtClean="0"/>
              <a:t>‹#›</a:t>
            </a:fld>
            <a:endParaRPr lang="en-IN"/>
          </a:p>
        </p:txBody>
      </p:sp>
    </p:spTree>
    <p:extLst>
      <p:ext uri="{BB962C8B-B14F-4D97-AF65-F5344CB8AC3E}">
        <p14:creationId xmlns:p14="http://schemas.microsoft.com/office/powerpoint/2010/main" val="249952072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31D94-E66A-74DA-223E-B2CC0D3FEA7F}"/>
              </a:ext>
            </a:extLst>
          </p:cNvPr>
          <p:cNvSpPr>
            <a:spLocks noGrp="1"/>
          </p:cNvSpPr>
          <p:nvPr>
            <p:ph type="ctrTitle"/>
          </p:nvPr>
        </p:nvSpPr>
        <p:spPr/>
        <p:txBody>
          <a:bodyPr/>
          <a:lstStyle/>
          <a:p>
            <a:r>
              <a:rPr lang="en-US" b="1" dirty="0"/>
              <a:t>CREDIT CARD DEFAULT PREDICTION</a:t>
            </a:r>
            <a:endParaRPr lang="en-IN" b="1" dirty="0"/>
          </a:p>
        </p:txBody>
      </p:sp>
      <p:sp>
        <p:nvSpPr>
          <p:cNvPr id="3" name="Subtitle 2">
            <a:extLst>
              <a:ext uri="{FF2B5EF4-FFF2-40B4-BE49-F238E27FC236}">
                <a16:creationId xmlns:a16="http://schemas.microsoft.com/office/drawing/2014/main" id="{27185391-D61E-4C7E-ED6B-17C880787715}"/>
              </a:ext>
            </a:extLst>
          </p:cNvPr>
          <p:cNvSpPr>
            <a:spLocks noGrp="1"/>
          </p:cNvSpPr>
          <p:nvPr>
            <p:ph type="subTitle" idx="1"/>
          </p:nvPr>
        </p:nvSpPr>
        <p:spPr>
          <a:xfrm>
            <a:off x="1261872" y="5016842"/>
            <a:ext cx="9418320" cy="1475397"/>
          </a:xfrm>
        </p:spPr>
        <p:txBody>
          <a:bodyPr>
            <a:normAutofit/>
          </a:bodyPr>
          <a:lstStyle/>
          <a:p>
            <a:r>
              <a:rPr lang="en-US" sz="2000" dirty="0"/>
              <a:t>Detailed Project Report (DPR)</a:t>
            </a:r>
          </a:p>
          <a:p>
            <a:r>
              <a:rPr lang="en-US" sz="2000" dirty="0"/>
              <a:t>Manisha Singh</a:t>
            </a:r>
            <a:endParaRPr lang="en-IN" sz="2000" dirty="0"/>
          </a:p>
        </p:txBody>
      </p:sp>
    </p:spTree>
    <p:extLst>
      <p:ext uri="{BB962C8B-B14F-4D97-AF65-F5344CB8AC3E}">
        <p14:creationId xmlns:p14="http://schemas.microsoft.com/office/powerpoint/2010/main" val="3787149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5A244-BA32-296B-F674-E68234738A59}"/>
              </a:ext>
            </a:extLst>
          </p:cNvPr>
          <p:cNvSpPr>
            <a:spLocks noGrp="1"/>
          </p:cNvSpPr>
          <p:nvPr>
            <p:ph type="title"/>
          </p:nvPr>
        </p:nvSpPr>
        <p:spPr/>
        <p:txBody>
          <a:bodyPr/>
          <a:lstStyle/>
          <a:p>
            <a:r>
              <a:rPr lang="en-US" dirty="0"/>
              <a:t>Deployment</a:t>
            </a:r>
            <a:endParaRPr lang="en-IN" dirty="0"/>
          </a:p>
        </p:txBody>
      </p:sp>
      <p:pic>
        <p:nvPicPr>
          <p:cNvPr id="4" name="Content Placeholder 3">
            <a:extLst>
              <a:ext uri="{FF2B5EF4-FFF2-40B4-BE49-F238E27FC236}">
                <a16:creationId xmlns:a16="http://schemas.microsoft.com/office/drawing/2014/main" id="{158D9805-14CB-D2CC-42F1-BEB90B198424}"/>
              </a:ext>
            </a:extLst>
          </p:cNvPr>
          <p:cNvPicPr>
            <a:picLocks noGrp="1" noChangeAspect="1"/>
          </p:cNvPicPr>
          <p:nvPr>
            <p:ph idx="1"/>
          </p:nvPr>
        </p:nvPicPr>
        <p:blipFill>
          <a:blip r:embed="rId2"/>
          <a:stretch>
            <a:fillRect/>
          </a:stretch>
        </p:blipFill>
        <p:spPr>
          <a:xfrm>
            <a:off x="1261872" y="2086287"/>
            <a:ext cx="7629032" cy="3882027"/>
          </a:xfrm>
          <a:prstGeom prst="rect">
            <a:avLst/>
          </a:prstGeom>
        </p:spPr>
      </p:pic>
    </p:spTree>
    <p:extLst>
      <p:ext uri="{BB962C8B-B14F-4D97-AF65-F5344CB8AC3E}">
        <p14:creationId xmlns:p14="http://schemas.microsoft.com/office/powerpoint/2010/main" val="4092722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6A32F-B6CE-907F-4738-9E62B20DC5B9}"/>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9D27A87C-A3BF-BDF9-9E0E-3829B73E01EE}"/>
              </a:ext>
            </a:extLst>
          </p:cNvPr>
          <p:cNvSpPr>
            <a:spLocks noGrp="1"/>
          </p:cNvSpPr>
          <p:nvPr>
            <p:ph idx="1"/>
          </p:nvPr>
        </p:nvSpPr>
        <p:spPr>
          <a:xfrm>
            <a:off x="1261872" y="2014151"/>
            <a:ext cx="8595360" cy="4165986"/>
          </a:xfrm>
        </p:spPr>
        <p:txBody>
          <a:bodyPr>
            <a:normAutofit/>
          </a:bodyPr>
          <a:lstStyle/>
          <a:p>
            <a:r>
              <a:rPr lang="en-US" sz="2000" dirty="0"/>
              <a:t>Objective</a:t>
            </a:r>
          </a:p>
          <a:p>
            <a:r>
              <a:rPr lang="en-US" sz="2000" dirty="0"/>
              <a:t>Data Description</a:t>
            </a:r>
          </a:p>
          <a:p>
            <a:r>
              <a:rPr lang="en-US" sz="2000" dirty="0"/>
              <a:t>Architecture</a:t>
            </a:r>
          </a:p>
          <a:p>
            <a:r>
              <a:rPr lang="en-US" sz="2000" dirty="0"/>
              <a:t>Model Training and Evaluation Workflow</a:t>
            </a:r>
          </a:p>
          <a:p>
            <a:r>
              <a:rPr lang="en-US" sz="2000" dirty="0"/>
              <a:t>Deployment</a:t>
            </a:r>
          </a:p>
          <a:p>
            <a:pPr marL="0" indent="0">
              <a:buNone/>
            </a:pPr>
            <a:endParaRPr lang="en-IN" sz="2000" dirty="0"/>
          </a:p>
        </p:txBody>
      </p:sp>
    </p:spTree>
    <p:extLst>
      <p:ext uri="{BB962C8B-B14F-4D97-AF65-F5344CB8AC3E}">
        <p14:creationId xmlns:p14="http://schemas.microsoft.com/office/powerpoint/2010/main" val="526500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4E60D-6AE9-7E5D-1330-F30329389F22}"/>
              </a:ext>
            </a:extLst>
          </p:cNvPr>
          <p:cNvSpPr>
            <a:spLocks noGrp="1"/>
          </p:cNvSpPr>
          <p:nvPr>
            <p:ph type="title"/>
          </p:nvPr>
        </p:nvSpPr>
        <p:spPr/>
        <p:txBody>
          <a:bodyPr/>
          <a:lstStyle/>
          <a:p>
            <a:r>
              <a:rPr lang="en-US" dirty="0"/>
              <a:t>Objective</a:t>
            </a:r>
            <a:endParaRPr lang="en-IN" dirty="0"/>
          </a:p>
        </p:txBody>
      </p:sp>
      <p:sp>
        <p:nvSpPr>
          <p:cNvPr id="3" name="Content Placeholder 2">
            <a:extLst>
              <a:ext uri="{FF2B5EF4-FFF2-40B4-BE49-F238E27FC236}">
                <a16:creationId xmlns:a16="http://schemas.microsoft.com/office/drawing/2014/main" id="{A4814463-1938-E65B-6DC4-2D28A007A571}"/>
              </a:ext>
            </a:extLst>
          </p:cNvPr>
          <p:cNvSpPr>
            <a:spLocks noGrp="1"/>
          </p:cNvSpPr>
          <p:nvPr>
            <p:ph idx="1"/>
          </p:nvPr>
        </p:nvSpPr>
        <p:spPr>
          <a:xfrm>
            <a:off x="1261872" y="1828800"/>
            <a:ext cx="8595360" cy="4473146"/>
          </a:xfrm>
        </p:spPr>
        <p:txBody>
          <a:bodyPr>
            <a:noAutofit/>
          </a:bodyPr>
          <a:lstStyle/>
          <a:p>
            <a:r>
              <a:rPr lang="en-US" sz="2000" dirty="0"/>
              <a:t>The primary objective of this project report is to develop an accurate and reliable credit card default prediction model using advanced machine learning techniques. </a:t>
            </a:r>
          </a:p>
          <a:p>
            <a:r>
              <a:rPr lang="en-US" sz="2000" dirty="0"/>
              <a:t>The report aims to analyze historical credit card transaction data and associated customer attributes to build a predictive model that can identify and classify potential defaulters. </a:t>
            </a:r>
          </a:p>
          <a:p>
            <a:r>
              <a:rPr lang="en-US" sz="2000" dirty="0"/>
              <a:t>By achieving this objective, the project aims to provide valuable insights to financial institutions, enabling them to make informed decisions regarding risk assessment, credit limit determination, and proactive customer management. </a:t>
            </a:r>
          </a:p>
          <a:p>
            <a:r>
              <a:rPr lang="en-US" sz="2000" dirty="0"/>
              <a:t>The report will also explore the impact of various features and factors on the prediction accuracy, contributing to the broader understanding of credit risk assessment in the financial industry.</a:t>
            </a:r>
            <a:endParaRPr lang="en-IN" sz="2000" dirty="0"/>
          </a:p>
        </p:txBody>
      </p:sp>
    </p:spTree>
    <p:extLst>
      <p:ext uri="{BB962C8B-B14F-4D97-AF65-F5344CB8AC3E}">
        <p14:creationId xmlns:p14="http://schemas.microsoft.com/office/powerpoint/2010/main" val="3037455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E9187-3BAA-7620-D67E-8B148AB6431D}"/>
              </a:ext>
            </a:extLst>
          </p:cNvPr>
          <p:cNvSpPr>
            <a:spLocks noGrp="1"/>
          </p:cNvSpPr>
          <p:nvPr>
            <p:ph type="title"/>
          </p:nvPr>
        </p:nvSpPr>
        <p:spPr/>
        <p:txBody>
          <a:bodyPr/>
          <a:lstStyle/>
          <a:p>
            <a:r>
              <a:rPr lang="en-US" dirty="0"/>
              <a:t>Data Description</a:t>
            </a:r>
            <a:endParaRPr lang="en-IN" dirty="0"/>
          </a:p>
        </p:txBody>
      </p:sp>
      <p:sp>
        <p:nvSpPr>
          <p:cNvPr id="3" name="Content Placeholder 2">
            <a:extLst>
              <a:ext uri="{FF2B5EF4-FFF2-40B4-BE49-F238E27FC236}">
                <a16:creationId xmlns:a16="http://schemas.microsoft.com/office/drawing/2014/main" id="{69FF8DF8-E000-A2A7-203B-1043283BC353}"/>
              </a:ext>
            </a:extLst>
          </p:cNvPr>
          <p:cNvSpPr>
            <a:spLocks noGrp="1"/>
          </p:cNvSpPr>
          <p:nvPr>
            <p:ph idx="1"/>
          </p:nvPr>
        </p:nvSpPr>
        <p:spPr>
          <a:xfrm>
            <a:off x="1261872" y="2051222"/>
            <a:ext cx="8595360" cy="4128915"/>
          </a:xfrm>
        </p:spPr>
        <p:txBody>
          <a:bodyPr>
            <a:normAutofit/>
          </a:bodyPr>
          <a:lstStyle/>
          <a:p>
            <a:pPr marL="0" indent="0" algn="l" fontAlgn="base">
              <a:buNone/>
            </a:pPr>
            <a:r>
              <a:rPr lang="en-US" sz="2000" b="0" i="0" dirty="0">
                <a:effectLst/>
              </a:rPr>
              <a:t>The dataset contains information on default payments, demographic factors, credit data, history of payment, and bill statements of credit card clients in Taiwan from April 2005 to September 2005. There are 25 variables in this dataset.</a:t>
            </a:r>
          </a:p>
          <a:p>
            <a:pPr marL="0" indent="0">
              <a:buNone/>
            </a:pPr>
            <a:endParaRPr lang="en-IN" sz="2000" dirty="0"/>
          </a:p>
        </p:txBody>
      </p:sp>
    </p:spTree>
    <p:extLst>
      <p:ext uri="{BB962C8B-B14F-4D97-AF65-F5344CB8AC3E}">
        <p14:creationId xmlns:p14="http://schemas.microsoft.com/office/powerpoint/2010/main" val="1023079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17D15-6039-27E1-9A1A-D08CFFCB68CA}"/>
              </a:ext>
            </a:extLst>
          </p:cNvPr>
          <p:cNvSpPr>
            <a:spLocks noGrp="1"/>
          </p:cNvSpPr>
          <p:nvPr>
            <p:ph type="title"/>
          </p:nvPr>
        </p:nvSpPr>
        <p:spPr/>
        <p:txBody>
          <a:bodyPr/>
          <a:lstStyle/>
          <a:p>
            <a:r>
              <a:rPr lang="en-US" dirty="0"/>
              <a:t>Architecture</a:t>
            </a:r>
            <a:endParaRPr lang="en-IN" dirty="0"/>
          </a:p>
        </p:txBody>
      </p:sp>
      <p:pic>
        <p:nvPicPr>
          <p:cNvPr id="4" name="Content Placeholder 3">
            <a:extLst>
              <a:ext uri="{FF2B5EF4-FFF2-40B4-BE49-F238E27FC236}">
                <a16:creationId xmlns:a16="http://schemas.microsoft.com/office/drawing/2014/main" id="{7F0C5D3E-F1AE-7BF5-679E-939C76B0B6D3}"/>
              </a:ext>
            </a:extLst>
          </p:cNvPr>
          <p:cNvPicPr>
            <a:picLocks noGrp="1" noChangeAspect="1"/>
          </p:cNvPicPr>
          <p:nvPr>
            <p:ph idx="1"/>
          </p:nvPr>
        </p:nvPicPr>
        <p:blipFill>
          <a:blip r:embed="rId2"/>
          <a:stretch>
            <a:fillRect/>
          </a:stretch>
        </p:blipFill>
        <p:spPr>
          <a:xfrm>
            <a:off x="1366021" y="2137719"/>
            <a:ext cx="7903570" cy="3356311"/>
          </a:xfrm>
          <a:prstGeom prst="rect">
            <a:avLst/>
          </a:prstGeom>
        </p:spPr>
      </p:pic>
    </p:spTree>
    <p:extLst>
      <p:ext uri="{BB962C8B-B14F-4D97-AF65-F5344CB8AC3E}">
        <p14:creationId xmlns:p14="http://schemas.microsoft.com/office/powerpoint/2010/main" val="1048790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C227E1-7DBD-51AB-612A-30121919D108}"/>
              </a:ext>
            </a:extLst>
          </p:cNvPr>
          <p:cNvSpPr>
            <a:spLocks noGrp="1"/>
          </p:cNvSpPr>
          <p:nvPr>
            <p:ph idx="1"/>
          </p:nvPr>
        </p:nvSpPr>
        <p:spPr>
          <a:xfrm>
            <a:off x="1261872" y="641672"/>
            <a:ext cx="8595360" cy="5574656"/>
          </a:xfrm>
        </p:spPr>
        <p:txBody>
          <a:bodyPr>
            <a:noAutofit/>
          </a:bodyPr>
          <a:lstStyle/>
          <a:p>
            <a:pPr marL="0" indent="0">
              <a:buNone/>
            </a:pPr>
            <a:r>
              <a:rPr lang="en-US" sz="2000" dirty="0"/>
              <a:t>Data Exploration: </a:t>
            </a:r>
          </a:p>
          <a:p>
            <a:pPr marL="0" indent="0">
              <a:lnSpc>
                <a:spcPct val="150000"/>
              </a:lnSpc>
              <a:buNone/>
            </a:pPr>
            <a:r>
              <a:rPr lang="en-US" sz="2000" dirty="0"/>
              <a:t>We divide the data into two types: numerical and categorical. We explore through each type one by one. Within each type, we explore, visualize and analyze each variable one by one and note down our observations. We also make some minor changes in the data like change column names for convenience in understanding.</a:t>
            </a:r>
          </a:p>
          <a:p>
            <a:pPr marL="0" indent="0">
              <a:buNone/>
            </a:pPr>
            <a:endParaRPr lang="en-US" sz="2000" dirty="0"/>
          </a:p>
          <a:p>
            <a:pPr marL="0" indent="0">
              <a:buNone/>
            </a:pPr>
            <a:r>
              <a:rPr lang="en-US" sz="2000" dirty="0"/>
              <a:t>Feature Engineering:</a:t>
            </a:r>
          </a:p>
          <a:p>
            <a:r>
              <a:rPr lang="en-US" sz="2000" dirty="0"/>
              <a:t>Encoded categorical variables.</a:t>
            </a:r>
          </a:p>
          <a:p>
            <a:r>
              <a:rPr lang="en-US" sz="2000" dirty="0"/>
              <a:t>Engineering new features</a:t>
            </a:r>
          </a:p>
          <a:p>
            <a:pPr marL="0" indent="0">
              <a:buNone/>
            </a:pPr>
            <a:endParaRPr lang="en-US" sz="2000" dirty="0"/>
          </a:p>
        </p:txBody>
      </p:sp>
    </p:spTree>
    <p:extLst>
      <p:ext uri="{BB962C8B-B14F-4D97-AF65-F5344CB8AC3E}">
        <p14:creationId xmlns:p14="http://schemas.microsoft.com/office/powerpoint/2010/main" val="4120080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298FEA-835B-AFE9-355A-0A648244B023}"/>
              </a:ext>
            </a:extLst>
          </p:cNvPr>
          <p:cNvSpPr>
            <a:spLocks noGrp="1"/>
          </p:cNvSpPr>
          <p:nvPr>
            <p:ph idx="1"/>
          </p:nvPr>
        </p:nvSpPr>
        <p:spPr>
          <a:xfrm>
            <a:off x="1261872" y="630196"/>
            <a:ext cx="8595360" cy="5549942"/>
          </a:xfrm>
        </p:spPr>
        <p:txBody>
          <a:bodyPr>
            <a:normAutofit lnSpcReduction="10000"/>
          </a:bodyPr>
          <a:lstStyle/>
          <a:p>
            <a:pPr marL="0" indent="0">
              <a:buNone/>
            </a:pPr>
            <a:r>
              <a:rPr lang="en-US" sz="2000" dirty="0"/>
              <a:t>Train/Test Split:</a:t>
            </a:r>
          </a:p>
          <a:p>
            <a:r>
              <a:rPr lang="en-US" sz="2000" dirty="0"/>
              <a:t>Split the data into 80% train set and 20% test set.</a:t>
            </a:r>
          </a:p>
          <a:p>
            <a:endParaRPr lang="en-US" sz="2000" dirty="0"/>
          </a:p>
          <a:p>
            <a:pPr marL="0" indent="0">
              <a:buNone/>
            </a:pPr>
            <a:r>
              <a:rPr lang="en-US" sz="2000" dirty="0"/>
              <a:t>Model Building:</a:t>
            </a:r>
          </a:p>
          <a:p>
            <a:r>
              <a:rPr lang="en-US" sz="2000" dirty="0"/>
              <a:t>Built models and trained and tested the data on the models.</a:t>
            </a:r>
          </a:p>
          <a:p>
            <a:r>
              <a:rPr lang="en-US" sz="2000" dirty="0"/>
              <a:t>Compared the performance of each model and selected the best one.</a:t>
            </a:r>
          </a:p>
          <a:p>
            <a:pPr marL="0" indent="0">
              <a:buNone/>
            </a:pPr>
            <a:endParaRPr lang="en-US" sz="2000" dirty="0"/>
          </a:p>
          <a:p>
            <a:pPr marL="0" indent="0">
              <a:buNone/>
            </a:pPr>
            <a:r>
              <a:rPr lang="en-US" sz="2000" dirty="0"/>
              <a:t>Save the model:</a:t>
            </a:r>
          </a:p>
          <a:p>
            <a:r>
              <a:rPr lang="en-US" sz="2000" dirty="0"/>
              <a:t>Saved the model by converting into a pickle file.</a:t>
            </a:r>
          </a:p>
          <a:p>
            <a:pPr marL="0" indent="0">
              <a:buNone/>
            </a:pPr>
            <a:endParaRPr lang="en-US" sz="2000" dirty="0"/>
          </a:p>
          <a:p>
            <a:pPr marL="0" indent="0">
              <a:buNone/>
            </a:pPr>
            <a:r>
              <a:rPr lang="en-US" sz="2000" dirty="0"/>
              <a:t>Application Start and Input Data by the User:</a:t>
            </a:r>
          </a:p>
          <a:p>
            <a:r>
              <a:rPr lang="en-US" sz="2000" dirty="0"/>
              <a:t>Start the application and enter the inputs.</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3050467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4D3618-847C-9161-3E4A-F158A3C431E7}"/>
              </a:ext>
            </a:extLst>
          </p:cNvPr>
          <p:cNvSpPr>
            <a:spLocks noGrp="1"/>
          </p:cNvSpPr>
          <p:nvPr>
            <p:ph idx="1"/>
          </p:nvPr>
        </p:nvSpPr>
        <p:spPr>
          <a:xfrm>
            <a:off x="1261872" y="630196"/>
            <a:ext cx="8595360" cy="5549942"/>
          </a:xfrm>
        </p:spPr>
        <p:txBody>
          <a:bodyPr>
            <a:normAutofit/>
          </a:bodyPr>
          <a:lstStyle/>
          <a:p>
            <a:pPr marL="0" indent="0">
              <a:buNone/>
            </a:pPr>
            <a:endParaRPr lang="en-US" sz="2000" dirty="0"/>
          </a:p>
          <a:p>
            <a:pPr marL="0" indent="0">
              <a:buNone/>
            </a:pPr>
            <a:r>
              <a:rPr lang="en-US" sz="2000" dirty="0"/>
              <a:t>Prediction:</a:t>
            </a:r>
          </a:p>
          <a:p>
            <a:pPr marL="0" indent="0">
              <a:buNone/>
            </a:pPr>
            <a:r>
              <a:rPr lang="en-US" sz="2000" dirty="0"/>
              <a:t>After the inputs are submitted the application runs the model and</a:t>
            </a:r>
          </a:p>
          <a:p>
            <a:pPr marL="0" indent="0">
              <a:buNone/>
            </a:pPr>
            <a:r>
              <a:rPr lang="en-US" sz="2000" dirty="0"/>
              <a:t>makes predictions. The out is displayed as a message indicating</a:t>
            </a:r>
          </a:p>
          <a:p>
            <a:pPr marL="0" indent="0">
              <a:buNone/>
            </a:pPr>
            <a:r>
              <a:rPr lang="en-US" sz="2000" dirty="0"/>
              <a:t>whether the customer whose demographic and behavioral data are</a:t>
            </a:r>
          </a:p>
          <a:p>
            <a:pPr marL="0" indent="0">
              <a:buNone/>
            </a:pPr>
            <a:r>
              <a:rPr lang="en-US" sz="2000" dirty="0"/>
              <a:t>entered as inputs, is likely to default in the following month or not.</a:t>
            </a:r>
            <a:endParaRPr lang="en-IN" sz="2000" dirty="0"/>
          </a:p>
        </p:txBody>
      </p:sp>
    </p:spTree>
    <p:extLst>
      <p:ext uri="{BB962C8B-B14F-4D97-AF65-F5344CB8AC3E}">
        <p14:creationId xmlns:p14="http://schemas.microsoft.com/office/powerpoint/2010/main" val="1469674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05260-BBAF-B249-1C97-3B36777AC0FB}"/>
              </a:ext>
            </a:extLst>
          </p:cNvPr>
          <p:cNvSpPr>
            <a:spLocks noGrp="1"/>
          </p:cNvSpPr>
          <p:nvPr>
            <p:ph type="title"/>
          </p:nvPr>
        </p:nvSpPr>
        <p:spPr/>
        <p:txBody>
          <a:bodyPr/>
          <a:lstStyle/>
          <a:p>
            <a:r>
              <a:rPr lang="en-US" dirty="0"/>
              <a:t>Model Training and Evaluation Workflow</a:t>
            </a:r>
            <a:endParaRPr lang="en-IN" dirty="0"/>
          </a:p>
        </p:txBody>
      </p:sp>
      <p:pic>
        <p:nvPicPr>
          <p:cNvPr id="5" name="Content Placeholder 4">
            <a:extLst>
              <a:ext uri="{FF2B5EF4-FFF2-40B4-BE49-F238E27FC236}">
                <a16:creationId xmlns:a16="http://schemas.microsoft.com/office/drawing/2014/main" id="{461000E4-6258-AB62-11E6-768F5C3AEC32}"/>
              </a:ext>
            </a:extLst>
          </p:cNvPr>
          <p:cNvPicPr>
            <a:picLocks noGrp="1" noChangeAspect="1"/>
          </p:cNvPicPr>
          <p:nvPr>
            <p:ph idx="1"/>
          </p:nvPr>
        </p:nvPicPr>
        <p:blipFill>
          <a:blip r:embed="rId2"/>
          <a:stretch>
            <a:fillRect/>
          </a:stretch>
        </p:blipFill>
        <p:spPr>
          <a:xfrm>
            <a:off x="1370660" y="2098717"/>
            <a:ext cx="7446157" cy="3770742"/>
          </a:xfrm>
        </p:spPr>
      </p:pic>
    </p:spTree>
    <p:extLst>
      <p:ext uri="{BB962C8B-B14F-4D97-AF65-F5344CB8AC3E}">
        <p14:creationId xmlns:p14="http://schemas.microsoft.com/office/powerpoint/2010/main" val="4129722294"/>
      </p:ext>
    </p:extLst>
  </p:cSld>
  <p:clrMapOvr>
    <a:masterClrMapping/>
  </p:clrMapOvr>
</p:sld>
</file>

<file path=ppt/theme/theme1.xml><?xml version="1.0" encoding="utf-8"?>
<a:theme xmlns:a="http://schemas.openxmlformats.org/drawingml/2006/main" name="View">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View</Template>
  <TotalTime>37</TotalTime>
  <Words>391</Words>
  <Application>Microsoft Office PowerPoint</Application>
  <PresentationFormat>Widescreen</PresentationFormat>
  <Paragraphs>43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Schoolbook</vt:lpstr>
      <vt:lpstr>Wingdings 2</vt:lpstr>
      <vt:lpstr>View</vt:lpstr>
      <vt:lpstr>CREDIT CARD DEFAULT PREDICTION</vt:lpstr>
      <vt:lpstr>Contents</vt:lpstr>
      <vt:lpstr>Objective</vt:lpstr>
      <vt:lpstr>Data Description</vt:lpstr>
      <vt:lpstr>Architecture</vt:lpstr>
      <vt:lpstr>PowerPoint Presentation</vt:lpstr>
      <vt:lpstr>PowerPoint Presentation</vt:lpstr>
      <vt:lpstr>PowerPoint Presentation</vt:lpstr>
      <vt:lpstr>Model Training and Evaluation Workflow</vt:lpstr>
      <vt:lpstr>Deployment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DEFAULT PREDICTION</dc:title>
  <dc:creator>Manisha Singh</dc:creator>
  <cp:lastModifiedBy>Manisha Singh</cp:lastModifiedBy>
  <cp:revision>2</cp:revision>
  <dcterms:created xsi:type="dcterms:W3CDTF">2023-08-03T13:27:24Z</dcterms:created>
  <dcterms:modified xsi:type="dcterms:W3CDTF">2023-08-03T14:04:26Z</dcterms:modified>
</cp:coreProperties>
</file>