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58" r:id="rId6"/>
    <p:sldId id="275" r:id="rId7"/>
    <p:sldId id="260" r:id="rId8"/>
    <p:sldId id="261" r:id="rId9"/>
    <p:sldId id="262" r:id="rId10"/>
    <p:sldId id="264" r:id="rId11"/>
    <p:sldId id="265" r:id="rId12"/>
    <p:sldId id="266" r:id="rId13"/>
    <p:sldId id="276" r:id="rId14"/>
    <p:sldId id="277" r:id="rId15"/>
    <p:sldId id="263" r:id="rId16"/>
    <p:sldId id="273" r:id="rId17"/>
    <p:sldId id="274" r:id="rId18"/>
    <p:sldId id="268" r:id="rId19"/>
    <p:sldId id="267" r:id="rId20"/>
    <p:sldId id="269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22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0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9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75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88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2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66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066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56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462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0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7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85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86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18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034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27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5795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08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8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9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0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9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8D0455-057E-4DF6-BDD6-15F2AE7796E6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270668-B8D6-4040-B60C-E19F6946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C34EE9-8034-641B-0DF8-B63B2FE32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48" b="20248"/>
          <a:stretch/>
        </p:blipFill>
        <p:spPr>
          <a:xfrm>
            <a:off x="1371600" y="1962149"/>
            <a:ext cx="10058401" cy="3990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A364C7-9CD0-BAC2-A16A-F46FD816F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6851" y="544116"/>
            <a:ext cx="10528299" cy="592216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FF3F7B-F098-6404-0731-D94BDFF4CA8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8123454" y="4457730"/>
                </a:moveTo>
                <a:lnTo>
                  <a:pt x="8148578" y="4552720"/>
                </a:lnTo>
                <a:lnTo>
                  <a:pt x="8099018" y="4552720"/>
                </a:lnTo>
                <a:close/>
                <a:moveTo>
                  <a:pt x="5458873" y="4450847"/>
                </a:moveTo>
                <a:lnTo>
                  <a:pt x="5491052" y="4450847"/>
                </a:lnTo>
                <a:cubicBezTo>
                  <a:pt x="5500574" y="4450847"/>
                  <a:pt x="5508002" y="4453572"/>
                  <a:pt x="5513337" y="4459021"/>
                </a:cubicBezTo>
                <a:cubicBezTo>
                  <a:pt x="5518671" y="4464470"/>
                  <a:pt x="5521339" y="4472472"/>
                  <a:pt x="5521339" y="4483027"/>
                </a:cubicBezTo>
                <a:cubicBezTo>
                  <a:pt x="5521339" y="4490254"/>
                  <a:pt x="5520078" y="4496420"/>
                  <a:pt x="5517554" y="4501525"/>
                </a:cubicBezTo>
                <a:cubicBezTo>
                  <a:pt x="5515029" y="4506631"/>
                  <a:pt x="5511444" y="4510502"/>
                  <a:pt x="5506798" y="4513141"/>
                </a:cubicBezTo>
                <a:cubicBezTo>
                  <a:pt x="5502152" y="4515780"/>
                  <a:pt x="5496502" y="4517099"/>
                  <a:pt x="5489848" y="4517099"/>
                </a:cubicBezTo>
                <a:lnTo>
                  <a:pt x="5458873" y="4517099"/>
                </a:lnTo>
                <a:close/>
                <a:moveTo>
                  <a:pt x="4230148" y="4450847"/>
                </a:moveTo>
                <a:lnTo>
                  <a:pt x="4262328" y="4450847"/>
                </a:lnTo>
                <a:cubicBezTo>
                  <a:pt x="4271849" y="4450847"/>
                  <a:pt x="4279277" y="4453572"/>
                  <a:pt x="4284612" y="4459021"/>
                </a:cubicBezTo>
                <a:cubicBezTo>
                  <a:pt x="4289946" y="4464470"/>
                  <a:pt x="4292614" y="4472472"/>
                  <a:pt x="4292614" y="4483027"/>
                </a:cubicBezTo>
                <a:cubicBezTo>
                  <a:pt x="4292614" y="4490254"/>
                  <a:pt x="4291352" y="4496420"/>
                  <a:pt x="4288828" y="4501525"/>
                </a:cubicBezTo>
                <a:cubicBezTo>
                  <a:pt x="4286304" y="4506631"/>
                  <a:pt x="4282719" y="4510502"/>
                  <a:pt x="4278073" y="4513141"/>
                </a:cubicBezTo>
                <a:cubicBezTo>
                  <a:pt x="4273426" y="4515780"/>
                  <a:pt x="4267777" y="4517099"/>
                  <a:pt x="4261123" y="4517099"/>
                </a:cubicBezTo>
                <a:lnTo>
                  <a:pt x="4230148" y="4517099"/>
                </a:lnTo>
                <a:close/>
                <a:moveTo>
                  <a:pt x="5020723" y="4449643"/>
                </a:moveTo>
                <a:lnTo>
                  <a:pt x="5050321" y="4449643"/>
                </a:lnTo>
                <a:cubicBezTo>
                  <a:pt x="5059843" y="4449643"/>
                  <a:pt x="5067760" y="4452740"/>
                  <a:pt x="5074068" y="4458935"/>
                </a:cubicBezTo>
                <a:cubicBezTo>
                  <a:pt x="5080378" y="4465130"/>
                  <a:pt x="5083533" y="4474652"/>
                  <a:pt x="5083533" y="4487501"/>
                </a:cubicBezTo>
                <a:cubicBezTo>
                  <a:pt x="5083533" y="4499661"/>
                  <a:pt x="5080436" y="4508868"/>
                  <a:pt x="5074240" y="4515120"/>
                </a:cubicBezTo>
                <a:cubicBezTo>
                  <a:pt x="5068045" y="4521372"/>
                  <a:pt x="5060073" y="4524498"/>
                  <a:pt x="5050321" y="4524498"/>
                </a:cubicBezTo>
                <a:lnTo>
                  <a:pt x="5020723" y="4524498"/>
                </a:lnTo>
                <a:close/>
                <a:moveTo>
                  <a:pt x="9342533" y="4447578"/>
                </a:moveTo>
                <a:cubicBezTo>
                  <a:pt x="9355496" y="4447578"/>
                  <a:pt x="9365821" y="4451220"/>
                  <a:pt x="9373508" y="4458505"/>
                </a:cubicBezTo>
                <a:cubicBezTo>
                  <a:pt x="9381195" y="4465790"/>
                  <a:pt x="9386729" y="4475627"/>
                  <a:pt x="9390114" y="4488017"/>
                </a:cubicBezTo>
                <a:cubicBezTo>
                  <a:pt x="9393499" y="4500407"/>
                  <a:pt x="9395190" y="4514174"/>
                  <a:pt x="9395190" y="4529317"/>
                </a:cubicBezTo>
                <a:cubicBezTo>
                  <a:pt x="9395190" y="4544231"/>
                  <a:pt x="9393499" y="4557854"/>
                  <a:pt x="9390114" y="4570186"/>
                </a:cubicBezTo>
                <a:cubicBezTo>
                  <a:pt x="9386729" y="4582519"/>
                  <a:pt x="9381195" y="4592356"/>
                  <a:pt x="9373508" y="4599699"/>
                </a:cubicBezTo>
                <a:cubicBezTo>
                  <a:pt x="9365821" y="4607041"/>
                  <a:pt x="9355496" y="4610712"/>
                  <a:pt x="9342533" y="4610712"/>
                </a:cubicBezTo>
                <a:cubicBezTo>
                  <a:pt x="9329339" y="4610712"/>
                  <a:pt x="9318901" y="4607012"/>
                  <a:pt x="9311214" y="4599612"/>
                </a:cubicBezTo>
                <a:cubicBezTo>
                  <a:pt x="9303527" y="4592213"/>
                  <a:pt x="9298021" y="4582347"/>
                  <a:pt x="9294694" y="4570014"/>
                </a:cubicBezTo>
                <a:cubicBezTo>
                  <a:pt x="9291367" y="4557682"/>
                  <a:pt x="9289703" y="4544116"/>
                  <a:pt x="9289703" y="4529317"/>
                </a:cubicBezTo>
                <a:cubicBezTo>
                  <a:pt x="9289703" y="4514174"/>
                  <a:pt x="9291367" y="4500436"/>
                  <a:pt x="9294694" y="4488103"/>
                </a:cubicBezTo>
                <a:cubicBezTo>
                  <a:pt x="9298021" y="4475770"/>
                  <a:pt x="9303527" y="4465933"/>
                  <a:pt x="9311214" y="4458591"/>
                </a:cubicBezTo>
                <a:cubicBezTo>
                  <a:pt x="9318901" y="4451249"/>
                  <a:pt x="9329339" y="4447578"/>
                  <a:pt x="9342533" y="4447578"/>
                </a:cubicBezTo>
                <a:close/>
                <a:moveTo>
                  <a:pt x="3332259" y="4447578"/>
                </a:moveTo>
                <a:cubicBezTo>
                  <a:pt x="3345222" y="4447578"/>
                  <a:pt x="3355547" y="4451220"/>
                  <a:pt x="3363233" y="4458505"/>
                </a:cubicBezTo>
                <a:cubicBezTo>
                  <a:pt x="3370920" y="4465790"/>
                  <a:pt x="3376455" y="4475627"/>
                  <a:pt x="3379839" y="4488017"/>
                </a:cubicBezTo>
                <a:cubicBezTo>
                  <a:pt x="3383223" y="4500407"/>
                  <a:pt x="3384916" y="4514174"/>
                  <a:pt x="3384916" y="4529317"/>
                </a:cubicBezTo>
                <a:cubicBezTo>
                  <a:pt x="3384916" y="4544231"/>
                  <a:pt x="3383223" y="4557854"/>
                  <a:pt x="3379839" y="4570186"/>
                </a:cubicBezTo>
                <a:cubicBezTo>
                  <a:pt x="3376455" y="4582519"/>
                  <a:pt x="3370920" y="4592356"/>
                  <a:pt x="3363233" y="4599699"/>
                </a:cubicBezTo>
                <a:cubicBezTo>
                  <a:pt x="3355547" y="4607041"/>
                  <a:pt x="3345222" y="4610712"/>
                  <a:pt x="3332259" y="4610712"/>
                </a:cubicBezTo>
                <a:cubicBezTo>
                  <a:pt x="3319065" y="4610712"/>
                  <a:pt x="3308626" y="4607012"/>
                  <a:pt x="3300940" y="4599612"/>
                </a:cubicBezTo>
                <a:cubicBezTo>
                  <a:pt x="3293253" y="4592213"/>
                  <a:pt x="3287747" y="4582347"/>
                  <a:pt x="3284420" y="4570014"/>
                </a:cubicBezTo>
                <a:cubicBezTo>
                  <a:pt x="3281093" y="4557682"/>
                  <a:pt x="3279429" y="4544116"/>
                  <a:pt x="3279429" y="4529317"/>
                </a:cubicBezTo>
                <a:cubicBezTo>
                  <a:pt x="3279429" y="4514174"/>
                  <a:pt x="3281093" y="4500436"/>
                  <a:pt x="3284420" y="4488103"/>
                </a:cubicBezTo>
                <a:cubicBezTo>
                  <a:pt x="3287747" y="4475770"/>
                  <a:pt x="3293253" y="4465933"/>
                  <a:pt x="3300940" y="4458591"/>
                </a:cubicBezTo>
                <a:cubicBezTo>
                  <a:pt x="3308626" y="4451249"/>
                  <a:pt x="3319065" y="4447578"/>
                  <a:pt x="3332259" y="4447578"/>
                </a:cubicBezTo>
                <a:close/>
                <a:moveTo>
                  <a:pt x="2522633" y="4447578"/>
                </a:moveTo>
                <a:cubicBezTo>
                  <a:pt x="2535597" y="4447578"/>
                  <a:pt x="2545922" y="4451220"/>
                  <a:pt x="2553608" y="4458505"/>
                </a:cubicBezTo>
                <a:cubicBezTo>
                  <a:pt x="2561295" y="4465790"/>
                  <a:pt x="2566830" y="4475627"/>
                  <a:pt x="2570214" y="4488017"/>
                </a:cubicBezTo>
                <a:cubicBezTo>
                  <a:pt x="2573599" y="4500407"/>
                  <a:pt x="2575291" y="4514174"/>
                  <a:pt x="2575291" y="4529317"/>
                </a:cubicBezTo>
                <a:cubicBezTo>
                  <a:pt x="2575291" y="4544231"/>
                  <a:pt x="2573599" y="4557854"/>
                  <a:pt x="2570214" y="4570186"/>
                </a:cubicBezTo>
                <a:cubicBezTo>
                  <a:pt x="2566830" y="4582519"/>
                  <a:pt x="2561295" y="4592356"/>
                  <a:pt x="2553608" y="4599699"/>
                </a:cubicBezTo>
                <a:cubicBezTo>
                  <a:pt x="2545922" y="4607041"/>
                  <a:pt x="2535597" y="4610712"/>
                  <a:pt x="2522633" y="4610712"/>
                </a:cubicBezTo>
                <a:cubicBezTo>
                  <a:pt x="2509441" y="4610712"/>
                  <a:pt x="2499001" y="4607012"/>
                  <a:pt x="2491315" y="4599612"/>
                </a:cubicBezTo>
                <a:cubicBezTo>
                  <a:pt x="2483628" y="4592213"/>
                  <a:pt x="2478121" y="4582347"/>
                  <a:pt x="2474794" y="4570014"/>
                </a:cubicBezTo>
                <a:cubicBezTo>
                  <a:pt x="2471468" y="4557682"/>
                  <a:pt x="2469804" y="4544116"/>
                  <a:pt x="2469804" y="4529317"/>
                </a:cubicBezTo>
                <a:cubicBezTo>
                  <a:pt x="2469804" y="4514174"/>
                  <a:pt x="2471468" y="4500436"/>
                  <a:pt x="2474794" y="4488103"/>
                </a:cubicBezTo>
                <a:cubicBezTo>
                  <a:pt x="2478121" y="4475770"/>
                  <a:pt x="2483628" y="4465933"/>
                  <a:pt x="2491315" y="4458591"/>
                </a:cubicBezTo>
                <a:cubicBezTo>
                  <a:pt x="2499001" y="4451249"/>
                  <a:pt x="2509441" y="4447578"/>
                  <a:pt x="2522633" y="4447578"/>
                </a:cubicBezTo>
                <a:close/>
                <a:moveTo>
                  <a:pt x="9737621" y="4413333"/>
                </a:moveTo>
                <a:lnTo>
                  <a:pt x="9737621" y="4644956"/>
                </a:lnTo>
                <a:lnTo>
                  <a:pt x="9779437" y="4644956"/>
                </a:lnTo>
                <a:lnTo>
                  <a:pt x="9779437" y="4483199"/>
                </a:lnTo>
                <a:lnTo>
                  <a:pt x="9867543" y="4644956"/>
                </a:lnTo>
                <a:lnTo>
                  <a:pt x="9915037" y="4644956"/>
                </a:lnTo>
                <a:lnTo>
                  <a:pt x="9915037" y="4413333"/>
                </a:lnTo>
                <a:lnTo>
                  <a:pt x="9872705" y="4413333"/>
                </a:lnTo>
                <a:lnTo>
                  <a:pt x="9872705" y="4574230"/>
                </a:lnTo>
                <a:lnTo>
                  <a:pt x="9784943" y="4413333"/>
                </a:lnTo>
                <a:close/>
                <a:moveTo>
                  <a:pt x="8899421" y="4413333"/>
                </a:moveTo>
                <a:lnTo>
                  <a:pt x="8899421" y="4644956"/>
                </a:lnTo>
                <a:lnTo>
                  <a:pt x="8945023" y="4644956"/>
                </a:lnTo>
                <a:lnTo>
                  <a:pt x="8945023" y="4413333"/>
                </a:lnTo>
                <a:close/>
                <a:moveTo>
                  <a:pt x="8457949" y="4413333"/>
                </a:moveTo>
                <a:lnTo>
                  <a:pt x="8457949" y="4450847"/>
                </a:lnTo>
                <a:lnTo>
                  <a:pt x="8511811" y="4450847"/>
                </a:lnTo>
                <a:lnTo>
                  <a:pt x="8511811" y="4644956"/>
                </a:lnTo>
                <a:lnTo>
                  <a:pt x="8557413" y="4644956"/>
                </a:lnTo>
                <a:lnTo>
                  <a:pt x="8557413" y="4450847"/>
                </a:lnTo>
                <a:lnTo>
                  <a:pt x="8610759" y="4450847"/>
                </a:lnTo>
                <a:lnTo>
                  <a:pt x="8610759" y="4413333"/>
                </a:lnTo>
                <a:close/>
                <a:moveTo>
                  <a:pt x="8099707" y="4413333"/>
                </a:moveTo>
                <a:lnTo>
                  <a:pt x="8026916" y="4644956"/>
                </a:lnTo>
                <a:lnTo>
                  <a:pt x="8073894" y="4644956"/>
                </a:lnTo>
                <a:lnTo>
                  <a:pt x="8088866" y="4591439"/>
                </a:lnTo>
                <a:lnTo>
                  <a:pt x="8158387" y="4591439"/>
                </a:lnTo>
                <a:lnTo>
                  <a:pt x="8173186" y="4644956"/>
                </a:lnTo>
                <a:lnTo>
                  <a:pt x="8220509" y="4644956"/>
                </a:lnTo>
                <a:lnTo>
                  <a:pt x="8147374" y="4413333"/>
                </a:lnTo>
                <a:close/>
                <a:moveTo>
                  <a:pt x="7619750" y="4413333"/>
                </a:moveTo>
                <a:lnTo>
                  <a:pt x="7619750" y="4450847"/>
                </a:lnTo>
                <a:lnTo>
                  <a:pt x="7673612" y="4450847"/>
                </a:lnTo>
                <a:lnTo>
                  <a:pt x="7673612" y="4644956"/>
                </a:lnTo>
                <a:lnTo>
                  <a:pt x="7719214" y="4644956"/>
                </a:lnTo>
                <a:lnTo>
                  <a:pt x="7719214" y="4450847"/>
                </a:lnTo>
                <a:lnTo>
                  <a:pt x="7772559" y="4450847"/>
                </a:lnTo>
                <a:lnTo>
                  <a:pt x="7772559" y="4413333"/>
                </a:lnTo>
                <a:close/>
                <a:moveTo>
                  <a:pt x="7165871" y="4413333"/>
                </a:moveTo>
                <a:lnTo>
                  <a:pt x="7165871" y="4644956"/>
                </a:lnTo>
                <a:lnTo>
                  <a:pt x="7207687" y="4644956"/>
                </a:lnTo>
                <a:lnTo>
                  <a:pt x="7207687" y="4483199"/>
                </a:lnTo>
                <a:lnTo>
                  <a:pt x="7295793" y="4644956"/>
                </a:lnTo>
                <a:lnTo>
                  <a:pt x="7343288" y="4644956"/>
                </a:lnTo>
                <a:lnTo>
                  <a:pt x="7343288" y="4413333"/>
                </a:lnTo>
                <a:lnTo>
                  <a:pt x="7300955" y="4413333"/>
                </a:lnTo>
                <a:lnTo>
                  <a:pt x="7300955" y="4574230"/>
                </a:lnTo>
                <a:lnTo>
                  <a:pt x="7213193" y="4413333"/>
                </a:lnTo>
                <a:close/>
                <a:moveTo>
                  <a:pt x="6727721" y="4413333"/>
                </a:moveTo>
                <a:lnTo>
                  <a:pt x="6727721" y="4644956"/>
                </a:lnTo>
                <a:lnTo>
                  <a:pt x="6865559" y="4644956"/>
                </a:lnTo>
                <a:lnTo>
                  <a:pt x="6865559" y="4607786"/>
                </a:lnTo>
                <a:lnTo>
                  <a:pt x="6773323" y="4607786"/>
                </a:lnTo>
                <a:lnTo>
                  <a:pt x="6773323" y="4544460"/>
                </a:lnTo>
                <a:lnTo>
                  <a:pt x="6856783" y="4544460"/>
                </a:lnTo>
                <a:lnTo>
                  <a:pt x="6856783" y="4508495"/>
                </a:lnTo>
                <a:lnTo>
                  <a:pt x="6773323" y="4508495"/>
                </a:lnTo>
                <a:lnTo>
                  <a:pt x="6773323" y="4450675"/>
                </a:lnTo>
                <a:lnTo>
                  <a:pt x="6865559" y="4450675"/>
                </a:lnTo>
                <a:lnTo>
                  <a:pt x="6865559" y="4413333"/>
                </a:lnTo>
                <a:close/>
                <a:moveTo>
                  <a:pt x="5860947" y="4413333"/>
                </a:moveTo>
                <a:lnTo>
                  <a:pt x="5860947" y="4644956"/>
                </a:lnTo>
                <a:lnTo>
                  <a:pt x="5998785" y="4644956"/>
                </a:lnTo>
                <a:lnTo>
                  <a:pt x="5998785" y="4607786"/>
                </a:lnTo>
                <a:lnTo>
                  <a:pt x="5906549" y="4607786"/>
                </a:lnTo>
                <a:lnTo>
                  <a:pt x="5906549" y="4544460"/>
                </a:lnTo>
                <a:lnTo>
                  <a:pt x="5990008" y="4544460"/>
                </a:lnTo>
                <a:lnTo>
                  <a:pt x="5990008" y="4508495"/>
                </a:lnTo>
                <a:lnTo>
                  <a:pt x="5906549" y="4508495"/>
                </a:lnTo>
                <a:lnTo>
                  <a:pt x="5906549" y="4450675"/>
                </a:lnTo>
                <a:lnTo>
                  <a:pt x="5998785" y="4450675"/>
                </a:lnTo>
                <a:lnTo>
                  <a:pt x="5998785" y="4413333"/>
                </a:lnTo>
                <a:close/>
                <a:moveTo>
                  <a:pt x="5413271" y="4413333"/>
                </a:moveTo>
                <a:lnTo>
                  <a:pt x="5413271" y="4644956"/>
                </a:lnTo>
                <a:lnTo>
                  <a:pt x="5458873" y="4644956"/>
                </a:lnTo>
                <a:lnTo>
                  <a:pt x="5458873" y="4554441"/>
                </a:lnTo>
                <a:lnTo>
                  <a:pt x="5487611" y="4554441"/>
                </a:lnTo>
                <a:cubicBezTo>
                  <a:pt x="5495986" y="4554441"/>
                  <a:pt x="5502524" y="4556076"/>
                  <a:pt x="5507228" y="4559345"/>
                </a:cubicBezTo>
                <a:cubicBezTo>
                  <a:pt x="5511931" y="4562615"/>
                  <a:pt x="5515545" y="4567519"/>
                  <a:pt x="5518069" y="4574058"/>
                </a:cubicBezTo>
                <a:cubicBezTo>
                  <a:pt x="5520593" y="4580597"/>
                  <a:pt x="5522773" y="4588800"/>
                  <a:pt x="5524608" y="4598666"/>
                </a:cubicBezTo>
                <a:lnTo>
                  <a:pt x="5533729" y="4644956"/>
                </a:lnTo>
                <a:lnTo>
                  <a:pt x="5581912" y="4644956"/>
                </a:lnTo>
                <a:lnTo>
                  <a:pt x="5568318" y="4590062"/>
                </a:lnTo>
                <a:cubicBezTo>
                  <a:pt x="5565793" y="4579508"/>
                  <a:pt x="5562983" y="4570444"/>
                  <a:pt x="5559885" y="4562873"/>
                </a:cubicBezTo>
                <a:cubicBezTo>
                  <a:pt x="5556788" y="4555301"/>
                  <a:pt x="5552629" y="4549221"/>
                  <a:pt x="5547409" y="4544632"/>
                </a:cubicBezTo>
                <a:cubicBezTo>
                  <a:pt x="5542190" y="4540043"/>
                  <a:pt x="5535048" y="4537003"/>
                  <a:pt x="5525985" y="4535512"/>
                </a:cubicBezTo>
                <a:cubicBezTo>
                  <a:pt x="5540325" y="4531382"/>
                  <a:pt x="5550908" y="4524240"/>
                  <a:pt x="5557734" y="4514087"/>
                </a:cubicBezTo>
                <a:cubicBezTo>
                  <a:pt x="5564560" y="4503935"/>
                  <a:pt x="5567973" y="4491516"/>
                  <a:pt x="5567973" y="4476832"/>
                </a:cubicBezTo>
                <a:cubicBezTo>
                  <a:pt x="5567973" y="4461459"/>
                  <a:pt x="5564904" y="4449126"/>
                  <a:pt x="5558767" y="4439834"/>
                </a:cubicBezTo>
                <a:cubicBezTo>
                  <a:pt x="5552629" y="4430541"/>
                  <a:pt x="5544312" y="4423802"/>
                  <a:pt x="5533815" y="4419614"/>
                </a:cubicBezTo>
                <a:cubicBezTo>
                  <a:pt x="5523318" y="4415427"/>
                  <a:pt x="5511358" y="4413333"/>
                  <a:pt x="5497936" y="4413333"/>
                </a:cubicBezTo>
                <a:close/>
                <a:moveTo>
                  <a:pt x="4975121" y="4413333"/>
                </a:moveTo>
                <a:lnTo>
                  <a:pt x="4975121" y="4644956"/>
                </a:lnTo>
                <a:lnTo>
                  <a:pt x="5020723" y="4644956"/>
                </a:lnTo>
                <a:lnTo>
                  <a:pt x="5020723" y="4560808"/>
                </a:lnTo>
                <a:lnTo>
                  <a:pt x="5055139" y="4560808"/>
                </a:lnTo>
                <a:cubicBezTo>
                  <a:pt x="5068906" y="4560808"/>
                  <a:pt x="5081497" y="4558141"/>
                  <a:pt x="5092912" y="4552806"/>
                </a:cubicBezTo>
                <a:cubicBezTo>
                  <a:pt x="5104327" y="4547471"/>
                  <a:pt x="5113418" y="4539384"/>
                  <a:pt x="5120186" y="4528542"/>
                </a:cubicBezTo>
                <a:cubicBezTo>
                  <a:pt x="5126955" y="4517701"/>
                  <a:pt x="5130340" y="4504021"/>
                  <a:pt x="5130340" y="4487501"/>
                </a:cubicBezTo>
                <a:cubicBezTo>
                  <a:pt x="5130340" y="4470751"/>
                  <a:pt x="5126927" y="4456899"/>
                  <a:pt x="5120101" y="4445943"/>
                </a:cubicBezTo>
                <a:cubicBezTo>
                  <a:pt x="5113274" y="4434987"/>
                  <a:pt x="5104212" y="4426813"/>
                  <a:pt x="5092912" y="4421421"/>
                </a:cubicBezTo>
                <a:cubicBezTo>
                  <a:pt x="5081612" y="4416029"/>
                  <a:pt x="5069021" y="4413333"/>
                  <a:pt x="5055139" y="4413333"/>
                </a:cubicBezTo>
                <a:close/>
                <a:moveTo>
                  <a:pt x="4184546" y="4413333"/>
                </a:moveTo>
                <a:lnTo>
                  <a:pt x="4184546" y="4644956"/>
                </a:lnTo>
                <a:lnTo>
                  <a:pt x="4230148" y="4644956"/>
                </a:lnTo>
                <a:lnTo>
                  <a:pt x="4230148" y="4554441"/>
                </a:lnTo>
                <a:lnTo>
                  <a:pt x="4258886" y="4554441"/>
                </a:lnTo>
                <a:cubicBezTo>
                  <a:pt x="4267260" y="4554441"/>
                  <a:pt x="4273799" y="4556076"/>
                  <a:pt x="4278503" y="4559345"/>
                </a:cubicBezTo>
                <a:cubicBezTo>
                  <a:pt x="4283207" y="4562615"/>
                  <a:pt x="4286820" y="4567519"/>
                  <a:pt x="4289344" y="4574058"/>
                </a:cubicBezTo>
                <a:cubicBezTo>
                  <a:pt x="4291868" y="4580597"/>
                  <a:pt x="4294048" y="4588800"/>
                  <a:pt x="4295883" y="4598666"/>
                </a:cubicBezTo>
                <a:lnTo>
                  <a:pt x="4305004" y="4644956"/>
                </a:lnTo>
                <a:lnTo>
                  <a:pt x="4353187" y="4644956"/>
                </a:lnTo>
                <a:lnTo>
                  <a:pt x="4339592" y="4590062"/>
                </a:lnTo>
                <a:cubicBezTo>
                  <a:pt x="4337068" y="4579508"/>
                  <a:pt x="4334258" y="4570444"/>
                  <a:pt x="4331160" y="4562873"/>
                </a:cubicBezTo>
                <a:cubicBezTo>
                  <a:pt x="4328063" y="4555301"/>
                  <a:pt x="4323904" y="4549221"/>
                  <a:pt x="4318684" y="4544632"/>
                </a:cubicBezTo>
                <a:cubicBezTo>
                  <a:pt x="4313464" y="4540043"/>
                  <a:pt x="4306323" y="4537003"/>
                  <a:pt x="4297260" y="4535512"/>
                </a:cubicBezTo>
                <a:cubicBezTo>
                  <a:pt x="4311600" y="4531382"/>
                  <a:pt x="4322183" y="4524240"/>
                  <a:pt x="4329010" y="4514087"/>
                </a:cubicBezTo>
                <a:cubicBezTo>
                  <a:pt x="4335835" y="4503935"/>
                  <a:pt x="4339249" y="4491516"/>
                  <a:pt x="4339249" y="4476832"/>
                </a:cubicBezTo>
                <a:cubicBezTo>
                  <a:pt x="4339249" y="4461459"/>
                  <a:pt x="4336179" y="4449126"/>
                  <a:pt x="4330042" y="4439834"/>
                </a:cubicBezTo>
                <a:cubicBezTo>
                  <a:pt x="4323904" y="4430541"/>
                  <a:pt x="4315587" y="4423802"/>
                  <a:pt x="4305090" y="4419614"/>
                </a:cubicBezTo>
                <a:cubicBezTo>
                  <a:pt x="4294593" y="4415427"/>
                  <a:pt x="4282634" y="4413333"/>
                  <a:pt x="4269210" y="4413333"/>
                </a:cubicBezTo>
                <a:close/>
                <a:moveTo>
                  <a:pt x="3715240" y="4413333"/>
                </a:moveTo>
                <a:lnTo>
                  <a:pt x="3715240" y="4560120"/>
                </a:lnTo>
                <a:cubicBezTo>
                  <a:pt x="3715240" y="4579163"/>
                  <a:pt x="3718251" y="4595224"/>
                  <a:pt x="3724274" y="4608303"/>
                </a:cubicBezTo>
                <a:cubicBezTo>
                  <a:pt x="3730297" y="4621381"/>
                  <a:pt x="3739676" y="4631304"/>
                  <a:pt x="3752410" y="4638073"/>
                </a:cubicBezTo>
                <a:cubicBezTo>
                  <a:pt x="3765143" y="4644842"/>
                  <a:pt x="3781549" y="4648226"/>
                  <a:pt x="3801625" y="4648226"/>
                </a:cubicBezTo>
                <a:cubicBezTo>
                  <a:pt x="3821816" y="4648226"/>
                  <a:pt x="3838221" y="4644842"/>
                  <a:pt x="3850841" y="4638073"/>
                </a:cubicBezTo>
                <a:cubicBezTo>
                  <a:pt x="3863460" y="4631304"/>
                  <a:pt x="3872753" y="4621352"/>
                  <a:pt x="3878718" y="4608217"/>
                </a:cubicBezTo>
                <a:cubicBezTo>
                  <a:pt x="3884684" y="4595081"/>
                  <a:pt x="3887667" y="4579049"/>
                  <a:pt x="3887667" y="4560120"/>
                </a:cubicBezTo>
                <a:lnTo>
                  <a:pt x="3887667" y="4413333"/>
                </a:lnTo>
                <a:lnTo>
                  <a:pt x="3840860" y="4413333"/>
                </a:lnTo>
                <a:lnTo>
                  <a:pt x="3840860" y="4562529"/>
                </a:lnTo>
                <a:cubicBezTo>
                  <a:pt x="3840860" y="4578016"/>
                  <a:pt x="3838078" y="4589976"/>
                  <a:pt x="3832514" y="4598408"/>
                </a:cubicBezTo>
                <a:cubicBezTo>
                  <a:pt x="3826950" y="4606840"/>
                  <a:pt x="3816711" y="4611056"/>
                  <a:pt x="3801797" y="4611056"/>
                </a:cubicBezTo>
                <a:cubicBezTo>
                  <a:pt x="3786998" y="4611056"/>
                  <a:pt x="3776673" y="4606840"/>
                  <a:pt x="3770822" y="4598408"/>
                </a:cubicBezTo>
                <a:cubicBezTo>
                  <a:pt x="3764972" y="4589976"/>
                  <a:pt x="3762046" y="4578016"/>
                  <a:pt x="3762046" y="4562529"/>
                </a:cubicBezTo>
                <a:lnTo>
                  <a:pt x="3762046" y="4413333"/>
                </a:lnTo>
                <a:close/>
                <a:moveTo>
                  <a:pt x="2009525" y="4413333"/>
                </a:moveTo>
                <a:lnTo>
                  <a:pt x="2009525" y="4450847"/>
                </a:lnTo>
                <a:lnTo>
                  <a:pt x="2063387" y="4450847"/>
                </a:lnTo>
                <a:lnTo>
                  <a:pt x="2063387" y="4644956"/>
                </a:lnTo>
                <a:lnTo>
                  <a:pt x="2108989" y="4644956"/>
                </a:lnTo>
                <a:lnTo>
                  <a:pt x="2108989" y="4450847"/>
                </a:lnTo>
                <a:lnTo>
                  <a:pt x="2162335" y="4450847"/>
                </a:lnTo>
                <a:lnTo>
                  <a:pt x="2162335" y="4413333"/>
                </a:lnTo>
                <a:close/>
                <a:moveTo>
                  <a:pt x="6357888" y="4410408"/>
                </a:moveTo>
                <a:cubicBezTo>
                  <a:pt x="6343089" y="4410408"/>
                  <a:pt x="6329953" y="4412645"/>
                  <a:pt x="6318481" y="4417119"/>
                </a:cubicBezTo>
                <a:cubicBezTo>
                  <a:pt x="6307009" y="4421593"/>
                  <a:pt x="6297946" y="4428448"/>
                  <a:pt x="6291292" y="4437683"/>
                </a:cubicBezTo>
                <a:cubicBezTo>
                  <a:pt x="6284638" y="4446918"/>
                  <a:pt x="6281311" y="4458648"/>
                  <a:pt x="6281311" y="4472874"/>
                </a:cubicBezTo>
                <a:cubicBezTo>
                  <a:pt x="6281311" y="4486640"/>
                  <a:pt x="6284236" y="4497912"/>
                  <a:pt x="6290087" y="4506688"/>
                </a:cubicBezTo>
                <a:cubicBezTo>
                  <a:pt x="6295938" y="4515464"/>
                  <a:pt x="6304055" y="4522692"/>
                  <a:pt x="6314437" y="4528370"/>
                </a:cubicBezTo>
                <a:cubicBezTo>
                  <a:pt x="6324819" y="4534049"/>
                  <a:pt x="6336894" y="4539125"/>
                  <a:pt x="6350660" y="4543600"/>
                </a:cubicBezTo>
                <a:cubicBezTo>
                  <a:pt x="6362247" y="4547385"/>
                  <a:pt x="6371224" y="4551028"/>
                  <a:pt x="6377591" y="4554527"/>
                </a:cubicBezTo>
                <a:cubicBezTo>
                  <a:pt x="6383958" y="4558026"/>
                  <a:pt x="6388432" y="4562012"/>
                  <a:pt x="6391014" y="4566487"/>
                </a:cubicBezTo>
                <a:cubicBezTo>
                  <a:pt x="6393595" y="4570961"/>
                  <a:pt x="6394886" y="4576467"/>
                  <a:pt x="6394886" y="4583007"/>
                </a:cubicBezTo>
                <a:cubicBezTo>
                  <a:pt x="6394886" y="4589546"/>
                  <a:pt x="6393423" y="4594909"/>
                  <a:pt x="6390497" y="4599096"/>
                </a:cubicBezTo>
                <a:cubicBezTo>
                  <a:pt x="6387572" y="4603284"/>
                  <a:pt x="6383557" y="4606381"/>
                  <a:pt x="6378452" y="4608389"/>
                </a:cubicBezTo>
                <a:cubicBezTo>
                  <a:pt x="6373346" y="4610396"/>
                  <a:pt x="6367524" y="4611400"/>
                  <a:pt x="6360985" y="4611400"/>
                </a:cubicBezTo>
                <a:cubicBezTo>
                  <a:pt x="6354102" y="4611400"/>
                  <a:pt x="6347878" y="4610282"/>
                  <a:pt x="6342314" y="4608045"/>
                </a:cubicBezTo>
                <a:cubicBezTo>
                  <a:pt x="6336750" y="4605807"/>
                  <a:pt x="6332334" y="4602136"/>
                  <a:pt x="6329064" y="4597031"/>
                </a:cubicBezTo>
                <a:cubicBezTo>
                  <a:pt x="6325794" y="4591926"/>
                  <a:pt x="6323988" y="4585072"/>
                  <a:pt x="6323643" y="4576467"/>
                </a:cubicBezTo>
                <a:lnTo>
                  <a:pt x="6277009" y="4576467"/>
                </a:lnTo>
                <a:cubicBezTo>
                  <a:pt x="6277009" y="4593446"/>
                  <a:pt x="6280594" y="4607184"/>
                  <a:pt x="6287764" y="4617681"/>
                </a:cubicBezTo>
                <a:cubicBezTo>
                  <a:pt x="6294934" y="4628178"/>
                  <a:pt x="6304800" y="4635865"/>
                  <a:pt x="6317362" y="4640740"/>
                </a:cubicBezTo>
                <a:cubicBezTo>
                  <a:pt x="6329924" y="4645616"/>
                  <a:pt x="6344293" y="4648054"/>
                  <a:pt x="6360469" y="4648054"/>
                </a:cubicBezTo>
                <a:cubicBezTo>
                  <a:pt x="6376645" y="4648054"/>
                  <a:pt x="6390813" y="4645501"/>
                  <a:pt x="6402973" y="4640396"/>
                </a:cubicBezTo>
                <a:cubicBezTo>
                  <a:pt x="6415134" y="4635291"/>
                  <a:pt x="6424599" y="4627662"/>
                  <a:pt x="6431367" y="4617509"/>
                </a:cubicBezTo>
                <a:cubicBezTo>
                  <a:pt x="6438135" y="4607356"/>
                  <a:pt x="6441520" y="4594708"/>
                  <a:pt x="6441520" y="4579565"/>
                </a:cubicBezTo>
                <a:cubicBezTo>
                  <a:pt x="6441520" y="4565684"/>
                  <a:pt x="6439053" y="4554240"/>
                  <a:pt x="6434120" y="4545234"/>
                </a:cubicBezTo>
                <a:cubicBezTo>
                  <a:pt x="6429187" y="4536229"/>
                  <a:pt x="6421730" y="4528772"/>
                  <a:pt x="6411750" y="4522864"/>
                </a:cubicBezTo>
                <a:cubicBezTo>
                  <a:pt x="6401769" y="4516956"/>
                  <a:pt x="6389264" y="4511535"/>
                  <a:pt x="6374236" y="4506602"/>
                </a:cubicBezTo>
                <a:cubicBezTo>
                  <a:pt x="6361846" y="4502472"/>
                  <a:pt x="6352266" y="4498657"/>
                  <a:pt x="6345498" y="4495158"/>
                </a:cubicBezTo>
                <a:cubicBezTo>
                  <a:pt x="6338729" y="4491659"/>
                  <a:pt x="6334083" y="4487931"/>
                  <a:pt x="6331559" y="4483973"/>
                </a:cubicBezTo>
                <a:cubicBezTo>
                  <a:pt x="6329035" y="4480015"/>
                  <a:pt x="6327773" y="4475398"/>
                  <a:pt x="6327773" y="4470120"/>
                </a:cubicBezTo>
                <a:cubicBezTo>
                  <a:pt x="6327773" y="4461860"/>
                  <a:pt x="6330641" y="4455780"/>
                  <a:pt x="6336377" y="4451880"/>
                </a:cubicBezTo>
                <a:cubicBezTo>
                  <a:pt x="6342113" y="4447979"/>
                  <a:pt x="6349226" y="4446029"/>
                  <a:pt x="6357716" y="4446029"/>
                </a:cubicBezTo>
                <a:cubicBezTo>
                  <a:pt x="6366090" y="4446029"/>
                  <a:pt x="6373232" y="4448295"/>
                  <a:pt x="6379140" y="4452826"/>
                </a:cubicBezTo>
                <a:cubicBezTo>
                  <a:pt x="6385048" y="4457358"/>
                  <a:pt x="6388232" y="4464499"/>
                  <a:pt x="6388691" y="4474250"/>
                </a:cubicBezTo>
                <a:lnTo>
                  <a:pt x="6435325" y="4474250"/>
                </a:lnTo>
                <a:cubicBezTo>
                  <a:pt x="6434981" y="4459795"/>
                  <a:pt x="6431396" y="4447864"/>
                  <a:pt x="6424570" y="4438457"/>
                </a:cubicBezTo>
                <a:cubicBezTo>
                  <a:pt x="6417744" y="4429050"/>
                  <a:pt x="6408537" y="4422023"/>
                  <a:pt x="6396950" y="4417377"/>
                </a:cubicBezTo>
                <a:cubicBezTo>
                  <a:pt x="6385364" y="4412731"/>
                  <a:pt x="6372343" y="4410408"/>
                  <a:pt x="6357888" y="4410408"/>
                </a:cubicBezTo>
                <a:close/>
                <a:moveTo>
                  <a:pt x="9342533" y="4410236"/>
                </a:moveTo>
                <a:cubicBezTo>
                  <a:pt x="9320507" y="4410236"/>
                  <a:pt x="9302093" y="4415140"/>
                  <a:pt x="9287295" y="4424949"/>
                </a:cubicBezTo>
                <a:cubicBezTo>
                  <a:pt x="9272495" y="4434757"/>
                  <a:pt x="9261367" y="4448553"/>
                  <a:pt x="9253911" y="4466335"/>
                </a:cubicBezTo>
                <a:cubicBezTo>
                  <a:pt x="9246454" y="4484116"/>
                  <a:pt x="9242725" y="4505111"/>
                  <a:pt x="9242725" y="4529317"/>
                </a:cubicBezTo>
                <a:cubicBezTo>
                  <a:pt x="9242725" y="4553408"/>
                  <a:pt x="9246454" y="4574345"/>
                  <a:pt x="9253911" y="4592127"/>
                </a:cubicBezTo>
                <a:cubicBezTo>
                  <a:pt x="9261367" y="4609909"/>
                  <a:pt x="9272495" y="4623675"/>
                  <a:pt x="9287295" y="4633427"/>
                </a:cubicBezTo>
                <a:cubicBezTo>
                  <a:pt x="9302093" y="4643178"/>
                  <a:pt x="9320507" y="4648054"/>
                  <a:pt x="9342533" y="4648054"/>
                </a:cubicBezTo>
                <a:cubicBezTo>
                  <a:pt x="9364445" y="4648054"/>
                  <a:pt x="9382771" y="4643149"/>
                  <a:pt x="9397513" y="4633341"/>
                </a:cubicBezTo>
                <a:cubicBezTo>
                  <a:pt x="9412255" y="4623532"/>
                  <a:pt x="9423355" y="4609765"/>
                  <a:pt x="9430811" y="4592041"/>
                </a:cubicBezTo>
                <a:cubicBezTo>
                  <a:pt x="9438268" y="4574316"/>
                  <a:pt x="9441997" y="4553408"/>
                  <a:pt x="9441997" y="4529317"/>
                </a:cubicBezTo>
                <a:cubicBezTo>
                  <a:pt x="9441997" y="4505225"/>
                  <a:pt x="9438268" y="4484260"/>
                  <a:pt x="9430811" y="4466421"/>
                </a:cubicBezTo>
                <a:cubicBezTo>
                  <a:pt x="9423355" y="4448581"/>
                  <a:pt x="9412255" y="4434757"/>
                  <a:pt x="9397513" y="4424949"/>
                </a:cubicBezTo>
                <a:cubicBezTo>
                  <a:pt x="9382771" y="4415140"/>
                  <a:pt x="9364445" y="4410236"/>
                  <a:pt x="9342533" y="4410236"/>
                </a:cubicBezTo>
                <a:close/>
                <a:moveTo>
                  <a:pt x="3332259" y="4410236"/>
                </a:moveTo>
                <a:cubicBezTo>
                  <a:pt x="3310232" y="4410236"/>
                  <a:pt x="3291819" y="4415140"/>
                  <a:pt x="3277020" y="4424949"/>
                </a:cubicBezTo>
                <a:cubicBezTo>
                  <a:pt x="3262221" y="4434757"/>
                  <a:pt x="3251093" y="4448553"/>
                  <a:pt x="3243636" y="4466335"/>
                </a:cubicBezTo>
                <a:cubicBezTo>
                  <a:pt x="3236179" y="4484116"/>
                  <a:pt x="3232451" y="4505111"/>
                  <a:pt x="3232451" y="4529317"/>
                </a:cubicBezTo>
                <a:cubicBezTo>
                  <a:pt x="3232451" y="4553408"/>
                  <a:pt x="3236179" y="4574345"/>
                  <a:pt x="3243636" y="4592127"/>
                </a:cubicBezTo>
                <a:cubicBezTo>
                  <a:pt x="3251093" y="4609909"/>
                  <a:pt x="3262221" y="4623675"/>
                  <a:pt x="3277020" y="4633427"/>
                </a:cubicBezTo>
                <a:cubicBezTo>
                  <a:pt x="3291819" y="4643178"/>
                  <a:pt x="3310232" y="4648054"/>
                  <a:pt x="3332259" y="4648054"/>
                </a:cubicBezTo>
                <a:cubicBezTo>
                  <a:pt x="3354170" y="4648054"/>
                  <a:pt x="3372497" y="4643149"/>
                  <a:pt x="3387239" y="4633341"/>
                </a:cubicBezTo>
                <a:cubicBezTo>
                  <a:pt x="3401980" y="4623532"/>
                  <a:pt x="3413080" y="4609765"/>
                  <a:pt x="3420537" y="4592041"/>
                </a:cubicBezTo>
                <a:cubicBezTo>
                  <a:pt x="3427994" y="4574316"/>
                  <a:pt x="3431722" y="4553408"/>
                  <a:pt x="3431722" y="4529317"/>
                </a:cubicBezTo>
                <a:cubicBezTo>
                  <a:pt x="3431722" y="4505225"/>
                  <a:pt x="3427994" y="4484260"/>
                  <a:pt x="3420537" y="4466421"/>
                </a:cubicBezTo>
                <a:cubicBezTo>
                  <a:pt x="3413080" y="4448581"/>
                  <a:pt x="3401980" y="4434757"/>
                  <a:pt x="3387239" y="4424949"/>
                </a:cubicBezTo>
                <a:cubicBezTo>
                  <a:pt x="3372497" y="4415140"/>
                  <a:pt x="3354170" y="4410236"/>
                  <a:pt x="3332259" y="4410236"/>
                </a:cubicBezTo>
                <a:close/>
                <a:moveTo>
                  <a:pt x="2522633" y="4410236"/>
                </a:moveTo>
                <a:cubicBezTo>
                  <a:pt x="2500607" y="4410236"/>
                  <a:pt x="2482194" y="4415140"/>
                  <a:pt x="2467395" y="4424949"/>
                </a:cubicBezTo>
                <a:cubicBezTo>
                  <a:pt x="2452596" y="4434757"/>
                  <a:pt x="2441468" y="4448553"/>
                  <a:pt x="2434011" y="4466335"/>
                </a:cubicBezTo>
                <a:cubicBezTo>
                  <a:pt x="2426554" y="4484116"/>
                  <a:pt x="2422826" y="4505111"/>
                  <a:pt x="2422826" y="4529317"/>
                </a:cubicBezTo>
                <a:cubicBezTo>
                  <a:pt x="2422826" y="4553408"/>
                  <a:pt x="2426554" y="4574345"/>
                  <a:pt x="2434011" y="4592127"/>
                </a:cubicBezTo>
                <a:cubicBezTo>
                  <a:pt x="2441468" y="4609909"/>
                  <a:pt x="2452596" y="4623675"/>
                  <a:pt x="2467395" y="4633427"/>
                </a:cubicBezTo>
                <a:cubicBezTo>
                  <a:pt x="2482194" y="4643178"/>
                  <a:pt x="2500607" y="4648054"/>
                  <a:pt x="2522633" y="4648054"/>
                </a:cubicBezTo>
                <a:cubicBezTo>
                  <a:pt x="2544545" y="4648054"/>
                  <a:pt x="2562872" y="4643149"/>
                  <a:pt x="2577614" y="4633341"/>
                </a:cubicBezTo>
                <a:cubicBezTo>
                  <a:pt x="2592356" y="4623532"/>
                  <a:pt x="2603455" y="4609765"/>
                  <a:pt x="2610912" y="4592041"/>
                </a:cubicBezTo>
                <a:cubicBezTo>
                  <a:pt x="2618369" y="4574316"/>
                  <a:pt x="2622097" y="4553408"/>
                  <a:pt x="2622097" y="4529317"/>
                </a:cubicBezTo>
                <a:cubicBezTo>
                  <a:pt x="2622097" y="4505225"/>
                  <a:pt x="2618369" y="4484260"/>
                  <a:pt x="2610912" y="4466421"/>
                </a:cubicBezTo>
                <a:cubicBezTo>
                  <a:pt x="2603455" y="4448581"/>
                  <a:pt x="2592356" y="4434757"/>
                  <a:pt x="2577614" y="4424949"/>
                </a:cubicBezTo>
                <a:cubicBezTo>
                  <a:pt x="2562872" y="4415140"/>
                  <a:pt x="2544545" y="4410236"/>
                  <a:pt x="2522633" y="4410236"/>
                </a:cubicBezTo>
                <a:close/>
                <a:moveTo>
                  <a:pt x="7681411" y="3022611"/>
                </a:moveTo>
                <a:cubicBezTo>
                  <a:pt x="7762994" y="3022611"/>
                  <a:pt x="7827604" y="3049853"/>
                  <a:pt x="7875241" y="3104336"/>
                </a:cubicBezTo>
                <a:cubicBezTo>
                  <a:pt x="7922879" y="3158819"/>
                  <a:pt x="7946698" y="3245109"/>
                  <a:pt x="7946698" y="3363204"/>
                </a:cubicBezTo>
                <a:cubicBezTo>
                  <a:pt x="7946698" y="3503549"/>
                  <a:pt x="7923877" y="3600820"/>
                  <a:pt x="7878237" y="3655019"/>
                </a:cubicBezTo>
                <a:cubicBezTo>
                  <a:pt x="7832596" y="3709217"/>
                  <a:pt x="7768128" y="3736316"/>
                  <a:pt x="7684835" y="3736316"/>
                </a:cubicBezTo>
                <a:cubicBezTo>
                  <a:pt x="7603822" y="3736316"/>
                  <a:pt x="7539783" y="3708646"/>
                  <a:pt x="7492716" y="3653307"/>
                </a:cubicBezTo>
                <a:cubicBezTo>
                  <a:pt x="7445649" y="3597968"/>
                  <a:pt x="7422116" y="3506972"/>
                  <a:pt x="7422116" y="3380320"/>
                </a:cubicBezTo>
                <a:cubicBezTo>
                  <a:pt x="7422116" y="3252525"/>
                  <a:pt x="7445792" y="3160959"/>
                  <a:pt x="7493144" y="3105620"/>
                </a:cubicBezTo>
                <a:cubicBezTo>
                  <a:pt x="7540496" y="3050281"/>
                  <a:pt x="7603252" y="3022611"/>
                  <a:pt x="7681411" y="3022611"/>
                </a:cubicBezTo>
                <a:close/>
                <a:moveTo>
                  <a:pt x="10197052" y="2750478"/>
                </a:moveTo>
                <a:lnTo>
                  <a:pt x="10197052" y="4005025"/>
                </a:lnTo>
                <a:lnTo>
                  <a:pt x="11254774" y="4005025"/>
                </a:lnTo>
                <a:lnTo>
                  <a:pt x="11254774" y="3720912"/>
                </a:lnTo>
                <a:lnTo>
                  <a:pt x="10585568" y="3720912"/>
                </a:lnTo>
                <a:lnTo>
                  <a:pt x="10585568" y="3473597"/>
                </a:lnTo>
                <a:lnTo>
                  <a:pt x="11188880" y="3473597"/>
                </a:lnTo>
                <a:lnTo>
                  <a:pt x="11188880" y="3217725"/>
                </a:lnTo>
                <a:lnTo>
                  <a:pt x="10585568" y="3217725"/>
                </a:lnTo>
                <a:lnTo>
                  <a:pt x="10585568" y="3018332"/>
                </a:lnTo>
                <a:lnTo>
                  <a:pt x="11235947" y="3018332"/>
                </a:lnTo>
                <a:lnTo>
                  <a:pt x="11235947" y="2750478"/>
                </a:lnTo>
                <a:close/>
                <a:moveTo>
                  <a:pt x="8536280" y="2750478"/>
                </a:moveTo>
                <a:lnTo>
                  <a:pt x="8536280" y="4005025"/>
                </a:lnTo>
                <a:lnTo>
                  <a:pt x="8853768" y="4005025"/>
                </a:lnTo>
                <a:lnTo>
                  <a:pt x="8853768" y="3048284"/>
                </a:lnTo>
                <a:lnTo>
                  <a:pt x="9097940" y="4005025"/>
                </a:lnTo>
                <a:lnTo>
                  <a:pt x="9385316" y="4005025"/>
                </a:lnTo>
                <a:lnTo>
                  <a:pt x="9629943" y="3048284"/>
                </a:lnTo>
                <a:lnTo>
                  <a:pt x="9629943" y="4005025"/>
                </a:lnTo>
                <a:lnTo>
                  <a:pt x="9947431" y="4005025"/>
                </a:lnTo>
                <a:lnTo>
                  <a:pt x="9947431" y="2750478"/>
                </a:lnTo>
                <a:lnTo>
                  <a:pt x="9437919" y="2750478"/>
                </a:lnTo>
                <a:lnTo>
                  <a:pt x="9242711" y="3513818"/>
                </a:lnTo>
                <a:lnTo>
                  <a:pt x="9046100" y="2750478"/>
                </a:lnTo>
                <a:close/>
                <a:moveTo>
                  <a:pt x="4578159" y="2750478"/>
                </a:moveTo>
                <a:lnTo>
                  <a:pt x="4578159" y="4005025"/>
                </a:lnTo>
                <a:lnTo>
                  <a:pt x="5570843" y="4005025"/>
                </a:lnTo>
                <a:lnTo>
                  <a:pt x="5570843" y="3696095"/>
                </a:lnTo>
                <a:lnTo>
                  <a:pt x="4965820" y="3696095"/>
                </a:lnTo>
                <a:lnTo>
                  <a:pt x="4965820" y="2750478"/>
                </a:lnTo>
                <a:close/>
                <a:moveTo>
                  <a:pt x="3310479" y="2750478"/>
                </a:moveTo>
                <a:lnTo>
                  <a:pt x="3310479" y="4005025"/>
                </a:lnTo>
                <a:lnTo>
                  <a:pt x="4368200" y="4005025"/>
                </a:lnTo>
                <a:lnTo>
                  <a:pt x="4368200" y="3720912"/>
                </a:lnTo>
                <a:lnTo>
                  <a:pt x="3698994" y="3720912"/>
                </a:lnTo>
                <a:lnTo>
                  <a:pt x="3698994" y="3473597"/>
                </a:lnTo>
                <a:lnTo>
                  <a:pt x="4302306" y="3473597"/>
                </a:lnTo>
                <a:lnTo>
                  <a:pt x="4302306" y="3217725"/>
                </a:lnTo>
                <a:lnTo>
                  <a:pt x="3698994" y="3217725"/>
                </a:lnTo>
                <a:lnTo>
                  <a:pt x="3698994" y="3018332"/>
                </a:lnTo>
                <a:lnTo>
                  <a:pt x="4349373" y="3018332"/>
                </a:lnTo>
                <a:lnTo>
                  <a:pt x="4349373" y="2750478"/>
                </a:lnTo>
                <a:close/>
                <a:moveTo>
                  <a:pt x="1429514" y="2750478"/>
                </a:moveTo>
                <a:lnTo>
                  <a:pt x="1708626" y="4005025"/>
                </a:lnTo>
                <a:lnTo>
                  <a:pt x="2088772" y="4005025"/>
                </a:lnTo>
                <a:lnTo>
                  <a:pt x="2307954" y="3215157"/>
                </a:lnTo>
                <a:lnTo>
                  <a:pt x="2527992" y="4005025"/>
                </a:lnTo>
                <a:lnTo>
                  <a:pt x="2908137" y="4005025"/>
                </a:lnTo>
                <a:lnTo>
                  <a:pt x="3184682" y="2750478"/>
                </a:lnTo>
                <a:lnTo>
                  <a:pt x="2818389" y="2750478"/>
                </a:lnTo>
                <a:lnTo>
                  <a:pt x="2685679" y="3451869"/>
                </a:lnTo>
                <a:lnTo>
                  <a:pt x="2491181" y="2750478"/>
                </a:lnTo>
                <a:lnTo>
                  <a:pt x="2124299" y="2750478"/>
                </a:lnTo>
                <a:lnTo>
                  <a:pt x="1930282" y="3452805"/>
                </a:lnTo>
                <a:lnTo>
                  <a:pt x="1797719" y="2750478"/>
                </a:lnTo>
                <a:close/>
                <a:moveTo>
                  <a:pt x="7682267" y="2729085"/>
                </a:moveTo>
                <a:cubicBezTo>
                  <a:pt x="7478596" y="2729085"/>
                  <a:pt x="7319709" y="2786135"/>
                  <a:pt x="7205608" y="2900237"/>
                </a:cubicBezTo>
                <a:cubicBezTo>
                  <a:pt x="7091506" y="3014339"/>
                  <a:pt x="7034456" y="3173795"/>
                  <a:pt x="7034456" y="3378608"/>
                </a:cubicBezTo>
                <a:cubicBezTo>
                  <a:pt x="7034456" y="3525228"/>
                  <a:pt x="7063266" y="3647317"/>
                  <a:pt x="7120888" y="3744874"/>
                </a:cubicBezTo>
                <a:cubicBezTo>
                  <a:pt x="7178508" y="3842430"/>
                  <a:pt x="7253673" y="3913744"/>
                  <a:pt x="7346381" y="3958814"/>
                </a:cubicBezTo>
                <a:cubicBezTo>
                  <a:pt x="7439088" y="4003884"/>
                  <a:pt x="7556185" y="4026419"/>
                  <a:pt x="7697671" y="4026419"/>
                </a:cubicBezTo>
                <a:cubicBezTo>
                  <a:pt x="7836875" y="4026419"/>
                  <a:pt x="7953116" y="4000319"/>
                  <a:pt x="8046394" y="3948117"/>
                </a:cubicBezTo>
                <a:cubicBezTo>
                  <a:pt x="8139672" y="3895916"/>
                  <a:pt x="8210985" y="3822891"/>
                  <a:pt x="8260334" y="3729042"/>
                </a:cubicBezTo>
                <a:cubicBezTo>
                  <a:pt x="8309683" y="3635194"/>
                  <a:pt x="8334358" y="3514959"/>
                  <a:pt x="8334358" y="3368338"/>
                </a:cubicBezTo>
                <a:cubicBezTo>
                  <a:pt x="8334358" y="3166379"/>
                  <a:pt x="8277877" y="3009346"/>
                  <a:pt x="8164917" y="2897242"/>
                </a:cubicBezTo>
                <a:cubicBezTo>
                  <a:pt x="8051956" y="2785137"/>
                  <a:pt x="7891073" y="2729085"/>
                  <a:pt x="7682267" y="2729085"/>
                </a:cubicBezTo>
                <a:close/>
                <a:moveTo>
                  <a:pt x="6309923" y="2729085"/>
                </a:moveTo>
                <a:cubicBezTo>
                  <a:pt x="6107963" y="2729085"/>
                  <a:pt x="5951787" y="2784816"/>
                  <a:pt x="5841394" y="2896279"/>
                </a:cubicBezTo>
                <a:cubicBezTo>
                  <a:pt x="5731001" y="3007742"/>
                  <a:pt x="5675804" y="3167234"/>
                  <a:pt x="5675804" y="3374757"/>
                </a:cubicBezTo>
                <a:cubicBezTo>
                  <a:pt x="5675804" y="3530407"/>
                  <a:pt x="5707182" y="3658119"/>
                  <a:pt x="5769938" y="3757891"/>
                </a:cubicBezTo>
                <a:cubicBezTo>
                  <a:pt x="5832693" y="3857663"/>
                  <a:pt x="5907287" y="3927360"/>
                  <a:pt x="5993719" y="3966984"/>
                </a:cubicBezTo>
                <a:cubicBezTo>
                  <a:pt x="6080152" y="4006607"/>
                  <a:pt x="6191543" y="4026419"/>
                  <a:pt x="6327894" y="4026419"/>
                </a:cubicBezTo>
                <a:cubicBezTo>
                  <a:pt x="6440284" y="4026419"/>
                  <a:pt x="6532849" y="4010160"/>
                  <a:pt x="6605589" y="3977641"/>
                </a:cubicBezTo>
                <a:cubicBezTo>
                  <a:pt x="6678329" y="3945122"/>
                  <a:pt x="6739230" y="3896914"/>
                  <a:pt x="6788294" y="3833017"/>
                </a:cubicBezTo>
                <a:cubicBezTo>
                  <a:pt x="6837358" y="3769120"/>
                  <a:pt x="6873300" y="3689534"/>
                  <a:pt x="6896120" y="3594260"/>
                </a:cubicBezTo>
                <a:lnTo>
                  <a:pt x="6556382" y="3491568"/>
                </a:lnTo>
                <a:cubicBezTo>
                  <a:pt x="6539267" y="3570869"/>
                  <a:pt x="6511740" y="3631343"/>
                  <a:pt x="6473801" y="3672990"/>
                </a:cubicBezTo>
                <a:cubicBezTo>
                  <a:pt x="6435862" y="3714637"/>
                  <a:pt x="6379810" y="3735460"/>
                  <a:pt x="6305644" y="3735460"/>
                </a:cubicBezTo>
                <a:cubicBezTo>
                  <a:pt x="6229196" y="3735460"/>
                  <a:pt x="6169864" y="3709676"/>
                  <a:pt x="6127646" y="3658107"/>
                </a:cubicBezTo>
                <a:cubicBezTo>
                  <a:pt x="6085428" y="3606539"/>
                  <a:pt x="6064319" y="3511233"/>
                  <a:pt x="6064319" y="3372190"/>
                </a:cubicBezTo>
                <a:cubicBezTo>
                  <a:pt x="6064319" y="3259942"/>
                  <a:pt x="6082006" y="3177606"/>
                  <a:pt x="6117377" y="3125182"/>
                </a:cubicBezTo>
                <a:cubicBezTo>
                  <a:pt x="6164158" y="3054519"/>
                  <a:pt x="6231478" y="3019188"/>
                  <a:pt x="6319336" y="3019188"/>
                </a:cubicBezTo>
                <a:cubicBezTo>
                  <a:pt x="6358131" y="3019188"/>
                  <a:pt x="6393217" y="3027175"/>
                  <a:pt x="6424595" y="3043149"/>
                </a:cubicBezTo>
                <a:cubicBezTo>
                  <a:pt x="6455973" y="3059124"/>
                  <a:pt x="6482502" y="3081944"/>
                  <a:pt x="6504181" y="3111610"/>
                </a:cubicBezTo>
                <a:cubicBezTo>
                  <a:pt x="6517303" y="3129296"/>
                  <a:pt x="6529854" y="3157251"/>
                  <a:pt x="6541835" y="3195475"/>
                </a:cubicBezTo>
                <a:lnTo>
                  <a:pt x="6884139" y="3119312"/>
                </a:lnTo>
                <a:cubicBezTo>
                  <a:pt x="6840210" y="2986954"/>
                  <a:pt x="6773033" y="2888827"/>
                  <a:pt x="6682607" y="2824930"/>
                </a:cubicBezTo>
                <a:cubicBezTo>
                  <a:pt x="6592182" y="2761033"/>
                  <a:pt x="6467954" y="2729085"/>
                  <a:pt x="6309923" y="2729085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tint val="66000"/>
                  <a:satMod val="160000"/>
                </a:schemeClr>
              </a:gs>
              <a:gs pos="50000">
                <a:schemeClr val="bg1">
                  <a:lumMod val="75000"/>
                  <a:tint val="44500"/>
                  <a:satMod val="160000"/>
                </a:schemeClr>
              </a:gs>
              <a:gs pos="100000">
                <a:schemeClr val="bg1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A24362-30C0-B5A1-2E79-50A6414DD38A}"/>
              </a:ext>
            </a:extLst>
          </p:cNvPr>
          <p:cNvSpPr/>
          <p:nvPr/>
        </p:nvSpPr>
        <p:spPr>
          <a:xfrm>
            <a:off x="12325350" y="1962150"/>
            <a:ext cx="161501" cy="3086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-0.95286 -1.11111E-6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4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95664 0.00833 " pathEditMode="relative" rAng="0" ptsTypes="AA">
                                      <p:cBhvr>
                                        <p:cTn id="8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839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B1B7E-03E2-1BC8-274D-65B049FC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787" y="678584"/>
            <a:ext cx="6202480" cy="2455523"/>
          </a:xfrm>
        </p:spPr>
        <p:txBody>
          <a:bodyPr/>
          <a:lstStyle/>
          <a:p>
            <a:r>
              <a:rPr lang="en-US" dirty="0"/>
              <a:t>Customers with </a:t>
            </a:r>
            <a:r>
              <a:rPr lang="en-US" b="1" dirty="0"/>
              <a:t>&lt;15 months tenure</a:t>
            </a:r>
            <a:r>
              <a:rPr lang="en-US" dirty="0"/>
              <a:t> have the highest churn rate (46%) despite contributing </a:t>
            </a:r>
            <a:r>
              <a:rPr lang="en-US" b="1" dirty="0"/>
              <a:t>0.8M</a:t>
            </a:r>
            <a:r>
              <a:rPr lang="en-US" dirty="0"/>
              <a:t> in revenue, which concludes                     </a:t>
            </a:r>
            <a:r>
              <a:rPr lang="en-US" b="1" dirty="0">
                <a:solidFill>
                  <a:schemeClr val="accent2"/>
                </a:solidFill>
              </a:rPr>
              <a:t>Short tenure = High churn</a:t>
            </a:r>
          </a:p>
          <a:p>
            <a:r>
              <a:rPr lang="en-US" dirty="0"/>
              <a:t>Customers with </a:t>
            </a:r>
            <a:r>
              <a:rPr lang="en-US" b="1" dirty="0"/>
              <a:t>&gt;60 months tenure</a:t>
            </a:r>
            <a:r>
              <a:rPr lang="en-US" dirty="0"/>
              <a:t> contribute the most revenue (</a:t>
            </a:r>
            <a:r>
              <a:rPr lang="en-US" b="1" dirty="0"/>
              <a:t>7.6M</a:t>
            </a:r>
            <a:r>
              <a:rPr lang="en-US" dirty="0"/>
              <a:t>) and have the lowest churn rate (7%), which implies that                    </a:t>
            </a:r>
            <a:r>
              <a:rPr lang="en-US" b="1" dirty="0">
                <a:solidFill>
                  <a:schemeClr val="accent2"/>
                </a:solidFill>
              </a:rPr>
              <a:t>Long tenure = low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22869-D85E-70E1-BD65-4962FE3AFC04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1 0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2C5174A-8E3A-FE62-2B2A-E4500DCBA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7"/>
          <a:stretch/>
        </p:blipFill>
        <p:spPr>
          <a:xfrm>
            <a:off x="854015" y="678584"/>
            <a:ext cx="3675615" cy="2455523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48659C-AEF7-0727-9A0B-EBF9A7BE7773}"/>
              </a:ext>
            </a:extLst>
          </p:cNvPr>
          <p:cNvSpPr/>
          <p:nvPr/>
        </p:nvSpPr>
        <p:spPr>
          <a:xfrm>
            <a:off x="498764" y="149202"/>
            <a:ext cx="74103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Customers &amp; Total revenue by 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Tenure</a:t>
            </a:r>
          </a:p>
        </p:txBody>
      </p:sp>
      <p:pic>
        <p:nvPicPr>
          <p:cNvPr id="11" name="Picture 10" descr="A graph of numbers and text&#10;&#10;AI-generated content may be incorrect.">
            <a:extLst>
              <a:ext uri="{FF2B5EF4-FFF2-40B4-BE49-F238E27FC236}">
                <a16:creationId xmlns:a16="http://schemas.microsoft.com/office/drawing/2014/main" id="{FC457A23-819C-C5D9-E864-B2FABADF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98" y="3439259"/>
            <a:ext cx="3629532" cy="293410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15658B-AFA0-9633-DC89-A50E0152C0A0}"/>
              </a:ext>
            </a:extLst>
          </p:cNvPr>
          <p:cNvSpPr txBox="1">
            <a:spLocks/>
          </p:cNvSpPr>
          <p:nvPr/>
        </p:nvSpPr>
        <p:spPr>
          <a:xfrm>
            <a:off x="4912787" y="3678551"/>
            <a:ext cx="6202480" cy="245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Mailed check is least preferred</a:t>
            </a:r>
            <a:r>
              <a:rPr lang="en-US" dirty="0"/>
              <a:t> – only 1.7M in revenue, possibly due to inconvenience or slower processing.</a:t>
            </a:r>
          </a:p>
          <a:p>
            <a:r>
              <a:rPr lang="en-US" dirty="0"/>
              <a:t>Top 3 methods (Electronic Check – </a:t>
            </a:r>
            <a:r>
              <a:rPr lang="en-US" b="1" dirty="0"/>
              <a:t>4.9M</a:t>
            </a:r>
            <a:r>
              <a:rPr lang="en-US" dirty="0"/>
              <a:t>, Bank Transfer – </a:t>
            </a:r>
            <a:r>
              <a:rPr lang="en-US" b="1" dirty="0"/>
              <a:t>4.8M</a:t>
            </a:r>
            <a:r>
              <a:rPr lang="en-US" dirty="0"/>
              <a:t>, Credit Card – </a:t>
            </a:r>
            <a:r>
              <a:rPr lang="en-US" b="1" dirty="0"/>
              <a:t>4.7M</a:t>
            </a:r>
            <a:r>
              <a:rPr lang="en-US" dirty="0"/>
              <a:t>) are almost equal in revenue.</a:t>
            </a:r>
          </a:p>
        </p:txBody>
      </p:sp>
    </p:spTree>
    <p:extLst>
      <p:ext uri="{BB962C8B-B14F-4D97-AF65-F5344CB8AC3E}">
        <p14:creationId xmlns:p14="http://schemas.microsoft.com/office/powerpoint/2010/main" val="21994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BB4D-DA2C-FBE0-5124-99DC627B2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46" y="3197023"/>
            <a:ext cx="5033496" cy="518638"/>
          </a:xfrm>
        </p:spPr>
        <p:txBody>
          <a:bodyPr>
            <a:normAutofit/>
          </a:bodyPr>
          <a:lstStyle/>
          <a:p>
            <a:r>
              <a:rPr lang="en-US" sz="1400" dirty="0"/>
              <a:t>This suggests that upselling extra lines hasn’t necessarily increased loyalty.</a:t>
            </a:r>
          </a:p>
        </p:txBody>
      </p:sp>
      <p:pic>
        <p:nvPicPr>
          <p:cNvPr id="5" name="Picture 4" descr="A purple and orange bar graphs&#10;&#10;AI-generated content may be incorrect.">
            <a:extLst>
              <a:ext uri="{FF2B5EF4-FFF2-40B4-BE49-F238E27FC236}">
                <a16:creationId xmlns:a16="http://schemas.microsoft.com/office/drawing/2014/main" id="{09DA3FB5-2F2D-3F35-BB34-5ED0544E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87" y="734661"/>
            <a:ext cx="2600846" cy="240768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8712A0-6C22-4541-909A-935AA7D840F6}"/>
              </a:ext>
            </a:extLst>
          </p:cNvPr>
          <p:cNvSpPr/>
          <p:nvPr/>
        </p:nvSpPr>
        <p:spPr>
          <a:xfrm>
            <a:off x="498764" y="149202"/>
            <a:ext cx="741039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Customers using 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services</a:t>
            </a:r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where Churn is </a:t>
            </a:r>
            <a:r>
              <a:rPr lang="en-US" sz="20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  <p:pic>
        <p:nvPicPr>
          <p:cNvPr id="8" name="Picture 7" descr="A graph of customer satisfaction&#10;&#10;AI-generated content may be incorrect.">
            <a:extLst>
              <a:ext uri="{FF2B5EF4-FFF2-40B4-BE49-F238E27FC236}">
                <a16:creationId xmlns:a16="http://schemas.microsoft.com/office/drawing/2014/main" id="{8FE6F27D-FCA6-6332-7E30-21CFDD504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969" y="647339"/>
            <a:ext cx="2522572" cy="249500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A0D645-D365-FAE4-E188-5FFA67AF5480}"/>
              </a:ext>
            </a:extLst>
          </p:cNvPr>
          <p:cNvSpPr txBox="1">
            <a:spLocks/>
          </p:cNvSpPr>
          <p:nvPr/>
        </p:nvSpPr>
        <p:spPr>
          <a:xfrm>
            <a:off x="6367750" y="3240368"/>
            <a:ext cx="5033496" cy="103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This aligns with typical telecom patterns where paperless billing customers often have </a:t>
            </a:r>
            <a:r>
              <a:rPr lang="en-US" sz="1400" b="1" dirty="0"/>
              <a:t>month-to-month contracts</a:t>
            </a:r>
            <a:r>
              <a:rPr lang="en-US" sz="1400" dirty="0"/>
              <a:t>, making it easier to cancel.</a:t>
            </a:r>
          </a:p>
        </p:txBody>
      </p:sp>
      <p:pic>
        <p:nvPicPr>
          <p:cNvPr id="11" name="Picture 10" descr="A chart with a red circle and green circle with a black and red circle with a black and red circle with a black and white circle with a black and red circle with a black circle with a&#10;&#10;AI-generated content may be incorrect.">
            <a:extLst>
              <a:ext uri="{FF2B5EF4-FFF2-40B4-BE49-F238E27FC236}">
                <a16:creationId xmlns:a16="http://schemas.microsoft.com/office/drawing/2014/main" id="{5BA1711B-DC80-C650-6055-8825F3BB4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87" y="4103850"/>
            <a:ext cx="2661502" cy="2407680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A7905A-0864-4084-D92B-2A27B85DE177}"/>
              </a:ext>
            </a:extLst>
          </p:cNvPr>
          <p:cNvSpPr txBox="1">
            <a:spLocks/>
          </p:cNvSpPr>
          <p:nvPr/>
        </p:nvSpPr>
        <p:spPr>
          <a:xfrm>
            <a:off x="5091040" y="5048370"/>
            <a:ext cx="5553955" cy="1463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Almost all churned customers had </a:t>
            </a:r>
            <a:r>
              <a:rPr lang="en-US" sz="1400" b="1" dirty="0"/>
              <a:t>phone service</a:t>
            </a:r>
            <a:r>
              <a:rPr lang="en-US" sz="1400" dirty="0"/>
              <a:t>, meaning having a phone line alone doesn’t prevent churn</a:t>
            </a:r>
          </a:p>
          <a:p>
            <a:r>
              <a:rPr lang="en-US" sz="1400" dirty="0"/>
              <a:t>This may indicate they value internet more than phone service, so losing internet satisfaction could lead to leaving altogether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EA246-32EC-BFA3-F752-7DC86AB17C93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1 1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9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BC7B-DAB6-A5B1-E779-37DA63E9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01" y="256032"/>
            <a:ext cx="10058400" cy="40287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Customer &amp; churn rate by</a:t>
            </a:r>
            <a:r>
              <a:rPr lang="en-US" sz="2000" dirty="0"/>
              <a:t> contract &amp; internet services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5C234-9CC6-E3E5-5F7D-641C84E15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7" y="961275"/>
            <a:ext cx="4645152" cy="2467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A721B7-5FE0-CE0D-9780-6615C236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7" y="3859307"/>
            <a:ext cx="4645152" cy="2467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A337DA-4F34-D54B-00B3-42BA1DBDA331}"/>
              </a:ext>
            </a:extLst>
          </p:cNvPr>
          <p:cNvSpPr txBox="1"/>
          <p:nvPr/>
        </p:nvSpPr>
        <p:spPr>
          <a:xfrm>
            <a:off x="5422527" y="1059701"/>
            <a:ext cx="581585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📊 </a:t>
            </a:r>
            <a:r>
              <a:rPr lang="en-IN" b="1" dirty="0"/>
              <a:t>Insight:</a:t>
            </a:r>
            <a:br>
              <a:rPr lang="en-IN" dirty="0"/>
            </a:br>
            <a:r>
              <a:rPr lang="en-IN" sz="1400" dirty="0"/>
              <a:t>Customers on </a:t>
            </a:r>
            <a:r>
              <a:rPr lang="en-IN" sz="1400" b="1" dirty="0"/>
              <a:t>month-to-month contracts</a:t>
            </a:r>
            <a:r>
              <a:rPr lang="en-IN" sz="1400" dirty="0"/>
              <a:t> have the </a:t>
            </a:r>
            <a:r>
              <a:rPr lang="en-IN" sz="1400" b="1" dirty="0"/>
              <a:t>highest churn rate (43%)</a:t>
            </a:r>
            <a:r>
              <a:rPr lang="en-IN" sz="1400" dirty="0"/>
              <a:t>, compared to </a:t>
            </a:r>
            <a:r>
              <a:rPr lang="en-IN" sz="1400" b="1" dirty="0"/>
              <a:t>11%</a:t>
            </a:r>
            <a:r>
              <a:rPr lang="en-IN" sz="1400" dirty="0"/>
              <a:t> for one-year and only </a:t>
            </a:r>
            <a:r>
              <a:rPr lang="en-IN" sz="1400" b="1" dirty="0"/>
              <a:t>3%</a:t>
            </a:r>
            <a:r>
              <a:rPr lang="en-IN" sz="1400" dirty="0"/>
              <a:t> for two-year contracts. Despite having fewer customers (1,473 and 1,695), longer contracts clearly encourage customer retention.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dirty="0"/>
              <a:t>🔍 </a:t>
            </a:r>
            <a:r>
              <a:rPr lang="en-IN" b="1" dirty="0"/>
              <a:t>Implication:</a:t>
            </a:r>
            <a:br>
              <a:rPr lang="en-IN" dirty="0"/>
            </a:br>
            <a:r>
              <a:rPr lang="en-IN" sz="1400" dirty="0"/>
              <a:t>Encouraging longer-term contracts could significantly reduce churn and improve customer stability.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88A8C-D6F4-74C0-F49B-FEF88EA02D69}"/>
              </a:ext>
            </a:extLst>
          </p:cNvPr>
          <p:cNvSpPr txBox="1"/>
          <p:nvPr/>
        </p:nvSpPr>
        <p:spPr>
          <a:xfrm>
            <a:off x="5422527" y="3859307"/>
            <a:ext cx="609824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📊 </a:t>
            </a:r>
            <a:r>
              <a:rPr lang="en-IN" b="1" dirty="0"/>
              <a:t>Insight:</a:t>
            </a:r>
            <a:br>
              <a:rPr lang="en-IN" dirty="0"/>
            </a:br>
            <a:r>
              <a:rPr lang="en-IN" sz="1400" dirty="0"/>
              <a:t>Customers using </a:t>
            </a:r>
            <a:r>
              <a:rPr lang="en-IN" sz="1400" b="1" dirty="0"/>
              <a:t>Fiber optic</a:t>
            </a:r>
            <a:r>
              <a:rPr lang="en-IN" sz="1400" dirty="0"/>
              <a:t> internet have the </a:t>
            </a:r>
            <a:r>
              <a:rPr lang="en-IN" sz="1400" b="1" dirty="0"/>
              <a:t>highest churn rate (42%)</a:t>
            </a:r>
            <a:r>
              <a:rPr lang="en-IN" sz="1400" dirty="0"/>
              <a:t>, even though they represent the </a:t>
            </a:r>
            <a:r>
              <a:rPr lang="en-IN" sz="1400" b="1" dirty="0"/>
              <a:t>largest group (3.1K customers)</a:t>
            </a:r>
            <a:r>
              <a:rPr lang="en-IN" sz="1400" dirty="0"/>
              <a:t>. In contrast, customers without internet service have a much lower churn rate (7%).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dirty="0"/>
              <a:t>🔍 </a:t>
            </a:r>
            <a:r>
              <a:rPr lang="en-IN" b="1" dirty="0"/>
              <a:t>Implication:</a:t>
            </a:r>
            <a:br>
              <a:rPr lang="en-IN" dirty="0"/>
            </a:br>
            <a:r>
              <a:rPr lang="en-IN" sz="1400" dirty="0"/>
              <a:t>There may be issues with the </a:t>
            </a:r>
            <a:r>
              <a:rPr lang="en-IN" sz="1400" b="1" dirty="0"/>
              <a:t>fiber optic service quality or pricing</a:t>
            </a:r>
            <a:r>
              <a:rPr lang="en-IN" sz="1400" dirty="0"/>
              <a:t>, prompting customers to leave. This segment needs urgent attention to understand and resolve pain points.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C6959-D22F-1C62-86F4-EDFE2E28C96C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1 2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5BE3-418C-0678-CD25-38C54E35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264118"/>
            <a:ext cx="10058400" cy="322192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Customer &amp; churn rate by</a:t>
            </a:r>
            <a:r>
              <a:rPr lang="en-US" sz="2000" dirty="0"/>
              <a:t> payment method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EF001-92A7-7572-597A-A796D6980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15" y="825677"/>
            <a:ext cx="4894729" cy="26541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2657A0-6E2C-082F-A180-9E30A1B13168}"/>
              </a:ext>
            </a:extLst>
          </p:cNvPr>
          <p:cNvSpPr txBox="1"/>
          <p:nvPr/>
        </p:nvSpPr>
        <p:spPr>
          <a:xfrm>
            <a:off x="6023776" y="957174"/>
            <a:ext cx="568810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📊 </a:t>
            </a:r>
            <a:r>
              <a:rPr lang="en-IN" b="1" dirty="0"/>
              <a:t>Insight:</a:t>
            </a:r>
            <a:br>
              <a:rPr lang="en-IN" dirty="0"/>
            </a:br>
            <a:r>
              <a:rPr lang="en-IN" sz="1400" dirty="0"/>
              <a:t>Customers who pay via </a:t>
            </a:r>
            <a:r>
              <a:rPr lang="en-IN" sz="1400" b="1" dirty="0"/>
              <a:t>electronic check</a:t>
            </a:r>
            <a:r>
              <a:rPr lang="en-IN" sz="1400" dirty="0"/>
              <a:t> exhibit the </a:t>
            </a:r>
            <a:r>
              <a:rPr lang="en-IN" sz="1400" b="1" dirty="0"/>
              <a:t>highest churn rate (45%)</a:t>
            </a:r>
            <a:r>
              <a:rPr lang="en-IN" sz="1400" dirty="0"/>
              <a:t>, while those using </a:t>
            </a:r>
            <a:r>
              <a:rPr lang="en-IN" sz="1400" b="1" dirty="0"/>
              <a:t>credit card (15%)</a:t>
            </a:r>
            <a:r>
              <a:rPr lang="en-IN" sz="1400" dirty="0"/>
              <a:t> or </a:t>
            </a:r>
            <a:r>
              <a:rPr lang="en-IN" sz="1400" b="1" dirty="0"/>
              <a:t>bank transfer (17%)</a:t>
            </a:r>
            <a:r>
              <a:rPr lang="en-IN" sz="1400" dirty="0"/>
              <a:t> are less likely to churn.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dirty="0"/>
              <a:t>🔍 </a:t>
            </a:r>
            <a:r>
              <a:rPr lang="en-IN" b="1" dirty="0"/>
              <a:t>Implication:</a:t>
            </a:r>
            <a:br>
              <a:rPr lang="en-IN" dirty="0"/>
            </a:br>
            <a:r>
              <a:rPr lang="en-IN" sz="1400" dirty="0"/>
              <a:t>Electronic check users might face payment difficulties or lack engagement. Promoting automatic or more convenient payment methods could help reduce churn.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0D02D8-2015-A029-E80C-A1D6EAFBB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7" y="3708891"/>
            <a:ext cx="4894729" cy="29339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2E3519-8888-3D52-8B9F-C83A749D30E9}"/>
              </a:ext>
            </a:extLst>
          </p:cNvPr>
          <p:cNvSpPr txBox="1"/>
          <p:nvPr/>
        </p:nvSpPr>
        <p:spPr>
          <a:xfrm>
            <a:off x="6023776" y="3970374"/>
            <a:ext cx="609824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📊 Insight: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Initial churn:</a:t>
            </a:r>
            <a:r>
              <a:rPr lang="en-IN" sz="1400" dirty="0"/>
              <a:t> 54%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After short tenure:</a:t>
            </a:r>
            <a:r>
              <a:rPr lang="en-IN" sz="1400" dirty="0"/>
              <a:t> Drops to 37%, then 34%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Mid-tenure range:</a:t>
            </a:r>
            <a:r>
              <a:rPr lang="en-IN" sz="1400" dirty="0"/>
              <a:t> Stabilizes at 22%–15%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Long-term tenure:</a:t>
            </a:r>
            <a:r>
              <a:rPr lang="en-IN" sz="1400" dirty="0"/>
              <a:t> Falls to 8%, then 2%</a:t>
            </a:r>
          </a:p>
          <a:p>
            <a:pPr>
              <a:buNone/>
            </a:pPr>
            <a:r>
              <a:rPr lang="en-IN" b="1" dirty="0"/>
              <a:t>✅ Implication:</a:t>
            </a:r>
          </a:p>
          <a:p>
            <a:pPr>
              <a:buNone/>
            </a:pPr>
            <a:r>
              <a:rPr lang="en-IN" sz="1400" dirty="0"/>
              <a:t>Churn decreases consistently with tenure. </a:t>
            </a:r>
            <a:r>
              <a:rPr lang="en-IN" sz="1400" b="1" dirty="0"/>
              <a:t>Early engagement is critical</a:t>
            </a:r>
            <a:r>
              <a:rPr lang="en-IN" sz="1400" dirty="0"/>
              <a:t>—retain customers early to build a loyal, low-churn base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714A5-F588-AAD1-1DD3-8AFFED3135FA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1 3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2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FD26EB-D64F-0429-020F-48FDC37D250C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1 4 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AE5D713-BBDC-BA63-AC79-07AA1B25B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5729972"/>
              </p:ext>
            </p:extLst>
          </p:nvPr>
        </p:nvGraphicFramePr>
        <p:xfrm>
          <a:off x="829101" y="2093976"/>
          <a:ext cx="10533797" cy="3428727"/>
        </p:xfrm>
        <a:graphic>
          <a:graphicData uri="http://schemas.openxmlformats.org/drawingml/2006/table">
            <a:tbl>
              <a:tblPr/>
              <a:tblGrid>
                <a:gridCol w="3414739">
                  <a:extLst>
                    <a:ext uri="{9D8B030D-6E8A-4147-A177-3AD203B41FA5}">
                      <a16:colId xmlns:a16="http://schemas.microsoft.com/office/drawing/2014/main" val="492302702"/>
                    </a:ext>
                  </a:extLst>
                </a:gridCol>
                <a:gridCol w="3414739">
                  <a:extLst>
                    <a:ext uri="{9D8B030D-6E8A-4147-A177-3AD203B41FA5}">
                      <a16:colId xmlns:a16="http://schemas.microsoft.com/office/drawing/2014/main" val="3870654294"/>
                    </a:ext>
                  </a:extLst>
                </a:gridCol>
                <a:gridCol w="3704319">
                  <a:extLst>
                    <a:ext uri="{9D8B030D-6E8A-4147-A177-3AD203B41FA5}">
                      <a16:colId xmlns:a16="http://schemas.microsoft.com/office/drawing/2014/main" val="2149346262"/>
                    </a:ext>
                  </a:extLst>
                </a:gridCol>
              </a:tblGrid>
              <a:tr h="469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Correlation with 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2"/>
                          </a:solidFill>
                          <a:latin typeface="+mn-lt"/>
                        </a:rPr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735767"/>
                  </a:ext>
                </a:extLst>
              </a:tr>
              <a:tr h="8301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chemeClr val="accent2"/>
                          </a:solidFill>
                          <a:latin typeface="+mn-lt"/>
                        </a:rPr>
                        <a:t>Tenure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latin typeface="+mn-lt"/>
                        </a:rPr>
                        <a:t>-0.3695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+mn-lt"/>
                        </a:rPr>
                        <a:t>Longer tenure </a:t>
                      </a:r>
                      <a:r>
                        <a:rPr lang="en-IN" sz="2000" dirty="0">
                          <a:latin typeface="+mn-lt"/>
                        </a:rPr>
                        <a:t>→ less likely to 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343554"/>
                  </a:ext>
                </a:extLst>
              </a:tr>
              <a:tr h="8301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chemeClr val="accent2"/>
                          </a:solidFill>
                          <a:latin typeface="+mn-lt"/>
                        </a:rPr>
                        <a:t>Total Charges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+mn-lt"/>
                        </a:rPr>
                        <a:t>-0.2318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+mn-lt"/>
                        </a:rPr>
                        <a:t>Higher total charges </a:t>
                      </a:r>
                      <a:r>
                        <a:rPr lang="en-IN" sz="2000" dirty="0">
                          <a:latin typeface="+mn-lt"/>
                        </a:rPr>
                        <a:t>→ less likely to 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028267"/>
                  </a:ext>
                </a:extLst>
              </a:tr>
              <a:tr h="8301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solidFill>
                            <a:schemeClr val="accent2"/>
                          </a:solidFill>
                          <a:latin typeface="+mn-lt"/>
                        </a:rPr>
                        <a:t>MonthlyCharges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+mn-lt"/>
                        </a:rPr>
                        <a:t>+0.1847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latin typeface="+mn-lt"/>
                        </a:rPr>
                        <a:t>Higher monthly charges </a:t>
                      </a:r>
                      <a:r>
                        <a:rPr lang="en-IN" sz="2000" dirty="0">
                          <a:latin typeface="+mn-lt"/>
                        </a:rPr>
                        <a:t>→ slightly more likely to 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596460"/>
                  </a:ext>
                </a:extLst>
              </a:tr>
              <a:tr h="469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chemeClr val="accent2"/>
                          </a:solidFill>
                          <a:latin typeface="+mn-lt"/>
                        </a:rPr>
                        <a:t>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>
                          <a:latin typeface="+mn-lt"/>
                        </a:rPr>
                        <a:t>-0.0182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latin typeface="+mn-lt"/>
                        </a:rPr>
                        <a:t>Age not related to 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35333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5028F65-9FFA-045F-5380-7799CD67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Correlation </a:t>
            </a:r>
            <a:r>
              <a:rPr lang="en-US" sz="4400" dirty="0">
                <a:solidFill>
                  <a:schemeClr val="accent2"/>
                </a:solidFill>
              </a:rPr>
              <a:t>analysis</a:t>
            </a:r>
            <a:r>
              <a:rPr lang="en-US" sz="4400" dirty="0"/>
              <a:t> with respect to </a:t>
            </a:r>
            <a:r>
              <a:rPr lang="en-US" sz="4400" dirty="0">
                <a:solidFill>
                  <a:schemeClr val="accent2"/>
                </a:solidFill>
              </a:rPr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14349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594F68-35C4-1B12-4D89-BA9FC0951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7" y="2189510"/>
            <a:ext cx="6325277" cy="271665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1A09C91-9F7C-CB38-38F3-785F7B1FA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976546"/>
              </p:ext>
            </p:extLst>
          </p:nvPr>
        </p:nvGraphicFramePr>
        <p:xfrm>
          <a:off x="7028597" y="1752782"/>
          <a:ext cx="4899546" cy="4429649"/>
        </p:xfrm>
        <a:graphic>
          <a:graphicData uri="http://schemas.openxmlformats.org/drawingml/2006/table">
            <a:tbl>
              <a:tblPr/>
              <a:tblGrid>
                <a:gridCol w="1633182">
                  <a:extLst>
                    <a:ext uri="{9D8B030D-6E8A-4147-A177-3AD203B41FA5}">
                      <a16:colId xmlns:a16="http://schemas.microsoft.com/office/drawing/2014/main" val="893155482"/>
                    </a:ext>
                  </a:extLst>
                </a:gridCol>
                <a:gridCol w="1633182">
                  <a:extLst>
                    <a:ext uri="{9D8B030D-6E8A-4147-A177-3AD203B41FA5}">
                      <a16:colId xmlns:a16="http://schemas.microsoft.com/office/drawing/2014/main" val="4033859580"/>
                    </a:ext>
                  </a:extLst>
                </a:gridCol>
                <a:gridCol w="1633182">
                  <a:extLst>
                    <a:ext uri="{9D8B030D-6E8A-4147-A177-3AD203B41FA5}">
                      <a16:colId xmlns:a16="http://schemas.microsoft.com/office/drawing/2014/main" val="3659329751"/>
                    </a:ext>
                  </a:extLst>
                </a:gridCol>
              </a:tblGrid>
              <a:tr h="508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accent2"/>
                          </a:solidFill>
                        </a:rPr>
                        <a:t>Feature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accent2"/>
                          </a:solidFill>
                        </a:rPr>
                        <a:t>Cramér's V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accent2"/>
                          </a:solidFill>
                        </a:rPr>
                        <a:t>Strength of Association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48478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Contract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0.41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/>
                        <a:t>Strong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117662"/>
                  </a:ext>
                </a:extLst>
              </a:tr>
              <a:tr h="341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Internet Service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0.32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Moderate to strong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686900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Payment Method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0.30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Moderate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201410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Paperless Billing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0.19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Weak to moderate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2355139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Online Security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0.17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Weak to moderate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758567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TechSupport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0.16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Weak to moderate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45532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Dependents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0.16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Weak to moderate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26726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Partner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0.15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Weak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267702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Online Backup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0.08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Very weak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297781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Device Protection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0.07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Very weak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4135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Streaming TV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0.06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Very weak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976143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Streaming Movies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0.06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Very weak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56470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Multiple Lines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0.04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Negligible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597201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Phone Service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0.01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Negligible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840280"/>
                  </a:ext>
                </a:extLst>
              </a:tr>
              <a:tr h="2556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0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0.01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Negligible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4503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F02DB9-9C88-E356-F717-6B3F4F30321B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1 5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494CE1-7460-F49C-B37D-5BB03154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347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Correlation </a:t>
            </a:r>
            <a:r>
              <a:rPr lang="en-US" sz="4400" dirty="0">
                <a:solidFill>
                  <a:schemeClr val="accent2"/>
                </a:solidFill>
              </a:rPr>
              <a:t>analysis</a:t>
            </a:r>
            <a:r>
              <a:rPr lang="en-US" sz="4400" dirty="0"/>
              <a:t> with respect to </a:t>
            </a:r>
            <a:r>
              <a:rPr lang="en-US" sz="4400" dirty="0">
                <a:solidFill>
                  <a:schemeClr val="accent2"/>
                </a:solidFill>
              </a:rPr>
              <a:t>churn</a:t>
            </a:r>
          </a:p>
        </p:txBody>
      </p:sp>
    </p:spTree>
    <p:extLst>
      <p:ext uri="{BB962C8B-B14F-4D97-AF65-F5344CB8AC3E}">
        <p14:creationId xmlns:p14="http://schemas.microsoft.com/office/powerpoint/2010/main" val="15313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32378-3F2B-7589-1B20-9C3A9AC9C87A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1 6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BE00A-FC7A-DFFC-08E9-CB5B7072B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459" y="0"/>
            <a:ext cx="8353203" cy="3228553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A3CCE87-4E35-38CB-092A-EDBF7B34C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235412"/>
              </p:ext>
            </p:extLst>
          </p:nvPr>
        </p:nvGraphicFramePr>
        <p:xfrm>
          <a:off x="1692206" y="3228552"/>
          <a:ext cx="9498957" cy="3406425"/>
        </p:xfrm>
        <a:graphic>
          <a:graphicData uri="http://schemas.openxmlformats.org/drawingml/2006/table">
            <a:tbl>
              <a:tblPr/>
              <a:tblGrid>
                <a:gridCol w="2238349">
                  <a:extLst>
                    <a:ext uri="{9D8B030D-6E8A-4147-A177-3AD203B41FA5}">
                      <a16:colId xmlns:a16="http://schemas.microsoft.com/office/drawing/2014/main" val="3512648089"/>
                    </a:ext>
                  </a:extLst>
                </a:gridCol>
                <a:gridCol w="2579427">
                  <a:extLst>
                    <a:ext uri="{9D8B030D-6E8A-4147-A177-3AD203B41FA5}">
                      <a16:colId xmlns:a16="http://schemas.microsoft.com/office/drawing/2014/main" val="1725101865"/>
                    </a:ext>
                  </a:extLst>
                </a:gridCol>
                <a:gridCol w="4681181">
                  <a:extLst>
                    <a:ext uri="{9D8B030D-6E8A-4147-A177-3AD203B41FA5}">
                      <a16:colId xmlns:a16="http://schemas.microsoft.com/office/drawing/2014/main" val="486649602"/>
                    </a:ext>
                  </a:extLst>
                </a:gridCol>
              </a:tblGrid>
              <a:tr h="2840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accent2"/>
                          </a:solidFill>
                        </a:rPr>
                        <a:t>Feature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accent2"/>
                          </a:solidFill>
                        </a:rPr>
                        <a:t>Importance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accent2"/>
                          </a:solidFill>
                        </a:rPr>
                        <a:t>Interpretation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938166"/>
                  </a:ext>
                </a:extLst>
              </a:tr>
              <a:tr h="709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accent2"/>
                          </a:solidFill>
                        </a:rPr>
                        <a:t>Total charges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0.164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Strongest predictor of churn — customers with high total charges may be more likely to churn.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64150"/>
                  </a:ext>
                </a:extLst>
              </a:tr>
              <a:tr h="709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accent2"/>
                          </a:solidFill>
                        </a:rPr>
                        <a:t>tenure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0.158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How long a customer has been with the company — shorter tenure might indicate higher churn risk.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552318"/>
                  </a:ext>
                </a:extLst>
              </a:tr>
              <a:tr h="496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accent2"/>
                          </a:solidFill>
                        </a:rPr>
                        <a:t>Monthly Charges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0.155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Higher monthly charges could lead to dissatisfaction.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487456"/>
                  </a:ext>
                </a:extLst>
              </a:tr>
              <a:tr h="496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0.117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Older or younger customers might show different churn behaviour.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35778"/>
                  </a:ext>
                </a:extLst>
              </a:tr>
              <a:tr h="709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accent2"/>
                          </a:solidFill>
                        </a:rPr>
                        <a:t>Internet Service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0.039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Customers with Fiber optic might have different satisfaction/churn rates.</a:t>
                      </a:r>
                    </a:p>
                  </a:txBody>
                  <a:tcPr marL="66415" marR="66415" marT="33207" marB="332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20399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7C7F24D-17E6-1D0E-2B0E-12C1E366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03547" y="2313431"/>
            <a:ext cx="4816415" cy="1609344"/>
          </a:xfrm>
        </p:spPr>
        <p:txBody>
          <a:bodyPr>
            <a:normAutofit/>
          </a:bodyPr>
          <a:lstStyle/>
          <a:p>
            <a:r>
              <a:rPr lang="en-US" sz="4400" dirty="0"/>
              <a:t>important </a:t>
            </a:r>
            <a:r>
              <a:rPr lang="en-US" sz="4400" dirty="0">
                <a:solidFill>
                  <a:schemeClr val="accent2"/>
                </a:solidFill>
              </a:rPr>
              <a:t>features</a:t>
            </a:r>
            <a:r>
              <a:rPr lang="en-US" sz="4400" dirty="0"/>
              <a:t> 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3AD-5B15-C962-B7F4-CBA7491A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</a:t>
            </a:r>
            <a:r>
              <a:rPr lang="en-US" dirty="0">
                <a:solidFill>
                  <a:schemeClr val="accent2"/>
                </a:solidFill>
              </a:rPr>
              <a:t>&amp;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6DD9-2529-BE50-BF96-F5488CE68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188" y="2093976"/>
            <a:ext cx="10790056" cy="4050792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Overall Churn Rate : </a:t>
            </a:r>
            <a:r>
              <a:rPr lang="en-US" dirty="0"/>
              <a:t>A significant portion of customers have churned (26.5%), highlighting the need for stronger customer retention strategies.</a:t>
            </a:r>
          </a:p>
          <a:p>
            <a:r>
              <a:rPr lang="en-US" b="1" dirty="0">
                <a:solidFill>
                  <a:schemeClr val="accent2"/>
                </a:solidFill>
              </a:rPr>
              <a:t>Service Usage Patterns : </a:t>
            </a:r>
            <a:r>
              <a:rPr lang="en-US" dirty="0"/>
              <a:t>Customers using all services (phone, internet, backup, tech support, etc.) are more likely to stay.</a:t>
            </a:r>
          </a:p>
          <a:p>
            <a:r>
              <a:rPr lang="en-US" b="1" dirty="0">
                <a:solidFill>
                  <a:schemeClr val="accent2"/>
                </a:solidFill>
              </a:rPr>
              <a:t>Customer Demographics and Churn : </a:t>
            </a:r>
            <a:r>
              <a:rPr lang="en-US" dirty="0"/>
              <a:t>Younger customers (age &lt; 30) and older customers (65+) showed different churn behaviors, helping identify which age groups need better targeting.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Contract Type &amp; Retention : </a:t>
            </a:r>
            <a:r>
              <a:rPr lang="en-US" dirty="0"/>
              <a:t>Customers on long-term contracts (1 or 2 years) churn less compared to month-to-month, showing that longer commitments improve retention.</a:t>
            </a:r>
          </a:p>
          <a:p>
            <a:r>
              <a:rPr lang="en-US" b="1" dirty="0">
                <a:solidFill>
                  <a:schemeClr val="accent2"/>
                </a:solidFill>
              </a:rPr>
              <a:t>High-risk churn profile identified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/>
              <a:t>Paperless billing + multiple lines + no support services = highest churn risk combination.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372D7-9A02-8C8C-F0DB-D6D38B550F2B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1 7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91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98AF-BB1E-4CC2-B5B2-A5CF6AAF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E879-1B2C-BCD0-CA7F-B18121DE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Internet Connection, </a:t>
            </a:r>
            <a:r>
              <a:rPr lang="en-US" b="1" dirty="0">
                <a:solidFill>
                  <a:schemeClr val="accent2"/>
                </a:solidFill>
              </a:rPr>
              <a:t>Fiber optic </a:t>
            </a:r>
            <a:r>
              <a:rPr lang="en-US" dirty="0"/>
              <a:t>customers are potentially high-value but also high-risk; improving service quality, pricing, or customer support in this segment could reduce churn significantly.</a:t>
            </a:r>
          </a:p>
          <a:p>
            <a:r>
              <a:rPr lang="en-US" dirty="0"/>
              <a:t>Since marital status and gender are balanced, the retention strategies might focus more on </a:t>
            </a:r>
            <a:r>
              <a:rPr lang="en-US" b="1" dirty="0">
                <a:solidFill>
                  <a:schemeClr val="accent2"/>
                </a:solidFill>
              </a:rPr>
              <a:t>dependent status.</a:t>
            </a:r>
          </a:p>
          <a:p>
            <a:r>
              <a:rPr lang="en-US" dirty="0"/>
              <a:t>Retention strategies should focus on </a:t>
            </a:r>
            <a:r>
              <a:rPr lang="en-US" b="1" dirty="0">
                <a:solidFill>
                  <a:schemeClr val="accent2"/>
                </a:solidFill>
              </a:rPr>
              <a:t>newer customers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 their first 1–2 years to prevent early churn.</a:t>
            </a:r>
          </a:p>
          <a:p>
            <a:r>
              <a:rPr lang="en-US" dirty="0"/>
              <a:t>Customers using </a:t>
            </a:r>
            <a:r>
              <a:rPr lang="en-US" b="1" dirty="0">
                <a:solidFill>
                  <a:schemeClr val="accent2"/>
                </a:solidFill>
              </a:rPr>
              <a:t>electronic checks </a:t>
            </a:r>
            <a:r>
              <a:rPr lang="en-US" dirty="0"/>
              <a:t>may need extra attention, as past churn analysis often shows higher churn for this payment method.</a:t>
            </a:r>
          </a:p>
          <a:p>
            <a:r>
              <a:rPr lang="en-US" dirty="0"/>
              <a:t>Strategies to focus on customers without support and security services as they are more prone to churn.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F4DF3-3BAD-112E-1D9A-223B65318402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1 8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9EE9-A4D2-DC2B-EAFD-5E605523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14" y="223022"/>
            <a:ext cx="11161739" cy="2159872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br>
              <a:rPr lang="en-US" sz="4000" dirty="0"/>
            </a:br>
            <a:br>
              <a:rPr lang="en-US" sz="1300" dirty="0"/>
            </a:br>
            <a:r>
              <a:rPr lang="en-IN" sz="1600" cap="none" dirty="0">
                <a:solidFill>
                  <a:schemeClr val="tx1"/>
                </a:solidFill>
                <a:latin typeface="+mn-lt"/>
              </a:rPr>
              <a:t>In this telecommunication dataset analysis project, we aimed to extract meaningful insights from customer data to improve business performance, reduce churn, and enhance customer satisfaction. Our approach involved a combination of </a:t>
            </a:r>
            <a:r>
              <a:rPr lang="en-IN" sz="1600" b="1" cap="none" dirty="0">
                <a:solidFill>
                  <a:schemeClr val="tx1"/>
                </a:solidFill>
                <a:latin typeface="+mn-lt"/>
              </a:rPr>
              <a:t>data preprocessing</a:t>
            </a:r>
            <a:r>
              <a:rPr lang="en-IN" sz="1600" cap="none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IN" sz="1600" b="1" cap="none" dirty="0">
                <a:solidFill>
                  <a:schemeClr val="tx1"/>
                </a:solidFill>
                <a:latin typeface="+mn-lt"/>
              </a:rPr>
              <a:t>exploratory data analysis (EDA)</a:t>
            </a:r>
            <a:r>
              <a:rPr lang="en-IN" sz="1600" cap="none" dirty="0">
                <a:solidFill>
                  <a:schemeClr val="tx1"/>
                </a:solidFill>
                <a:latin typeface="+mn-lt"/>
              </a:rPr>
              <a:t>, and </a:t>
            </a:r>
            <a:r>
              <a:rPr lang="en-IN" sz="1600" b="1" cap="none" dirty="0">
                <a:solidFill>
                  <a:schemeClr val="tx1"/>
                </a:solidFill>
                <a:latin typeface="+mn-lt"/>
              </a:rPr>
              <a:t>predictive modelling</a:t>
            </a:r>
            <a:r>
              <a:rPr lang="en-IN" sz="1600" cap="none" dirty="0"/>
              <a:t>.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4982-6FCE-84BF-0E38-65F9D09AF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414" y="2272015"/>
            <a:ext cx="11161739" cy="4101353"/>
          </a:xfrm>
        </p:spPr>
        <p:txBody>
          <a:bodyPr>
            <a:normAutofit/>
          </a:bodyPr>
          <a:lstStyle/>
          <a:p>
            <a:r>
              <a:rPr lang="en-IN" b="1" dirty="0"/>
              <a:t>Key Steps </a:t>
            </a:r>
            <a:r>
              <a:rPr lang="en-IN" b="1" dirty="0">
                <a:solidFill>
                  <a:schemeClr val="accent2"/>
                </a:solidFill>
              </a:rPr>
              <a:t>and Methods:</a:t>
            </a:r>
          </a:p>
          <a:p>
            <a:r>
              <a:rPr lang="en-IN" sz="1400" b="1" dirty="0"/>
              <a:t>Data Preprocessing:</a:t>
            </a:r>
            <a:r>
              <a:rPr lang="en-IN" sz="1400" dirty="0"/>
              <a:t> Handled missing values, encoded categorical variables (using techniques like one-hot encoding), and normalized numerical features</a:t>
            </a:r>
            <a:r>
              <a:rPr lang="en-IN" dirty="0"/>
              <a:t>.</a:t>
            </a:r>
          </a:p>
          <a:p>
            <a:r>
              <a:rPr lang="en-IN" b="1" dirty="0"/>
              <a:t>Exploratory </a:t>
            </a:r>
            <a:r>
              <a:rPr lang="en-IN" b="1" dirty="0">
                <a:solidFill>
                  <a:schemeClr val="accent2"/>
                </a:solidFill>
              </a:rPr>
              <a:t>Data Analysis</a:t>
            </a:r>
            <a:r>
              <a:rPr lang="en-IN" sz="1400" b="1" dirty="0">
                <a:solidFill>
                  <a:schemeClr val="accent2"/>
                </a:solidFill>
              </a:rPr>
              <a:t>:</a:t>
            </a:r>
            <a:r>
              <a:rPr lang="en-IN" sz="1400" dirty="0">
                <a:solidFill>
                  <a:schemeClr val="accent2"/>
                </a:solidFill>
              </a:rPr>
              <a:t> </a:t>
            </a:r>
            <a:r>
              <a:rPr lang="en-IN" sz="1400" dirty="0"/>
              <a:t>Visualized distributions and relationships using </a:t>
            </a:r>
            <a:r>
              <a:rPr lang="en-IN" sz="1400" b="1" dirty="0"/>
              <a:t>histogram, bar graph, pie chart, etc.</a:t>
            </a:r>
            <a:endParaRPr lang="en-IN" sz="1400" dirty="0"/>
          </a:p>
          <a:p>
            <a:r>
              <a:rPr lang="en-IN" sz="1400" dirty="0"/>
              <a:t>Key insights included :</a:t>
            </a:r>
            <a:endParaRPr lang="en-IN" dirty="0"/>
          </a:p>
          <a:p>
            <a:pPr lvl="1"/>
            <a:r>
              <a:rPr lang="en-IN" sz="1400" dirty="0"/>
              <a:t>Customers with </a:t>
            </a:r>
            <a:r>
              <a:rPr lang="en-IN" sz="1400" b="1" dirty="0"/>
              <a:t>month-to-month contracts</a:t>
            </a:r>
            <a:r>
              <a:rPr lang="en-IN" sz="1400" dirty="0"/>
              <a:t> had a significantly higher churn rate.</a:t>
            </a:r>
          </a:p>
          <a:p>
            <a:pPr lvl="1"/>
            <a:r>
              <a:rPr lang="en-IN" sz="1400" dirty="0"/>
              <a:t>High </a:t>
            </a:r>
            <a:r>
              <a:rPr lang="en-IN" sz="1400" b="1" dirty="0"/>
              <a:t>monthly charges</a:t>
            </a:r>
            <a:r>
              <a:rPr lang="en-IN" sz="1400" dirty="0"/>
              <a:t> and </a:t>
            </a:r>
            <a:r>
              <a:rPr lang="en-IN" sz="1400" b="1" dirty="0"/>
              <a:t>low tenure</a:t>
            </a:r>
            <a:r>
              <a:rPr lang="en-IN" sz="1400" dirty="0"/>
              <a:t> were strong indicators of potential churn.</a:t>
            </a:r>
          </a:p>
          <a:p>
            <a:pPr lvl="1"/>
            <a:r>
              <a:rPr lang="en-IN" sz="1400" b="1" dirty="0"/>
              <a:t>Customer service calls</a:t>
            </a:r>
            <a:r>
              <a:rPr lang="en-IN" sz="1400" dirty="0"/>
              <a:t> were positively correlated with dissatisfaction and churn.</a:t>
            </a:r>
          </a:p>
          <a:p>
            <a:r>
              <a:rPr lang="en-IN" b="1" dirty="0"/>
              <a:t>Predictive </a:t>
            </a:r>
            <a:r>
              <a:rPr lang="en-IN" b="1" dirty="0">
                <a:solidFill>
                  <a:schemeClr val="accent2"/>
                </a:solidFill>
              </a:rPr>
              <a:t>Modeling:</a:t>
            </a:r>
            <a:endParaRPr lang="en-IN" dirty="0">
              <a:solidFill>
                <a:schemeClr val="accent2"/>
              </a:solidFill>
            </a:endParaRPr>
          </a:p>
          <a:p>
            <a:pPr lvl="1"/>
            <a:r>
              <a:rPr lang="en-IN" sz="1500" dirty="0"/>
              <a:t>Used </a:t>
            </a:r>
            <a:r>
              <a:rPr lang="en-IN" sz="1500" b="1" dirty="0"/>
              <a:t>Logistic Regression</a:t>
            </a:r>
            <a:r>
              <a:rPr lang="en-IN" sz="1500" dirty="0"/>
              <a:t>, </a:t>
            </a:r>
            <a:r>
              <a:rPr lang="en-IN" sz="1500" b="1" dirty="0"/>
              <a:t>Decision Trees</a:t>
            </a:r>
            <a:r>
              <a:rPr lang="en-IN" sz="1500" dirty="0"/>
              <a:t>, and </a:t>
            </a:r>
            <a:r>
              <a:rPr lang="en-IN" sz="1500" b="1" dirty="0"/>
              <a:t>Random Forests</a:t>
            </a:r>
            <a:r>
              <a:rPr lang="en-IN" sz="1500" dirty="0"/>
              <a:t> to identify churn customer top features.</a:t>
            </a:r>
          </a:p>
          <a:p>
            <a:pPr lvl="1"/>
            <a:r>
              <a:rPr lang="en-IN" sz="1500" dirty="0"/>
              <a:t>Feature importance analysis revealed </a:t>
            </a:r>
            <a:r>
              <a:rPr lang="en-IN" sz="1500" b="1" dirty="0"/>
              <a:t>Totalcharges, contract, tenure, monthly charges</a:t>
            </a:r>
            <a:r>
              <a:rPr lang="en-IN" sz="1500" dirty="0"/>
              <a:t>, and </a:t>
            </a:r>
            <a:r>
              <a:rPr lang="en-IN" sz="1500" b="1" dirty="0"/>
              <a:t>internet service type</a:t>
            </a:r>
            <a:r>
              <a:rPr lang="en-IN" sz="1500" dirty="0"/>
              <a:t> as top predictors of churn.</a:t>
            </a:r>
          </a:p>
          <a:p>
            <a:endParaRPr lang="en-US" sz="1400" cap="all" dirty="0">
              <a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34917-7DB6-4F05-2101-DEB8B8138CD2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1 9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5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D5C3-E495-05C0-5603-4F3F6C817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TELECOM CHURN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6189-C949-479B-03D9-FDAD4A4BC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599" y="4527964"/>
            <a:ext cx="7891272" cy="1069848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1400" dirty="0">
                <a:latin typeface="+mj-lt"/>
              </a:rPr>
              <a:t>PYANSHU SHAW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MANISH MISHRA</a:t>
            </a:r>
          </a:p>
          <a:p>
            <a:pPr algn="r"/>
            <a:r>
              <a:rPr lang="en-US" sz="1400" dirty="0">
                <a:latin typeface="+mj-lt"/>
              </a:rPr>
              <a:t>TOOLS : EXCEL, PYTHON, MySQL, POWERBI</a:t>
            </a:r>
          </a:p>
          <a:p>
            <a:pPr algn="r"/>
            <a:r>
              <a:rPr lang="en-US" sz="1400" dirty="0">
                <a:latin typeface="+mj-lt"/>
              </a:rPr>
              <a:t>DATE : 14-08-2025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C3146-E68E-6FC0-3EEB-EC1192A9B4B5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2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EEA9FD-E2A8-43F8-C499-C14C9231A790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2</a:t>
            </a:r>
            <a:r>
              <a:rPr lang="en-US" sz="1100" cap="all" dirty="0">
                <a:solidFill>
                  <a:srgbClr val="000000"/>
                </a:solidFill>
                <a:latin typeface="Mistral" panose="03090702030407020403" pitchFamily="66" charset="0"/>
              </a:rPr>
              <a:t> 0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  <p:pic>
        <p:nvPicPr>
          <p:cNvPr id="1026" name="Picture 2" descr="Thank you PNG images free download | Pngimg.com">
            <a:extLst>
              <a:ext uri="{FF2B5EF4-FFF2-40B4-BE49-F238E27FC236}">
                <a16:creationId xmlns:a16="http://schemas.microsoft.com/office/drawing/2014/main" id="{413F8019-49B2-FF64-0BF4-F3DBCCB44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"/>
          <a:stretch/>
        </p:blipFill>
        <p:spPr bwMode="auto">
          <a:xfrm>
            <a:off x="2553418" y="2110996"/>
            <a:ext cx="7198627" cy="262490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8DEE9A5B-6377-7BB7-AA80-2F2290091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0862" y="6289017"/>
            <a:ext cx="7891272" cy="345961"/>
          </a:xfrm>
        </p:spPr>
        <p:txBody>
          <a:bodyPr>
            <a:normAutofit/>
          </a:bodyPr>
          <a:lstStyle/>
          <a:p>
            <a:pPr algn="r"/>
            <a:r>
              <a:rPr lang="en-US" sz="1400" dirty="0">
                <a:solidFill>
                  <a:schemeClr val="accent4"/>
                </a:solidFill>
                <a:latin typeface="Rockwell Condensed" panose="02060603050405020104" pitchFamily="18" charset="0"/>
              </a:rPr>
              <a:t>DATE : 14-08-2025</a:t>
            </a:r>
          </a:p>
        </p:txBody>
      </p:sp>
    </p:spTree>
    <p:extLst>
      <p:ext uri="{BB962C8B-B14F-4D97-AF65-F5344CB8AC3E}">
        <p14:creationId xmlns:p14="http://schemas.microsoft.com/office/powerpoint/2010/main" val="10530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E6BA60-8D51-01F7-EF23-49BF1FEF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CB720-D188-9DEF-7B59-0D737BCD4C3A}"/>
              </a:ext>
            </a:extLst>
          </p:cNvPr>
          <p:cNvSpPr/>
          <p:nvPr/>
        </p:nvSpPr>
        <p:spPr>
          <a:xfrm>
            <a:off x="12808852" y="1182712"/>
            <a:ext cx="260263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66FCD-7C82-A317-12E7-91D7DDE74B07}"/>
              </a:ext>
            </a:extLst>
          </p:cNvPr>
          <p:cNvSpPr/>
          <p:nvPr/>
        </p:nvSpPr>
        <p:spPr>
          <a:xfrm>
            <a:off x="12528466" y="2558915"/>
            <a:ext cx="4533612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0CD654-C9F5-E13E-C5A5-56DA6E87B597}"/>
              </a:ext>
            </a:extLst>
          </p:cNvPr>
          <p:cNvSpPr/>
          <p:nvPr/>
        </p:nvSpPr>
        <p:spPr>
          <a:xfrm>
            <a:off x="12781890" y="3250457"/>
            <a:ext cx="391466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767D8-06CF-115A-B1DE-84806A1A2869}"/>
              </a:ext>
            </a:extLst>
          </p:cNvPr>
          <p:cNvSpPr/>
          <p:nvPr/>
        </p:nvSpPr>
        <p:spPr>
          <a:xfrm>
            <a:off x="15266575" y="3887996"/>
            <a:ext cx="1600886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EB0817-BA10-FF97-E37B-6C5E1F4CF70E}"/>
              </a:ext>
            </a:extLst>
          </p:cNvPr>
          <p:cNvSpPr/>
          <p:nvPr/>
        </p:nvSpPr>
        <p:spPr>
          <a:xfrm>
            <a:off x="12803256" y="4534327"/>
            <a:ext cx="4357283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 &amp; Findings</a:t>
            </a:r>
          </a:p>
          <a:p>
            <a:pPr marL="571500" indent="-571500" algn="ctr">
              <a:buFont typeface="Arial" panose="020B0604020202020204" pitchFamily="34" charset="0"/>
              <a:buChar char="•"/>
            </a:pP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9E4EEE-B735-D909-20D6-5B1DE3FBA48C}"/>
              </a:ext>
            </a:extLst>
          </p:cNvPr>
          <p:cNvSpPr/>
          <p:nvPr/>
        </p:nvSpPr>
        <p:spPr>
          <a:xfrm>
            <a:off x="12910610" y="5180658"/>
            <a:ext cx="425469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Recommendations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E363F1-AF8C-84CD-CA53-84A0DA527F82}"/>
              </a:ext>
            </a:extLst>
          </p:cNvPr>
          <p:cNvSpPr/>
          <p:nvPr/>
        </p:nvSpPr>
        <p:spPr>
          <a:xfrm>
            <a:off x="13499710" y="5826989"/>
            <a:ext cx="3076483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89D9F3-4A46-92BA-AA37-EC2E3A811F7B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3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7E29DB-F9AF-4176-2E7A-BB6E0F984F5F}"/>
              </a:ext>
            </a:extLst>
          </p:cNvPr>
          <p:cNvSpPr/>
          <p:nvPr/>
        </p:nvSpPr>
        <p:spPr>
          <a:xfrm>
            <a:off x="12817972" y="1820251"/>
            <a:ext cx="4327851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433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87 -0.025 L -0.46133 -0.021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1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28 -0.02546 L -0.46146 -0.028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3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87 -0.025 L -0.43763 -0.022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87 -0.025 L -0.45755 -0.02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2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73 -0.03472 L -0.66016 -0.0347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87 -0.025 L -0.4586 -0.025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8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87 -0.025 L -0.46393 -0.0115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40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87 -0.025 L -0.5138 -0.0226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4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  <p:bldP spid="17" grpId="0"/>
      <p:bldP spid="1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57AA-2120-919D-B400-2340080AF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1925"/>
            <a:ext cx="10058400" cy="150893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5B6E-9050-8E6C-18F5-C789D1569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5196"/>
            <a:ext cx="10058400" cy="768441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Churn</a:t>
            </a:r>
            <a:r>
              <a:rPr lang="en-US" dirty="0"/>
              <a:t> is a problem for telecom companies because it is more expensive to acquire a new customer than to keep your existing one from leaving.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156CDC-99B6-6A90-2966-C88C09F8DE06}"/>
              </a:ext>
            </a:extLst>
          </p:cNvPr>
          <p:cNvSpPr txBox="1">
            <a:spLocks/>
          </p:cNvSpPr>
          <p:nvPr/>
        </p:nvSpPr>
        <p:spPr>
          <a:xfrm>
            <a:off x="1066800" y="2501661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</a:t>
            </a:r>
            <a:r>
              <a:rPr lang="en-US" dirty="0">
                <a:solidFill>
                  <a:schemeClr val="accent2"/>
                </a:solidFill>
              </a:rPr>
              <a:t>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4DFEBB-A0CE-2EF6-87C5-7C9360AAEA92}"/>
              </a:ext>
            </a:extLst>
          </p:cNvPr>
          <p:cNvSpPr txBox="1">
            <a:spLocks/>
          </p:cNvSpPr>
          <p:nvPr/>
        </p:nvSpPr>
        <p:spPr>
          <a:xfrm>
            <a:off x="1066799" y="3895575"/>
            <a:ext cx="9906001" cy="21515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identify Customer Churn.</a:t>
            </a:r>
          </a:p>
          <a:p>
            <a:r>
              <a:rPr lang="en-US" dirty="0"/>
              <a:t>T</a:t>
            </a:r>
            <a:r>
              <a:rPr lang="en-US" b="0" i="0" dirty="0">
                <a:effectLst/>
              </a:rPr>
              <a:t>he goal is to identify key factors contributing to customer churn that can help telecom companies improve customer retention strategies</a:t>
            </a:r>
            <a:r>
              <a:rPr lang="en-US" dirty="0"/>
              <a:t>.</a:t>
            </a:r>
          </a:p>
          <a:p>
            <a:r>
              <a:rPr lang="en-US" sz="1800" b="0" i="0" dirty="0">
                <a:effectLst/>
              </a:rPr>
              <a:t>The project involves data cleaning and the application to extract meaningful information related to customer behavior, service usage, and contract</a:t>
            </a:r>
            <a:br>
              <a:rPr lang="en-US" sz="1800" b="0" i="0" dirty="0">
                <a:effectLst/>
              </a:rPr>
            </a:br>
            <a:r>
              <a:rPr lang="en-US" sz="1800" b="0" i="0" dirty="0">
                <a:effectLst/>
              </a:rPr>
              <a:t>features.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55034-5540-E2DB-7397-791BBE95F8BD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4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ED8A-90F7-6E8B-9FAE-03878ABB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86123"/>
            <a:ext cx="10058400" cy="1609344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</a:t>
            </a:r>
            <a:r>
              <a:rPr lang="en-US" dirty="0">
                <a:solidFill>
                  <a:schemeClr val="accent2"/>
                </a:solidFill>
              </a:rPr>
              <a:t>STATEMENT</a:t>
            </a:r>
            <a:r>
              <a:rPr lang="en-US" sz="2000" dirty="0"/>
              <a:t> </a:t>
            </a:r>
            <a:br>
              <a:rPr lang="en-US" sz="2000" dirty="0"/>
            </a:br>
            <a:br>
              <a:rPr lang="en-US" dirty="0"/>
            </a:br>
            <a:r>
              <a:rPr lang="en-IN" sz="2200" cap="none" dirty="0">
                <a:latin typeface="+mn-lt"/>
              </a:rPr>
              <a:t>Customer churn poses a significant financial risk to telecom companies. Using a structured customer dataset that includes demographics, service usage, billing details, and churn labels, this project aims to build a machine learning model to predict features which contribute significantly in churn customer.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E979-9902-831E-36F4-00A71E951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59291"/>
            <a:ext cx="10058400" cy="4050792"/>
          </a:xfrm>
        </p:spPr>
        <p:txBody>
          <a:bodyPr>
            <a:no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EC286D-CA01-62EF-B649-F49EE732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2155"/>
              </p:ext>
            </p:extLst>
          </p:nvPr>
        </p:nvGraphicFramePr>
        <p:xfrm>
          <a:off x="1066800" y="3572167"/>
          <a:ext cx="10058400" cy="222504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182992881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076653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2"/>
                          </a:solidFill>
                        </a:rPr>
                        <a:t>Metric Affected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2"/>
                          </a:solidFill>
                        </a:rPr>
                        <a:t>How It's Impacted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905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Immediate drop from lost payments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864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Profitability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Higher CAC to replace lost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0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CLV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Reduced as users leave earlier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26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Growth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Slowed due to customer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243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Brand/Trust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Damaged perception and satisfaction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9070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D64E3-4293-D4CD-469F-516EDBF4002E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5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6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F96E-5C2B-D5BC-78F8-3B04D501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olidFill>
                  <a:schemeClr val="accent2"/>
                </a:solidFill>
              </a:rPr>
              <a:t>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87D4-9768-7D48-8570-C1DF61A10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429163" cy="4050792"/>
          </a:xfrm>
        </p:spPr>
        <p:txBody>
          <a:bodyPr/>
          <a:lstStyle/>
          <a:p>
            <a:r>
              <a:rPr lang="en-US" dirty="0"/>
              <a:t>Source dataset is in Multiple format (text, csv, xlsx).</a:t>
            </a:r>
          </a:p>
          <a:p>
            <a:r>
              <a:rPr lang="en-US" dirty="0"/>
              <a:t>Dataset contains 7044 rows and 24 columns.</a:t>
            </a:r>
          </a:p>
          <a:p>
            <a:r>
              <a:rPr lang="en-US" dirty="0"/>
              <a:t>There is 11 missing values in the Totalcharges column for the provided dataset.</a:t>
            </a:r>
          </a:p>
          <a:p>
            <a:r>
              <a:rPr lang="en-US" dirty="0"/>
              <a:t>Churn is the variable which notifies whether a particular customer is churned or not.</a:t>
            </a:r>
          </a:p>
          <a:p>
            <a:r>
              <a:rPr lang="en-US" dirty="0"/>
              <a:t>There is </a:t>
            </a:r>
            <a:r>
              <a:rPr lang="en-US" b="1" dirty="0">
                <a:solidFill>
                  <a:schemeClr val="accent2"/>
                </a:solidFill>
              </a:rPr>
              <a:t>One</a:t>
            </a:r>
            <a:r>
              <a:rPr lang="en-US" dirty="0"/>
              <a:t> unique identifier (</a:t>
            </a:r>
            <a:r>
              <a:rPr lang="en-US" b="1" dirty="0"/>
              <a:t>CustomerId</a:t>
            </a:r>
            <a:r>
              <a:rPr lang="en-US" dirty="0"/>
              <a:t>) assigned to each customer, </a:t>
            </a: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Six</a:t>
            </a:r>
            <a:r>
              <a:rPr lang="en-US" dirty="0"/>
              <a:t> numerical columns, </a:t>
            </a:r>
            <a:r>
              <a:rPr lang="en-US" b="1" dirty="0">
                <a:solidFill>
                  <a:schemeClr val="accent2"/>
                </a:solidFill>
              </a:rPr>
              <a:t>Four</a:t>
            </a:r>
            <a:r>
              <a:rPr lang="en-US" dirty="0"/>
              <a:t> categorical columns and </a:t>
            </a:r>
            <a:r>
              <a:rPr lang="en-US" b="1" dirty="0">
                <a:solidFill>
                  <a:schemeClr val="accent2"/>
                </a:solidFill>
              </a:rPr>
              <a:t>Eleven</a:t>
            </a:r>
            <a:r>
              <a:rPr lang="en-US" dirty="0"/>
              <a:t> Boolean columns.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42DDD-4E14-596D-949B-D7A20AA76F57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6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3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1413-3ECC-350C-AA22-D5F2745A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Project</a:t>
            </a:r>
            <a:r>
              <a:rPr lang="en-US" dirty="0"/>
              <a:t>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8F65DD-E08A-2BFE-49AC-D506BC990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1789330"/>
            <a:ext cx="10204876" cy="4197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Handled Missing Values: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Filled in missing data to ensure dataset completeness.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Eliminated duplicate records to maintain data integrity.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Columns: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Dropped unnecessary columns containing no useful data (Senior citizens).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Age Group Column: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Categorized customers into predefined age ranges from their date of birth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Tenure Group Column: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Grouped customers based on the number of months they have stayed.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Churn Status Column: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Converted churn values to numeric format (Yes = 1, No = 0) for analysis and modeling.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D00BF-29CC-A6ED-35E9-D9A5203188CA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7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3A96-888F-B03F-27D2-B0A56E8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</a:t>
            </a:r>
            <a:r>
              <a:rPr lang="en-US" dirty="0">
                <a:solidFill>
                  <a:schemeClr val="accent2"/>
                </a:solidFill>
              </a:rPr>
              <a:t>(eda)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4EB630-E2A7-CEF5-3ED3-EF1D25FCF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t="33439" r="17653" b="26588"/>
          <a:stretch/>
        </p:blipFill>
        <p:spPr>
          <a:xfrm>
            <a:off x="1637618" y="1846052"/>
            <a:ext cx="9921661" cy="291797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A1B8A9-DE42-98AF-5B15-F8287492F1F8}"/>
              </a:ext>
            </a:extLst>
          </p:cNvPr>
          <p:cNvSpPr txBox="1">
            <a:spLocks/>
          </p:cNvSpPr>
          <p:nvPr/>
        </p:nvSpPr>
        <p:spPr>
          <a:xfrm>
            <a:off x="1569248" y="4764025"/>
            <a:ext cx="10058400" cy="768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Most customers are on low-cost plans</a:t>
            </a:r>
            <a:r>
              <a:rPr lang="en-US" dirty="0"/>
              <a:t> – The highest peak is in the </a:t>
            </a:r>
            <a:r>
              <a:rPr lang="en-US" b="1" dirty="0"/>
              <a:t>₹20–₹22 range</a:t>
            </a:r>
            <a:r>
              <a:rPr lang="en-US" dirty="0"/>
              <a:t>, with </a:t>
            </a:r>
            <a:r>
              <a:rPr lang="en-US" b="1" dirty="0"/>
              <a:t>571 customers</a:t>
            </a:r>
            <a:r>
              <a:rPr lang="en-US" dirty="0"/>
              <a:t>, suggesting many users choose cheaper plans.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14343-0F6D-E4D6-3DD8-716147A99E85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8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pie chart">
            <a:extLst>
              <a:ext uri="{FF2B5EF4-FFF2-40B4-BE49-F238E27FC236}">
                <a16:creationId xmlns:a16="http://schemas.microsoft.com/office/drawing/2014/main" id="{F1C1E7F2-4285-D273-7088-831C34E2D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745689"/>
            <a:ext cx="10058400" cy="2683311"/>
          </a:xfrm>
          <a:effectLst>
            <a:glow rad="76200">
              <a:schemeClr val="accent5">
                <a:satMod val="175000"/>
                <a:alpha val="98000"/>
              </a:schemeClr>
            </a:glo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582993-AF68-A28A-07BB-4E41841739BA}"/>
              </a:ext>
            </a:extLst>
          </p:cNvPr>
          <p:cNvSpPr txBox="1">
            <a:spLocks/>
          </p:cNvSpPr>
          <p:nvPr/>
        </p:nvSpPr>
        <p:spPr>
          <a:xfrm>
            <a:off x="1171575" y="3916959"/>
            <a:ext cx="3512568" cy="221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Married:</a:t>
            </a:r>
            <a:r>
              <a:rPr lang="en-US" dirty="0"/>
              <a:t> 51.7% (3.64K)</a:t>
            </a:r>
          </a:p>
          <a:p>
            <a:r>
              <a:rPr lang="en-US" b="1" dirty="0"/>
              <a:t>Not Married:</a:t>
            </a:r>
            <a:r>
              <a:rPr lang="en-US" dirty="0"/>
              <a:t> 48.3% (3.40K)</a:t>
            </a:r>
          </a:p>
          <a:p>
            <a:r>
              <a:rPr lang="en-US" dirty="0"/>
              <a:t>This suggests </a:t>
            </a:r>
            <a:r>
              <a:rPr lang="en-US" b="1" dirty="0"/>
              <a:t>marital status </a:t>
            </a:r>
            <a:r>
              <a:rPr lang="en-US" dirty="0"/>
              <a:t>alone might not strongly influence customer base size but could be relevant when paired with churn data.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2980D2-B866-4676-5AD5-CA0610474AE2}"/>
              </a:ext>
            </a:extLst>
          </p:cNvPr>
          <p:cNvSpPr txBox="1">
            <a:spLocks/>
          </p:cNvSpPr>
          <p:nvPr/>
        </p:nvSpPr>
        <p:spPr>
          <a:xfrm>
            <a:off x="4684143" y="3916959"/>
            <a:ext cx="3381556" cy="22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Male:</a:t>
            </a:r>
            <a:r>
              <a:rPr lang="en-US" sz="1700" dirty="0"/>
              <a:t> 50.48% (3.56K)</a:t>
            </a:r>
          </a:p>
          <a:p>
            <a:r>
              <a:rPr lang="en-US" sz="1700" b="1" dirty="0"/>
              <a:t>Female:</a:t>
            </a:r>
            <a:r>
              <a:rPr lang="en-US" sz="1700" dirty="0"/>
              <a:t> 49.52% (3.49K)</a:t>
            </a:r>
          </a:p>
          <a:p>
            <a:r>
              <a:rPr lang="en-US" sz="1700" b="1" dirty="0"/>
              <a:t>Gender</a:t>
            </a:r>
            <a:r>
              <a:rPr lang="en-US" sz="1700" dirty="0"/>
              <a:t> doesn’t seem to create major bias in customer numbers, indicating equal market penetration.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365A57-8F62-6BFE-F992-132408B49E33}"/>
              </a:ext>
            </a:extLst>
          </p:cNvPr>
          <p:cNvSpPr txBox="1">
            <a:spLocks/>
          </p:cNvSpPr>
          <p:nvPr/>
        </p:nvSpPr>
        <p:spPr>
          <a:xfrm>
            <a:off x="8065699" y="3916959"/>
            <a:ext cx="3983788" cy="221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/>
              <a:t>Without Dependents:</a:t>
            </a:r>
            <a:r>
              <a:rPr lang="en-US" sz="1700" dirty="0"/>
              <a:t> 70.04% (4.93K)</a:t>
            </a:r>
          </a:p>
          <a:p>
            <a:r>
              <a:rPr lang="en-US" sz="1700" b="1" dirty="0"/>
              <a:t>With Dependents:</a:t>
            </a:r>
            <a:r>
              <a:rPr lang="en-US" sz="1700" dirty="0"/>
              <a:t> 29.96% (2.11K)</a:t>
            </a:r>
          </a:p>
          <a:p>
            <a:r>
              <a:rPr lang="en-US" sz="1700" dirty="0"/>
              <a:t>Majority of customers do not have dependents, which could influence service usage patterns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09D5C-A12B-944B-79BD-C566D346E8CB}"/>
              </a:ext>
            </a:extLst>
          </p:cNvPr>
          <p:cNvSpPr txBox="1"/>
          <p:nvPr/>
        </p:nvSpPr>
        <p:spPr>
          <a:xfrm>
            <a:off x="189866" y="6373368"/>
            <a:ext cx="66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0" i="0" cap="all" dirty="0">
                <a:solidFill>
                  <a:srgbClr val="000000"/>
                </a:solidFill>
                <a:effectLst/>
                <a:latin typeface="Mistral" panose="03090702030407020403" pitchFamily="66" charset="0"/>
              </a:rPr>
              <a:t>Page 0 9</a:t>
            </a:r>
            <a:endParaRPr lang="en-US" sz="1100" cap="all" dirty="0">
              <a:effectLst/>
              <a:latin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713</TotalTime>
  <Words>1684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Garamond</vt:lpstr>
      <vt:lpstr>Mistral</vt:lpstr>
      <vt:lpstr>Rockwell</vt:lpstr>
      <vt:lpstr>Rockwell Condensed</vt:lpstr>
      <vt:lpstr>Wingdings</vt:lpstr>
      <vt:lpstr>Wood Type</vt:lpstr>
      <vt:lpstr>Organic</vt:lpstr>
      <vt:lpstr>PowerPoint Presentation</vt:lpstr>
      <vt:lpstr>TELECOM CHURN Analysis</vt:lpstr>
      <vt:lpstr>Content</vt:lpstr>
      <vt:lpstr>OVERVIEW</vt:lpstr>
      <vt:lpstr>PROBLEM STATEMENT   Customer churn poses a significant financial risk to telecom companies. Using a structured customer dataset that includes demographics, service usage, billing details, and churn labels, this project aims to build a machine learning model to predict features which contribute significantly in churn customer. </vt:lpstr>
      <vt:lpstr>Project understanding</vt:lpstr>
      <vt:lpstr>Project preparation</vt:lpstr>
      <vt:lpstr>Exploratory data analysis (eda)</vt:lpstr>
      <vt:lpstr>PowerPoint Presentation</vt:lpstr>
      <vt:lpstr>PowerPoint Presentation</vt:lpstr>
      <vt:lpstr>PowerPoint Presentation</vt:lpstr>
      <vt:lpstr>Customer &amp; churn rate by contract &amp; internet services</vt:lpstr>
      <vt:lpstr>Customer &amp; churn rate by payment method</vt:lpstr>
      <vt:lpstr>Correlation analysis with respect to churn</vt:lpstr>
      <vt:lpstr>Correlation analysis with respect to churn</vt:lpstr>
      <vt:lpstr>important features </vt:lpstr>
      <vt:lpstr>Insights &amp; Finding</vt:lpstr>
      <vt:lpstr>Recommendation</vt:lpstr>
      <vt:lpstr>Conclusion  In this telecommunication dataset analysis project, we aimed to extract meaningful insights from customer data to improve business performance, reduce churn, and enhance customer satisfaction. Our approach involved a combination of data preprocessing, exploratory data analysis (EDA), and predictive modelling.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Zentacross</cp:lastModifiedBy>
  <cp:revision>58</cp:revision>
  <dcterms:created xsi:type="dcterms:W3CDTF">2025-01-06T06:48:25Z</dcterms:created>
  <dcterms:modified xsi:type="dcterms:W3CDTF">2025-08-15T15:04:21Z</dcterms:modified>
</cp:coreProperties>
</file>