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86" r:id="rId6"/>
    <p:sldId id="288" r:id="rId7"/>
    <p:sldId id="287" r:id="rId8"/>
    <p:sldId id="289" r:id="rId9"/>
    <p:sldId id="290" r:id="rId10"/>
    <p:sldId id="291" r:id="rId11"/>
    <p:sldId id="292" r:id="rId12"/>
    <p:sldId id="294" r:id="rId13"/>
    <p:sldId id="293" r:id="rId14"/>
    <p:sldId id="295"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58"/>
      </p:cViewPr>
      <p:guideLst/>
    </p:cSldViewPr>
  </p:slideViewPr>
  <p:outlineViewPr>
    <p:cViewPr>
      <p:scale>
        <a:sx n="33" d="100"/>
        <a:sy n="33" d="100"/>
      </p:scale>
      <p:origin x="0" y="-250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10/26/2021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66634" y="5398791"/>
            <a:ext cx="10993549" cy="895244"/>
          </a:xfrm>
        </p:spPr>
        <p:txBody>
          <a:bodyPr>
            <a:noAutofit/>
          </a:bodyPr>
          <a:lstStyle/>
          <a:p>
            <a:pPr algn="ctr"/>
            <a:r>
              <a:rPr lang="en-US" sz="4000" dirty="0">
                <a:solidFill>
                  <a:schemeClr val="bg1"/>
                </a:solidFill>
              </a:rPr>
              <a:t>Using machine learning to Predict illicit transactions in cryptocurrency trading</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2141025" y="2071782"/>
            <a:ext cx="7129798" cy="1736542"/>
          </a:xfr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a:normAutofit fontScale="55000" lnSpcReduction="20000"/>
            <a:scene3d>
              <a:camera prst="orthographicFront"/>
              <a:lightRig rig="harsh" dir="t"/>
            </a:scene3d>
            <a:sp3d extrusionH="57150" prstMaterial="matte">
              <a:bevelT w="63500" h="12700" prst="angle"/>
              <a:contourClr>
                <a:schemeClr val="bg1">
                  <a:lumMod val="65000"/>
                </a:schemeClr>
              </a:contourClr>
            </a:sp3d>
          </a:bodyPr>
          <a:lstStyle/>
          <a:p>
            <a:pPr algn="ctr"/>
            <a:endParaRPr lang="en-US" sz="3600" b="1" cap="none" dirty="0">
              <a:ln/>
              <a:solidFill>
                <a:schemeClr val="accent3"/>
              </a:solidFill>
            </a:endParaRPr>
          </a:p>
          <a:p>
            <a:pPr algn="ctr"/>
            <a:r>
              <a:rPr lang="en-US" sz="3600" b="1" cap="none" dirty="0">
                <a:ln/>
                <a:solidFill>
                  <a:schemeClr val="accent3"/>
                </a:solidFill>
              </a:rPr>
              <a:t>BY – MANIK MARWAHA</a:t>
            </a:r>
          </a:p>
          <a:p>
            <a:pPr algn="ctr"/>
            <a:r>
              <a:rPr lang="en-US" sz="3600" b="1" cap="none" dirty="0">
                <a:ln/>
                <a:solidFill>
                  <a:schemeClr val="accent3"/>
                </a:solidFill>
              </a:rPr>
              <a:t>ID – A1797063</a:t>
            </a:r>
          </a:p>
          <a:p>
            <a:pPr algn="ctr"/>
            <a:r>
              <a:rPr lang="en-US" sz="3600" b="1" cap="none" dirty="0">
                <a:ln/>
                <a:solidFill>
                  <a:schemeClr val="accent3"/>
                </a:solidFill>
              </a:rPr>
              <a:t>APPLIED MACHINE LEARNING (COMP SCI 7416)</a:t>
            </a:r>
          </a:p>
          <a:p>
            <a:pPr algn="ctr"/>
            <a:endParaRPr lang="en-US" sz="3600" b="1" cap="none" dirty="0">
              <a:ln/>
              <a:solidFill>
                <a:schemeClr val="accent3"/>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1DE-9158-448F-AC84-DCFB1213496B}"/>
              </a:ext>
            </a:extLst>
          </p:cNvPr>
          <p:cNvSpPr>
            <a:spLocks noGrp="1"/>
          </p:cNvSpPr>
          <p:nvPr>
            <p:ph type="title"/>
          </p:nvPr>
        </p:nvSpPr>
        <p:spPr/>
        <p:txBody>
          <a:bodyPr/>
          <a:lstStyle/>
          <a:p>
            <a:r>
              <a:rPr lang="en-US" dirty="0"/>
              <a:t>RESULTS</a:t>
            </a:r>
            <a:endParaRPr lang="en-IN" dirty="0"/>
          </a:p>
        </p:txBody>
      </p:sp>
      <p:pic>
        <p:nvPicPr>
          <p:cNvPr id="4" name="Picture 3">
            <a:extLst>
              <a:ext uri="{FF2B5EF4-FFF2-40B4-BE49-F238E27FC236}">
                <a16:creationId xmlns:a16="http://schemas.microsoft.com/office/drawing/2014/main" id="{6F868D8E-224E-4612-AD34-96C3481E1829}"/>
              </a:ext>
            </a:extLst>
          </p:cNvPr>
          <p:cNvPicPr>
            <a:picLocks noChangeAspect="1"/>
          </p:cNvPicPr>
          <p:nvPr/>
        </p:nvPicPr>
        <p:blipFill rotWithShape="1">
          <a:blip r:embed="rId2"/>
          <a:srcRect l="30078" t="32222" r="30390" b="38473"/>
          <a:stretch/>
        </p:blipFill>
        <p:spPr>
          <a:xfrm>
            <a:off x="1690396" y="1961853"/>
            <a:ext cx="7621555" cy="3178158"/>
          </a:xfrm>
          <a:prstGeom prst="rect">
            <a:avLst/>
          </a:prstGeom>
        </p:spPr>
      </p:pic>
      <p:sp>
        <p:nvSpPr>
          <p:cNvPr id="5" name="TextBox 4">
            <a:extLst>
              <a:ext uri="{FF2B5EF4-FFF2-40B4-BE49-F238E27FC236}">
                <a16:creationId xmlns:a16="http://schemas.microsoft.com/office/drawing/2014/main" id="{A6838CA6-4ACA-4732-8EAE-D1CD174065BA}"/>
              </a:ext>
            </a:extLst>
          </p:cNvPr>
          <p:cNvSpPr txBox="1"/>
          <p:nvPr/>
        </p:nvSpPr>
        <p:spPr>
          <a:xfrm>
            <a:off x="955626" y="5205012"/>
            <a:ext cx="9851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Node embeddings/Features generated by </a:t>
            </a:r>
            <a:r>
              <a:rPr lang="en-US" dirty="0" err="1">
                <a:latin typeface="Calibri" panose="020F0502020204030204" pitchFamily="34" charset="0"/>
                <a:cs typeface="Calibri" panose="020F0502020204030204" pitchFamily="34" charset="0"/>
              </a:rPr>
              <a:t>DeepWalk</a:t>
            </a:r>
            <a:r>
              <a:rPr lang="en-US" dirty="0">
                <a:latin typeface="Calibri" panose="020F0502020204030204" pitchFamily="34" charset="0"/>
                <a:cs typeface="Calibri" panose="020F0502020204030204" pitchFamily="34" charset="0"/>
              </a:rPr>
              <a:t> algorithm when used with SVM gives the best results for classification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With features generated by </a:t>
            </a:r>
            <a:r>
              <a:rPr lang="en-US" dirty="0" err="1">
                <a:latin typeface="Calibri" panose="020F0502020204030204" pitchFamily="34" charset="0"/>
                <a:cs typeface="Calibri" panose="020F0502020204030204" pitchFamily="34" charset="0"/>
              </a:rPr>
              <a:t>Deepwalk</a:t>
            </a:r>
            <a:r>
              <a:rPr lang="en-US" dirty="0">
                <a:latin typeface="Calibri" panose="020F0502020204030204" pitchFamily="34" charset="0"/>
                <a:cs typeface="Calibri" panose="020F0502020204030204" pitchFamily="34" charset="0"/>
              </a:rPr>
              <a:t> giving better results than regular features, we can say that illicit transactions generally are part of a larger flow of illicit transactions  </a:t>
            </a:r>
          </a:p>
        </p:txBody>
      </p:sp>
    </p:spTree>
    <p:extLst>
      <p:ext uri="{BB962C8B-B14F-4D97-AF65-F5344CB8AC3E}">
        <p14:creationId xmlns:p14="http://schemas.microsoft.com/office/powerpoint/2010/main" val="66599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C035-899F-43C3-880D-1CD8E162FAFA}"/>
              </a:ext>
            </a:extLst>
          </p:cNvPr>
          <p:cNvSpPr>
            <a:spLocks noGrp="1"/>
          </p:cNvSpPr>
          <p:nvPr>
            <p:ph type="title"/>
          </p:nvPr>
        </p:nvSpPr>
        <p:spPr/>
        <p:txBody>
          <a:bodyPr/>
          <a:lstStyle/>
          <a:p>
            <a:r>
              <a:rPr lang="en-US" dirty="0"/>
              <a:t>Other Interesting insights from results</a:t>
            </a:r>
            <a:endParaRPr lang="en-IN" dirty="0"/>
          </a:p>
        </p:txBody>
      </p:sp>
      <p:pic>
        <p:nvPicPr>
          <p:cNvPr id="2050" name="Picture 2">
            <a:extLst>
              <a:ext uri="{FF2B5EF4-FFF2-40B4-BE49-F238E27FC236}">
                <a16:creationId xmlns:a16="http://schemas.microsoft.com/office/drawing/2014/main" id="{6FFEC709-BCAF-4481-B54F-3E9549D37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061" y="3376526"/>
            <a:ext cx="3048388" cy="23439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A6E681-342A-4948-AFAC-21ADB3AF8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052" y="3376526"/>
            <a:ext cx="2929059" cy="2252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8469D8-888E-4581-93C8-148E6DD63911}"/>
              </a:ext>
            </a:extLst>
          </p:cNvPr>
          <p:cNvSpPr txBox="1"/>
          <p:nvPr/>
        </p:nvSpPr>
        <p:spPr>
          <a:xfrm>
            <a:off x="913573" y="1877844"/>
            <a:ext cx="10354257" cy="1338828"/>
          </a:xfrm>
          <a:prstGeom prst="rect">
            <a:avLst/>
          </a:prstGeom>
          <a:noFill/>
        </p:spPr>
        <p:txBody>
          <a:bodyPr wrap="square">
            <a:spAutoFit/>
          </a:bodyPr>
          <a:lstStyle/>
          <a:p>
            <a:pPr marL="285750" indent="-285750">
              <a:lnSpc>
                <a:spcPct val="250000"/>
              </a:lnSpc>
              <a:buFont typeface="Wingdings" panose="05000000000000000000" pitchFamily="2" charset="2"/>
              <a:buChar char="§"/>
            </a:pPr>
            <a:r>
              <a:rPr lang="en-US" dirty="0">
                <a:latin typeface="Calibri" panose="020F0502020204030204" pitchFamily="34" charset="0"/>
                <a:cs typeface="Calibri" panose="020F0502020204030204" pitchFamily="34" charset="0"/>
              </a:rPr>
              <a:t>Oversampling is better than under- sampling</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SMOTE tends to overfit to the data which would mean that it is trying to replicate the samples. However, it appears that there is a better capture of the probability distribution in case of GMM as shown below.</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8E0FE03-6890-4AC0-A77D-47C44B75EC95}"/>
              </a:ext>
            </a:extLst>
          </p:cNvPr>
          <p:cNvSpPr txBox="1"/>
          <p:nvPr/>
        </p:nvSpPr>
        <p:spPr>
          <a:xfrm>
            <a:off x="1230061" y="5675437"/>
            <a:ext cx="6913983" cy="276999"/>
          </a:xfrm>
          <a:prstGeom prst="rect">
            <a:avLst/>
          </a:prstGeom>
          <a:noFill/>
        </p:spPr>
        <p:txBody>
          <a:bodyPr wrap="square">
            <a:spAutoFit/>
          </a:bodyPr>
          <a:lstStyle/>
          <a:p>
            <a:r>
              <a:rPr lang="en-US" sz="1200" dirty="0"/>
              <a:t>		GMM								SMOTE</a:t>
            </a:r>
            <a:endParaRPr lang="en-IN" sz="1200" dirty="0"/>
          </a:p>
        </p:txBody>
      </p:sp>
      <p:sp>
        <p:nvSpPr>
          <p:cNvPr id="11" name="TextBox 10">
            <a:extLst>
              <a:ext uri="{FF2B5EF4-FFF2-40B4-BE49-F238E27FC236}">
                <a16:creationId xmlns:a16="http://schemas.microsoft.com/office/drawing/2014/main" id="{753E8C87-6151-4A0F-AB8E-B05B363E4236}"/>
              </a:ext>
            </a:extLst>
          </p:cNvPr>
          <p:cNvSpPr txBox="1"/>
          <p:nvPr/>
        </p:nvSpPr>
        <p:spPr>
          <a:xfrm>
            <a:off x="913573" y="5999171"/>
            <a:ext cx="10133872"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Random Forest performs the best for classification task. Among all the models we tried, Random Forest unequivocally gives the best results when the features provided by the dataset were used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606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chemeClr val="bg2">
                    <a:lumMod val="50000"/>
                  </a:schemeClr>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sz="1200" dirty="0">
              <a:solidFill>
                <a:schemeClr val="bg2"/>
              </a:solidFill>
            </a:endParaRPr>
          </a:p>
          <a:p>
            <a:r>
              <a:rPr lang="en-US" sz="1200" dirty="0">
                <a:solidFill>
                  <a:schemeClr val="bg2"/>
                </a:solidFill>
              </a:rPr>
              <a:t>a1797096@student.Adelaide.edu.au</a:t>
            </a:r>
          </a:p>
          <a:p>
            <a:endParaRPr lang="en-US" dirty="0">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62F5-5CB5-4D01-A7BF-D0D956179643}"/>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BB8D4404-91D3-4A6F-8089-0F4EDE3940E6}"/>
              </a:ext>
            </a:extLst>
          </p:cNvPr>
          <p:cNvSpPr>
            <a:spLocks noGrp="1"/>
          </p:cNvSpPr>
          <p:nvPr>
            <p:ph idx="1"/>
          </p:nvPr>
        </p:nvSpPr>
        <p:spPr>
          <a:xfrm>
            <a:off x="485192" y="2202026"/>
            <a:ext cx="10114383" cy="4149762"/>
          </a:xfrm>
        </p:spPr>
        <p:txBody>
          <a:bodyPr>
            <a:normAutofit/>
          </a:bodyPr>
          <a:lstStyle/>
          <a:p>
            <a:r>
              <a:rPr lang="en-IN" dirty="0">
                <a:latin typeface="Times New Roman" panose="02020603050405020304" pitchFamily="18" charset="0"/>
                <a:cs typeface="Times New Roman" panose="02020603050405020304" pitchFamily="18" charset="0"/>
              </a:rPr>
              <a:t>Project Goal</a:t>
            </a: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 Correctly identify the fraudulent transactions in cryptocurrency trading to make it a more safer future currency</a:t>
            </a:r>
          </a:p>
          <a:p>
            <a:r>
              <a:rPr lang="en-IN" b="0" i="0" dirty="0">
                <a:effectLst/>
                <a:latin typeface="Times New Roman" panose="02020603050405020304" pitchFamily="18" charset="0"/>
                <a:cs typeface="Times New Roman" panose="02020603050405020304" pitchFamily="18" charset="0"/>
              </a:rPr>
              <a:t>DATA SET : Elliptic dataset </a:t>
            </a:r>
          </a:p>
          <a:p>
            <a:pPr lvl="1">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(Source : Weber, M. et al. (2019) ‘Anti-Money Laundering in Bitcoin : Experimenting with Graph Convolutional Networks for Financial Forensics’,arXiv:1908.02591[</a:t>
            </a:r>
            <a:r>
              <a:rPr lang="en-IN" b="0" i="0" dirty="0" err="1">
                <a:effectLst/>
                <a:latin typeface="Times New Roman" panose="02020603050405020304" pitchFamily="18" charset="0"/>
                <a:cs typeface="Times New Roman" panose="02020603050405020304" pitchFamily="18" charset="0"/>
              </a:rPr>
              <a:t>cs,q</a:t>
            </a:r>
            <a:r>
              <a:rPr lang="en-IN" b="0" i="0" dirty="0">
                <a:effectLst/>
                <a:latin typeface="Times New Roman" panose="02020603050405020304" pitchFamily="18" charset="0"/>
                <a:cs typeface="Times New Roman" panose="02020603050405020304" pitchFamily="18" charset="0"/>
              </a:rPr>
              <a:t>-fin].) </a:t>
            </a:r>
            <a:endParaRPr lang="en-IN" dirty="0">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Key requirements</a:t>
            </a:r>
          </a:p>
          <a:p>
            <a:pPr lvl="1">
              <a:buFont typeface="Wingdings" panose="05000000000000000000" pitchFamily="2" charset="2"/>
              <a:buChar char="Ø"/>
            </a:pPr>
            <a:r>
              <a:rPr lang="en-IN" b="0" i="0" dirty="0" err="1">
                <a:effectLst/>
                <a:latin typeface="Times New Roman" panose="02020603050405020304" pitchFamily="18" charset="0"/>
                <a:cs typeface="Times New Roman" panose="02020603050405020304" pitchFamily="18" charset="0"/>
              </a:rPr>
              <a:t>NetworkX</a:t>
            </a:r>
            <a:r>
              <a:rPr lang="en-IN" b="0" i="0" dirty="0">
                <a:effectLst/>
                <a:latin typeface="Times New Roman" panose="02020603050405020304" pitchFamily="18" charset="0"/>
                <a:cs typeface="Times New Roman" panose="02020603050405020304" pitchFamily="18" charset="0"/>
              </a:rPr>
              <a:t>, matplotlib and seaborn library</a:t>
            </a:r>
          </a:p>
          <a:p>
            <a:pPr lvl="1">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Scikit learn library for </a:t>
            </a:r>
            <a:r>
              <a:rPr lang="en-IN" dirty="0">
                <a:latin typeface="Times New Roman" panose="02020603050405020304" pitchFamily="18" charset="0"/>
                <a:cs typeface="Times New Roman" panose="02020603050405020304" pitchFamily="18" charset="0"/>
              </a:rPr>
              <a:t>ML algorithms</a:t>
            </a:r>
          </a:p>
          <a:p>
            <a:pPr lvl="1">
              <a:buFont typeface="Wingdings" panose="05000000000000000000" pitchFamily="2" charset="2"/>
              <a:buChar char="Ø"/>
            </a:pPr>
            <a:r>
              <a:rPr lang="en-IN" b="0" i="0" dirty="0" err="1">
                <a:effectLst/>
                <a:latin typeface="Times New Roman" panose="02020603050405020304" pitchFamily="18" charset="0"/>
                <a:cs typeface="Times New Roman" panose="02020603050405020304" pitchFamily="18" charset="0"/>
              </a:rPr>
              <a:t>DeepWalk</a:t>
            </a:r>
            <a:r>
              <a:rPr lang="en-IN" b="0" i="0" dirty="0">
                <a:effectLst/>
                <a:latin typeface="Times New Roman" panose="02020603050405020304" pitchFamily="18" charset="0"/>
                <a:cs typeface="Times New Roman" panose="02020603050405020304" pitchFamily="18" charset="0"/>
              </a:rPr>
              <a:t> installation </a:t>
            </a:r>
          </a:p>
          <a:p>
            <a:pPr marL="324000" lvl="1" indent="0">
              <a:buNone/>
            </a:pPr>
            <a:endParaRPr lang="en-IN"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00C7EE-F551-496E-9D2E-00A3321FE0F1}"/>
              </a:ext>
            </a:extLst>
          </p:cNvPr>
          <p:cNvPicPr>
            <a:picLocks noChangeAspect="1"/>
          </p:cNvPicPr>
          <p:nvPr/>
        </p:nvPicPr>
        <p:blipFill rotWithShape="1">
          <a:blip r:embed="rId2"/>
          <a:srcRect l="12188" t="21945" r="40755" b="56528"/>
          <a:stretch/>
        </p:blipFill>
        <p:spPr>
          <a:xfrm>
            <a:off x="4716367" y="4753860"/>
            <a:ext cx="5737293" cy="1476375"/>
          </a:xfrm>
          <a:prstGeom prst="rect">
            <a:avLst/>
          </a:prstGeom>
        </p:spPr>
      </p:pic>
    </p:spTree>
    <p:extLst>
      <p:ext uri="{BB962C8B-B14F-4D97-AF65-F5344CB8AC3E}">
        <p14:creationId xmlns:p14="http://schemas.microsoft.com/office/powerpoint/2010/main" val="142851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C438-2345-4D5B-8B6D-BE590E55DA79}"/>
              </a:ext>
            </a:extLst>
          </p:cNvPr>
          <p:cNvSpPr>
            <a:spLocks noGrp="1"/>
          </p:cNvSpPr>
          <p:nvPr>
            <p:ph type="title"/>
          </p:nvPr>
        </p:nvSpPr>
        <p:spPr/>
        <p:txBody>
          <a:bodyPr/>
          <a:lstStyle/>
          <a:p>
            <a:r>
              <a:rPr lang="en-US" dirty="0"/>
              <a:t>SOFTWARE QUALITY AND Highlights </a:t>
            </a:r>
            <a:endParaRPr lang="en-IN" dirty="0"/>
          </a:p>
        </p:txBody>
      </p:sp>
      <p:sp>
        <p:nvSpPr>
          <p:cNvPr id="4" name="Content Placeholder 2">
            <a:extLst>
              <a:ext uri="{FF2B5EF4-FFF2-40B4-BE49-F238E27FC236}">
                <a16:creationId xmlns:a16="http://schemas.microsoft.com/office/drawing/2014/main" id="{4AFC7DFC-6DA9-408C-A4B8-E0020F1B6186}"/>
              </a:ext>
            </a:extLst>
          </p:cNvPr>
          <p:cNvSpPr txBox="1">
            <a:spLocks/>
          </p:cNvSpPr>
          <p:nvPr/>
        </p:nvSpPr>
        <p:spPr>
          <a:xfrm>
            <a:off x="581192" y="2333624"/>
            <a:ext cx="10858333" cy="40481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200" dirty="0">
                <a:latin typeface="Calibri" panose="020F0502020204030204" pitchFamily="34" charset="0"/>
                <a:cs typeface="Calibri" panose="020F0502020204030204" pitchFamily="34" charset="0"/>
              </a:rPr>
              <a:t>Novel problem-solving approach</a:t>
            </a:r>
          </a:p>
          <a:p>
            <a:pPr lvl="1"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Using </a:t>
            </a:r>
            <a:r>
              <a:rPr lang="en-US" sz="1800" dirty="0" err="1">
                <a:latin typeface="Calibri" panose="020F0502020204030204" pitchFamily="34" charset="0"/>
                <a:cs typeface="Calibri" panose="020F0502020204030204" pitchFamily="34" charset="0"/>
              </a:rPr>
              <a:t>DeepWalk</a:t>
            </a:r>
            <a:r>
              <a:rPr lang="en-US" sz="1800" dirty="0">
                <a:latin typeface="Calibri" panose="020F0502020204030204" pitchFamily="34" charset="0"/>
                <a:cs typeface="Calibri" panose="020F0502020204030204" pitchFamily="34" charset="0"/>
              </a:rPr>
              <a:t> algorithm which is a graph neural network algorithm that uses randomized path traversing technique to find node embedding. Requirements – </a:t>
            </a:r>
            <a:r>
              <a:rPr lang="en-US" sz="1800" dirty="0" err="1">
                <a:latin typeface="Calibri" panose="020F0502020204030204" pitchFamily="34" charset="0"/>
                <a:cs typeface="Calibri" panose="020F0502020204030204" pitchFamily="34" charset="0"/>
              </a:rPr>
              <a:t>PyTorch</a:t>
            </a:r>
            <a:r>
              <a:rPr lang="en-US" sz="1800" dirty="0">
                <a:latin typeface="Calibri" panose="020F0502020204030204" pitchFamily="34" charset="0"/>
                <a:cs typeface="Calibri" panose="020F0502020204030204" pitchFamily="34" charset="0"/>
              </a:rPr>
              <a:t> </a:t>
            </a:r>
          </a:p>
          <a:p>
            <a:pPr algn="just"/>
            <a:r>
              <a:rPr lang="en-US" sz="2200" dirty="0">
                <a:latin typeface="Calibri" panose="020F0502020204030204" pitchFamily="34" charset="0"/>
                <a:cs typeface="Calibri" panose="020F0502020204030204" pitchFamily="34" charset="0"/>
              </a:rPr>
              <a:t>Line Count </a:t>
            </a:r>
            <a:r>
              <a:rPr lang="en-US" sz="2200" dirty="0">
                <a:latin typeface="Calibri" panose="020F0502020204030204" pitchFamily="34" charset="0"/>
                <a:cs typeface="Calibri" panose="020F0502020204030204" pitchFamily="34" charset="0"/>
                <a:sym typeface="Wingdings" panose="05000000000000000000" pitchFamily="2" charset="2"/>
              </a:rPr>
              <a:t></a:t>
            </a:r>
            <a:r>
              <a:rPr lang="en-US" sz="2200" dirty="0">
                <a:latin typeface="Calibri" panose="020F0502020204030204" pitchFamily="34" charset="0"/>
                <a:cs typeface="Calibri" panose="020F0502020204030204" pitchFamily="34" charset="0"/>
              </a:rPr>
              <a:t> 650 lines of code</a:t>
            </a:r>
          </a:p>
          <a:p>
            <a:pPr algn="just"/>
            <a:r>
              <a:rPr lang="en-US" sz="2200" dirty="0">
                <a:latin typeface="Calibri" panose="020F0502020204030204" pitchFamily="34" charset="0"/>
                <a:cs typeface="Calibri" panose="020F0502020204030204" pitchFamily="34" charset="0"/>
              </a:rPr>
              <a:t>Challenges </a:t>
            </a:r>
            <a:r>
              <a:rPr lang="en-US" sz="2200" dirty="0">
                <a:latin typeface="Calibri" panose="020F0502020204030204" pitchFamily="34" charset="0"/>
                <a:cs typeface="Calibri" panose="020F0502020204030204" pitchFamily="34" charset="0"/>
                <a:sym typeface="Wingdings" panose="05000000000000000000" pitchFamily="2" charset="2"/>
              </a:rPr>
              <a:t> </a:t>
            </a:r>
          </a:p>
          <a:p>
            <a:pPr lvl="1"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Data is temporal and in the form of Graph (Each node is a transaction, edges are flow of crypto coins between transactions) </a:t>
            </a:r>
          </a:p>
          <a:p>
            <a:pPr lvl="1"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Initial analysis show that data is highly unbalanced (licit transaction &gt;&gt;&gt; illicit transactions) </a:t>
            </a:r>
          </a:p>
          <a:p>
            <a:pPr lvl="1"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sym typeface="Wingdings" panose="05000000000000000000" pitchFamily="2" charset="2"/>
              </a:rPr>
              <a:t>Treating the class imbalance and trying several under-sampling and oversampling techniques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870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4C2D-66DD-4731-BBEC-832A59FB4890}"/>
              </a:ext>
            </a:extLst>
          </p:cNvPr>
          <p:cNvSpPr>
            <a:spLocks noGrp="1"/>
          </p:cNvSpPr>
          <p:nvPr>
            <p:ph type="title"/>
          </p:nvPr>
        </p:nvSpPr>
        <p:spPr/>
        <p:txBody>
          <a:bodyPr/>
          <a:lstStyle/>
          <a:p>
            <a:r>
              <a:rPr lang="en-US" dirty="0"/>
              <a:t>Software style</a:t>
            </a:r>
            <a:endParaRPr lang="en-IN" dirty="0"/>
          </a:p>
        </p:txBody>
      </p:sp>
      <p:pic>
        <p:nvPicPr>
          <p:cNvPr id="3" name="Picture 2">
            <a:extLst>
              <a:ext uri="{FF2B5EF4-FFF2-40B4-BE49-F238E27FC236}">
                <a16:creationId xmlns:a16="http://schemas.microsoft.com/office/drawing/2014/main" id="{6273701F-B8FC-4300-B1D5-C27273C396A6}"/>
              </a:ext>
            </a:extLst>
          </p:cNvPr>
          <p:cNvPicPr>
            <a:picLocks noChangeAspect="1"/>
          </p:cNvPicPr>
          <p:nvPr/>
        </p:nvPicPr>
        <p:blipFill rotWithShape="1">
          <a:blip r:embed="rId2"/>
          <a:srcRect l="11912" t="15417" r="30014" b="17638"/>
          <a:stretch/>
        </p:blipFill>
        <p:spPr>
          <a:xfrm>
            <a:off x="445225" y="2192694"/>
            <a:ext cx="5575939" cy="4246206"/>
          </a:xfrm>
          <a:prstGeom prst="rect">
            <a:avLst/>
          </a:prstGeom>
        </p:spPr>
      </p:pic>
      <p:pic>
        <p:nvPicPr>
          <p:cNvPr id="4" name="Picture 3">
            <a:extLst>
              <a:ext uri="{FF2B5EF4-FFF2-40B4-BE49-F238E27FC236}">
                <a16:creationId xmlns:a16="http://schemas.microsoft.com/office/drawing/2014/main" id="{AD072594-5B40-430A-B1A6-3E5A4E4A9EB2}"/>
              </a:ext>
            </a:extLst>
          </p:cNvPr>
          <p:cNvPicPr>
            <a:picLocks noChangeAspect="1"/>
          </p:cNvPicPr>
          <p:nvPr/>
        </p:nvPicPr>
        <p:blipFill rotWithShape="1">
          <a:blip r:embed="rId3"/>
          <a:srcRect l="11708" t="30956" r="36457" b="12506"/>
          <a:stretch/>
        </p:blipFill>
        <p:spPr>
          <a:xfrm>
            <a:off x="6096000" y="2334031"/>
            <a:ext cx="5003075" cy="4104869"/>
          </a:xfrm>
          <a:prstGeom prst="rect">
            <a:avLst/>
          </a:prstGeom>
        </p:spPr>
      </p:pic>
    </p:spTree>
    <p:extLst>
      <p:ext uri="{BB962C8B-B14F-4D97-AF65-F5344CB8AC3E}">
        <p14:creationId xmlns:p14="http://schemas.microsoft.com/office/powerpoint/2010/main" val="425335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241E-4273-4F3F-8EEF-7B2113D8840D}"/>
              </a:ext>
            </a:extLst>
          </p:cNvPr>
          <p:cNvSpPr>
            <a:spLocks noGrp="1"/>
          </p:cNvSpPr>
          <p:nvPr>
            <p:ph type="title"/>
          </p:nvPr>
        </p:nvSpPr>
        <p:spPr>
          <a:xfrm>
            <a:off x="581192" y="702156"/>
            <a:ext cx="11029616" cy="1013800"/>
          </a:xfrm>
        </p:spPr>
        <p:txBody>
          <a:bodyPr>
            <a:normAutofit/>
          </a:bodyPr>
          <a:lstStyle/>
          <a:p>
            <a:r>
              <a:rPr lang="en-US" dirty="0"/>
              <a:t>Machine learning implementation</a:t>
            </a:r>
            <a:endParaRPr lang="en-IN" dirty="0"/>
          </a:p>
        </p:txBody>
      </p:sp>
      <p:sp>
        <p:nvSpPr>
          <p:cNvPr id="3" name="Content Placeholder 2">
            <a:extLst>
              <a:ext uri="{FF2B5EF4-FFF2-40B4-BE49-F238E27FC236}">
                <a16:creationId xmlns:a16="http://schemas.microsoft.com/office/drawing/2014/main" id="{919A4C5F-3E6B-4237-875B-2D507724A2CC}"/>
              </a:ext>
            </a:extLst>
          </p:cNvPr>
          <p:cNvSpPr>
            <a:spLocks noGrp="1"/>
          </p:cNvSpPr>
          <p:nvPr>
            <p:ph idx="1"/>
          </p:nvPr>
        </p:nvSpPr>
        <p:spPr>
          <a:xfrm>
            <a:off x="440264" y="1870225"/>
            <a:ext cx="7388119" cy="4633211"/>
          </a:xfrm>
        </p:spPr>
        <p:txBody>
          <a:bodyPr>
            <a:normAutofit/>
          </a:bodyPr>
          <a:lstStyle/>
          <a:p>
            <a:pPr marL="0" indent="0">
              <a:lnSpc>
                <a:spcPct val="90000"/>
              </a:lnSpc>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Data Cleaning</a:t>
            </a:r>
            <a:r>
              <a:rPr lang="en-US" sz="2000" b="0" i="0" dirty="0">
                <a:effectLst/>
                <a:latin typeface="Calibri" panose="020F0502020204030204" pitchFamily="34" charset="0"/>
                <a:cs typeface="Calibri" panose="020F0502020204030204" pitchFamily="34" charset="0"/>
              </a:rPr>
              <a:t> </a:t>
            </a:r>
          </a:p>
          <a:p>
            <a:pPr lvl="1">
              <a:lnSpc>
                <a:spcPct val="90000"/>
              </a:lnSpc>
              <a:buFont typeface="Wingdings" panose="05000000000000000000" pitchFamily="2" charset="2"/>
              <a:buChar char="Ø"/>
            </a:pPr>
            <a:r>
              <a:rPr lang="en-US" sz="1800" b="0" i="0" dirty="0">
                <a:effectLst/>
                <a:latin typeface="Calibri" panose="020F0502020204030204" pitchFamily="34" charset="0"/>
                <a:cs typeface="Calibri" panose="020F0502020204030204" pitchFamily="34" charset="0"/>
              </a:rPr>
              <a:t>Irrelevant columns like column id, time step can be </a:t>
            </a:r>
            <a:r>
              <a:rPr lang="en-US" sz="1800" b="0" i="0" dirty="0" err="1">
                <a:effectLst/>
                <a:latin typeface="Calibri" panose="020F0502020204030204" pitchFamily="34" charset="0"/>
                <a:cs typeface="Calibri" panose="020F0502020204030204" pitchFamily="34" charset="0"/>
              </a:rPr>
              <a:t>droppedNo</a:t>
            </a:r>
            <a:r>
              <a:rPr lang="en-US" sz="1800" b="0" i="0" dirty="0">
                <a:effectLst/>
                <a:latin typeface="Calibri" panose="020F0502020204030204" pitchFamily="34" charset="0"/>
                <a:cs typeface="Calibri" panose="020F0502020204030204" pitchFamily="34" charset="0"/>
              </a:rPr>
              <a:t> duplicate features present</a:t>
            </a:r>
          </a:p>
          <a:p>
            <a:pPr lvl="1">
              <a:lnSpc>
                <a:spcPct val="90000"/>
              </a:lnSpc>
              <a:buFont typeface="Wingdings" panose="05000000000000000000" pitchFamily="2" charset="2"/>
              <a:buChar char="Ø"/>
            </a:pPr>
            <a:r>
              <a:rPr lang="en-US" sz="1800" b="0" i="0" dirty="0">
                <a:effectLst/>
                <a:latin typeface="Calibri" panose="020F0502020204030204" pitchFamily="34" charset="0"/>
                <a:cs typeface="Calibri" panose="020F0502020204030204" pitchFamily="34" charset="0"/>
              </a:rPr>
              <a:t>Rows with </a:t>
            </a:r>
            <a:r>
              <a:rPr lang="en-US" sz="1800" b="0" i="0" dirty="0" err="1">
                <a:effectLst/>
                <a:latin typeface="Calibri" panose="020F0502020204030204" pitchFamily="34" charset="0"/>
                <a:cs typeface="Calibri" panose="020F0502020204030204" pitchFamily="34" charset="0"/>
              </a:rPr>
              <a:t>NaN</a:t>
            </a:r>
            <a:r>
              <a:rPr lang="en-US" sz="1800" b="0" i="0" dirty="0">
                <a:effectLst/>
                <a:latin typeface="Calibri" panose="020F0502020204030204" pitchFamily="34" charset="0"/>
                <a:cs typeface="Calibri" panose="020F0502020204030204" pitchFamily="34" charset="0"/>
              </a:rPr>
              <a:t> values are removed</a:t>
            </a:r>
          </a:p>
          <a:p>
            <a:pPr lvl="1">
              <a:lnSpc>
                <a:spcPct val="90000"/>
              </a:lnSpc>
              <a:buFont typeface="Wingdings" panose="05000000000000000000" pitchFamily="2" charset="2"/>
              <a:buChar char="Ø"/>
            </a:pPr>
            <a:r>
              <a:rPr lang="en-US" sz="1800" dirty="0">
                <a:latin typeface="Calibri" panose="020F0502020204030204" pitchFamily="34" charset="0"/>
                <a:cs typeface="Calibri" panose="020F0502020204030204" pitchFamily="34" charset="0"/>
              </a:rPr>
              <a:t>Dropping columns with high collinearity</a:t>
            </a:r>
            <a:endParaRPr lang="en-US" sz="1800" b="0" i="0" dirty="0">
              <a:effectLst/>
              <a:latin typeface="Calibri" panose="020F0502020204030204" pitchFamily="34" charset="0"/>
              <a:cs typeface="Calibri" panose="020F0502020204030204" pitchFamily="34" charset="0"/>
            </a:endParaRPr>
          </a:p>
          <a:p>
            <a:pPr>
              <a:lnSpc>
                <a:spcPct val="90000"/>
              </a:lnSpc>
            </a:pPr>
            <a:r>
              <a:rPr lang="en-US" sz="2000" b="0" i="0" dirty="0">
                <a:effectLst/>
                <a:latin typeface="Calibri" panose="020F0502020204030204" pitchFamily="34" charset="0"/>
                <a:cs typeface="Calibri" panose="020F0502020204030204" pitchFamily="34" charset="0"/>
              </a:rPr>
              <a:t>Feature transformation</a:t>
            </a:r>
          </a:p>
          <a:p>
            <a:pPr lvl="1">
              <a:lnSpc>
                <a:spcPct val="90000"/>
              </a:lnSpc>
              <a:buFont typeface="Wingdings" panose="05000000000000000000" pitchFamily="2" charset="2"/>
              <a:buChar char="Ø"/>
            </a:pPr>
            <a:r>
              <a:rPr lang="en-US" sz="1800" b="0" i="0" dirty="0">
                <a:effectLst/>
                <a:latin typeface="Calibri" panose="020F0502020204030204" pitchFamily="34" charset="0"/>
                <a:cs typeface="Calibri" panose="020F0502020204030204" pitchFamily="34" charset="0"/>
              </a:rPr>
              <a:t>Normalization : Features were scaled such that their mean is 0 and standard deviation = 1</a:t>
            </a:r>
          </a:p>
          <a:p>
            <a:pPr>
              <a:lnSpc>
                <a:spcPct val="90000"/>
              </a:lnSpc>
            </a:pPr>
            <a:r>
              <a:rPr lang="en-US" sz="2000" dirty="0">
                <a:latin typeface="Calibri" panose="020F0502020204030204" pitchFamily="34" charset="0"/>
                <a:cs typeface="Calibri" panose="020F0502020204030204" pitchFamily="34" charset="0"/>
              </a:rPr>
              <a:t>Dimensionality reduction using t-SNE and PCA</a:t>
            </a:r>
            <a:endParaRPr lang="en-US" sz="2000" b="0" i="0" dirty="0">
              <a:effectLst/>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0976D3F4-4812-4263-809C-9A3F5EDCDF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978"/>
          <a:stretch/>
        </p:blipFill>
        <p:spPr bwMode="auto">
          <a:xfrm>
            <a:off x="7705483" y="1892627"/>
            <a:ext cx="4046252" cy="24089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rt, scatter chart&#10;&#10;Description automatically generated">
            <a:extLst>
              <a:ext uri="{FF2B5EF4-FFF2-40B4-BE49-F238E27FC236}">
                <a16:creationId xmlns:a16="http://schemas.microsoft.com/office/drawing/2014/main" id="{DDFD0F94-D29C-4FE4-8C07-B929964CE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92" r="2" b="22525"/>
          <a:stretch/>
        </p:blipFill>
        <p:spPr bwMode="auto">
          <a:xfrm>
            <a:off x="7705483" y="4345067"/>
            <a:ext cx="4046252" cy="240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8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9A68-BA70-4141-9647-4107745F3399}"/>
              </a:ext>
            </a:extLst>
          </p:cNvPr>
          <p:cNvSpPr>
            <a:spLocks noGrp="1"/>
          </p:cNvSpPr>
          <p:nvPr>
            <p:ph type="title"/>
          </p:nvPr>
        </p:nvSpPr>
        <p:spPr/>
        <p:txBody>
          <a:bodyPr/>
          <a:lstStyle/>
          <a:p>
            <a:r>
              <a:rPr lang="en-US" dirty="0"/>
              <a:t>HANDLING CLASS IMBALANCE</a:t>
            </a:r>
            <a:endParaRPr lang="en-IN" dirty="0"/>
          </a:p>
        </p:txBody>
      </p:sp>
      <p:sp>
        <p:nvSpPr>
          <p:cNvPr id="3" name="Content Placeholder 2">
            <a:extLst>
              <a:ext uri="{FF2B5EF4-FFF2-40B4-BE49-F238E27FC236}">
                <a16:creationId xmlns:a16="http://schemas.microsoft.com/office/drawing/2014/main" id="{454E941F-AFE5-4E4E-A9C6-E1416C136078}"/>
              </a:ext>
            </a:extLst>
          </p:cNvPr>
          <p:cNvSpPr>
            <a:spLocks noGrp="1"/>
          </p:cNvSpPr>
          <p:nvPr>
            <p:ph idx="1"/>
          </p:nvPr>
        </p:nvSpPr>
        <p:spPr>
          <a:xfrm>
            <a:off x="581193" y="2180495"/>
            <a:ext cx="10671526" cy="4238965"/>
          </a:xfrm>
        </p:spPr>
        <p:txBody>
          <a:bodyPr>
            <a:normAutofit/>
          </a:bodyPr>
          <a:lstStyle/>
          <a:p>
            <a:r>
              <a:rPr lang="en-US" b="0" i="0" dirty="0">
                <a:effectLst/>
                <a:latin typeface="Arial" panose="020B0604020202020204" pitchFamily="34" charset="0"/>
              </a:rPr>
              <a:t>Under-sampling</a:t>
            </a:r>
            <a:endParaRPr lang="en-US" dirty="0">
              <a:latin typeface="Arial" panose="020B0604020202020204" pitchFamily="34" charset="0"/>
            </a:endParaRPr>
          </a:p>
          <a:p>
            <a:pPr lvl="1">
              <a:buFont typeface="Wingdings" panose="05000000000000000000" pitchFamily="2" charset="2"/>
              <a:buChar char="Ø"/>
            </a:pPr>
            <a:r>
              <a:rPr lang="en-US" b="0" i="0" dirty="0">
                <a:effectLst/>
                <a:latin typeface="Arial" panose="020B0604020202020204" pitchFamily="34" charset="0"/>
              </a:rPr>
              <a:t>We can perform stratified under-sampling on the two classes by removing random observation from to create test and trainsets (</a:t>
            </a:r>
            <a:r>
              <a:rPr lang="en-US" b="0" i="0" dirty="0" err="1">
                <a:effectLst/>
                <a:latin typeface="Arial" panose="020B0604020202020204" pitchFamily="34" charset="0"/>
              </a:rPr>
              <a:t>Requiremement</a:t>
            </a:r>
            <a:r>
              <a:rPr lang="en-US" b="0" i="0" dirty="0">
                <a:effectLst/>
                <a:latin typeface="Arial" panose="020B0604020202020204" pitchFamily="34" charset="0"/>
              </a:rPr>
              <a:t> – </a:t>
            </a:r>
            <a:r>
              <a:rPr lang="en-US" b="0" i="0" dirty="0" err="1">
                <a:effectLst/>
                <a:latin typeface="Arial" panose="020B0604020202020204" pitchFamily="34" charset="0"/>
              </a:rPr>
              <a:t>imbLearn</a:t>
            </a:r>
            <a:r>
              <a:rPr lang="en-US" b="0" i="0" dirty="0">
                <a:effectLst/>
                <a:latin typeface="Arial" panose="020B0604020202020204" pitchFamily="34" charset="0"/>
              </a:rPr>
              <a:t> library) </a:t>
            </a:r>
          </a:p>
          <a:p>
            <a:r>
              <a:rPr lang="en-US" b="0" i="0" dirty="0">
                <a:effectLst/>
                <a:latin typeface="Arial" panose="020B0604020202020204" pitchFamily="34" charset="0"/>
              </a:rPr>
              <a:t>Oversampling using Gaussian Mixture Model: </a:t>
            </a:r>
          </a:p>
          <a:p>
            <a:pPr lvl="1">
              <a:buFont typeface="Wingdings" panose="05000000000000000000" pitchFamily="2" charset="2"/>
              <a:buChar char="Ø"/>
            </a:pPr>
            <a:r>
              <a:rPr lang="en-US" b="0" i="0" dirty="0">
                <a:effectLst/>
                <a:latin typeface="Arial" panose="020B0604020202020204" pitchFamily="34" charset="0"/>
              </a:rPr>
              <a:t>GMM is an unsupervised learning algorithm which is similar to K-nearest neighbors but instead uses Expectation maximization to estimate normal distributions which fit the data. (Requirement – Scikit learn)</a:t>
            </a:r>
          </a:p>
          <a:p>
            <a:pPr lvl="1">
              <a:buFont typeface="Wingdings" panose="05000000000000000000" pitchFamily="2" charset="2"/>
              <a:buChar char="Ø"/>
            </a:pPr>
            <a:r>
              <a:rPr lang="en-US" b="0" i="0" dirty="0">
                <a:effectLst/>
                <a:latin typeface="Arial" panose="020B0604020202020204" pitchFamily="34" charset="0"/>
              </a:rPr>
              <a:t>MAIN IDEA : dataset may have observations coming from different subpopulations that have their own characteristics. GMM helps in extracting the subpopulations where each subpopulation is a cluster.</a:t>
            </a:r>
          </a:p>
          <a:p>
            <a:r>
              <a:rPr lang="en-US" b="0" i="0" dirty="0">
                <a:effectLst/>
                <a:latin typeface="Arial" panose="020B0604020202020204" pitchFamily="34" charset="0"/>
              </a:rPr>
              <a:t>SMOTE</a:t>
            </a:r>
            <a:endParaRPr lang="en-US" dirty="0">
              <a:latin typeface="Arial" panose="020B0604020202020204" pitchFamily="34" charset="0"/>
            </a:endParaRPr>
          </a:p>
          <a:p>
            <a:pPr lvl="1">
              <a:buFont typeface="Wingdings" panose="05000000000000000000" pitchFamily="2" charset="2"/>
              <a:buChar char="Ø"/>
            </a:pPr>
            <a:r>
              <a:rPr lang="en-US" b="0" i="0" dirty="0">
                <a:effectLst/>
                <a:latin typeface="Arial" panose="020B0604020202020204" pitchFamily="34" charset="0"/>
              </a:rPr>
              <a:t>SMOTE is a widely used algorithm for over-sampling which oversamples the minority class by using an approach similar to K-nearest neighbor. It creates new samples for minority class by changing the class of k- nearest samples (</a:t>
            </a:r>
            <a:r>
              <a:rPr lang="en-US" b="0" i="0" dirty="0" err="1">
                <a:effectLst/>
                <a:latin typeface="Arial" panose="020B0604020202020204" pitchFamily="34" charset="0"/>
              </a:rPr>
              <a:t>Requiremement</a:t>
            </a:r>
            <a:r>
              <a:rPr lang="en-US" b="0" i="0" dirty="0">
                <a:effectLst/>
                <a:latin typeface="Arial" panose="020B0604020202020204" pitchFamily="34" charset="0"/>
              </a:rPr>
              <a:t> – </a:t>
            </a:r>
            <a:r>
              <a:rPr lang="en-US" b="0" i="0" dirty="0" err="1">
                <a:effectLst/>
                <a:latin typeface="Arial" panose="020B0604020202020204" pitchFamily="34" charset="0"/>
              </a:rPr>
              <a:t>imbLearn</a:t>
            </a:r>
            <a:r>
              <a:rPr lang="en-US" b="0" i="0" dirty="0">
                <a:effectLst/>
                <a:latin typeface="Arial" panose="020B0604020202020204" pitchFamily="34" charset="0"/>
              </a:rPr>
              <a:t> library)</a:t>
            </a:r>
            <a:endParaRPr lang="en-IN" dirty="0"/>
          </a:p>
        </p:txBody>
      </p:sp>
    </p:spTree>
    <p:extLst>
      <p:ext uri="{BB962C8B-B14F-4D97-AF65-F5344CB8AC3E}">
        <p14:creationId xmlns:p14="http://schemas.microsoft.com/office/powerpoint/2010/main" val="85410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C71AC39D-5898-46B9-BA31-1E82443F1580}"/>
              </a:ext>
            </a:extLst>
          </p:cNvPr>
          <p:cNvPicPr>
            <a:picLocks noChangeAspect="1"/>
          </p:cNvPicPr>
          <p:nvPr/>
        </p:nvPicPr>
        <p:blipFill rotWithShape="1">
          <a:blip r:embed="rId2"/>
          <a:srcRect l="11875" t="17917" r="11250" b="17917"/>
          <a:stretch/>
        </p:blipFill>
        <p:spPr>
          <a:xfrm>
            <a:off x="446533" y="2122921"/>
            <a:ext cx="5609384" cy="3155278"/>
          </a:xfrm>
          <a:prstGeom prst="rect">
            <a:avLst/>
          </a:prstGeom>
        </p:spPr>
      </p:pic>
      <p:pic>
        <p:nvPicPr>
          <p:cNvPr id="2" name="Picture 1">
            <a:extLst>
              <a:ext uri="{FF2B5EF4-FFF2-40B4-BE49-F238E27FC236}">
                <a16:creationId xmlns:a16="http://schemas.microsoft.com/office/drawing/2014/main" id="{B088F314-3BD2-42F5-B946-EC6244673D3E}"/>
              </a:ext>
            </a:extLst>
          </p:cNvPr>
          <p:cNvPicPr>
            <a:picLocks noChangeAspect="1"/>
          </p:cNvPicPr>
          <p:nvPr/>
        </p:nvPicPr>
        <p:blipFill rotWithShape="1">
          <a:blip r:embed="rId3"/>
          <a:srcRect l="12108" t="26250" r="43283" b="27778"/>
          <a:stretch/>
        </p:blipFill>
        <p:spPr>
          <a:xfrm>
            <a:off x="6149035" y="2083009"/>
            <a:ext cx="5596432" cy="3244178"/>
          </a:xfrm>
          <a:prstGeom prst="rect">
            <a:avLst/>
          </a:prstGeom>
        </p:spPr>
      </p:pic>
      <p:sp>
        <p:nvSpPr>
          <p:cNvPr id="8" name="Title 1">
            <a:extLst>
              <a:ext uri="{FF2B5EF4-FFF2-40B4-BE49-F238E27FC236}">
                <a16:creationId xmlns:a16="http://schemas.microsoft.com/office/drawing/2014/main" id="{3DA01747-8C11-4DA9-BF77-FD550C88A5CE}"/>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70C0"/>
                </a:solidFill>
                <a:latin typeface="Calibri" panose="020F0502020204030204" pitchFamily="34" charset="0"/>
                <a:cs typeface="Calibri" panose="020F0502020204030204" pitchFamily="34" charset="0"/>
              </a:rPr>
              <a:t>code snippets sowing implementation of smote and </a:t>
            </a:r>
            <a:r>
              <a:rPr lang="en-US" dirty="0" err="1">
                <a:solidFill>
                  <a:srgbClr val="0070C0"/>
                </a:solidFill>
                <a:latin typeface="Calibri" panose="020F0502020204030204" pitchFamily="34" charset="0"/>
                <a:cs typeface="Calibri" panose="020F0502020204030204" pitchFamily="34" charset="0"/>
              </a:rPr>
              <a:t>gmm</a:t>
            </a:r>
            <a:r>
              <a:rPr lang="en-US" dirty="0">
                <a:solidFill>
                  <a:srgbClr val="0070C0"/>
                </a:solidFill>
                <a:latin typeface="Calibri" panose="020F0502020204030204" pitchFamily="34" charset="0"/>
                <a:cs typeface="Calibri" panose="020F0502020204030204" pitchFamily="34" charset="0"/>
              </a:rPr>
              <a:t> oversampling TASKS</a:t>
            </a:r>
            <a:endParaRPr lang="en-IN"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529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1F35-3D59-403E-B221-45AA6406FF83}"/>
              </a:ext>
            </a:extLst>
          </p:cNvPr>
          <p:cNvSpPr>
            <a:spLocks noGrp="1"/>
          </p:cNvSpPr>
          <p:nvPr>
            <p:ph type="title"/>
          </p:nvPr>
        </p:nvSpPr>
        <p:spPr/>
        <p:txBody>
          <a:bodyPr/>
          <a:lstStyle/>
          <a:p>
            <a:r>
              <a:rPr lang="en-US" dirty="0"/>
              <a:t>CLASSIFICATION TASKS</a:t>
            </a:r>
            <a:endParaRPr lang="en-IN" dirty="0"/>
          </a:p>
        </p:txBody>
      </p:sp>
      <p:sp>
        <p:nvSpPr>
          <p:cNvPr id="3" name="Content Placeholder 2">
            <a:extLst>
              <a:ext uri="{FF2B5EF4-FFF2-40B4-BE49-F238E27FC236}">
                <a16:creationId xmlns:a16="http://schemas.microsoft.com/office/drawing/2014/main" id="{51604EA5-20A5-4C7C-BD68-514DF82228D2}"/>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Several classical ML algorithms like </a:t>
            </a:r>
            <a:r>
              <a:rPr lang="en-US" b="1" dirty="0">
                <a:latin typeface="Calibri" panose="020F0502020204030204" pitchFamily="34" charset="0"/>
                <a:cs typeface="Calibri" panose="020F0502020204030204" pitchFamily="34" charset="0"/>
              </a:rPr>
              <a:t>Random Forest, SVM, Logistic regression, multi layer perceptron (MLP) </a:t>
            </a:r>
            <a:r>
              <a:rPr lang="en-US" dirty="0">
                <a:latin typeface="Calibri" panose="020F0502020204030204" pitchFamily="34" charset="0"/>
                <a:cs typeface="Calibri" panose="020F0502020204030204" pitchFamily="34" charset="0"/>
              </a:rPr>
              <a:t>for classification on the oversampled and under-sampled data</a:t>
            </a:r>
          </a:p>
          <a:p>
            <a:r>
              <a:rPr lang="en-US" b="1" dirty="0" err="1">
                <a:latin typeface="Calibri" panose="020F0502020204030204" pitchFamily="34" charset="0"/>
                <a:cs typeface="Calibri" panose="020F0502020204030204" pitchFamily="34" charset="0"/>
              </a:rPr>
              <a:t>DeepWalk</a:t>
            </a:r>
            <a:r>
              <a:rPr lang="en-US" b="1" dirty="0">
                <a:latin typeface="Calibri" panose="020F0502020204030204" pitchFamily="34" charset="0"/>
                <a:cs typeface="Calibri" panose="020F0502020204030204" pitchFamily="34" charset="0"/>
              </a:rPr>
              <a:t> Algorithm </a:t>
            </a:r>
            <a:r>
              <a:rPr lang="en-US" dirty="0">
                <a:latin typeface="Calibri" panose="020F0502020204030204" pitchFamily="34" charset="0"/>
                <a:cs typeface="Calibri" panose="020F0502020204030204" pitchFamily="34" charset="0"/>
              </a:rPr>
              <a:t>: a novel approach to learn representation of graphs by walking on vertices. </a:t>
            </a:r>
            <a:r>
              <a:rPr lang="en-US" dirty="0" err="1">
                <a:latin typeface="Calibri" panose="020F0502020204030204" pitchFamily="34" charset="0"/>
                <a:cs typeface="Calibri" panose="020F0502020204030204" pitchFamily="34" charset="0"/>
              </a:rPr>
              <a:t>DeepWalk</a:t>
            </a:r>
            <a:r>
              <a:rPr lang="en-US" dirty="0">
                <a:latin typeface="Calibri" panose="020F0502020204030204" pitchFamily="34" charset="0"/>
                <a:cs typeface="Calibri" panose="020F0502020204030204" pitchFamily="34" charset="0"/>
              </a:rPr>
              <a:t> uses local information from its random walks to learn representations of the graph. The random walks can be thought of as small sentences of phrases. These random walks are essential in capturing local community information in the graph which ultimately give a better understanding of the features and the </a:t>
            </a:r>
            <a:r>
              <a:rPr lang="en-US" dirty="0" err="1">
                <a:latin typeface="Calibri" panose="020F0502020204030204" pitchFamily="34" charset="0"/>
                <a:cs typeface="Calibri" panose="020F0502020204030204" pitchFamily="34" charset="0"/>
              </a:rPr>
              <a:t>neighbourhood</a:t>
            </a:r>
            <a:r>
              <a:rPr lang="en-US" dirty="0">
                <a:latin typeface="Calibri" panose="020F0502020204030204" pitchFamily="34" charset="0"/>
                <a:cs typeface="Calibri" panose="020F0502020204030204" pitchFamily="34" charset="0"/>
              </a:rPr>
              <a:t> of a node. The </a:t>
            </a:r>
            <a:r>
              <a:rPr lang="en-US" dirty="0" err="1">
                <a:latin typeface="Calibri" panose="020F0502020204030204" pitchFamily="34" charset="0"/>
                <a:cs typeface="Calibri" panose="020F0502020204030204" pitchFamily="34" charset="0"/>
              </a:rPr>
              <a:t>DeepWalk</a:t>
            </a:r>
            <a:r>
              <a:rPr lang="en-US" dirty="0">
                <a:latin typeface="Calibri" panose="020F0502020204030204" pitchFamily="34" charset="0"/>
                <a:cs typeface="Calibri" panose="020F0502020204030204" pitchFamily="34" charset="0"/>
              </a:rPr>
              <a:t> algorithm then uses the information retrieved to generate the embeddings of the graph.  Once node embeddings are generated use classical ML algorithms on those embeddings.</a:t>
            </a:r>
          </a:p>
          <a:p>
            <a:r>
              <a:rPr lang="en-US" b="1" dirty="0">
                <a:latin typeface="Calibri" panose="020F0502020204030204" pitchFamily="34" charset="0"/>
                <a:cs typeface="Calibri" panose="020F0502020204030204" pitchFamily="34" charset="0"/>
              </a:rPr>
              <a:t>Evaluation Metrics</a:t>
            </a:r>
          </a:p>
          <a:p>
            <a:pPr lvl="1">
              <a:buFont typeface="Wingdings" panose="05000000000000000000" pitchFamily="2" charset="2"/>
              <a:buChar char="Ø"/>
            </a:pPr>
            <a:r>
              <a:rPr lang="en-US" b="0" i="0" dirty="0">
                <a:effectLst/>
                <a:latin typeface="Arial" panose="020B0604020202020204" pitchFamily="34" charset="0"/>
              </a:rPr>
              <a:t>RECALL AND F1 SCORE – </a:t>
            </a:r>
            <a:r>
              <a:rPr lang="en-US" dirty="0">
                <a:latin typeface="Arial" panose="020B0604020202020204" pitchFamily="34" charset="0"/>
              </a:rPr>
              <a:t>Our goal is anti money laundering. So our aim is to m</a:t>
            </a:r>
            <a:r>
              <a:rPr lang="en-US" b="0" i="0" dirty="0">
                <a:effectLst/>
                <a:latin typeface="Arial" panose="020B0604020202020204" pitchFamily="34" charset="0"/>
              </a:rPr>
              <a:t>inimize false negatives and tight threshold on false positives</a:t>
            </a:r>
          </a:p>
          <a:p>
            <a:pPr lvl="1">
              <a:buFont typeface="Wingdings" panose="05000000000000000000" pitchFamily="2" charset="2"/>
              <a:buChar char="Ø"/>
            </a:pPr>
            <a:r>
              <a:rPr lang="en-US" dirty="0">
                <a:latin typeface="Arial" panose="020B0604020202020204" pitchFamily="34" charset="0"/>
                <a:cs typeface="Calibri" panose="020F0502020204030204" pitchFamily="34" charset="0"/>
              </a:rPr>
              <a:t>ACCURACY – Useful metric when class imbalance removed</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29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02B78D-1D73-4475-AD7F-F7AE4B75E10F}"/>
              </a:ext>
            </a:extLst>
          </p:cNvPr>
          <p:cNvPicPr>
            <a:picLocks noChangeAspect="1"/>
          </p:cNvPicPr>
          <p:nvPr/>
        </p:nvPicPr>
        <p:blipFill rotWithShape="1">
          <a:blip r:embed="rId2"/>
          <a:srcRect l="12110" t="13750" r="39218" b="22639"/>
          <a:stretch/>
        </p:blipFill>
        <p:spPr>
          <a:xfrm>
            <a:off x="704850" y="685800"/>
            <a:ext cx="4599557" cy="3381375"/>
          </a:xfrm>
          <a:prstGeom prst="rect">
            <a:avLst/>
          </a:prstGeom>
        </p:spPr>
      </p:pic>
      <p:pic>
        <p:nvPicPr>
          <p:cNvPr id="5" name="Picture 4">
            <a:extLst>
              <a:ext uri="{FF2B5EF4-FFF2-40B4-BE49-F238E27FC236}">
                <a16:creationId xmlns:a16="http://schemas.microsoft.com/office/drawing/2014/main" id="{D417C198-E292-48AC-8EB5-35D41BC2C019}"/>
              </a:ext>
            </a:extLst>
          </p:cNvPr>
          <p:cNvPicPr>
            <a:picLocks noChangeAspect="1"/>
          </p:cNvPicPr>
          <p:nvPr/>
        </p:nvPicPr>
        <p:blipFill rotWithShape="1">
          <a:blip r:embed="rId3"/>
          <a:srcRect l="12109" t="14583" r="31484" b="10001"/>
          <a:stretch/>
        </p:blipFill>
        <p:spPr>
          <a:xfrm>
            <a:off x="5438775" y="685800"/>
            <a:ext cx="5699213" cy="4286250"/>
          </a:xfrm>
          <a:prstGeom prst="rect">
            <a:avLst/>
          </a:prstGeom>
        </p:spPr>
      </p:pic>
      <p:pic>
        <p:nvPicPr>
          <p:cNvPr id="7" name="Picture 6">
            <a:extLst>
              <a:ext uri="{FF2B5EF4-FFF2-40B4-BE49-F238E27FC236}">
                <a16:creationId xmlns:a16="http://schemas.microsoft.com/office/drawing/2014/main" id="{4B91C094-5F80-4AB5-B3B8-AB496A6F76A8}"/>
              </a:ext>
            </a:extLst>
          </p:cNvPr>
          <p:cNvPicPr>
            <a:picLocks noChangeAspect="1"/>
          </p:cNvPicPr>
          <p:nvPr/>
        </p:nvPicPr>
        <p:blipFill rotWithShape="1">
          <a:blip r:embed="rId4"/>
          <a:srcRect l="12031" t="22361" r="31718" b="20555"/>
          <a:stretch/>
        </p:blipFill>
        <p:spPr>
          <a:xfrm>
            <a:off x="837690" y="4286249"/>
            <a:ext cx="4333875" cy="2473921"/>
          </a:xfrm>
          <a:prstGeom prst="rect">
            <a:avLst/>
          </a:prstGeom>
        </p:spPr>
      </p:pic>
      <p:sp>
        <p:nvSpPr>
          <p:cNvPr id="8" name="Title 1">
            <a:extLst>
              <a:ext uri="{FF2B5EF4-FFF2-40B4-BE49-F238E27FC236}">
                <a16:creationId xmlns:a16="http://schemas.microsoft.com/office/drawing/2014/main" id="{9B1F063B-1D15-4678-ABE5-E1CFC81D3362}"/>
              </a:ext>
            </a:extLst>
          </p:cNvPr>
          <p:cNvSpPr txBox="1">
            <a:spLocks/>
          </p:cNvSpPr>
          <p:nvPr/>
        </p:nvSpPr>
        <p:spPr>
          <a:xfrm>
            <a:off x="5548535" y="5264084"/>
            <a:ext cx="5699213"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70C0"/>
                </a:solidFill>
                <a:latin typeface="Calibri" panose="020F0502020204030204" pitchFamily="34" charset="0"/>
                <a:cs typeface="Calibri" panose="020F0502020204030204" pitchFamily="34" charset="0"/>
              </a:rPr>
              <a:t>Some Code snippets showing classification tasks </a:t>
            </a:r>
            <a:endParaRPr lang="en-IN"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0274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71af3243-3dd4-4a8d-8c0d-dd76da1f02a5"/>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2006/metadata/properties"/>
    <ds:schemaRef ds:uri="http://schemas.microsoft.com/office/infopath/2007/PartnerControls"/>
    <ds:schemaRef ds:uri="16c05727-aa75-4e4a-9b5f-8a80a1165891"/>
    <ds:schemaRef ds:uri="http://www.w3.org/XML/1998/namespace"/>
    <ds:schemaRef ds:uri="http://purl.org/dc/terms/"/>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3607</TotalTime>
  <Words>729</Words>
  <Application>Microsoft Office PowerPoint</Application>
  <PresentationFormat>Widescreen</PresentationFormat>
  <Paragraphs>61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Times New Roman</vt:lpstr>
      <vt:lpstr>Wingdings</vt:lpstr>
      <vt:lpstr>Wingdings 2</vt:lpstr>
      <vt:lpstr>Dividend</vt:lpstr>
      <vt:lpstr>Using machine learning to Predict illicit transactions in cryptocurrency trading</vt:lpstr>
      <vt:lpstr>PROJECT OVERVIEW</vt:lpstr>
      <vt:lpstr>SOFTWARE QUALITY AND Highlights </vt:lpstr>
      <vt:lpstr>Software style</vt:lpstr>
      <vt:lpstr>Machine learning implementation</vt:lpstr>
      <vt:lpstr>HANDLING CLASS IMBALANCE</vt:lpstr>
      <vt:lpstr>PowerPoint Presentation</vt:lpstr>
      <vt:lpstr>CLASSIFICATION TASKS</vt:lpstr>
      <vt:lpstr>PowerPoint Presentation</vt:lpstr>
      <vt:lpstr>RESULTS</vt:lpstr>
      <vt:lpstr>Other Interesting insights from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illicit transactions in cryptocurrency trading</dc:title>
  <dc:creator>Manik Marwaha</dc:creator>
  <cp:lastModifiedBy>Manik Marwaha</cp:lastModifiedBy>
  <cp:revision>41</cp:revision>
  <dcterms:created xsi:type="dcterms:W3CDTF">2021-08-14T14:04:09Z</dcterms:created>
  <dcterms:modified xsi:type="dcterms:W3CDTF">2021-10-26T09:39:34Z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