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715" r:id="rId5"/>
  </p:sldMasterIdLst>
  <p:notesMasterIdLst>
    <p:notesMasterId r:id="rId34"/>
  </p:notesMasterIdLst>
  <p:handoutMasterIdLst>
    <p:handoutMasterId r:id="rId35"/>
  </p:handoutMasterIdLst>
  <p:sldIdLst>
    <p:sldId id="350" r:id="rId6"/>
    <p:sldId id="351" r:id="rId7"/>
    <p:sldId id="370" r:id="rId8"/>
    <p:sldId id="367" r:id="rId9"/>
    <p:sldId id="388" r:id="rId10"/>
    <p:sldId id="390" r:id="rId11"/>
    <p:sldId id="393" r:id="rId12"/>
    <p:sldId id="389" r:id="rId13"/>
    <p:sldId id="391" r:id="rId14"/>
    <p:sldId id="392" r:id="rId15"/>
    <p:sldId id="371" r:id="rId16"/>
    <p:sldId id="356" r:id="rId17"/>
    <p:sldId id="359" r:id="rId18"/>
    <p:sldId id="344" r:id="rId19"/>
    <p:sldId id="379" r:id="rId20"/>
    <p:sldId id="395" r:id="rId21"/>
    <p:sldId id="396" r:id="rId22"/>
    <p:sldId id="397" r:id="rId23"/>
    <p:sldId id="376" r:id="rId24"/>
    <p:sldId id="382" r:id="rId25"/>
    <p:sldId id="377" r:id="rId26"/>
    <p:sldId id="378" r:id="rId27"/>
    <p:sldId id="261" r:id="rId28"/>
    <p:sldId id="380" r:id="rId29"/>
    <p:sldId id="381" r:id="rId30"/>
    <p:sldId id="384" r:id="rId31"/>
    <p:sldId id="385" r:id="rId32"/>
    <p:sldId id="387" r:id="rId3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7">
          <p15:clr>
            <a:srgbClr val="A4A3A4"/>
          </p15:clr>
        </p15:guide>
        <p15:guide id="2" orient="horz" pos="2203">
          <p15:clr>
            <a:srgbClr val="A4A3A4"/>
          </p15:clr>
        </p15:guide>
        <p15:guide id="3" orient="horz" pos="3881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456">
          <p15:clr>
            <a:srgbClr val="A4A3A4"/>
          </p15:clr>
        </p15:guide>
        <p15:guide id="6" pos="7301">
          <p15:clr>
            <a:srgbClr val="A4A3A4"/>
          </p15:clr>
        </p15:guide>
        <p15:guide id="7" pos="3831">
          <p15:clr>
            <a:srgbClr val="A4A3A4"/>
          </p15:clr>
        </p15:guide>
        <p15:guide id="8" pos="3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A74"/>
    <a:srgbClr val="12838C"/>
    <a:srgbClr val="A8A27E"/>
    <a:srgbClr val="3A2139"/>
    <a:srgbClr val="868686"/>
    <a:srgbClr val="1499E6"/>
    <a:srgbClr val="149DEC"/>
    <a:srgbClr val="0D65AF"/>
    <a:srgbClr val="0D84AF"/>
    <a:srgbClr val="018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3" autoAdjust="0"/>
    <p:restoredTop sz="89220" autoAdjust="0"/>
  </p:normalViewPr>
  <p:slideViewPr>
    <p:cSldViewPr snapToGrid="0" showGuides="1">
      <p:cViewPr>
        <p:scale>
          <a:sx n="70" d="100"/>
          <a:sy n="70" d="100"/>
        </p:scale>
        <p:origin x="-768" y="-378"/>
      </p:cViewPr>
      <p:guideLst>
        <p:guide orient="horz" pos="697"/>
        <p:guide orient="horz" pos="2203"/>
        <p:guide orient="horz" pos="3881"/>
        <p:guide orient="horz" pos="184"/>
        <p:guide orient="horz" pos="456"/>
        <p:guide pos="7301"/>
        <p:guide pos="3831"/>
        <p:guide pos="3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7550-E0F9-3D47-B240-CDF212F954D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E19F-8104-454E-99EE-5FECE3F2C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7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816F-C52D-684F-90D7-8658B6D04F7F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3505-8F58-2C45-86A7-6D873B9EC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2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5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0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Blue. Long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412642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59500" y="870682"/>
            <a:ext cx="54483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870682"/>
            <a:ext cx="5384800" cy="5092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9600" y="870682"/>
            <a:ext cx="34798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4975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0260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870682"/>
            <a:ext cx="7221537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988300" y="870682"/>
            <a:ext cx="35941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4368800" y="870682"/>
            <a:ext cx="7226300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870682"/>
            <a:ext cx="35687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67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311150"/>
            <a:ext cx="4010039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title.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574800"/>
            <a:ext cx="4010039" cy="4589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813300" y="333374"/>
            <a:ext cx="6767513" cy="5826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6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08" y="4800600"/>
            <a:ext cx="10984005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808" y="333374"/>
            <a:ext cx="10984005" cy="445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808" y="5367338"/>
            <a:ext cx="109840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05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58196" y="3797621"/>
            <a:ext cx="2250831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r>
              <a:rPr lang="en-US" sz="1200" b="1" dirty="0">
                <a:solidFill>
                  <a:srgbClr val="0D65AF"/>
                </a:solidFill>
                <a:latin typeface="Arial"/>
                <a:cs typeface="Arial"/>
              </a:rPr>
              <a:t>Appropriate Experience: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0714" y="1088725"/>
            <a:ext cx="8002587" cy="334962"/>
          </a:xfrm>
        </p:spPr>
        <p:txBody>
          <a:bodyPr/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0714" y="1449087"/>
            <a:ext cx="8002587" cy="334962"/>
          </a:xfrm>
        </p:spPr>
        <p:txBody>
          <a:bodyPr/>
          <a:lstStyle>
            <a:lvl1pPr>
              <a:defRPr sz="12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0714" y="1788811"/>
            <a:ext cx="8002587" cy="1908176"/>
          </a:xfrm>
        </p:spPr>
        <p:txBody>
          <a:bodyPr/>
          <a:lstStyle>
            <a:lvl1pPr>
              <a:defRPr sz="12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0712" y="4175141"/>
            <a:ext cx="10972184" cy="1988985"/>
          </a:xfrm>
        </p:spPr>
        <p:txBody>
          <a:bodyPr numCol="3"/>
          <a:lstStyle>
            <a:lvl1pPr marL="265136" indent="-171424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66200" y="1079500"/>
            <a:ext cx="2616200" cy="2616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9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88963" y="0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591667" y="-1587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675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7959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1646598"/>
            <a:ext cx="5046385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Arial"/>
                <a:cs typeface="Arial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Arial"/>
                <a:cs typeface="Arial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09096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64999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090961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649990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88963" y="1640462"/>
            <a:ext cx="5505450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</a:rPr>
              <a:t/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600" b="1" dirty="0" smtClean="0">
                <a:solidFill>
                  <a:schemeClr val="accent1"/>
                </a:solidFill>
              </a:rPr>
              <a:t>How </a:t>
            </a:r>
            <a:r>
              <a:rPr lang="en-US" sz="1600" b="1" dirty="0">
                <a:solidFill>
                  <a:schemeClr val="accent1"/>
                </a:solidFill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7691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left and right top and bottom corners are the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Standard Drawing Guide Placement Layout Slide (Margins)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54180"/>
            <a:ext cx="10972800" cy="3683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Use this layout for realigning basic drawing guides or reference them as needed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rot="16200000">
            <a:off x="6094412" y="-53514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>
            <a:off x="6094412" y="-49831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. Short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41740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ype setup-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| Client Name</a:t>
            </a:r>
            <a:endParaRPr lang="en-US" dirty="0"/>
          </a:p>
        </p:txBody>
      </p:sp>
      <p:sp>
        <p:nvSpPr>
          <p:cNvPr id="9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1117600"/>
            <a:ext cx="7221537" cy="50419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9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0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2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34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1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7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20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6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6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44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25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81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White (print friendly).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chemeClr val="tx1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2636944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09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39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99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45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5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66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- White (print friendly).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22262E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637493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 Cov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White (print friendly).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22262E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6374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bg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91283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91283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accent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109698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109698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2600" y="6248400"/>
            <a:ext cx="342900" cy="444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gend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5900" cy="3136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27918"/>
            <a:ext cx="5483384" cy="5031582"/>
          </a:xfrm>
        </p:spPr>
        <p:txBody>
          <a:bodyPr anchor="ctr" anchorCtr="0">
            <a:normAutofit/>
          </a:bodyPr>
          <a:lstStyle>
            <a:lvl1pPr marL="444500" indent="-457200">
              <a:spcBef>
                <a:spcPts val="1600"/>
              </a:spcBef>
              <a:buFont typeface="+mj-lt"/>
              <a:buAutoNum type="arabicPeriod"/>
              <a:defRPr sz="2000"/>
            </a:lvl1pPr>
            <a:lvl2pPr marL="660400" indent="-342900">
              <a:buFont typeface="Wingdings" charset="2"/>
              <a:buChar char="§"/>
              <a:defRPr sz="1800"/>
            </a:lvl2pPr>
            <a:lvl3pPr marL="952500" indent="-342900">
              <a:buFont typeface="Wingdings" charset="2"/>
              <a:buChar char="§"/>
              <a:defRPr sz="1700"/>
            </a:lvl3pPr>
            <a:lvl4pPr marL="1257300" indent="-241300">
              <a:defRPr sz="1600"/>
            </a:lvl4pPr>
            <a:lvl5pPr marL="1498600" indent="-241300">
              <a:defRPr sz="15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03011" y="2956738"/>
            <a:ext cx="10969864" cy="5539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kern="1200" spc="-80">
                <a:solidFill>
                  <a:srgbClr val="22262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68300"/>
            <a:ext cx="10969943" cy="50315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869242"/>
            <a:ext cx="10969943" cy="5031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pic>
        <p:nvPicPr>
          <p:cNvPr id="12" name="Picture 11" descr="SapientGM_Logo_BugRed.eps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4" y="6327465"/>
            <a:ext cx="139546" cy="279091"/>
          </a:xfrm>
          <a:prstGeom prst="rect">
            <a:avLst/>
          </a:prstGeom>
        </p:spPr>
      </p:pic>
      <p:sp>
        <p:nvSpPr>
          <p:cNvPr id="13" name="Text Box 37"/>
          <p:cNvSpPr txBox="1">
            <a:spLocks noChangeArrowheads="1"/>
          </p:cNvSpPr>
          <p:nvPr userDrawn="1"/>
        </p:nvSpPr>
        <p:spPr bwMode="auto">
          <a:xfrm>
            <a:off x="7531722" y="6370886"/>
            <a:ext cx="3592512" cy="2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</a:pP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2016 SAPIENT GLOBAL MARKETS</a:t>
            </a:r>
            <a:r>
              <a:rPr lang="en-US" sz="800" b="0" baseline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    </a:t>
            </a: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|   CONFIDENTIAL</a:t>
            </a:r>
            <a:endParaRPr lang="en-US" sz="800" b="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13" r:id="rId2"/>
    <p:sldLayoutId id="2147483659" r:id="rId3"/>
    <p:sldLayoutId id="2147483714" r:id="rId4"/>
    <p:sldLayoutId id="2147483660" r:id="rId5"/>
    <p:sldLayoutId id="2147483661" r:id="rId6"/>
    <p:sldLayoutId id="2147483682" r:id="rId7"/>
    <p:sldLayoutId id="2147483683" r:id="rId8"/>
    <p:sldLayoutId id="2147483672" r:id="rId9"/>
    <p:sldLayoutId id="2147483684" r:id="rId10"/>
    <p:sldLayoutId id="2147483674" r:id="rId11"/>
    <p:sldLayoutId id="2147483685" r:id="rId12"/>
    <p:sldLayoutId id="2147483687" r:id="rId13"/>
    <p:sldLayoutId id="2147483688" r:id="rId14"/>
    <p:sldLayoutId id="2147483677" r:id="rId15"/>
    <p:sldLayoutId id="2147483678" r:id="rId16"/>
    <p:sldLayoutId id="2147483679" r:id="rId17"/>
    <p:sldLayoutId id="2147483690" r:id="rId18"/>
    <p:sldLayoutId id="2147483686" r:id="rId19"/>
    <p:sldLayoutId id="2147483712" r:id="rId20"/>
    <p:sldLayoutId id="2147483663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2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6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0600" indent="-241300" algn="l" defTabSz="5207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tabLst/>
        <a:defRPr sz="15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4600" indent="-241300" algn="l" defTabSz="457200" rtl="0" eaLnBrk="1" latinLnBrk="0" hangingPunct="1">
        <a:spcBef>
          <a:spcPts val="37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98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2708B-C617-408D-B474-C08F78FA6EBC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7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B7CC-7274-4597-933C-75304CF52D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SapientGM_Logo_BugRed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4" y="6327465"/>
            <a:ext cx="139546" cy="279091"/>
          </a:xfrm>
          <a:prstGeom prst="rect">
            <a:avLst/>
          </a:prstGeom>
        </p:spPr>
      </p:pic>
      <p:sp>
        <p:nvSpPr>
          <p:cNvPr id="8" name="Text Box 37"/>
          <p:cNvSpPr txBox="1">
            <a:spLocks noChangeArrowheads="1"/>
          </p:cNvSpPr>
          <p:nvPr userDrawn="1"/>
        </p:nvSpPr>
        <p:spPr bwMode="auto">
          <a:xfrm>
            <a:off x="7531722" y="6370886"/>
            <a:ext cx="3592512" cy="2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</a:pP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2016 SAPIENT GLOBAL MARKETS</a:t>
            </a:r>
            <a:r>
              <a:rPr lang="en-US" sz="800" b="0" baseline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    </a:t>
            </a: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|   CONFIDENTIAL</a:t>
            </a:r>
            <a:endParaRPr lang="en-US" sz="800" b="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93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://matthew.wagerfield.com/parallax/" TargetMode="External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5833" y="2634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L&amp;D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: Citadel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Citadel is rapidly working to migrate desktop Apps written in WPF to Web based apps using frameworks such as React/Angular.</a:t>
            </a:r>
          </a:p>
          <a:p>
            <a:r>
              <a:rPr lang="en-US" dirty="0" smtClean="0"/>
              <a:t>Last Year, Citadel management released details on how it will adapt </a:t>
            </a:r>
            <a:r>
              <a:rPr lang="en-US" dirty="0" err="1" smtClean="0"/>
              <a:t>Openfin</a:t>
            </a:r>
            <a:r>
              <a:rPr lang="en-US" dirty="0"/>
              <a:t> </a:t>
            </a:r>
            <a:r>
              <a:rPr lang="en-US" dirty="0" smtClean="0"/>
              <a:t>as a standard</a:t>
            </a:r>
            <a:r>
              <a:rPr lang="en-US" dirty="0"/>
              <a:t> </a:t>
            </a:r>
            <a:r>
              <a:rPr lang="en-US" dirty="0" smtClean="0"/>
              <a:t>for building apps.</a:t>
            </a:r>
          </a:p>
          <a:p>
            <a:r>
              <a:rPr lang="en-US" dirty="0" smtClean="0"/>
              <a:t>More work around server side as they start building REST </a:t>
            </a:r>
            <a:r>
              <a:rPr lang="en-US" dirty="0" err="1" smtClean="0"/>
              <a:t>Apis</a:t>
            </a:r>
            <a:r>
              <a:rPr lang="en-US" dirty="0" smtClean="0"/>
              <a:t> for </a:t>
            </a:r>
            <a:r>
              <a:rPr lang="en-US" dirty="0" err="1" smtClean="0"/>
              <a:t>Gs</a:t>
            </a:r>
            <a:r>
              <a:rPr lang="en-US" dirty="0" smtClean="0"/>
              <a:t> on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Javascript know-how will ease this process for you.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2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my benefit?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57" y="1472107"/>
            <a:ext cx="5800299" cy="486590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487606" y="5240741"/>
            <a:ext cx="1815151" cy="32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approach LEARNING?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68497" y="1572910"/>
            <a:ext cx="10969943" cy="4525963"/>
          </a:xfrm>
        </p:spPr>
        <p:txBody>
          <a:bodyPr/>
          <a:lstStyle/>
          <a:p>
            <a:r>
              <a:rPr lang="en-US" dirty="0" smtClean="0"/>
              <a:t>Introduce to a real world abstract concept/ quote</a:t>
            </a:r>
          </a:p>
          <a:p>
            <a:r>
              <a:rPr lang="en-US" dirty="0" smtClean="0"/>
              <a:t>Link it with the world of programming</a:t>
            </a:r>
          </a:p>
          <a:p>
            <a:r>
              <a:rPr lang="en-US" dirty="0" smtClean="0"/>
              <a:t>Approach the topic w.r.t JavaScript</a:t>
            </a:r>
          </a:p>
          <a:p>
            <a:pPr marL="0" indent="0">
              <a:buNone/>
            </a:pPr>
            <a:r>
              <a:rPr lang="en-US" u="sng" dirty="0" smtClean="0"/>
              <a:t>Why?</a:t>
            </a:r>
          </a:p>
          <a:p>
            <a:r>
              <a:rPr lang="en-US" dirty="0" smtClean="0"/>
              <a:t>Help you relate the topic</a:t>
            </a:r>
          </a:p>
          <a:p>
            <a:r>
              <a:rPr lang="en-US" dirty="0" smtClean="0"/>
              <a:t>Retention will be better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4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00741" y="3139083"/>
            <a:ext cx="11354447" cy="661720"/>
          </a:xfrm>
        </p:spPr>
        <p:txBody>
          <a:bodyPr/>
          <a:lstStyle/>
          <a:p>
            <a:pPr algn="l"/>
            <a:r>
              <a:rPr lang="en-US" dirty="0" smtClean="0"/>
              <a:t>Looking at the past makes us realize how far we have come in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JavaScript : Past, Present, Future</a:t>
            </a:r>
          </a:p>
          <a:p>
            <a:r>
              <a:rPr lang="en-US" dirty="0" smtClean="0"/>
              <a:t>What is JavaScript currently?</a:t>
            </a:r>
          </a:p>
          <a:p>
            <a:r>
              <a:rPr lang="en-US" dirty="0" smtClean="0"/>
              <a:t>Where does it fit in?</a:t>
            </a:r>
          </a:p>
        </p:txBody>
      </p:sp>
    </p:spTree>
    <p:extLst>
      <p:ext uri="{BB962C8B-B14F-4D97-AF65-F5344CB8AC3E}">
        <p14:creationId xmlns:p14="http://schemas.microsoft.com/office/powerpoint/2010/main" val="21017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Past , Present , Future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64" y="1902662"/>
            <a:ext cx="6230891" cy="435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5777" y="1943603"/>
            <a:ext cx="4784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Javascript was built  by </a:t>
            </a:r>
            <a:r>
              <a:rPr lang="en-US" sz="2400" dirty="0"/>
              <a:t>B</a:t>
            </a:r>
            <a:r>
              <a:rPr lang="en-US" sz="2400" dirty="0" smtClean="0"/>
              <a:t>renden </a:t>
            </a:r>
            <a:r>
              <a:rPr lang="en-US" sz="2400" dirty="0" err="1" smtClean="0"/>
              <a:t>Eich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Earlier, It was used to have some simple behavior change(validation etc.) on the client side.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4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70" y="-102358"/>
            <a:ext cx="3040039" cy="165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3" y="1323834"/>
            <a:ext cx="10430234" cy="305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Image result for brows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87" y="4575364"/>
            <a:ext cx="3712191" cy="17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evelopers.google.com/v8/images/logo_v8_192px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10" y="1477314"/>
            <a:ext cx="1843822" cy="184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JavaScript Engine : V8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4149" y="1610433"/>
            <a:ext cx="5380806" cy="3193579"/>
          </a:xfrm>
        </p:spPr>
        <p:txBody>
          <a:bodyPr/>
          <a:lstStyle/>
          <a:p>
            <a:r>
              <a:rPr lang="en-US" dirty="0" smtClean="0"/>
              <a:t>V8 Engine is a highly optimized Javascript engine, that is used in Chrome Browser</a:t>
            </a:r>
          </a:p>
          <a:p>
            <a:r>
              <a:rPr lang="en-US" dirty="0" smtClean="0"/>
              <a:t>It is  also used on server side in </a:t>
            </a:r>
            <a:r>
              <a:rPr lang="en-US" dirty="0" err="1" smtClean="0"/>
              <a:t>Nodejs</a:t>
            </a:r>
            <a:r>
              <a:rPr lang="en-US" dirty="0" smtClean="0"/>
              <a:t> and </a:t>
            </a:r>
            <a:r>
              <a:rPr lang="en-US" dirty="0" err="1" smtClean="0"/>
              <a:t>MongoDB</a:t>
            </a:r>
            <a:r>
              <a:rPr lang="en-US" dirty="0" smtClean="0"/>
              <a:t> due to its performance</a:t>
            </a:r>
          </a:p>
          <a:p>
            <a:r>
              <a:rPr lang="en-US" dirty="0" smtClean="0"/>
              <a:t>Due to this JavaScript became a vital component  in FULL-STACK Development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560" y="3321136"/>
            <a:ext cx="6101923" cy="306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1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93" y="274638"/>
            <a:ext cx="10969943" cy="1143000"/>
          </a:xfrm>
        </p:spPr>
        <p:txBody>
          <a:bodyPr/>
          <a:lstStyle/>
          <a:p>
            <a:r>
              <a:rPr lang="en-US" dirty="0" smtClean="0"/>
              <a:t>Rise of 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08" y="1560939"/>
            <a:ext cx="493155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client side became more powerful, It gave rise to Single page applications on web, which mimic standard desktop application</a:t>
            </a:r>
          </a:p>
          <a:p>
            <a:r>
              <a:rPr lang="en-US" sz="2000" dirty="0" smtClean="0"/>
              <a:t>The REST based architectures began to rise, where server was used to get data through Ajax , without refreshing the actual page. </a:t>
            </a:r>
          </a:p>
          <a:p>
            <a:r>
              <a:rPr lang="en-US" sz="2000" dirty="0" smtClean="0"/>
              <a:t>Client Side Frameworks -&gt;  </a:t>
            </a:r>
            <a:endParaRPr lang="en-US" sz="2000" dirty="0"/>
          </a:p>
        </p:txBody>
      </p:sp>
      <p:pic>
        <p:nvPicPr>
          <p:cNvPr id="4098" name="Picture 2" descr="Image result for single page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2" y="1651830"/>
            <a:ext cx="6730193" cy="443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ngular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4" y="4539586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Em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47" y="4539586"/>
            <a:ext cx="1077935" cy="107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backbone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11" y="4911297"/>
            <a:ext cx="1843730" cy="3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 Currently?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is a premier client/</a:t>
            </a:r>
            <a:r>
              <a:rPr lang="en-US" b="1" dirty="0" smtClean="0"/>
              <a:t>server</a:t>
            </a:r>
            <a:r>
              <a:rPr lang="en-US" dirty="0" smtClean="0"/>
              <a:t>-side dynamic language used on web today, It’s widely used in full stack development which includes tasks ranging from </a:t>
            </a:r>
          </a:p>
          <a:p>
            <a:r>
              <a:rPr lang="en-US" dirty="0" smtClean="0"/>
              <a:t>validation of form data to the creation  of complex user interface</a:t>
            </a:r>
            <a:r>
              <a:rPr lang="en-US" dirty="0"/>
              <a:t> </a:t>
            </a:r>
            <a:r>
              <a:rPr lang="en-US" dirty="0" smtClean="0"/>
              <a:t>on the client.</a:t>
            </a:r>
          </a:p>
          <a:p>
            <a:r>
              <a:rPr lang="en-US" dirty="0" smtClean="0"/>
              <a:t>Writing non blocking code on server side</a:t>
            </a:r>
          </a:p>
          <a:p>
            <a:r>
              <a:rPr lang="en-US" dirty="0" smtClean="0"/>
              <a:t>managing </a:t>
            </a:r>
            <a:r>
              <a:rPr lang="en-US" dirty="0" err="1"/>
              <a:t>N</a:t>
            </a:r>
            <a:r>
              <a:rPr lang="en-US" dirty="0" err="1" smtClean="0"/>
              <a:t>oSql</a:t>
            </a:r>
            <a:r>
              <a:rPr lang="en-US" dirty="0" smtClean="0"/>
              <a:t> database on backend.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243" y="1519463"/>
            <a:ext cx="2747725" cy="27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3582" y="5719254"/>
            <a:ext cx="543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GOTO Link</a:t>
            </a:r>
            <a:r>
              <a:rPr lang="en-US" b="1" dirty="0"/>
              <a:t> </a:t>
            </a:r>
            <a:r>
              <a:rPr lang="en-US" b="1" dirty="0" smtClean="0"/>
              <a:t>:- </a:t>
            </a:r>
            <a:r>
              <a:rPr lang="en-US" b="1" dirty="0" smtClean="0">
                <a:hlinkClick r:id="rId4" action="ppaction://hlinksldjump"/>
              </a:rPr>
              <a:t> </a:t>
            </a:r>
            <a:r>
              <a:rPr lang="en-US" b="1" dirty="0">
                <a:hlinkClick r:id="rId5"/>
              </a:rPr>
              <a:t>http://matthew.wagerfield.com/parallax/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0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it fit in?</a:t>
            </a:r>
            <a:endParaRPr lang="en-US" dirty="0"/>
          </a:p>
        </p:txBody>
      </p:sp>
      <p:pic>
        <p:nvPicPr>
          <p:cNvPr id="2050" name="Picture 2" descr="Image result for client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27" y="1821976"/>
            <a:ext cx="1719617" cy="121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erver computer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979" y="1631310"/>
            <a:ext cx="930095" cy="14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2050" idx="3"/>
          </p:cNvCxnSpPr>
          <p:nvPr/>
        </p:nvCxnSpPr>
        <p:spPr>
          <a:xfrm flipV="1">
            <a:off x="3070744" y="2352935"/>
            <a:ext cx="6313406" cy="76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64625" y="1865910"/>
            <a:ext cx="405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http://matthew.wagerfield.com/parallax/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22" y="4599419"/>
            <a:ext cx="2499042" cy="139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2052" idx="2"/>
            <a:endCxn id="2052" idx="2"/>
          </p:cNvCxnSpPr>
          <p:nvPr/>
        </p:nvCxnSpPr>
        <p:spPr>
          <a:xfrm>
            <a:off x="9972027" y="307456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37540" y="3008336"/>
            <a:ext cx="5646610" cy="1406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695045">
            <a:off x="4667538" y="3409817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HTML+CSS+JS+Resources</a:t>
            </a:r>
            <a:endParaRPr lang="en-US" dirty="0"/>
          </a:p>
        </p:txBody>
      </p:sp>
      <p:pic>
        <p:nvPicPr>
          <p:cNvPr id="2055" name="Picture 7" descr="Image result for chrome wind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78" y="4414682"/>
            <a:ext cx="2713962" cy="17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1" name="Straight Arrow Connector 2050"/>
          <p:cNvCxnSpPr>
            <a:stCxn id="2055" idx="3"/>
          </p:cNvCxnSpPr>
          <p:nvPr/>
        </p:nvCxnSpPr>
        <p:spPr>
          <a:xfrm>
            <a:off x="3737540" y="5295456"/>
            <a:ext cx="4642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TextBox 2067"/>
          <p:cNvSpPr txBox="1"/>
          <p:nvPr/>
        </p:nvSpPr>
        <p:spPr>
          <a:xfrm>
            <a:off x="4307575" y="4905949"/>
            <a:ext cx="356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Browser Engine Renders Everything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7991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b="1" dirty="0" smtClean="0"/>
              <a:t>D</a:t>
            </a:r>
            <a:r>
              <a:rPr lang="en-US" dirty="0" smtClean="0"/>
              <a:t>ocument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  <a:r>
              <a:rPr lang="en-US" b="1" dirty="0" smtClean="0"/>
              <a:t> M</a:t>
            </a:r>
            <a:r>
              <a:rPr lang="en-US" dirty="0" smtClean="0"/>
              <a:t>odel</a:t>
            </a:r>
            <a:endParaRPr lang="en-US" b="1" dirty="0"/>
          </a:p>
        </p:txBody>
      </p:sp>
      <p:pic>
        <p:nvPicPr>
          <p:cNvPr id="3074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21" y="2255269"/>
            <a:ext cx="6626618" cy="362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092" y="1933602"/>
            <a:ext cx="4367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webpage is loaded , browser creates DOM of the page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HTML DOM model is constructed as a tree of Objects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object model, Javascript gets all the power it needs to create dynamic 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ambola ti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85" y="2689389"/>
            <a:ext cx="7738281" cy="225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>
          <a:xfrm>
            <a:off x="1303362" y="2689389"/>
            <a:ext cx="450376" cy="22559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like playing </a:t>
            </a:r>
            <a:r>
              <a:rPr lang="en-US" dirty="0" err="1" smtClean="0"/>
              <a:t>tambola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263" y="36326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3075" y="1937982"/>
            <a:ext cx="13647" cy="955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1991" y="158954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Css</a:t>
            </a:r>
            <a:r>
              <a:rPr lang="en-US" dirty="0" smtClean="0"/>
              <a:t> styles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916907" y="3466531"/>
            <a:ext cx="859809" cy="79157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44454" y="4002009"/>
            <a:ext cx="0" cy="1525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272" y="5527343"/>
            <a:ext cx="407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Manipulation of HTML through JavaScript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07976" y="2415653"/>
            <a:ext cx="3930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86493" y="1972523"/>
            <a:ext cx="18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Traverse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9582" y="2149816"/>
            <a:ext cx="5332611" cy="661720"/>
          </a:xfrm>
        </p:spPr>
        <p:txBody>
          <a:bodyPr/>
          <a:lstStyle/>
          <a:p>
            <a:r>
              <a:rPr lang="en-US" dirty="0" smtClean="0"/>
              <a:t>Playground: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8173" y="2825281"/>
            <a:ext cx="9949218" cy="661720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800" dirty="0"/>
              <a:t>a place with a specific design to allow children to play there</a:t>
            </a:r>
          </a:p>
        </p:txBody>
      </p:sp>
    </p:spTree>
    <p:extLst>
      <p:ext uri="{BB962C8B-B14F-4D97-AF65-F5344CB8AC3E}">
        <p14:creationId xmlns:p14="http://schemas.microsoft.com/office/powerpoint/2010/main" val="25742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Playgrounds in JavaScript</a:t>
            </a:r>
            <a:endParaRPr lang="en-US" dirty="0"/>
          </a:p>
        </p:txBody>
      </p:sp>
      <p:sp>
        <p:nvSpPr>
          <p:cNvPr id="3" name="AutoShape 2" descr="Image result for codep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codep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414516"/>
            <a:ext cx="3141260" cy="15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96835" y="2442949"/>
            <a:ext cx="0" cy="154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26" y="2762409"/>
            <a:ext cx="3736313" cy="87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7775575" y="2414516"/>
            <a:ext cx="0" cy="169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 descr="Image result for JSfidd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81" y="1930281"/>
            <a:ext cx="2539099" cy="253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5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pic>
        <p:nvPicPr>
          <p:cNvPr id="6146" name="Picture 2" descr="Image result for hands 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10" y="2109668"/>
            <a:ext cx="3277665" cy="311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Summarize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full fledged client/server language used on web platform with capabilities of building complex user </a:t>
            </a:r>
            <a:r>
              <a:rPr lang="en-US" dirty="0" smtClean="0"/>
              <a:t>interface, Writing non-blocking code on server side and managing </a:t>
            </a:r>
            <a:r>
              <a:rPr lang="en-US" dirty="0" err="1" smtClean="0"/>
              <a:t>NoSql</a:t>
            </a:r>
            <a:r>
              <a:rPr lang="en-US" dirty="0" smtClean="0"/>
              <a:t> databases,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HTML + JavaScript  + CSS = Client Side Web Platform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03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73458"/>
            <a:ext cx="10969943" cy="5252712"/>
          </a:xfrm>
        </p:spPr>
        <p:txBody>
          <a:bodyPr/>
          <a:lstStyle/>
          <a:p>
            <a:r>
              <a:rPr lang="en-US" dirty="0" smtClean="0"/>
              <a:t>Browser Engine renders the client side code.</a:t>
            </a:r>
          </a:p>
          <a:p>
            <a:endParaRPr lang="en-US" dirty="0"/>
          </a:p>
          <a:p>
            <a:r>
              <a:rPr lang="en-US" dirty="0" smtClean="0"/>
              <a:t>Browser </a:t>
            </a:r>
            <a:r>
              <a:rPr lang="en-US" dirty="0"/>
              <a:t>creates a Document Object Model i.e. a tree structure of the html so that JavaScript is able to traverse through and manipulate html.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embed </a:t>
            </a:r>
            <a:r>
              <a:rPr lang="en-US" dirty="0"/>
              <a:t>J</a:t>
            </a:r>
            <a:r>
              <a:rPr lang="en-US" dirty="0" smtClean="0"/>
              <a:t>avascript by adding &lt;script&gt; tag , html events etc.</a:t>
            </a:r>
          </a:p>
          <a:p>
            <a:r>
              <a:rPr lang="en-US" dirty="0" smtClean="0"/>
              <a:t>Rapidly prototype apps using latest and greatest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0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Sessions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JavaScript from scratch</a:t>
            </a:r>
          </a:p>
          <a:p>
            <a:r>
              <a:rPr lang="en-US" dirty="0" smtClean="0"/>
              <a:t>According to popularity, will continue with more advanced topics</a:t>
            </a:r>
          </a:p>
          <a:p>
            <a:r>
              <a:rPr lang="en-US" dirty="0" smtClean="0"/>
              <a:t>Help you to quickly get started on building web apps leveraging latest and greatest frameworks</a:t>
            </a:r>
          </a:p>
          <a:p>
            <a:r>
              <a:rPr lang="en-US" dirty="0" smtClean="0"/>
              <a:t>Finally, You will be capable of materializing your ideas on web platform</a:t>
            </a:r>
          </a:p>
        </p:txBody>
      </p:sp>
    </p:spTree>
    <p:extLst>
      <p:ext uri="{BB962C8B-B14F-4D97-AF65-F5344CB8AC3E}">
        <p14:creationId xmlns:p14="http://schemas.microsoft.com/office/powerpoint/2010/main" val="8744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8866" y="1460310"/>
            <a:ext cx="2759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Experts Panel -:</a:t>
            </a:r>
            <a:endParaRPr lang="en-US" sz="3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27543" y="3650186"/>
            <a:ext cx="10754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8866" y="3844962"/>
            <a:ext cx="1787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Newbie -:</a:t>
            </a:r>
            <a:endParaRPr lang="en-US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27" y="2190617"/>
            <a:ext cx="860092" cy="10404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9" y="2195288"/>
            <a:ext cx="675724" cy="10417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39" y="2147783"/>
            <a:ext cx="810920" cy="11368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85" y="2190616"/>
            <a:ext cx="1347433" cy="10105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0" y="2174211"/>
            <a:ext cx="910817" cy="1083948"/>
          </a:xfrm>
          <a:prstGeom prst="rect">
            <a:avLst/>
          </a:prstGeom>
        </p:spPr>
      </p:pic>
      <p:pic>
        <p:nvPicPr>
          <p:cNvPr id="1026" name="Picture 2" descr="C:\Users\mnara3\Desktop\ManikNarang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19" y="4456111"/>
            <a:ext cx="10763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31" y="110865"/>
            <a:ext cx="10969943" cy="1143000"/>
          </a:xfrm>
        </p:spPr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3" y="1057485"/>
            <a:ext cx="10522423" cy="526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3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6" y="368490"/>
            <a:ext cx="10140286" cy="59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68" y="135128"/>
            <a:ext cx="9765080" cy="490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06" y="5213444"/>
            <a:ext cx="4502529" cy="10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9" y="34703"/>
            <a:ext cx="9853683" cy="60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3" y="655011"/>
            <a:ext cx="951248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 Masters">
  <a:themeElements>
    <a:clrScheme name="SGM Color 2016">
      <a:dk1>
        <a:srgbClr val="22262E"/>
      </a:dk1>
      <a:lt1>
        <a:srgbClr val="FFFFFF"/>
      </a:lt1>
      <a:dk2>
        <a:srgbClr val="0A2A74"/>
      </a:dk2>
      <a:lt2>
        <a:srgbClr val="D0D0D0"/>
      </a:lt2>
      <a:accent1>
        <a:srgbClr val="1499E6"/>
      </a:accent1>
      <a:accent2>
        <a:srgbClr val="868686"/>
      </a:accent2>
      <a:accent3>
        <a:srgbClr val="DE2714"/>
      </a:accent3>
      <a:accent4>
        <a:srgbClr val="3A2139"/>
      </a:accent4>
      <a:accent5>
        <a:srgbClr val="AA9D82"/>
      </a:accent5>
      <a:accent6>
        <a:srgbClr val="1DA65D"/>
      </a:accent6>
      <a:hlink>
        <a:srgbClr val="C82506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3" ma:contentTypeDescription="" ma:contentTypeScope="" ma:versionID="21637321632fa8d7fff94f47d9662a6b">
  <xsd:schema xmlns:xsd="http://www.w3.org/2001/XMLSchema" xmlns:xs="http://www.w3.org/2001/XMLSchema" xmlns:p="http://schemas.microsoft.com/office/2006/metadata/properties" xmlns:ns2="c8085c4b-1ac7-4641-80ad-2522959560d5" xmlns:ns4="24943d0a-27c4-4bf8-a607-4a8907b6c8ab" targetNamespace="http://schemas.microsoft.com/office/2006/metadata/properties" ma:root="true" ma:fieldsID="a50d13223d6859a13c02af8e2ec6b579" ns2:_="" ns4:_="">
    <xsd:import namespace="c8085c4b-1ac7-4641-80ad-2522959560d5"/>
    <xsd:import namespace="24943d0a-27c4-4bf8-a607-4a8907b6c8ab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  <xsd:element ref="ns4:Solu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3d0a-27c4-4bf8-a607-4a8907b6c8ab" elementFormDefault="qualified">
    <xsd:import namespace="http://schemas.microsoft.com/office/2006/documentManagement/types"/>
    <xsd:import namespace="http://schemas.microsoft.com/office/infopath/2007/PartnerControls"/>
    <xsd:element name="Solution" ma:index="18" nillable="true" ma:displayName="Solution" ma:list="{228c778e-9a00-4699-9aa7-da888e41b916}" ma:internalName="Solution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lution xmlns="24943d0a-27c4-4bf8-a607-4a8907b6c8ab"/>
    <Theme_x0020_2 xmlns="c8085c4b-1ac7-4641-80ad-2522959560d5"/>
    <Region xmlns="c8085c4b-1ac7-4641-80ad-2522959560d5"/>
    <Practice_x0020_2 xmlns="c8085c4b-1ac7-4641-80ad-2522959560d5"/>
    <Client_x0020_Segmentation xmlns="c8085c4b-1ac7-4641-80ad-2522959560d5" xsi:nil="true"/>
    <Sapient_x0020_Contact_x0028_s_x0029_ xmlns="c8085c4b-1ac7-4641-80ad-2522959560d5">
      <UserInfo>
        <DisplayName>i:0#.w|sapient\dkumme</DisplayName>
        <AccountId>136</AccountId>
        <AccountType/>
      </UserInfo>
    </Sapient_x0020_Contact_x0028_s_x0029_>
    <Domain xmlns="c8085c4b-1ac7-4641-80ad-2522959560d5"/>
    <Capability xmlns="c8085c4b-1ac7-4641-80ad-2522959560d5"/>
    <Key_x0020_Technologies xmlns="c8085c4b-1ac7-4641-80ad-2522959560d5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7C771-E419-455A-9ED0-D76F28924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24943d0a-27c4-4bf8-a607-4a8907b6c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61D4D0-73CC-4280-AF59-F361C383B16A}">
  <ds:schemaRefs>
    <ds:schemaRef ds:uri="http://purl.org/dc/elements/1.1/"/>
    <ds:schemaRef ds:uri="c8085c4b-1ac7-4641-80ad-2522959560d5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4943d0a-27c4-4bf8-a607-4a8907b6c8a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F53719-B4BD-49BC-B198-39FD3ED573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38485</TotalTime>
  <Words>607</Words>
  <Application>Microsoft Office PowerPoint</Application>
  <PresentationFormat>Custom</PresentationFormat>
  <Paragraphs>96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Content Masters</vt:lpstr>
      <vt:lpstr>Office Theme</vt:lpstr>
      <vt:lpstr>JavaScript L&amp;D Sessions</vt:lpstr>
      <vt:lpstr>Introduction</vt:lpstr>
      <vt:lpstr>About the Sessions</vt:lpstr>
      <vt:lpstr>Our Team</vt:lpstr>
      <vt:lpstr>Why JavaScript?</vt:lpstr>
      <vt:lpstr>PowerPoint Presentation</vt:lpstr>
      <vt:lpstr>PowerPoint Presentation</vt:lpstr>
      <vt:lpstr>PowerPoint Presentation</vt:lpstr>
      <vt:lpstr>PowerPoint Presentation</vt:lpstr>
      <vt:lpstr>JavaScript : Citadel </vt:lpstr>
      <vt:lpstr>What’s my benefit?</vt:lpstr>
      <vt:lpstr>How will we approach LEARNING?</vt:lpstr>
      <vt:lpstr>Looking at the past makes us realize how far we have come in future</vt:lpstr>
      <vt:lpstr>Introduction to JavaScript</vt:lpstr>
      <vt:lpstr>JavaScript: Past , Present , Future</vt:lpstr>
      <vt:lpstr>PowerPoint Presentation</vt:lpstr>
      <vt:lpstr>Google’s JavaScript Engine : V8</vt:lpstr>
      <vt:lpstr>Rise of Single Page Applications</vt:lpstr>
      <vt:lpstr>What is JavaScript Currently?</vt:lpstr>
      <vt:lpstr>Where does it fit in?</vt:lpstr>
      <vt:lpstr>HTML Document Object Model</vt:lpstr>
      <vt:lpstr>It’s like playing tambola</vt:lpstr>
      <vt:lpstr>Playground: </vt:lpstr>
      <vt:lpstr>Playgrounds in JavaScript</vt:lpstr>
      <vt:lpstr>Hands On</vt:lpstr>
      <vt:lpstr>Let’s Summarize</vt:lpstr>
      <vt:lpstr>PowerPoint Presentation</vt:lpstr>
      <vt:lpstr>Thank You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Kummer</dc:creator>
  <cp:lastModifiedBy>WIN764BIT</cp:lastModifiedBy>
  <cp:revision>481</cp:revision>
  <cp:lastPrinted>2015-02-14T20:13:28Z</cp:lastPrinted>
  <dcterms:created xsi:type="dcterms:W3CDTF">2015-02-05T19:35:34Z</dcterms:created>
  <dcterms:modified xsi:type="dcterms:W3CDTF">2017-02-14T08:30:55Z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