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rive.google.com/file/d/11JLGvWlw1p9JIwnQFjZxJKpjPNvZR2bl/view?ts=5c3d7af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292963"/>
            <a:ext cx="9144000" cy="191757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US"/>
              <a:t>Energy Harvesting Using Piezoelectric Materials</a:t>
            </a:r>
            <a:endParaRPr/>
          </a:p>
        </p:txBody>
      </p:sp>
      <p:pic>
        <p:nvPicPr>
          <p:cNvPr descr="P_20160817_185822_HDR" id="85" name="Google Shape;85;p13"/>
          <p:cNvPicPr preferRelativeResize="0"/>
          <p:nvPr/>
        </p:nvPicPr>
        <p:blipFill rotWithShape="1">
          <a:blip r:embed="rId3">
            <a:alphaModFix/>
          </a:blip>
          <a:srcRect b="0" l="16096" r="23083" t="0"/>
          <a:stretch/>
        </p:blipFill>
        <p:spPr>
          <a:xfrm>
            <a:off x="3950563" y="2476870"/>
            <a:ext cx="4261281" cy="37641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80672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a:t>
            </a:r>
            <a:r>
              <a:rPr lang="en-US" sz="3600"/>
              <a:t>PIEZOELECTRIC MATERIAL</a:t>
            </a:r>
            <a:endParaRPr sz="3600"/>
          </a:p>
        </p:txBody>
      </p:sp>
      <p:sp>
        <p:nvSpPr>
          <p:cNvPr id="91" name="Google Shape;91;p14"/>
          <p:cNvSpPr txBox="1"/>
          <p:nvPr>
            <p:ph idx="1" type="body"/>
          </p:nvPr>
        </p:nvSpPr>
        <p:spPr>
          <a:xfrm>
            <a:off x="838200" y="1242874"/>
            <a:ext cx="10515600" cy="49340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000"/>
              <a:buChar char="•"/>
            </a:pPr>
            <a:r>
              <a:rPr lang="en-US" sz="2000"/>
              <a:t>Piezoelectric materials can be used as mechanisms to transform mechanical energy, usually ambient vibration into electrical energy that can be used to power other devices. The practice of harnessing the energy around a system and converting it into usable power is termed power harvesting. By implementing power harvesting devices, portable systems can be developed that do not depend on traditional methods for providing power, such as the battery, which has a limited operating life.</a:t>
            </a:r>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92" name="Google Shape;92;p14"/>
          <p:cNvPicPr preferRelativeResize="0"/>
          <p:nvPr/>
        </p:nvPicPr>
        <p:blipFill rotWithShape="1">
          <a:blip r:embed="rId3">
            <a:alphaModFix/>
          </a:blip>
          <a:srcRect b="0" l="0" r="0" t="0"/>
          <a:stretch/>
        </p:blipFill>
        <p:spPr>
          <a:xfrm>
            <a:off x="2784906" y="3123785"/>
            <a:ext cx="6000750" cy="3124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000"/>
              <a:buFont typeface="Calibri"/>
              <a:buNone/>
            </a:pPr>
            <a:r>
              <a:rPr b="1" lang="en-US" sz="2000"/>
              <a:t>BLOCK DIAGRAM OF SHOE-POWERED TRANSMITTER CUM BATTERY CHARGING MODULE</a:t>
            </a:r>
            <a:endParaRPr sz="2000"/>
          </a:p>
        </p:txBody>
      </p:sp>
      <p:pic>
        <p:nvPicPr>
          <p:cNvPr descr="RF transmitter block diagram" id="98" name="Google Shape;98;p15"/>
          <p:cNvPicPr preferRelativeResize="0"/>
          <p:nvPr/>
        </p:nvPicPr>
        <p:blipFill rotWithShape="1">
          <a:blip r:embed="rId3">
            <a:alphaModFix/>
          </a:blip>
          <a:srcRect b="0" l="0" r="0" t="0"/>
          <a:stretch/>
        </p:blipFill>
        <p:spPr>
          <a:xfrm>
            <a:off x="2876366" y="1500326"/>
            <a:ext cx="6186672" cy="51224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           Shoe-powered transmitter circuit</a:t>
            </a:r>
            <a:endParaRPr/>
          </a:p>
        </p:txBody>
      </p:sp>
      <p:pic>
        <p:nvPicPr>
          <p:cNvPr descr="RF transmitter for patent" id="104" name="Google Shape;104;p16"/>
          <p:cNvPicPr preferRelativeResize="0"/>
          <p:nvPr/>
        </p:nvPicPr>
        <p:blipFill rotWithShape="1">
          <a:blip r:embed="rId3">
            <a:alphaModFix/>
          </a:blip>
          <a:srcRect b="0" l="0" r="0" t="0"/>
          <a:stretch/>
        </p:blipFill>
        <p:spPr>
          <a:xfrm>
            <a:off x="2192784" y="1552575"/>
            <a:ext cx="7874494" cy="502577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                       Receiver circuit</a:t>
            </a:r>
            <a:br>
              <a:rPr lang="en-US"/>
            </a:br>
            <a:endParaRPr/>
          </a:p>
        </p:txBody>
      </p:sp>
      <p:pic>
        <p:nvPicPr>
          <p:cNvPr descr="RF Receiver for patent" id="110" name="Google Shape;110;p17"/>
          <p:cNvPicPr preferRelativeResize="0"/>
          <p:nvPr/>
        </p:nvPicPr>
        <p:blipFill rotWithShape="1">
          <a:blip r:embed="rId3">
            <a:alphaModFix/>
          </a:blip>
          <a:srcRect b="0" l="0" r="0" t="0"/>
          <a:stretch/>
        </p:blipFill>
        <p:spPr>
          <a:xfrm>
            <a:off x="2130641" y="1633537"/>
            <a:ext cx="6784759" cy="498920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SPECIFIC APPLICATION</a:t>
            </a:r>
            <a:endParaRPr/>
          </a:p>
        </p:txBody>
      </p:sp>
      <p:sp>
        <p:nvSpPr>
          <p:cNvPr id="116" name="Google Shape;116;p18"/>
          <p:cNvSpPr txBox="1"/>
          <p:nvPr>
            <p:ph idx="1" type="body"/>
          </p:nvPr>
        </p:nvSpPr>
        <p:spPr>
          <a:xfrm>
            <a:off x="838200" y="1500326"/>
            <a:ext cx="10515600" cy="5184559"/>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400"/>
              <a:buChar char="•"/>
            </a:pPr>
            <a:r>
              <a:rPr lang="en-US" sz="2400"/>
              <a:t>Retrieving energy from the piezoelectric material embedded in the base of a human shoe.</a:t>
            </a:r>
            <a:endParaRPr/>
          </a:p>
          <a:p>
            <a:pPr indent="-228600" lvl="0" marL="228600" rtl="0" algn="l">
              <a:lnSpc>
                <a:spcPct val="80000"/>
              </a:lnSpc>
              <a:spcBef>
                <a:spcPts val="1000"/>
              </a:spcBef>
              <a:spcAft>
                <a:spcPts val="0"/>
              </a:spcAft>
              <a:buClr>
                <a:schemeClr val="dk1"/>
              </a:buClr>
              <a:buSzPts val="2400"/>
              <a:buChar char="•"/>
            </a:pPr>
            <a:r>
              <a:rPr lang="en-US" sz="2400"/>
              <a:t>The weight and pressure exerted by the human while walking, running or standing will create enough energy to charge the battery.</a:t>
            </a:r>
            <a:endParaRPr/>
          </a:p>
          <a:p>
            <a:pPr indent="-228600" lvl="0" marL="228600" rtl="0" algn="l">
              <a:lnSpc>
                <a:spcPct val="80000"/>
              </a:lnSpc>
              <a:spcBef>
                <a:spcPts val="1000"/>
              </a:spcBef>
              <a:spcAft>
                <a:spcPts val="0"/>
              </a:spcAft>
              <a:buClr>
                <a:schemeClr val="dk1"/>
              </a:buClr>
              <a:buSzPts val="2400"/>
              <a:buChar char="•"/>
            </a:pPr>
            <a:r>
              <a:rPr lang="en-US" sz="2400"/>
              <a:t>Men in the army patrol wide areas irrespective of the freezing weather or the extremely hot desert climate. They have to guard their country’s border at all times.</a:t>
            </a:r>
            <a:endParaRPr/>
          </a:p>
          <a:p>
            <a:pPr indent="-228600" lvl="0" marL="228600" rtl="0" algn="l">
              <a:lnSpc>
                <a:spcPct val="80000"/>
              </a:lnSpc>
              <a:spcBef>
                <a:spcPts val="1000"/>
              </a:spcBef>
              <a:spcAft>
                <a:spcPts val="0"/>
              </a:spcAft>
              <a:buClr>
                <a:schemeClr val="dk1"/>
              </a:buClr>
              <a:buSzPts val="2400"/>
              <a:buChar char="•"/>
            </a:pPr>
            <a:r>
              <a:rPr lang="en-US" sz="2400"/>
              <a:t>This project aims at banking on the energy produced while they are patrolling the border by embedding piezoelectric materials in their shoes</a:t>
            </a:r>
            <a:endParaRPr/>
          </a:p>
          <a:p>
            <a:pPr indent="-228600" lvl="0" marL="228600" rtl="0" algn="l">
              <a:lnSpc>
                <a:spcPct val="80000"/>
              </a:lnSpc>
              <a:spcBef>
                <a:spcPts val="1000"/>
              </a:spcBef>
              <a:spcAft>
                <a:spcPts val="0"/>
              </a:spcAft>
              <a:buClr>
                <a:schemeClr val="dk1"/>
              </a:buClr>
              <a:buSzPts val="2400"/>
              <a:buChar char="•"/>
            </a:pPr>
            <a:r>
              <a:rPr lang="en-US" sz="2400"/>
              <a:t>This can be used in cases of emergency, for example: if a soldier gets stuck in snow or an avalanche and he runs out of power to feed his emergency devices to contact his comrades, the energy obtained from the piezoelectric materials incorporated in the shoe will be used to power emergency signaling devices (mobile phones, transceiver, gps system).</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                 DEMONSTRATION</a:t>
            </a:r>
            <a:endParaRPr/>
          </a:p>
        </p:txBody>
      </p:sp>
      <p:sp>
        <p:nvSpPr>
          <p:cNvPr id="122" name="Google Shape;122;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video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