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Ubuntu Light"/>
      <p:regular r:id="rId15"/>
      <p:bold r:id="rId16"/>
      <p:italic r:id="rId17"/>
      <p:boldItalic r:id="rId18"/>
    </p:embeddedFont>
    <p:embeddedFont>
      <p:font typeface="Arvo"/>
      <p:regular r:id="rId19"/>
      <p:bold r:id="rId20"/>
      <p:italic r:id="rId21"/>
      <p:boldItalic r:id="rId22"/>
    </p:embeddedFont>
    <p:embeddedFont>
      <p:font typeface="Bodoni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22" Type="http://schemas.openxmlformats.org/officeDocument/2006/relationships/font" Target="fonts/Arvo-boldItalic.fntdata"/><Relationship Id="rId21" Type="http://schemas.openxmlformats.org/officeDocument/2006/relationships/font" Target="fonts/Arvo-italic.fntdata"/><Relationship Id="rId24" Type="http://schemas.openxmlformats.org/officeDocument/2006/relationships/font" Target="fonts/Bodoni-bold.fntdata"/><Relationship Id="rId23" Type="http://schemas.openxmlformats.org/officeDocument/2006/relationships/font" Target="fonts/Bodon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doni-boldItalic.fntdata"/><Relationship Id="rId25" Type="http://schemas.openxmlformats.org/officeDocument/2006/relationships/font" Target="fonts/Bodon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buntu-regular.fntdata"/><Relationship Id="rId10" Type="http://schemas.openxmlformats.org/officeDocument/2006/relationships/slide" Target="slides/slide5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5" Type="http://schemas.openxmlformats.org/officeDocument/2006/relationships/font" Target="fonts/UbuntuLight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UbuntuLight-italic.fntdata"/><Relationship Id="rId16" Type="http://schemas.openxmlformats.org/officeDocument/2006/relationships/font" Target="fonts/UbuntuLight-bold.fntdata"/><Relationship Id="rId19" Type="http://schemas.openxmlformats.org/officeDocument/2006/relationships/font" Target="fonts/Arvo-regular.fntdata"/><Relationship Id="rId18" Type="http://schemas.openxmlformats.org/officeDocument/2006/relationships/font" Target="fonts/Ubuntu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eb61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eb61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42eb61d9d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42eb61d9d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eb61d9d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eb61d9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2eb61d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2eb61d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4" name="Google Shape;144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400"/>
              <a:t>RODENT OPERANT BUCKET</a:t>
            </a:r>
            <a:endParaRPr i="1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customized low cost research equipment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participation in higher education and research by making it more accessible and affordable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Motivation For Work</a:t>
            </a:r>
            <a:endParaRPr sz="2400"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Specifications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737850" y="1500625"/>
            <a:ext cx="36711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objectives are derived after carefully studying the literature required for the RO Bucket: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Detect the movement of the rodent in the nose pokes of the device.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Dispense a suitable reward at the reward nose poke of 60µL drop size.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Behaviour Data is to be stored and displayed in proper graphical format.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cost of the device should be reduced as compared to other competitors.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is robust and non-corrosive.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8" name="Google Shape;198;p3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27896" r="0" t="0"/>
          <a:stretch/>
        </p:blipFill>
        <p:spPr>
          <a:xfrm>
            <a:off x="5076825" y="1055625"/>
            <a:ext cx="4020525" cy="31557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23825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METHODOLOGY</a:t>
            </a:r>
            <a:endParaRPr b="1"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25" y="272360"/>
            <a:ext cx="4039504" cy="328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909" y="3476500"/>
            <a:ext cx="3060134" cy="1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5">
            <a:alphaModFix/>
          </a:blip>
          <a:srcRect b="17871" l="0" r="0" t="0"/>
          <a:stretch/>
        </p:blipFill>
        <p:spPr>
          <a:xfrm>
            <a:off x="1036325" y="2876750"/>
            <a:ext cx="2400300" cy="14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993625" y="2415875"/>
            <a:ext cx="2396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993625" y="2357450"/>
            <a:ext cx="240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USE OF 3D PRINTING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Methodology</a:t>
            </a:r>
            <a:endParaRPr sz="2400"/>
          </a:p>
        </p:txBody>
      </p:sp>
      <p:cxnSp>
        <p:nvCxnSpPr>
          <p:cNvPr id="217" name="Google Shape;217;p32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32"/>
          <p:cNvSpPr txBox="1"/>
          <p:nvPr>
            <p:ph idx="2" type="ctrTitle"/>
          </p:nvPr>
        </p:nvSpPr>
        <p:spPr>
          <a:xfrm>
            <a:off x="876751" y="1681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LOGGER</a:t>
            </a:r>
            <a:endParaRPr/>
          </a:p>
        </p:txBody>
      </p:sp>
      <p:sp>
        <p:nvSpPr>
          <p:cNvPr id="220" name="Google Shape;220;p32"/>
          <p:cNvSpPr txBox="1"/>
          <p:nvPr>
            <p:ph idx="3" type="ctrTitle"/>
          </p:nvPr>
        </p:nvSpPr>
        <p:spPr>
          <a:xfrm>
            <a:off x="3286650" y="1376625"/>
            <a:ext cx="2575800" cy="9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MICROCONTROLLER</a:t>
            </a:r>
            <a:endParaRPr/>
          </a:p>
        </p:txBody>
      </p:sp>
      <p:sp>
        <p:nvSpPr>
          <p:cNvPr id="221" name="Google Shape;221;p32"/>
          <p:cNvSpPr txBox="1"/>
          <p:nvPr>
            <p:ph idx="5" type="ctrTitle"/>
          </p:nvPr>
        </p:nvSpPr>
        <p:spPr>
          <a:xfrm>
            <a:off x="6158851" y="19253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DISPENSING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MECHANISM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681900" y="2493825"/>
            <a:ext cx="2575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SD Card Shield along with ThingSpeak OpenSource MATLAB Model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3516988" y="2598075"/>
            <a:ext cx="2113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ARDUINO UNO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896650" y="2570025"/>
            <a:ext cx="25758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SENSOR: 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IR Sensors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Ubuntu"/>
                <a:ea typeface="Ubuntu"/>
                <a:cs typeface="Ubuntu"/>
                <a:sym typeface="Ubuntu"/>
              </a:rPr>
              <a:t>Dispenser</a:t>
            </a:r>
            <a:r>
              <a:rPr b="1" lang="es"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s">
                <a:latin typeface="Ubuntu Light"/>
                <a:ea typeface="Ubuntu Light"/>
                <a:cs typeface="Ubuntu Light"/>
                <a:sym typeface="Ubuntu Light"/>
              </a:rPr>
              <a:t>Solenoid Based Drop Dispenser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