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71" r:id="rId6"/>
    <p:sldId id="272" r:id="rId7"/>
    <p:sldId id="260" r:id="rId8"/>
    <p:sldId id="261" r:id="rId9"/>
    <p:sldId id="262" r:id="rId10"/>
    <p:sldId id="273" r:id="rId11"/>
    <p:sldId id="263" r:id="rId12"/>
    <p:sldId id="264" r:id="rId13"/>
    <p:sldId id="266" r:id="rId14"/>
    <p:sldId id="267" r:id="rId15"/>
    <p:sldId id="268" r:id="rId16"/>
    <p:sldId id="270"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BF9"/>
          </a:solidFill>
        </a:fill>
      </a:tcStyle>
    </a:wholeTbl>
    <a:band2H>
      <a:tcTxStyle/>
      <a:tcStyle>
        <a:tcBdr/>
        <a:fill>
          <a:solidFill>
            <a:srgbClr val="E8EEFC"/>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65"/>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Freeform 13"/>
          <p:cNvSpPr/>
          <p:nvPr/>
        </p:nvSpPr>
        <p:spPr>
          <a:xfrm>
            <a:off x="4000500" y="1087403"/>
            <a:ext cx="8191500" cy="5770597"/>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 name="Straight Connector 11"/>
          <p:cNvSpPr/>
          <p:nvPr/>
        </p:nvSpPr>
        <p:spPr>
          <a:xfrm flipH="1">
            <a:off x="406240" y="183933"/>
            <a:ext cx="1" cy="1597709"/>
          </a:xfrm>
          <a:prstGeom prst="line">
            <a:avLst/>
          </a:prstGeom>
          <a:ln w="127000" cap="rnd">
            <a:solidFill>
              <a:schemeClr val="accent4"/>
            </a:solidFill>
            <a:prstDash val="dash"/>
            <a:miter/>
          </a:ln>
        </p:spPr>
        <p:txBody>
          <a:bodyPr lIns="45719" rIns="45719"/>
          <a:lstStyle/>
          <a:p>
            <a:endParaRPr/>
          </a:p>
        </p:txBody>
      </p:sp>
      <p:sp>
        <p:nvSpPr>
          <p:cNvPr id="15" name="Freeform: Shape 13"/>
          <p:cNvSpPr/>
          <p:nvPr/>
        </p:nvSpPr>
        <p:spPr>
          <a:xfrm>
            <a:off x="5292347" y="1"/>
            <a:ext cx="2279743" cy="126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6" name="Freeform: Shape 15"/>
          <p:cNvSpPr/>
          <p:nvPr/>
        </p:nvSpPr>
        <p:spPr>
          <a:xfrm>
            <a:off x="10208694" y="1"/>
            <a:ext cx="1135067" cy="477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7" name="Oval 17"/>
          <p:cNvSpPr/>
          <p:nvPr/>
        </p:nvSpPr>
        <p:spPr>
          <a:xfrm>
            <a:off x="1569043" y="514897"/>
            <a:ext cx="2393353" cy="2328425"/>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8" name="Freeform: Shape 19"/>
          <p:cNvSpPr/>
          <p:nvPr/>
        </p:nvSpPr>
        <p:spPr>
          <a:xfrm flipH="1">
            <a:off x="0" y="2949739"/>
            <a:ext cx="1186452" cy="1771651"/>
          </a:xfrm>
          <a:custGeom>
            <a:avLst/>
            <a:gdLst/>
            <a:ahLst/>
            <a:cxnLst>
              <a:cxn ang="0">
                <a:pos x="wd2" y="hd2"/>
              </a:cxn>
              <a:cxn ang="5400000">
                <a:pos x="wd2" y="hd2"/>
              </a:cxn>
              <a:cxn ang="10800000">
                <a:pos x="wd2" y="hd2"/>
              </a:cxn>
              <a:cxn ang="16200000">
                <a:pos x="wd2" y="hd2"/>
              </a:cxn>
            </a:cxnLst>
            <a:rect l="0" t="0" r="r" b="b"/>
            <a:pathLst>
              <a:path w="21600" h="21600" extrusionOk="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9" name="Arc 21"/>
          <p:cNvSpPr/>
          <p:nvPr/>
        </p:nvSpPr>
        <p:spPr>
          <a:xfrm rot="16200000">
            <a:off x="1539682" y="4203427"/>
            <a:ext cx="2041718" cy="20417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20" name="Title Text"/>
          <p:cNvSpPr txBox="1">
            <a:spLocks noGrp="1"/>
          </p:cNvSpPr>
          <p:nvPr>
            <p:ph type="title"/>
          </p:nvPr>
        </p:nvSpPr>
        <p:spPr>
          <a:xfrm>
            <a:off x="5093208" y="2743200"/>
            <a:ext cx="6592825" cy="2386584"/>
          </a:xfrm>
          <a:prstGeom prst="rect">
            <a:avLst/>
          </a:prstGeom>
        </p:spPr>
        <p:txBody>
          <a:bodyPr anchor="b"/>
          <a:lstStyle>
            <a:lvl1pPr algn="r">
              <a:defRPr sz="6000">
                <a:solidFill>
                  <a:srgbClr val="FFFFFF"/>
                </a:solidFill>
              </a:defRPr>
            </a:lvl1pPr>
          </a:lstStyle>
          <a:p>
            <a:r>
              <a:t>Title Text</a:t>
            </a:r>
          </a:p>
        </p:txBody>
      </p:sp>
      <p:sp>
        <p:nvSpPr>
          <p:cNvPr id="21" name="Body Level One…"/>
          <p:cNvSpPr txBox="1">
            <a:spLocks noGrp="1"/>
          </p:cNvSpPr>
          <p:nvPr>
            <p:ph type="body" sz="quarter" idx="1"/>
          </p:nvPr>
        </p:nvSpPr>
        <p:spPr>
          <a:xfrm>
            <a:off x="5093208" y="5221223"/>
            <a:ext cx="6592825" cy="996697"/>
          </a:xfrm>
          <a:prstGeom prst="rect">
            <a:avLst/>
          </a:prstGeom>
        </p:spPr>
        <p:txBody>
          <a:bodyPr/>
          <a:lstStyle>
            <a:lvl1pPr marL="0" indent="0" algn="r">
              <a:buSzTx/>
              <a:buFontTx/>
              <a:buNone/>
              <a:defRPr sz="2400">
                <a:solidFill>
                  <a:srgbClr val="FFFFFF"/>
                </a:solidFill>
              </a:defRPr>
            </a:lvl1pPr>
            <a:lvl2pPr marL="0" indent="457200" algn="r">
              <a:buSzTx/>
              <a:buFontTx/>
              <a:buNone/>
              <a:defRPr sz="2400">
                <a:solidFill>
                  <a:srgbClr val="FFFFFF"/>
                </a:solidFill>
              </a:defRPr>
            </a:lvl2pPr>
            <a:lvl3pPr marL="0" indent="914400" algn="r">
              <a:buSzTx/>
              <a:buFontTx/>
              <a:buNone/>
              <a:defRPr sz="2400">
                <a:solidFill>
                  <a:srgbClr val="FFFFFF"/>
                </a:solidFill>
              </a:defRPr>
            </a:lvl3pPr>
            <a:lvl4pPr marL="0" indent="1371600" algn="r">
              <a:buSzTx/>
              <a:buFontTx/>
              <a:buNone/>
              <a:defRPr sz="2400">
                <a:solidFill>
                  <a:srgbClr val="FFFFFF"/>
                </a:solidFill>
              </a:defRPr>
            </a:lvl4pPr>
            <a:lvl5pPr marL="0" indent="1828800" algn="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3 colum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16" name="Body Level One…"/>
          <p:cNvSpPr txBox="1">
            <a:spLocks noGrp="1"/>
          </p:cNvSpPr>
          <p:nvPr>
            <p:ph type="body" sz="quarter" idx="1"/>
          </p:nvPr>
        </p:nvSpPr>
        <p:spPr>
          <a:xfrm>
            <a:off x="839787" y="1681163"/>
            <a:ext cx="3291842"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7" name="Text Placeholder 4"/>
          <p:cNvSpPr>
            <a:spLocks noGrp="1"/>
          </p:cNvSpPr>
          <p:nvPr>
            <p:ph type="body" sz="quarter" idx="21"/>
          </p:nvPr>
        </p:nvSpPr>
        <p:spPr>
          <a:xfrm>
            <a:off x="4453128" y="1681163"/>
            <a:ext cx="3291841" cy="823913"/>
          </a:xfrm>
          <a:prstGeom prst="rect">
            <a:avLst/>
          </a:prstGeom>
        </p:spPr>
        <p:txBody>
          <a:bodyPr anchor="b"/>
          <a:lstStyle/>
          <a:p>
            <a:pPr marL="0" indent="0">
              <a:buSzTx/>
              <a:buFontTx/>
              <a:buNone/>
              <a:defRPr sz="2400" b="1"/>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 name="Text Placeholder 4"/>
          <p:cNvSpPr>
            <a:spLocks noGrp="1"/>
          </p:cNvSpPr>
          <p:nvPr>
            <p:ph type="body" sz="quarter" idx="22"/>
          </p:nvPr>
        </p:nvSpPr>
        <p:spPr>
          <a:xfrm>
            <a:off x="8065007" y="1681163"/>
            <a:ext cx="3291841"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with 2 medium pictures">
    <p:spTree>
      <p:nvGrpSpPr>
        <p:cNvPr id="1" name=""/>
        <p:cNvGrpSpPr/>
        <p:nvPr/>
      </p:nvGrpSpPr>
      <p:grpSpPr>
        <a:xfrm>
          <a:off x="0" y="0"/>
          <a:ext cx="0" cy="0"/>
          <a:chOff x="0" y="0"/>
          <a:chExt cx="0" cy="0"/>
        </a:xfrm>
      </p:grpSpPr>
      <p:sp>
        <p:nvSpPr>
          <p:cNvPr id="126" name="Picture Placeholder 19"/>
          <p:cNvSpPr>
            <a:spLocks noGrp="1"/>
          </p:cNvSpPr>
          <p:nvPr>
            <p:ph type="pic" sz="half" idx="21"/>
          </p:nvPr>
        </p:nvSpPr>
        <p:spPr>
          <a:xfrm>
            <a:off x="7901258" y="2727729"/>
            <a:ext cx="4290741" cy="4130272"/>
          </a:xfrm>
          <a:prstGeom prst="rect">
            <a:avLst/>
          </a:prstGeom>
        </p:spPr>
        <p:txBody>
          <a:bodyPr lIns="91439" rIns="91439">
            <a:noAutofit/>
          </a:bodyPr>
          <a:lstStyle/>
          <a:p>
            <a:endParaRPr/>
          </a:p>
        </p:txBody>
      </p:sp>
      <p:sp>
        <p:nvSpPr>
          <p:cNvPr id="127" name="Picture Placeholder 20"/>
          <p:cNvSpPr>
            <a:spLocks noGrp="1"/>
          </p:cNvSpPr>
          <p:nvPr>
            <p:ph type="pic" sz="quarter" idx="22"/>
          </p:nvPr>
        </p:nvSpPr>
        <p:spPr>
          <a:xfrm>
            <a:off x="6261608" y="-1"/>
            <a:ext cx="3519313" cy="3007911"/>
          </a:xfrm>
          <a:prstGeom prst="rect">
            <a:avLst/>
          </a:prstGeom>
        </p:spPr>
        <p:txBody>
          <a:bodyPr lIns="91439" rIns="91439">
            <a:noAutofit/>
          </a:bodyPr>
          <a:lstStyle/>
          <a:p>
            <a:endParaRPr/>
          </a:p>
        </p:txBody>
      </p:sp>
      <p:sp>
        <p:nvSpPr>
          <p:cNvPr id="128" name="Oval 9"/>
          <p:cNvSpPr/>
          <p:nvPr/>
        </p:nvSpPr>
        <p:spPr>
          <a:xfrm>
            <a:off x="10420569" y="1364732"/>
            <a:ext cx="947489" cy="92178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9" name="Arc 11"/>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130" name="Title Text"/>
          <p:cNvSpPr txBox="1">
            <a:spLocks noGrp="1"/>
          </p:cNvSpPr>
          <p:nvPr>
            <p:ph type="title"/>
          </p:nvPr>
        </p:nvSpPr>
        <p:spPr>
          <a:xfrm>
            <a:off x="841247" y="365759"/>
            <a:ext cx="5120642" cy="1325882"/>
          </a:xfrm>
          <a:prstGeom prst="rect">
            <a:avLst/>
          </a:prstGeom>
        </p:spPr>
        <p:txBody>
          <a:body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Body Level One…"/>
          <p:cNvSpPr txBox="1">
            <a:spLocks noGrp="1"/>
          </p:cNvSpPr>
          <p:nvPr>
            <p:ph type="body" sz="half" idx="1"/>
          </p:nvPr>
        </p:nvSpPr>
        <p:spPr>
          <a:xfrm>
            <a:off x="841247" y="1828800"/>
            <a:ext cx="5093210" cy="4352545"/>
          </a:xfrm>
          <a:prstGeom prst="rect">
            <a:avLst/>
          </a:prstGeom>
        </p:spPr>
        <p:txBody>
          <a:bodyPr/>
          <a:lstStyle>
            <a:lvl1pPr marL="0" indent="0">
              <a:buSzTx/>
              <a:buFontTx/>
              <a:buNone/>
              <a:defRPr sz="2400"/>
            </a:lvl1pPr>
            <a:lvl2pPr marL="228600" indent="-228600">
              <a:buFontTx/>
              <a:defRPr sz="2400"/>
            </a:lvl2pPr>
            <a:lvl3pPr marL="502919" indent="-274319">
              <a:buFontTx/>
              <a:defRPr sz="2400"/>
            </a:lvl3pPr>
            <a:lvl4pPr marL="7620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139"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0"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1"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2"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3"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4"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145"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6" name="Title Text"/>
          <p:cNvSpPr txBox="1">
            <a:spLocks noGrp="1"/>
          </p:cNvSpPr>
          <p:nvPr>
            <p:ph type="title"/>
          </p:nvPr>
        </p:nvSpPr>
        <p:spPr>
          <a:xfrm>
            <a:off x="1389888" y="1234439"/>
            <a:ext cx="3236977" cy="4069081"/>
          </a:xfrm>
          <a:prstGeom prst="rect">
            <a:avLst/>
          </a:prstGeom>
        </p:spPr>
        <p:txBody>
          <a:bodyPr/>
          <a:lstStyle>
            <a:lvl1pPr algn="ctr">
              <a:defRPr>
                <a:solidFill>
                  <a:srgbClr val="FFFFFF"/>
                </a:solidFill>
              </a:defRPr>
            </a:lvl1pPr>
          </a:lstStyle>
          <a:p>
            <a:r>
              <a:t>Title Text</a:t>
            </a:r>
          </a:p>
        </p:txBody>
      </p:sp>
      <p:sp>
        <p:nvSpPr>
          <p:cNvPr id="147" name="Slide Number"/>
          <p:cNvSpPr txBox="1">
            <a:spLocks noGrp="1"/>
          </p:cNvSpPr>
          <p:nvPr>
            <p:ph type="sldNum" sz="quarter" idx="2"/>
          </p:nvPr>
        </p:nvSpPr>
        <p:spPr>
          <a:xfrm>
            <a:off x="11083193" y="6404292"/>
            <a:ext cx="273656" cy="269241"/>
          </a:xfrm>
          <a:prstGeom prst="rect">
            <a:avLst/>
          </a:prstGeom>
        </p:spPr>
        <p:txBody>
          <a:bodyPr/>
          <a:lstStyle/>
          <a:p>
            <a:fld id="{86CB4B4D-7CA3-9044-876B-883B54F8677D}" type="slidenum">
              <a:t>‹#›</a:t>
            </a:fld>
            <a:endParaRPr/>
          </a:p>
        </p:txBody>
      </p:sp>
      <p:sp>
        <p:nvSpPr>
          <p:cNvPr id="148" name="Body Level One…"/>
          <p:cNvSpPr txBox="1">
            <a:spLocks noGrp="1"/>
          </p:cNvSpPr>
          <p:nvPr>
            <p:ph type="body" sz="quarter" idx="1"/>
          </p:nvPr>
        </p:nvSpPr>
        <p:spPr>
          <a:xfrm>
            <a:off x="6665976" y="2551176"/>
            <a:ext cx="4709160" cy="1755649"/>
          </a:xfrm>
          <a:prstGeom prst="rect">
            <a:avLst/>
          </a:prstGeom>
        </p:spPr>
        <p:txBody>
          <a:bodyPr/>
          <a:lstStyle>
            <a:lvl1pPr marL="0" indent="0">
              <a:buSzTx/>
              <a:buFontTx/>
              <a:buNone/>
              <a:defRPr sz="2400"/>
            </a:lvl1pPr>
            <a:lvl2pPr marL="304800" indent="-304800">
              <a:buFontTx/>
              <a:defRPr sz="2400"/>
            </a:lvl2pPr>
            <a:lvl3pPr marL="533400" indent="-304800">
              <a:buFontTx/>
              <a:defRPr sz="2400"/>
            </a:lvl3pPr>
            <a:lvl4pPr marL="16764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3" name="Title Text"/>
          <p:cNvSpPr txBox="1">
            <a:spLocks noGrp="1"/>
          </p:cNvSpPr>
          <p:nvPr>
            <p:ph type="title"/>
          </p:nvPr>
        </p:nvSpPr>
        <p:spPr>
          <a:xfrm>
            <a:off x="838200" y="365125"/>
            <a:ext cx="10515600" cy="1325563"/>
          </a:xfrm>
          <a:prstGeom prst="rect">
            <a:avLst/>
          </a:prstGeom>
        </p:spPr>
        <p:txBody>
          <a:bodyPr/>
          <a:lstStyle/>
          <a:p>
            <a:r>
              <a:t>Title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71"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2"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8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2 small pictures">
    <p:spTree>
      <p:nvGrpSpPr>
        <p:cNvPr id="1" name=""/>
        <p:cNvGrpSpPr/>
        <p:nvPr/>
      </p:nvGrpSpPr>
      <p:grpSpPr>
        <a:xfrm>
          <a:off x="0" y="0"/>
          <a:ext cx="0" cy="0"/>
          <a:chOff x="0" y="0"/>
          <a:chExt cx="0" cy="0"/>
        </a:xfrm>
      </p:grpSpPr>
      <p:sp>
        <p:nvSpPr>
          <p:cNvPr id="41" name="Picture Placeholder 21"/>
          <p:cNvSpPr>
            <a:spLocks noGrp="1"/>
          </p:cNvSpPr>
          <p:nvPr>
            <p:ph type="pic" sz="quarter" idx="21"/>
          </p:nvPr>
        </p:nvSpPr>
        <p:spPr>
          <a:xfrm>
            <a:off x="7200479" y="1150210"/>
            <a:ext cx="2207046" cy="2204179"/>
          </a:xfrm>
          <a:prstGeom prst="rect">
            <a:avLst/>
          </a:prstGeom>
        </p:spPr>
        <p:txBody>
          <a:bodyPr lIns="91439" rIns="91439">
            <a:noAutofit/>
          </a:bodyPr>
          <a:lstStyle/>
          <a:p>
            <a:endParaRPr/>
          </a:p>
        </p:txBody>
      </p:sp>
      <p:sp>
        <p:nvSpPr>
          <p:cNvPr id="42" name="Picture Placeholder 20"/>
          <p:cNvSpPr>
            <a:spLocks noGrp="1"/>
          </p:cNvSpPr>
          <p:nvPr>
            <p:ph type="pic" sz="quarter" idx="22"/>
          </p:nvPr>
        </p:nvSpPr>
        <p:spPr>
          <a:xfrm>
            <a:off x="8444631" y="2579683"/>
            <a:ext cx="3096808" cy="3096807"/>
          </a:xfrm>
          <a:prstGeom prst="rect">
            <a:avLst/>
          </a:prstGeom>
        </p:spPr>
        <p:txBody>
          <a:bodyPr lIns="91439" rIns="91439">
            <a:noAutofit/>
          </a:bodyPr>
          <a:lstStyle/>
          <a:p>
            <a:endParaRPr/>
          </a:p>
        </p:txBody>
      </p:sp>
      <p:sp>
        <p:nvSpPr>
          <p:cNvPr id="43" name="Title Text"/>
          <p:cNvSpPr txBox="1">
            <a:spLocks noGrp="1"/>
          </p:cNvSpPr>
          <p:nvPr>
            <p:ph type="title"/>
          </p:nvPr>
        </p:nvSpPr>
        <p:spPr>
          <a:xfrm>
            <a:off x="539495" y="365124"/>
            <a:ext cx="5806442" cy="1325881"/>
          </a:xfrm>
          <a:prstGeom prst="rect">
            <a:avLst/>
          </a:prstGeom>
        </p:spPr>
        <p:txBody>
          <a:bodyPr/>
          <a:lstStyle/>
          <a:p>
            <a:r>
              <a:t>Title Text</a:t>
            </a:r>
          </a:p>
        </p:txBody>
      </p:sp>
      <p:sp>
        <p:nvSpPr>
          <p:cNvPr id="44" name="Body Level One…"/>
          <p:cNvSpPr txBox="1">
            <a:spLocks noGrp="1"/>
          </p:cNvSpPr>
          <p:nvPr>
            <p:ph type="body" sz="half" idx="1"/>
          </p:nvPr>
        </p:nvSpPr>
        <p:spPr>
          <a:xfrm>
            <a:off x="539495" y="1825625"/>
            <a:ext cx="5806442" cy="4352545"/>
          </a:xfrm>
          <a:prstGeom prst="rect">
            <a:avLst/>
          </a:prstGeom>
        </p:spPr>
        <p:txBody>
          <a:bodyPr/>
          <a:lstStyle>
            <a:lvl1pPr marL="0" indent="0">
              <a:lnSpc>
                <a:spcPct val="110000"/>
              </a:lnSpc>
              <a:buSzTx/>
              <a:buFontTx/>
              <a:buNone/>
              <a:defRPr sz="2400"/>
            </a:lvl1pPr>
            <a:lvl2pPr marL="274319" indent="-274319">
              <a:lnSpc>
                <a:spcPct val="110000"/>
              </a:lnSpc>
              <a:buFontTx/>
              <a:defRPr sz="2400"/>
            </a:lvl2pPr>
            <a:lvl3pPr marL="533400" indent="-304800">
              <a:lnSpc>
                <a:spcPct val="110000"/>
              </a:lnSpc>
              <a:buFontTx/>
              <a:defRPr sz="2400"/>
            </a:lvl3pPr>
            <a:lvl4pPr marL="800100" indent="-342900">
              <a:lnSpc>
                <a:spcPct val="110000"/>
              </a:lnSpc>
              <a:buFontTx/>
              <a:defRPr sz="2400"/>
            </a:lvl4pPr>
            <a:lvl5pPr marL="2133600" indent="-304800">
              <a:lnSpc>
                <a:spcPct val="110000"/>
              </a:lnSpc>
              <a:buFontTx/>
              <a:defRPr sz="2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Oval 9"/>
          <p:cNvSpPr/>
          <p:nvPr/>
        </p:nvSpPr>
        <p:spPr>
          <a:xfrm>
            <a:off x="10249620" y="1555067"/>
            <a:ext cx="819305" cy="797079"/>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47" name="Rectangle 11"/>
          <p:cNvSpPr/>
          <p:nvPr/>
        </p:nvSpPr>
        <p:spPr>
          <a:xfrm>
            <a:off x="7590088" y="4034392"/>
            <a:ext cx="876705" cy="876705"/>
          </a:xfrm>
          <a:prstGeom prst="rect">
            <a:avLst/>
          </a:prstGeom>
          <a:ln w="127000">
            <a:solidFill>
              <a:schemeClr val="accent6"/>
            </a:solidFill>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4" name="Oval 6"/>
          <p:cNvSpPr/>
          <p:nvPr/>
        </p:nvSpPr>
        <p:spPr>
          <a:xfrm>
            <a:off x="2815928" y="148928"/>
            <a:ext cx="6560144" cy="6560144"/>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Arc 7"/>
          <p:cNvSpPr/>
          <p:nvPr/>
        </p:nvSpPr>
        <p:spPr>
          <a:xfrm rot="9222429" flipV="1">
            <a:off x="1900746" y="906095"/>
            <a:ext cx="3085935" cy="19616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56" name="Oval 13"/>
          <p:cNvSpPr/>
          <p:nvPr/>
        </p:nvSpPr>
        <p:spPr>
          <a:xfrm>
            <a:off x="8165417" y="5241988"/>
            <a:ext cx="759405" cy="738803"/>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7" name="Title Text"/>
          <p:cNvSpPr txBox="1">
            <a:spLocks noGrp="1"/>
          </p:cNvSpPr>
          <p:nvPr>
            <p:ph type="title"/>
          </p:nvPr>
        </p:nvSpPr>
        <p:spPr>
          <a:xfrm>
            <a:off x="3319271" y="1380744"/>
            <a:ext cx="5559553" cy="2514601"/>
          </a:xfrm>
          <a:prstGeom prst="rect">
            <a:avLst/>
          </a:prstGeom>
        </p:spPr>
        <p:txBody>
          <a:bodyPr anchor="b"/>
          <a:lstStyle>
            <a:lvl1pPr algn="ctr">
              <a:defRPr sz="6000">
                <a:solidFill>
                  <a:srgbClr val="FFFFFF"/>
                </a:solidFill>
              </a:defRPr>
            </a:lvl1pPr>
          </a:lstStyle>
          <a:p>
            <a:r>
              <a:t>Title Text</a:t>
            </a:r>
          </a:p>
        </p:txBody>
      </p:sp>
      <p:sp>
        <p:nvSpPr>
          <p:cNvPr id="58" name="Body Level One…"/>
          <p:cNvSpPr txBox="1">
            <a:spLocks noGrp="1"/>
          </p:cNvSpPr>
          <p:nvPr>
            <p:ph type="body" sz="quarter" idx="1"/>
          </p:nvPr>
        </p:nvSpPr>
        <p:spPr>
          <a:xfrm>
            <a:off x="3319271" y="4078223"/>
            <a:ext cx="5559553" cy="153619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539495" y="365125"/>
            <a:ext cx="10515601" cy="1325563"/>
          </a:xfrm>
          <a:prstGeom prst="rect">
            <a:avLst/>
          </a:prstGeom>
        </p:spPr>
        <p:txBody>
          <a:bodyPr/>
          <a:lstStyle/>
          <a:p>
            <a:r>
              <a:t>Title Text</a:t>
            </a:r>
          </a:p>
        </p:txBody>
      </p:sp>
      <p:sp>
        <p:nvSpPr>
          <p:cNvPr id="67" name="Body Level One…"/>
          <p:cNvSpPr txBox="1">
            <a:spLocks noGrp="1"/>
          </p:cNvSpPr>
          <p:nvPr>
            <p:ph type="body" idx="1"/>
          </p:nvPr>
        </p:nvSpPr>
        <p:spPr>
          <a:xfrm>
            <a:off x="1179575" y="1911095"/>
            <a:ext cx="9829801"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Freeform: Shape 6"/>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70" name="Freeform: Shape 7"/>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2">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9" name="Body Level One…"/>
          <p:cNvSpPr txBox="1">
            <a:spLocks noGrp="1"/>
          </p:cNvSpPr>
          <p:nvPr>
            <p:ph type="body" idx="1"/>
          </p:nvPr>
        </p:nvSpPr>
        <p:spPr>
          <a:xfrm>
            <a:off x="838200" y="1911095"/>
            <a:ext cx="10515600"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slide with picture">
    <p:bg>
      <p:bgPr>
        <a:solidFill>
          <a:srgbClr val="000000"/>
        </a:solidFill>
        <a:effectLst/>
      </p:bgPr>
    </p:bg>
    <p:spTree>
      <p:nvGrpSpPr>
        <p:cNvPr id="1" name=""/>
        <p:cNvGrpSpPr/>
        <p:nvPr/>
      </p:nvGrpSpPr>
      <p:grpSpPr>
        <a:xfrm>
          <a:off x="0" y="0"/>
          <a:ext cx="0" cy="0"/>
          <a:chOff x="0" y="0"/>
          <a:chExt cx="0" cy="0"/>
        </a:xfrm>
      </p:grpSpPr>
      <p:sp>
        <p:nvSpPr>
          <p:cNvPr id="86" name="Picture Placeholder 5"/>
          <p:cNvSpPr>
            <a:spLocks noGrp="1"/>
          </p:cNvSpPr>
          <p:nvPr>
            <p:ph type="pic" idx="21"/>
          </p:nvPr>
        </p:nvSpPr>
        <p:spPr>
          <a:xfrm>
            <a:off x="0" y="1"/>
            <a:ext cx="12192000" cy="6858001"/>
          </a:xfrm>
          <a:prstGeom prst="rect">
            <a:avLst/>
          </a:prstGeom>
        </p:spPr>
        <p:txBody>
          <a:bodyPr lIns="91439" rIns="91439">
            <a:noAutofit/>
          </a:bodyPr>
          <a:lstStyle/>
          <a:p>
            <a:endParaRPr/>
          </a:p>
        </p:txBody>
      </p:sp>
      <p:sp>
        <p:nvSpPr>
          <p:cNvPr id="87" name="Title Text"/>
          <p:cNvSpPr txBox="1">
            <a:spLocks noGrp="1"/>
          </p:cNvSpPr>
          <p:nvPr>
            <p:ph type="title"/>
          </p:nvPr>
        </p:nvSpPr>
        <p:spPr>
          <a:xfrm>
            <a:off x="3111500" y="370600"/>
            <a:ext cx="5923842" cy="5923842"/>
          </a:xfrm>
          <a:prstGeom prst="rect">
            <a:avLst/>
          </a:prstGeom>
          <a:solidFill>
            <a:srgbClr val="FFFFFF">
              <a:alpha val="95000"/>
            </a:srgbClr>
          </a:solidFill>
        </p:spPr>
        <p:txBody>
          <a:bodyPr anchor="b"/>
          <a:lstStyle>
            <a:lvl1pPr algn="ctr">
              <a:defRPr sz="4000"/>
            </a:lvl1pPr>
          </a:lstStyle>
          <a:p>
            <a:r>
              <a:t>Title Text</a:t>
            </a:r>
          </a:p>
        </p:txBody>
      </p:sp>
      <p:sp>
        <p:nvSpPr>
          <p:cNvPr id="88" name="Body Level One…"/>
          <p:cNvSpPr txBox="1">
            <a:spLocks noGrp="1"/>
          </p:cNvSpPr>
          <p:nvPr>
            <p:ph type="body" sz="quarter" idx="1"/>
          </p:nvPr>
        </p:nvSpPr>
        <p:spPr>
          <a:xfrm>
            <a:off x="3575303" y="4379976"/>
            <a:ext cx="5038345" cy="713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9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0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7"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3" name="Freeform: Shape 4"/>
          <p:cNvSpPr/>
          <p:nvPr/>
        </p:nvSpPr>
        <p:spPr>
          <a:xfrm rot="16200000">
            <a:off x="-388933" y="4841194"/>
            <a:ext cx="1737401"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4" name="Freeform: Shape 5"/>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3ACB-9066-5FDD-4CA4-1454159AB51A}"/>
              </a:ext>
            </a:extLst>
          </p:cNvPr>
          <p:cNvSpPr>
            <a:spLocks noGrp="1"/>
          </p:cNvSpPr>
          <p:nvPr>
            <p:ph type="title"/>
          </p:nvPr>
        </p:nvSpPr>
        <p:spPr>
          <a:xfrm>
            <a:off x="1170432" y="1399032"/>
            <a:ext cx="3236977" cy="4069080"/>
          </a:xfrm>
        </p:spPr>
        <p:txBody>
          <a:bodyPr lIns="45719" tIns="45720" rIns="45719" bIns="45720" anchor="ctr">
            <a:normAutofit/>
          </a:bodyPr>
          <a:lstStyle/>
          <a:p>
            <a:r>
              <a:rPr lang="en-US" sz="4100" dirty="0"/>
              <a:t>Text Summarization and Classification App</a:t>
            </a:r>
          </a:p>
        </p:txBody>
      </p:sp>
      <p:sp>
        <p:nvSpPr>
          <p:cNvPr id="8" name="Text Placeholder 2">
            <a:extLst>
              <a:ext uri="{FF2B5EF4-FFF2-40B4-BE49-F238E27FC236}">
                <a16:creationId xmlns:a16="http://schemas.microsoft.com/office/drawing/2014/main" id="{9C79E578-C955-500E-10AA-A883BB70326C}"/>
              </a:ext>
            </a:extLst>
          </p:cNvPr>
          <p:cNvSpPr>
            <a:spLocks noGrp="1"/>
          </p:cNvSpPr>
          <p:nvPr>
            <p:ph type="body" sz="half" idx="1"/>
          </p:nvPr>
        </p:nvSpPr>
        <p:spPr>
          <a:xfrm>
            <a:off x="5788152" y="1527047"/>
            <a:ext cx="5111497" cy="3931922"/>
          </a:xfrm>
        </p:spPr>
        <p:txBody>
          <a:bodyPr/>
          <a:lstStyle/>
          <a:p>
            <a:pPr algn="ctr"/>
            <a:r>
              <a:rPr lang="en-US" dirty="0"/>
              <a:t>NLP Project (Phase 2)</a:t>
            </a:r>
          </a:p>
          <a:p>
            <a:pPr algn="ctr"/>
            <a:r>
              <a:rPr lang="en-US" dirty="0"/>
              <a:t>DSCI-6004-03</a:t>
            </a:r>
          </a:p>
          <a:p>
            <a:endParaRPr lang="en-US" dirty="0"/>
          </a:p>
          <a:p>
            <a:endParaRPr lang="en-US" dirty="0"/>
          </a:p>
          <a:p>
            <a:pPr algn="ctr"/>
            <a:r>
              <a:rPr lang="en-US" dirty="0"/>
              <a:t>By – </a:t>
            </a:r>
            <a:r>
              <a:rPr lang="en-US" dirty="0" err="1"/>
              <a:t>Manik</a:t>
            </a:r>
            <a:r>
              <a:rPr lang="en-US" dirty="0"/>
              <a:t> Malhotra(00803820)</a:t>
            </a:r>
          </a:p>
        </p:txBody>
      </p:sp>
    </p:spTree>
    <p:extLst>
      <p:ext uri="{BB962C8B-B14F-4D97-AF65-F5344CB8AC3E}">
        <p14:creationId xmlns:p14="http://schemas.microsoft.com/office/powerpoint/2010/main" val="147802367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E5C7DF-7EC7-192C-0077-5EC0727D3807}"/>
              </a:ext>
            </a:extLst>
          </p:cNvPr>
          <p:cNvSpPr txBox="1"/>
          <p:nvPr/>
        </p:nvSpPr>
        <p:spPr>
          <a:xfrm>
            <a:off x="6715125" y="3428999"/>
            <a:ext cx="13716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DEMO</a:t>
            </a:r>
          </a:p>
        </p:txBody>
      </p:sp>
      <p:sp>
        <p:nvSpPr>
          <p:cNvPr id="8" name="Picture Placeholder 7">
            <a:extLst>
              <a:ext uri="{FF2B5EF4-FFF2-40B4-BE49-F238E27FC236}">
                <a16:creationId xmlns:a16="http://schemas.microsoft.com/office/drawing/2014/main" id="{32ADF478-6A91-8C95-1EE3-182183AEB9DB}"/>
              </a:ext>
            </a:extLst>
          </p:cNvPr>
          <p:cNvSpPr>
            <a:spLocks noGrp="1"/>
          </p:cNvSpPr>
          <p:nvPr>
            <p:ph type="pic" idx="21"/>
          </p:nvPr>
        </p:nvSpPr>
        <p:spPr/>
        <p:txBody>
          <a:bodyPr/>
          <a:lstStyle/>
          <a:p>
            <a:endParaRPr lang="en-US"/>
          </a:p>
        </p:txBody>
      </p:sp>
      <p:pic>
        <p:nvPicPr>
          <p:cNvPr id="9" name="Picture 8">
            <a:extLst>
              <a:ext uri="{FF2B5EF4-FFF2-40B4-BE49-F238E27FC236}">
                <a16:creationId xmlns:a16="http://schemas.microsoft.com/office/drawing/2014/main" id="{93F5C817-77E2-2C6F-67E0-2B5988040CF6}"/>
              </a:ext>
            </a:extLst>
          </p:cNvPr>
          <p:cNvPicPr>
            <a:picLocks noChangeAspect="1"/>
          </p:cNvPicPr>
          <p:nvPr/>
        </p:nvPicPr>
        <p:blipFill>
          <a:blip r:embed="rId2"/>
          <a:stretch>
            <a:fillRect/>
          </a:stretch>
        </p:blipFill>
        <p:spPr>
          <a:xfrm>
            <a:off x="785813" y="210868"/>
            <a:ext cx="10658475" cy="6436264"/>
          </a:xfrm>
          <a:prstGeom prst="rect">
            <a:avLst/>
          </a:prstGeom>
        </p:spPr>
      </p:pic>
    </p:spTree>
    <p:extLst>
      <p:ext uri="{BB962C8B-B14F-4D97-AF65-F5344CB8AC3E}">
        <p14:creationId xmlns:p14="http://schemas.microsoft.com/office/powerpoint/2010/main" val="17203044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432" y="1399032"/>
            <a:ext cx="3389376" cy="4069080"/>
          </a:xfrm>
        </p:spPr>
        <p:txBody>
          <a:bodyPr/>
          <a:lstStyle/>
          <a:p>
            <a:r>
              <a:rPr dirty="0"/>
              <a:t>Document Summarization</a:t>
            </a:r>
          </a:p>
        </p:txBody>
      </p:sp>
      <p:sp>
        <p:nvSpPr>
          <p:cNvPr id="3" name="Text Placeholder 2"/>
          <p:cNvSpPr>
            <a:spLocks noGrp="1"/>
          </p:cNvSpPr>
          <p:nvPr>
            <p:ph type="body" sz="half" idx="1"/>
          </p:nvPr>
        </p:nvSpPr>
        <p:spPr/>
        <p:txBody>
          <a:bodyPr>
            <a:normAutofit/>
          </a:bodyPr>
          <a:lstStyle/>
          <a:p>
            <a:r>
              <a:rPr lang="en-US" sz="1800" b="0" i="0" u="none" strike="noStrike" dirty="0">
                <a:solidFill>
                  <a:schemeClr val="tx1"/>
                </a:solidFill>
                <a:effectLst/>
                <a:latin typeface="Avenir Next LT Pro" panose="020B0504020202020204" pitchFamily="34" charset="77"/>
              </a:rPr>
              <a:t>BART leverages a transformer architecture, attention mechanisms, and autoregressive generation to produce high-quality and coherent summaries. Its training objective and length constraints contribute to the model's ability to generate concise and meaningful summaries of input documents. BART leverages a transformer architecture, attention mechanisms, and autoregressive generation to produce high-quality and coherent summaries. Its training objective and length constraints contribute to the model's ability to generate concise and meaningful summaries of input documents.</a:t>
            </a:r>
            <a:endParaRPr sz="1800" dirty="0">
              <a:solidFill>
                <a:schemeClr val="tx1"/>
              </a:solidFill>
              <a:latin typeface="Avenir Next LT Pro" panose="020B0504020202020204" pitchFamily="34" charset="7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Text Classification</a:t>
            </a:r>
          </a:p>
        </p:txBody>
      </p:sp>
      <p:sp>
        <p:nvSpPr>
          <p:cNvPr id="3" name="Text Placeholder 2"/>
          <p:cNvSpPr>
            <a:spLocks noGrp="1"/>
          </p:cNvSpPr>
          <p:nvPr>
            <p:ph type="body" sz="half" idx="1"/>
          </p:nvPr>
        </p:nvSpPr>
        <p:spPr/>
        <p:txBody>
          <a:bodyPr>
            <a:normAutofit/>
          </a:bodyPr>
          <a:lstStyle/>
          <a:p>
            <a:r>
              <a:rPr lang="en-US" sz="2000" dirty="0">
                <a:solidFill>
                  <a:schemeClr val="tx1"/>
                </a:solidFill>
                <a:latin typeface="Avenir Next LT Pro" panose="020B0504020202020204" pitchFamily="34" charset="77"/>
              </a:rPr>
              <a:t>T</a:t>
            </a:r>
            <a:r>
              <a:rPr lang="en-US" sz="2000" b="0" i="0" u="none" strike="noStrike" dirty="0">
                <a:solidFill>
                  <a:schemeClr val="tx1"/>
                </a:solidFill>
                <a:effectLst/>
                <a:latin typeface="Avenir Next LT Pro" panose="020B0504020202020204" pitchFamily="34" charset="77"/>
              </a:rPr>
              <a:t>he fine-tuned </a:t>
            </a:r>
            <a:r>
              <a:rPr lang="en-US" sz="2000" b="0" i="0" u="none" strike="noStrike" dirty="0" err="1">
                <a:solidFill>
                  <a:schemeClr val="tx1"/>
                </a:solidFill>
                <a:effectLst/>
                <a:latin typeface="Avenir Next LT Pro" panose="020B0504020202020204" pitchFamily="34" charset="77"/>
              </a:rPr>
              <a:t>DistilBERT</a:t>
            </a:r>
            <a:r>
              <a:rPr lang="en-US" sz="2000" b="0" i="0" u="none" strike="noStrike" dirty="0">
                <a:solidFill>
                  <a:schemeClr val="tx1"/>
                </a:solidFill>
                <a:effectLst/>
                <a:latin typeface="Avenir Next LT Pro" panose="020B0504020202020204" pitchFamily="34" charset="77"/>
              </a:rPr>
              <a:t> model plays a central role in the classification process, leveraging pre-trained contextual embeddings to classify input documents into a specified number of classes (in this case, 4 classes). The integration with the Flask app allows users to obtain classification results by submitting their text through the user interface.</a:t>
            </a:r>
          </a:p>
          <a:p>
            <a:br>
              <a:rPr lang="en-US" sz="2000" dirty="0">
                <a:solidFill>
                  <a:schemeClr val="tx1"/>
                </a:solidFill>
                <a:latin typeface="Avenir Next LT Pro" panose="020B0504020202020204" pitchFamily="34" charset="77"/>
              </a:rPr>
            </a:br>
            <a:r>
              <a:rPr lang="en-US" sz="2000" dirty="0">
                <a:solidFill>
                  <a:schemeClr val="tx1"/>
                </a:solidFill>
                <a:latin typeface="Avenir Next LT Pro" panose="020B0504020202020204" pitchFamily="34" charset="77"/>
              </a:rPr>
              <a:t>Classes – Politics, Sports, Technology, Entertainment, Others</a:t>
            </a:r>
            <a:endParaRPr sz="2000" dirty="0">
              <a:solidFill>
                <a:schemeClr val="tx1"/>
              </a:solidFill>
              <a:latin typeface="Avenir Next LT Pro" panose="020B0504020202020204" pitchFamily="34" charset="7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and Solutions</a:t>
            </a:r>
          </a:p>
        </p:txBody>
      </p:sp>
      <p:sp>
        <p:nvSpPr>
          <p:cNvPr id="3" name="Text Placeholder 2"/>
          <p:cNvSpPr>
            <a:spLocks noGrp="1"/>
          </p:cNvSpPr>
          <p:nvPr>
            <p:ph type="body" sz="half" idx="1"/>
          </p:nvPr>
        </p:nvSpPr>
        <p:spPr>
          <a:xfrm>
            <a:off x="5788152" y="1527047"/>
            <a:ext cx="5473406" cy="3931922"/>
          </a:xfrm>
        </p:spPr>
        <p:txBody>
          <a:bodyPr/>
          <a:lstStyle/>
          <a:p>
            <a:r>
              <a:rPr dirty="0"/>
              <a:t>Challenges Encountered During Development: Limited Resources, Model Fine-Tuning.</a:t>
            </a:r>
          </a:p>
          <a:p>
            <a:r>
              <a:rPr dirty="0"/>
              <a:t>Solutions Implemented: Optimization, Error Handling.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Enhancements</a:t>
            </a:r>
          </a:p>
        </p:txBody>
      </p:sp>
      <p:sp>
        <p:nvSpPr>
          <p:cNvPr id="3" name="Text Placeholder 2"/>
          <p:cNvSpPr>
            <a:spLocks noGrp="1"/>
          </p:cNvSpPr>
          <p:nvPr>
            <p:ph type="body" sz="half" idx="1"/>
          </p:nvPr>
        </p:nvSpPr>
        <p:spPr/>
        <p:txBody>
          <a:bodyPr/>
          <a:lstStyle/>
          <a:p>
            <a:r>
              <a:t>Potential Features or Improvements: Multi-Document Summarization, Real-Time Analysis.</a:t>
            </a:r>
          </a:p>
          <a:p>
            <a:r>
              <a:t>Feedback and Contributions Welcome: Encourage users to provide feedback.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sz="half" idx="1"/>
          </p:nvPr>
        </p:nvSpPr>
        <p:spPr/>
        <p:txBody>
          <a:bodyPr>
            <a:noAutofit/>
          </a:bodyPr>
          <a:lstStyle/>
          <a:p>
            <a:r>
              <a:rPr lang="en-US" sz="2400" b="0" i="0" u="none" strike="noStrike" dirty="0">
                <a:solidFill>
                  <a:schemeClr val="tx1"/>
                </a:solidFill>
                <a:effectLst/>
                <a:latin typeface="Avenir Next LT Pro" panose="020B0504020202020204" pitchFamily="34" charset="77"/>
              </a:rPr>
              <a:t>The document summarization and classification app successfully leverage cutting-edge NLP models, providing users with efficient summarization and accurate document categorization. While achieving notable success, areas for improvement include processing speed and enhanced user feedback mechanisms. This app also provide valuable features such as word frequency counts, NER, Total words and much more.!!!</a:t>
            </a:r>
            <a:endParaRPr sz="2400" dirty="0">
              <a:solidFill>
                <a:schemeClr val="tx1"/>
              </a:solidFill>
              <a:latin typeface="Avenir Next LT Pro" panose="020B0504020202020204" pitchFamily="34" charset="7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References and Resources</a:t>
            </a:r>
          </a:p>
        </p:txBody>
      </p:sp>
      <p:sp>
        <p:nvSpPr>
          <p:cNvPr id="3" name="Text Placeholder 2"/>
          <p:cNvSpPr>
            <a:spLocks noGrp="1"/>
          </p:cNvSpPr>
          <p:nvPr>
            <p:ph type="body" sz="half" idx="1"/>
          </p:nvPr>
        </p:nvSpPr>
        <p:spPr/>
        <p:txBody>
          <a:bodyPr/>
          <a:lstStyle/>
          <a:p>
            <a:r>
              <a:rPr lang="en-US" dirty="0"/>
              <a:t>https://</a:t>
            </a:r>
            <a:r>
              <a:rPr lang="en-US" dirty="0" err="1"/>
              <a:t>github.com</a:t>
            </a:r>
            <a:r>
              <a:rPr lang="en-US" dirty="0"/>
              <a:t>/manik997/</a:t>
            </a:r>
            <a:r>
              <a:rPr lang="en-US" dirty="0" err="1"/>
              <a:t>nlp_text_summarization</a:t>
            </a:r>
            <a:r>
              <a:rPr lang="en-US" dirty="0"/>
              <a:t>/tree/main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sz="half" idx="1"/>
          </p:nvPr>
        </p:nvSpPr>
        <p:spPr/>
        <p:txBody>
          <a:bodyPr>
            <a:normAutofit/>
          </a:bodyPr>
          <a:lstStyle/>
          <a:p>
            <a:r>
              <a:rPr sz="2000" dirty="0"/>
              <a:t>Developed an application for document summarization and text classification.</a:t>
            </a:r>
          </a:p>
          <a:p>
            <a:r>
              <a:rPr sz="2000" dirty="0"/>
              <a:t>Purpose and Goals: Simplify text analysis tasks for users.</a:t>
            </a:r>
          </a:p>
          <a:p>
            <a:r>
              <a:rPr sz="2000" dirty="0"/>
              <a:t>Overview of Technologies Used: Flask, Hugging Face Transformers, </a:t>
            </a:r>
            <a:r>
              <a:rPr sz="2000" dirty="0" err="1"/>
              <a:t>spaCy</a:t>
            </a:r>
            <a:r>
              <a:rPr sz="2000" dirty="0"/>
              <a:t>, </a:t>
            </a:r>
            <a:r>
              <a:rPr sz="2000" dirty="0" err="1"/>
              <a:t>TextBlob</a:t>
            </a:r>
            <a:r>
              <a:rPr sz="2000" dirty="0"/>
              <a:t>,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Text Placeholder 2"/>
          <p:cNvSpPr>
            <a:spLocks noGrp="1"/>
          </p:cNvSpPr>
          <p:nvPr>
            <p:ph type="body" sz="half" idx="1"/>
          </p:nvPr>
        </p:nvSpPr>
        <p:spPr/>
        <p:txBody>
          <a:bodyPr>
            <a:normAutofit/>
          </a:bodyPr>
          <a:lstStyle/>
          <a:p>
            <a:r>
              <a:rPr lang="en-US" sz="1800" dirty="0"/>
              <a:t>Text</a:t>
            </a:r>
            <a:r>
              <a:rPr sz="1800" dirty="0"/>
              <a:t> Summarization: Generate concise summaries of input documents.</a:t>
            </a:r>
          </a:p>
          <a:p>
            <a:r>
              <a:rPr sz="1800" dirty="0"/>
              <a:t>Text Classification: Categorize documents into predefined classes.</a:t>
            </a:r>
          </a:p>
          <a:p>
            <a:r>
              <a:rPr sz="1800" dirty="0"/>
              <a:t>User-Friendly Interface: Provide a simple and intuitive experience.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Text Placeholder 2"/>
          <p:cNvSpPr>
            <a:spLocks noGrp="1"/>
          </p:cNvSpPr>
          <p:nvPr>
            <p:ph type="body" sz="half" idx="1"/>
          </p:nvPr>
        </p:nvSpPr>
        <p:spPr>
          <a:xfrm>
            <a:off x="5764401" y="1536190"/>
            <a:ext cx="5111497" cy="3931922"/>
          </a:xfrm>
        </p:spPr>
        <p:txBody>
          <a:bodyPr>
            <a:normAutofit/>
          </a:bodyPr>
          <a:lstStyle/>
          <a:p>
            <a:r>
              <a:rPr sz="1800" dirty="0"/>
              <a:t>Flask (Backend): Micro web framework for building the application.</a:t>
            </a:r>
          </a:p>
          <a:p>
            <a:r>
              <a:rPr sz="1800" dirty="0"/>
              <a:t>Hugging Face Transformers</a:t>
            </a:r>
            <a:endParaRPr lang="en-US" sz="1800" dirty="0"/>
          </a:p>
          <a:p>
            <a:r>
              <a:rPr sz="1800" dirty="0"/>
              <a:t>(</a:t>
            </a:r>
            <a:r>
              <a:rPr sz="1800" dirty="0" err="1"/>
              <a:t>DistilBERT</a:t>
            </a:r>
            <a:r>
              <a:rPr sz="1800" dirty="0"/>
              <a:t>, BART): Pre-trained models for document summarization and classification.</a:t>
            </a:r>
          </a:p>
          <a:p>
            <a:r>
              <a:rPr sz="1800" dirty="0" err="1"/>
              <a:t>spaCy</a:t>
            </a:r>
            <a:r>
              <a:rPr sz="1800" dirty="0"/>
              <a:t> (Named Entity Recognition): Library for natural language processing tasks.</a:t>
            </a:r>
          </a:p>
          <a:p>
            <a:r>
              <a:rPr sz="1800" dirty="0" err="1"/>
              <a:t>TextBlob</a:t>
            </a:r>
            <a:r>
              <a:rPr sz="1800" dirty="0"/>
              <a:t> (Sentiment Analysis): Library for processing textual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0A5E-31D3-20FE-7529-557D8C09D9D2}"/>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80BA4856-D12F-A835-3ED4-DB9918DEB4C8}"/>
              </a:ext>
            </a:extLst>
          </p:cNvPr>
          <p:cNvSpPr>
            <a:spLocks noGrp="1"/>
          </p:cNvSpPr>
          <p:nvPr>
            <p:ph type="body" sz="half" idx="1"/>
          </p:nvPr>
        </p:nvSpPr>
        <p:spPr>
          <a:xfrm>
            <a:off x="5788152" y="1527047"/>
            <a:ext cx="5111497" cy="4256236"/>
          </a:xfrm>
        </p:spPr>
        <p:txBody>
          <a:bodyPr>
            <a:noAutofit/>
          </a:bodyPr>
          <a:lstStyle/>
          <a:p>
            <a:pPr algn="l"/>
            <a:r>
              <a:rPr lang="en-US" sz="1400" b="1" i="0" dirty="0">
                <a:effectLst/>
                <a:latin typeface="Avenir Next LT Pro" panose="020B0504020202020204" pitchFamily="34" charset="77"/>
              </a:rPr>
              <a:t>1. Frontend:</a:t>
            </a:r>
          </a:p>
          <a:p>
            <a:pPr algn="l">
              <a:buFont typeface="Arial" panose="020B0604020202020204" pitchFamily="34" charset="0"/>
              <a:buChar char="•"/>
            </a:pPr>
            <a:r>
              <a:rPr lang="en-US" sz="1400" b="1" i="0" dirty="0">
                <a:effectLst/>
                <a:latin typeface="Avenir Next LT Pro" panose="020B0504020202020204" pitchFamily="34" charset="77"/>
              </a:rPr>
              <a:t>User Interface (UI):</a:t>
            </a:r>
            <a:endParaRPr lang="en-US" sz="14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400" b="1" i="0" dirty="0">
                <a:effectLst/>
                <a:latin typeface="Avenir Next LT Pro" panose="020B0504020202020204" pitchFamily="34" charset="77"/>
              </a:rPr>
              <a:t>Input Section:</a:t>
            </a:r>
            <a:endParaRPr lang="en-US" sz="14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400" b="0" i="0" dirty="0">
                <a:effectLst/>
                <a:latin typeface="Avenir Next LT Pro" panose="020B0504020202020204" pitchFamily="34" charset="77"/>
              </a:rPr>
              <a:t>Allows users to upload a document or enter text.</a:t>
            </a:r>
          </a:p>
          <a:p>
            <a:pPr marL="742950" lvl="1" indent="-285750" algn="l">
              <a:buFont typeface="Arial" panose="020B0604020202020204" pitchFamily="34" charset="0"/>
              <a:buChar char="•"/>
            </a:pPr>
            <a:r>
              <a:rPr lang="en-US" sz="1400" b="1" i="0" dirty="0">
                <a:effectLst/>
                <a:latin typeface="Avenir Next LT Pro" panose="020B0504020202020204" pitchFamily="34" charset="77"/>
              </a:rPr>
              <a:t>Buttons:</a:t>
            </a:r>
            <a:endParaRPr lang="en-US" sz="14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400" b="0" i="0" dirty="0">
                <a:effectLst/>
                <a:latin typeface="Avenir Next LT Pro" panose="020B0504020202020204" pitchFamily="34" charset="77"/>
              </a:rPr>
              <a:t>"Summarize": Triggers the document summarization process.</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"Classify": Triggers the text classification process.</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"Clear": Clears the input and output sections.</a:t>
            </a:r>
          </a:p>
          <a:p>
            <a:pPr marL="742950" lvl="1" indent="-285750" algn="l">
              <a:buFont typeface="Arial" panose="020B0604020202020204" pitchFamily="34" charset="0"/>
              <a:buChar char="•"/>
            </a:pPr>
            <a:r>
              <a:rPr lang="en-US" sz="1400" b="1" i="0" dirty="0">
                <a:effectLst/>
                <a:latin typeface="Avenir Next LT Pro" panose="020B0504020202020204" pitchFamily="34" charset="77"/>
              </a:rPr>
              <a:t>Output Sections:</a:t>
            </a:r>
            <a:endParaRPr lang="en-US" sz="14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400" b="0" i="0" dirty="0">
                <a:effectLst/>
                <a:latin typeface="Avenir Next LT Pro" panose="020B0504020202020204" pitchFamily="34" charset="77"/>
              </a:rPr>
              <a:t>"Summary": Displays the generated summary.</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"Word Frequency": Shows word frequency analysis.</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"Named Entities": Displays entities recognized in the text.</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"Sentiment": Presents sentiment analysis (if included).</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"Length Information": Shows word and character count.</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"Classification Output": Displays the predicted class and probabilities.</a:t>
            </a:r>
          </a:p>
          <a:p>
            <a:endParaRPr lang="en-US" sz="1400" dirty="0">
              <a:latin typeface="Avenir Next LT Pro" panose="020B0504020202020204" pitchFamily="34" charset="77"/>
            </a:endParaRPr>
          </a:p>
        </p:txBody>
      </p:sp>
    </p:spTree>
    <p:extLst>
      <p:ext uri="{BB962C8B-B14F-4D97-AF65-F5344CB8AC3E}">
        <p14:creationId xmlns:p14="http://schemas.microsoft.com/office/powerpoint/2010/main" val="1106143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FAA-AF9A-F12B-8FBD-77D06C810E71}"/>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EC253B04-35CC-0D51-8006-EB9687C98A43}"/>
              </a:ext>
            </a:extLst>
          </p:cNvPr>
          <p:cNvSpPr>
            <a:spLocks noGrp="1"/>
          </p:cNvSpPr>
          <p:nvPr>
            <p:ph type="body" sz="half" idx="1"/>
          </p:nvPr>
        </p:nvSpPr>
        <p:spPr/>
        <p:txBody>
          <a:bodyPr>
            <a:noAutofit/>
          </a:bodyPr>
          <a:lstStyle/>
          <a:p>
            <a:pPr algn="l"/>
            <a:r>
              <a:rPr lang="en-US" sz="1600" b="1" i="0" dirty="0">
                <a:effectLst/>
                <a:latin typeface="Avenir Next LT Pro" panose="020B0504020202020204" pitchFamily="34" charset="77"/>
              </a:rPr>
              <a:t>2. Backend (Flask):</a:t>
            </a:r>
          </a:p>
          <a:p>
            <a:pPr algn="l">
              <a:buFont typeface="Arial" panose="020B0604020202020204" pitchFamily="34" charset="0"/>
              <a:buChar char="•"/>
            </a:pPr>
            <a:r>
              <a:rPr lang="en-US" sz="1600" b="1" i="0" dirty="0">
                <a:effectLst/>
                <a:latin typeface="Avenir Next LT Pro" panose="020B0504020202020204" pitchFamily="34" charset="77"/>
              </a:rPr>
              <a:t>Routes:</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1" i="0" dirty="0">
                <a:effectLst/>
                <a:latin typeface="Avenir Next LT Pro" panose="020B0504020202020204" pitchFamily="34" charset="77"/>
              </a:rPr>
              <a:t>Summarize Route (/summarize):</a:t>
            </a:r>
            <a:endParaRPr lang="en-US" sz="16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600" b="0" i="0" dirty="0">
                <a:effectLst/>
                <a:latin typeface="Avenir Next LT Pro" panose="020B0504020202020204" pitchFamily="34" charset="77"/>
              </a:rPr>
              <a:t>Receives document text from the frontend.</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Calls functions for document truncation and summarization.</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Performs word frequency analysis and named entity recognition.</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Sends the summarized information back to the frontend.</a:t>
            </a:r>
          </a:p>
          <a:p>
            <a:pPr marL="742950" lvl="1" indent="-285750" algn="l">
              <a:buFont typeface="Arial" panose="020B0604020202020204" pitchFamily="34" charset="0"/>
              <a:buChar char="•"/>
            </a:pPr>
            <a:r>
              <a:rPr lang="en-US" sz="1600" b="1" i="0" dirty="0">
                <a:effectLst/>
                <a:latin typeface="Avenir Next LT Pro" panose="020B0504020202020204" pitchFamily="34" charset="77"/>
              </a:rPr>
              <a:t>Classify Route (/classify):</a:t>
            </a:r>
            <a:endParaRPr lang="en-US" sz="16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600" b="0" i="0" dirty="0">
                <a:effectLst/>
                <a:latin typeface="Avenir Next LT Pro" panose="020B0504020202020204" pitchFamily="34" charset="77"/>
              </a:rPr>
              <a:t>Receives document text from the frontend.</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Calls the text classification function.</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Sends the predicted class and probabilities back to the frontend.</a:t>
            </a:r>
          </a:p>
          <a:p>
            <a:pPr marL="742950" lvl="1" indent="-285750" algn="l">
              <a:buFont typeface="Arial" panose="020B0604020202020204" pitchFamily="34" charset="0"/>
              <a:buChar char="•"/>
            </a:pPr>
            <a:r>
              <a:rPr lang="en-US" sz="1600" b="1" i="0" dirty="0">
                <a:effectLst/>
                <a:latin typeface="Avenir Next LT Pro" panose="020B0504020202020204" pitchFamily="34" charset="77"/>
              </a:rPr>
              <a:t>Index Route (/):</a:t>
            </a:r>
            <a:endParaRPr lang="en-US" sz="16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600" b="0" i="0" dirty="0">
                <a:effectLst/>
                <a:latin typeface="Avenir Next LT Pro" panose="020B0504020202020204" pitchFamily="34" charset="77"/>
              </a:rPr>
              <a:t>Renders the main page (HTML template).</a:t>
            </a:r>
          </a:p>
          <a:p>
            <a:endParaRPr lang="en-US" sz="1600" dirty="0">
              <a:latin typeface="Avenir Next LT Pro" panose="020B0504020202020204" pitchFamily="34" charset="77"/>
            </a:endParaRPr>
          </a:p>
        </p:txBody>
      </p:sp>
    </p:spTree>
    <p:extLst>
      <p:ext uri="{BB962C8B-B14F-4D97-AF65-F5344CB8AC3E}">
        <p14:creationId xmlns:p14="http://schemas.microsoft.com/office/powerpoint/2010/main" val="12930951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Interactions</a:t>
            </a:r>
            <a:endParaRPr dirty="0"/>
          </a:p>
        </p:txBody>
      </p:sp>
      <p:sp>
        <p:nvSpPr>
          <p:cNvPr id="3" name="Text Placeholder 2"/>
          <p:cNvSpPr>
            <a:spLocks noGrp="1"/>
          </p:cNvSpPr>
          <p:nvPr>
            <p:ph type="body" sz="half" idx="1"/>
          </p:nvPr>
        </p:nvSpPr>
        <p:spPr/>
        <p:txBody>
          <a:bodyPr>
            <a:noAutofit/>
          </a:bodyPr>
          <a:lstStyle/>
          <a:p>
            <a:pPr algn="l"/>
            <a:r>
              <a:rPr lang="en-US" sz="1600" b="1" i="0" dirty="0">
                <a:effectLst/>
                <a:latin typeface="Avenir Next LT Pro" panose="020B0504020202020204" pitchFamily="34" charset="77"/>
              </a:rPr>
              <a:t>Interaction:</a:t>
            </a:r>
          </a:p>
          <a:p>
            <a:pPr algn="l"/>
            <a:r>
              <a:rPr lang="en-US" sz="1600" b="1" i="0" dirty="0">
                <a:effectLst/>
                <a:latin typeface="Avenir Next LT Pro" panose="020B0504020202020204" pitchFamily="34" charset="77"/>
              </a:rPr>
              <a:t>1.User Interaction:</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User uploads a document or enters text.</a:t>
            </a:r>
          </a:p>
          <a:p>
            <a:pPr marL="742950" lvl="1" indent="-285750" algn="l">
              <a:buFont typeface="Arial" panose="020B0604020202020204" pitchFamily="34" charset="0"/>
              <a:buChar char="•"/>
            </a:pPr>
            <a:r>
              <a:rPr lang="en-US" sz="1600" b="0" i="0" dirty="0">
                <a:effectLst/>
                <a:latin typeface="Avenir Next LT Pro" panose="020B0504020202020204" pitchFamily="34" charset="77"/>
              </a:rPr>
              <a:t>Clicks on "Summarize" or "Classify" buttons.</a:t>
            </a:r>
          </a:p>
          <a:p>
            <a:pPr algn="l"/>
            <a:r>
              <a:rPr lang="en-US" sz="1600" b="1" i="0" dirty="0">
                <a:effectLst/>
                <a:latin typeface="Avenir Next LT Pro" panose="020B0504020202020204" pitchFamily="34" charset="77"/>
              </a:rPr>
              <a:t>2.Frontend to Backend:</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Sends document data to the respective routes (Summarize or Classify) via POST requests.</a:t>
            </a:r>
          </a:p>
          <a:p>
            <a:pPr algn="l"/>
            <a:r>
              <a:rPr lang="en-US" sz="1600" b="1" i="0" dirty="0">
                <a:effectLst/>
                <a:latin typeface="Avenir Next LT Pro" panose="020B0504020202020204" pitchFamily="34" charset="77"/>
              </a:rPr>
              <a:t>3.Backend Processing:</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Processes the document data, extracts features, and performs analysis.</a:t>
            </a:r>
          </a:p>
          <a:p>
            <a:pPr algn="l"/>
            <a:r>
              <a:rPr lang="en-US" sz="1600" b="1" i="0" dirty="0">
                <a:effectLst/>
                <a:latin typeface="Avenir Next LT Pro" panose="020B0504020202020204" pitchFamily="34" charset="77"/>
              </a:rPr>
              <a:t>4.Backend to Frontend:</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Sends the results (summary, analysis, classification) back to the frontend.</a:t>
            </a:r>
          </a:p>
          <a:p>
            <a:pPr algn="l"/>
            <a:r>
              <a:rPr lang="en-US" sz="1600" b="1" i="0" dirty="0">
                <a:effectLst/>
                <a:latin typeface="Avenir Next LT Pro" panose="020B0504020202020204" pitchFamily="34" charset="77"/>
              </a:rPr>
              <a:t>5.Frontend Update:</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Updates the UI with the generated summary and analysis.</a:t>
            </a:r>
          </a:p>
          <a:p>
            <a:pPr algn="l">
              <a:buFont typeface="Arial" panose="020B0604020202020204" pitchFamily="34" charset="0"/>
              <a:buChar char="•"/>
            </a:pPr>
            <a:endParaRPr lang="en-US" sz="1600" b="0" i="0" dirty="0">
              <a:solidFill>
                <a:srgbClr val="ECECF1"/>
              </a:solidFill>
              <a:effectLst/>
              <a:latin typeface="Avenir Next LT Pro" panose="020B0504020202020204" pitchFamily="34" charset="7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a:t>
            </a:r>
          </a:p>
        </p:txBody>
      </p:sp>
      <p:sp>
        <p:nvSpPr>
          <p:cNvPr id="3" name="Text Placeholder 2"/>
          <p:cNvSpPr>
            <a:spLocks noGrp="1"/>
          </p:cNvSpPr>
          <p:nvPr>
            <p:ph type="body" sz="half" idx="1"/>
          </p:nvPr>
        </p:nvSpPr>
        <p:spPr/>
        <p:txBody>
          <a:bodyPr>
            <a:normAutofit fontScale="92500" lnSpcReduction="20000"/>
          </a:bodyPr>
          <a:lstStyle/>
          <a:p>
            <a:r>
              <a:rPr dirty="0"/>
              <a:t>Summarization: Condense lengthy </a:t>
            </a:r>
            <a:r>
              <a:rPr lang="en-US" dirty="0"/>
              <a:t>texts</a:t>
            </a:r>
            <a:r>
              <a:rPr dirty="0"/>
              <a:t> into shorter summaries.</a:t>
            </a:r>
          </a:p>
          <a:p>
            <a:r>
              <a:rPr dirty="0"/>
              <a:t>Word Frequency Analysis: Identify and display frequently occurring words.</a:t>
            </a:r>
          </a:p>
          <a:p>
            <a:r>
              <a:rPr dirty="0"/>
              <a:t>Named Entity Recognition: Extract entities (e.g., persons, organizations) from text.</a:t>
            </a:r>
          </a:p>
          <a:p>
            <a:r>
              <a:rPr dirty="0"/>
              <a:t>Text Classification: Categorize documents into predefined 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457199"/>
            <a:ext cx="3932239" cy="3465095"/>
          </a:xfrm>
        </p:spPr>
        <p:txBody>
          <a:bodyPr anchor="b">
            <a:normAutofit/>
          </a:bodyPr>
          <a:lstStyle/>
          <a:p>
            <a:r>
              <a:rPr lang="en-US" dirty="0"/>
              <a:t> </a:t>
            </a:r>
            <a:br>
              <a:rPr lang="en-US" dirty="0"/>
            </a:br>
            <a:br>
              <a:rPr lang="en-US" dirty="0"/>
            </a:br>
            <a:br>
              <a:rPr lang="en-US" dirty="0"/>
            </a:br>
            <a:r>
              <a:rPr lang="en-US" dirty="0"/>
              <a:t>   </a:t>
            </a:r>
            <a:r>
              <a:rPr dirty="0"/>
              <a:t>D</a:t>
            </a:r>
            <a:r>
              <a:rPr lang="en-US" dirty="0"/>
              <a:t>EMO</a:t>
            </a:r>
            <a:br>
              <a:rPr lang="en-US" dirty="0"/>
            </a:br>
            <a:endParaRPr dirty="0"/>
          </a:p>
        </p:txBody>
      </p:sp>
      <p:pic>
        <p:nvPicPr>
          <p:cNvPr id="4" name="Picture 3">
            <a:extLst>
              <a:ext uri="{FF2B5EF4-FFF2-40B4-BE49-F238E27FC236}">
                <a16:creationId xmlns:a16="http://schemas.microsoft.com/office/drawing/2014/main" id="{F5C255B1-C946-A37F-C8CF-E84096F2843F}"/>
              </a:ext>
            </a:extLst>
          </p:cNvPr>
          <p:cNvPicPr>
            <a:picLocks noChangeAspect="1"/>
          </p:cNvPicPr>
          <p:nvPr/>
        </p:nvPicPr>
        <p:blipFill>
          <a:blip r:embed="rId2"/>
          <a:stretch>
            <a:fillRect/>
          </a:stretch>
        </p:blipFill>
        <p:spPr>
          <a:xfrm>
            <a:off x="2992583" y="685800"/>
            <a:ext cx="8362806" cy="5715000"/>
          </a:xfrm>
          <a:prstGeom prst="rect">
            <a:avLst/>
          </a:prstGeom>
          <a:noFill/>
        </p:spPr>
      </p:pic>
    </p:spTree>
  </p:cSld>
  <p:clrMapOvr>
    <a:masterClrMapping/>
  </p:clrMapOvr>
</p:sld>
</file>

<file path=ppt/theme/theme1.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781</Words>
  <Application>Microsoft Macintosh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Tw Cen MT</vt:lpstr>
      <vt:lpstr>ShapesVTI</vt:lpstr>
      <vt:lpstr>Text Summarization and Classification App</vt:lpstr>
      <vt:lpstr>Introduction</vt:lpstr>
      <vt:lpstr>Objectives</vt:lpstr>
      <vt:lpstr>Technologies Used</vt:lpstr>
      <vt:lpstr>Architecture</vt:lpstr>
      <vt:lpstr>Architecture</vt:lpstr>
      <vt:lpstr>Interactions</vt:lpstr>
      <vt:lpstr>Features</vt:lpstr>
      <vt:lpstr>       DEMO </vt:lpstr>
      <vt:lpstr>PowerPoint Presentation</vt:lpstr>
      <vt:lpstr>Document Summarization</vt:lpstr>
      <vt:lpstr>Text Classification</vt:lpstr>
      <vt:lpstr>Challenges and Solutions</vt:lpstr>
      <vt:lpstr>Future Enhancements</vt:lpstr>
      <vt:lpstr>Conclusion</vt:lpstr>
      <vt:lpstr>References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Malhotra, Manik</cp:lastModifiedBy>
  <cp:revision>12</cp:revision>
  <dcterms:modified xsi:type="dcterms:W3CDTF">2023-11-28T21:39:17Z</dcterms:modified>
</cp:coreProperties>
</file>