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71" r:id="rId7"/>
    <p:sldId id="267" r:id="rId8"/>
    <p:sldId id="261" r:id="rId9"/>
    <p:sldId id="272" r:id="rId10"/>
    <p:sldId id="269" r:id="rId11"/>
    <p:sldId id="262" r:id="rId12"/>
    <p:sldId id="268" r:id="rId13"/>
    <p:sldId id="270" r:id="rId14"/>
    <p:sldId id="263" r:id="rId15"/>
    <p:sldId id="264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8:40:3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47 483 24575,'46'-17'0,"139"-44"0,85-23-1515,351-63-1,-478 126 478,180-5 1,-222 25 728,0 4 0,159 26 0,-205-19 333,-1 2 0,71 27-1,-99-29 136,0 1-1,-1 1 0,-1 2 0,0 0 0,-1 2 0,31 26 0,-44-33-64,0 1 0,-1 0 0,0 1 0,-1 0 1,0 0-1,-1 1 0,0 0 0,-1 0 0,9 23 0,-10-18 142,0 0-1,-1 1 1,-1 0-1,-1-1 1,-1 1-1,-1 32 1,-3-15 47,-2 0 0,-2-1 0,-1 1 1,-1-1-1,-2-1 0,-2 0 0,-17 35 0,-4-5-354,-3 0 0,-3-3-1,-53 64 1,15-34-193,-98 89-1,96-107 231,-3-3 0,-2-5 0,-4-3 0,-2-3 0,-136 62 0,162-91 38,-2-3 0,0-2 0,-2-4 1,0-3-1,-1-2 0,0-4 0,-1-3 0,-1-3 0,-77-4 0,113-4-7,1-1-1,0-1 1,1-2-1,-1-1 1,1-2 0,-33-15-1,46 16 2,1-2 0,0 0 0,0-1 0,1-1 0,1 0-1,0-2 1,1 0 0,1-1 0,0 0 0,-19-26 0,13 7 90,1 0 0,1-1 1,2-1-1,2-1 0,1 0 1,2-1-1,2-1 0,-11-65 1,12 25-44,4 0 0,2-1 0,11-116 0,1 114-40,2 0 0,4 1 0,4 1-1,38-106 1,-38 141 0,2 2-1,1 0 0,39-58 1,-39 73-4,1 0 0,1 2 0,1 0 1,1 2-1,38-30 0,-48 44-1,1 0 0,0 1 0,0 1 0,1 1 0,0 0 0,1 1 0,0 0 0,0 2 0,0 0 0,1 1 0,-1 1 0,25-1 0,-18 4 0,1 1 0,-1 1 0,0 1 0,0 2 0,0 0 0,0 2 0,-1 0 0,40 19 0,-4 2 0,110 73 0,-137-77 0,-1 1 0,37 39 0,181 195-1365,53 70-5461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Nmo.doc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C978-B556-4013-BAFE-18DF41427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Offline </a:t>
            </a:r>
            <a:r>
              <a:rPr lang="en-IN"/>
              <a:t>handwritng </a:t>
            </a:r>
            <a:r>
              <a:rPr lang="en-IN" dirty="0"/>
              <a:t>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72460-D7BF-479D-A4FD-AEC62B728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Rahul Dixit – 01fb16eee067</a:t>
            </a:r>
          </a:p>
          <a:p>
            <a:r>
              <a:rPr lang="en-IN" dirty="0" err="1"/>
              <a:t>Manik</a:t>
            </a:r>
            <a:r>
              <a:rPr lang="en-IN" dirty="0"/>
              <a:t> B. </a:t>
            </a:r>
            <a:r>
              <a:rPr lang="en-IN" dirty="0" err="1"/>
              <a:t>sOmayaji</a:t>
            </a:r>
            <a:r>
              <a:rPr lang="en-IN" dirty="0"/>
              <a:t> – 01fb16eec149</a:t>
            </a:r>
          </a:p>
        </p:txBody>
      </p:sp>
    </p:spTree>
    <p:extLst>
      <p:ext uri="{BB962C8B-B14F-4D97-AF65-F5344CB8AC3E}">
        <p14:creationId xmlns:p14="http://schemas.microsoft.com/office/powerpoint/2010/main" val="135136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40062F5-104D-4964-84AE-355933629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469021-744E-421B-A66A-46E606F76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AB843-4002-4C59-8B7D-B050525C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Shear correction result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085E03-6AA6-4EBD-8AB8-5DE00EF5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DBC263-A6C0-430D-8B81-75D0C191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A86849-73D9-42A1-961E-8D4D96C1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8F7385-016A-46D7-BC41-641D9479D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411"/>
          <a:stretch/>
        </p:blipFill>
        <p:spPr>
          <a:xfrm>
            <a:off x="2408469" y="963739"/>
            <a:ext cx="4383623" cy="236922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D2FC3-E76B-4B8F-B21B-3F4493C8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4265" r="14119" b="2"/>
          <a:stretch/>
        </p:blipFill>
        <p:spPr>
          <a:xfrm>
            <a:off x="6955819" y="963739"/>
            <a:ext cx="2816228" cy="236922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D422BD-D7FB-4EFB-97B9-7CE7D7D5F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CBB145B-10BA-457F-8804-FC63180D2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914473-3D59-4C1C-8546-88CEBD2CB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6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2E27-808E-44A6-AA19-88EEBE23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skeletonize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F210-F140-41C2-AFC2-F8E3051F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Skeletonization is a process for reducing foreground regions in a binary image to skeletal remnant that largely reserves the extent and connectivity of the original region while throwing away most of the original foreground pixels.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497CE84E-2A73-43D4-A1A6-298ADFD1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78" y="3322272"/>
            <a:ext cx="3096786" cy="14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2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94CE-F795-49AF-B636-008CC6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Skeletonization 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F75FE-5003-46D3-BD8E-BB4B6C37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049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CCF4-6C68-4539-8F37-13A341B0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12AB-9624-4414-A162-631F3BDA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skeletonised image is taken and we draw vertical boundaries at the start and end of each letter</a:t>
            </a:r>
          </a:p>
          <a:p>
            <a:r>
              <a:rPr lang="en-IN" dirty="0"/>
              <a:t>In order to determine where those boundaries fall we count the number of pixels at each column of the image.</a:t>
            </a:r>
          </a:p>
          <a:p>
            <a:r>
              <a:rPr lang="en-IN" dirty="0"/>
              <a:t> Wherever the count is 0 or 1 , that is considered as a potential boundary.</a:t>
            </a:r>
          </a:p>
        </p:txBody>
      </p:sp>
    </p:spTree>
    <p:extLst>
      <p:ext uri="{BB962C8B-B14F-4D97-AF65-F5344CB8AC3E}">
        <p14:creationId xmlns:p14="http://schemas.microsoft.com/office/powerpoint/2010/main" val="198844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386-FEB8-4CA8-8603-4754991A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9" y="342420"/>
            <a:ext cx="9603275" cy="1049235"/>
          </a:xfrm>
        </p:spPr>
        <p:txBody>
          <a:bodyPr/>
          <a:lstStyle/>
          <a:p>
            <a:r>
              <a:rPr lang="en-IN"/>
              <a:t>Segmentaion results</a:t>
            </a:r>
            <a:endParaRPr lang="en-IN" dirty="0"/>
          </a:p>
        </p:txBody>
      </p:sp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FFAFD332-4980-449E-8500-B6C0BE914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5" y="3984607"/>
            <a:ext cx="4811784" cy="2061222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28A1C7-C1B1-4FB3-9F8B-5EBA0E57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4" y="1026370"/>
            <a:ext cx="9897761" cy="2495306"/>
          </a:xfrm>
          <a:prstGeom prst="rect">
            <a:avLst/>
          </a:prstGeom>
        </p:spPr>
      </p:pic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07FE86F1-0936-4BA9-B290-2605C7B87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75" y="3984607"/>
            <a:ext cx="4653950" cy="20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1861-1134-4A86-A8FD-6204CAB9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0DA8-8D27-44AA-B584-12901C64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Here, the approach for off-line cursive handwriting segmentation has been described and a segmentation system incorporating the proposed approach has been built to perform segmentation on postal address images. </a:t>
            </a:r>
          </a:p>
          <a:p>
            <a:r>
              <a:rPr lang="en-IN" dirty="0"/>
              <a:t>The experimental results obtained by the segmentation system on postal address images show that the proposed approach is capable of locating the letter boundaries in cursive words. </a:t>
            </a:r>
          </a:p>
          <a:p>
            <a:r>
              <a:rPr lang="en-IN" dirty="0"/>
              <a:t>Obviously, there could be number of errors occurring in the segmentation, most of which can be eliminated if we use Machine Learning . </a:t>
            </a:r>
          </a:p>
        </p:txBody>
      </p:sp>
    </p:spTree>
    <p:extLst>
      <p:ext uri="{BB962C8B-B14F-4D97-AF65-F5344CB8AC3E}">
        <p14:creationId xmlns:p14="http://schemas.microsoft.com/office/powerpoint/2010/main" val="84190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708" y="3188925"/>
            <a:ext cx="1136346" cy="1253679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29698" name="Picture 2" descr="C:\Users\DELL\Desktop\fai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587" y="2694169"/>
            <a:ext cx="3910013" cy="1981348"/>
          </a:xfrm>
          <a:prstGeom prst="rect">
            <a:avLst/>
          </a:prstGeom>
          <a:noFill/>
        </p:spPr>
      </p:pic>
      <p:pic>
        <p:nvPicPr>
          <p:cNvPr id="29699" name="Picture 3" descr="C:\Users\DELL\Desktop\fail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7427" y="2773601"/>
            <a:ext cx="4283075" cy="1850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B54-05CD-4A03-88B1-AB81D6DF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and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D6D9-6855-4FF0-8ADB-4169CF15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in OCR(Optical Character Recognition )</a:t>
            </a:r>
          </a:p>
          <a:p>
            <a:r>
              <a:rPr lang="en-IN" dirty="0"/>
              <a:t>Can be used for online handwriting recognition for notes taking software</a:t>
            </a:r>
          </a:p>
          <a:p>
            <a:r>
              <a:rPr lang="en-IN" dirty="0"/>
              <a:t>Used in digitalising the old documents</a:t>
            </a:r>
          </a:p>
          <a:p>
            <a:r>
              <a:rPr lang="en-IN" dirty="0" err="1">
                <a:hlinkClick r:id="rId2" action="ppaction://hlinkfile"/>
              </a:rPr>
              <a:t>njnnjn</a:t>
            </a:r>
            <a:r>
              <a:rPr lang="en-IN" dirty="0" err="1"/>
              <a:t>j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34DD8D-AC12-62B1-2745-E58CCD4B8E12}"/>
                  </a:ext>
                </a:extLst>
              </p14:cNvPr>
              <p14:cNvContentPartPr/>
              <p14:nvPr/>
            </p14:nvContentPartPr>
            <p14:xfrm>
              <a:off x="2726478" y="3424007"/>
              <a:ext cx="951480" cy="76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34DD8D-AC12-62B1-2745-E58CCD4B8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7478" y="3415007"/>
                <a:ext cx="969120" cy="7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9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5D9-7AB0-4671-AD9A-E73ECBA7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6876"/>
            <a:ext cx="9603275" cy="104923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FE2-C97C-4CEA-9A02-192AC279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To perform Segmentation of handwritten words into letters using vertical contours method.</a:t>
            </a:r>
          </a:p>
        </p:txBody>
      </p:sp>
    </p:spTree>
    <p:extLst>
      <p:ext uri="{BB962C8B-B14F-4D97-AF65-F5344CB8AC3E}">
        <p14:creationId xmlns:p14="http://schemas.microsoft.com/office/powerpoint/2010/main" val="22488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8E81-A385-4099-BC46-61B679A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C0BD-05B4-436B-A3F5-F9DA863A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dirty="0"/>
              <a:t> This project presents a robust algorithm to identify the letter boundaries in images of unconstrained handwritten words.</a:t>
            </a:r>
          </a:p>
          <a:p>
            <a:pPr marL="0" indent="0"/>
            <a:r>
              <a:rPr lang="en-IN" dirty="0"/>
              <a:t>  The proposed algorithm is based on vertical contour analysis. It is performed to generate segmentation of words into letters by analysing vertical contours</a:t>
            </a:r>
          </a:p>
          <a:p>
            <a:pPr marL="0" indent="0"/>
            <a:r>
              <a:rPr lang="en-IN" dirty="0"/>
              <a:t> The </a:t>
            </a:r>
            <a:r>
              <a:rPr lang="en-IN" dirty="0" err="1"/>
              <a:t>Preprocessing</a:t>
            </a:r>
            <a:r>
              <a:rPr lang="en-IN" dirty="0"/>
              <a:t> methods used to implement the algorithm are </a:t>
            </a:r>
            <a:r>
              <a:rPr lang="en-IN" dirty="0" err="1"/>
              <a:t>Thresholding,Slant</a:t>
            </a:r>
            <a:r>
              <a:rPr lang="en-IN" dirty="0"/>
              <a:t> correction, shear </a:t>
            </a:r>
            <a:r>
              <a:rPr lang="en-IN" dirty="0" err="1"/>
              <a:t>correction,skeletonisation</a:t>
            </a:r>
            <a:r>
              <a:rPr lang="en-IN" dirty="0"/>
              <a:t>.</a:t>
            </a:r>
          </a:p>
          <a:p>
            <a:pPr marL="0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6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C1DF-DC22-4413-8823-05F69CE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201"/>
            <a:ext cx="9603275" cy="682132"/>
          </a:xfrm>
        </p:spPr>
        <p:txBody>
          <a:bodyPr/>
          <a:lstStyle/>
          <a:p>
            <a:r>
              <a:rPr lang="en-IN" dirty="0"/>
              <a:t>Block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AEC4-6472-432B-B1E6-FE4E66D7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711" y="1834578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pic>
        <p:nvPicPr>
          <p:cNvPr id="14" name="Picture 13" descr="BLOCKDIAGR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8892" y="0"/>
            <a:ext cx="6763108" cy="6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54A8-6D38-41F4-9DDE-332CC525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99" y="761387"/>
            <a:ext cx="9603275" cy="1049235"/>
          </a:xfrm>
        </p:spPr>
        <p:txBody>
          <a:bodyPr/>
          <a:lstStyle/>
          <a:p>
            <a:r>
              <a:rPr lang="en-IN" dirty="0"/>
              <a:t>Slant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C12A-AD4D-43E7-B5B8-780692D8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Slant is one of the characteristics that make handwriting harder to process automatically than printed text. For this reason slant correction is a standard step in systems for processing written text. </a:t>
            </a:r>
          </a:p>
          <a:p>
            <a:r>
              <a:rPr lang="en-IN" dirty="0"/>
              <a:t>In order to achieve this we need to find the angle at which the word is oriented .  </a:t>
            </a:r>
          </a:p>
          <a:p>
            <a:r>
              <a:rPr lang="en-IN" dirty="0"/>
              <a:t>The function used is </a:t>
            </a:r>
            <a:r>
              <a:rPr lang="en-IN" b="1" dirty="0"/>
              <a:t>cv2.minAreaRect()</a:t>
            </a:r>
            <a:r>
              <a:rPr lang="en-IN" dirty="0"/>
              <a:t>. It returns a Box2D structure which contains following details - ( top-left corner(</a:t>
            </a:r>
            <a:r>
              <a:rPr lang="en-IN" dirty="0" err="1"/>
              <a:t>x,y</a:t>
            </a:r>
            <a:r>
              <a:rPr lang="en-IN" dirty="0"/>
              <a:t>), (width, height), angle of rotation )</a:t>
            </a:r>
          </a:p>
          <a:p>
            <a:endParaRPr lang="en-IN" dirty="0"/>
          </a:p>
        </p:txBody>
      </p:sp>
      <p:pic>
        <p:nvPicPr>
          <p:cNvPr id="5" name="Picture 2" descr="Bounding Rectan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6528" y="4321834"/>
            <a:ext cx="2639683" cy="1742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2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SLANT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based on angle we get , we use the rotation matrix  to fix its orientation to horizontal.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405D2-0F77-4EFC-B4A6-748E7F34B7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5" y="3214827"/>
            <a:ext cx="2872740" cy="2154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51207-FDF6-43D1-8D76-908FF56F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Slant CORRECTION results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25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E11DB-DFA5-4159-B60A-97BC44C35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8470" y="1113372"/>
            <a:ext cx="3599926" cy="206995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C0EEE-CD30-4132-8FA7-15F9AC7E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21" y="1185370"/>
            <a:ext cx="3599926" cy="19259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9440-0495-4B8F-A58E-D0521863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 correction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4B1F-3517-46A8-87B0-2A32DEB9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normal handwriting we tend to write each letter in a word at different angles. </a:t>
            </a:r>
          </a:p>
          <a:p>
            <a:r>
              <a:rPr lang="en-IN" dirty="0"/>
              <a:t>For processing purposes we make them as perpendicular as possible in order to make the vertical segmentation step effective.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hear matrix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80701" y="3911449"/>
            <a:ext cx="4499610" cy="7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92685" cy="345061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need to rotate the image with the pivot as its base</a:t>
            </a:r>
          </a:p>
          <a:p>
            <a:r>
              <a:rPr lang="en-IN" dirty="0"/>
              <a:t>We do it the following way</a:t>
            </a:r>
          </a:p>
          <a:p>
            <a:r>
              <a:rPr lang="en-IN" dirty="0"/>
              <a:t>Increment the theta by small angle and rotate the letter </a:t>
            </a:r>
          </a:p>
          <a:p>
            <a:r>
              <a:rPr lang="en-IN" dirty="0"/>
              <a:t>For each rotation by theta, we calculate the column sum.</a:t>
            </a:r>
          </a:p>
          <a:p>
            <a:r>
              <a:rPr lang="en-IN" dirty="0"/>
              <a:t>Choose that theta which maximises the number of columns having sum above some threshold.</a:t>
            </a:r>
          </a:p>
        </p:txBody>
      </p:sp>
      <p:pic>
        <p:nvPicPr>
          <p:cNvPr id="28677" name="Picture 5" descr="C:\Users\DELL\Downloads\IMG_20191121_191507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694" y="2096035"/>
            <a:ext cx="5107162" cy="3528387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V="1">
            <a:off x="4563374" y="2915728"/>
            <a:ext cx="2449902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882</TotalTime>
  <Words>527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Offline handwritng Segmentation</vt:lpstr>
      <vt:lpstr>Problem statement</vt:lpstr>
      <vt:lpstr>introduction</vt:lpstr>
      <vt:lpstr>Block diagram </vt:lpstr>
      <vt:lpstr>Slant Correction</vt:lpstr>
      <vt:lpstr>SLANT CORRECTION</vt:lpstr>
      <vt:lpstr>Slant CORRECTION results</vt:lpstr>
      <vt:lpstr>Shear correction </vt:lpstr>
      <vt:lpstr>Shear correction</vt:lpstr>
      <vt:lpstr>Shear correction result</vt:lpstr>
      <vt:lpstr>skeletonize</vt:lpstr>
      <vt:lpstr>Skeletonization results</vt:lpstr>
      <vt:lpstr>Segmentation </vt:lpstr>
      <vt:lpstr>Segmentaion results</vt:lpstr>
      <vt:lpstr>Results and conclusion </vt:lpstr>
      <vt:lpstr>RESULTS AND CONCLUSION</vt:lpstr>
      <vt:lpstr>Applications and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Segmentation</dc:title>
  <dc:creator>Rahul Dixit</dc:creator>
  <cp:lastModifiedBy>manik</cp:lastModifiedBy>
  <cp:revision>41</cp:revision>
  <dcterms:created xsi:type="dcterms:W3CDTF">2019-11-18T08:42:32Z</dcterms:created>
  <dcterms:modified xsi:type="dcterms:W3CDTF">2023-04-29T08:42:20Z</dcterms:modified>
</cp:coreProperties>
</file>