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ode.google.com/archive/p/topic-modeling-tool/" TargetMode="External" /><Relationship Id="rId3" Type="http://schemas.openxmlformats.org/officeDocument/2006/relationships/hyperlink" Target="https://rapidminer.com/" TargetMode="External" /><Relationship Id="rId4" Type="http://schemas.openxmlformats.org/officeDocument/2006/relationships/hyperlink" Target="https://voyant-tools.org/" TargetMode="External" /><Relationship Id="rId5" Type="http://schemas.openxmlformats.org/officeDocument/2006/relationships/hyperlink" Target="https://dariah-de.github.io/TopicsExplorer/" TargetMode="External" /><Relationship Id="rId6" Type="http://schemas.openxmlformats.org/officeDocument/2006/relationships/hyperlink" Target="https://orangedatamining.com/" TargetMode="External" /><Relationship Id="rId7" Type="http://schemas.openxmlformats.org/officeDocument/2006/relationships/hyperlink" Target="https://mimno.infosci.cornell.edu/jsLDA/jslda.html" TargetMode="External" /><Relationship Id="rId8" Type="http://schemas.openxmlformats.org/officeDocument/2006/relationships/hyperlink" Target="https://quanteda.io/" TargetMode="External" /><Relationship Id="rId9" Type="http://schemas.openxmlformats.org/officeDocument/2006/relationships/hyperlink" Target="https://cran.r-project.org/web/packages/stm/vignettes/stmVignette.pdf" TargetMode="External" /><Relationship Id="rId10" Type="http://schemas.openxmlformats.org/officeDocument/2006/relationships/hyperlink" Target="https://cran.r-project.org/web/packages/tm/tm.pdf" TargetMode="External" /><Relationship Id="rId11" Type="http://schemas.openxmlformats.org/officeDocument/2006/relationships/hyperlink" Target="https://cran.r-project.org/web/packages/lda/lda.pdf" TargetMode="External" /><Relationship Id="rId12" Type="http://schemas.openxmlformats.org/officeDocument/2006/relationships/hyperlink" Target="https://cran.r-project.org/package=topicmodels" TargetMode="External" /><Relationship Id="rId13" Type="http://schemas.openxmlformats.org/officeDocument/2006/relationships/hyperlink" Target="https://cran.r-project.org/web/packages/text2vec/index.html" TargetMode="External" /><Relationship Id="rId14" Type="http://schemas.openxmlformats.org/officeDocument/2006/relationships/hyperlink" Target="https://cran.r-project.org/web/packages/topicdoc/index.html" TargetMode="External" /><Relationship Id="rId15" Type="http://schemas.openxmlformats.org/officeDocument/2006/relationships/hyperlink" Target="https://cran.r-project.org/web/packages/BTM/index.html" TargetMode="External" /><Relationship Id="rId16" Type="http://schemas.openxmlformats.org/officeDocument/2006/relationships/hyperlink" Target="https://cran.r-project.org/web/packages/tidytext/vignettes/tidytext.html" TargetMode="External" /><Relationship Id="rId17" Type="http://schemas.openxmlformats.org/officeDocument/2006/relationships/hyperlink" Target="https://cran.r-project.org/package=textmineR"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manika-lamba.github.io/" TargetMode="External" /><Relationship Id="rId2"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Topic Modeling</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Dr. Manika Lamba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b="1"/>
              <a:t>Out-of-Box Tools</a:t>
            </a:r>
          </a:p>
          <a:p>
            <a:pPr lvl="0"/>
            <a:r>
              <a:rPr>
                <a:hlinkClick r:id="rId2"/>
              </a:rPr>
              <a:t>Topic Modeling Tool</a:t>
            </a:r>
          </a:p>
          <a:p>
            <a:pPr lvl="0"/>
            <a:r>
              <a:rPr>
                <a:hlinkClick r:id="rId3"/>
              </a:rPr>
              <a:t>RapidMiner</a:t>
            </a:r>
          </a:p>
          <a:p>
            <a:pPr lvl="0"/>
            <a:r>
              <a:rPr>
                <a:hlinkClick r:id="rId4"/>
              </a:rPr>
              <a:t>VyontTools</a:t>
            </a:r>
          </a:p>
          <a:p>
            <a:pPr lvl="0"/>
            <a:r>
              <a:rPr>
                <a:hlinkClick r:id="rId5"/>
              </a:rPr>
              <a:t>DARIAH Topics Explorer</a:t>
            </a:r>
          </a:p>
          <a:p>
            <a:pPr lvl="0"/>
            <a:r>
              <a:rPr>
                <a:hlinkClick r:id="rId6"/>
              </a:rPr>
              <a:t>ORANGE</a:t>
            </a:r>
          </a:p>
          <a:p>
            <a:pPr lvl="0"/>
            <a:r>
              <a:rPr>
                <a:hlinkClick r:id="rId7"/>
              </a:rPr>
              <a:t>jsLDA</a:t>
            </a:r>
            <a:r>
              <a:rPr/>
              <a:t> ….. (more!)</a:t>
            </a:r>
          </a:p>
        </p:txBody>
      </p:sp>
      <p:sp>
        <p:nvSpPr>
          <p:cNvPr id="4" name="Content Placeholder 3"/>
          <p:cNvSpPr>
            <a:spLocks noGrp="1"/>
          </p:cNvSpPr>
          <p:nvPr>
            <p:ph idx="2" sz="half"/>
          </p:nvPr>
        </p:nvSpPr>
        <p:spPr/>
        <p:txBody>
          <a:bodyPr/>
          <a:lstStyle/>
          <a:p>
            <a:pPr lvl="0" indent="0" marL="0">
              <a:buNone/>
            </a:pPr>
            <a:r>
              <a:rPr b="1"/>
              <a:t>R Libraries</a:t>
            </a:r>
          </a:p>
          <a:p>
            <a:pPr lvl="0"/>
            <a:r>
              <a:rPr>
                <a:hlinkClick r:id="rId8"/>
              </a:rPr>
              <a:t>quanteda</a:t>
            </a:r>
          </a:p>
          <a:p>
            <a:pPr lvl="0"/>
            <a:r>
              <a:rPr>
                <a:hlinkClick r:id="rId9"/>
              </a:rPr>
              <a:t>stm</a:t>
            </a:r>
          </a:p>
          <a:p>
            <a:pPr lvl="0"/>
            <a:r>
              <a:rPr>
                <a:hlinkClick r:id="rId10"/>
              </a:rPr>
              <a:t>tm</a:t>
            </a:r>
          </a:p>
          <a:p>
            <a:pPr lvl="0"/>
            <a:r>
              <a:rPr>
                <a:hlinkClick r:id="rId11"/>
              </a:rPr>
              <a:t>lda</a:t>
            </a:r>
          </a:p>
          <a:p>
            <a:pPr lvl="0"/>
            <a:r>
              <a:rPr>
                <a:hlinkClick r:id="rId12"/>
              </a:rPr>
              <a:t>topicmodels</a:t>
            </a:r>
          </a:p>
          <a:p>
            <a:pPr lvl="0"/>
            <a:r>
              <a:rPr>
                <a:hlinkClick r:id="rId13"/>
              </a:rPr>
              <a:t>text2vec</a:t>
            </a:r>
          </a:p>
          <a:p>
            <a:pPr lvl="0"/>
            <a:r>
              <a:rPr>
                <a:hlinkClick r:id="rId14"/>
              </a:rPr>
              <a:t>topicdoc</a:t>
            </a:r>
          </a:p>
          <a:p>
            <a:pPr lvl="0"/>
            <a:r>
              <a:rPr>
                <a:hlinkClick r:id="rId15"/>
              </a:rPr>
              <a:t>BTM</a:t>
            </a:r>
          </a:p>
          <a:p>
            <a:pPr lvl="0"/>
            <a:r>
              <a:rPr>
                <a:hlinkClick r:id="rId16"/>
              </a:rPr>
              <a:t>tidytext</a:t>
            </a:r>
          </a:p>
          <a:p>
            <a:pPr lvl="0"/>
            <a:r>
              <a:rPr>
                <a:hlinkClick r:id="rId17"/>
              </a:rPr>
              <a:t>textmineR</a:t>
            </a:r>
            <a:r>
              <a:rPr/>
              <a:t> …..(more!)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Topic Visualization</a:t>
            </a:r>
          </a:p>
          <a:p>
            <a:pPr lvl="0"/>
            <a:r>
              <a:rPr/>
              <a:t>Open questions:</a:t>
            </a:r>
          </a:p>
          <a:p>
            <a:pPr lvl="0" indent="-342900" marL="342900">
              <a:buAutoNum type="arabicPeriod"/>
            </a:pPr>
            <a:r>
              <a:rPr/>
              <a:t>How we use the output of the algorithm?</a:t>
            </a:r>
          </a:p>
          <a:p>
            <a:pPr lvl="0" indent="-342900" marL="342900">
              <a:buAutoNum type="arabicPeriod"/>
            </a:pPr>
            <a:r>
              <a:rPr/>
              <a:t>How should we visualize and navigate the topical structure?</a:t>
            </a:r>
          </a:p>
          <a:p>
            <a:pPr lvl="0" indent="-342900" marL="342900">
              <a:buAutoNum type="arabicPeriod"/>
            </a:pPr>
            <a:r>
              <a:rPr/>
              <a:t>What do the topics and document representations tell us about the texts?</a:t>
            </a:r>
          </a:p>
          <a:p>
            <a:pPr lvl="0"/>
            <a:r>
              <a:rPr/>
              <a:t>Output of topic modeling is not entirely human-readable, and one way to understand the results is through visualization</a:t>
            </a:r>
          </a:p>
          <a:p>
            <a:pPr lvl="0"/>
            <a:r>
              <a:rPr/>
              <a:t>“Topic models are meant to help interpret and understand texts, but it is still the researcher’s job to do the actual interpreting and understanding” (Blei, 2012)</a:t>
            </a:r>
          </a:p>
          <a:p>
            <a:pPr lvl="0"/>
            <a:r>
              <a:rPr/>
              <a:t>“But be sure that you can understand the visualization as topic modeling tools are fallible” (Blei, 2012)</a:t>
            </a:r>
          </a:p>
          <a:p>
            <a:pPr lvl="0" indent="0" marL="0">
              <a:spcBef>
                <a:spcPts val="3000"/>
              </a:spcBef>
              <a:buNone/>
            </a:pPr>
            <a:r>
              <a:rPr b="1"/>
              <a:t>Topic Visualization (Cont.)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Topics Evolve</a:t>
            </a:r>
          </a:p>
        </p:txBody>
      </p:sp>
      <p:sp>
        <p:nvSpPr>
          <p:cNvPr id="3" name="Content Placeholder 2"/>
          <p:cNvSpPr>
            <a:spLocks noGrp="1"/>
          </p:cNvSpPr>
          <p:nvPr>
            <p:ph idx="1"/>
          </p:nvPr>
        </p:nvSpPr>
        <p:spPr/>
        <p:txBody>
          <a:bodyPr/>
          <a:lstStyle/>
          <a:p>
            <a:pPr lvl="0" indent="0" marL="0">
              <a:spcBef>
                <a:spcPts val="3000"/>
              </a:spcBef>
              <a:buNone/>
            </a:pPr>
            <a:r>
              <a:rPr b="1"/>
              <a:t>Topic Analysis + Time</a:t>
            </a:r>
          </a:p>
          <a:p>
            <a:pPr lvl="0"/>
            <a:r>
              <a:rPr/>
              <a:t>It assists in identifying topics within a context and how they advance in time</a:t>
            </a:r>
          </a:p>
          <a:p>
            <a:pPr lvl="0"/>
            <a:r>
              <a:rPr/>
              <a:t>For instance, over time, few documents within a topic may initiate content that varies from the original content; If that initiated content is shared by a lot of later documents, the content is recognized as a new topic</a:t>
            </a:r>
          </a:p>
          <a:p>
            <a:pPr lvl="0"/>
            <a:r>
              <a:rPr/>
              <a:t>Hence, with the progression of time, topics advance, new themes emerge, and old ones become obsolete</a:t>
            </a:r>
          </a:p>
          <a:p>
            <a:pPr lvl="0"/>
            <a:r>
              <a:rPr/>
              <a:t>So, topic modeling not just helps the researchers to decide the trending topics or related fields to their field of intrigue but additionally encourages them to distinguish new concepts and fields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About Me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me.jpg" id="0" name="Picture 1"/>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sp>
        <p:nvSpPr>
          <p:cNvPr id="4" name="Content Placeholder 3"/>
          <p:cNvSpPr>
            <a:spLocks noGrp="1"/>
          </p:cNvSpPr>
          <p:nvPr>
            <p:ph idx="2" sz="half"/>
          </p:nvPr>
        </p:nvSpPr>
        <p:spPr/>
        <p:txBody>
          <a:bodyPr/>
          <a:lstStyle/>
          <a:p>
            <a:pPr lvl="0"/>
            <a:r>
              <a:rPr>
                <a:hlinkClick r:id="rId3"/>
              </a:rPr>
              <a:t>Personal Website</a:t>
            </a:r>
          </a:p>
          <a:p>
            <a:pPr lvl="0"/>
            <a:r>
              <a:rPr/>
              <a:t>PhD, MPhil, MLIS, MS, BS (H)</a:t>
            </a:r>
          </a:p>
          <a:p>
            <a:pPr lvl="0"/>
            <a:r>
              <a:rPr/>
              <a:t>Research Interests:</a:t>
            </a:r>
          </a:p>
          <a:p>
            <a:pPr lvl="1"/>
            <a:r>
              <a:rPr/>
              <a:t>Computational Social Science</a:t>
            </a:r>
          </a:p>
          <a:p>
            <a:pPr lvl="1"/>
            <a:r>
              <a:rPr/>
              <a:t>Information Organization</a:t>
            </a:r>
          </a:p>
          <a:p>
            <a:pPr lvl="1"/>
            <a:r>
              <a:rPr/>
              <a:t>Science of Science/Metascience</a:t>
            </a:r>
          </a:p>
          <a:p>
            <a:pPr lvl="2"/>
            <a:r>
              <a:rPr/>
              <a:t>Text as Data</a:t>
            </a:r>
          </a:p>
          <a:p>
            <a:pPr lvl="2"/>
            <a:r>
              <a:rPr/>
              <a:t>Social Representation</a:t>
            </a:r>
          </a:p>
          <a:p>
            <a:pPr lvl="2"/>
            <a:r>
              <a:rPr/>
              <a:t>Policy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Topic Modeling?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Definition</a:t>
            </a:r>
          </a:p>
          <a:p>
            <a:pPr lvl="0" indent="0" marL="0">
              <a:buNone/>
            </a:pPr>
            <a:r>
              <a:rPr b="1" i="1"/>
              <a:t>Topic</a:t>
            </a:r>
          </a:p>
          <a:p>
            <a:pPr lvl="0"/>
            <a:r>
              <a:rPr/>
              <a:t>It is “a recurring pattern of co-occurring words” (Brett)</a:t>
            </a:r>
          </a:p>
          <a:p>
            <a:pPr lvl="0"/>
            <a:r>
              <a:rPr/>
              <a:t>A topic can be defined as the main idea discussed in a text, i.e., the theme or subject of different granularity</a:t>
            </a:r>
          </a:p>
          <a:p>
            <a:pPr lvl="0"/>
            <a:r>
              <a:rPr/>
              <a:t>Topics are simply groups of words from the collection of documents that represents the information in the collection in the best way</a:t>
            </a:r>
          </a:p>
          <a:p>
            <a:pPr lvl="0" indent="0" marL="0">
              <a:buNone/>
            </a:pPr>
            <a:r>
              <a:rPr b="1" i="1"/>
              <a:t>Topic Modeling</a:t>
            </a:r>
          </a:p>
          <a:p>
            <a:pPr lvl="0"/>
            <a:r>
              <a:rPr/>
              <a:t>It is “a method for finding and tracing clusters of words (called </a:t>
            </a:r>
            <a:r>
              <a:rPr i="1"/>
              <a:t>topics</a:t>
            </a:r>
            <a:r>
              <a:rPr/>
              <a:t>) in large bodies of texts” (Brett)</a:t>
            </a:r>
          </a:p>
          <a:p>
            <a:pPr lvl="0"/>
            <a:r>
              <a:rPr/>
              <a:t>It is a text mining approach to understand, organize, process, extract, manage, and summarize knowledge</a:t>
            </a:r>
          </a:p>
          <a:p>
            <a:pPr lvl="0" indent="0" marL="0">
              <a:spcBef>
                <a:spcPts val="3000"/>
              </a:spcBef>
              <a:buNone/>
            </a:pPr>
            <a:r>
              <a:rPr b="1"/>
              <a:t>Introduction</a:t>
            </a:r>
          </a:p>
          <a:p>
            <a:pPr lvl="0"/>
            <a:r>
              <a:rPr/>
              <a:t>It performs </a:t>
            </a:r>
            <a:r>
              <a:rPr i="1"/>
              <a:t>soft clustering</a:t>
            </a:r>
            <a:r>
              <a:rPr/>
              <a:t>, where it presumes that every document is composed of a mixture of topics</a:t>
            </a:r>
          </a:p>
          <a:p>
            <a:pPr lvl="0"/>
            <a:r>
              <a:rPr/>
              <a:t>It makes an excellent tool for discovery and helps to uncover evidence already present in the text</a:t>
            </a:r>
          </a:p>
          <a:p>
            <a:pPr lvl="0"/>
            <a:r>
              <a:rPr/>
              <a:t>It has been called an act of reading tea leaves (Chang et al., 2009) or the process of highlighting words (Brett) based on their topics</a:t>
            </a:r>
          </a:p>
          <a:p>
            <a:pPr lvl="0"/>
            <a:r>
              <a:rPr/>
              <a:t>It is based on statistical and machine learning techniques to mine meaningful information from a vast corpus of unstructured data and is used to mine document’s content</a:t>
            </a:r>
          </a:p>
          <a:p>
            <a:pPr lvl="0"/>
            <a:r>
              <a:rPr/>
              <a:t>There are no machine-readable annotations that can tell the topic modeling programs about the semantic meaning of the words in the text</a:t>
            </a:r>
          </a:p>
          <a:p>
            <a:pPr lvl="0" indent="0" marL="0">
              <a:spcBef>
                <a:spcPts val="3000"/>
              </a:spcBef>
              <a:buNone/>
            </a:pPr>
            <a:r>
              <a:rPr b="1"/>
              <a:t>What Happens in Topic Modeling?</a:t>
            </a:r>
          </a:p>
        </p:txBody>
      </p:sp>
      <p:pic>
        <p:nvPicPr>
          <p:cNvPr descr="img/background.jpeg" id="0" name="Picture 1"/>
          <p:cNvPicPr>
            <a:picLocks noGrp="1" noChangeAspect="1"/>
          </p:cNvPicPr>
          <p:nvPr/>
        </p:nvPicPr>
        <p:blipFill>
          <a:blip r:embed="rId2"/>
          <a:stretch>
            <a:fillRect/>
          </a:stretch>
        </p:blipFill>
        <p:spPr bwMode="auto">
          <a:xfrm>
            <a:off x="3568700" y="1282700"/>
            <a:ext cx="5105400" cy="22098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It infers abstract topics based on “similar patterns of word usage in each document”</a:t>
            </a:r>
          </a:p>
          <a:p>
            <a:pPr lvl="0"/>
            <a:r>
              <a:rPr/>
              <a:t>These topics are simply groups of words from the collection of documents that represents the information in the collection in the best way</a:t>
            </a:r>
          </a:p>
          <a:p>
            <a:pPr lvl="0" indent="0" marL="0">
              <a:spcBef>
                <a:spcPts val="3000"/>
              </a:spcBef>
              <a:buNone/>
            </a:pPr>
            <a:r>
              <a:rPr b="1"/>
              <a:t>How Topic Modeling Works?</a:t>
            </a:r>
          </a:p>
        </p:txBody>
      </p:sp>
      <p:pic>
        <p:nvPicPr>
          <p:cNvPr descr="img/works.png" id="0" name="Picture 1"/>
          <p:cNvPicPr>
            <a:picLocks noGrp="1" noChangeAspect="1"/>
          </p:cNvPicPr>
          <p:nvPr/>
        </p:nvPicPr>
        <p:blipFill>
          <a:blip r:embed="rId2"/>
          <a:stretch>
            <a:fillRect/>
          </a:stretch>
        </p:blipFill>
        <p:spPr bwMode="auto">
          <a:xfrm>
            <a:off x="3568700" y="609600"/>
            <a:ext cx="5105400" cy="35687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How Topic Modeling Works? (Cont.)</a:t>
            </a:r>
          </a:p>
        </p:txBody>
      </p:sp>
      <p:pic>
        <p:nvPicPr>
          <p:cNvPr descr="img/works2.png" id="0" name="Picture 1"/>
          <p:cNvPicPr>
            <a:picLocks noGrp="1" noChangeAspect="1"/>
          </p:cNvPicPr>
          <p:nvPr/>
        </p:nvPicPr>
        <p:blipFill>
          <a:blip r:embed="rId2"/>
          <a:stretch>
            <a:fillRect/>
          </a:stretch>
        </p:blipFill>
        <p:spPr bwMode="auto">
          <a:xfrm>
            <a:off x="3568700" y="584200"/>
            <a:ext cx="5105400" cy="3632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How Topic Modeling Works? (Cont.)</a:t>
            </a:r>
          </a:p>
        </p:txBody>
      </p:sp>
      <p:pic>
        <p:nvPicPr>
          <p:cNvPr descr="img/works3.png" id="0" name="Picture 1"/>
          <p:cNvPicPr>
            <a:picLocks noGrp="1" noChangeAspect="1"/>
          </p:cNvPicPr>
          <p:nvPr/>
        </p:nvPicPr>
        <p:blipFill>
          <a:blip r:embed="rId2"/>
          <a:stretch>
            <a:fillRect/>
          </a:stretch>
        </p:blipFill>
        <p:spPr bwMode="auto">
          <a:xfrm>
            <a:off x="3568700" y="1460500"/>
            <a:ext cx="5105400" cy="1866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DO Topic Modeling?</a:t>
            </a:r>
          </a:p>
          <a:p>
            <a:pPr lvl="0" indent="-342900" marL="342900">
              <a:buAutoNum type="arabicPeriod"/>
            </a:pPr>
            <a:r>
              <a:rPr/>
              <a:t>Extract/Retrieve/Prepare dataset (e.g. webscraping, API, etc.)</a:t>
            </a:r>
          </a:p>
          <a:p>
            <a:pPr lvl="0" indent="-342900" marL="342900">
              <a:buAutoNum type="arabicPeriod"/>
            </a:pPr>
            <a:r>
              <a:rPr/>
              <a:t>Preparing a corpus (such as converting files from PDF to plain text format)</a:t>
            </a:r>
          </a:p>
          <a:p>
            <a:pPr lvl="0" indent="-342900" marL="342900">
              <a:buAutoNum type="arabicPeriod"/>
            </a:pPr>
            <a:r>
              <a:rPr/>
              <a:t>Conducting text pre-processing (removing, stopwords, tokenization, stemming, n-grams)</a:t>
            </a:r>
          </a:p>
          <a:p>
            <a:pPr lvl="0" indent="-342900" marL="342900">
              <a:buAutoNum type="arabicPeriod"/>
            </a:pPr>
            <a:r>
              <a:rPr/>
              <a:t>Exploratory analysis (Word clouds, clustering)</a:t>
            </a:r>
            <a:br/>
          </a:p>
          <a:p>
            <a:pPr lvl="0" indent="-342900" marL="342900">
              <a:buAutoNum type="arabicPeriod"/>
            </a:pPr>
            <a:r>
              <a:rPr/>
              <a:t>Determining the number of topics (using perplexity, coherence, entropy, or eye-ball method)</a:t>
            </a:r>
          </a:p>
          <a:p>
            <a:pPr lvl="0" indent="-342900" marL="342900">
              <a:buAutoNum type="arabicPeriod"/>
            </a:pPr>
            <a:r>
              <a:rPr/>
              <a:t>Selecting the appropriate algorithm (such as LDA, STM, CTM)</a:t>
            </a:r>
          </a:p>
          <a:p>
            <a:pPr lvl="0" indent="-342900" marL="342900">
              <a:buAutoNum type="arabicPeriod"/>
            </a:pPr>
            <a:r>
              <a:rPr/>
              <a:t>Seeding (so that one can reproduce the algorithm with the same selected parameters)</a:t>
            </a:r>
          </a:p>
          <a:p>
            <a:pPr lvl="0" indent="-342900" marL="342900">
              <a:buAutoNum type="arabicPeriod"/>
            </a:pPr>
            <a:r>
              <a:rPr/>
              <a:t>Running the selected algorithm using proprietary or open-source tools (such as RapidMiner, TopicModelingTool) or programming languages (such as R or Python)</a:t>
            </a:r>
          </a:p>
          <a:p>
            <a:pPr lvl="0" indent="-342900" marL="342900">
              <a:buAutoNum type="arabicPeriod"/>
            </a:pPr>
            <a:r>
              <a:rPr/>
              <a:t>Iterating the whole process till the algorithm fits the model</a:t>
            </a:r>
          </a:p>
          <a:p>
            <a:pPr lvl="0" indent="0" marL="0">
              <a:spcBef>
                <a:spcPts val="3000"/>
              </a:spcBef>
              <a:buNone/>
            </a:pPr>
            <a:r>
              <a:rPr b="1"/>
              <a:t>When to Use Topic Modeling</a:t>
            </a:r>
          </a:p>
          <a:p>
            <a:pPr lvl="0"/>
            <a:r>
              <a:rPr/>
              <a:t>When you have a vast collection of text documents</a:t>
            </a:r>
          </a:p>
          <a:p>
            <a:pPr lvl="0"/>
            <a:r>
              <a:rPr/>
              <a:t>When the collection belongs to a specific subject</a:t>
            </a:r>
          </a:p>
          <a:p>
            <a:pPr lvl="0"/>
            <a:r>
              <a:rPr/>
              <a:t>When the collection has a similar type of documents, such as when all files in the collection are newspaper articles</a:t>
            </a:r>
          </a:p>
          <a:p>
            <a:pPr lvl="0" indent="0" marL="0">
              <a:spcBef>
                <a:spcPts val="3000"/>
              </a:spcBef>
              <a:buNone/>
            </a:pPr>
            <a:r>
              <a:rPr b="1"/>
              <a:t>When NOT to Use Topic Modeling</a:t>
            </a:r>
          </a:p>
          <a:p>
            <a:pPr lvl="0"/>
            <a:r>
              <a:rPr/>
              <a:t>When you have a relatively small number of documents</a:t>
            </a:r>
          </a:p>
          <a:p>
            <a:pPr lvl="0"/>
            <a:r>
              <a:rPr/>
              <a:t>When you do not have any idea about your collection. In this case, clustering will be a better option than using topic modeling</a:t>
            </a:r>
          </a:p>
          <a:p>
            <a:pPr lvl="0"/>
            <a:r>
              <a:rPr/>
              <a:t>When the collection has a mixture of different types of documents, such as when the collection is composed of newspaper archives, journal articles, and ETDs</a:t>
            </a:r>
          </a:p>
          <a:p>
            <a:pPr lvl="0" indent="0" marL="0">
              <a:spcBef>
                <a:spcPts val="3000"/>
              </a:spcBef>
              <a:buNone/>
            </a:pPr>
            <a:r>
              <a:rPr b="1"/>
              <a:t>Available Tools and Packages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dc:title>
  <dc:creator>Dr. Manika Lamba</dc:creator>
  <cp:keywords/>
  <dcterms:created xsi:type="dcterms:W3CDTF">2023-10-26T05:43:17Z</dcterms:created>
  <dcterms:modified xsi:type="dcterms:W3CDTF">2023-10-26T05:43:17Z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chalkboard">
    <vt:lpwstr/>
  </property>
  <property fmtid="{D5CDD505-2E9C-101B-9397-08002B2CF9AE}" pid="8" name="editor">
    <vt:lpwstr>visual</vt:lpwstr>
  </property>
  <property fmtid="{D5CDD505-2E9C-101B-9397-08002B2CF9AE}" pid="9" name="footer">
    <vt:lpwstr>manika-lamba.github.io/talks/topic-modeling</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institute">
    <vt:lpwstr>Postdoctoral Research AssociateSchool of Information SciencesUniversity of Illinois at Urbana-Champaign</vt:lpwstr>
  </property>
  <property fmtid="{D5CDD505-2E9C-101B-9397-08002B2CF9AE}" pid="14" name="institutes">
    <vt:lpwstr/>
  </property>
  <property fmtid="{D5CDD505-2E9C-101B-9397-08002B2CF9AE}" pid="15" name="labels">
    <vt:lpwstr/>
  </property>
  <property fmtid="{D5CDD505-2E9C-101B-9397-08002B2CF9AE}" pid="16" name="multiplex">
    <vt:lpwstr>True</vt:lpwstr>
  </property>
  <property fmtid="{D5CDD505-2E9C-101B-9397-08002B2CF9AE}" pid="17" name="slide-number">
    <vt:lpwstr>c/t</vt:lpwstr>
  </property>
  <property fmtid="{D5CDD505-2E9C-101B-9397-08002B2CF9AE}" pid="18" name="subtitle">
    <vt:lpwstr>Week 11 Lecture notesIS 505 Information Organization and AccessFall 2023</vt:lpwstr>
  </property>
  <property fmtid="{D5CDD505-2E9C-101B-9397-08002B2CF9AE}" pid="19" name="theme">
    <vt:lpwstr/>
  </property>
  <property fmtid="{D5CDD505-2E9C-101B-9397-08002B2CF9AE}" pid="20" name="title-slide-attributes">
    <vt:lpwstr/>
  </property>
  <property fmtid="{D5CDD505-2E9C-101B-9397-08002B2CF9AE}" pid="21" name="toc-title">
    <vt:lpwstr>Table of contents</vt:lpwstr>
  </property>
</Properties>
</file>