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4" r:id="rId9"/>
    <p:sldId id="266" r:id="rId10"/>
    <p:sldId id="267" r:id="rId11"/>
    <p:sldId id="269" r:id="rId12"/>
    <p:sldId id="270"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B3211-0779-4B57-948A-8BA1B5D6246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A4D655-2A05-42F1-889E-912B3CA209A7}">
      <dgm:prSet/>
      <dgm:spPr/>
      <dgm:t>
        <a:bodyPr/>
        <a:lstStyle/>
        <a:p>
          <a:pPr>
            <a:lnSpc>
              <a:spcPct val="100000"/>
            </a:lnSpc>
          </a:pPr>
          <a:r>
            <a:rPr lang="en-US"/>
            <a:t>Check for null values</a:t>
          </a:r>
        </a:p>
      </dgm:t>
    </dgm:pt>
    <dgm:pt modelId="{A79C5E52-152C-40D9-95B7-1EC87B1F0008}" type="parTrans" cxnId="{C4BE2D84-14E3-4AE5-8357-E0C6A8556075}">
      <dgm:prSet/>
      <dgm:spPr/>
      <dgm:t>
        <a:bodyPr/>
        <a:lstStyle/>
        <a:p>
          <a:endParaRPr lang="en-US"/>
        </a:p>
      </dgm:t>
    </dgm:pt>
    <dgm:pt modelId="{384A77A4-778A-4992-8881-06B39A8A1B8B}" type="sibTrans" cxnId="{C4BE2D84-14E3-4AE5-8357-E0C6A8556075}">
      <dgm:prSet/>
      <dgm:spPr/>
      <dgm:t>
        <a:bodyPr/>
        <a:lstStyle/>
        <a:p>
          <a:pPr>
            <a:lnSpc>
              <a:spcPct val="100000"/>
            </a:lnSpc>
          </a:pPr>
          <a:endParaRPr lang="en-US"/>
        </a:p>
      </dgm:t>
    </dgm:pt>
    <dgm:pt modelId="{0059CC88-65FB-4729-827C-7E42FFA882C3}">
      <dgm:prSet/>
      <dgm:spPr/>
      <dgm:t>
        <a:bodyPr/>
        <a:lstStyle/>
        <a:p>
          <a:pPr>
            <a:lnSpc>
              <a:spcPct val="100000"/>
            </a:lnSpc>
          </a:pPr>
          <a:r>
            <a:rPr lang="en-US"/>
            <a:t>Convert to Pandas Data frame</a:t>
          </a:r>
        </a:p>
      </dgm:t>
    </dgm:pt>
    <dgm:pt modelId="{639C21CA-2703-4054-9A47-AD3B8512D8C0}" type="parTrans" cxnId="{11B4FEDE-FBB4-4240-B094-E4FA7A9EA405}">
      <dgm:prSet/>
      <dgm:spPr/>
      <dgm:t>
        <a:bodyPr/>
        <a:lstStyle/>
        <a:p>
          <a:endParaRPr lang="en-US"/>
        </a:p>
      </dgm:t>
    </dgm:pt>
    <dgm:pt modelId="{9331C346-AC3A-456E-ACBD-D309633686C9}" type="sibTrans" cxnId="{11B4FEDE-FBB4-4240-B094-E4FA7A9EA405}">
      <dgm:prSet/>
      <dgm:spPr/>
      <dgm:t>
        <a:bodyPr/>
        <a:lstStyle/>
        <a:p>
          <a:endParaRPr lang="en-US"/>
        </a:p>
      </dgm:t>
    </dgm:pt>
    <dgm:pt modelId="{11341967-9CF8-42EF-8511-92359F08E652}" type="pres">
      <dgm:prSet presAssocID="{839B3211-0779-4B57-948A-8BA1B5D6246B}" presName="root" presStyleCnt="0">
        <dgm:presLayoutVars>
          <dgm:dir/>
          <dgm:resizeHandles val="exact"/>
        </dgm:presLayoutVars>
      </dgm:prSet>
      <dgm:spPr/>
    </dgm:pt>
    <dgm:pt modelId="{2A94D232-5FEE-4436-9D1D-712F36710B15}" type="pres">
      <dgm:prSet presAssocID="{839B3211-0779-4B57-948A-8BA1B5D6246B}" presName="container" presStyleCnt="0">
        <dgm:presLayoutVars>
          <dgm:dir/>
          <dgm:resizeHandles val="exact"/>
        </dgm:presLayoutVars>
      </dgm:prSet>
      <dgm:spPr/>
    </dgm:pt>
    <dgm:pt modelId="{FD4B9AB1-E054-4D06-9156-5DB9D296FCBA}" type="pres">
      <dgm:prSet presAssocID="{C8A4D655-2A05-42F1-889E-912B3CA209A7}" presName="compNode" presStyleCnt="0"/>
      <dgm:spPr/>
    </dgm:pt>
    <dgm:pt modelId="{16C0DC90-0CA4-45FC-896C-FB65D11C0598}" type="pres">
      <dgm:prSet presAssocID="{C8A4D655-2A05-42F1-889E-912B3CA209A7}" presName="iconBgRect" presStyleLbl="bgShp" presStyleIdx="0" presStyleCnt="2"/>
      <dgm:spPr/>
    </dgm:pt>
    <dgm:pt modelId="{B3C817C8-91B1-460C-A086-536956C2A413}" type="pres">
      <dgm:prSet presAssocID="{C8A4D655-2A05-42F1-889E-912B3CA209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FFD8D1B-7D06-4ECD-9704-2241DF6C58AA}" type="pres">
      <dgm:prSet presAssocID="{C8A4D655-2A05-42F1-889E-912B3CA209A7}" presName="spaceRect" presStyleCnt="0"/>
      <dgm:spPr/>
    </dgm:pt>
    <dgm:pt modelId="{084BCD68-7872-4DA0-827A-949B31C72A9B}" type="pres">
      <dgm:prSet presAssocID="{C8A4D655-2A05-42F1-889E-912B3CA209A7}" presName="textRect" presStyleLbl="revTx" presStyleIdx="0" presStyleCnt="2">
        <dgm:presLayoutVars>
          <dgm:chMax val="1"/>
          <dgm:chPref val="1"/>
        </dgm:presLayoutVars>
      </dgm:prSet>
      <dgm:spPr/>
    </dgm:pt>
    <dgm:pt modelId="{C8451150-45F2-47BF-BFE0-63596FEDDD4D}" type="pres">
      <dgm:prSet presAssocID="{384A77A4-778A-4992-8881-06B39A8A1B8B}" presName="sibTrans" presStyleLbl="sibTrans2D1" presStyleIdx="0" presStyleCnt="0"/>
      <dgm:spPr/>
    </dgm:pt>
    <dgm:pt modelId="{793DB6BA-31C0-4489-855B-C9C7A01C608C}" type="pres">
      <dgm:prSet presAssocID="{0059CC88-65FB-4729-827C-7E42FFA882C3}" presName="compNode" presStyleCnt="0"/>
      <dgm:spPr/>
    </dgm:pt>
    <dgm:pt modelId="{2DC4742C-E858-49E2-A7D0-DE1B32DAB724}" type="pres">
      <dgm:prSet presAssocID="{0059CC88-65FB-4729-827C-7E42FFA882C3}" presName="iconBgRect" presStyleLbl="bgShp" presStyleIdx="1" presStyleCnt="2"/>
      <dgm:spPr/>
    </dgm:pt>
    <dgm:pt modelId="{C33E2B7F-BBE0-4823-BED2-4005C56A0371}" type="pres">
      <dgm:prSet presAssocID="{0059CC88-65FB-4729-827C-7E42FFA882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1B3096AD-4DBD-4A21-B66D-9DDC77709647}" type="pres">
      <dgm:prSet presAssocID="{0059CC88-65FB-4729-827C-7E42FFA882C3}" presName="spaceRect" presStyleCnt="0"/>
      <dgm:spPr/>
    </dgm:pt>
    <dgm:pt modelId="{4FA8C0DC-0968-424C-97AC-0B7DA6E151F4}" type="pres">
      <dgm:prSet presAssocID="{0059CC88-65FB-4729-827C-7E42FFA882C3}" presName="textRect" presStyleLbl="revTx" presStyleIdx="1" presStyleCnt="2">
        <dgm:presLayoutVars>
          <dgm:chMax val="1"/>
          <dgm:chPref val="1"/>
        </dgm:presLayoutVars>
      </dgm:prSet>
      <dgm:spPr/>
    </dgm:pt>
  </dgm:ptLst>
  <dgm:cxnLst>
    <dgm:cxn modelId="{A1FC2934-0BC0-4233-A297-4A6086B3E535}" type="presOf" srcId="{384A77A4-778A-4992-8881-06B39A8A1B8B}" destId="{C8451150-45F2-47BF-BFE0-63596FEDDD4D}" srcOrd="0" destOrd="0" presId="urn:microsoft.com/office/officeart/2018/2/layout/IconCircleList"/>
    <dgm:cxn modelId="{40B0054F-6940-4593-AF59-24F56BB57A99}" type="presOf" srcId="{0059CC88-65FB-4729-827C-7E42FFA882C3}" destId="{4FA8C0DC-0968-424C-97AC-0B7DA6E151F4}" srcOrd="0" destOrd="0" presId="urn:microsoft.com/office/officeart/2018/2/layout/IconCircleList"/>
    <dgm:cxn modelId="{C4BE2D84-14E3-4AE5-8357-E0C6A8556075}" srcId="{839B3211-0779-4B57-948A-8BA1B5D6246B}" destId="{C8A4D655-2A05-42F1-889E-912B3CA209A7}" srcOrd="0" destOrd="0" parTransId="{A79C5E52-152C-40D9-95B7-1EC87B1F0008}" sibTransId="{384A77A4-778A-4992-8881-06B39A8A1B8B}"/>
    <dgm:cxn modelId="{11B4FEDE-FBB4-4240-B094-E4FA7A9EA405}" srcId="{839B3211-0779-4B57-948A-8BA1B5D6246B}" destId="{0059CC88-65FB-4729-827C-7E42FFA882C3}" srcOrd="1" destOrd="0" parTransId="{639C21CA-2703-4054-9A47-AD3B8512D8C0}" sibTransId="{9331C346-AC3A-456E-ACBD-D309633686C9}"/>
    <dgm:cxn modelId="{86182CE4-DA4E-4193-9932-C2FC74D65259}" type="presOf" srcId="{C8A4D655-2A05-42F1-889E-912B3CA209A7}" destId="{084BCD68-7872-4DA0-827A-949B31C72A9B}" srcOrd="0" destOrd="0" presId="urn:microsoft.com/office/officeart/2018/2/layout/IconCircleList"/>
    <dgm:cxn modelId="{775987E5-2B48-445A-808F-BC8C2854FA28}" type="presOf" srcId="{839B3211-0779-4B57-948A-8BA1B5D6246B}" destId="{11341967-9CF8-42EF-8511-92359F08E652}" srcOrd="0" destOrd="0" presId="urn:microsoft.com/office/officeart/2018/2/layout/IconCircleList"/>
    <dgm:cxn modelId="{7745E764-57C5-4D49-88B4-1DCFF6D52A1E}" type="presParOf" srcId="{11341967-9CF8-42EF-8511-92359F08E652}" destId="{2A94D232-5FEE-4436-9D1D-712F36710B15}" srcOrd="0" destOrd="0" presId="urn:microsoft.com/office/officeart/2018/2/layout/IconCircleList"/>
    <dgm:cxn modelId="{33C12043-BF0D-4D84-BBE8-67958A1295DC}" type="presParOf" srcId="{2A94D232-5FEE-4436-9D1D-712F36710B15}" destId="{FD4B9AB1-E054-4D06-9156-5DB9D296FCBA}" srcOrd="0" destOrd="0" presId="urn:microsoft.com/office/officeart/2018/2/layout/IconCircleList"/>
    <dgm:cxn modelId="{24A08B00-4215-4D8B-B8C5-E45CC658A96B}" type="presParOf" srcId="{FD4B9AB1-E054-4D06-9156-5DB9D296FCBA}" destId="{16C0DC90-0CA4-45FC-896C-FB65D11C0598}" srcOrd="0" destOrd="0" presId="urn:microsoft.com/office/officeart/2018/2/layout/IconCircleList"/>
    <dgm:cxn modelId="{F79F97E9-79EC-47A8-A8B2-3160D8839F58}" type="presParOf" srcId="{FD4B9AB1-E054-4D06-9156-5DB9D296FCBA}" destId="{B3C817C8-91B1-460C-A086-536956C2A413}" srcOrd="1" destOrd="0" presId="urn:microsoft.com/office/officeart/2018/2/layout/IconCircleList"/>
    <dgm:cxn modelId="{0522CDE7-CFCC-4E52-A84C-4EC016DF2524}" type="presParOf" srcId="{FD4B9AB1-E054-4D06-9156-5DB9D296FCBA}" destId="{4FFD8D1B-7D06-4ECD-9704-2241DF6C58AA}" srcOrd="2" destOrd="0" presId="urn:microsoft.com/office/officeart/2018/2/layout/IconCircleList"/>
    <dgm:cxn modelId="{5386D791-0C1D-4622-B17E-FB69B5071785}" type="presParOf" srcId="{FD4B9AB1-E054-4D06-9156-5DB9D296FCBA}" destId="{084BCD68-7872-4DA0-827A-949B31C72A9B}" srcOrd="3" destOrd="0" presId="urn:microsoft.com/office/officeart/2018/2/layout/IconCircleList"/>
    <dgm:cxn modelId="{E0CCAA65-F4A5-41C1-88C2-AE89F536E676}" type="presParOf" srcId="{2A94D232-5FEE-4436-9D1D-712F36710B15}" destId="{C8451150-45F2-47BF-BFE0-63596FEDDD4D}" srcOrd="1" destOrd="0" presId="urn:microsoft.com/office/officeart/2018/2/layout/IconCircleList"/>
    <dgm:cxn modelId="{2087F5F9-6226-4EC9-8E2F-0CDA16006865}" type="presParOf" srcId="{2A94D232-5FEE-4436-9D1D-712F36710B15}" destId="{793DB6BA-31C0-4489-855B-C9C7A01C608C}" srcOrd="2" destOrd="0" presId="urn:microsoft.com/office/officeart/2018/2/layout/IconCircleList"/>
    <dgm:cxn modelId="{D5B4A9BE-135E-48E6-8069-6B922BC5A083}" type="presParOf" srcId="{793DB6BA-31C0-4489-855B-C9C7A01C608C}" destId="{2DC4742C-E858-49E2-A7D0-DE1B32DAB724}" srcOrd="0" destOrd="0" presId="urn:microsoft.com/office/officeart/2018/2/layout/IconCircleList"/>
    <dgm:cxn modelId="{E409842B-6674-46B3-921E-54EFA6ABC344}" type="presParOf" srcId="{793DB6BA-31C0-4489-855B-C9C7A01C608C}" destId="{C33E2B7F-BBE0-4823-BED2-4005C56A0371}" srcOrd="1" destOrd="0" presId="urn:microsoft.com/office/officeart/2018/2/layout/IconCircleList"/>
    <dgm:cxn modelId="{6D3D0F2E-0BCA-4AA4-B84A-A960AE0D50BE}" type="presParOf" srcId="{793DB6BA-31C0-4489-855B-C9C7A01C608C}" destId="{1B3096AD-4DBD-4A21-B66D-9DDC77709647}" srcOrd="2" destOrd="0" presId="urn:microsoft.com/office/officeart/2018/2/layout/IconCircleList"/>
    <dgm:cxn modelId="{03B3B608-0195-4C81-993C-3CA924D443C5}" type="presParOf" srcId="{793DB6BA-31C0-4489-855B-C9C7A01C608C}" destId="{4FA8C0DC-0968-424C-97AC-0B7DA6E151F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DC90-0CA4-45FC-896C-FB65D11C0598}">
      <dsp:nvSpPr>
        <dsp:cNvPr id="0" name=""/>
        <dsp:cNvSpPr/>
      </dsp:nvSpPr>
      <dsp:spPr>
        <a:xfrm>
          <a:off x="108988" y="112956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817C8-91B1-460C-A086-536956C2A413}">
      <dsp:nvSpPr>
        <dsp:cNvPr id="0" name=""/>
        <dsp:cNvSpPr/>
      </dsp:nvSpPr>
      <dsp:spPr>
        <a:xfrm>
          <a:off x="378329" y="1398910"/>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4BCD68-7872-4DA0-827A-949B31C72A9B}">
      <dsp:nvSpPr>
        <dsp:cNvPr id="0" name=""/>
        <dsp:cNvSpPr/>
      </dsp:nvSpPr>
      <dsp:spPr>
        <a:xfrm>
          <a:off x="1666401" y="112956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Check for null values</a:t>
          </a:r>
        </a:p>
      </dsp:txBody>
      <dsp:txXfrm>
        <a:off x="1666401" y="1129569"/>
        <a:ext cx="3023212" cy="1282574"/>
      </dsp:txXfrm>
    </dsp:sp>
    <dsp:sp modelId="{2DC4742C-E858-49E2-A7D0-DE1B32DAB724}">
      <dsp:nvSpPr>
        <dsp:cNvPr id="0" name=""/>
        <dsp:cNvSpPr/>
      </dsp:nvSpPr>
      <dsp:spPr>
        <a:xfrm>
          <a:off x="5216385" y="112956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E2B7F-BBE0-4823-BED2-4005C56A0371}">
      <dsp:nvSpPr>
        <dsp:cNvPr id="0" name=""/>
        <dsp:cNvSpPr/>
      </dsp:nvSpPr>
      <dsp:spPr>
        <a:xfrm>
          <a:off x="5485726" y="1398910"/>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A8C0DC-0968-424C-97AC-0B7DA6E151F4}">
      <dsp:nvSpPr>
        <dsp:cNvPr id="0" name=""/>
        <dsp:cNvSpPr/>
      </dsp:nvSpPr>
      <dsp:spPr>
        <a:xfrm>
          <a:off x="6773797" y="112956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Convert to Pandas Data frame</a:t>
          </a:r>
        </a:p>
      </dsp:txBody>
      <dsp:txXfrm>
        <a:off x="6773797" y="1129569"/>
        <a:ext cx="3023212" cy="12825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hannel/UCwBs8TLOogwyGd0GxHCp-D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73">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75"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7"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6"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1365A9B-4555-463D-941D-E658FC38D80B}"/>
              </a:ext>
            </a:extLst>
          </p:cNvPr>
          <p:cNvSpPr>
            <a:spLocks noGrp="1"/>
          </p:cNvSpPr>
          <p:nvPr>
            <p:ph type="ctrTitle"/>
          </p:nvPr>
        </p:nvSpPr>
        <p:spPr>
          <a:xfrm>
            <a:off x="1700212" y="1122363"/>
            <a:ext cx="8791575" cy="2387600"/>
          </a:xfrm>
        </p:spPr>
        <p:txBody>
          <a:bodyPr>
            <a:normAutofit/>
          </a:bodyPr>
          <a:lstStyle/>
          <a:p>
            <a:r>
              <a:rPr lang="en-US" sz="5400"/>
              <a:t>Advanced big Data Analytics Project</a:t>
            </a:r>
          </a:p>
        </p:txBody>
      </p:sp>
      <p:sp>
        <p:nvSpPr>
          <p:cNvPr id="3" name="Subtitle 2">
            <a:extLst>
              <a:ext uri="{FF2B5EF4-FFF2-40B4-BE49-F238E27FC236}">
                <a16:creationId xmlns:a16="http://schemas.microsoft.com/office/drawing/2014/main" id="{39F4A90B-6FD6-46DF-BC99-4A6510C21085}"/>
              </a:ext>
            </a:extLst>
          </p:cNvPr>
          <p:cNvSpPr>
            <a:spLocks noGrp="1"/>
          </p:cNvSpPr>
          <p:nvPr>
            <p:ph type="subTitle" idx="1"/>
          </p:nvPr>
        </p:nvSpPr>
        <p:spPr>
          <a:xfrm>
            <a:off x="1700212" y="3602038"/>
            <a:ext cx="8791575" cy="1655762"/>
          </a:xfrm>
        </p:spPr>
        <p:txBody>
          <a:bodyPr>
            <a:normAutofit/>
          </a:bodyPr>
          <a:lstStyle/>
          <a:p>
            <a:r>
              <a:rPr lang="en-US" sz="2400"/>
              <a:t>Manikandan Lalitprasad</a:t>
            </a:r>
          </a:p>
        </p:txBody>
      </p:sp>
      <p:grpSp>
        <p:nvGrpSpPr>
          <p:cNvPr id="130" name="Group 129">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31"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584023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4097C-FB66-4EBC-9C67-94DB7DAA26F0}"/>
              </a:ext>
            </a:extLst>
          </p:cNvPr>
          <p:cNvSpPr>
            <a:spLocks noGrp="1"/>
          </p:cNvSpPr>
          <p:nvPr>
            <p:ph idx="1"/>
          </p:nvPr>
        </p:nvSpPr>
        <p:spPr>
          <a:xfrm>
            <a:off x="798990" y="195309"/>
            <a:ext cx="10248421" cy="5595892"/>
          </a:xfrm>
        </p:spPr>
        <p:txBody>
          <a:bodyPr/>
          <a:lstStyle/>
          <a:p>
            <a:r>
              <a:rPr lang="en-US" dirty="0"/>
              <a:t>Create 3 buckets and output to tenure bin. Split tenure into 3 bins</a:t>
            </a:r>
          </a:p>
          <a:p>
            <a:endParaRPr lang="en-US" dirty="0"/>
          </a:p>
          <a:p>
            <a:endParaRPr lang="en-US" dirty="0"/>
          </a:p>
          <a:p>
            <a:r>
              <a:rPr lang="en-US" dirty="0"/>
              <a:t>Vector Assembler –Assemble the features into vectors for the model. It take all values and create an array, that is going to be the input to the model</a:t>
            </a:r>
          </a:p>
          <a:p>
            <a:endParaRPr lang="en-US" dirty="0"/>
          </a:p>
          <a:p>
            <a:r>
              <a:rPr lang="en-US" dirty="0"/>
              <a:t>Pipeline – Does all the stages one after the other </a:t>
            </a:r>
          </a:p>
          <a:p>
            <a:r>
              <a:rPr lang="en-US" dirty="0"/>
              <a:t>Fit the train data to pipeline </a:t>
            </a:r>
          </a:p>
          <a:p>
            <a:r>
              <a:rPr lang="en-US" dirty="0"/>
              <a:t>Transform the data</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41B3F76C-5DEA-441F-8E13-BE4DBB4DB73F}"/>
              </a:ext>
            </a:extLst>
          </p:cNvPr>
          <p:cNvPicPr>
            <a:picLocks noChangeAspect="1"/>
          </p:cNvPicPr>
          <p:nvPr/>
        </p:nvPicPr>
        <p:blipFill>
          <a:blip r:embed="rId2"/>
          <a:stretch>
            <a:fillRect/>
          </a:stretch>
        </p:blipFill>
        <p:spPr>
          <a:xfrm>
            <a:off x="1032634" y="672961"/>
            <a:ext cx="8715375" cy="1238250"/>
          </a:xfrm>
          <a:prstGeom prst="rect">
            <a:avLst/>
          </a:prstGeom>
        </p:spPr>
      </p:pic>
    </p:spTree>
    <p:extLst>
      <p:ext uri="{BB962C8B-B14F-4D97-AF65-F5344CB8AC3E}">
        <p14:creationId xmlns:p14="http://schemas.microsoft.com/office/powerpoint/2010/main" val="334945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607C-865D-43FE-B4F3-F16163AB7064}"/>
              </a:ext>
            </a:extLst>
          </p:cNvPr>
          <p:cNvSpPr>
            <a:spLocks noGrp="1"/>
          </p:cNvSpPr>
          <p:nvPr>
            <p:ph type="title"/>
          </p:nvPr>
        </p:nvSpPr>
        <p:spPr>
          <a:xfrm>
            <a:off x="972737" y="175115"/>
            <a:ext cx="9905998" cy="1478570"/>
          </a:xfrm>
        </p:spPr>
        <p:txBody>
          <a:bodyPr/>
          <a:lstStyle/>
          <a:p>
            <a:r>
              <a:rPr lang="en-US" dirty="0"/>
              <a:t>Logistic Regression </a:t>
            </a:r>
          </a:p>
        </p:txBody>
      </p:sp>
      <p:sp>
        <p:nvSpPr>
          <p:cNvPr id="3" name="Content Placeholder 2">
            <a:extLst>
              <a:ext uri="{FF2B5EF4-FFF2-40B4-BE49-F238E27FC236}">
                <a16:creationId xmlns:a16="http://schemas.microsoft.com/office/drawing/2014/main" id="{9887D828-4566-4761-8652-ACC81C0EFD0C}"/>
              </a:ext>
            </a:extLst>
          </p:cNvPr>
          <p:cNvSpPr>
            <a:spLocks noGrp="1"/>
          </p:cNvSpPr>
          <p:nvPr>
            <p:ph idx="1"/>
          </p:nvPr>
        </p:nvSpPr>
        <p:spPr>
          <a:xfrm>
            <a:off x="830694" y="1410493"/>
            <a:ext cx="9905999" cy="3541714"/>
          </a:xfrm>
        </p:spPr>
        <p:txBody>
          <a:bodyPr/>
          <a:lstStyle/>
          <a:p>
            <a:r>
              <a:rPr lang="en-US" dirty="0"/>
              <a:t>Run a logistic regression with label and features</a:t>
            </a:r>
          </a:p>
          <a:p>
            <a:r>
              <a:rPr lang="en-US" dirty="0"/>
              <a:t>Coefficients and Intercept </a:t>
            </a:r>
          </a:p>
          <a:p>
            <a:endParaRPr lang="en-US" dirty="0"/>
          </a:p>
          <a:p>
            <a:endParaRPr lang="en-US" dirty="0"/>
          </a:p>
          <a:p>
            <a:r>
              <a:rPr lang="en-US" dirty="0"/>
              <a:t>Train data 						Test Data</a:t>
            </a:r>
          </a:p>
        </p:txBody>
      </p:sp>
      <p:pic>
        <p:nvPicPr>
          <p:cNvPr id="13" name="Picture 12">
            <a:extLst>
              <a:ext uri="{FF2B5EF4-FFF2-40B4-BE49-F238E27FC236}">
                <a16:creationId xmlns:a16="http://schemas.microsoft.com/office/drawing/2014/main" id="{777EFBE1-C8FB-4643-95C2-2B156CA8B530}"/>
              </a:ext>
            </a:extLst>
          </p:cNvPr>
          <p:cNvPicPr>
            <a:picLocks noChangeAspect="1"/>
          </p:cNvPicPr>
          <p:nvPr/>
        </p:nvPicPr>
        <p:blipFill>
          <a:blip r:embed="rId2"/>
          <a:stretch>
            <a:fillRect/>
          </a:stretch>
        </p:blipFill>
        <p:spPr>
          <a:xfrm>
            <a:off x="1109869" y="2532825"/>
            <a:ext cx="10251437" cy="825753"/>
          </a:xfrm>
          <a:prstGeom prst="rect">
            <a:avLst/>
          </a:prstGeom>
        </p:spPr>
      </p:pic>
      <p:pic>
        <p:nvPicPr>
          <p:cNvPr id="15" name="Picture 14">
            <a:extLst>
              <a:ext uri="{FF2B5EF4-FFF2-40B4-BE49-F238E27FC236}">
                <a16:creationId xmlns:a16="http://schemas.microsoft.com/office/drawing/2014/main" id="{574B5B0D-BF00-4816-A599-DE45CE7717E2}"/>
              </a:ext>
            </a:extLst>
          </p:cNvPr>
          <p:cNvPicPr>
            <a:picLocks noChangeAspect="1"/>
          </p:cNvPicPr>
          <p:nvPr/>
        </p:nvPicPr>
        <p:blipFill>
          <a:blip r:embed="rId3"/>
          <a:stretch>
            <a:fillRect/>
          </a:stretch>
        </p:blipFill>
        <p:spPr>
          <a:xfrm>
            <a:off x="1109869" y="4380668"/>
            <a:ext cx="3790950" cy="1657350"/>
          </a:xfrm>
          <a:prstGeom prst="rect">
            <a:avLst/>
          </a:prstGeom>
        </p:spPr>
      </p:pic>
      <p:pic>
        <p:nvPicPr>
          <p:cNvPr id="17" name="Picture 16">
            <a:extLst>
              <a:ext uri="{FF2B5EF4-FFF2-40B4-BE49-F238E27FC236}">
                <a16:creationId xmlns:a16="http://schemas.microsoft.com/office/drawing/2014/main" id="{577B4E7D-A6E4-4563-B733-4A549BBA0443}"/>
              </a:ext>
            </a:extLst>
          </p:cNvPr>
          <p:cNvPicPr>
            <a:picLocks noChangeAspect="1"/>
          </p:cNvPicPr>
          <p:nvPr/>
        </p:nvPicPr>
        <p:blipFill>
          <a:blip r:embed="rId4"/>
          <a:stretch>
            <a:fillRect/>
          </a:stretch>
        </p:blipFill>
        <p:spPr>
          <a:xfrm>
            <a:off x="7164742" y="4380668"/>
            <a:ext cx="3295650" cy="2105025"/>
          </a:xfrm>
          <a:prstGeom prst="rect">
            <a:avLst/>
          </a:prstGeom>
        </p:spPr>
      </p:pic>
    </p:spTree>
    <p:extLst>
      <p:ext uri="{BB962C8B-B14F-4D97-AF65-F5344CB8AC3E}">
        <p14:creationId xmlns:p14="http://schemas.microsoft.com/office/powerpoint/2010/main" val="346245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78E89D-E341-430E-A427-A20559338868}"/>
              </a:ext>
            </a:extLst>
          </p:cNvPr>
          <p:cNvPicPr>
            <a:picLocks noGrp="1" noChangeAspect="1"/>
          </p:cNvPicPr>
          <p:nvPr>
            <p:ph idx="1"/>
          </p:nvPr>
        </p:nvPicPr>
        <p:blipFill>
          <a:blip r:embed="rId2"/>
          <a:stretch>
            <a:fillRect/>
          </a:stretch>
        </p:blipFill>
        <p:spPr>
          <a:xfrm>
            <a:off x="5663151" y="2558254"/>
            <a:ext cx="5067300" cy="2924175"/>
          </a:xfrm>
        </p:spPr>
      </p:pic>
      <p:pic>
        <p:nvPicPr>
          <p:cNvPr id="9" name="Picture 8">
            <a:extLst>
              <a:ext uri="{FF2B5EF4-FFF2-40B4-BE49-F238E27FC236}">
                <a16:creationId xmlns:a16="http://schemas.microsoft.com/office/drawing/2014/main" id="{AD55DEF2-3487-485F-9156-35C43681A542}"/>
              </a:ext>
            </a:extLst>
          </p:cNvPr>
          <p:cNvPicPr>
            <a:picLocks noChangeAspect="1"/>
          </p:cNvPicPr>
          <p:nvPr/>
        </p:nvPicPr>
        <p:blipFill>
          <a:blip r:embed="rId3"/>
          <a:stretch>
            <a:fillRect/>
          </a:stretch>
        </p:blipFill>
        <p:spPr>
          <a:xfrm>
            <a:off x="1241201" y="2639479"/>
            <a:ext cx="3761558" cy="2761727"/>
          </a:xfrm>
          <a:prstGeom prst="rect">
            <a:avLst/>
          </a:prstGeom>
        </p:spPr>
      </p:pic>
    </p:spTree>
    <p:extLst>
      <p:ext uri="{BB962C8B-B14F-4D97-AF65-F5344CB8AC3E}">
        <p14:creationId xmlns:p14="http://schemas.microsoft.com/office/powerpoint/2010/main" val="368655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7BC64-9B5B-491E-B562-BEC94B7C2B66}"/>
              </a:ext>
            </a:extLst>
          </p:cNvPr>
          <p:cNvSpPr>
            <a:spLocks noGrp="1"/>
          </p:cNvSpPr>
          <p:nvPr>
            <p:ph idx="1"/>
          </p:nvPr>
        </p:nvSpPr>
        <p:spPr>
          <a:xfrm>
            <a:off x="1143000" y="553852"/>
            <a:ext cx="9905999" cy="5838070"/>
          </a:xfrm>
        </p:spPr>
        <p:txBody>
          <a:bodyPr/>
          <a:lstStyle/>
          <a:p>
            <a:pPr lvl="2"/>
            <a:r>
              <a:rPr lang="en-US" dirty="0"/>
              <a:t>Test Data					    After Cross Validation </a:t>
            </a:r>
          </a:p>
          <a:p>
            <a:endParaRPr lang="en-US" dirty="0"/>
          </a:p>
          <a:p>
            <a:endParaRPr lang="en-US" dirty="0"/>
          </a:p>
          <a:p>
            <a:endParaRPr lang="en-US" dirty="0"/>
          </a:p>
          <a:p>
            <a:endParaRPr lang="en-US" dirty="0"/>
          </a:p>
          <a:p>
            <a:endParaRPr lang="en-US" dirty="0"/>
          </a:p>
          <a:p>
            <a:r>
              <a:rPr lang="en-US" dirty="0"/>
              <a:t>Precision and Recall almost remains the same, no improvement with Cross-Validation.</a:t>
            </a:r>
          </a:p>
          <a:p>
            <a:r>
              <a:rPr lang="en-US" dirty="0"/>
              <a:t>Training data has caused overfitting</a:t>
            </a:r>
          </a:p>
        </p:txBody>
      </p:sp>
      <p:pic>
        <p:nvPicPr>
          <p:cNvPr id="7" name="Picture 6">
            <a:extLst>
              <a:ext uri="{FF2B5EF4-FFF2-40B4-BE49-F238E27FC236}">
                <a16:creationId xmlns:a16="http://schemas.microsoft.com/office/drawing/2014/main" id="{7A04A64F-5DA4-458B-93E4-D40D82871222}"/>
              </a:ext>
            </a:extLst>
          </p:cNvPr>
          <p:cNvPicPr>
            <a:picLocks noChangeAspect="1"/>
          </p:cNvPicPr>
          <p:nvPr/>
        </p:nvPicPr>
        <p:blipFill>
          <a:blip r:embed="rId2"/>
          <a:stretch>
            <a:fillRect/>
          </a:stretch>
        </p:blipFill>
        <p:spPr>
          <a:xfrm>
            <a:off x="6838101" y="1134840"/>
            <a:ext cx="4314825" cy="2066925"/>
          </a:xfrm>
          <a:prstGeom prst="rect">
            <a:avLst/>
          </a:prstGeom>
        </p:spPr>
      </p:pic>
      <p:pic>
        <p:nvPicPr>
          <p:cNvPr id="9" name="Picture 8">
            <a:extLst>
              <a:ext uri="{FF2B5EF4-FFF2-40B4-BE49-F238E27FC236}">
                <a16:creationId xmlns:a16="http://schemas.microsoft.com/office/drawing/2014/main" id="{E244540E-9658-4E9F-A689-C20AAB3C3C1B}"/>
              </a:ext>
            </a:extLst>
          </p:cNvPr>
          <p:cNvPicPr>
            <a:picLocks noChangeAspect="1"/>
          </p:cNvPicPr>
          <p:nvPr/>
        </p:nvPicPr>
        <p:blipFill>
          <a:blip r:embed="rId3"/>
          <a:stretch>
            <a:fillRect/>
          </a:stretch>
        </p:blipFill>
        <p:spPr>
          <a:xfrm>
            <a:off x="1326826" y="1204995"/>
            <a:ext cx="3298222" cy="2103302"/>
          </a:xfrm>
          <a:prstGeom prst="rect">
            <a:avLst/>
          </a:prstGeom>
        </p:spPr>
      </p:pic>
      <p:pic>
        <p:nvPicPr>
          <p:cNvPr id="2" name="Picture 1">
            <a:extLst>
              <a:ext uri="{FF2B5EF4-FFF2-40B4-BE49-F238E27FC236}">
                <a16:creationId xmlns:a16="http://schemas.microsoft.com/office/drawing/2014/main" id="{2ABF914E-4524-4703-8C58-2DAEFEE0275E}"/>
              </a:ext>
            </a:extLst>
          </p:cNvPr>
          <p:cNvPicPr>
            <a:picLocks noChangeAspect="1"/>
          </p:cNvPicPr>
          <p:nvPr/>
        </p:nvPicPr>
        <p:blipFill>
          <a:blip r:embed="rId4"/>
          <a:stretch>
            <a:fillRect/>
          </a:stretch>
        </p:blipFill>
        <p:spPr>
          <a:xfrm>
            <a:off x="6460801" y="4824412"/>
            <a:ext cx="3409950" cy="504825"/>
          </a:xfrm>
          <a:prstGeom prst="rect">
            <a:avLst/>
          </a:prstGeom>
        </p:spPr>
      </p:pic>
    </p:spTree>
    <p:extLst>
      <p:ext uri="{BB962C8B-B14F-4D97-AF65-F5344CB8AC3E}">
        <p14:creationId xmlns:p14="http://schemas.microsoft.com/office/powerpoint/2010/main" val="202911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F6B-6AF5-4666-BC03-3F8F39CC9A95}"/>
              </a:ext>
            </a:extLst>
          </p:cNvPr>
          <p:cNvSpPr>
            <a:spLocks noGrp="1"/>
          </p:cNvSpPr>
          <p:nvPr>
            <p:ph type="title"/>
          </p:nvPr>
        </p:nvSpPr>
        <p:spPr>
          <a:xfrm>
            <a:off x="5128643" y="618518"/>
            <a:ext cx="6188402" cy="1478570"/>
          </a:xfrm>
        </p:spPr>
        <p:txBody>
          <a:bodyPr>
            <a:normAutofit/>
          </a:bodyPr>
          <a:lstStyle/>
          <a:p>
            <a:r>
              <a:rPr lang="en-US" dirty="0"/>
              <a:t>Random forest classifier 	</a:t>
            </a:r>
          </a:p>
        </p:txBody>
      </p:sp>
      <p:sp>
        <p:nvSpPr>
          <p:cNvPr id="12"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ECD3EF2-0602-4304-AAE9-3BFA3A8D07E3}"/>
              </a:ext>
            </a:extLst>
          </p:cNvPr>
          <p:cNvPicPr>
            <a:picLocks noChangeAspect="1"/>
          </p:cNvPicPr>
          <p:nvPr/>
        </p:nvPicPr>
        <p:blipFill>
          <a:blip r:embed="rId3"/>
          <a:stretch>
            <a:fillRect/>
          </a:stretch>
        </p:blipFill>
        <p:spPr>
          <a:xfrm>
            <a:off x="957069" y="2746969"/>
            <a:ext cx="3178638" cy="2119092"/>
          </a:xfrm>
          <a:prstGeom prst="rect">
            <a:avLst/>
          </a:prstGeom>
        </p:spPr>
      </p:pic>
      <p:pic>
        <p:nvPicPr>
          <p:cNvPr id="5" name="Picture 4">
            <a:extLst>
              <a:ext uri="{FF2B5EF4-FFF2-40B4-BE49-F238E27FC236}">
                <a16:creationId xmlns:a16="http://schemas.microsoft.com/office/drawing/2014/main" id="{251AE388-1AE1-4563-BF6F-70617DF61A13}"/>
              </a:ext>
            </a:extLst>
          </p:cNvPr>
          <p:cNvPicPr>
            <a:picLocks noChangeAspect="1"/>
          </p:cNvPicPr>
          <p:nvPr/>
        </p:nvPicPr>
        <p:blipFill>
          <a:blip r:embed="rId4"/>
          <a:stretch>
            <a:fillRect/>
          </a:stretch>
        </p:blipFill>
        <p:spPr>
          <a:xfrm>
            <a:off x="957069" y="1305539"/>
            <a:ext cx="10154879" cy="943948"/>
          </a:xfrm>
          <a:prstGeom prst="rect">
            <a:avLst/>
          </a:prstGeom>
        </p:spPr>
      </p:pic>
      <p:sp>
        <p:nvSpPr>
          <p:cNvPr id="3" name="Content Placeholder 2">
            <a:extLst>
              <a:ext uri="{FF2B5EF4-FFF2-40B4-BE49-F238E27FC236}">
                <a16:creationId xmlns:a16="http://schemas.microsoft.com/office/drawing/2014/main" id="{F159867B-D869-43B8-9098-22192FB43AF4}"/>
              </a:ext>
            </a:extLst>
          </p:cNvPr>
          <p:cNvSpPr>
            <a:spLocks noGrp="1"/>
          </p:cNvSpPr>
          <p:nvPr>
            <p:ph idx="1"/>
          </p:nvPr>
        </p:nvSpPr>
        <p:spPr>
          <a:xfrm>
            <a:off x="5128643" y="2249487"/>
            <a:ext cx="6188402" cy="3541714"/>
          </a:xfrm>
        </p:spPr>
        <p:txBody>
          <a:bodyPr>
            <a:normAutofit/>
          </a:bodyPr>
          <a:lstStyle/>
          <a:p>
            <a:pPr>
              <a:lnSpc>
                <a:spcPct val="110000"/>
              </a:lnSpc>
            </a:pPr>
            <a:r>
              <a:rPr lang="en-US" sz="2000" dirty="0"/>
              <a:t>Precision has increased, Recall has decreased</a:t>
            </a:r>
          </a:p>
          <a:p>
            <a:pPr>
              <a:lnSpc>
                <a:spcPct val="110000"/>
              </a:lnSpc>
            </a:pPr>
            <a:r>
              <a:rPr lang="en-US" sz="2000" dirty="0"/>
              <a:t>Precision is basically what % of churn user did our model identify out of total user which we predicted as  churn</a:t>
            </a:r>
          </a:p>
          <a:p>
            <a:pPr>
              <a:lnSpc>
                <a:spcPct val="110000"/>
              </a:lnSpc>
            </a:pPr>
            <a:r>
              <a:rPr lang="en-US" sz="2000" dirty="0"/>
              <a:t>Recall – Out of number of users really churned, how much users did we identify correctly. </a:t>
            </a:r>
          </a:p>
          <a:p>
            <a:pPr>
              <a:lnSpc>
                <a:spcPct val="110000"/>
              </a:lnSpc>
            </a:pPr>
            <a:endParaRPr lang="en-US" sz="2000" dirty="0"/>
          </a:p>
          <a:p>
            <a:pPr>
              <a:lnSpc>
                <a:spcPct val="110000"/>
              </a:lnSpc>
            </a:pPr>
            <a:r>
              <a:rPr lang="en-US" sz="2000" dirty="0"/>
              <a:t>Depends on our business objective whether we want to focus on Precision or recall or any other factor. </a:t>
            </a:r>
          </a:p>
          <a:p>
            <a:pPr>
              <a:lnSpc>
                <a:spcPct val="110000"/>
              </a:lnSpc>
            </a:pPr>
            <a:endParaRPr lang="en-US" sz="2000" dirty="0"/>
          </a:p>
          <a:p>
            <a:pPr>
              <a:lnSpc>
                <a:spcPct val="110000"/>
              </a:lnSpc>
            </a:pPr>
            <a:endParaRPr lang="en-US" sz="2000" dirty="0"/>
          </a:p>
        </p:txBody>
      </p:sp>
    </p:spTree>
    <p:extLst>
      <p:ext uri="{BB962C8B-B14F-4D97-AF65-F5344CB8AC3E}">
        <p14:creationId xmlns:p14="http://schemas.microsoft.com/office/powerpoint/2010/main" val="282189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DA7A-93FF-4C89-BE8F-CA5AD2AB0E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9BF3EB-1C2D-419A-B530-6F958313B01D}"/>
              </a:ext>
            </a:extLst>
          </p:cNvPr>
          <p:cNvSpPr>
            <a:spLocks noGrp="1"/>
          </p:cNvSpPr>
          <p:nvPr>
            <p:ph idx="1"/>
          </p:nvPr>
        </p:nvSpPr>
        <p:spPr/>
        <p:txBody>
          <a:bodyPr>
            <a:normAutofit/>
          </a:bodyPr>
          <a:lstStyle/>
          <a:p>
            <a:r>
              <a:rPr lang="en-US" dirty="0"/>
              <a:t>Dataset taken from Kaggle - https://www.kaggle.com/mnassrib/telecom-churn-datasets</a:t>
            </a:r>
          </a:p>
          <a:p>
            <a:r>
              <a:rPr lang="en-US" dirty="0"/>
              <a:t>AI Engineering YouTube </a:t>
            </a:r>
            <a:r>
              <a:rPr lang="en-US" dirty="0">
                <a:hlinkClick r:id="rId2"/>
              </a:rPr>
              <a:t>https://www.youtube.com/channel/UCwBs8TLOogwyGd0GxHCp-Dw</a:t>
            </a:r>
            <a:endParaRPr lang="en-US" dirty="0"/>
          </a:p>
          <a:p>
            <a:r>
              <a:rPr lang="en-US" dirty="0"/>
              <a:t>https://academy.databricks.com/catalog</a:t>
            </a:r>
          </a:p>
        </p:txBody>
      </p:sp>
    </p:spTree>
    <p:extLst>
      <p:ext uri="{BB962C8B-B14F-4D97-AF65-F5344CB8AC3E}">
        <p14:creationId xmlns:p14="http://schemas.microsoft.com/office/powerpoint/2010/main" val="351865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C026-9038-43CF-BDB3-A1C9E73D7774}"/>
              </a:ext>
            </a:extLst>
          </p:cNvPr>
          <p:cNvSpPr>
            <a:spLocks noGrp="1"/>
          </p:cNvSpPr>
          <p:nvPr>
            <p:ph type="title"/>
          </p:nvPr>
        </p:nvSpPr>
        <p:spPr/>
        <p:txBody>
          <a:bodyPr/>
          <a:lstStyle/>
          <a:p>
            <a:r>
              <a:rPr lang="en-US" dirty="0"/>
              <a:t>Churn Analysis</a:t>
            </a:r>
          </a:p>
        </p:txBody>
      </p:sp>
      <p:sp>
        <p:nvSpPr>
          <p:cNvPr id="3" name="Content Placeholder 2">
            <a:extLst>
              <a:ext uri="{FF2B5EF4-FFF2-40B4-BE49-F238E27FC236}">
                <a16:creationId xmlns:a16="http://schemas.microsoft.com/office/drawing/2014/main" id="{EF1DF298-748F-445E-9206-172067F44FED}"/>
              </a:ext>
            </a:extLst>
          </p:cNvPr>
          <p:cNvSpPr>
            <a:spLocks noGrp="1"/>
          </p:cNvSpPr>
          <p:nvPr>
            <p:ph idx="1"/>
          </p:nvPr>
        </p:nvSpPr>
        <p:spPr/>
        <p:txBody>
          <a:bodyPr/>
          <a:lstStyle/>
          <a:p>
            <a:r>
              <a:rPr lang="en-US" dirty="0">
                <a:solidFill>
                  <a:schemeClr val="accent5">
                    <a:lumMod val="60000"/>
                    <a:lumOff val="40000"/>
                  </a:schemeClr>
                </a:solidFill>
              </a:rPr>
              <a:t>OBJECTIVE </a:t>
            </a:r>
          </a:p>
          <a:p>
            <a:r>
              <a:rPr lang="en-US" dirty="0"/>
              <a:t> To build an end-to-end Spark Machine Learning Application using Spark, SQL and Python in Databricks environment</a:t>
            </a:r>
          </a:p>
          <a:p>
            <a:r>
              <a:rPr lang="en-US" dirty="0">
                <a:solidFill>
                  <a:schemeClr val="accent5">
                    <a:lumMod val="60000"/>
                    <a:lumOff val="40000"/>
                  </a:schemeClr>
                </a:solidFill>
              </a:rPr>
              <a:t>INITIAL STEPS </a:t>
            </a:r>
          </a:p>
          <a:p>
            <a:r>
              <a:rPr lang="en-US" dirty="0"/>
              <a:t>Setting up a cluster to run Spark jobs</a:t>
            </a:r>
          </a:p>
          <a:p>
            <a:r>
              <a:rPr lang="en-US" dirty="0"/>
              <a:t>Import the data in the Workspace</a:t>
            </a:r>
          </a:p>
        </p:txBody>
      </p:sp>
    </p:spTree>
    <p:extLst>
      <p:ext uri="{BB962C8B-B14F-4D97-AF65-F5344CB8AC3E}">
        <p14:creationId xmlns:p14="http://schemas.microsoft.com/office/powerpoint/2010/main" val="99534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 name="Group 13">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5" name="Group 14">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7"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7"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16" name="Group 54">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7" name="Rectangle 55">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1457948B-8761-44A8-BC49-13F5B100F863}"/>
              </a:ext>
            </a:extLst>
          </p:cNvPr>
          <p:cNvSpPr>
            <a:spLocks noGrp="1"/>
          </p:cNvSpPr>
          <p:nvPr>
            <p:ph type="title"/>
          </p:nvPr>
        </p:nvSpPr>
        <p:spPr>
          <a:xfrm>
            <a:off x="6448425" y="618518"/>
            <a:ext cx="4598985" cy="1478570"/>
          </a:xfrm>
        </p:spPr>
        <p:txBody>
          <a:bodyPr vert="horz" lIns="91440" tIns="45720" rIns="91440" bIns="45720" rtlCol="0" anchor="ctr">
            <a:normAutofit/>
          </a:bodyPr>
          <a:lstStyle/>
          <a:p>
            <a:r>
              <a:rPr lang="en-US" dirty="0"/>
              <a:t>Dataset – </a:t>
            </a:r>
            <a:r>
              <a:rPr lang="en-US" dirty="0">
                <a:solidFill>
                  <a:schemeClr val="accent5">
                    <a:lumMod val="60000"/>
                    <a:lumOff val="40000"/>
                  </a:schemeClr>
                </a:solidFill>
              </a:rPr>
              <a:t>Telecom Churn data</a:t>
            </a:r>
          </a:p>
        </p:txBody>
      </p:sp>
      <p:pic>
        <p:nvPicPr>
          <p:cNvPr id="7" name="Picture 6" descr="Text&#10;&#10;Description automatically generated">
            <a:extLst>
              <a:ext uri="{FF2B5EF4-FFF2-40B4-BE49-F238E27FC236}">
                <a16:creationId xmlns:a16="http://schemas.microsoft.com/office/drawing/2014/main" id="{26934A92-1602-47E2-A227-48820D819A18}"/>
              </a:ext>
            </a:extLst>
          </p:cNvPr>
          <p:cNvPicPr>
            <a:picLocks noChangeAspect="1"/>
          </p:cNvPicPr>
          <p:nvPr/>
        </p:nvPicPr>
        <p:blipFill rotWithShape="1">
          <a:blip r:embed="rId4"/>
          <a:srcRect t="2895" r="2" b="1274"/>
          <a:stretch/>
        </p:blipFill>
        <p:spPr>
          <a:xfrm>
            <a:off x="-5597" y="10"/>
            <a:ext cx="6101597" cy="6857990"/>
          </a:xfrm>
          <a:prstGeom prst="rect">
            <a:avLst/>
          </a:prstGeom>
        </p:spPr>
      </p:pic>
      <p:grpSp>
        <p:nvGrpSpPr>
          <p:cNvPr id="118" name="Group 58">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Rectangle 62">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Rectangle 87">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9"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99">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B6AE7BA3-0B19-4FBF-86B0-2AEFB7308CB3}"/>
              </a:ext>
            </a:extLst>
          </p:cNvPr>
          <p:cNvSpPr>
            <a:spLocks noGrp="1"/>
          </p:cNvSpPr>
          <p:nvPr>
            <p:ph sz="half" idx="2"/>
          </p:nvPr>
        </p:nvSpPr>
        <p:spPr>
          <a:xfrm>
            <a:off x="6448425" y="2249487"/>
            <a:ext cx="4598986" cy="3541714"/>
          </a:xfrm>
        </p:spPr>
        <p:txBody>
          <a:bodyPr vert="horz" lIns="91440" tIns="45720" rIns="91440" bIns="45720" rtlCol="0">
            <a:normAutofit/>
          </a:bodyPr>
          <a:lstStyle/>
          <a:p>
            <a:r>
              <a:rPr lang="en-US" dirty="0"/>
              <a:t>Dataset has many categorical variables and the services which the users subscribed to, monthly charges and total charges paid by the customer and target variable is whether the customer has churned or not.</a:t>
            </a:r>
          </a:p>
          <a:p>
            <a:endParaRPr lang="en-US" dirty="0"/>
          </a:p>
        </p:txBody>
      </p:sp>
    </p:spTree>
    <p:extLst>
      <p:ext uri="{BB962C8B-B14F-4D97-AF65-F5344CB8AC3E}">
        <p14:creationId xmlns:p14="http://schemas.microsoft.com/office/powerpoint/2010/main" val="176450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D66-1E47-40B7-B6D3-9AC707C87C70}"/>
              </a:ext>
            </a:extLst>
          </p:cNvPr>
          <p:cNvSpPr>
            <a:spLocks noGrp="1"/>
          </p:cNvSpPr>
          <p:nvPr>
            <p:ph type="title"/>
          </p:nvPr>
        </p:nvSpPr>
        <p:spPr/>
        <p:txBody>
          <a:bodyPr/>
          <a:lstStyle/>
          <a:p>
            <a:r>
              <a:rPr lang="en-US"/>
              <a:t>Preprocessing</a:t>
            </a:r>
            <a:endParaRPr lang="en-US" dirty="0"/>
          </a:p>
        </p:txBody>
      </p:sp>
      <p:graphicFrame>
        <p:nvGraphicFramePr>
          <p:cNvPr id="5" name="Content Placeholder 2">
            <a:extLst>
              <a:ext uri="{FF2B5EF4-FFF2-40B4-BE49-F238E27FC236}">
                <a16:creationId xmlns:a16="http://schemas.microsoft.com/office/drawing/2014/main" id="{F1E0A9D2-355A-4E34-8F5D-A70378EAC3F0}"/>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16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D6AE-0BE1-4C95-B068-0FC2392E4448}"/>
              </a:ext>
            </a:extLst>
          </p:cNvPr>
          <p:cNvSpPr>
            <a:spLocks noGrp="1"/>
          </p:cNvSpPr>
          <p:nvPr>
            <p:ph type="ctrTitle"/>
          </p:nvPr>
        </p:nvSpPr>
        <p:spPr>
          <a:xfrm>
            <a:off x="1911275" y="4287545"/>
            <a:ext cx="8957534" cy="1182838"/>
          </a:xfrm>
        </p:spPr>
        <p:txBody>
          <a:bodyPr>
            <a:normAutofit/>
          </a:bodyPr>
          <a:lstStyle/>
          <a:p>
            <a:pPr algn="ctr"/>
            <a:r>
              <a:rPr lang="en-US" dirty="0"/>
              <a:t>Data analysis	</a:t>
            </a:r>
          </a:p>
        </p:txBody>
      </p:sp>
      <p:sp>
        <p:nvSpPr>
          <p:cNvPr id="22" name="Round Single Corner Rectangle 4">
            <a:extLst>
              <a:ext uri="{FF2B5EF4-FFF2-40B4-BE49-F238E27FC236}">
                <a16:creationId xmlns:a16="http://schemas.microsoft.com/office/drawing/2014/main" id="{A325B2B0-E250-4D54-BC82-62367AE2E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541" y="636678"/>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861471-3DF3-422E-9789-9D0A374357AB}"/>
              </a:ext>
            </a:extLst>
          </p:cNvPr>
          <p:cNvPicPr>
            <a:picLocks noChangeAspect="1"/>
          </p:cNvPicPr>
          <p:nvPr/>
        </p:nvPicPr>
        <p:blipFill>
          <a:blip r:embed="rId3"/>
          <a:stretch>
            <a:fillRect/>
          </a:stretch>
        </p:blipFill>
        <p:spPr>
          <a:xfrm>
            <a:off x="985717" y="1623287"/>
            <a:ext cx="2773419" cy="1628617"/>
          </a:xfrm>
          <a:prstGeom prst="rect">
            <a:avLst/>
          </a:prstGeom>
        </p:spPr>
      </p:pic>
      <p:sp>
        <p:nvSpPr>
          <p:cNvPr id="23" name="Round Diagonal Corner Rectangle 18">
            <a:extLst>
              <a:ext uri="{FF2B5EF4-FFF2-40B4-BE49-F238E27FC236}">
                <a16:creationId xmlns:a16="http://schemas.microsoft.com/office/drawing/2014/main" id="{F739BA81-9EB3-4AB3-8C4A-7AB7417E4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6909" y="639965"/>
            <a:ext cx="3415769" cy="3598548"/>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9D5E126-852C-4DF2-932C-63E2AE6B083B}"/>
              </a:ext>
            </a:extLst>
          </p:cNvPr>
          <p:cNvPicPr>
            <a:picLocks noChangeAspect="1"/>
          </p:cNvPicPr>
          <p:nvPr/>
        </p:nvPicPr>
        <p:blipFill>
          <a:blip r:embed="rId4"/>
          <a:stretch>
            <a:fillRect/>
          </a:stretch>
        </p:blipFill>
        <p:spPr>
          <a:xfrm>
            <a:off x="4461494" y="1846600"/>
            <a:ext cx="3306598" cy="1405304"/>
          </a:xfrm>
          <a:prstGeom prst="rect">
            <a:avLst/>
          </a:prstGeom>
        </p:spPr>
      </p:pic>
      <p:sp>
        <p:nvSpPr>
          <p:cNvPr id="24" name="Round Single Corner Rectangle 22">
            <a:extLst>
              <a:ext uri="{FF2B5EF4-FFF2-40B4-BE49-F238E27FC236}">
                <a16:creationId xmlns:a16="http://schemas.microsoft.com/office/drawing/2014/main" id="{7F8E154D-E2E2-475B-AF5E-EA24D791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46844" y="644263"/>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155C92BD-5E8D-44AA-863C-BA963F6F2D92}"/>
              </a:ext>
            </a:extLst>
          </p:cNvPr>
          <p:cNvPicPr>
            <a:picLocks noGrp="1" noChangeAspect="1"/>
          </p:cNvPicPr>
          <p:nvPr>
            <p:ph idx="4294967295"/>
          </p:nvPr>
        </p:nvPicPr>
        <p:blipFill>
          <a:blip r:embed="rId5"/>
          <a:stretch>
            <a:fillRect/>
          </a:stretch>
        </p:blipFill>
        <p:spPr>
          <a:xfrm>
            <a:off x="8353888" y="1925164"/>
            <a:ext cx="2887552" cy="1258391"/>
          </a:xfrm>
          <a:prstGeom prst="rect">
            <a:avLst/>
          </a:prstGeom>
        </p:spPr>
      </p:pic>
    </p:spTree>
    <p:extLst>
      <p:ext uri="{BB962C8B-B14F-4D97-AF65-F5344CB8AC3E}">
        <p14:creationId xmlns:p14="http://schemas.microsoft.com/office/powerpoint/2010/main" val="310106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750F22CC-70D2-4C17-80D3-1BBA3625CC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0A985134-22BF-423A-A2A6-F2F343AF55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24" name="Group 23">
              <a:extLst>
                <a:ext uri="{FF2B5EF4-FFF2-40B4-BE49-F238E27FC236}">
                  <a16:creationId xmlns:a16="http://schemas.microsoft.com/office/drawing/2014/main" id="{22A4A078-1B79-4A97-A940-D21001623E0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36" name="Rectangle 5">
                <a:extLst>
                  <a:ext uri="{FF2B5EF4-FFF2-40B4-BE49-F238E27FC236}">
                    <a16:creationId xmlns:a16="http://schemas.microsoft.com/office/drawing/2014/main" id="{FD4AFD55-ED3A-41BC-9AA1-DF5A721CE3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6">
                <a:extLst>
                  <a:ext uri="{FF2B5EF4-FFF2-40B4-BE49-F238E27FC236}">
                    <a16:creationId xmlns:a16="http://schemas.microsoft.com/office/drawing/2014/main" id="{092E8627-E812-4469-98BF-E05F53450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7">
                <a:extLst>
                  <a:ext uri="{FF2B5EF4-FFF2-40B4-BE49-F238E27FC236}">
                    <a16:creationId xmlns:a16="http://schemas.microsoft.com/office/drawing/2014/main" id="{769F0E0D-3726-4C38-981A-6C74FC966A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8">
                <a:extLst>
                  <a:ext uri="{FF2B5EF4-FFF2-40B4-BE49-F238E27FC236}">
                    <a16:creationId xmlns:a16="http://schemas.microsoft.com/office/drawing/2014/main" id="{F13097C8-587F-4DA4-92AF-A8CE02326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9">
                <a:extLst>
                  <a:ext uri="{FF2B5EF4-FFF2-40B4-BE49-F238E27FC236}">
                    <a16:creationId xmlns:a16="http://schemas.microsoft.com/office/drawing/2014/main" id="{08F97234-8EAB-4A78-86C1-9E74F00608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0">
                <a:extLst>
                  <a:ext uri="{FF2B5EF4-FFF2-40B4-BE49-F238E27FC236}">
                    <a16:creationId xmlns:a16="http://schemas.microsoft.com/office/drawing/2014/main" id="{730500F4-5234-4E2A-9653-A36C83C02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1">
                <a:extLst>
                  <a:ext uri="{FF2B5EF4-FFF2-40B4-BE49-F238E27FC236}">
                    <a16:creationId xmlns:a16="http://schemas.microsoft.com/office/drawing/2014/main" id="{7010F884-334B-4882-9CCA-674C03DB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2">
                <a:extLst>
                  <a:ext uri="{FF2B5EF4-FFF2-40B4-BE49-F238E27FC236}">
                    <a16:creationId xmlns:a16="http://schemas.microsoft.com/office/drawing/2014/main" id="{4C07BC75-E696-4594-B08E-FE92B8395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3">
                <a:extLst>
                  <a:ext uri="{FF2B5EF4-FFF2-40B4-BE49-F238E27FC236}">
                    <a16:creationId xmlns:a16="http://schemas.microsoft.com/office/drawing/2014/main" id="{91696B47-4021-4D2C-B67C-9A881BB623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4">
                <a:extLst>
                  <a:ext uri="{FF2B5EF4-FFF2-40B4-BE49-F238E27FC236}">
                    <a16:creationId xmlns:a16="http://schemas.microsoft.com/office/drawing/2014/main" id="{D6F690F4-1A2A-4C8F-8609-3E5FE925D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5">
                <a:extLst>
                  <a:ext uri="{FF2B5EF4-FFF2-40B4-BE49-F238E27FC236}">
                    <a16:creationId xmlns:a16="http://schemas.microsoft.com/office/drawing/2014/main" id="{5C599374-FB77-4DD7-B710-FE7C81C3B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Line 16">
                <a:extLst>
                  <a:ext uri="{FF2B5EF4-FFF2-40B4-BE49-F238E27FC236}">
                    <a16:creationId xmlns:a16="http://schemas.microsoft.com/office/drawing/2014/main" id="{2727F4B7-6E6F-4AB5-AFAF-E573C1453C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8" name="Freeform 17">
                <a:extLst>
                  <a:ext uri="{FF2B5EF4-FFF2-40B4-BE49-F238E27FC236}">
                    <a16:creationId xmlns:a16="http://schemas.microsoft.com/office/drawing/2014/main" id="{FF6DAEB1-10FA-4201-B4BB-A9A9FC81D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18">
                <a:extLst>
                  <a:ext uri="{FF2B5EF4-FFF2-40B4-BE49-F238E27FC236}">
                    <a16:creationId xmlns:a16="http://schemas.microsoft.com/office/drawing/2014/main" id="{11857407-B4F5-40C9-A66A-D7B0F5BF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19">
                <a:extLst>
                  <a:ext uri="{FF2B5EF4-FFF2-40B4-BE49-F238E27FC236}">
                    <a16:creationId xmlns:a16="http://schemas.microsoft.com/office/drawing/2014/main" id="{0121BBFB-CFAA-408C-BB39-251D4B8A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0">
                <a:extLst>
                  <a:ext uri="{FF2B5EF4-FFF2-40B4-BE49-F238E27FC236}">
                    <a16:creationId xmlns:a16="http://schemas.microsoft.com/office/drawing/2014/main" id="{C8B3F132-5F7B-4C3D-B21E-F51699E66B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21">
                <a:extLst>
                  <a:ext uri="{FF2B5EF4-FFF2-40B4-BE49-F238E27FC236}">
                    <a16:creationId xmlns:a16="http://schemas.microsoft.com/office/drawing/2014/main" id="{BC251213-FDEA-4B4E-95F7-76703A396B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22">
                <a:extLst>
                  <a:ext uri="{FF2B5EF4-FFF2-40B4-BE49-F238E27FC236}">
                    <a16:creationId xmlns:a16="http://schemas.microsoft.com/office/drawing/2014/main" id="{CA08FF81-A9C9-4C5C-8D2B-933325F8A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3">
                <a:extLst>
                  <a:ext uri="{FF2B5EF4-FFF2-40B4-BE49-F238E27FC236}">
                    <a16:creationId xmlns:a16="http://schemas.microsoft.com/office/drawing/2014/main" id="{DF86DBED-83D8-43E9-8EBD-016ADEFB5A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4">
                <a:extLst>
                  <a:ext uri="{FF2B5EF4-FFF2-40B4-BE49-F238E27FC236}">
                    <a16:creationId xmlns:a16="http://schemas.microsoft.com/office/drawing/2014/main" id="{C35AB152-BA73-4B5E-8536-FBE46B634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5">
                <a:extLst>
                  <a:ext uri="{FF2B5EF4-FFF2-40B4-BE49-F238E27FC236}">
                    <a16:creationId xmlns:a16="http://schemas.microsoft.com/office/drawing/2014/main" id="{C19BD6D1-4FB0-4BC3-8555-25E4B46C7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26">
                <a:extLst>
                  <a:ext uri="{FF2B5EF4-FFF2-40B4-BE49-F238E27FC236}">
                    <a16:creationId xmlns:a16="http://schemas.microsoft.com/office/drawing/2014/main" id="{DD33B4C3-404C-4455-9286-60D760908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27">
                <a:extLst>
                  <a:ext uri="{FF2B5EF4-FFF2-40B4-BE49-F238E27FC236}">
                    <a16:creationId xmlns:a16="http://schemas.microsoft.com/office/drawing/2014/main" id="{75421056-609F-49D9-BE10-16CEE96E0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28">
                <a:extLst>
                  <a:ext uri="{FF2B5EF4-FFF2-40B4-BE49-F238E27FC236}">
                    <a16:creationId xmlns:a16="http://schemas.microsoft.com/office/drawing/2014/main" id="{6E67C93B-18C4-484A-B156-51E4D43E86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29">
                <a:extLst>
                  <a:ext uri="{FF2B5EF4-FFF2-40B4-BE49-F238E27FC236}">
                    <a16:creationId xmlns:a16="http://schemas.microsoft.com/office/drawing/2014/main" id="{9AC2C848-B794-484E-BCB3-0B8C2ADCBB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0">
                <a:extLst>
                  <a:ext uri="{FF2B5EF4-FFF2-40B4-BE49-F238E27FC236}">
                    <a16:creationId xmlns:a16="http://schemas.microsoft.com/office/drawing/2014/main" id="{B4643A20-E0FF-4A2D-B444-7717A0EA5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1">
                <a:extLst>
                  <a:ext uri="{FF2B5EF4-FFF2-40B4-BE49-F238E27FC236}">
                    <a16:creationId xmlns:a16="http://schemas.microsoft.com/office/drawing/2014/main" id="{CD2463F0-9378-4331-B741-309F7E72B8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5" name="Group 24">
              <a:extLst>
                <a:ext uri="{FF2B5EF4-FFF2-40B4-BE49-F238E27FC236}">
                  <a16:creationId xmlns:a16="http://schemas.microsoft.com/office/drawing/2014/main" id="{644C7A02-F2C4-4D59-A0AA-1CD2319FDBF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26" name="Freeform 32">
                <a:extLst>
                  <a:ext uri="{FF2B5EF4-FFF2-40B4-BE49-F238E27FC236}">
                    <a16:creationId xmlns:a16="http://schemas.microsoft.com/office/drawing/2014/main" id="{3733EE7C-CEAF-4D7B-A74B-91EA35B59D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3">
                <a:extLst>
                  <a:ext uri="{FF2B5EF4-FFF2-40B4-BE49-F238E27FC236}">
                    <a16:creationId xmlns:a16="http://schemas.microsoft.com/office/drawing/2014/main" id="{FCEADC69-765D-4B1B-931D-065BA5081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4">
                <a:extLst>
                  <a:ext uri="{FF2B5EF4-FFF2-40B4-BE49-F238E27FC236}">
                    <a16:creationId xmlns:a16="http://schemas.microsoft.com/office/drawing/2014/main" id="{A63E2E00-2FB5-4520-AF79-67A79DF45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35">
                <a:extLst>
                  <a:ext uri="{FF2B5EF4-FFF2-40B4-BE49-F238E27FC236}">
                    <a16:creationId xmlns:a16="http://schemas.microsoft.com/office/drawing/2014/main" id="{8052C681-43F5-466B-A9DF-B9ACBCC53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36">
                <a:extLst>
                  <a:ext uri="{FF2B5EF4-FFF2-40B4-BE49-F238E27FC236}">
                    <a16:creationId xmlns:a16="http://schemas.microsoft.com/office/drawing/2014/main" id="{9194373C-B4AF-4CE1-BB0A-4FDEB47461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37">
                <a:extLst>
                  <a:ext uri="{FF2B5EF4-FFF2-40B4-BE49-F238E27FC236}">
                    <a16:creationId xmlns:a16="http://schemas.microsoft.com/office/drawing/2014/main" id="{87EE9E89-95B4-4F69-A99A-8A2B9E218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38">
                <a:extLst>
                  <a:ext uri="{FF2B5EF4-FFF2-40B4-BE49-F238E27FC236}">
                    <a16:creationId xmlns:a16="http://schemas.microsoft.com/office/drawing/2014/main" id="{DCB01B66-EF5E-496D-A847-14DBAE89B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39">
                <a:extLst>
                  <a:ext uri="{FF2B5EF4-FFF2-40B4-BE49-F238E27FC236}">
                    <a16:creationId xmlns:a16="http://schemas.microsoft.com/office/drawing/2014/main" id="{D5A0D99A-D603-4E53-9B56-9FEC2F10D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40">
                <a:extLst>
                  <a:ext uri="{FF2B5EF4-FFF2-40B4-BE49-F238E27FC236}">
                    <a16:creationId xmlns:a16="http://schemas.microsoft.com/office/drawing/2014/main" id="{0E448CA9-2659-4CED-8952-86B65BE33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41">
                <a:extLst>
                  <a:ext uri="{FF2B5EF4-FFF2-40B4-BE49-F238E27FC236}">
                    <a16:creationId xmlns:a16="http://schemas.microsoft.com/office/drawing/2014/main" id="{F545C3CD-1247-4037-B34A-D2A54B9395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6" name="Title 5">
            <a:extLst>
              <a:ext uri="{FF2B5EF4-FFF2-40B4-BE49-F238E27FC236}">
                <a16:creationId xmlns:a16="http://schemas.microsoft.com/office/drawing/2014/main" id="{66573840-04B5-40C0-ACF6-75B70C8BF2C8}"/>
              </a:ext>
            </a:extLst>
          </p:cNvPr>
          <p:cNvSpPr>
            <a:spLocks noGrp="1"/>
          </p:cNvSpPr>
          <p:nvPr>
            <p:ph type="title"/>
          </p:nvPr>
        </p:nvSpPr>
        <p:spPr>
          <a:xfrm>
            <a:off x="1141413" y="618518"/>
            <a:ext cx="6097800" cy="1478570"/>
          </a:xfrm>
        </p:spPr>
        <p:txBody>
          <a:bodyPr vert="horz" lIns="91440" tIns="45720" rIns="91440" bIns="45720" rtlCol="0" anchor="ctr">
            <a:normAutofit/>
          </a:bodyPr>
          <a:lstStyle/>
          <a:p>
            <a:r>
              <a:rPr lang="en-US" dirty="0"/>
              <a:t>Initial insights</a:t>
            </a:r>
          </a:p>
        </p:txBody>
      </p:sp>
      <p:sp>
        <p:nvSpPr>
          <p:cNvPr id="3" name="Content Placeholder 2">
            <a:extLst>
              <a:ext uri="{FF2B5EF4-FFF2-40B4-BE49-F238E27FC236}">
                <a16:creationId xmlns:a16="http://schemas.microsoft.com/office/drawing/2014/main" id="{C7DD38BB-176D-468E-ADB4-79D365BEE6CA}"/>
              </a:ext>
            </a:extLst>
          </p:cNvPr>
          <p:cNvSpPr>
            <a:spLocks noGrp="1"/>
          </p:cNvSpPr>
          <p:nvPr>
            <p:ph sz="half" idx="2"/>
          </p:nvPr>
        </p:nvSpPr>
        <p:spPr>
          <a:xfrm>
            <a:off x="1141413" y="2249487"/>
            <a:ext cx="5995988" cy="3541714"/>
          </a:xfrm>
        </p:spPr>
        <p:txBody>
          <a:bodyPr vert="horz" lIns="91440" tIns="45720" rIns="91440" bIns="45720" rtlCol="0">
            <a:normAutofit/>
          </a:bodyPr>
          <a:lstStyle/>
          <a:p>
            <a:r>
              <a:rPr lang="en-US" dirty="0"/>
              <a:t>Senior Citizens are more likely to churn </a:t>
            </a:r>
          </a:p>
          <a:p>
            <a:r>
              <a:rPr lang="en-US" dirty="0"/>
              <a:t>People with Paperless billing are more likely to churn</a:t>
            </a:r>
          </a:p>
          <a:p>
            <a:r>
              <a:rPr lang="en-US" dirty="0"/>
              <a:t>People with Electronic check have higher proportion of Churn rate</a:t>
            </a:r>
          </a:p>
        </p:txBody>
      </p:sp>
      <p:sp>
        <p:nvSpPr>
          <p:cNvPr id="64" name="Round Diagonal Corner Rectangle 6">
            <a:extLst>
              <a:ext uri="{FF2B5EF4-FFF2-40B4-BE49-F238E27FC236}">
                <a16:creationId xmlns:a16="http://schemas.microsoft.com/office/drawing/2014/main" id="{93AD80AC-8484-4F77-BF84-1DB4C145B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0"/>
            <a:ext cx="4631055" cy="6858000"/>
          </a:xfrm>
          <a:prstGeom prst="round2DiagRect">
            <a:avLst>
              <a:gd name="adj1" fmla="val 0"/>
              <a:gd name="adj2" fmla="val 0"/>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A640F7F-BE3F-44C0-9EE2-D6B81BD35999}"/>
              </a:ext>
            </a:extLst>
          </p:cNvPr>
          <p:cNvPicPr>
            <a:picLocks noChangeAspect="1"/>
          </p:cNvPicPr>
          <p:nvPr/>
        </p:nvPicPr>
        <p:blipFill>
          <a:blip r:embed="rId4"/>
          <a:stretch>
            <a:fillRect/>
          </a:stretch>
        </p:blipFill>
        <p:spPr>
          <a:xfrm>
            <a:off x="7827645" y="5142358"/>
            <a:ext cx="3992880" cy="1297686"/>
          </a:xfrm>
          <a:prstGeom prst="rect">
            <a:avLst/>
          </a:prstGeom>
        </p:spPr>
      </p:pic>
      <p:sp useBgFill="1">
        <p:nvSpPr>
          <p:cNvPr id="66" name="Rectangle 65">
            <a:extLst>
              <a:ext uri="{FF2B5EF4-FFF2-40B4-BE49-F238E27FC236}">
                <a16:creationId xmlns:a16="http://schemas.microsoft.com/office/drawing/2014/main" id="{99896243-7639-4B8A-9150-41539427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2286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97A4D81-BB4B-4588-A81D-C29FBC89AEB8}"/>
              </a:ext>
            </a:extLst>
          </p:cNvPr>
          <p:cNvPicPr>
            <a:picLocks noChangeAspect="1"/>
          </p:cNvPicPr>
          <p:nvPr/>
        </p:nvPicPr>
        <p:blipFill>
          <a:blip r:embed="rId5"/>
          <a:stretch>
            <a:fillRect/>
          </a:stretch>
        </p:blipFill>
        <p:spPr>
          <a:xfrm>
            <a:off x="7877388" y="2957000"/>
            <a:ext cx="3992880" cy="1045380"/>
          </a:xfrm>
          <a:prstGeom prst="rect">
            <a:avLst/>
          </a:prstGeom>
        </p:spPr>
      </p:pic>
      <p:sp useBgFill="1">
        <p:nvSpPr>
          <p:cNvPr id="68" name="Rectangle 67">
            <a:extLst>
              <a:ext uri="{FF2B5EF4-FFF2-40B4-BE49-F238E27FC236}">
                <a16:creationId xmlns:a16="http://schemas.microsoft.com/office/drawing/2014/main" id="{4FAE0ED2-5226-4D78-9AE2-96E67197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4572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421E3F-8797-4DF3-A8CA-92C5027BA420}"/>
              </a:ext>
            </a:extLst>
          </p:cNvPr>
          <p:cNvPicPr>
            <a:picLocks noChangeAspect="1"/>
          </p:cNvPicPr>
          <p:nvPr/>
        </p:nvPicPr>
        <p:blipFill>
          <a:blip r:embed="rId6"/>
          <a:stretch>
            <a:fillRect/>
          </a:stretch>
        </p:blipFill>
        <p:spPr>
          <a:xfrm>
            <a:off x="7837170" y="443631"/>
            <a:ext cx="3992880" cy="1043038"/>
          </a:xfrm>
          <a:prstGeom prst="rect">
            <a:avLst/>
          </a:prstGeom>
        </p:spPr>
      </p:pic>
    </p:spTree>
    <p:extLst>
      <p:ext uri="{BB962C8B-B14F-4D97-AF65-F5344CB8AC3E}">
        <p14:creationId xmlns:p14="http://schemas.microsoft.com/office/powerpoint/2010/main" val="27218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330C6D3-412C-41B7-AA7C-F512B8076B36}"/>
              </a:ext>
            </a:extLst>
          </p:cNvPr>
          <p:cNvPicPr>
            <a:picLocks noChangeAspect="1"/>
          </p:cNvPicPr>
          <p:nvPr/>
        </p:nvPicPr>
        <p:blipFill>
          <a:blip r:embed="rId3"/>
          <a:stretch>
            <a:fillRect/>
          </a:stretch>
        </p:blipFill>
        <p:spPr>
          <a:xfrm>
            <a:off x="1118988" y="1294576"/>
            <a:ext cx="6112382" cy="4263386"/>
          </a:xfrm>
          <a:prstGeom prst="rect">
            <a:avLst/>
          </a:prstGeom>
        </p:spPr>
      </p:pic>
      <p:sp>
        <p:nvSpPr>
          <p:cNvPr id="9" name="Content Placeholder 8">
            <a:extLst>
              <a:ext uri="{FF2B5EF4-FFF2-40B4-BE49-F238E27FC236}">
                <a16:creationId xmlns:a16="http://schemas.microsoft.com/office/drawing/2014/main" id="{A77F425C-7EA2-47E5-A596-49133C4C01E5}"/>
              </a:ext>
            </a:extLst>
          </p:cNvPr>
          <p:cNvSpPr>
            <a:spLocks noGrp="1"/>
          </p:cNvSpPr>
          <p:nvPr>
            <p:ph idx="1"/>
          </p:nvPr>
        </p:nvSpPr>
        <p:spPr>
          <a:xfrm>
            <a:off x="8036041" y="2249487"/>
            <a:ext cx="3281004" cy="3541714"/>
          </a:xfrm>
        </p:spPr>
        <p:txBody>
          <a:bodyPr>
            <a:normAutofit/>
          </a:bodyPr>
          <a:lstStyle/>
          <a:p>
            <a:r>
              <a:rPr lang="en-US" sz="1800" dirty="0"/>
              <a:t>Customers tend to churn in the initial tenure. As the tenure increases, there is less churn</a:t>
            </a:r>
          </a:p>
        </p:txBody>
      </p:sp>
    </p:spTree>
    <p:extLst>
      <p:ext uri="{BB962C8B-B14F-4D97-AF65-F5344CB8AC3E}">
        <p14:creationId xmlns:p14="http://schemas.microsoft.com/office/powerpoint/2010/main" val="247084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5444-2543-4F6D-AF1C-EC3C4210B5C4}"/>
              </a:ext>
            </a:extLst>
          </p:cNvPr>
          <p:cNvSpPr>
            <a:spLocks noGrp="1"/>
          </p:cNvSpPr>
          <p:nvPr>
            <p:ph type="title"/>
          </p:nvPr>
        </p:nvSpPr>
        <p:spPr>
          <a:xfrm>
            <a:off x="1141413" y="618517"/>
            <a:ext cx="9905998" cy="2313525"/>
          </a:xfrm>
        </p:spPr>
        <p:txBody>
          <a:bodyPr>
            <a:normAutofit/>
          </a:bodyPr>
          <a:lstStyle/>
          <a:p>
            <a:r>
              <a:rPr lang="en-US" sz="2000" dirty="0"/>
              <a:t>Transformers – contains feature engineering components</a:t>
            </a:r>
            <a:br>
              <a:rPr lang="en-US" sz="2000" dirty="0"/>
            </a:br>
            <a:r>
              <a:rPr lang="en-US" sz="2000" dirty="0"/>
              <a:t>Estimators – for machine learning modeling</a:t>
            </a:r>
            <a:br>
              <a:rPr lang="en-US" sz="2000" dirty="0"/>
            </a:br>
            <a:r>
              <a:rPr lang="en-US" sz="2000" dirty="0"/>
              <a:t>Parameters – number of bins </a:t>
            </a:r>
            <a:br>
              <a:rPr lang="en-US" sz="2000" dirty="0"/>
            </a:br>
            <a:endParaRPr lang="en-US" sz="2000" dirty="0"/>
          </a:p>
        </p:txBody>
      </p:sp>
      <p:pic>
        <p:nvPicPr>
          <p:cNvPr id="5" name="Content Placeholder 4">
            <a:extLst>
              <a:ext uri="{FF2B5EF4-FFF2-40B4-BE49-F238E27FC236}">
                <a16:creationId xmlns:a16="http://schemas.microsoft.com/office/drawing/2014/main" id="{CD7107FB-04BE-4F03-88BB-CB304D1B60AD}"/>
              </a:ext>
            </a:extLst>
          </p:cNvPr>
          <p:cNvPicPr>
            <a:picLocks noGrp="1" noChangeAspect="1"/>
          </p:cNvPicPr>
          <p:nvPr>
            <p:ph idx="1"/>
          </p:nvPr>
        </p:nvPicPr>
        <p:blipFill>
          <a:blip r:embed="rId2"/>
          <a:stretch>
            <a:fillRect/>
          </a:stretch>
        </p:blipFill>
        <p:spPr>
          <a:xfrm>
            <a:off x="1061512" y="2533362"/>
            <a:ext cx="9906000" cy="3176716"/>
          </a:xfrm>
          <a:prstGeom prst="rect">
            <a:avLst/>
          </a:prstGeom>
        </p:spPr>
      </p:pic>
    </p:spTree>
    <p:extLst>
      <p:ext uri="{BB962C8B-B14F-4D97-AF65-F5344CB8AC3E}">
        <p14:creationId xmlns:p14="http://schemas.microsoft.com/office/powerpoint/2010/main" val="128968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F8FA9-BC94-4C11-9647-B839C23BE73B}"/>
              </a:ext>
            </a:extLst>
          </p:cNvPr>
          <p:cNvSpPr>
            <a:spLocks noGrp="1"/>
          </p:cNvSpPr>
          <p:nvPr>
            <p:ph idx="1"/>
          </p:nvPr>
        </p:nvSpPr>
        <p:spPr>
          <a:xfrm>
            <a:off x="1034880" y="1326210"/>
            <a:ext cx="9905999" cy="3541714"/>
          </a:xfrm>
        </p:spPr>
        <p:txBody>
          <a:bodyPr>
            <a:normAutofit lnSpcReduction="10000"/>
          </a:bodyPr>
          <a:lstStyle/>
          <a:p>
            <a:r>
              <a:rPr lang="en-US" dirty="0"/>
              <a:t>Transformer 1 – Defining all my categorical columns and convert to numerical</a:t>
            </a:r>
          </a:p>
          <a:p>
            <a:r>
              <a:rPr lang="en-US" dirty="0"/>
              <a:t>Transformer 2 – Handling numeric values</a:t>
            </a:r>
          </a:p>
          <a:p>
            <a:r>
              <a:rPr lang="en-US" dirty="0"/>
              <a:t>Transformer 3 – Assign Churn to stages </a:t>
            </a:r>
          </a:p>
          <a:p>
            <a:r>
              <a:rPr lang="en-US" dirty="0"/>
              <a:t>Example: Churn – Yes converted to 1.0 </a:t>
            </a:r>
          </a:p>
          <a:p>
            <a:r>
              <a:rPr lang="en-US" dirty="0"/>
              <a:t>The String Indexer is used to convert categorical to numerical. It assigns based on the maximum count of values. Since No is more it gives 0 index to No and 1 to yes</a:t>
            </a:r>
          </a:p>
        </p:txBody>
      </p:sp>
    </p:spTree>
    <p:extLst>
      <p:ext uri="{BB962C8B-B14F-4D97-AF65-F5344CB8AC3E}">
        <p14:creationId xmlns:p14="http://schemas.microsoft.com/office/powerpoint/2010/main" val="4101260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513</TotalTime>
  <Words>456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Advanced big Data Analytics Project</vt:lpstr>
      <vt:lpstr>Churn Analysis</vt:lpstr>
      <vt:lpstr>Dataset – Telecom Churn data</vt:lpstr>
      <vt:lpstr>Preprocessing</vt:lpstr>
      <vt:lpstr>Data analysis </vt:lpstr>
      <vt:lpstr>Initial insights</vt:lpstr>
      <vt:lpstr>PowerPoint Presentation</vt:lpstr>
      <vt:lpstr>Transformers – contains feature engineering components Estimators – for machine learning modeling Parameters – number of bins  </vt:lpstr>
      <vt:lpstr>PowerPoint Presentation</vt:lpstr>
      <vt:lpstr>PowerPoint Presentation</vt:lpstr>
      <vt:lpstr>Logistic Regression </vt:lpstr>
      <vt:lpstr>PowerPoint Presentation</vt:lpstr>
      <vt:lpstr>PowerPoint Presentation</vt:lpstr>
      <vt:lpstr>Random forest classifier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big Data Analytics Project</dc:title>
  <dc:creator>Lalitprasad, Manikandan</dc:creator>
  <cp:lastModifiedBy>Lalitprasad, Manikandan</cp:lastModifiedBy>
  <cp:revision>7</cp:revision>
  <dcterms:created xsi:type="dcterms:W3CDTF">2020-11-05T23:18:18Z</dcterms:created>
  <dcterms:modified xsi:type="dcterms:W3CDTF">2020-11-19T06:22:23Z</dcterms:modified>
</cp:coreProperties>
</file>