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0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actId="20577"/>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tId="20577"/>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765508" y="805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Electric Vehicles Revolutionizing Transportation</a:t>
            </a:r>
          </a:p>
        </p:txBody>
      </p:sp>
      <p:sp>
        <p:nvSpPr>
          <p:cNvPr id="4" name="TextBox 3"/>
          <p:cNvSpPr txBox="1"/>
          <p:nvPr/>
        </p:nvSpPr>
        <p:spPr>
          <a:xfrm>
            <a:off x="2347416" y="4473823"/>
            <a:ext cx="8414369" cy="707886"/>
          </a:xfrm>
          <a:prstGeom prst="rect">
            <a:avLst/>
          </a:prstGeom>
          <a:noFill/>
        </p:spPr>
        <p:txBody>
          <a:bodyPr wrap="square" lIns="91440" tIns="45720" rIns="91440" bIns="45720" rtlCol="0" anchor="t">
            <a:spAutoFit/>
          </a:bodyPr>
          <a:lstStyle/>
          <a:p>
            <a:r>
              <a:rPr lang="en-US" sz="2000" b="1" dirty="0">
                <a:solidFill>
                  <a:srgbClr val="00B0F0"/>
                </a:solidFill>
                <a:latin typeface="Arial" pitchFamily="34" charset="0"/>
                <a:cs typeface="Arial" pitchFamily="34" charset="0"/>
              </a:rPr>
              <a:t>Presented By:</a:t>
            </a:r>
          </a:p>
          <a:p>
            <a:r>
              <a:rPr lang="en-US" sz="2000" b="1" dirty="0">
                <a:solidFill>
                  <a:srgbClr val="FFFF00"/>
                </a:solidFill>
                <a:latin typeface="Arial"/>
                <a:cs typeface="Arial"/>
              </a:rPr>
              <a:t>1. </a:t>
            </a:r>
            <a:r>
              <a:rPr lang="en-US" sz="2000" b="1" dirty="0" err="1">
                <a:solidFill>
                  <a:srgbClr val="FFFF00"/>
                </a:solidFill>
                <a:latin typeface="Arial"/>
                <a:cs typeface="Arial"/>
              </a:rPr>
              <a:t>R.Mani</a:t>
            </a:r>
            <a:r>
              <a:rPr lang="en-US" sz="2000" b="1" dirty="0">
                <a:solidFill>
                  <a:srgbClr val="FFFF00"/>
                </a:solidFill>
                <a:latin typeface="Arial"/>
                <a:cs typeface="Arial"/>
              </a:rPr>
              <a:t> Kandan--B.E,EEE</a:t>
            </a:r>
          </a:p>
        </p:txBody>
      </p:sp>
      <p:sp>
        <p:nvSpPr>
          <p:cNvPr id="5" name="Rectangle 4">
            <a:extLst>
              <a:ext uri="{FF2B5EF4-FFF2-40B4-BE49-F238E27FC236}">
                <a16:creationId xmlns:a16="http://schemas.microsoft.com/office/drawing/2014/main" id="{9F058F58-041D-4D65-9350-B55EF906EF5F}"/>
              </a:ext>
            </a:extLst>
          </p:cNvPr>
          <p:cNvSpPr/>
          <p:nvPr/>
        </p:nvSpPr>
        <p:spPr>
          <a:xfrm>
            <a:off x="2587052" y="2040802"/>
            <a:ext cx="7500912" cy="461665"/>
          </a:xfrm>
          <a:prstGeom prst="rect">
            <a:avLst/>
          </a:prstGeom>
        </p:spPr>
        <p:txBody>
          <a:bodyPr wrap="square">
            <a:spAutoFit/>
          </a:bodyPr>
          <a:lstStyle/>
          <a:p>
            <a:r>
              <a:rPr lang="en-US" sz="2400" b="1" dirty="0"/>
              <a:t>"Harnessing Sustainable Energy for a Greener Future"</a:t>
            </a:r>
            <a:endParaRPr lang="en-US" sz="2400" b="1" dirty="0">
              <a:solidFill>
                <a:srgbClr val="FF0000"/>
              </a:solidFill>
              <a:latin typeface="Agency FB" panose="020B0503020202020204"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3595060"/>
            <a:ext cx="11029615" cy="4673324"/>
          </a:xfrm>
        </p:spPr>
        <p:txBody>
          <a:bodyPr>
            <a:normAutofit/>
          </a:bodyPr>
          <a:lstStyle/>
          <a:p>
            <a:pPr marL="305435" indent="-305435"/>
            <a:r>
              <a:rPr lang="en-US" sz="2800" b="1" dirty="0"/>
              <a:t>ELECTRIC CAR</a:t>
            </a:r>
            <a:r>
              <a:rPr lang="en-US" sz="2800" dirty="0"/>
              <a:t> INSIDER. 1. </a:t>
            </a:r>
            <a:r>
              <a:rPr lang="en-US" sz="2800" b="1" dirty="0"/>
              <a:t>ELECTRIC VEHICLE</a:t>
            </a:r>
            <a:r>
              <a:rPr lang="en-US" sz="2800" dirty="0"/>
              <a:t> BASICS. </a:t>
            </a:r>
            <a:r>
              <a:rPr lang="en-US" sz="2800" b="1" dirty="0"/>
              <a:t>Electric Vehicle Reference</a:t>
            </a:r>
            <a:r>
              <a:rPr lang="en-US" sz="2800" dirty="0"/>
              <a:t>. ESSENTIAL CONCEPTS. 2. </a:t>
            </a:r>
            <a:r>
              <a:rPr lang="en-US" sz="2800" b="1" dirty="0"/>
              <a:t>ELECTRIC CAR</a:t>
            </a:r>
            <a:r>
              <a:rPr lang="en-US" sz="2800" dirty="0"/>
              <a:t> INSIDER. 3. Contents. Range, Refueling ..</a:t>
            </a:r>
            <a:endParaRPr lang="en-IN" sz="2800" dirty="0"/>
          </a:p>
        </p:txBody>
      </p:sp>
      <p:pic>
        <p:nvPicPr>
          <p:cNvPr id="4098" name="Picture 2" descr="Block diagram of a typical electric vehicle | Download ...">
            <a:extLst>
              <a:ext uri="{FF2B5EF4-FFF2-40B4-BE49-F238E27FC236}">
                <a16:creationId xmlns:a16="http://schemas.microsoft.com/office/drawing/2014/main" id="{D23F2044-52FF-4A24-944D-6930D1728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0838" y="1416510"/>
            <a:ext cx="5230324" cy="3692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Thank You With Smiley Marketing Diagram">
            <a:extLst>
              <a:ext uri="{FF2B5EF4-FFF2-40B4-BE49-F238E27FC236}">
                <a16:creationId xmlns:a16="http://schemas.microsoft.com/office/drawing/2014/main" id="{C91985F3-32C5-4B67-B8F7-A1538399A23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Thank You With Smiley Marketing Diagram">
            <a:extLst>
              <a:ext uri="{FF2B5EF4-FFF2-40B4-BE49-F238E27FC236}">
                <a16:creationId xmlns:a16="http://schemas.microsoft.com/office/drawing/2014/main" id="{335FB10A-99C9-40E1-95CB-36D4F6370C2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Thank You With Smiley Marketing Diagram">
            <a:extLst>
              <a:ext uri="{FF2B5EF4-FFF2-40B4-BE49-F238E27FC236}">
                <a16:creationId xmlns:a16="http://schemas.microsoft.com/office/drawing/2014/main" id="{5D6BB847-DFA0-4918-8950-59A76DABF456}"/>
              </a:ext>
            </a:extLst>
          </p:cNvPr>
          <p:cNvSpPr>
            <a:spLocks noChangeAspect="1" noChangeArrowheads="1"/>
          </p:cNvSpPr>
          <p:nvPr/>
        </p:nvSpPr>
        <p:spPr bwMode="auto">
          <a:xfrm>
            <a:off x="544419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Thank You -Gratitude - Venn diagram ...">
            <a:extLst>
              <a:ext uri="{FF2B5EF4-FFF2-40B4-BE49-F238E27FC236}">
                <a16:creationId xmlns:a16="http://schemas.microsoft.com/office/drawing/2014/main" id="{7D890D39-B3A7-4B82-8CA4-F7C2088375B8}"/>
              </a:ext>
            </a:extLst>
          </p:cNvPr>
          <p:cNvSpPr>
            <a:spLocks noChangeAspect="1" noChangeArrowheads="1"/>
          </p:cNvSpPr>
          <p:nvPr/>
        </p:nvSpPr>
        <p:spPr bwMode="auto">
          <a:xfrm>
            <a:off x="1805353" y="4937760"/>
            <a:ext cx="6663397" cy="13422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4400" dirty="0"/>
          </a:p>
        </p:txBody>
      </p:sp>
      <p:sp>
        <p:nvSpPr>
          <p:cNvPr id="8" name="AutoShape 12" descr="Thank You With Smiley Marketing Diagram">
            <a:extLst>
              <a:ext uri="{FF2B5EF4-FFF2-40B4-BE49-F238E27FC236}">
                <a16:creationId xmlns:a16="http://schemas.microsoft.com/office/drawing/2014/main" id="{7F713B44-6319-4963-81AD-566C7A891458}"/>
              </a:ext>
            </a:extLst>
          </p:cNvPr>
          <p:cNvSpPr>
            <a:spLocks noChangeAspect="1" noChangeArrowheads="1"/>
          </p:cNvSpPr>
          <p:nvPr/>
        </p:nvSpPr>
        <p:spPr bwMode="auto">
          <a:xfrm>
            <a:off x="6248400" y="3581400"/>
            <a:ext cx="4006948" cy="40069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FFE41768-1909-4A5F-ADC0-211DAF369987}"/>
              </a:ext>
            </a:extLst>
          </p:cNvPr>
          <p:cNvSpPr/>
          <p:nvPr/>
        </p:nvSpPr>
        <p:spPr>
          <a:xfrm>
            <a:off x="4592834" y="3244334"/>
            <a:ext cx="3045923" cy="584775"/>
          </a:xfrm>
          <a:prstGeom prst="rect">
            <a:avLst/>
          </a:prstGeom>
        </p:spPr>
        <p:txBody>
          <a:bodyPr wrap="square">
            <a:spAutoFit/>
          </a:bodyPr>
          <a:lstStyle/>
          <a:p>
            <a:r>
              <a:rPr lang="en-US" sz="3200" b="1" dirty="0">
                <a:solidFill>
                  <a:srgbClr val="002060"/>
                </a:solidFill>
                <a:latin typeface="Arial" panose="020B0604020202020204" pitchFamily="34" charset="0"/>
                <a:cs typeface="Arial" panose="020B0604020202020204" pitchFamily="34" charset="0"/>
              </a:rPr>
              <a:t>THANK YOU</a:t>
            </a:r>
            <a:endParaRPr lang="en-US" sz="3200" dirty="0"/>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232452"/>
            <a:ext cx="11029615" cy="4673324"/>
          </a:xfrm>
        </p:spPr>
        <p:txBody>
          <a:bodyPr>
            <a:normAutofit/>
          </a:bodyPr>
          <a:lstStyle/>
          <a:p>
            <a:pPr marL="0" indent="0">
              <a:buNone/>
            </a:pPr>
            <a:r>
              <a:rPr lang="en-US" sz="2400" dirty="0">
                <a:latin typeface="Arial" panose="020B0604020202020204" pitchFamily="34" charset="0"/>
                <a:cs typeface="Arial" panose="020B0604020202020204" pitchFamily="34" charset="0"/>
              </a:rPr>
              <a:t>The major reasons for the slow penetration of EVs are high purchase prices, limited driving range and longer charging time compared to conventional cars, as well as </a:t>
            </a:r>
            <a:r>
              <a:rPr lang="en-US" sz="2400" dirty="0" err="1">
                <a:latin typeface="Arial" panose="020B0604020202020204" pitchFamily="34" charset="0"/>
                <a:cs typeface="Arial" panose="020B0604020202020204" pitchFamily="34" charset="0"/>
              </a:rPr>
              <a:t>insuffi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cient</a:t>
            </a:r>
            <a:r>
              <a:rPr lang="en-US" sz="2400" dirty="0">
                <a:latin typeface="Arial" panose="020B0604020202020204" pitchFamily="34" charset="0"/>
                <a:cs typeface="Arial" panose="020B0604020202020204" pitchFamily="34" charset="0"/>
              </a:rPr>
              <a:t> charging infrastructure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a:extLst>
              <a:ext uri="{FF2B5EF4-FFF2-40B4-BE49-F238E27FC236}">
                <a16:creationId xmlns:a16="http://schemas.microsoft.com/office/drawing/2014/main" id="{B3986545-5A29-468C-9373-3EB07E5A1D28}"/>
              </a:ext>
            </a:extLst>
          </p:cNvPr>
          <p:cNvSpPr/>
          <p:nvPr/>
        </p:nvSpPr>
        <p:spPr>
          <a:xfrm>
            <a:off x="581191" y="4554827"/>
            <a:ext cx="11169137" cy="1569660"/>
          </a:xfrm>
          <a:prstGeom prst="rect">
            <a:avLst/>
          </a:prstGeom>
        </p:spPr>
        <p:txBody>
          <a:bodyPr wrap="square">
            <a:spAutoFit/>
          </a:bodyPr>
          <a:lstStyle/>
          <a:p>
            <a:r>
              <a:rPr lang="en-US" sz="2400" dirty="0">
                <a:solidFill>
                  <a:srgbClr val="1F1F1F"/>
                </a:solidFill>
                <a:latin typeface="Arial" panose="020B0604020202020204" pitchFamily="34" charset="0"/>
                <a:cs typeface="Arial" panose="020B0604020202020204" pitchFamily="34" charset="0"/>
              </a:rPr>
              <a:t>To overcome these challenges, potential solutions include enhancing the charging infrastructure, increasing the number of charging stations, using battery swapping techniques, and improving battery technology to address range anxiety and reduce charging times.</a:t>
            </a:r>
            <a:endParaRPr lang="en-US" sz="2400" dirty="0">
              <a:latin typeface="Arial" panose="020B0604020202020204" pitchFamily="34" charset="0"/>
              <a:cs typeface="Arial" panose="020B0604020202020204" pitchFamily="34" charset="0"/>
            </a:endParaRPr>
          </a:p>
        </p:txBody>
      </p:sp>
      <p:pic>
        <p:nvPicPr>
          <p:cNvPr id="1026" name="Picture 2" descr="Applied Sciences | Free Full-Text | Electric Vehicles ...">
            <a:extLst>
              <a:ext uri="{FF2B5EF4-FFF2-40B4-BE49-F238E27FC236}">
                <a16:creationId xmlns:a16="http://schemas.microsoft.com/office/drawing/2014/main" id="{C28D678E-F852-4988-8D63-267C399AF5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5301" y="1440363"/>
            <a:ext cx="4538889" cy="2906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US" b="1" i="1" dirty="0"/>
              <a:t>A Systems Approach</a:t>
            </a:r>
            <a:r>
              <a:rPr lang="en-US" dirty="0"/>
              <a:t> provides the foundational knowledge technicians need to safely service all types of electric vehicles (EVs). With a strong emphasis on high-voltage safety, this textbook navigates the complexities of high-voltage drive trains using an easy-to-understand, approachable writing style and engaging visuals. Using real-world examples and illustrations, the text provides an understanding of ICE-hybrid, battery-electric, and fuel cell operation. Coverage includes CAN Bus Communication Systems and telematics in the context of electric vehicles. It incorporates all forms of electric vehicle transportation, including passenger vehicles, construction vehicles, and commercial vehicles. Author Sean Bennett addresses electric vehicles from a technician's perspective, providing them with a strong background in EV technology and giving them an incredible opportunity for rapid advancement in the automobile repair industry.</a:t>
            </a:r>
          </a:p>
          <a:p>
            <a:r>
              <a:rPr lang="en-US" dirty="0"/>
              <a:t>Focuses on safety, including general service facility safety, high-voltage electricity safety, specialty tools, circuit isolation, and first responder practices</a:t>
            </a:r>
          </a:p>
          <a:p>
            <a:r>
              <a:rPr lang="en-US" dirty="0"/>
              <a:t>Includes an overview of high-voltage drive train topology and powertrain schematics that illustrate the power flow of typical BEVs, HEVs, PHEVs, and FCEVs</a:t>
            </a:r>
          </a:p>
          <a:p>
            <a:r>
              <a:rPr lang="en-US" dirty="0"/>
              <a:t>Examines electric vehicle battery chemistry, electric motor technology, EV power electronics, and energy storage management</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US" sz="2800" dirty="0">
                <a:latin typeface="Arial" panose="020B0604020202020204" pitchFamily="34" charset="0"/>
                <a:cs typeface="Arial" panose="020B0604020202020204" pitchFamily="34" charset="0"/>
              </a:rPr>
              <a:t>The algorithm initializes by computing a modified traveling cost matrix for each EV to consider the charging limitation of EVs. Subsequently, a linear programming (LP) relaxation of an assignment problem is solved to assign the targets to the EVs.</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50" name="Picture 2" descr="Smartcities 04 00022 g001 550">
            <a:extLst>
              <a:ext uri="{FF2B5EF4-FFF2-40B4-BE49-F238E27FC236}">
                <a16:creationId xmlns:a16="http://schemas.microsoft.com/office/drawing/2014/main" id="{7DD1013E-7225-4395-94D5-F8CEE45131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0697" y="1795369"/>
            <a:ext cx="5498565" cy="264930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759C486-0209-4EB9-9B82-B9AAD17ADDB1}"/>
              </a:ext>
            </a:extLst>
          </p:cNvPr>
          <p:cNvSpPr/>
          <p:nvPr/>
        </p:nvSpPr>
        <p:spPr>
          <a:xfrm>
            <a:off x="1289537" y="4909147"/>
            <a:ext cx="9359705" cy="1569660"/>
          </a:xfrm>
          <a:prstGeom prst="rect">
            <a:avLst/>
          </a:prstGeom>
        </p:spPr>
        <p:txBody>
          <a:bodyPr wrap="square">
            <a:spAutoFit/>
          </a:bodyPr>
          <a:lstStyle/>
          <a:p>
            <a:r>
              <a:rPr lang="en-US" sz="2400" dirty="0">
                <a:solidFill>
                  <a:srgbClr val="1F1F1F"/>
                </a:solidFill>
                <a:latin typeface="Google Sans"/>
              </a:rPr>
              <a:t>Eco-friendly cars </a:t>
            </a:r>
            <a:r>
              <a:rPr lang="en-US" sz="2400" dirty="0">
                <a:solidFill>
                  <a:srgbClr val="040C28"/>
                </a:solidFill>
                <a:latin typeface="Google Sans"/>
              </a:rPr>
              <a:t>consume little to no fuel and are non-polluting for the environment</a:t>
            </a:r>
            <a:r>
              <a:rPr lang="en-US" sz="2400" dirty="0">
                <a:solidFill>
                  <a:srgbClr val="1F1F1F"/>
                </a:solidFill>
                <a:latin typeface="Google Sans"/>
              </a:rPr>
              <a:t>. Being battery-powered, they do not emit harmful pollutants into the atmosphere. These vehicles must also be compliant with EURO-6 emission norms.</a:t>
            </a:r>
            <a:endParaRPr lang="en-US"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t>Electric vehicles (EVs) are a promising technology for achieving a sustainable transport sector in the future, due to their very low to zero-carbon emissions, low noise, and high efficiency. Nonetheless, the large penetration of EVs is expected to affect the existing power grids, due to high loads.</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7" name="Content Placeholder 6">
            <a:extLst>
              <a:ext uri="{FF2B5EF4-FFF2-40B4-BE49-F238E27FC236}">
                <a16:creationId xmlns:a16="http://schemas.microsoft.com/office/drawing/2014/main" id="{FF77B37C-8DBB-4675-9696-61F16C4F3D1E}"/>
              </a:ext>
            </a:extLst>
          </p:cNvPr>
          <p:cNvSpPr>
            <a:spLocks noGrp="1"/>
          </p:cNvSpPr>
          <p:nvPr>
            <p:ph idx="1"/>
          </p:nvPr>
        </p:nvSpPr>
        <p:spPr>
          <a:xfrm>
            <a:off x="352790" y="4570705"/>
            <a:ext cx="11029615" cy="2546350"/>
          </a:xfrm>
        </p:spPr>
        <p:txBody>
          <a:bodyPr>
            <a:normAutofit/>
          </a:bodyPr>
          <a:lstStyle/>
          <a:p>
            <a:r>
              <a:rPr lang="en-US" sz="2400" dirty="0"/>
              <a:t>For instance, a recent survey shows that between 2021 and 2022, the number of EVs sold in India jumped by a whopping 210 percent. Likewise, according to the Economic Survey of 2023, the country's yearly sale of electric vehicles will touch the 10 million threshold by 2030.</a:t>
            </a:r>
          </a:p>
        </p:txBody>
      </p:sp>
      <p:pic>
        <p:nvPicPr>
          <p:cNvPr id="3074" name="Picture 2" descr="All electric sedan image">
            <a:extLst>
              <a:ext uri="{FF2B5EF4-FFF2-40B4-BE49-F238E27FC236}">
                <a16:creationId xmlns:a16="http://schemas.microsoft.com/office/drawing/2014/main" id="{EA313324-33CC-493B-A3F0-E16A2E0BB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6221" y="1557836"/>
            <a:ext cx="5182793" cy="3239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purl.org/dc/dcmitype/"/>
    <ds:schemaRef ds:uri="c0fa2617-96bd-425d-8578-e93563fe37c5"/>
    <ds:schemaRef ds:uri="http://schemas.microsoft.com/office/infopath/2007/PartnerControls"/>
    <ds:schemaRef ds:uri="9162bd5b-4ed9-4da3-b376-05204580ba3f"/>
    <ds:schemaRef ds:uri="http://purl.org/dc/elements/1.1/"/>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87</TotalTime>
  <Words>194</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Agency FB</vt:lpstr>
      <vt:lpstr>Arial</vt:lpstr>
      <vt:lpstr>Calibri</vt:lpstr>
      <vt:lpstr>Calibri Light</vt:lpstr>
      <vt:lpstr>Franklin Gothic Book</vt:lpstr>
      <vt:lpstr>Franklin Gothic Demi</vt:lpstr>
      <vt:lpstr>Google Sans</vt:lpstr>
      <vt:lpstr>Wingdings 2</vt:lpstr>
      <vt:lpstr>DividendVTI</vt:lpstr>
      <vt:lpstr>Electric Vehicles Revolutionizing Transportation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Students</cp:lastModifiedBy>
  <cp:revision>28</cp:revision>
  <dcterms:created xsi:type="dcterms:W3CDTF">2021-05-26T16:50:10Z</dcterms:created>
  <dcterms:modified xsi:type="dcterms:W3CDTF">2024-04-04T10:34:19Z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