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6" r:id="rId5"/>
    <p:sldId id="259" r:id="rId6"/>
    <p:sldId id="260" r:id="rId7"/>
    <p:sldId id="261" r:id="rId8"/>
    <p:sldId id="262" r:id="rId9"/>
    <p:sldId id="263" r:id="rId10"/>
    <p:sldId id="264" r:id="rId11"/>
    <p:sldId id="265"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E4C0-73A0-B98C-4F10-E4BE99ABF704}"/>
              </a:ext>
            </a:extLst>
          </p:cNvPr>
          <p:cNvSpPr>
            <a:spLocks noGrp="1"/>
          </p:cNvSpPr>
          <p:nvPr>
            <p:ph type="ctrTitle"/>
          </p:nvPr>
        </p:nvSpPr>
        <p:spPr>
          <a:xfrm>
            <a:off x="1489207" y="1000125"/>
            <a:ext cx="7766936" cy="767954"/>
          </a:xfrm>
        </p:spPr>
        <p:txBody>
          <a:bodyPr anchor="ctr"/>
          <a:lstStyle/>
          <a:p>
            <a:pPr algn="ctr"/>
            <a:r>
              <a:rPr lang="en-GB" dirty="0"/>
              <a:t>INTRODUCTION TO WEB DEVELOPMENT </a:t>
            </a:r>
            <a:endParaRPr lang="en-US" dirty="0"/>
          </a:p>
        </p:txBody>
      </p:sp>
      <p:sp>
        <p:nvSpPr>
          <p:cNvPr id="3" name="Subtitle 2">
            <a:extLst>
              <a:ext uri="{FF2B5EF4-FFF2-40B4-BE49-F238E27FC236}">
                <a16:creationId xmlns:a16="http://schemas.microsoft.com/office/drawing/2014/main" id="{5805D17C-6A05-3012-352C-00C81FF88F28}"/>
              </a:ext>
            </a:extLst>
          </p:cNvPr>
          <p:cNvSpPr>
            <a:spLocks noGrp="1"/>
          </p:cNvSpPr>
          <p:nvPr>
            <p:ph type="subTitle" idx="1"/>
          </p:nvPr>
        </p:nvSpPr>
        <p:spPr>
          <a:xfrm>
            <a:off x="2310277" y="4629809"/>
            <a:ext cx="8226292" cy="767954"/>
          </a:xfrm>
          <a:ln>
            <a:solidFill>
              <a:schemeClr val="accent1"/>
            </a:solidFill>
          </a:ln>
        </p:spPr>
        <p:txBody>
          <a:bodyPr/>
          <a:lstStyle/>
          <a:p>
            <a:r>
              <a:rPr lang="en-GB" b="1" dirty="0" err="1"/>
              <a:t>Manikandan.V</a:t>
            </a:r>
            <a:endParaRPr lang="en-GB" b="1" dirty="0"/>
          </a:p>
          <a:p>
            <a:r>
              <a:rPr lang="en-GB" b="1" dirty="0"/>
              <a:t>Reg</a:t>
            </a:r>
            <a:r>
              <a:rPr lang="en-GB" b="1"/>
              <a:t>:24524u18051</a:t>
            </a:r>
            <a:endParaRPr lang="en-US" b="1" dirty="0"/>
          </a:p>
        </p:txBody>
      </p:sp>
      <p:pic>
        <p:nvPicPr>
          <p:cNvPr id="4" name="Picture 3">
            <a:extLst>
              <a:ext uri="{FF2B5EF4-FFF2-40B4-BE49-F238E27FC236}">
                <a16:creationId xmlns:a16="http://schemas.microsoft.com/office/drawing/2014/main" id="{1FA3CAB8-477A-B052-84BB-F28DD440E5E3}"/>
              </a:ext>
            </a:extLst>
          </p:cNvPr>
          <p:cNvPicPr>
            <a:picLocks noChangeAspect="1"/>
          </p:cNvPicPr>
          <p:nvPr/>
        </p:nvPicPr>
        <p:blipFill>
          <a:blip r:embed="rId2"/>
          <a:stretch>
            <a:fillRect/>
          </a:stretch>
        </p:blipFill>
        <p:spPr>
          <a:xfrm>
            <a:off x="850287" y="2858012"/>
            <a:ext cx="4918292" cy="3278861"/>
          </a:xfrm>
          <a:prstGeom prst="rect">
            <a:avLst/>
          </a:prstGeom>
        </p:spPr>
      </p:pic>
    </p:spTree>
    <p:extLst>
      <p:ext uri="{BB962C8B-B14F-4D97-AF65-F5344CB8AC3E}">
        <p14:creationId xmlns:p14="http://schemas.microsoft.com/office/powerpoint/2010/main" val="3312968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07D4E-4703-FBF0-DBB4-6FAD42583978}"/>
              </a:ext>
            </a:extLst>
          </p:cNvPr>
          <p:cNvSpPr>
            <a:spLocks noGrp="1"/>
          </p:cNvSpPr>
          <p:nvPr>
            <p:ph type="title"/>
          </p:nvPr>
        </p:nvSpPr>
        <p:spPr/>
        <p:txBody>
          <a:bodyPr anchor="t"/>
          <a:lstStyle/>
          <a:p>
            <a:r>
              <a:rPr lang="en-GB"/>
              <a:t>Syntax:</a:t>
            </a:r>
            <a:endParaRPr lang="en-US" dirty="0"/>
          </a:p>
        </p:txBody>
      </p:sp>
      <p:pic>
        <p:nvPicPr>
          <p:cNvPr id="4" name="Content Placeholder 3">
            <a:extLst>
              <a:ext uri="{FF2B5EF4-FFF2-40B4-BE49-F238E27FC236}">
                <a16:creationId xmlns:a16="http://schemas.microsoft.com/office/drawing/2014/main" id="{86F74FF8-5EE5-4882-762F-45EE2C942945}"/>
              </a:ext>
            </a:extLst>
          </p:cNvPr>
          <p:cNvPicPr>
            <a:picLocks noGrp="1" noChangeAspect="1"/>
          </p:cNvPicPr>
          <p:nvPr>
            <p:ph idx="1"/>
          </p:nvPr>
        </p:nvPicPr>
        <p:blipFill>
          <a:blip r:embed="rId2"/>
          <a:stretch>
            <a:fillRect/>
          </a:stretch>
        </p:blipFill>
        <p:spPr>
          <a:xfrm>
            <a:off x="2101196" y="2160588"/>
            <a:ext cx="5749645" cy="3881437"/>
          </a:xfrm>
          <a:prstGeom prst="rect">
            <a:avLst/>
          </a:prstGeom>
        </p:spPr>
      </p:pic>
    </p:spTree>
    <p:extLst>
      <p:ext uri="{BB962C8B-B14F-4D97-AF65-F5344CB8AC3E}">
        <p14:creationId xmlns:p14="http://schemas.microsoft.com/office/powerpoint/2010/main" val="1147866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0D434-322F-965E-EDB9-3B1145D6F1EB}"/>
              </a:ext>
            </a:extLst>
          </p:cNvPr>
          <p:cNvSpPr>
            <a:spLocks noGrp="1"/>
          </p:cNvSpPr>
          <p:nvPr>
            <p:ph type="title"/>
          </p:nvPr>
        </p:nvSpPr>
        <p:spPr/>
        <p:txBody>
          <a:bodyPr/>
          <a:lstStyle/>
          <a:p>
            <a:r>
              <a:rPr lang="en-GB" dirty="0"/>
              <a:t>Examples</a:t>
            </a:r>
            <a:r>
              <a:rPr lang="en-GB" dirty="0">
                <a:solidFill>
                  <a:schemeClr val="tx1"/>
                </a:solidFill>
              </a:rPr>
              <a:t>:</a:t>
            </a:r>
            <a:endParaRPr lang="en-US" dirty="0"/>
          </a:p>
        </p:txBody>
      </p:sp>
      <p:pic>
        <p:nvPicPr>
          <p:cNvPr id="4" name="Content Placeholder 3">
            <a:extLst>
              <a:ext uri="{FF2B5EF4-FFF2-40B4-BE49-F238E27FC236}">
                <a16:creationId xmlns:a16="http://schemas.microsoft.com/office/drawing/2014/main" id="{C7F05885-77C8-4A6E-ED19-EA83D0C3D2F2}"/>
              </a:ext>
            </a:extLst>
          </p:cNvPr>
          <p:cNvPicPr>
            <a:picLocks noGrp="1" noChangeAspect="1"/>
          </p:cNvPicPr>
          <p:nvPr>
            <p:ph idx="1"/>
          </p:nvPr>
        </p:nvPicPr>
        <p:blipFill>
          <a:blip r:embed="rId2"/>
          <a:stretch>
            <a:fillRect/>
          </a:stretch>
        </p:blipFill>
        <p:spPr>
          <a:xfrm>
            <a:off x="1643063" y="1500188"/>
            <a:ext cx="6143501" cy="4541837"/>
          </a:xfrm>
          <a:prstGeom prst="rect">
            <a:avLst/>
          </a:prstGeom>
        </p:spPr>
      </p:pic>
    </p:spTree>
    <p:extLst>
      <p:ext uri="{BB962C8B-B14F-4D97-AF65-F5344CB8AC3E}">
        <p14:creationId xmlns:p14="http://schemas.microsoft.com/office/powerpoint/2010/main" val="1145370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877A0-573E-46B0-10F5-236E9D952CC0}"/>
              </a:ext>
            </a:extLst>
          </p:cNvPr>
          <p:cNvSpPr>
            <a:spLocks noGrp="1"/>
          </p:cNvSpPr>
          <p:nvPr>
            <p:ph type="title"/>
          </p:nvPr>
        </p:nvSpPr>
        <p:spPr/>
        <p:txBody>
          <a:bodyPr/>
          <a:lstStyle/>
          <a:p>
            <a:r>
              <a:rPr lang="en-GB" dirty="0"/>
              <a:t>Html tags</a:t>
            </a:r>
            <a:r>
              <a:rPr lang="en-GB" dirty="0">
                <a:solidFill>
                  <a:schemeClr val="tx1"/>
                </a:solidFill>
              </a:rPr>
              <a:t>:</a:t>
            </a:r>
            <a:endParaRPr lang="en-US" dirty="0"/>
          </a:p>
        </p:txBody>
      </p:sp>
      <p:sp>
        <p:nvSpPr>
          <p:cNvPr id="3" name="Content Placeholder 2">
            <a:extLst>
              <a:ext uri="{FF2B5EF4-FFF2-40B4-BE49-F238E27FC236}">
                <a16:creationId xmlns:a16="http://schemas.microsoft.com/office/drawing/2014/main" id="{9D5CAE65-5F06-2F0F-2BDC-648E8082F80C}"/>
              </a:ext>
            </a:extLst>
          </p:cNvPr>
          <p:cNvSpPr>
            <a:spLocks noGrp="1"/>
          </p:cNvSpPr>
          <p:nvPr>
            <p:ph idx="1"/>
          </p:nvPr>
        </p:nvSpPr>
        <p:spPr/>
        <p:txBody>
          <a:bodyPr/>
          <a:lstStyle/>
          <a:p>
            <a:r>
              <a:rPr lang="en-GB" dirty="0"/>
              <a:t>HTML tags are keywords enclosed in angle brackets (&lt; &gt;) that structure content on web pages, providing instructions to browsers on how to display text, images, links, and other media. Most tags are paired, consisting of an opening tag (e.g., &lt;p&gt;) and a closing tag with a forward slash (e.g., &lt;/p&gt;), though some, like &lt;</a:t>
            </a:r>
            <a:r>
              <a:rPr lang="en-GB" dirty="0" err="1"/>
              <a:t>img</a:t>
            </a:r>
            <a:r>
              <a:rPr lang="en-GB" dirty="0"/>
              <a:t>&gt;, are self-closing. Tags can also have attributes within the opening tag, such as </a:t>
            </a:r>
            <a:r>
              <a:rPr lang="en-GB" dirty="0" err="1"/>
              <a:t>href</a:t>
            </a:r>
            <a:r>
              <a:rPr lang="en-GB"/>
              <a:t> in an &lt;a&gt; tag to specify a link’s URL, which offer additional context or guidance to the browser. </a:t>
            </a:r>
            <a:endParaRPr lang="en-US"/>
          </a:p>
        </p:txBody>
      </p:sp>
    </p:spTree>
    <p:extLst>
      <p:ext uri="{BB962C8B-B14F-4D97-AF65-F5344CB8AC3E}">
        <p14:creationId xmlns:p14="http://schemas.microsoft.com/office/powerpoint/2010/main" val="2866331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10370-C432-8CD1-EA8C-D8DE657B6D74}"/>
              </a:ext>
            </a:extLst>
          </p:cNvPr>
          <p:cNvSpPr>
            <a:spLocks noGrp="1"/>
          </p:cNvSpPr>
          <p:nvPr>
            <p:ph type="title"/>
          </p:nvPr>
        </p:nvSpPr>
        <p:spPr/>
        <p:txBody>
          <a:bodyPr/>
          <a:lstStyle/>
          <a:p>
            <a:r>
              <a:rPr lang="en-GB" dirty="0"/>
              <a:t>Html tags:</a:t>
            </a:r>
            <a:endParaRPr lang="en-US" dirty="0"/>
          </a:p>
        </p:txBody>
      </p:sp>
      <p:pic>
        <p:nvPicPr>
          <p:cNvPr id="4" name="Content Placeholder 3">
            <a:extLst>
              <a:ext uri="{FF2B5EF4-FFF2-40B4-BE49-F238E27FC236}">
                <a16:creationId xmlns:a16="http://schemas.microsoft.com/office/drawing/2014/main" id="{9B850E68-FE3E-FF58-E814-8BE695C52825}"/>
              </a:ext>
            </a:extLst>
          </p:cNvPr>
          <p:cNvPicPr>
            <a:picLocks noGrp="1" noChangeAspect="1"/>
          </p:cNvPicPr>
          <p:nvPr>
            <p:ph idx="1"/>
          </p:nvPr>
        </p:nvPicPr>
        <p:blipFill>
          <a:blip r:embed="rId2"/>
          <a:stretch>
            <a:fillRect/>
          </a:stretch>
        </p:blipFill>
        <p:spPr>
          <a:xfrm>
            <a:off x="3473428" y="809818"/>
            <a:ext cx="4532200" cy="5610880"/>
          </a:xfrm>
          <a:prstGeom prst="rect">
            <a:avLst/>
          </a:prstGeom>
        </p:spPr>
      </p:pic>
    </p:spTree>
    <p:extLst>
      <p:ext uri="{BB962C8B-B14F-4D97-AF65-F5344CB8AC3E}">
        <p14:creationId xmlns:p14="http://schemas.microsoft.com/office/powerpoint/2010/main" val="3682147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17998-BA9B-0FFE-2115-030C3665480A}"/>
              </a:ext>
            </a:extLst>
          </p:cNvPr>
          <p:cNvSpPr>
            <a:spLocks noGrp="1"/>
          </p:cNvSpPr>
          <p:nvPr>
            <p:ph type="title"/>
          </p:nvPr>
        </p:nvSpPr>
        <p:spPr/>
        <p:txBody>
          <a:bodyPr/>
          <a:lstStyle/>
          <a:p>
            <a:r>
              <a:rPr lang="en-GB" dirty="0"/>
              <a:t>Example and syntax</a:t>
            </a:r>
            <a:r>
              <a:rPr lang="en-GB" dirty="0">
                <a:solidFill>
                  <a:schemeClr val="tx1"/>
                </a:solidFill>
              </a:rPr>
              <a:t>:</a:t>
            </a:r>
            <a:endParaRPr lang="en-US" dirty="0"/>
          </a:p>
        </p:txBody>
      </p:sp>
      <p:pic>
        <p:nvPicPr>
          <p:cNvPr id="4" name="Content Placeholder 3">
            <a:extLst>
              <a:ext uri="{FF2B5EF4-FFF2-40B4-BE49-F238E27FC236}">
                <a16:creationId xmlns:a16="http://schemas.microsoft.com/office/drawing/2014/main" id="{52C24DB6-FB60-3932-3751-82A0FEF130FE}"/>
              </a:ext>
            </a:extLst>
          </p:cNvPr>
          <p:cNvPicPr>
            <a:picLocks noGrp="1" noChangeAspect="1"/>
          </p:cNvPicPr>
          <p:nvPr>
            <p:ph idx="1"/>
          </p:nvPr>
        </p:nvPicPr>
        <p:blipFill>
          <a:blip r:embed="rId2"/>
          <a:stretch>
            <a:fillRect/>
          </a:stretch>
        </p:blipFill>
        <p:spPr>
          <a:xfrm>
            <a:off x="1912784" y="1768078"/>
            <a:ext cx="6463263" cy="4179093"/>
          </a:xfrm>
          <a:prstGeom prst="rect">
            <a:avLst/>
          </a:prstGeom>
        </p:spPr>
      </p:pic>
    </p:spTree>
    <p:extLst>
      <p:ext uri="{BB962C8B-B14F-4D97-AF65-F5344CB8AC3E}">
        <p14:creationId xmlns:p14="http://schemas.microsoft.com/office/powerpoint/2010/main" val="49205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DA880-453B-BDE1-0FAD-19C7045CAF9D}"/>
              </a:ext>
            </a:extLst>
          </p:cNvPr>
          <p:cNvSpPr>
            <a:spLocks noGrp="1"/>
          </p:cNvSpPr>
          <p:nvPr>
            <p:ph type="title"/>
          </p:nvPr>
        </p:nvSpPr>
        <p:spPr/>
        <p:txBody>
          <a:bodyPr/>
          <a:lstStyle/>
          <a:p>
            <a:r>
              <a:rPr lang="en-GB" dirty="0"/>
              <a:t>Conclusion</a:t>
            </a:r>
            <a:r>
              <a:rPr lang="en-GB" dirty="0">
                <a:solidFill>
                  <a:schemeClr val="tx1"/>
                </a:solidFill>
              </a:rPr>
              <a:t>:</a:t>
            </a:r>
            <a:endParaRPr lang="en-US" dirty="0"/>
          </a:p>
        </p:txBody>
      </p:sp>
      <p:pic>
        <p:nvPicPr>
          <p:cNvPr id="4" name="Content Placeholder 3">
            <a:extLst>
              <a:ext uri="{FF2B5EF4-FFF2-40B4-BE49-F238E27FC236}">
                <a16:creationId xmlns:a16="http://schemas.microsoft.com/office/drawing/2014/main" id="{82BC9D82-59DA-9267-BFA9-44BEC7AA2BB1}"/>
              </a:ext>
            </a:extLst>
          </p:cNvPr>
          <p:cNvPicPr>
            <a:picLocks noGrp="1" noChangeAspect="1"/>
          </p:cNvPicPr>
          <p:nvPr>
            <p:ph idx="1"/>
          </p:nvPr>
        </p:nvPicPr>
        <p:blipFill>
          <a:blip r:embed="rId2"/>
          <a:stretch>
            <a:fillRect/>
          </a:stretch>
        </p:blipFill>
        <p:spPr>
          <a:xfrm>
            <a:off x="1951844" y="1733239"/>
            <a:ext cx="5855533" cy="3809999"/>
          </a:xfrm>
          <a:prstGeom prst="rect">
            <a:avLst/>
          </a:prstGeom>
        </p:spPr>
      </p:pic>
    </p:spTree>
    <p:extLst>
      <p:ext uri="{BB962C8B-B14F-4D97-AF65-F5344CB8AC3E}">
        <p14:creationId xmlns:p14="http://schemas.microsoft.com/office/powerpoint/2010/main" val="63518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9104-6AAD-2E57-7DB2-961F06F8E3EC}"/>
              </a:ext>
            </a:extLst>
          </p:cNvPr>
          <p:cNvSpPr>
            <a:spLocks noGrp="1"/>
          </p:cNvSpPr>
          <p:nvPr>
            <p:ph type="title"/>
          </p:nvPr>
        </p:nvSpPr>
        <p:spPr/>
        <p:txBody>
          <a:bodyPr/>
          <a:lstStyle/>
          <a:p>
            <a:r>
              <a:rPr lang="en-GB" dirty="0" err="1"/>
              <a:t>Refference</a:t>
            </a:r>
            <a:r>
              <a:rPr lang="en-GB" dirty="0">
                <a:solidFill>
                  <a:schemeClr val="tx1"/>
                </a:solidFill>
              </a:rPr>
              <a:t>:</a:t>
            </a:r>
            <a:endParaRPr lang="en-US" dirty="0"/>
          </a:p>
        </p:txBody>
      </p:sp>
      <p:pic>
        <p:nvPicPr>
          <p:cNvPr id="4" name="Content Placeholder 3">
            <a:extLst>
              <a:ext uri="{FF2B5EF4-FFF2-40B4-BE49-F238E27FC236}">
                <a16:creationId xmlns:a16="http://schemas.microsoft.com/office/drawing/2014/main" id="{FB3D6302-F3B2-5F05-8B2A-61BCDB742596}"/>
              </a:ext>
            </a:extLst>
          </p:cNvPr>
          <p:cNvPicPr>
            <a:picLocks noGrp="1" noChangeAspect="1"/>
          </p:cNvPicPr>
          <p:nvPr>
            <p:ph idx="1"/>
          </p:nvPr>
        </p:nvPicPr>
        <p:blipFill>
          <a:blip r:embed="rId2"/>
          <a:stretch>
            <a:fillRect/>
          </a:stretch>
        </p:blipFill>
        <p:spPr>
          <a:xfrm>
            <a:off x="2323306" y="2268141"/>
            <a:ext cx="5534819" cy="3339703"/>
          </a:xfrm>
          <a:prstGeom prst="rect">
            <a:avLst/>
          </a:prstGeom>
        </p:spPr>
      </p:pic>
    </p:spTree>
    <p:extLst>
      <p:ext uri="{BB962C8B-B14F-4D97-AF65-F5344CB8AC3E}">
        <p14:creationId xmlns:p14="http://schemas.microsoft.com/office/powerpoint/2010/main" val="4025547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D01-833F-F5AB-FB1F-7836C708DA99}"/>
              </a:ext>
            </a:extLst>
          </p:cNvPr>
          <p:cNvSpPr>
            <a:spLocks noGrp="1"/>
          </p:cNvSpPr>
          <p:nvPr>
            <p:ph type="title"/>
          </p:nvPr>
        </p:nvSpPr>
        <p:spPr/>
        <p:txBody>
          <a:bodyPr/>
          <a:lstStyle/>
          <a:p>
            <a:r>
              <a:rPr lang="en-GB" dirty="0"/>
              <a:t>Web development </a:t>
            </a:r>
            <a:endParaRPr lang="en-US" dirty="0"/>
          </a:p>
        </p:txBody>
      </p:sp>
      <p:sp>
        <p:nvSpPr>
          <p:cNvPr id="3" name="Content Placeholder 2">
            <a:extLst>
              <a:ext uri="{FF2B5EF4-FFF2-40B4-BE49-F238E27FC236}">
                <a16:creationId xmlns:a16="http://schemas.microsoft.com/office/drawing/2014/main" id="{6B217B69-60DF-E622-C852-660399E58159}"/>
              </a:ext>
            </a:extLst>
          </p:cNvPr>
          <p:cNvSpPr>
            <a:spLocks noGrp="1"/>
          </p:cNvSpPr>
          <p:nvPr>
            <p:ph idx="1"/>
          </p:nvPr>
        </p:nvSpPr>
        <p:spPr>
          <a:xfrm>
            <a:off x="1465639" y="2249886"/>
            <a:ext cx="7020057" cy="4697411"/>
          </a:xfrm>
        </p:spPr>
        <p:txBody>
          <a:bodyPr/>
          <a:lstStyle/>
          <a:p>
            <a:r>
              <a:rPr lang="en-GB" dirty="0"/>
              <a:t>Web development is the comprehensive process of creating and maintaining websites and web applications that are accessible over the internet. This field encompasses a wide range of tasks, from the initial design and layout to the coding, content creation, and functionality implementation. </a:t>
            </a:r>
            <a:endParaRPr lang="en-US" dirty="0"/>
          </a:p>
        </p:txBody>
      </p:sp>
      <p:pic>
        <p:nvPicPr>
          <p:cNvPr id="4" name="Picture 3">
            <a:extLst>
              <a:ext uri="{FF2B5EF4-FFF2-40B4-BE49-F238E27FC236}">
                <a16:creationId xmlns:a16="http://schemas.microsoft.com/office/drawing/2014/main" id="{9AC86544-5CC5-CBAF-0BCC-A2FBDB816396}"/>
              </a:ext>
            </a:extLst>
          </p:cNvPr>
          <p:cNvPicPr>
            <a:picLocks noChangeAspect="1"/>
          </p:cNvPicPr>
          <p:nvPr/>
        </p:nvPicPr>
        <p:blipFill>
          <a:blip r:embed="rId2"/>
          <a:stretch>
            <a:fillRect/>
          </a:stretch>
        </p:blipFill>
        <p:spPr>
          <a:xfrm>
            <a:off x="3139936" y="3982639"/>
            <a:ext cx="5345760" cy="2553892"/>
          </a:xfrm>
          <a:prstGeom prst="rect">
            <a:avLst/>
          </a:prstGeom>
        </p:spPr>
      </p:pic>
    </p:spTree>
    <p:extLst>
      <p:ext uri="{BB962C8B-B14F-4D97-AF65-F5344CB8AC3E}">
        <p14:creationId xmlns:p14="http://schemas.microsoft.com/office/powerpoint/2010/main" val="621965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D769-8B87-C1BB-CE6E-7E2A8A75411B}"/>
              </a:ext>
            </a:extLst>
          </p:cNvPr>
          <p:cNvSpPr>
            <a:spLocks noGrp="1"/>
          </p:cNvSpPr>
          <p:nvPr>
            <p:ph type="title"/>
          </p:nvPr>
        </p:nvSpPr>
        <p:spPr>
          <a:xfrm>
            <a:off x="677334" y="571501"/>
            <a:ext cx="8596668" cy="1358900"/>
          </a:xfrm>
        </p:spPr>
        <p:txBody>
          <a:bodyPr/>
          <a:lstStyle/>
          <a:p>
            <a:r>
              <a:rPr lang="en-GB" dirty="0"/>
              <a:t>       INTRODUCTION OF HTML</a:t>
            </a:r>
            <a:endParaRPr lang="en-US" dirty="0"/>
          </a:p>
        </p:txBody>
      </p:sp>
      <p:sp>
        <p:nvSpPr>
          <p:cNvPr id="3" name="Content Placeholder 2">
            <a:extLst>
              <a:ext uri="{FF2B5EF4-FFF2-40B4-BE49-F238E27FC236}">
                <a16:creationId xmlns:a16="http://schemas.microsoft.com/office/drawing/2014/main" id="{02CC8BAF-623D-CDC3-7269-AC58ABC9F433}"/>
              </a:ext>
            </a:extLst>
          </p:cNvPr>
          <p:cNvSpPr>
            <a:spLocks noGrp="1"/>
          </p:cNvSpPr>
          <p:nvPr>
            <p:ph idx="1"/>
          </p:nvPr>
        </p:nvSpPr>
        <p:spPr>
          <a:xfrm>
            <a:off x="677334" y="2160589"/>
            <a:ext cx="8596668" cy="1268411"/>
          </a:xfrm>
        </p:spPr>
        <p:txBody>
          <a:bodyPr/>
          <a:lstStyle/>
          <a:p>
            <a:r>
              <a:rPr lang="en-GB" dirty="0"/>
              <a:t>HTML, or </a:t>
            </a:r>
            <a:r>
              <a:rPr lang="en-GB" dirty="0" err="1"/>
              <a:t>HyperText</a:t>
            </a:r>
            <a:r>
              <a:rPr lang="en-GB" dirty="0"/>
              <a:t> </a:t>
            </a:r>
            <a:r>
              <a:rPr lang="en-GB" dirty="0" err="1"/>
              <a:t>Markup</a:t>
            </a:r>
            <a:r>
              <a:rPr lang="en-GB" dirty="0"/>
              <a:t> Language, is the standard </a:t>
            </a:r>
            <a:r>
              <a:rPr lang="en-GB" dirty="0" err="1"/>
              <a:t>markup</a:t>
            </a:r>
            <a:r>
              <a:rPr lang="en-GB" dirty="0"/>
              <a:t> language used to create web pages and web applications. It provides the fundamental structure for content displayed on the World Wide Web.</a:t>
            </a:r>
            <a:endParaRPr lang="en-US" dirty="0"/>
          </a:p>
        </p:txBody>
      </p:sp>
      <p:pic>
        <p:nvPicPr>
          <p:cNvPr id="5" name="Picture 4">
            <a:extLst>
              <a:ext uri="{FF2B5EF4-FFF2-40B4-BE49-F238E27FC236}">
                <a16:creationId xmlns:a16="http://schemas.microsoft.com/office/drawing/2014/main" id="{C7ED5A88-5D58-A176-F9AB-8F5E4659FD75}"/>
              </a:ext>
            </a:extLst>
          </p:cNvPr>
          <p:cNvPicPr>
            <a:picLocks noChangeAspect="1"/>
          </p:cNvPicPr>
          <p:nvPr/>
        </p:nvPicPr>
        <p:blipFill>
          <a:blip r:embed="rId2"/>
          <a:stretch>
            <a:fillRect/>
          </a:stretch>
        </p:blipFill>
        <p:spPr>
          <a:xfrm>
            <a:off x="3024188" y="3659188"/>
            <a:ext cx="5601890" cy="2627312"/>
          </a:xfrm>
          <a:prstGeom prst="rect">
            <a:avLst/>
          </a:prstGeom>
        </p:spPr>
      </p:pic>
    </p:spTree>
    <p:extLst>
      <p:ext uri="{BB962C8B-B14F-4D97-AF65-F5344CB8AC3E}">
        <p14:creationId xmlns:p14="http://schemas.microsoft.com/office/powerpoint/2010/main" val="1596358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6B2AE-04AF-B37C-E74E-9FCDBE007D9D}"/>
              </a:ext>
            </a:extLst>
          </p:cNvPr>
          <p:cNvSpPr>
            <a:spLocks noGrp="1"/>
          </p:cNvSpPr>
          <p:nvPr>
            <p:ph type="title"/>
          </p:nvPr>
        </p:nvSpPr>
        <p:spPr/>
        <p:txBody>
          <a:bodyPr/>
          <a:lstStyle/>
          <a:p>
            <a:r>
              <a:rPr lang="en-GB" dirty="0"/>
              <a:t>Syntax</a:t>
            </a:r>
            <a:r>
              <a:rPr lang="en-GB" dirty="0">
                <a:solidFill>
                  <a:schemeClr val="tx1"/>
                </a:solidFill>
              </a:rPr>
              <a:t>:</a:t>
            </a:r>
            <a:endParaRPr lang="en-US" dirty="0"/>
          </a:p>
        </p:txBody>
      </p:sp>
      <p:pic>
        <p:nvPicPr>
          <p:cNvPr id="4" name="Content Placeholder 3">
            <a:extLst>
              <a:ext uri="{FF2B5EF4-FFF2-40B4-BE49-F238E27FC236}">
                <a16:creationId xmlns:a16="http://schemas.microsoft.com/office/drawing/2014/main" id="{B8CF6DA3-B379-F11C-AE56-5A78B5914258}"/>
              </a:ext>
            </a:extLst>
          </p:cNvPr>
          <p:cNvPicPr>
            <a:picLocks noGrp="1" noChangeAspect="1"/>
          </p:cNvPicPr>
          <p:nvPr>
            <p:ph idx="1"/>
          </p:nvPr>
        </p:nvPicPr>
        <p:blipFill>
          <a:blip r:embed="rId2"/>
          <a:stretch>
            <a:fillRect/>
          </a:stretch>
        </p:blipFill>
        <p:spPr>
          <a:xfrm>
            <a:off x="2275889" y="2160588"/>
            <a:ext cx="5400260" cy="3881437"/>
          </a:xfrm>
          <a:prstGeom prst="rect">
            <a:avLst/>
          </a:prstGeom>
        </p:spPr>
      </p:pic>
    </p:spTree>
    <p:extLst>
      <p:ext uri="{BB962C8B-B14F-4D97-AF65-F5344CB8AC3E}">
        <p14:creationId xmlns:p14="http://schemas.microsoft.com/office/powerpoint/2010/main" val="20769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A00D5-80AA-5438-3CB4-FA8801D654F0}"/>
              </a:ext>
            </a:extLst>
          </p:cNvPr>
          <p:cNvSpPr>
            <a:spLocks noGrp="1"/>
          </p:cNvSpPr>
          <p:nvPr>
            <p:ph type="title"/>
          </p:nvPr>
        </p:nvSpPr>
        <p:spPr/>
        <p:txBody>
          <a:bodyPr/>
          <a:lstStyle/>
          <a:p>
            <a:r>
              <a:rPr lang="en-GB" dirty="0"/>
              <a:t>Example:</a:t>
            </a:r>
            <a:endParaRPr lang="en-US" dirty="0"/>
          </a:p>
        </p:txBody>
      </p:sp>
      <p:pic>
        <p:nvPicPr>
          <p:cNvPr id="4" name="Content Placeholder 3">
            <a:extLst>
              <a:ext uri="{FF2B5EF4-FFF2-40B4-BE49-F238E27FC236}">
                <a16:creationId xmlns:a16="http://schemas.microsoft.com/office/drawing/2014/main" id="{E3EAD126-643D-BCBF-276C-BBC10871316D}"/>
              </a:ext>
            </a:extLst>
          </p:cNvPr>
          <p:cNvPicPr>
            <a:picLocks noGrp="1" noChangeAspect="1"/>
          </p:cNvPicPr>
          <p:nvPr>
            <p:ph idx="1"/>
          </p:nvPr>
        </p:nvPicPr>
        <p:blipFill>
          <a:blip r:embed="rId2"/>
          <a:stretch>
            <a:fillRect/>
          </a:stretch>
        </p:blipFill>
        <p:spPr>
          <a:xfrm>
            <a:off x="677863" y="2320089"/>
            <a:ext cx="8596312" cy="3562435"/>
          </a:xfrm>
          <a:prstGeom prst="rect">
            <a:avLst/>
          </a:prstGeom>
        </p:spPr>
      </p:pic>
    </p:spTree>
    <p:extLst>
      <p:ext uri="{BB962C8B-B14F-4D97-AF65-F5344CB8AC3E}">
        <p14:creationId xmlns:p14="http://schemas.microsoft.com/office/powerpoint/2010/main" val="3560504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060B2-51D2-4E8C-762C-5AFCDA5DC62F}"/>
              </a:ext>
            </a:extLst>
          </p:cNvPr>
          <p:cNvSpPr>
            <a:spLocks noGrp="1"/>
          </p:cNvSpPr>
          <p:nvPr>
            <p:ph type="title"/>
          </p:nvPr>
        </p:nvSpPr>
        <p:spPr/>
        <p:txBody>
          <a:bodyPr/>
          <a:lstStyle/>
          <a:p>
            <a:r>
              <a:rPr lang="en-GB" dirty="0"/>
              <a:t>INTRODUCTION OF CSS</a:t>
            </a:r>
            <a:endParaRPr lang="en-US" dirty="0"/>
          </a:p>
        </p:txBody>
      </p:sp>
      <p:sp>
        <p:nvSpPr>
          <p:cNvPr id="3" name="Content Placeholder 2">
            <a:extLst>
              <a:ext uri="{FF2B5EF4-FFF2-40B4-BE49-F238E27FC236}">
                <a16:creationId xmlns:a16="http://schemas.microsoft.com/office/drawing/2014/main" id="{E7C2775F-A961-F933-BDB3-5125B84F3B76}"/>
              </a:ext>
            </a:extLst>
          </p:cNvPr>
          <p:cNvSpPr>
            <a:spLocks noGrp="1"/>
          </p:cNvSpPr>
          <p:nvPr>
            <p:ph idx="1"/>
          </p:nvPr>
        </p:nvSpPr>
        <p:spPr/>
        <p:txBody>
          <a:bodyPr/>
          <a:lstStyle/>
          <a:p>
            <a:r>
              <a:rPr lang="en-GB" dirty="0"/>
              <a:t>CSS, or Cascading Style Sheets, is a stylesheet language used to describe the presentation of a document written in a </a:t>
            </a:r>
            <a:r>
              <a:rPr lang="en-GB" dirty="0" err="1"/>
              <a:t>markup</a:t>
            </a:r>
            <a:r>
              <a:rPr lang="en-GB" dirty="0"/>
              <a:t> language, most commonly HTML. </a:t>
            </a:r>
            <a:r>
              <a:rPr lang="en-GB"/>
              <a:t>It is a fundamental technology of the World Wide Web, working alongside HTML and JavaScript to create web pages. </a:t>
            </a:r>
            <a:endParaRPr lang="en-US"/>
          </a:p>
        </p:txBody>
      </p:sp>
    </p:spTree>
    <p:extLst>
      <p:ext uri="{BB962C8B-B14F-4D97-AF65-F5344CB8AC3E}">
        <p14:creationId xmlns:p14="http://schemas.microsoft.com/office/powerpoint/2010/main" val="239193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E93EB-F064-735B-7C32-00126BCD1FDF}"/>
              </a:ext>
            </a:extLst>
          </p:cNvPr>
          <p:cNvSpPr>
            <a:spLocks noGrp="1"/>
          </p:cNvSpPr>
          <p:nvPr>
            <p:ph type="title"/>
          </p:nvPr>
        </p:nvSpPr>
        <p:spPr/>
        <p:txBody>
          <a:bodyPr/>
          <a:lstStyle/>
          <a:p>
            <a:r>
              <a:rPr lang="en-GB" dirty="0"/>
              <a:t> syntax</a:t>
            </a:r>
            <a:r>
              <a:rPr lang="en-GB" dirty="0">
                <a:solidFill>
                  <a:schemeClr val="tx1"/>
                </a:solidFill>
              </a:rPr>
              <a:t>:</a:t>
            </a:r>
            <a:endParaRPr lang="en-US" dirty="0"/>
          </a:p>
        </p:txBody>
      </p:sp>
      <p:pic>
        <p:nvPicPr>
          <p:cNvPr id="4" name="Content Placeholder 3">
            <a:extLst>
              <a:ext uri="{FF2B5EF4-FFF2-40B4-BE49-F238E27FC236}">
                <a16:creationId xmlns:a16="http://schemas.microsoft.com/office/drawing/2014/main" id="{DCCBEEA4-85D4-9CC8-C8EE-B3CF5B8E0420}"/>
              </a:ext>
            </a:extLst>
          </p:cNvPr>
          <p:cNvPicPr>
            <a:picLocks noGrp="1" noChangeAspect="1"/>
          </p:cNvPicPr>
          <p:nvPr>
            <p:ph idx="1"/>
          </p:nvPr>
        </p:nvPicPr>
        <p:blipFill>
          <a:blip r:embed="rId2"/>
          <a:stretch>
            <a:fillRect/>
          </a:stretch>
        </p:blipFill>
        <p:spPr>
          <a:xfrm>
            <a:off x="1768079" y="2160587"/>
            <a:ext cx="6099170" cy="4464263"/>
          </a:xfrm>
          <a:prstGeom prst="rect">
            <a:avLst/>
          </a:prstGeom>
        </p:spPr>
      </p:pic>
    </p:spTree>
    <p:extLst>
      <p:ext uri="{BB962C8B-B14F-4D97-AF65-F5344CB8AC3E}">
        <p14:creationId xmlns:p14="http://schemas.microsoft.com/office/powerpoint/2010/main" val="3373149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0A632-8C72-9400-6D60-6209EFC06EDF}"/>
              </a:ext>
            </a:extLst>
          </p:cNvPr>
          <p:cNvSpPr>
            <a:spLocks noGrp="1"/>
          </p:cNvSpPr>
          <p:nvPr>
            <p:ph type="title"/>
          </p:nvPr>
        </p:nvSpPr>
        <p:spPr/>
        <p:txBody>
          <a:bodyPr/>
          <a:lstStyle/>
          <a:p>
            <a:r>
              <a:rPr lang="en-GB" dirty="0">
                <a:solidFill>
                  <a:schemeClr val="accent2"/>
                </a:solidFill>
              </a:rPr>
              <a:t>Example</a:t>
            </a:r>
            <a:r>
              <a:rPr lang="en-GB" dirty="0">
                <a:solidFill>
                  <a:schemeClr val="tx1"/>
                </a:solidFill>
              </a:rPr>
              <a:t>:</a:t>
            </a:r>
            <a:endParaRPr lang="en-US" dirty="0"/>
          </a:p>
        </p:txBody>
      </p:sp>
      <p:pic>
        <p:nvPicPr>
          <p:cNvPr id="6" name="Content Placeholder 5">
            <a:extLst>
              <a:ext uri="{FF2B5EF4-FFF2-40B4-BE49-F238E27FC236}">
                <a16:creationId xmlns:a16="http://schemas.microsoft.com/office/drawing/2014/main" id="{28A89AF5-2ED8-066E-D531-D86111C61502}"/>
              </a:ext>
            </a:extLst>
          </p:cNvPr>
          <p:cNvPicPr>
            <a:picLocks noGrp="1" noChangeAspect="1"/>
          </p:cNvPicPr>
          <p:nvPr>
            <p:ph idx="1"/>
          </p:nvPr>
        </p:nvPicPr>
        <p:blipFill>
          <a:blip r:embed="rId2"/>
          <a:stretch>
            <a:fillRect/>
          </a:stretch>
        </p:blipFill>
        <p:spPr>
          <a:xfrm>
            <a:off x="2276696" y="1706318"/>
            <a:ext cx="6295803" cy="3881437"/>
          </a:xfrm>
          <a:prstGeom prst="rect">
            <a:avLst/>
          </a:prstGeom>
        </p:spPr>
      </p:pic>
    </p:spTree>
    <p:extLst>
      <p:ext uri="{BB962C8B-B14F-4D97-AF65-F5344CB8AC3E}">
        <p14:creationId xmlns:p14="http://schemas.microsoft.com/office/powerpoint/2010/main" val="8389322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BECB4-4609-D27B-4BEE-8420EBFB2E46}"/>
              </a:ext>
            </a:extLst>
          </p:cNvPr>
          <p:cNvSpPr>
            <a:spLocks noGrp="1"/>
          </p:cNvSpPr>
          <p:nvPr>
            <p:ph type="title"/>
          </p:nvPr>
        </p:nvSpPr>
        <p:spPr/>
        <p:txBody>
          <a:bodyPr/>
          <a:lstStyle/>
          <a:p>
            <a:r>
              <a:rPr lang="en-GB" dirty="0"/>
              <a:t>Introduction of Java script</a:t>
            </a:r>
            <a:r>
              <a:rPr lang="en-GB" dirty="0">
                <a:solidFill>
                  <a:schemeClr val="tx1"/>
                </a:solidFill>
              </a:rPr>
              <a:t>:</a:t>
            </a:r>
            <a:endParaRPr lang="en-US" dirty="0"/>
          </a:p>
        </p:txBody>
      </p:sp>
      <p:sp>
        <p:nvSpPr>
          <p:cNvPr id="3" name="Content Placeholder 2">
            <a:extLst>
              <a:ext uri="{FF2B5EF4-FFF2-40B4-BE49-F238E27FC236}">
                <a16:creationId xmlns:a16="http://schemas.microsoft.com/office/drawing/2014/main" id="{1DE72E8C-57A2-4E88-9680-F5D842944A7B}"/>
              </a:ext>
            </a:extLst>
          </p:cNvPr>
          <p:cNvSpPr>
            <a:spLocks noGrp="1"/>
          </p:cNvSpPr>
          <p:nvPr>
            <p:ph idx="1"/>
          </p:nvPr>
        </p:nvSpPr>
        <p:spPr/>
        <p:txBody>
          <a:bodyPr/>
          <a:lstStyle/>
          <a:p>
            <a:r>
              <a:rPr lang="en-GB" dirty="0"/>
              <a:t>JavaScript is a high-level, dynamically typed programming language primarily known for bringing interactivity to web pages. It is one of the three core technologies of the World Wide Web, alongside HTML (for structuring content) and CSS (for styling).</a:t>
            </a:r>
          </a:p>
          <a:p>
            <a:endParaRPr lang="en-GB" dirty="0"/>
          </a:p>
          <a:p>
            <a:r>
              <a:rPr lang="en-GB" dirty="0"/>
              <a:t>JavaScript is essential for modern web development, allowing the creation of rich, engaging, and responsive user experiences. Its versatility and widespread adoption make it a fundamental skill for web developers and a powerful tool for various software development needs.</a:t>
            </a:r>
            <a:endParaRPr lang="en-US" dirty="0"/>
          </a:p>
        </p:txBody>
      </p:sp>
    </p:spTree>
    <p:extLst>
      <p:ext uri="{BB962C8B-B14F-4D97-AF65-F5344CB8AC3E}">
        <p14:creationId xmlns:p14="http://schemas.microsoft.com/office/powerpoint/2010/main" val="2925574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INTRODUCTION TO WEB DEVELOPMENT </vt:lpstr>
      <vt:lpstr>Web development </vt:lpstr>
      <vt:lpstr>       INTRODUCTION OF HTML</vt:lpstr>
      <vt:lpstr>Syntax:</vt:lpstr>
      <vt:lpstr>Example:</vt:lpstr>
      <vt:lpstr>INTRODUCTION OF CSS</vt:lpstr>
      <vt:lpstr> syntax:</vt:lpstr>
      <vt:lpstr>Example:</vt:lpstr>
      <vt:lpstr>Introduction of Java script:</vt:lpstr>
      <vt:lpstr>Syntax:</vt:lpstr>
      <vt:lpstr>Examples:</vt:lpstr>
      <vt:lpstr>Html tags:</vt:lpstr>
      <vt:lpstr>Html tags:</vt:lpstr>
      <vt:lpstr>Example and syntax:</vt:lpstr>
      <vt:lpstr>Conclusion:</vt:lpstr>
      <vt:lpstr>Refference: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of web development </dc:title>
  <dc:creator>Dilli M</dc:creator>
  <cp:lastModifiedBy>Dilli M</cp:lastModifiedBy>
  <cp:revision>33</cp:revision>
  <dcterms:created xsi:type="dcterms:W3CDTF">2025-09-08T02:19:59Z</dcterms:created>
  <dcterms:modified xsi:type="dcterms:W3CDTF">2025-09-22T16:52:39Z</dcterms:modified>
</cp:coreProperties>
</file>