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87545" y="1021461"/>
            <a:ext cx="3216909" cy="701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1691617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6225" y="285750"/>
            <a:ext cx="1990725" cy="4191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277475" y="228600"/>
            <a:ext cx="1647825" cy="5334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24350" y="285750"/>
            <a:ext cx="1133475" cy="4191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515225" y="133350"/>
            <a:ext cx="714375" cy="7143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13884" y="2717418"/>
            <a:ext cx="3364230" cy="701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8972" y="2098611"/>
            <a:ext cx="10854055" cy="220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17515" y="6608841"/>
            <a:ext cx="258762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lakshmi25npathi/imdb-dataset-of-50k-movie-reviews?resource=download" TargetMode="External"/><Relationship Id="rId2" Type="http://schemas.openxmlformats.org/officeDocument/2006/relationships/hyperlink" Target="https://www.kaggle.com/datasets/lakshmi25npathi/imdb-dataset-of-50k-movie-reviews?resour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ikandan9342666/au91762112057manikandank" TargetMode="External"/><Relationship Id="rId2" Type="http://schemas.openxmlformats.org/officeDocument/2006/relationships/hyperlink" Target="Microsoft%20Edge.lnk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5170" y="713993"/>
            <a:ext cx="874585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65" dirty="0">
                <a:solidFill>
                  <a:srgbClr val="2E5496"/>
                </a:solidFill>
              </a:rPr>
              <a:t>T</a:t>
            </a:r>
            <a:r>
              <a:rPr sz="3200" spc="35" dirty="0">
                <a:solidFill>
                  <a:srgbClr val="2E5496"/>
                </a:solidFill>
              </a:rPr>
              <a:t>S</a:t>
            </a:r>
            <a:r>
              <a:rPr sz="3200" spc="45" dirty="0">
                <a:solidFill>
                  <a:srgbClr val="2E5496"/>
                </a:solidFill>
              </a:rPr>
              <a:t>P</a:t>
            </a:r>
            <a:r>
              <a:rPr sz="3200" spc="10" dirty="0">
                <a:solidFill>
                  <a:srgbClr val="2E5496"/>
                </a:solidFill>
              </a:rPr>
              <a:t>-</a:t>
            </a:r>
            <a:r>
              <a:rPr sz="3200" spc="-315" dirty="0">
                <a:solidFill>
                  <a:srgbClr val="2E5496"/>
                </a:solidFill>
              </a:rPr>
              <a:t> </a:t>
            </a:r>
            <a:r>
              <a:rPr sz="3200" spc="15" dirty="0">
                <a:solidFill>
                  <a:srgbClr val="2E5496"/>
                </a:solidFill>
              </a:rPr>
              <a:t>AI</a:t>
            </a:r>
            <a:r>
              <a:rPr sz="3200" spc="5" dirty="0">
                <a:solidFill>
                  <a:srgbClr val="2E5496"/>
                </a:solidFill>
              </a:rPr>
              <a:t> </a:t>
            </a:r>
            <a:r>
              <a:rPr sz="3200" spc="105" dirty="0">
                <a:solidFill>
                  <a:srgbClr val="2E5496"/>
                </a:solidFill>
              </a:rPr>
              <a:t>M</a:t>
            </a:r>
            <a:r>
              <a:rPr sz="3200" spc="15" dirty="0">
                <a:solidFill>
                  <a:srgbClr val="2E5496"/>
                </a:solidFill>
              </a:rPr>
              <a:t>L</a:t>
            </a:r>
            <a:r>
              <a:rPr sz="3200" spc="-240" dirty="0">
                <a:solidFill>
                  <a:srgbClr val="2E5496"/>
                </a:solidFill>
              </a:rPr>
              <a:t> </a:t>
            </a:r>
            <a:r>
              <a:rPr sz="3200" spc="-10" dirty="0">
                <a:solidFill>
                  <a:srgbClr val="2E5496"/>
                </a:solidFill>
              </a:rPr>
              <a:t>Fund</a:t>
            </a:r>
            <a:r>
              <a:rPr sz="3200" spc="15" dirty="0">
                <a:solidFill>
                  <a:srgbClr val="2E5496"/>
                </a:solidFill>
              </a:rPr>
              <a:t>a</a:t>
            </a:r>
            <a:r>
              <a:rPr sz="3200" spc="5" dirty="0">
                <a:solidFill>
                  <a:srgbClr val="2E5496"/>
                </a:solidFill>
              </a:rPr>
              <a:t>m</a:t>
            </a:r>
            <a:r>
              <a:rPr sz="3200" spc="15" dirty="0">
                <a:solidFill>
                  <a:srgbClr val="2E5496"/>
                </a:solidFill>
              </a:rPr>
              <a:t>e</a:t>
            </a:r>
            <a:r>
              <a:rPr sz="3200" spc="-5" dirty="0">
                <a:solidFill>
                  <a:srgbClr val="2E5496"/>
                </a:solidFill>
              </a:rPr>
              <a:t>n</a:t>
            </a:r>
            <a:r>
              <a:rPr sz="3200" spc="-20" dirty="0">
                <a:solidFill>
                  <a:srgbClr val="2E5496"/>
                </a:solidFill>
              </a:rPr>
              <a:t>t</a:t>
            </a:r>
            <a:r>
              <a:rPr sz="3200" spc="10" dirty="0">
                <a:solidFill>
                  <a:srgbClr val="2E5496"/>
                </a:solidFill>
              </a:rPr>
              <a:t>als</a:t>
            </a:r>
            <a:r>
              <a:rPr sz="3200" spc="-60" dirty="0">
                <a:solidFill>
                  <a:srgbClr val="2E5496"/>
                </a:solidFill>
              </a:rPr>
              <a:t> </a:t>
            </a:r>
            <a:r>
              <a:rPr sz="3200" spc="-20" dirty="0">
                <a:solidFill>
                  <a:srgbClr val="2E5496"/>
                </a:solidFill>
              </a:rPr>
              <a:t>(</a:t>
            </a:r>
            <a:r>
              <a:rPr sz="3200" spc="15" dirty="0">
                <a:solidFill>
                  <a:srgbClr val="2E5496"/>
                </a:solidFill>
              </a:rPr>
              <a:t>Ca</a:t>
            </a:r>
            <a:r>
              <a:rPr sz="3200" spc="-10" dirty="0">
                <a:solidFill>
                  <a:srgbClr val="2E5496"/>
                </a:solidFill>
              </a:rPr>
              <a:t>p</a:t>
            </a:r>
            <a:r>
              <a:rPr sz="3200" spc="15" dirty="0">
                <a:solidFill>
                  <a:srgbClr val="2E5496"/>
                </a:solidFill>
              </a:rPr>
              <a:t>s</a:t>
            </a:r>
            <a:r>
              <a:rPr sz="3200" spc="-20" dirty="0">
                <a:solidFill>
                  <a:srgbClr val="2E5496"/>
                </a:solidFill>
              </a:rPr>
              <a:t>t</a:t>
            </a:r>
            <a:r>
              <a:rPr sz="3200" spc="-10" dirty="0">
                <a:solidFill>
                  <a:srgbClr val="2E5496"/>
                </a:solidFill>
              </a:rPr>
              <a:t>on</a:t>
            </a:r>
            <a:r>
              <a:rPr sz="3200" spc="15" dirty="0">
                <a:solidFill>
                  <a:srgbClr val="2E5496"/>
                </a:solidFill>
              </a:rPr>
              <a:t>e</a:t>
            </a:r>
            <a:r>
              <a:rPr sz="3200" spc="-60" dirty="0">
                <a:solidFill>
                  <a:srgbClr val="2E5496"/>
                </a:solidFill>
              </a:rPr>
              <a:t> </a:t>
            </a:r>
            <a:r>
              <a:rPr sz="3200" spc="35" dirty="0">
                <a:solidFill>
                  <a:srgbClr val="2E5496"/>
                </a:solidFill>
              </a:rPr>
              <a:t>P</a:t>
            </a:r>
            <a:r>
              <a:rPr sz="3200" spc="25" dirty="0">
                <a:solidFill>
                  <a:srgbClr val="2E5496"/>
                </a:solidFill>
              </a:rPr>
              <a:t>r</a:t>
            </a:r>
            <a:r>
              <a:rPr sz="3200" spc="-10" dirty="0">
                <a:solidFill>
                  <a:srgbClr val="2E5496"/>
                </a:solidFill>
              </a:rPr>
              <a:t>o</a:t>
            </a:r>
            <a:r>
              <a:rPr sz="3200" spc="10" dirty="0">
                <a:solidFill>
                  <a:srgbClr val="2E5496"/>
                </a:solidFill>
              </a:rPr>
              <a:t>je</a:t>
            </a:r>
            <a:r>
              <a:rPr sz="3200" spc="20" dirty="0">
                <a:solidFill>
                  <a:srgbClr val="2E5496"/>
                </a:solidFill>
              </a:rPr>
              <a:t>c</a:t>
            </a:r>
            <a:r>
              <a:rPr sz="3200" spc="-25" dirty="0">
                <a:solidFill>
                  <a:srgbClr val="2E5496"/>
                </a:solidFill>
              </a:rPr>
              <a:t>t</a:t>
            </a:r>
            <a:r>
              <a:rPr sz="3200" spc="5" dirty="0">
                <a:solidFill>
                  <a:srgbClr val="2E5496"/>
                </a:solidFill>
              </a:rPr>
              <a:t>)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4035" y="1340167"/>
            <a:ext cx="8831580" cy="3457357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870200" marR="975994" indent="-2459355">
              <a:lnSpc>
                <a:spcPts val="5180"/>
              </a:lnSpc>
              <a:spcBef>
                <a:spcPts val="760"/>
              </a:spcBef>
            </a:pPr>
            <a:r>
              <a:rPr sz="4800" b="1" spc="5" dirty="0">
                <a:solidFill>
                  <a:srgbClr val="4471C4"/>
                </a:solidFill>
                <a:latin typeface="Arial"/>
                <a:cs typeface="Arial"/>
              </a:rPr>
              <a:t>SENTIMENT</a:t>
            </a:r>
            <a:r>
              <a:rPr sz="4800" b="1" spc="-32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800" b="1" spc="-80" dirty="0">
                <a:solidFill>
                  <a:srgbClr val="4471C4"/>
                </a:solidFill>
                <a:latin typeface="Arial"/>
                <a:cs typeface="Arial"/>
              </a:rPr>
              <a:t>ANALYSIS</a:t>
            </a:r>
            <a:r>
              <a:rPr sz="4800" b="1" spc="-7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800" b="1" spc="-45" dirty="0">
                <a:solidFill>
                  <a:srgbClr val="4471C4"/>
                </a:solidFill>
                <a:latin typeface="Arial"/>
                <a:cs typeface="Arial"/>
              </a:rPr>
              <a:t>AI </a:t>
            </a:r>
            <a:r>
              <a:rPr sz="4800" b="1" spc="-132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800" b="1" spc="20" dirty="0">
                <a:solidFill>
                  <a:srgbClr val="4471C4"/>
                </a:solidFill>
                <a:latin typeface="Arial"/>
                <a:cs typeface="Arial"/>
              </a:rPr>
              <a:t>SYSTEM</a:t>
            </a:r>
            <a:endParaRPr sz="4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90"/>
              </a:spcBef>
            </a:pP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2E5496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es</a:t>
            </a:r>
            <a:r>
              <a:rPr sz="2000" b="1" spc="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rgbClr val="2E5496"/>
                </a:solidFill>
                <a:latin typeface="Arial"/>
                <a:cs typeface="Arial"/>
              </a:rPr>
              <a:t>ted</a:t>
            </a:r>
            <a:r>
              <a:rPr sz="2000" b="1" spc="-15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rgbClr val="2E5496"/>
                </a:solidFill>
                <a:latin typeface="Arial"/>
                <a:cs typeface="Arial"/>
              </a:rPr>
              <a:t>y:</a:t>
            </a:r>
            <a:endParaRPr lang="en-IN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90"/>
              </a:spcBef>
            </a:pPr>
            <a:r>
              <a:rPr lang="en-IN" sz="2000" b="1" spc="15" dirty="0">
                <a:solidFill>
                  <a:srgbClr val="2E5496"/>
                </a:solidFill>
                <a:latin typeface="Arial"/>
                <a:cs typeface="Arial"/>
              </a:rPr>
              <a:t>MANIKANDAN K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–</a:t>
            </a:r>
            <a:r>
              <a:rPr sz="2000" b="1" spc="-3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2E5496"/>
                </a:solidFill>
                <a:latin typeface="Arial"/>
                <a:cs typeface="Arial"/>
              </a:rPr>
              <a:t>au91762112</a:t>
            </a:r>
            <a:r>
              <a:rPr lang="en-US" sz="2000" b="1" spc="5" dirty="0">
                <a:solidFill>
                  <a:srgbClr val="2E5496"/>
                </a:solidFill>
                <a:latin typeface="Arial"/>
                <a:cs typeface="Arial"/>
              </a:rPr>
              <a:t>057</a:t>
            </a:r>
            <a:r>
              <a:rPr sz="2000" b="1" spc="-26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Alagappa</a:t>
            </a:r>
            <a:r>
              <a:rPr sz="2000" b="1" spc="-16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2E5496"/>
                </a:solidFill>
                <a:latin typeface="Arial"/>
                <a:cs typeface="Arial"/>
              </a:rPr>
              <a:t>chettiar</a:t>
            </a:r>
            <a:r>
              <a:rPr sz="2000" b="1" spc="-14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government </a:t>
            </a:r>
            <a:r>
              <a:rPr sz="2000" b="1" spc="-54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c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o</a:t>
            </a:r>
            <a:r>
              <a:rPr sz="2000" b="1" spc="35" dirty="0">
                <a:solidFill>
                  <a:srgbClr val="2E5496"/>
                </a:solidFill>
                <a:latin typeface="Arial"/>
                <a:cs typeface="Arial"/>
              </a:rPr>
              <a:t>ll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g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-18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o</a:t>
            </a:r>
            <a:r>
              <a:rPr sz="2000" b="1" spc="5" dirty="0">
                <a:solidFill>
                  <a:srgbClr val="2E5496"/>
                </a:solidFill>
                <a:latin typeface="Arial"/>
                <a:cs typeface="Arial"/>
              </a:rPr>
              <a:t>f</a:t>
            </a:r>
            <a:r>
              <a:rPr sz="2000" b="1" spc="-9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ng</a:t>
            </a:r>
            <a:r>
              <a:rPr sz="2000" b="1" spc="35" dirty="0">
                <a:solidFill>
                  <a:srgbClr val="2E5496"/>
                </a:solidFill>
                <a:latin typeface="Arial"/>
                <a:cs typeface="Arial"/>
              </a:rPr>
              <a:t>i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-65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b="1" spc="40" dirty="0">
                <a:solidFill>
                  <a:srgbClr val="2E5496"/>
                </a:solidFill>
                <a:latin typeface="Arial"/>
                <a:cs typeface="Arial"/>
              </a:rPr>
              <a:t>r</a:t>
            </a:r>
            <a:r>
              <a:rPr sz="2000" b="1" spc="-35" dirty="0">
                <a:solidFill>
                  <a:srgbClr val="2E5496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2E5496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g</a:t>
            </a:r>
            <a:r>
              <a:rPr sz="2000" b="1" spc="-15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a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d</a:t>
            </a:r>
            <a:r>
              <a:rPr sz="2000" b="1" spc="-15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2E5496"/>
                </a:solidFill>
                <a:latin typeface="Arial"/>
                <a:cs typeface="Arial"/>
              </a:rPr>
              <a:t>tec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hno</a:t>
            </a:r>
            <a:r>
              <a:rPr sz="2000" b="1" spc="35" dirty="0">
                <a:solidFill>
                  <a:srgbClr val="2E5496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2E5496"/>
                </a:solidFill>
                <a:latin typeface="Arial"/>
                <a:cs typeface="Arial"/>
              </a:rPr>
              <a:t>og</a:t>
            </a:r>
            <a:r>
              <a:rPr sz="2000" b="1" spc="-140" dirty="0">
                <a:solidFill>
                  <a:srgbClr val="2E5496"/>
                </a:solidFill>
                <a:latin typeface="Arial"/>
                <a:cs typeface="Arial"/>
              </a:rPr>
              <a:t>y</a:t>
            </a:r>
            <a:r>
              <a:rPr sz="2000" b="1" spc="5" dirty="0">
                <a:solidFill>
                  <a:srgbClr val="2E5496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4035" y="5217477"/>
            <a:ext cx="139636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20" dirty="0">
                <a:solidFill>
                  <a:srgbClr val="2E5496"/>
                </a:solidFill>
                <a:latin typeface="Arial"/>
                <a:cs typeface="Arial"/>
              </a:rPr>
              <a:t>G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u</a:t>
            </a:r>
            <a:r>
              <a:rPr sz="2000" b="1" spc="35" dirty="0">
                <a:solidFill>
                  <a:srgbClr val="2E5496"/>
                </a:solidFill>
                <a:latin typeface="Arial"/>
                <a:cs typeface="Arial"/>
              </a:rPr>
              <a:t>i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2E5496"/>
                </a:solidFill>
                <a:latin typeface="Arial"/>
                <a:cs typeface="Arial"/>
              </a:rPr>
              <a:t>ed</a:t>
            </a:r>
            <a:r>
              <a:rPr sz="2000" b="1" spc="-15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2E5496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rgbClr val="2E5496"/>
                </a:solidFill>
                <a:latin typeface="Arial"/>
                <a:cs typeface="Arial"/>
              </a:rPr>
              <a:t>y: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220" y="1021461"/>
            <a:ext cx="307149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>
                <a:solidFill>
                  <a:srgbClr val="4471C4"/>
                </a:solidFill>
              </a:rPr>
              <a:t>References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737" y="2022030"/>
            <a:ext cx="10546715" cy="3630929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9539" indent="-117475">
              <a:lnSpc>
                <a:spcPct val="100000"/>
              </a:lnSpc>
              <a:spcBef>
                <a:spcPts val="730"/>
              </a:spcBef>
              <a:buSzPct val="96153"/>
              <a:buChar char="•"/>
              <a:tabLst>
                <a:tab pos="130175" algn="l"/>
              </a:tabLst>
            </a:pPr>
            <a:r>
              <a:rPr sz="2600" spc="-35" dirty="0">
                <a:latin typeface="Arial MT"/>
                <a:cs typeface="Arial MT"/>
              </a:rPr>
              <a:t>Dataset</a:t>
            </a:r>
            <a:r>
              <a:rPr sz="2600" spc="18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is</a:t>
            </a:r>
            <a:r>
              <a:rPr sz="2600" spc="50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provided</a:t>
            </a:r>
            <a:r>
              <a:rPr sz="2600" spc="28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by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Kaggle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ts val="2850"/>
              </a:lnSpc>
              <a:spcBef>
                <a:spcPts val="955"/>
              </a:spcBef>
              <a:buClr>
                <a:srgbClr val="000000"/>
              </a:buClr>
              <a:buSzPct val="96153"/>
              <a:buChar char="•"/>
              <a:tabLst>
                <a:tab pos="130175" algn="l"/>
              </a:tabLst>
            </a:pPr>
            <a:r>
              <a:rPr sz="2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https://www.kaggle.com/datasets/lakshmi25npathi/imdb-dataset-of-50k- </a:t>
            </a:r>
            <a:r>
              <a:rPr sz="2600" spc="-710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sz="26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movie-reviews?resourc</a:t>
            </a:r>
            <a:r>
              <a:rPr sz="26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3"/>
              </a:rPr>
              <a:t>e=download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3800">
              <a:latin typeface="Arial MT"/>
              <a:cs typeface="Arial MT"/>
            </a:endParaRPr>
          </a:p>
          <a:p>
            <a:pPr marL="129539" indent="-117475">
              <a:lnSpc>
                <a:spcPct val="100000"/>
              </a:lnSpc>
              <a:buSzPct val="96153"/>
              <a:buChar char="•"/>
              <a:tabLst>
                <a:tab pos="130175" algn="l"/>
              </a:tabLst>
            </a:pPr>
            <a:r>
              <a:rPr sz="2600" spc="-50" dirty="0">
                <a:solidFill>
                  <a:srgbClr val="0D0D0D"/>
                </a:solidFill>
                <a:latin typeface="Arial MT"/>
                <a:cs typeface="Arial MT"/>
              </a:rPr>
              <a:t>Title:</a:t>
            </a:r>
            <a:r>
              <a:rPr sz="2600" spc="1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5" dirty="0">
                <a:solidFill>
                  <a:srgbClr val="0D0D0D"/>
                </a:solidFill>
                <a:latin typeface="Arial MT"/>
                <a:cs typeface="Arial MT"/>
              </a:rPr>
              <a:t>"Deep</a:t>
            </a:r>
            <a:r>
              <a:rPr sz="2600" spc="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Learning</a:t>
            </a:r>
            <a:r>
              <a:rPr sz="2600" spc="2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sz="2600" spc="1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1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Analysis: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15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2600" spc="-1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Survey"</a:t>
            </a:r>
            <a:endParaRPr sz="2600">
              <a:latin typeface="Arial MT"/>
              <a:cs typeface="Arial MT"/>
            </a:endParaRPr>
          </a:p>
          <a:p>
            <a:pPr marL="129539" indent="-117475">
              <a:lnSpc>
                <a:spcPct val="100000"/>
              </a:lnSpc>
              <a:spcBef>
                <a:spcPts val="710"/>
              </a:spcBef>
              <a:buSzPct val="96153"/>
              <a:buChar char="•"/>
              <a:tabLst>
                <a:tab pos="130175" algn="l"/>
              </a:tabLst>
            </a:pPr>
            <a:r>
              <a:rPr sz="2600" spc="-10" dirty="0">
                <a:solidFill>
                  <a:srgbClr val="0D0D0D"/>
                </a:solidFill>
                <a:latin typeface="Arial MT"/>
                <a:cs typeface="Arial MT"/>
              </a:rPr>
              <a:t>Authors:</a:t>
            </a:r>
            <a:r>
              <a:rPr sz="2600" spc="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Lei</a:t>
            </a:r>
            <a:r>
              <a:rPr sz="2600" spc="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Zhang,</a:t>
            </a:r>
            <a:r>
              <a:rPr sz="2600" spc="1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Shuai</a:t>
            </a:r>
            <a:r>
              <a:rPr sz="2600" spc="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D0D0D"/>
                </a:solidFill>
                <a:latin typeface="Arial MT"/>
                <a:cs typeface="Arial MT"/>
              </a:rPr>
              <a:t>Wang,</a:t>
            </a:r>
            <a:r>
              <a:rPr sz="26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600" spc="1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Bing</a:t>
            </a:r>
            <a:r>
              <a:rPr sz="2600" spc="6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Liu</a:t>
            </a:r>
            <a:endParaRPr sz="2600">
              <a:latin typeface="Arial MT"/>
              <a:cs typeface="Arial MT"/>
            </a:endParaRPr>
          </a:p>
          <a:p>
            <a:pPr marL="12700" marR="1010285">
              <a:lnSpc>
                <a:spcPts val="2780"/>
              </a:lnSpc>
              <a:spcBef>
                <a:spcPts val="1085"/>
              </a:spcBef>
              <a:buSzPct val="96153"/>
              <a:buChar char="•"/>
              <a:tabLst>
                <a:tab pos="130175" algn="l"/>
              </a:tabLst>
            </a:pP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Journal/Conference:</a:t>
            </a:r>
            <a:r>
              <a:rPr sz="2600" spc="3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0D0D0D"/>
                </a:solidFill>
                <a:latin typeface="Arial MT"/>
                <a:cs typeface="Arial MT"/>
              </a:rPr>
              <a:t>IEEE</a:t>
            </a:r>
            <a:r>
              <a:rPr sz="2600" spc="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Transactions</a:t>
            </a:r>
            <a:r>
              <a:rPr sz="2600" spc="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5" dirty="0">
                <a:solidFill>
                  <a:srgbClr val="0D0D0D"/>
                </a:solidFill>
                <a:latin typeface="Arial MT"/>
                <a:cs typeface="Arial MT"/>
              </a:rPr>
              <a:t>on</a:t>
            </a:r>
            <a:r>
              <a:rPr sz="2600" spc="6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Knowledge</a:t>
            </a:r>
            <a:r>
              <a:rPr sz="2600" spc="2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600" spc="1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Data </a:t>
            </a:r>
            <a:r>
              <a:rPr sz="2600" spc="-7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Engineering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THANK</a:t>
            </a:r>
            <a:r>
              <a:rPr spc="-175" dirty="0"/>
              <a:t> </a:t>
            </a:r>
            <a:r>
              <a:rPr spc="-15" dirty="0"/>
              <a:t>YOU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892" y="772160"/>
            <a:ext cx="248793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OUTLINE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2020127"/>
            <a:ext cx="5866130" cy="324993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35" dirty="0">
                <a:latin typeface="Arial"/>
                <a:cs typeface="Arial"/>
              </a:rPr>
              <a:t>r</a:t>
            </a:r>
            <a:r>
              <a:rPr sz="2000" b="1" spc="45" dirty="0">
                <a:latin typeface="Arial"/>
                <a:cs typeface="Arial"/>
              </a:rPr>
              <a:t>ob</a:t>
            </a:r>
            <a:r>
              <a:rPr sz="2000" b="1" spc="35" dirty="0">
                <a:latin typeface="Arial"/>
                <a:cs typeface="Arial"/>
              </a:rPr>
              <a:t>l</a:t>
            </a:r>
            <a:r>
              <a:rPr sz="2000" b="1" spc="-65" dirty="0">
                <a:latin typeface="Arial"/>
                <a:cs typeface="Arial"/>
              </a:rPr>
              <a:t>e</a:t>
            </a:r>
            <a:r>
              <a:rPr sz="2000" b="1" spc="25" dirty="0">
                <a:latin typeface="Arial"/>
                <a:cs typeface="Arial"/>
              </a:rPr>
              <a:t>m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10" dirty="0">
                <a:latin typeface="Arial"/>
                <a:cs typeface="Arial"/>
              </a:rPr>
              <a:t>St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spc="10" dirty="0">
                <a:latin typeface="Arial"/>
                <a:cs typeface="Arial"/>
              </a:rPr>
              <a:t>te</a:t>
            </a:r>
            <a:r>
              <a:rPr sz="2000" b="1" spc="85" dirty="0">
                <a:latin typeface="Arial"/>
                <a:cs typeface="Arial"/>
              </a:rPr>
              <a:t>m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0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t</a:t>
            </a:r>
            <a:r>
              <a:rPr sz="2000" b="1" spc="-155" dirty="0">
                <a:latin typeface="Arial"/>
                <a:cs typeface="Arial"/>
              </a:rPr>
              <a:t> </a:t>
            </a:r>
            <a:r>
              <a:rPr sz="2000" spc="10" dirty="0">
                <a:latin typeface="Arial MT"/>
                <a:cs typeface="Arial MT"/>
              </a:rPr>
              <a:t>(S</a:t>
            </a:r>
            <a:r>
              <a:rPr sz="2000" spc="5" dirty="0">
                <a:latin typeface="Arial MT"/>
                <a:cs typeface="Arial MT"/>
              </a:rPr>
              <a:t>h</a:t>
            </a:r>
            <a:r>
              <a:rPr sz="2000" spc="15" dirty="0">
                <a:latin typeface="Arial MT"/>
                <a:cs typeface="Arial MT"/>
              </a:rPr>
              <a:t>o</a:t>
            </a:r>
            <a:r>
              <a:rPr sz="2000" spc="5" dirty="0">
                <a:latin typeface="Arial MT"/>
                <a:cs typeface="Arial MT"/>
              </a:rPr>
              <a:t>u</a:t>
            </a:r>
            <a:r>
              <a:rPr sz="2000" spc="10" dirty="0">
                <a:latin typeface="Arial MT"/>
                <a:cs typeface="Arial MT"/>
              </a:rPr>
              <a:t>ld</a:t>
            </a:r>
            <a:r>
              <a:rPr sz="2000" spc="-18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n</a:t>
            </a:r>
            <a:r>
              <a:rPr sz="2000" spc="5" dirty="0">
                <a:latin typeface="Arial MT"/>
                <a:cs typeface="Arial MT"/>
              </a:rPr>
              <a:t>ot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in</a:t>
            </a:r>
            <a:r>
              <a:rPr sz="2000" spc="35" dirty="0">
                <a:latin typeface="Arial MT"/>
                <a:cs typeface="Arial MT"/>
              </a:rPr>
              <a:t>c</a:t>
            </a:r>
            <a:r>
              <a:rPr sz="2000" spc="10" dirty="0">
                <a:latin typeface="Arial MT"/>
                <a:cs typeface="Arial MT"/>
              </a:rPr>
              <a:t>lu</a:t>
            </a:r>
            <a:r>
              <a:rPr sz="2000" spc="5" dirty="0">
                <a:latin typeface="Arial MT"/>
                <a:cs typeface="Arial MT"/>
              </a:rPr>
              <a:t>d</a:t>
            </a:r>
            <a:r>
              <a:rPr sz="2000" spc="15" dirty="0">
                <a:latin typeface="Arial MT"/>
                <a:cs typeface="Arial MT"/>
              </a:rPr>
              <a:t>e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45" dirty="0">
                <a:latin typeface="Arial MT"/>
                <a:cs typeface="Arial MT"/>
              </a:rPr>
              <a:t>s</a:t>
            </a:r>
            <a:r>
              <a:rPr sz="2000" spc="10" dirty="0">
                <a:latin typeface="Arial MT"/>
                <a:cs typeface="Arial MT"/>
              </a:rPr>
              <a:t>ol</a:t>
            </a:r>
            <a:r>
              <a:rPr sz="2000" spc="5" dirty="0">
                <a:latin typeface="Arial MT"/>
                <a:cs typeface="Arial MT"/>
              </a:rPr>
              <a:t>u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io</a:t>
            </a:r>
            <a:r>
              <a:rPr sz="2000" spc="5" dirty="0">
                <a:latin typeface="Arial MT"/>
                <a:cs typeface="Arial MT"/>
              </a:rPr>
              <a:t>n</a:t>
            </a:r>
            <a:r>
              <a:rPr sz="2000" spc="10" dirty="0"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40" dirty="0">
                <a:latin typeface="Arial"/>
                <a:cs typeface="Arial"/>
              </a:rPr>
              <a:t>r</a:t>
            </a:r>
            <a:r>
              <a:rPr sz="2000" b="1" spc="45" dirty="0">
                <a:latin typeface="Arial"/>
                <a:cs typeface="Arial"/>
              </a:rPr>
              <a:t>opo</a:t>
            </a:r>
            <a:r>
              <a:rPr sz="2000" b="1" spc="15" dirty="0">
                <a:latin typeface="Arial"/>
                <a:cs typeface="Arial"/>
              </a:rPr>
              <a:t>sed</a:t>
            </a:r>
            <a:r>
              <a:rPr sz="2000" b="1" spc="-22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Sy</a:t>
            </a:r>
            <a:r>
              <a:rPr sz="2000" b="1" spc="5" dirty="0">
                <a:latin typeface="Arial"/>
                <a:cs typeface="Arial"/>
              </a:rPr>
              <a:t>s</a:t>
            </a:r>
            <a:r>
              <a:rPr sz="2000" b="1" spc="10" dirty="0">
                <a:latin typeface="Arial"/>
                <a:cs typeface="Arial"/>
              </a:rPr>
              <a:t>te</a:t>
            </a:r>
            <a:r>
              <a:rPr sz="2000" b="1" spc="85" dirty="0">
                <a:latin typeface="Arial"/>
                <a:cs typeface="Arial"/>
              </a:rPr>
              <a:t>m</a:t>
            </a:r>
            <a:r>
              <a:rPr sz="2000" b="1" spc="35" dirty="0">
                <a:latin typeface="Arial"/>
                <a:cs typeface="Arial"/>
              </a:rPr>
              <a:t>/</a:t>
            </a:r>
            <a:r>
              <a:rPr sz="2000" b="1" spc="-65" dirty="0">
                <a:latin typeface="Arial"/>
                <a:cs typeface="Arial"/>
              </a:rPr>
              <a:t>S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-35" dirty="0">
                <a:latin typeface="Arial"/>
                <a:cs typeface="Arial"/>
              </a:rPr>
              <a:t>l</a:t>
            </a:r>
            <a:r>
              <a:rPr sz="2000" b="1" spc="-25" dirty="0">
                <a:latin typeface="Arial"/>
                <a:cs typeface="Arial"/>
              </a:rPr>
              <a:t>u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35" dirty="0">
                <a:latin typeface="Arial"/>
                <a:cs typeface="Arial"/>
              </a:rPr>
              <a:t>i</a:t>
            </a:r>
            <a:r>
              <a:rPr sz="2000" b="1" spc="-25" dirty="0">
                <a:latin typeface="Arial"/>
                <a:cs typeface="Arial"/>
              </a:rPr>
              <a:t>o</a:t>
            </a:r>
            <a:r>
              <a:rPr sz="2000" b="1" spc="15" dirty="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35" dirty="0">
                <a:latin typeface="Arial"/>
                <a:cs typeface="Arial"/>
              </a:rPr>
              <a:t>l</a:t>
            </a:r>
            <a:r>
              <a:rPr sz="2000" b="1" spc="45" dirty="0">
                <a:latin typeface="Arial"/>
                <a:cs typeface="Arial"/>
              </a:rPr>
              <a:t>go</a:t>
            </a:r>
            <a:r>
              <a:rPr sz="2000" b="1" spc="40" dirty="0">
                <a:latin typeface="Arial"/>
                <a:cs typeface="Arial"/>
              </a:rPr>
              <a:t>r</a:t>
            </a:r>
            <a:r>
              <a:rPr sz="2000" b="1" spc="35" dirty="0">
                <a:latin typeface="Arial"/>
                <a:cs typeface="Arial"/>
              </a:rPr>
              <a:t>i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-25" dirty="0">
                <a:latin typeface="Arial"/>
                <a:cs typeface="Arial"/>
              </a:rPr>
              <a:t>h</a:t>
            </a:r>
            <a:r>
              <a:rPr sz="2000" b="1" spc="20" dirty="0">
                <a:latin typeface="Arial"/>
                <a:cs typeface="Arial"/>
              </a:rPr>
              <a:t>m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&amp;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45" dirty="0">
                <a:latin typeface="Arial"/>
                <a:cs typeface="Arial"/>
              </a:rPr>
              <a:t>D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45" dirty="0">
                <a:latin typeface="Arial"/>
                <a:cs typeface="Arial"/>
              </a:rPr>
              <a:t>p</a:t>
            </a:r>
            <a:r>
              <a:rPr sz="2000" b="1" spc="35" dirty="0">
                <a:latin typeface="Arial"/>
                <a:cs typeface="Arial"/>
              </a:rPr>
              <a:t>l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-65" dirty="0">
                <a:latin typeface="Arial"/>
                <a:cs typeface="Arial"/>
              </a:rPr>
              <a:t>y</a:t>
            </a:r>
            <a:r>
              <a:rPr sz="2000" b="1" spc="15" dirty="0">
                <a:latin typeface="Arial"/>
                <a:cs typeface="Arial"/>
              </a:rPr>
              <a:t>me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5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20" dirty="0">
                <a:latin typeface="Arial"/>
                <a:cs typeface="Arial"/>
              </a:rPr>
              <a:t>G</a:t>
            </a:r>
            <a:r>
              <a:rPr sz="2000" b="1" spc="35" dirty="0">
                <a:latin typeface="Arial"/>
                <a:cs typeface="Arial"/>
              </a:rPr>
              <a:t>i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45" dirty="0">
                <a:latin typeface="Arial"/>
                <a:cs typeface="Arial"/>
              </a:rPr>
              <a:t>Hu</a:t>
            </a:r>
            <a:r>
              <a:rPr sz="2000" b="1" spc="15" dirty="0">
                <a:latin typeface="Arial"/>
                <a:cs typeface="Arial"/>
              </a:rPr>
              <a:t>b</a:t>
            </a:r>
            <a:r>
              <a:rPr sz="2000" b="1" spc="-150" dirty="0">
                <a:latin typeface="Arial"/>
                <a:cs typeface="Arial"/>
              </a:rPr>
              <a:t> </a:t>
            </a:r>
            <a:r>
              <a:rPr sz="2000" b="1" spc="45" dirty="0">
                <a:latin typeface="Arial"/>
                <a:cs typeface="Arial"/>
              </a:rPr>
              <a:t>L</a:t>
            </a:r>
            <a:r>
              <a:rPr sz="2000" b="1" spc="35" dirty="0">
                <a:latin typeface="Arial"/>
                <a:cs typeface="Arial"/>
              </a:rPr>
              <a:t>i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5" dirty="0"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35" dirty="0">
                <a:latin typeface="Arial"/>
                <a:cs typeface="Arial"/>
              </a:rPr>
              <a:t>r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35" dirty="0">
                <a:latin typeface="Arial"/>
                <a:cs typeface="Arial"/>
              </a:rPr>
              <a:t>j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5" dirty="0">
                <a:latin typeface="Arial"/>
                <a:cs typeface="Arial"/>
              </a:rPr>
              <a:t>c</a:t>
            </a:r>
            <a:r>
              <a:rPr sz="2000" b="1" spc="10" dirty="0">
                <a:latin typeface="Arial"/>
                <a:cs typeface="Arial"/>
              </a:rPr>
              <a:t>t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spc="50" dirty="0">
                <a:latin typeface="Arial"/>
                <a:cs typeface="Arial"/>
              </a:rPr>
              <a:t>D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90" dirty="0">
                <a:latin typeface="Arial"/>
                <a:cs typeface="Arial"/>
              </a:rPr>
              <a:t>m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10" dirty="0">
                <a:latin typeface="Arial"/>
                <a:cs typeface="Arial"/>
              </a:rPr>
              <a:t>(</a:t>
            </a:r>
            <a:r>
              <a:rPr sz="2000" b="1" spc="-30" dirty="0">
                <a:latin typeface="Arial"/>
                <a:cs typeface="Arial"/>
              </a:rPr>
              <a:t>ph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-70" dirty="0">
                <a:latin typeface="Arial"/>
                <a:cs typeface="Arial"/>
              </a:rPr>
              <a:t>t</a:t>
            </a:r>
            <a:r>
              <a:rPr sz="2000" b="1" spc="45" dirty="0">
                <a:latin typeface="Arial"/>
                <a:cs typeface="Arial"/>
              </a:rPr>
              <a:t>o</a:t>
            </a:r>
            <a:r>
              <a:rPr sz="2000" b="1" spc="15" dirty="0">
                <a:latin typeface="Arial"/>
                <a:cs typeface="Arial"/>
              </a:rPr>
              <a:t>s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/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v</a:t>
            </a:r>
            <a:r>
              <a:rPr sz="2000" b="1" spc="35" dirty="0">
                <a:latin typeface="Arial"/>
                <a:cs typeface="Arial"/>
              </a:rPr>
              <a:t>i</a:t>
            </a:r>
            <a:r>
              <a:rPr sz="2000" b="1" spc="45" dirty="0">
                <a:latin typeface="Arial"/>
                <a:cs typeface="Arial"/>
              </a:rPr>
              <a:t>d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40" dirty="0">
                <a:latin typeface="Arial"/>
                <a:cs typeface="Arial"/>
              </a:rPr>
              <a:t>o</a:t>
            </a:r>
            <a:r>
              <a:rPr sz="2000" b="1" spc="10" dirty="0">
                <a:latin typeface="Arial"/>
                <a:cs typeface="Arial"/>
              </a:rPr>
              <a:t>s)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20" dirty="0"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45" dirty="0">
                <a:latin typeface="Arial"/>
                <a:cs typeface="Arial"/>
              </a:rPr>
              <a:t>Fu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45" dirty="0">
                <a:latin typeface="Arial"/>
                <a:cs typeface="Arial"/>
              </a:rPr>
              <a:t>u</a:t>
            </a:r>
            <a:r>
              <a:rPr sz="2000" b="1" spc="4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Sc</a:t>
            </a:r>
            <a:r>
              <a:rPr sz="2000" b="1" spc="45" dirty="0">
                <a:latin typeface="Arial"/>
                <a:cs typeface="Arial"/>
              </a:rPr>
              <a:t>op</a:t>
            </a:r>
            <a:r>
              <a:rPr sz="2000" b="1" spc="15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20" dirty="0"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4978" y="1021461"/>
            <a:ext cx="513842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>
                <a:solidFill>
                  <a:srgbClr val="4471C4"/>
                </a:solidFill>
              </a:rPr>
              <a:t>Problem</a:t>
            </a:r>
            <a:r>
              <a:rPr spc="-105" dirty="0">
                <a:solidFill>
                  <a:srgbClr val="4471C4"/>
                </a:solidFill>
              </a:rPr>
              <a:t> </a:t>
            </a:r>
            <a:r>
              <a:rPr spc="10" dirty="0">
                <a:solidFill>
                  <a:srgbClr val="4471C4"/>
                </a:solidFill>
              </a:rPr>
              <a:t>Statement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737" y="2022030"/>
            <a:ext cx="10419080" cy="205740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9539" indent="-117475">
              <a:lnSpc>
                <a:spcPct val="100000"/>
              </a:lnSpc>
              <a:spcBef>
                <a:spcPts val="730"/>
              </a:spcBef>
              <a:buSzPct val="96153"/>
              <a:buChar char="•"/>
              <a:tabLst>
                <a:tab pos="130175" algn="l"/>
              </a:tabLst>
            </a:pPr>
            <a:r>
              <a:rPr sz="2600" spc="-35" dirty="0">
                <a:latin typeface="Arial MT"/>
                <a:cs typeface="Arial MT"/>
              </a:rPr>
              <a:t>Sentiment</a:t>
            </a:r>
            <a:r>
              <a:rPr sz="2600" spc="254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analysis</a:t>
            </a:r>
            <a:r>
              <a:rPr sz="2600" spc="1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AI</a:t>
            </a:r>
            <a:r>
              <a:rPr sz="2600" spc="3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System</a:t>
            </a:r>
            <a:endParaRPr sz="2600">
              <a:latin typeface="Arial MT"/>
              <a:cs typeface="Arial MT"/>
            </a:endParaRPr>
          </a:p>
          <a:p>
            <a:pPr marL="12700" marR="5080" indent="3040380">
              <a:lnSpc>
                <a:spcPct val="90700"/>
              </a:lnSpc>
              <a:spcBef>
                <a:spcPts val="925"/>
              </a:spcBef>
              <a:tabLst>
                <a:tab pos="1452245" algn="l"/>
                <a:tab pos="2034539" algn="l"/>
                <a:tab pos="4533265" algn="l"/>
              </a:tabLst>
            </a:pPr>
            <a:r>
              <a:rPr sz="2600" spc="-35" dirty="0">
                <a:latin typeface="Arial MT"/>
                <a:cs typeface="Arial MT"/>
              </a:rPr>
              <a:t>Sentiment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analysis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0" dirty="0">
                <a:latin typeface="Arial MT"/>
                <a:cs typeface="Arial MT"/>
              </a:rPr>
              <a:t>of </a:t>
            </a:r>
            <a:r>
              <a:rPr sz="2600" spc="-35" dirty="0">
                <a:latin typeface="Arial MT"/>
                <a:cs typeface="Arial MT"/>
              </a:rPr>
              <a:t>movie reviews aims </a:t>
            </a:r>
            <a:r>
              <a:rPr sz="2600" spc="15" dirty="0">
                <a:latin typeface="Arial MT"/>
                <a:cs typeface="Arial MT"/>
              </a:rPr>
              <a:t>to </a:t>
            </a:r>
            <a:r>
              <a:rPr sz="2600" spc="20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automatically	</a:t>
            </a:r>
            <a:r>
              <a:rPr sz="2600" spc="-5" dirty="0">
                <a:latin typeface="Arial MT"/>
                <a:cs typeface="Arial MT"/>
              </a:rPr>
              <a:t>classify </a:t>
            </a:r>
            <a:r>
              <a:rPr sz="2600" spc="-45" dirty="0">
                <a:latin typeface="Arial MT"/>
                <a:cs typeface="Arial MT"/>
              </a:rPr>
              <a:t>opinions	</a:t>
            </a:r>
            <a:r>
              <a:rPr sz="2600" spc="-35" dirty="0">
                <a:latin typeface="Arial MT"/>
                <a:cs typeface="Arial MT"/>
              </a:rPr>
              <a:t>expressed</a:t>
            </a:r>
            <a:r>
              <a:rPr sz="2600" spc="29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in</a:t>
            </a:r>
            <a:r>
              <a:rPr sz="2600" spc="65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textual</a:t>
            </a:r>
            <a:r>
              <a:rPr sz="2600" spc="27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reviews</a:t>
            </a:r>
            <a:r>
              <a:rPr sz="2600" spc="215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as</a:t>
            </a:r>
            <a:r>
              <a:rPr sz="2600" spc="6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positive,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negative,	or </a:t>
            </a:r>
            <a:r>
              <a:rPr sz="2600" spc="-25" dirty="0">
                <a:latin typeface="Arial MT"/>
                <a:cs typeface="Arial MT"/>
              </a:rPr>
              <a:t>neutral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15" dirty="0">
                <a:latin typeface="Arial MT"/>
                <a:cs typeface="Arial MT"/>
              </a:rPr>
              <a:t>to </a:t>
            </a:r>
            <a:r>
              <a:rPr sz="2600" spc="-30" dirty="0">
                <a:latin typeface="Arial MT"/>
                <a:cs typeface="Arial MT"/>
              </a:rPr>
              <a:t>gauge </a:t>
            </a:r>
            <a:r>
              <a:rPr sz="2600" spc="-35" dirty="0">
                <a:latin typeface="Arial MT"/>
                <a:cs typeface="Arial MT"/>
              </a:rPr>
              <a:t>audience</a:t>
            </a:r>
            <a:r>
              <a:rPr sz="2600" spc="-30" dirty="0">
                <a:latin typeface="Arial MT"/>
                <a:cs typeface="Arial MT"/>
              </a:rPr>
              <a:t> reactions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and </a:t>
            </a:r>
            <a:r>
              <a:rPr sz="2600" spc="-20" dirty="0">
                <a:latin typeface="Arial MT"/>
                <a:cs typeface="Arial MT"/>
              </a:rPr>
              <a:t>inform </a:t>
            </a:r>
            <a:r>
              <a:rPr sz="2600" spc="-35" dirty="0">
                <a:latin typeface="Arial MT"/>
                <a:cs typeface="Arial MT"/>
              </a:rPr>
              <a:t>decision- 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making</a:t>
            </a:r>
            <a:r>
              <a:rPr sz="2600" spc="6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in</a:t>
            </a:r>
            <a:r>
              <a:rPr sz="2600" spc="6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the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film</a:t>
            </a:r>
            <a:r>
              <a:rPr sz="2600" spc="90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industry.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2034" y="1021461"/>
            <a:ext cx="499745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>
                <a:solidFill>
                  <a:srgbClr val="4471C4"/>
                </a:solidFill>
              </a:rPr>
              <a:t>Proposed</a:t>
            </a:r>
            <a:r>
              <a:rPr spc="-170" dirty="0">
                <a:solidFill>
                  <a:srgbClr val="4471C4"/>
                </a:solidFill>
              </a:rPr>
              <a:t> </a:t>
            </a:r>
            <a:r>
              <a:rPr dirty="0">
                <a:solidFill>
                  <a:srgbClr val="4471C4"/>
                </a:solidFill>
              </a:rPr>
              <a:t>Solution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7465" marR="5080" indent="915035">
              <a:lnSpc>
                <a:spcPct val="90000"/>
              </a:lnSpc>
              <a:spcBef>
                <a:spcPts val="439"/>
              </a:spcBef>
              <a:tabLst>
                <a:tab pos="1601470" algn="l"/>
                <a:tab pos="1897380" algn="l"/>
                <a:tab pos="5560060" algn="l"/>
                <a:tab pos="6255385" algn="l"/>
                <a:tab pos="8908415" algn="l"/>
              </a:tabLst>
            </a:pPr>
            <a:r>
              <a:rPr spc="-10" dirty="0"/>
              <a:t>The </a:t>
            </a:r>
            <a:r>
              <a:rPr spc="-35" dirty="0"/>
              <a:t>proposed</a:t>
            </a:r>
            <a:r>
              <a:rPr spc="-30" dirty="0"/>
              <a:t> </a:t>
            </a:r>
            <a:r>
              <a:rPr spc="-25" dirty="0"/>
              <a:t>Python </a:t>
            </a:r>
            <a:r>
              <a:rPr spc="-35" dirty="0"/>
              <a:t>solution</a:t>
            </a:r>
            <a:r>
              <a:rPr spc="-30" dirty="0"/>
              <a:t> </a:t>
            </a:r>
            <a:r>
              <a:rPr spc="-45" dirty="0"/>
              <a:t>employs</a:t>
            </a:r>
            <a:r>
              <a:rPr spc="-40" dirty="0"/>
              <a:t> </a:t>
            </a:r>
            <a:r>
              <a:rPr dirty="0"/>
              <a:t>the </a:t>
            </a:r>
            <a:r>
              <a:rPr spc="-50" dirty="0"/>
              <a:t>VADER </a:t>
            </a:r>
            <a:r>
              <a:rPr spc="-25" dirty="0"/>
              <a:t>sentiment </a:t>
            </a:r>
            <a:r>
              <a:rPr spc="-20" dirty="0"/>
              <a:t> </a:t>
            </a:r>
            <a:r>
              <a:rPr spc="-40" dirty="0"/>
              <a:t>analysis</a:t>
            </a:r>
            <a:r>
              <a:rPr spc="-35" dirty="0"/>
              <a:t> </a:t>
            </a:r>
            <a:r>
              <a:rPr spc="-45" dirty="0"/>
              <a:t>tool </a:t>
            </a:r>
            <a:r>
              <a:rPr spc="20" dirty="0"/>
              <a:t>to </a:t>
            </a:r>
            <a:r>
              <a:rPr spc="-30" dirty="0"/>
              <a:t>categorize</a:t>
            </a:r>
            <a:r>
              <a:rPr spc="660" dirty="0"/>
              <a:t> </a:t>
            </a:r>
            <a:r>
              <a:rPr spc="-35" dirty="0"/>
              <a:t>movie reviews </a:t>
            </a:r>
            <a:r>
              <a:rPr spc="-45" dirty="0"/>
              <a:t>as </a:t>
            </a:r>
            <a:r>
              <a:rPr spc="-35" dirty="0"/>
              <a:t>positive,</a:t>
            </a:r>
            <a:r>
              <a:rPr spc="650" dirty="0"/>
              <a:t> </a:t>
            </a:r>
            <a:r>
              <a:rPr spc="-45" dirty="0"/>
              <a:t>negative,</a:t>
            </a:r>
            <a:r>
              <a:rPr spc="635" dirty="0"/>
              <a:t> </a:t>
            </a:r>
            <a:r>
              <a:rPr spc="-45" dirty="0"/>
              <a:t>or </a:t>
            </a:r>
            <a:r>
              <a:rPr spc="-30" dirty="0"/>
              <a:t>neutral. </a:t>
            </a:r>
            <a:r>
              <a:rPr spc="-710" dirty="0"/>
              <a:t> </a:t>
            </a:r>
            <a:r>
              <a:rPr spc="-20" dirty="0"/>
              <a:t>It</a:t>
            </a:r>
            <a:r>
              <a:rPr spc="40" dirty="0"/>
              <a:t> </a:t>
            </a:r>
            <a:r>
              <a:rPr spc="-45" dirty="0"/>
              <a:t>involves	</a:t>
            </a:r>
            <a:r>
              <a:rPr spc="-20" dirty="0"/>
              <a:t>importing</a:t>
            </a:r>
            <a:r>
              <a:rPr spc="160" dirty="0"/>
              <a:t> </a:t>
            </a:r>
            <a:r>
              <a:rPr spc="-30" dirty="0"/>
              <a:t>libraries,</a:t>
            </a:r>
            <a:r>
              <a:rPr spc="295" dirty="0"/>
              <a:t> </a:t>
            </a:r>
            <a:r>
              <a:rPr spc="-50" dirty="0"/>
              <a:t>loading	</a:t>
            </a:r>
            <a:r>
              <a:rPr spc="5" dirty="0"/>
              <a:t>the</a:t>
            </a:r>
            <a:r>
              <a:rPr spc="15" dirty="0"/>
              <a:t> </a:t>
            </a:r>
            <a:r>
              <a:rPr spc="-30" dirty="0"/>
              <a:t>dataset,</a:t>
            </a:r>
            <a:r>
              <a:rPr spc="220" dirty="0"/>
              <a:t> </a:t>
            </a:r>
            <a:r>
              <a:rPr spc="-35" dirty="0"/>
              <a:t>initializing	</a:t>
            </a:r>
            <a:r>
              <a:rPr spc="-45" dirty="0"/>
              <a:t>VADER, </a:t>
            </a:r>
            <a:r>
              <a:rPr spc="-40" dirty="0"/>
              <a:t> </a:t>
            </a:r>
            <a:r>
              <a:rPr spc="-25" dirty="0"/>
              <a:t>calculating</a:t>
            </a:r>
            <a:r>
              <a:rPr spc="300" dirty="0"/>
              <a:t> </a:t>
            </a:r>
            <a:r>
              <a:rPr spc="-25" dirty="0"/>
              <a:t>sentiment</a:t>
            </a:r>
            <a:r>
              <a:rPr spc="210" dirty="0"/>
              <a:t> </a:t>
            </a:r>
            <a:r>
              <a:rPr spc="-5" dirty="0"/>
              <a:t>scores,</a:t>
            </a:r>
            <a:r>
              <a:rPr spc="-20" dirty="0"/>
              <a:t> </a:t>
            </a:r>
            <a:r>
              <a:rPr spc="-30" dirty="0"/>
              <a:t>categorizing	</a:t>
            </a:r>
            <a:r>
              <a:rPr spc="-15" dirty="0"/>
              <a:t>them,</a:t>
            </a:r>
            <a:r>
              <a:rPr spc="114" dirty="0"/>
              <a:t> </a:t>
            </a:r>
            <a:r>
              <a:rPr spc="-35" dirty="0"/>
              <a:t>and</a:t>
            </a:r>
            <a:r>
              <a:rPr spc="60" dirty="0"/>
              <a:t> </a:t>
            </a:r>
            <a:r>
              <a:rPr spc="-65" dirty="0"/>
              <a:t>finally,</a:t>
            </a:r>
            <a:r>
              <a:rPr spc="335" dirty="0"/>
              <a:t> </a:t>
            </a:r>
            <a:r>
              <a:rPr spc="-15" dirty="0"/>
              <a:t>printing</a:t>
            </a:r>
            <a:r>
              <a:rPr spc="65" dirty="0"/>
              <a:t> </a:t>
            </a:r>
            <a:r>
              <a:rPr spc="5" dirty="0"/>
              <a:t>the </a:t>
            </a:r>
            <a:r>
              <a:rPr spc="10" dirty="0"/>
              <a:t> </a:t>
            </a:r>
            <a:r>
              <a:rPr spc="-5" dirty="0"/>
              <a:t>results. </a:t>
            </a:r>
            <a:r>
              <a:rPr spc="-20" dirty="0"/>
              <a:t>This </a:t>
            </a:r>
            <a:r>
              <a:rPr spc="-25" dirty="0"/>
              <a:t>Python-based</a:t>
            </a:r>
            <a:r>
              <a:rPr spc="-20" dirty="0"/>
              <a:t> </a:t>
            </a:r>
            <a:r>
              <a:rPr spc="-35" dirty="0"/>
              <a:t>approach</a:t>
            </a:r>
            <a:r>
              <a:rPr spc="-30" dirty="0"/>
              <a:t> </a:t>
            </a:r>
            <a:r>
              <a:rPr spc="-35" dirty="0"/>
              <a:t>offers </a:t>
            </a:r>
            <a:r>
              <a:rPr spc="10" dirty="0"/>
              <a:t>a </a:t>
            </a:r>
            <a:r>
              <a:rPr spc="-5" dirty="0"/>
              <a:t>concise </a:t>
            </a:r>
            <a:r>
              <a:rPr spc="-40" dirty="0"/>
              <a:t>and </a:t>
            </a:r>
            <a:r>
              <a:rPr spc="-30" dirty="0"/>
              <a:t>effective </a:t>
            </a:r>
            <a:r>
              <a:rPr spc="-45" dirty="0"/>
              <a:t>means </a:t>
            </a:r>
            <a:r>
              <a:rPr spc="-710" dirty="0"/>
              <a:t> </a:t>
            </a:r>
            <a:r>
              <a:rPr spc="-45" dirty="0"/>
              <a:t>of</a:t>
            </a:r>
            <a:r>
              <a:rPr spc="145" dirty="0"/>
              <a:t> </a:t>
            </a:r>
            <a:r>
              <a:rPr spc="-45" dirty="0"/>
              <a:t>analyzing	</a:t>
            </a:r>
            <a:r>
              <a:rPr spc="-25" dirty="0"/>
              <a:t>sentiment</a:t>
            </a:r>
            <a:r>
              <a:rPr spc="190" dirty="0"/>
              <a:t> </a:t>
            </a:r>
            <a:r>
              <a:rPr spc="-20" dirty="0"/>
              <a:t>in</a:t>
            </a:r>
            <a:r>
              <a:rPr spc="65" dirty="0"/>
              <a:t> </a:t>
            </a:r>
            <a:r>
              <a:rPr spc="-35" dirty="0"/>
              <a:t>movie</a:t>
            </a:r>
            <a:r>
              <a:rPr spc="140" dirty="0"/>
              <a:t> </a:t>
            </a:r>
            <a:r>
              <a:rPr spc="-25" dirty="0"/>
              <a:t>reviews.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0825" y="1021461"/>
            <a:ext cx="658685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>
                <a:solidFill>
                  <a:srgbClr val="4471C4"/>
                </a:solidFill>
              </a:rPr>
              <a:t>Algorithm</a:t>
            </a:r>
            <a:r>
              <a:rPr spc="-35" dirty="0">
                <a:solidFill>
                  <a:srgbClr val="4471C4"/>
                </a:solidFill>
              </a:rPr>
              <a:t> </a:t>
            </a:r>
            <a:r>
              <a:rPr spc="20" dirty="0">
                <a:solidFill>
                  <a:srgbClr val="4471C4"/>
                </a:solidFill>
              </a:rPr>
              <a:t>&amp;</a:t>
            </a:r>
            <a:r>
              <a:rPr spc="-40" dirty="0">
                <a:solidFill>
                  <a:srgbClr val="4471C4"/>
                </a:solidFill>
              </a:rPr>
              <a:t> </a:t>
            </a:r>
            <a:r>
              <a:rPr spc="5" dirty="0">
                <a:solidFill>
                  <a:srgbClr val="4471C4"/>
                </a:solidFill>
              </a:rPr>
              <a:t>Deployment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737" y="2078989"/>
            <a:ext cx="10866120" cy="403606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marR="516255">
              <a:lnSpc>
                <a:spcPct val="78200"/>
              </a:lnSpc>
              <a:spcBef>
                <a:spcPts val="650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Import</a:t>
            </a:r>
            <a:r>
              <a:rPr sz="2000" b="1" spc="-17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Libraries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Import</a:t>
            </a:r>
            <a:r>
              <a:rPr sz="2000" spc="-1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necessary</a:t>
            </a:r>
            <a:r>
              <a:rPr sz="2000" spc="-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Python</a:t>
            </a:r>
            <a:r>
              <a:rPr sz="2000" spc="-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libraries</a:t>
            </a:r>
            <a:r>
              <a:rPr sz="2000" spc="-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including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pandas</a:t>
            </a:r>
            <a:r>
              <a:rPr sz="2000" spc="-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000" spc="-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30" dirty="0">
                <a:solidFill>
                  <a:srgbClr val="0D0D0D"/>
                </a:solidFill>
                <a:latin typeface="Arial MT"/>
                <a:cs typeface="Arial MT"/>
              </a:rPr>
              <a:t>NLTK's</a:t>
            </a:r>
            <a:r>
              <a:rPr sz="2000" spc="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VADER </a:t>
            </a:r>
            <a:r>
              <a:rPr sz="2000" spc="-5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analyzer.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35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Download</a:t>
            </a:r>
            <a:r>
              <a:rPr sz="2000" b="1" spc="-2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0D0D0D"/>
                </a:solidFill>
                <a:latin typeface="Arial"/>
                <a:cs typeface="Arial"/>
              </a:rPr>
              <a:t>VADER</a:t>
            </a:r>
            <a:r>
              <a:rPr sz="2000" b="1" spc="-7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Lexicon</a:t>
            </a:r>
            <a:r>
              <a:rPr sz="2000" spc="30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Use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45" dirty="0">
                <a:solidFill>
                  <a:srgbClr val="0D0D0D"/>
                </a:solidFill>
                <a:latin typeface="Arial MT"/>
                <a:cs typeface="Arial MT"/>
              </a:rPr>
              <a:t>NLTK</a:t>
            </a:r>
            <a:r>
              <a:rPr sz="2000" spc="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download</a:t>
            </a:r>
            <a:r>
              <a:rPr sz="20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VADER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lexicon.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25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Load</a:t>
            </a:r>
            <a:r>
              <a:rPr sz="2000" b="1" spc="-15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Dataset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Read</a:t>
            </a:r>
            <a:r>
              <a:rPr sz="2000" spc="-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movie</a:t>
            </a:r>
            <a:r>
              <a:rPr sz="2000" spc="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review</a:t>
            </a:r>
            <a:r>
              <a:rPr sz="2000" spc="-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dataset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into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20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pandas</a:t>
            </a:r>
            <a:r>
              <a:rPr sz="20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DataFrame.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30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Initialize</a:t>
            </a:r>
            <a:r>
              <a:rPr sz="2000" b="1" spc="-18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Sentiment</a:t>
            </a:r>
            <a:r>
              <a:rPr sz="2000" b="1" spc="-254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Analyzer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Initialize</a:t>
            </a:r>
            <a:r>
              <a:rPr sz="2000" spc="-1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VADER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analyzer.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30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Calculate</a:t>
            </a:r>
            <a:r>
              <a:rPr sz="2000" b="1" spc="-26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0D0D0D"/>
                </a:solidFill>
                <a:latin typeface="Arial"/>
                <a:cs typeface="Arial"/>
              </a:rPr>
              <a:t>Sentiment</a:t>
            </a:r>
            <a:r>
              <a:rPr sz="2000" b="1" spc="-17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Score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Define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function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1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calculate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score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sz="2000" spc="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each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0D0D0D"/>
                </a:solidFill>
                <a:latin typeface="Arial MT"/>
                <a:cs typeface="Arial MT"/>
              </a:rPr>
              <a:t>review.</a:t>
            </a:r>
            <a:endParaRPr sz="2000" dirty="0">
              <a:latin typeface="Arial MT"/>
              <a:cs typeface="Arial MT"/>
            </a:endParaRPr>
          </a:p>
          <a:p>
            <a:pPr marL="12700" marR="357505">
              <a:lnSpc>
                <a:spcPct val="78200"/>
              </a:lnSpc>
              <a:spcBef>
                <a:spcPts val="1055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10" dirty="0">
                <a:solidFill>
                  <a:srgbClr val="0D0D0D"/>
                </a:solidFill>
                <a:latin typeface="Arial"/>
                <a:cs typeface="Arial"/>
              </a:rPr>
              <a:t>Add</a:t>
            </a:r>
            <a:r>
              <a:rPr sz="2000" b="1" spc="-7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Score</a:t>
            </a:r>
            <a:r>
              <a:rPr sz="2000" b="1" spc="-11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Column</a:t>
            </a:r>
            <a:r>
              <a:rPr sz="2000" spc="30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Apply</a:t>
            </a:r>
            <a:r>
              <a:rPr sz="2000" spc="-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score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function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each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review</a:t>
            </a:r>
            <a:r>
              <a:rPr sz="20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0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add</a:t>
            </a:r>
            <a:r>
              <a:rPr sz="2000" spc="-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new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column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 </a:t>
            </a:r>
            <a:r>
              <a:rPr sz="2000" spc="-5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DataFrame.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25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Categorize</a:t>
            </a:r>
            <a:r>
              <a:rPr sz="2000" b="1" spc="-18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0D0D0D"/>
                </a:solidFill>
                <a:latin typeface="Arial"/>
                <a:cs typeface="Arial"/>
              </a:rPr>
              <a:t>Sentiment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1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Define</a:t>
            </a:r>
            <a:r>
              <a:rPr sz="2000" spc="-1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function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categorize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scores.</a:t>
            </a:r>
            <a:endParaRPr sz="2000" dirty="0">
              <a:latin typeface="Arial MT"/>
              <a:cs typeface="Arial MT"/>
            </a:endParaRPr>
          </a:p>
          <a:p>
            <a:pPr marL="12700" marR="5080">
              <a:lnSpc>
                <a:spcPts val="1950"/>
              </a:lnSpc>
              <a:spcBef>
                <a:spcPts val="969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10" dirty="0">
                <a:solidFill>
                  <a:srgbClr val="0D0D0D"/>
                </a:solidFill>
                <a:latin typeface="Arial"/>
                <a:cs typeface="Arial"/>
              </a:rPr>
              <a:t>Add</a:t>
            </a:r>
            <a:r>
              <a:rPr sz="2000" b="1" spc="-7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Category</a:t>
            </a:r>
            <a:r>
              <a:rPr sz="2000" b="1" spc="-18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Column</a:t>
            </a:r>
            <a:r>
              <a:rPr sz="2000" spc="30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29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Apply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category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function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each</a:t>
            </a:r>
            <a:r>
              <a:rPr sz="2000" spc="-1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score</a:t>
            </a:r>
            <a:r>
              <a:rPr sz="2000" spc="-1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0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add</a:t>
            </a:r>
            <a:r>
              <a:rPr sz="20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new</a:t>
            </a:r>
            <a:r>
              <a:rPr sz="2000" spc="-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column </a:t>
            </a:r>
            <a:r>
              <a:rPr sz="2000" spc="-5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000" spc="-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DataFrame.</a:t>
            </a:r>
            <a:endParaRPr sz="2000" dirty="0">
              <a:latin typeface="Arial MT"/>
              <a:cs typeface="Arial MT"/>
            </a:endParaRPr>
          </a:p>
          <a:p>
            <a:pPr marL="227965" indent="-215900">
              <a:lnSpc>
                <a:spcPct val="100000"/>
              </a:lnSpc>
              <a:spcBef>
                <a:spcPts val="540"/>
              </a:spcBef>
              <a:buSzPct val="95000"/>
              <a:buAutoNum type="arabicPeriod"/>
              <a:tabLst>
                <a:tab pos="228600" algn="l"/>
              </a:tabLst>
            </a:pPr>
            <a:r>
              <a:rPr sz="2000" b="1" spc="30" dirty="0">
                <a:solidFill>
                  <a:srgbClr val="0D0D0D"/>
                </a:solidFill>
                <a:latin typeface="Arial"/>
                <a:cs typeface="Arial"/>
              </a:rPr>
              <a:t>Print</a:t>
            </a:r>
            <a:r>
              <a:rPr sz="2000" b="1" spc="-18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D0D0D"/>
                </a:solidFill>
                <a:latin typeface="Arial"/>
                <a:cs typeface="Arial"/>
              </a:rPr>
              <a:t>Results</a:t>
            </a:r>
            <a:r>
              <a:rPr sz="2000" spc="2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MT"/>
                <a:cs typeface="Arial MT"/>
              </a:rPr>
              <a:t>Print</a:t>
            </a:r>
            <a:r>
              <a:rPr sz="2000" spc="-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Arial MT"/>
                <a:cs typeface="Arial MT"/>
              </a:rPr>
              <a:t>summary</a:t>
            </a:r>
            <a:r>
              <a:rPr sz="2000" spc="-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2000" spc="-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000" spc="-1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Arial MT"/>
                <a:cs typeface="Arial MT"/>
              </a:rPr>
              <a:t>analysis</a:t>
            </a:r>
            <a:r>
              <a:rPr sz="2000" spc="-1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0D0D0D"/>
                </a:solidFill>
                <a:latin typeface="Arial MT"/>
                <a:cs typeface="Arial MT"/>
              </a:rPr>
              <a:t>results.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7545" y="1021461"/>
            <a:ext cx="319786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b="1" spc="15" dirty="0">
                <a:solidFill>
                  <a:srgbClr val="4471C4"/>
                </a:solidFill>
                <a:latin typeface="Arial"/>
                <a:cs typeface="Arial"/>
              </a:rPr>
              <a:t>GitHub</a:t>
            </a:r>
            <a:r>
              <a:rPr sz="4400" b="1" spc="-18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4400" b="1" spc="5" dirty="0">
                <a:solidFill>
                  <a:srgbClr val="4471C4"/>
                </a:solidFill>
                <a:latin typeface="Arial"/>
                <a:cs typeface="Arial"/>
              </a:rPr>
              <a:t>Link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20" name="TextBox 19">
            <a:hlinkClick r:id="rId2" action="ppaction://hlinkfile"/>
            <a:extLst>
              <a:ext uri="{FF2B5EF4-FFF2-40B4-BE49-F238E27FC236}">
                <a16:creationId xmlns:a16="http://schemas.microsoft.com/office/drawing/2014/main" id="{E417198A-BA31-5C24-B245-F32352CC3A76}"/>
              </a:ext>
            </a:extLst>
          </p:cNvPr>
          <p:cNvSpPr txBox="1"/>
          <p:nvPr/>
        </p:nvSpPr>
        <p:spPr>
          <a:xfrm>
            <a:off x="990600" y="1905000"/>
            <a:ext cx="1089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hlinkClick r:id="rId3"/>
              </a:rPr>
              <a:t>manikandan9342666/au91762112057manikandank (github.com)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2464" y="1021461"/>
            <a:ext cx="826960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>
                <a:solidFill>
                  <a:srgbClr val="4471C4"/>
                </a:solidFill>
              </a:rPr>
              <a:t>Project</a:t>
            </a:r>
            <a:r>
              <a:rPr spc="-114" dirty="0">
                <a:solidFill>
                  <a:srgbClr val="4471C4"/>
                </a:solidFill>
              </a:rPr>
              <a:t> </a:t>
            </a:r>
            <a:r>
              <a:rPr spc="20" dirty="0">
                <a:solidFill>
                  <a:srgbClr val="4471C4"/>
                </a:solidFill>
              </a:rPr>
              <a:t>Demo(Recorded</a:t>
            </a:r>
            <a:r>
              <a:rPr spc="-140" dirty="0">
                <a:solidFill>
                  <a:srgbClr val="4471C4"/>
                </a:solidFill>
              </a:rPr>
              <a:t> </a:t>
            </a:r>
            <a:r>
              <a:rPr spc="-10" dirty="0">
                <a:solidFill>
                  <a:srgbClr val="4471C4"/>
                </a:solidFill>
              </a:rPr>
              <a:t>Video)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050" y="2209800"/>
            <a:ext cx="8382000" cy="44577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4695" y="1021461"/>
            <a:ext cx="308610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>
                <a:solidFill>
                  <a:srgbClr val="4471C4"/>
                </a:solidFill>
              </a:rPr>
              <a:t>Conclusion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737" y="2098611"/>
            <a:ext cx="10896600" cy="399351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 marR="5080" indent="95250">
              <a:lnSpc>
                <a:spcPct val="90000"/>
              </a:lnSpc>
              <a:spcBef>
                <a:spcPts val="439"/>
              </a:spcBef>
              <a:tabLst>
                <a:tab pos="1633855" algn="l"/>
                <a:tab pos="2349500" algn="l"/>
                <a:tab pos="3178810" algn="l"/>
                <a:tab pos="5198745" algn="l"/>
                <a:tab pos="8568055" algn="l"/>
                <a:tab pos="9196705" algn="l"/>
                <a:tab pos="9686925" algn="l"/>
              </a:tabLst>
            </a:pPr>
            <a:r>
              <a:rPr sz="2600" spc="-20" dirty="0">
                <a:latin typeface="Arial MT"/>
                <a:cs typeface="Arial MT"/>
              </a:rPr>
              <a:t>In </a:t>
            </a:r>
            <a:r>
              <a:rPr sz="2600" spc="-25" dirty="0">
                <a:latin typeface="Arial MT"/>
                <a:cs typeface="Arial MT"/>
              </a:rPr>
              <a:t>conclusion,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 </a:t>
            </a:r>
            <a:r>
              <a:rPr sz="2600" spc="-25" dirty="0">
                <a:latin typeface="Arial MT"/>
                <a:cs typeface="Arial MT"/>
              </a:rPr>
              <a:t>sentiment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analysis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0" dirty="0">
                <a:latin typeface="Arial MT"/>
                <a:cs typeface="Arial MT"/>
              </a:rPr>
              <a:t>of </a:t>
            </a:r>
            <a:r>
              <a:rPr sz="2600" spc="-35" dirty="0">
                <a:latin typeface="Arial MT"/>
                <a:cs typeface="Arial MT"/>
              </a:rPr>
              <a:t>movie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reviews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using </a:t>
            </a:r>
            <a:r>
              <a:rPr sz="2600" spc="-50" dirty="0">
                <a:latin typeface="Arial MT"/>
                <a:cs typeface="Arial MT"/>
              </a:rPr>
              <a:t>VADER </a:t>
            </a:r>
            <a:r>
              <a:rPr sz="2600" spc="-20" dirty="0">
                <a:latin typeface="Arial MT"/>
                <a:cs typeface="Arial MT"/>
              </a:rPr>
              <a:t>in 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Python </a:t>
            </a:r>
            <a:r>
              <a:rPr sz="2600" spc="-30" dirty="0">
                <a:latin typeface="Arial MT"/>
                <a:cs typeface="Arial MT"/>
              </a:rPr>
              <a:t>offers </a:t>
            </a:r>
            <a:r>
              <a:rPr sz="2600" spc="15" dirty="0">
                <a:latin typeface="Arial MT"/>
                <a:cs typeface="Arial MT"/>
              </a:rPr>
              <a:t>a </a:t>
            </a:r>
            <a:r>
              <a:rPr sz="2600" spc="-15" dirty="0">
                <a:latin typeface="Arial MT"/>
                <a:cs typeface="Arial MT"/>
              </a:rPr>
              <a:t>straightforward </a:t>
            </a:r>
            <a:r>
              <a:rPr sz="2600" spc="-40" dirty="0">
                <a:latin typeface="Arial MT"/>
                <a:cs typeface="Arial MT"/>
              </a:rPr>
              <a:t>yet </a:t>
            </a:r>
            <a:r>
              <a:rPr sz="2600" spc="-25" dirty="0">
                <a:latin typeface="Arial MT"/>
                <a:cs typeface="Arial MT"/>
              </a:rPr>
              <a:t>powerful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approach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20" dirty="0">
                <a:latin typeface="Arial MT"/>
                <a:cs typeface="Arial MT"/>
              </a:rPr>
              <a:t>to </a:t>
            </a:r>
            <a:r>
              <a:rPr sz="2600" spc="-20" dirty="0">
                <a:latin typeface="Arial MT"/>
                <a:cs typeface="Arial MT"/>
              </a:rPr>
              <a:t>understanding 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audience</a:t>
            </a:r>
            <a:r>
              <a:rPr sz="2600" spc="29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opinions.</a:t>
            </a:r>
            <a:r>
              <a:rPr sz="2600" spc="27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leveraging</a:t>
            </a:r>
            <a:r>
              <a:rPr sz="2600" spc="29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natural</a:t>
            </a:r>
            <a:r>
              <a:rPr sz="2600" spc="200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language</a:t>
            </a:r>
            <a:r>
              <a:rPr sz="2600" spc="29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processing</a:t>
            </a:r>
            <a:r>
              <a:rPr sz="2600" spc="6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techniques,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we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can</a:t>
            </a:r>
            <a:r>
              <a:rPr sz="2600" spc="7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automatically	categorize</a:t>
            </a:r>
            <a:r>
              <a:rPr sz="2600" spc="31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reviews</a:t>
            </a:r>
            <a:r>
              <a:rPr sz="2600" spc="229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as</a:t>
            </a:r>
            <a:r>
              <a:rPr sz="2600" spc="7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positive,</a:t>
            </a:r>
            <a:r>
              <a:rPr sz="2600" spc="290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negative,	or</a:t>
            </a:r>
            <a:r>
              <a:rPr sz="2600" spc="2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neutral, 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providing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valuable</a:t>
            </a:r>
            <a:r>
              <a:rPr sz="2600" spc="650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insights </a:t>
            </a:r>
            <a:r>
              <a:rPr sz="2600" spc="-25" dirty="0">
                <a:latin typeface="Arial MT"/>
                <a:cs typeface="Arial MT"/>
              </a:rPr>
              <a:t>for </a:t>
            </a:r>
            <a:r>
              <a:rPr sz="2600" spc="-15" dirty="0">
                <a:latin typeface="Arial MT"/>
                <a:cs typeface="Arial MT"/>
              </a:rPr>
              <a:t>filmmakers, </a:t>
            </a:r>
            <a:r>
              <a:rPr sz="2600" spc="-10" dirty="0">
                <a:latin typeface="Arial MT"/>
                <a:cs typeface="Arial MT"/>
              </a:rPr>
              <a:t>producers, </a:t>
            </a:r>
            <a:r>
              <a:rPr sz="2600" spc="-35" dirty="0">
                <a:latin typeface="Arial MT"/>
                <a:cs typeface="Arial MT"/>
              </a:rPr>
              <a:t>and movie 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enthusiasts</a:t>
            </a:r>
            <a:r>
              <a:rPr sz="2600" spc="145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alike.</a:t>
            </a:r>
            <a:r>
              <a:rPr sz="2600" spc="204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The</a:t>
            </a:r>
            <a:r>
              <a:rPr sz="2600" spc="7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deployment</a:t>
            </a:r>
            <a:r>
              <a:rPr sz="2600" spc="360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of</a:t>
            </a:r>
            <a:r>
              <a:rPr sz="2600" spc="13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this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solution</a:t>
            </a:r>
            <a:r>
              <a:rPr sz="2600" spc="305" dirty="0">
                <a:latin typeface="Arial MT"/>
                <a:cs typeface="Arial MT"/>
              </a:rPr>
              <a:t> </a:t>
            </a:r>
            <a:r>
              <a:rPr sz="2600" spc="-55" dirty="0">
                <a:latin typeface="Arial MT"/>
                <a:cs typeface="Arial MT"/>
              </a:rPr>
              <a:t>enables	</a:t>
            </a:r>
            <a:r>
              <a:rPr sz="2600" spc="-30" dirty="0">
                <a:latin typeface="Arial MT"/>
                <a:cs typeface="Arial MT"/>
              </a:rPr>
              <a:t>real-time 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analysis</a:t>
            </a:r>
            <a:r>
              <a:rPr sz="2600" spc="295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of</a:t>
            </a:r>
            <a:r>
              <a:rPr sz="2600" spc="13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movie</a:t>
            </a:r>
            <a:r>
              <a:rPr sz="2600" spc="15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sentiment,</a:t>
            </a:r>
            <a:r>
              <a:rPr sz="2600" spc="204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facilitating</a:t>
            </a:r>
            <a:r>
              <a:rPr sz="2600" spc="305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informed</a:t>
            </a:r>
            <a:r>
              <a:rPr sz="2600" spc="15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decision-making	</a:t>
            </a:r>
            <a:r>
              <a:rPr sz="2600" spc="-40" dirty="0">
                <a:latin typeface="Arial MT"/>
                <a:cs typeface="Arial MT"/>
              </a:rPr>
              <a:t>and 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enhancing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the </a:t>
            </a:r>
            <a:r>
              <a:rPr sz="2600" spc="-50" dirty="0">
                <a:latin typeface="Arial MT"/>
                <a:cs typeface="Arial MT"/>
              </a:rPr>
              <a:t>overall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movie-watching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experience. </a:t>
            </a:r>
            <a:r>
              <a:rPr sz="2600" spc="55" dirty="0">
                <a:latin typeface="Arial MT"/>
                <a:cs typeface="Arial MT"/>
              </a:rPr>
              <a:t>With </a:t>
            </a:r>
            <a:r>
              <a:rPr sz="2600" spc="-10" dirty="0">
                <a:latin typeface="Arial MT"/>
                <a:cs typeface="Arial MT"/>
              </a:rPr>
              <a:t>its </a:t>
            </a:r>
            <a:r>
              <a:rPr sz="2600" spc="-40" dirty="0">
                <a:latin typeface="Arial MT"/>
                <a:cs typeface="Arial MT"/>
              </a:rPr>
              <a:t>ease </a:t>
            </a:r>
            <a:r>
              <a:rPr sz="2600" spc="-50" dirty="0">
                <a:latin typeface="Arial MT"/>
                <a:cs typeface="Arial MT"/>
              </a:rPr>
              <a:t>of 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spc="-30" dirty="0">
                <a:latin typeface="Arial MT"/>
                <a:cs typeface="Arial MT"/>
              </a:rPr>
              <a:t>implementation	</a:t>
            </a:r>
            <a:r>
              <a:rPr sz="2600" spc="-35" dirty="0">
                <a:latin typeface="Arial MT"/>
                <a:cs typeface="Arial MT"/>
              </a:rPr>
              <a:t>and </a:t>
            </a:r>
            <a:r>
              <a:rPr sz="2600" spc="-50" dirty="0">
                <a:latin typeface="Arial MT"/>
                <a:cs typeface="Arial MT"/>
              </a:rPr>
              <a:t>scalability,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this project </a:t>
            </a:r>
            <a:r>
              <a:rPr sz="2600" spc="-20" dirty="0">
                <a:latin typeface="Arial MT"/>
                <a:cs typeface="Arial MT"/>
              </a:rPr>
              <a:t>underscores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the </a:t>
            </a:r>
            <a:r>
              <a:rPr sz="2600" spc="-15" dirty="0">
                <a:latin typeface="Arial MT"/>
                <a:cs typeface="Arial MT"/>
              </a:rPr>
              <a:t>significance </a:t>
            </a:r>
            <a:r>
              <a:rPr sz="2600" spc="-45" dirty="0">
                <a:latin typeface="Arial MT"/>
                <a:cs typeface="Arial MT"/>
              </a:rPr>
              <a:t>of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leveraging	</a:t>
            </a:r>
            <a:r>
              <a:rPr sz="2600" spc="-30" dirty="0">
                <a:latin typeface="Arial MT"/>
                <a:cs typeface="Arial MT"/>
              </a:rPr>
              <a:t>data-driven</a:t>
            </a:r>
            <a:r>
              <a:rPr sz="2600" spc="29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approaches	</a:t>
            </a:r>
            <a:r>
              <a:rPr sz="2600" spc="15" dirty="0">
                <a:latin typeface="Arial MT"/>
                <a:cs typeface="Arial MT"/>
              </a:rPr>
              <a:t>to </a:t>
            </a:r>
            <a:r>
              <a:rPr sz="2600" spc="-40" dirty="0">
                <a:latin typeface="Arial MT"/>
                <a:cs typeface="Arial MT"/>
              </a:rPr>
              <a:t>gain </a:t>
            </a:r>
            <a:r>
              <a:rPr sz="2600" spc="-30" dirty="0">
                <a:latin typeface="Arial MT"/>
                <a:cs typeface="Arial MT"/>
              </a:rPr>
              <a:t>actionable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insights </a:t>
            </a:r>
            <a:r>
              <a:rPr sz="2600" spc="-5" dirty="0">
                <a:latin typeface="Arial MT"/>
                <a:cs typeface="Arial MT"/>
              </a:rPr>
              <a:t>from </a:t>
            </a:r>
            <a:r>
              <a:rPr sz="2600" spc="-40" dirty="0">
                <a:latin typeface="Arial MT"/>
                <a:cs typeface="Arial MT"/>
              </a:rPr>
              <a:t>textual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data.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614" y="1021461"/>
            <a:ext cx="3608704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>
                <a:solidFill>
                  <a:srgbClr val="4471C4"/>
                </a:solidFill>
              </a:rPr>
              <a:t>Future</a:t>
            </a:r>
            <a:r>
              <a:rPr spc="-160" dirty="0">
                <a:solidFill>
                  <a:srgbClr val="4471C4"/>
                </a:solidFill>
              </a:rPr>
              <a:t> </a:t>
            </a:r>
            <a:r>
              <a:rPr spc="10" dirty="0">
                <a:solidFill>
                  <a:srgbClr val="4471C4"/>
                </a:solidFill>
              </a:rPr>
              <a:t>Scope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spc="-15" dirty="0"/>
              <a:t>Edunet</a:t>
            </a:r>
            <a:r>
              <a:rPr spc="65" dirty="0"/>
              <a:t> </a:t>
            </a:r>
            <a:r>
              <a:rPr spc="-20" dirty="0"/>
              <a:t>Foundation.</a:t>
            </a:r>
            <a:r>
              <a:rPr spc="85" dirty="0"/>
              <a:t> </a:t>
            </a:r>
            <a:r>
              <a:rPr spc="-5" dirty="0"/>
              <a:t>All</a:t>
            </a:r>
            <a:r>
              <a:rPr spc="-35" dirty="0"/>
              <a:t> </a:t>
            </a:r>
            <a:r>
              <a:rPr spc="-10" dirty="0"/>
              <a:t>rights</a:t>
            </a:r>
            <a:r>
              <a:rPr spc="7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1180" y="1885886"/>
            <a:ext cx="9864090" cy="465137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2780"/>
              </a:lnSpc>
              <a:spcBef>
                <a:spcPts val="500"/>
              </a:spcBef>
            </a:pPr>
            <a:r>
              <a:rPr sz="2600" spc="-1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5" dirty="0">
                <a:solidFill>
                  <a:srgbClr val="0D0D0D"/>
                </a:solidFill>
                <a:latin typeface="Arial MT"/>
                <a:cs typeface="Arial MT"/>
              </a:rPr>
              <a:t>future</a:t>
            </a:r>
            <a:r>
              <a:rPr sz="26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0D0D0D"/>
                </a:solidFill>
                <a:latin typeface="Arial MT"/>
                <a:cs typeface="Arial MT"/>
              </a:rPr>
              <a:t>scope</a:t>
            </a:r>
            <a:r>
              <a:rPr sz="26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50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2600" spc="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26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19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analysis</a:t>
            </a:r>
            <a:r>
              <a:rPr sz="2600" spc="2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50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2600" spc="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movie</a:t>
            </a:r>
            <a:r>
              <a:rPr sz="2600" spc="1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reviews</a:t>
            </a:r>
            <a:r>
              <a:rPr sz="2600" spc="2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Arial MT"/>
                <a:cs typeface="Arial MT"/>
              </a:rPr>
              <a:t>project </a:t>
            </a:r>
            <a:r>
              <a:rPr sz="2600" spc="-7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includes:</a:t>
            </a:r>
            <a:endParaRPr sz="2600">
              <a:latin typeface="Arial MT"/>
              <a:cs typeface="Arial MT"/>
            </a:endParaRPr>
          </a:p>
          <a:p>
            <a:pPr marL="12700" marR="3725545">
              <a:lnSpc>
                <a:spcPts val="3829"/>
              </a:lnSpc>
              <a:spcBef>
                <a:spcPts val="210"/>
              </a:spcBef>
            </a:pP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1.Enhancing</a:t>
            </a:r>
            <a:r>
              <a:rPr sz="2600" spc="2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1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analysis</a:t>
            </a:r>
            <a:r>
              <a:rPr sz="2600" spc="2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accuracy. </a:t>
            </a:r>
            <a:r>
              <a:rPr sz="2600" spc="-7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2.Supporting</a:t>
            </a:r>
            <a:r>
              <a:rPr sz="2600" spc="2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multiple</a:t>
            </a:r>
            <a:r>
              <a:rPr sz="2600" spc="1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languages.</a:t>
            </a:r>
            <a:endParaRPr sz="2600">
              <a:latin typeface="Arial MT"/>
              <a:cs typeface="Arial MT"/>
            </a:endParaRPr>
          </a:p>
          <a:p>
            <a:pPr marL="288925" indent="-276860">
              <a:lnSpc>
                <a:spcPct val="100000"/>
              </a:lnSpc>
              <a:spcBef>
                <a:spcPts val="390"/>
              </a:spcBef>
              <a:buSzPct val="96153"/>
              <a:buAutoNum type="arabicPeriod" startAt="3"/>
              <a:tabLst>
                <a:tab pos="289560" algn="l"/>
              </a:tabLst>
            </a:pP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Exploring</a:t>
            </a:r>
            <a:r>
              <a:rPr sz="2600" spc="2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aspect-based</a:t>
            </a:r>
            <a:r>
              <a:rPr sz="2600" spc="2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2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analysis.</a:t>
            </a:r>
            <a:endParaRPr sz="2600">
              <a:latin typeface="Arial MT"/>
              <a:cs typeface="Arial MT"/>
            </a:endParaRPr>
          </a:p>
          <a:p>
            <a:pPr marL="288925" indent="-276860">
              <a:lnSpc>
                <a:spcPct val="100000"/>
              </a:lnSpc>
              <a:spcBef>
                <a:spcPts val="710"/>
              </a:spcBef>
              <a:buSzPct val="96153"/>
              <a:buAutoNum type="arabicPeriod" startAt="3"/>
              <a:tabLst>
                <a:tab pos="289560" algn="l"/>
              </a:tabLst>
            </a:pP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Developing</a:t>
            </a:r>
            <a:r>
              <a:rPr sz="2600" spc="2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real-time</a:t>
            </a:r>
            <a:r>
              <a:rPr sz="2600" spc="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analysis</a:t>
            </a:r>
            <a:r>
              <a:rPr sz="2600" spc="2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capabilities.</a:t>
            </a:r>
            <a:endParaRPr sz="2600">
              <a:latin typeface="Arial MT"/>
              <a:cs typeface="Arial MT"/>
            </a:endParaRPr>
          </a:p>
          <a:p>
            <a:pPr marL="12700" marR="3373754">
              <a:lnSpc>
                <a:spcPct val="122800"/>
              </a:lnSpc>
              <a:buSzPct val="96153"/>
              <a:buAutoNum type="arabicPeriod" startAt="3"/>
              <a:tabLst>
                <a:tab pos="289560" algn="l"/>
                <a:tab pos="5047615" algn="l"/>
              </a:tabLst>
            </a:pP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Integrating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Arial MT"/>
                <a:cs typeface="Arial MT"/>
              </a:rPr>
              <a:t>with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recommendation </a:t>
            </a:r>
            <a:r>
              <a:rPr sz="2600" spc="5" dirty="0">
                <a:solidFill>
                  <a:srgbClr val="0D0D0D"/>
                </a:solidFill>
                <a:latin typeface="Arial MT"/>
                <a:cs typeface="Arial MT"/>
              </a:rPr>
              <a:t>systems. </a:t>
            </a:r>
            <a:r>
              <a:rPr sz="2600" spc="-7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6.Creating</a:t>
            </a:r>
            <a:r>
              <a:rPr sz="2600" spc="229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2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visualization	tools.</a:t>
            </a:r>
            <a:endParaRPr sz="2600">
              <a:latin typeface="Arial MT"/>
              <a:cs typeface="Arial MT"/>
            </a:endParaRPr>
          </a:p>
          <a:p>
            <a:pPr marL="12700" marR="2896235">
              <a:lnSpc>
                <a:spcPts val="3829"/>
              </a:lnSpc>
              <a:spcBef>
                <a:spcPts val="30"/>
              </a:spcBef>
              <a:tabLst>
                <a:tab pos="1945639" algn="l"/>
              </a:tabLst>
            </a:pP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7.Expanding	</a:t>
            </a:r>
            <a:r>
              <a:rPr sz="2600" spc="-40" dirty="0">
                <a:solidFill>
                  <a:srgbClr val="0D0D0D"/>
                </a:solidFill>
                <a:latin typeface="Arial MT"/>
                <a:cs typeface="Arial MT"/>
              </a:rPr>
              <a:t>analysis</a:t>
            </a:r>
            <a:r>
              <a:rPr sz="2600" spc="2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1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600" spc="-1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social</a:t>
            </a:r>
            <a:r>
              <a:rPr sz="2600" spc="1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Arial MT"/>
                <a:cs typeface="Arial MT"/>
              </a:rPr>
              <a:t>media</a:t>
            </a:r>
            <a:r>
              <a:rPr sz="2600" spc="1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0D0D0D"/>
                </a:solidFill>
                <a:latin typeface="Arial MT"/>
                <a:cs typeface="Arial MT"/>
              </a:rPr>
              <a:t>platforms. </a:t>
            </a:r>
            <a:r>
              <a:rPr sz="2600" spc="-70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Arial MT"/>
                <a:cs typeface="Arial MT"/>
              </a:rPr>
              <a:t>8.Analyzing</a:t>
            </a:r>
            <a:r>
              <a:rPr sz="2600" spc="2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Arial MT"/>
                <a:cs typeface="Arial MT"/>
              </a:rPr>
              <a:t>historical</a:t>
            </a:r>
            <a:r>
              <a:rPr sz="2600" spc="1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Arial MT"/>
                <a:cs typeface="Arial MT"/>
              </a:rPr>
              <a:t>sentiment</a:t>
            </a:r>
            <a:r>
              <a:rPr sz="2600" spc="19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Arial MT"/>
                <a:cs typeface="Arial MT"/>
              </a:rPr>
              <a:t>trends.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640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MT</vt:lpstr>
      <vt:lpstr>Calibri</vt:lpstr>
      <vt:lpstr>Office Theme</vt:lpstr>
      <vt:lpstr>TSP- AI ML Fundamentals (Capstone Project)</vt:lpstr>
      <vt:lpstr>OUTLINE</vt:lpstr>
      <vt:lpstr>Problem Statement</vt:lpstr>
      <vt:lpstr>Proposed Solution</vt:lpstr>
      <vt:lpstr>Algorithm &amp; Deployment</vt:lpstr>
      <vt:lpstr>PowerPoint Presentation</vt:lpstr>
      <vt:lpstr>Project Demo(Recorded Video)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TSP- AI ML Fundamentals (Capstone Project)</dc:title>
  <dc:creator>Sudharshan B</dc:creator>
  <cp:lastModifiedBy>Sudharshan B</cp:lastModifiedBy>
  <cp:revision>6</cp:revision>
  <dcterms:created xsi:type="dcterms:W3CDTF">2024-04-24T12:47:00Z</dcterms:created>
  <dcterms:modified xsi:type="dcterms:W3CDTF">2024-04-25T16:02:45Z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2024-04-13T00:00:00Z</vt:filetime>
  </property>
  <property fmtid="{D5CDD505-2E9C-101B-9397-08002B2CF9AE}" pid="3" name="LastSaved">
    <vt:filetime>2024-04-24T00:00:00Z</vt:filetime>
  </property>
</Properties>
</file>