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5" r:id="rId13"/>
    <p:sldId id="270" r:id="rId14"/>
    <p:sldId id="266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kk\Downloads\Original%20Test%20Set%20Result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[Original Test Set Result (Recovered).xlsx]Sheet3!PivotTable3</c:name>
    <c:fmtId val="-1"/>
  </c:pivotSource>
  <c:chart>
    <c:autoTitleDeleted val="1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423391597074309"/>
              <c:y val="5.21759154125702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411223765700681"/>
              <c:y val="-7.30462815775983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0608391568681818E-3"/>
              <c:y val="-8.86990562013694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0430777943639168E-2"/>
              <c:y val="-4.23699054852654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5921499307352097"/>
              <c:y val="8.65816043795293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4405166039985234"/>
              <c:y val="-1.3743111806274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2239554588047375"/>
              <c:y val="5.2223824863843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8452773929734337E-3"/>
              <c:y val="-5.90953807669803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226386964866936E-2"/>
              <c:y val="-2.61119124319215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0108888449112449E-2"/>
              <c:y val="-6.8715504924633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4500976612151303E-2"/>
                  <c:h val="4.8664358906017995E-2"/>
                </c:manualLayout>
              </c15:layout>
            </c:ext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3.02348459738039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7690554785946774E-2"/>
              <c:y val="-1.51174229869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8.79559155601567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3.790833168417166E-3"/>
              <c:y val="4.94752025025881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2636110561390556E-3"/>
              <c:y val="-1.09944894450195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2636110561390553E-2"/>
              <c:y val="2.74862236125488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1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2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3"/>
        <c:spPr>
          <a:solidFill>
            <a:schemeClr val="accent6">
              <a:lumMod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0430777943639168E-2"/>
              <c:y val="-4.23699054852654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0608391568681818E-3"/>
              <c:y val="-8.86990562013694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411223765700681"/>
              <c:y val="-7.30462815775983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423391597074309"/>
              <c:y val="5.21759154125702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8.79559155601567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3.790833168417166E-3"/>
              <c:y val="4.94752025025881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2636110561390553E-2"/>
              <c:y val="2.74862236125488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2636110561390556E-3"/>
              <c:y val="-1.09944894450195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7690554785946774E-2"/>
              <c:y val="-1.51174229869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3.02348459738039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0108888449112449E-2"/>
              <c:y val="-6.8715504924633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4500976612151303E-2"/>
                  <c:h val="4.8664358906017995E-2"/>
                </c:manualLayout>
              </c15:layout>
            </c:ext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5921499307352097"/>
              <c:y val="8.65816043795293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2239554588047375"/>
              <c:y val="5.2223824863843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4405166039985234"/>
              <c:y val="-1.3743111806274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226386964866936E-2"/>
              <c:y val="-2.61119124319215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8452773929734337E-3"/>
              <c:y val="-5.90953807669803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0430777943639168E-2"/>
              <c:y val="-4.23699054852654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5.0608391568681818E-3"/>
              <c:y val="-8.86990562013694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411223765700681"/>
              <c:y val="-7.30462815775983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423391597074309"/>
              <c:y val="5.21759154125702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8.79559155601567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3.790833168417166E-3"/>
              <c:y val="4.94752025025881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2636110561390553E-2"/>
              <c:y val="2.74862236125488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2636110561390556E-3"/>
              <c:y val="-1.09944894450195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7690554785946774E-2"/>
              <c:y val="-1.51174229869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3.02348459738039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0108888449112449E-2"/>
              <c:y val="-6.87155049246331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4500976612151303E-2"/>
                  <c:h val="4.8664358906017995E-2"/>
                </c:manualLayout>
              </c15:layout>
            </c:ext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5921499307352097"/>
              <c:y val="8.65816043795293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2239554588047375"/>
              <c:y val="5.22238248638430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4405166039985234"/>
              <c:y val="-1.3743111806274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226386964866936E-2"/>
              <c:y val="-2.61119124319215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8452773929734337E-3"/>
              <c:y val="-5.90953807669803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677-41E7-AE00-48517090A4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677-41E7-AE00-48517090A4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677-41E7-AE00-48517090A4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677-41E7-AE00-48517090A4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677-41E7-AE00-48517090A4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677-41E7-AE00-48517090A4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677-41E7-AE00-48517090A4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677-41E7-AE00-48517090A4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677-41E7-AE00-48517090A4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677-41E7-AE00-48517090A4F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677-41E7-AE00-48517090A4F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C677-41E7-AE00-48517090A4F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C677-41E7-AE00-48517090A4F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C677-41E7-AE00-48517090A4F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C677-41E7-AE00-48517090A4F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C677-41E7-AE00-48517090A4F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C677-41E7-AE00-48517090A4F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C677-41E7-AE00-48517090A4F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C677-41E7-AE00-48517090A4F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C677-41E7-AE00-48517090A4F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C677-41E7-AE00-48517090A4F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C677-41E7-AE00-48517090A4F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C677-41E7-AE00-48517090A4F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C677-41E7-AE00-48517090A4F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C677-41E7-AE00-48517090A4F6}"/>
              </c:ext>
            </c:extLst>
          </c:dPt>
          <c:dLbls>
            <c:dLbl>
              <c:idx val="0"/>
              <c:layout>
                <c:manualLayout>
                  <c:x val="0.11022244998543718"/>
                  <c:y val="-1.44173037698301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77-41E7-AE00-48517090A4F6}"/>
                </c:ext>
              </c:extLst>
            </c:dLbl>
            <c:dLbl>
              <c:idx val="1"/>
              <c:layout>
                <c:manualLayout>
                  <c:x val="0.19687501614788519"/>
                  <c:y val="-2.07431469215863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77-41E7-AE00-48517090A4F6}"/>
                </c:ext>
              </c:extLst>
            </c:dLbl>
            <c:dLbl>
              <c:idx val="2"/>
              <c:layout>
                <c:manualLayout>
                  <c:x val="0.22931415922852341"/>
                  <c:y val="-1.57696916163713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677-41E7-AE00-48517090A4F6}"/>
                </c:ext>
              </c:extLst>
            </c:dLbl>
            <c:dLbl>
              <c:idx val="3"/>
              <c:layout>
                <c:manualLayout>
                  <c:x val="0.24973722520810573"/>
                  <c:y val="5.77910606510016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677-41E7-AE00-48517090A4F6}"/>
                </c:ext>
              </c:extLst>
            </c:dLbl>
            <c:dLbl>
              <c:idx val="4"/>
              <c:layout>
                <c:manualLayout>
                  <c:x val="0.27444227972787727"/>
                  <c:y val="0.1504196648952781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77-41E7-AE00-48517090A4F6}"/>
                </c:ext>
              </c:extLst>
            </c:dLbl>
            <c:dLbl>
              <c:idx val="5"/>
              <c:layout>
                <c:manualLayout>
                  <c:x val="0.18750001537893826"/>
                  <c:y val="0.184614007602118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677-41E7-AE00-48517090A4F6}"/>
                </c:ext>
              </c:extLst>
            </c:dLbl>
            <c:dLbl>
              <c:idx val="6"/>
              <c:layout>
                <c:manualLayout>
                  <c:x val="0.11458334273157354"/>
                  <c:y val="0.109938678684407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677-41E7-AE00-48517090A4F6}"/>
                </c:ext>
              </c:extLst>
            </c:dLbl>
            <c:dLbl>
              <c:idx val="7"/>
              <c:layout>
                <c:manualLayout>
                  <c:x val="0.18854168213104333"/>
                  <c:y val="0.234397560213925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677-41E7-AE00-48517090A4F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C677-41E7-AE00-48517090A4F6}"/>
                </c:ext>
              </c:extLst>
            </c:dLbl>
            <c:dLbl>
              <c:idx val="9"/>
              <c:layout>
                <c:manualLayout>
                  <c:x val="-1.2623491124211343E-2"/>
                  <c:y val="0.1453633712452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677-41E7-AE00-48517090A4F6}"/>
                </c:ext>
              </c:extLst>
            </c:dLbl>
            <c:dLbl>
              <c:idx val="10"/>
              <c:layout>
                <c:manualLayout>
                  <c:x val="-7.4054004355270098E-2"/>
                  <c:y val="0.105030766987459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677-41E7-AE00-48517090A4F6}"/>
                </c:ext>
              </c:extLst>
            </c:dLbl>
            <c:dLbl>
              <c:idx val="11"/>
              <c:layout>
                <c:manualLayout>
                  <c:x val="-0.1115200952891351"/>
                  <c:y val="4.41529600466607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677-41E7-AE00-48517090A4F6}"/>
                </c:ext>
              </c:extLst>
            </c:dLbl>
            <c:dLbl>
              <c:idx val="12"/>
              <c:layout>
                <c:manualLayout>
                  <c:x val="-0.15941971451933354"/>
                  <c:y val="-2.99578407788708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677-41E7-AE00-48517090A4F6}"/>
                </c:ext>
              </c:extLst>
            </c:dLbl>
            <c:dLbl>
              <c:idx val="13"/>
              <c:layout>
                <c:manualLayout>
                  <c:x val="-0.15312501255946626"/>
                  <c:y val="-3.31890350745381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677-41E7-AE00-48517090A4F6}"/>
                </c:ext>
              </c:extLst>
            </c:dLbl>
            <c:dLbl>
              <c:idx val="14"/>
              <c:layout>
                <c:manualLayout>
                  <c:x val="-0.16769054853104892"/>
                  <c:y val="-3.58604910670536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677-41E7-AE00-48517090A4F6}"/>
                </c:ext>
              </c:extLst>
            </c:dLbl>
            <c:dLbl>
              <c:idx val="15"/>
              <c:layout>
                <c:manualLayout>
                  <c:x val="-0.14791667879894019"/>
                  <c:y val="-0.100446973983193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677-41E7-AE00-48517090A4F6}"/>
                </c:ext>
              </c:extLst>
            </c:dLbl>
            <c:dLbl>
              <c:idx val="16"/>
              <c:layout>
                <c:manualLayout>
                  <c:x val="-1.0108888449112449E-2"/>
                  <c:y val="-6.87155049246331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500976612151303E-2"/>
                      <c:h val="4.86643589060179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1-C677-41E7-AE00-48517090A4F6}"/>
                </c:ext>
              </c:extLst>
            </c:dLbl>
            <c:dLbl>
              <c:idx val="17"/>
              <c:layout>
                <c:manualLayout>
                  <c:x val="-4.791667059683978E-2"/>
                  <c:y val="1.86688322294276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677-41E7-AE00-48517090A4F6}"/>
                </c:ext>
              </c:extLst>
            </c:dLbl>
            <c:dLbl>
              <c:idx val="18"/>
              <c:layout>
                <c:manualLayout>
                  <c:x val="-0.24983999752624653"/>
                  <c:y val="0.1384394358909361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677-41E7-AE00-48517090A4F6}"/>
                </c:ext>
              </c:extLst>
            </c:dLbl>
            <c:dLbl>
              <c:idx val="19"/>
              <c:layout>
                <c:manualLayout>
                  <c:x val="-0.30052052989833744"/>
                  <c:y val="5.42982087067644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677-41E7-AE00-48517090A4F6}"/>
                </c:ext>
              </c:extLst>
            </c:dLbl>
            <c:dLbl>
              <c:idx val="20"/>
              <c:layout>
                <c:manualLayout>
                  <c:x val="-0.26801002854412964"/>
                  <c:y val="-7.520125752469904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677-41E7-AE00-48517090A4F6}"/>
                </c:ext>
              </c:extLst>
            </c:dLbl>
            <c:dLbl>
              <c:idx val="21"/>
              <c:layout>
                <c:manualLayout>
                  <c:x val="-0.15985139106392646"/>
                  <c:y val="-2.61118653413701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677-41E7-AE00-48517090A4F6}"/>
                </c:ext>
              </c:extLst>
            </c:dLbl>
            <c:dLbl>
              <c:idx val="22"/>
              <c:layout>
                <c:manualLayout>
                  <c:x val="-5.8863029762387609E-2"/>
                  <c:y val="-2.72930813928418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677-41E7-AE00-48517090A4F6}"/>
                </c:ext>
              </c:extLst>
            </c:dLbl>
            <c:dLbl>
              <c:idx val="23"/>
              <c:layout>
                <c:manualLayout>
                  <c:x val="-2.6041668802630317E-2"/>
                  <c:y val="-1.65945175372690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C677-41E7-AE00-48517090A4F6}"/>
                </c:ext>
              </c:extLst>
            </c:dLbl>
            <c:dLbl>
              <c:idx val="24"/>
              <c:layout>
                <c:manualLayout>
                  <c:x val="-7.2916672647365642E-3"/>
                  <c:y val="-1.24458881529517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C677-41E7-AE00-48517090A4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Sheet3!$A$4:$A$29</c:f>
              <c:strCache>
                <c:ptCount val="25"/>
                <c:pt idx="0">
                  <c:v>ATM/CASH WITHDRAWALS</c:v>
                </c:pt>
                <c:pt idx="1">
                  <c:v>AUTOMOTIVE/FUEL</c:v>
                </c:pt>
                <c:pt idx="2">
                  <c:v>CABLE/SATELLITE/TELECOM</c:v>
                </c:pt>
                <c:pt idx="3">
                  <c:v>CHARITABLE GIVING</c:v>
                </c:pt>
                <c:pt idx="4">
                  <c:v>EDUCATION</c:v>
                </c:pt>
                <c:pt idx="5">
                  <c:v>ELECTRONICS/GENERAL MERCHANDISE</c:v>
                </c:pt>
                <c:pt idx="6">
                  <c:v>ENTERTAINMENT/RECREATION</c:v>
                </c:pt>
                <c:pt idx="7">
                  <c:v>GIFTS</c:v>
                </c:pt>
                <c:pt idx="8">
                  <c:v>GROCERIES</c:v>
                </c:pt>
                <c:pt idx="9">
                  <c:v>HEALTHCARE/MEDICAL</c:v>
                </c:pt>
                <c:pt idx="10">
                  <c:v>HOME IMPROVEMENT</c:v>
                </c:pt>
                <c:pt idx="11">
                  <c:v>INSURANCE</c:v>
                </c:pt>
                <c:pt idx="12">
                  <c:v>OFFICE EXPENSES</c:v>
                </c:pt>
                <c:pt idx="13">
                  <c:v>PERSONAL/FAMILY</c:v>
                </c:pt>
                <c:pt idx="14">
                  <c:v>PETS/PET CARE</c:v>
                </c:pt>
                <c:pt idx="15">
                  <c:v>POSTAGE/SHIPPING</c:v>
                </c:pt>
                <c:pt idx="16">
                  <c:v>RENT</c:v>
                </c:pt>
                <c:pt idx="17">
                  <c:v>RESTAURANTS</c:v>
                </c:pt>
                <c:pt idx="18">
                  <c:v>SERVICE CHARGES/FEES</c:v>
                </c:pt>
                <c:pt idx="19">
                  <c:v>SERVICES/SUPPLIES</c:v>
                </c:pt>
                <c:pt idx="20">
                  <c:v>SUBSCRIPTIONS/RENEWALS</c:v>
                </c:pt>
                <c:pt idx="21">
                  <c:v>TAXES</c:v>
                </c:pt>
                <c:pt idx="22">
                  <c:v>TRANSFERS</c:v>
                </c:pt>
                <c:pt idx="23">
                  <c:v>TRAVEL</c:v>
                </c:pt>
                <c:pt idx="24">
                  <c:v>UTILITIES</c:v>
                </c:pt>
              </c:strCache>
            </c:strRef>
          </c:cat>
          <c:val>
            <c:numRef>
              <c:f>Sheet3!$B$4:$B$29</c:f>
              <c:numCache>
                <c:formatCode>General</c:formatCode>
                <c:ptCount val="25"/>
                <c:pt idx="0">
                  <c:v>194</c:v>
                </c:pt>
                <c:pt idx="1">
                  <c:v>3954</c:v>
                </c:pt>
                <c:pt idx="2">
                  <c:v>1224</c:v>
                </c:pt>
                <c:pt idx="3">
                  <c:v>88</c:v>
                </c:pt>
                <c:pt idx="4">
                  <c:v>68</c:v>
                </c:pt>
                <c:pt idx="5">
                  <c:v>7760</c:v>
                </c:pt>
                <c:pt idx="6">
                  <c:v>2913</c:v>
                </c:pt>
                <c:pt idx="7">
                  <c:v>153</c:v>
                </c:pt>
                <c:pt idx="8">
                  <c:v>36782</c:v>
                </c:pt>
                <c:pt idx="9">
                  <c:v>1628</c:v>
                </c:pt>
                <c:pt idx="10">
                  <c:v>1526</c:v>
                </c:pt>
                <c:pt idx="11">
                  <c:v>339</c:v>
                </c:pt>
                <c:pt idx="12">
                  <c:v>190</c:v>
                </c:pt>
                <c:pt idx="13">
                  <c:v>2958</c:v>
                </c:pt>
                <c:pt idx="14">
                  <c:v>214</c:v>
                </c:pt>
                <c:pt idx="15">
                  <c:v>58</c:v>
                </c:pt>
                <c:pt idx="16">
                  <c:v>70</c:v>
                </c:pt>
                <c:pt idx="17">
                  <c:v>9418</c:v>
                </c:pt>
                <c:pt idx="18">
                  <c:v>3354</c:v>
                </c:pt>
                <c:pt idx="19">
                  <c:v>266</c:v>
                </c:pt>
                <c:pt idx="20">
                  <c:v>305</c:v>
                </c:pt>
                <c:pt idx="21">
                  <c:v>66</c:v>
                </c:pt>
                <c:pt idx="22">
                  <c:v>114</c:v>
                </c:pt>
                <c:pt idx="23">
                  <c:v>2840</c:v>
                </c:pt>
                <c:pt idx="2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677-41E7-AE00-48517090A4F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9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6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4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7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7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3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3753-9945-4E36-9710-0F2FC649DE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A05834-E5B6-4E16-BBBB-9DCFF9B69C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ITMD 525 – Data Mining</a:t>
            </a:r>
            <a:br>
              <a:rPr lang="en-US" sz="5400" dirty="0"/>
            </a:br>
            <a:r>
              <a:rPr lang="en-US" sz="5400" dirty="0"/>
              <a:t>Final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8116" y="3604591"/>
            <a:ext cx="75163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Credit Card Transaction Categorization using Text Analytics</a:t>
            </a:r>
          </a:p>
          <a:p>
            <a:endParaRPr lang="en-US" sz="2400" dirty="0"/>
          </a:p>
          <a:p>
            <a:r>
              <a:rPr lang="en-US" sz="2400" u="sng" dirty="0"/>
              <a:t>Team Members:</a:t>
            </a:r>
          </a:p>
          <a:p>
            <a:r>
              <a:rPr lang="en-US" sz="2400" dirty="0" err="1"/>
              <a:t>Anusha</a:t>
            </a:r>
            <a:r>
              <a:rPr lang="en-US" sz="2400" dirty="0"/>
              <a:t> </a:t>
            </a:r>
            <a:r>
              <a:rPr lang="en-US" sz="2400" dirty="0" err="1"/>
              <a:t>Bondili</a:t>
            </a:r>
            <a:r>
              <a:rPr lang="en-US" sz="2400" dirty="0"/>
              <a:t> – A20356204</a:t>
            </a:r>
          </a:p>
          <a:p>
            <a:r>
              <a:rPr lang="en-US" sz="2400" dirty="0" err="1"/>
              <a:t>Manikandan</a:t>
            </a:r>
            <a:r>
              <a:rPr lang="en-US" sz="2400" dirty="0"/>
              <a:t> Ganesh – A20355226</a:t>
            </a:r>
          </a:p>
          <a:p>
            <a:r>
              <a:rPr lang="en-US" sz="2400" dirty="0"/>
              <a:t>Jay Thakker – A20359548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5.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highest accuracy, we split the train data in 2 parts (80% train – 20% test).</a:t>
            </a:r>
          </a:p>
          <a:p>
            <a:r>
              <a:rPr lang="en-US" dirty="0"/>
              <a:t>Eliminate all transactions that fall under “Other Expenses” category.</a:t>
            </a:r>
          </a:p>
          <a:p>
            <a:r>
              <a:rPr lang="en-US" dirty="0"/>
              <a:t>Document Term Matrix is formed by assigning Mutual Information weights for each term associated with documents.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4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6225"/>
            <a:ext cx="1073733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5.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148175"/>
            <a:ext cx="10298578" cy="1699925"/>
          </a:xfrm>
        </p:spPr>
      </p:pic>
    </p:spTree>
    <p:extLst>
      <p:ext uri="{BB962C8B-B14F-4D97-AF65-F5344CB8AC3E}">
        <p14:creationId xmlns:p14="http://schemas.microsoft.com/office/powerpoint/2010/main" val="205777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7571"/>
            <a:ext cx="9603275" cy="3617855"/>
          </a:xfrm>
        </p:spPr>
        <p:txBody>
          <a:bodyPr>
            <a:normAutofit/>
          </a:bodyPr>
          <a:lstStyle/>
          <a:p>
            <a:r>
              <a:rPr lang="en-US" dirty="0"/>
              <a:t>Accuracy is determined using the following parameters:</a:t>
            </a:r>
          </a:p>
          <a:p>
            <a:pPr lvl="1"/>
            <a:r>
              <a:rPr lang="en-US" dirty="0"/>
              <a:t>Generalization Error – Determines the predicted probability for rules on untrained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Purity of rules – Higher values result in fewer, purer rules. Lower values cover more instances</a:t>
            </a:r>
          </a:p>
          <a:p>
            <a:pPr lvl="1"/>
            <a:r>
              <a:rPr lang="en-US" dirty="0"/>
              <a:t>Exhaustiveness – Controls the number of terms formed as a conjunction with the existing rule using AND (&amp;) operator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1579" y="1219200"/>
            <a:ext cx="9603275" cy="634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6.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6" y="2962067"/>
            <a:ext cx="2194750" cy="647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34" y="3000170"/>
            <a:ext cx="2819644" cy="5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54" y="3845817"/>
            <a:ext cx="1402202" cy="358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6.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Configuration #1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80498"/>
              </p:ext>
            </p:extLst>
          </p:nvPr>
        </p:nvGraphicFramePr>
        <p:xfrm>
          <a:off x="1451579" y="26315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03103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8837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8925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Generalization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Purity of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872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b="33592"/>
          <a:stretch/>
        </p:blipFill>
        <p:spPr>
          <a:xfrm>
            <a:off x="1451579" y="3741037"/>
            <a:ext cx="8251540" cy="152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6.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Configuration #2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69775"/>
              </p:ext>
            </p:extLst>
          </p:nvPr>
        </p:nvGraphicFramePr>
        <p:xfrm>
          <a:off x="1451579" y="26315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03103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8837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8925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Generalization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Purity of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</a:t>
                      </a:r>
                      <a:r>
                        <a:rPr lang="en-US" baseline="0" dirty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872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33840"/>
          <a:stretch/>
        </p:blipFill>
        <p:spPr>
          <a:xfrm>
            <a:off x="1451579" y="3684103"/>
            <a:ext cx="8269315" cy="1550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6.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Configuration #3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62414"/>
              </p:ext>
            </p:extLst>
          </p:nvPr>
        </p:nvGraphicFramePr>
        <p:xfrm>
          <a:off x="1451579" y="26315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03103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8837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8925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Generalization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Purity of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872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34216"/>
          <a:stretch/>
        </p:blipFill>
        <p:spPr>
          <a:xfrm>
            <a:off x="1451579" y="3741038"/>
            <a:ext cx="8223745" cy="1533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3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89" y="2316698"/>
            <a:ext cx="5560454" cy="312994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77744"/>
              </p:ext>
            </p:extLst>
          </p:nvPr>
        </p:nvGraphicFramePr>
        <p:xfrm>
          <a:off x="1" y="0"/>
          <a:ext cx="12191999" cy="6122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41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Questions</a:t>
            </a:r>
            <a:endParaRPr lang="en-US" sz="6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11" y="2068234"/>
            <a:ext cx="3860409" cy="3860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1965"/>
            <a:ext cx="9603275" cy="541789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49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Objectives &amp;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Snapshot of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Challenges &amp;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85461"/>
            <a:ext cx="9603275" cy="568293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7016"/>
          </a:xfrm>
        </p:spPr>
        <p:txBody>
          <a:bodyPr/>
          <a:lstStyle/>
          <a:p>
            <a:r>
              <a:rPr lang="en-US" dirty="0"/>
              <a:t>Text Analytics a.k.a. Text Mining refers to the process of deriving high-quality information from text. </a:t>
            </a:r>
          </a:p>
          <a:p>
            <a:r>
              <a:rPr lang="en-US" dirty="0"/>
              <a:t>Text Mining usually involves parsing of input text data to find out meaningful patterns and interpreting those patterns as a form of an output.</a:t>
            </a:r>
          </a:p>
          <a:p>
            <a:r>
              <a:rPr lang="en-US" dirty="0"/>
              <a:t>Areas where text mining is implemented is Text Categorization, Sentiment Analysis, Text Clustering, Document Summarizing and many more.</a:t>
            </a:r>
          </a:p>
          <a:p>
            <a:r>
              <a:rPr lang="en-US" dirty="0"/>
              <a:t>In this project, we have used text mining for Categorization of Credit Card Transactions.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33071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58957"/>
            <a:ext cx="9603275" cy="594797"/>
          </a:xfrm>
        </p:spPr>
        <p:txBody>
          <a:bodyPr/>
          <a:lstStyle/>
          <a:p>
            <a:r>
              <a:rPr lang="en-US" dirty="0"/>
              <a:t>2. Objectives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99517" cy="3450613"/>
          </a:xfrm>
        </p:spPr>
        <p:txBody>
          <a:bodyPr>
            <a:normAutofit/>
          </a:bodyPr>
          <a:lstStyle/>
          <a:p>
            <a:r>
              <a:rPr lang="en-US" b="1" u="sng" dirty="0"/>
              <a:t>Objectives</a:t>
            </a:r>
          </a:p>
          <a:p>
            <a:pPr lvl="1"/>
            <a:r>
              <a:rPr lang="en-US" dirty="0"/>
              <a:t>Carry out text mining on transaction description to identify word patterns belonging to different categories</a:t>
            </a:r>
            <a:endParaRPr lang="en-US" b="1" u="sng" dirty="0"/>
          </a:p>
          <a:p>
            <a:pPr lvl="1"/>
            <a:r>
              <a:rPr lang="en-US" dirty="0"/>
              <a:t>Using the text patterns, bucket the credit card transaction data in 38 different categories.</a:t>
            </a:r>
          </a:p>
          <a:p>
            <a:r>
              <a:rPr lang="en-US" b="1" u="sng" dirty="0"/>
              <a:t>Applications</a:t>
            </a:r>
          </a:p>
          <a:p>
            <a:pPr lvl="1"/>
            <a:r>
              <a:rPr lang="en-US" dirty="0"/>
              <a:t>A user would be able to view their spending in an understandable format.</a:t>
            </a:r>
          </a:p>
          <a:p>
            <a:pPr lvl="1"/>
            <a:r>
              <a:rPr lang="en-US" dirty="0"/>
              <a:t>A bank would be able to analyze the expenses in every category and come up with different credit card offers or cash back rewards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23546"/>
            <a:ext cx="3160160" cy="2044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021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58957"/>
            <a:ext cx="9603275" cy="568293"/>
          </a:xfrm>
        </p:spPr>
        <p:txBody>
          <a:bodyPr/>
          <a:lstStyle/>
          <a:p>
            <a:r>
              <a:rPr lang="en-US" dirty="0"/>
              <a:t>3. Snapshot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6708"/>
            <a:ext cx="9603275" cy="3450613"/>
          </a:xfrm>
        </p:spPr>
        <p:txBody>
          <a:bodyPr/>
          <a:lstStyle/>
          <a:p>
            <a:r>
              <a:rPr lang="en-US" dirty="0"/>
              <a:t>Creditdata_Category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CreditCard_Actual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61" y="2381864"/>
            <a:ext cx="6751078" cy="1408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62" y="4315357"/>
            <a:ext cx="6751078" cy="1405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7164" y="4315357"/>
            <a:ext cx="308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 500,001.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train dataset, assign the categories.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27164" y="2381864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 501,449.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Categories assigned manually.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2452"/>
            <a:ext cx="9603275" cy="621302"/>
          </a:xfrm>
        </p:spPr>
        <p:txBody>
          <a:bodyPr/>
          <a:lstStyle/>
          <a:p>
            <a:r>
              <a:rPr lang="en-US" dirty="0"/>
              <a:t>4. Challenges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Challenges</a:t>
            </a:r>
          </a:p>
          <a:p>
            <a:pPr lvl="1"/>
            <a:r>
              <a:rPr lang="en-US" dirty="0"/>
              <a:t>Tackle parts of speech present in transaction description to identify patterns</a:t>
            </a:r>
          </a:p>
          <a:p>
            <a:pPr lvl="1"/>
            <a:r>
              <a:rPr lang="en-US" dirty="0"/>
              <a:t>Inconsistent data having spelling mistakes</a:t>
            </a:r>
          </a:p>
          <a:p>
            <a:pPr lvl="1"/>
            <a:r>
              <a:rPr lang="en-US" dirty="0"/>
              <a:t>We have “Other Expenses” as a category which contains transactions that do not fall under any of the major categories.</a:t>
            </a:r>
          </a:p>
          <a:p>
            <a:pPr lvl="1"/>
            <a:r>
              <a:rPr lang="en-US" dirty="0"/>
              <a:t>Identical terms falling under different categories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Approach</a:t>
            </a:r>
          </a:p>
          <a:p>
            <a:pPr lvl="1"/>
            <a:r>
              <a:rPr lang="en-US" dirty="0"/>
              <a:t>We extract only NOUNS from every transaction description and eliminate different parts of speech, locations, English stop words,  zip codes and abbreviations.</a:t>
            </a:r>
          </a:p>
          <a:p>
            <a:pPr lvl="1"/>
            <a:r>
              <a:rPr lang="en-US" dirty="0"/>
              <a:t>Miscellaneous nouns present in the same transaction description of the training data set are associated with the category to form different rules.</a:t>
            </a:r>
          </a:p>
          <a:p>
            <a:pPr lvl="1"/>
            <a:r>
              <a:rPr lang="en-US" dirty="0"/>
              <a:t>The transaction description of the test dataset is parsed against these rules to predict the category of the transactions present in the test data.</a:t>
            </a:r>
          </a:p>
          <a:p>
            <a:pPr lvl="1"/>
            <a:r>
              <a:rPr lang="en-US" dirty="0"/>
              <a:t>To associate a transaction to a specific category, probability of the associated rule to each category is calculated and the category with the highest probability value is predicted as the associated transaction.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1579" y="1232452"/>
            <a:ext cx="9603275" cy="621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Challenges &amp;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58957"/>
            <a:ext cx="9603275" cy="594797"/>
          </a:xfrm>
        </p:spPr>
        <p:txBody>
          <a:bodyPr/>
          <a:lstStyle/>
          <a:p>
            <a:r>
              <a:rPr lang="en-US" dirty="0"/>
              <a:t>5.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 module of SAS Enterprise Miner is used to create a transformation to achieve this objective.</a:t>
            </a:r>
          </a:p>
          <a:p>
            <a:r>
              <a:rPr lang="en-US" dirty="0"/>
              <a:t>Different nodes of this module used in the system are:</a:t>
            </a:r>
          </a:p>
          <a:p>
            <a:pPr lvl="1"/>
            <a:r>
              <a:rPr lang="en-US" dirty="0"/>
              <a:t>File Import – Import the file (.xlsx/.sas7bdat)</a:t>
            </a:r>
          </a:p>
          <a:p>
            <a:pPr lvl="1"/>
            <a:r>
              <a:rPr lang="en-US" dirty="0"/>
              <a:t>Text Parsing – Extract nouns and eliminate other parts of speech</a:t>
            </a:r>
          </a:p>
          <a:p>
            <a:pPr lvl="1"/>
            <a:r>
              <a:rPr lang="en-US" dirty="0"/>
              <a:t>Text Filter – Weigh the terms using Mutual Information and TF.IDF</a:t>
            </a:r>
          </a:p>
          <a:p>
            <a:pPr lvl="1"/>
            <a:r>
              <a:rPr lang="en-US" dirty="0"/>
              <a:t>Text Rule Builder – Build rules to identify different text patterns</a:t>
            </a:r>
          </a:p>
          <a:p>
            <a:pPr lvl="1"/>
            <a:r>
              <a:rPr lang="en-US" dirty="0"/>
              <a:t>Score Node – Generates a score for transaction w.r.t. every category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transformation created using these components is below: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1579" y="1258957"/>
            <a:ext cx="9603275" cy="594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5. Implementation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42014"/>
            <a:ext cx="9603275" cy="2408288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093844" y="3541358"/>
            <a:ext cx="119269" cy="593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0626" y="4158033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4103" y="5202055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</a:t>
            </a:r>
          </a:p>
        </p:txBody>
      </p:sp>
      <p:sp>
        <p:nvSpPr>
          <p:cNvPr id="8" name="Up Arrow 7"/>
          <p:cNvSpPr/>
          <p:nvPr/>
        </p:nvSpPr>
        <p:spPr>
          <a:xfrm>
            <a:off x="8057321" y="4608735"/>
            <a:ext cx="119269" cy="593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40" y="114754"/>
            <a:ext cx="3160160" cy="20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29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703</TotalTime>
  <Words>712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ITMD 525 – Data Mining Final project</vt:lpstr>
      <vt:lpstr>Table of Contents </vt:lpstr>
      <vt:lpstr>1. Introduction</vt:lpstr>
      <vt:lpstr>2. Objectives &amp; Applications</vt:lpstr>
      <vt:lpstr>3. Snapshot of the dataset</vt:lpstr>
      <vt:lpstr>4. Challenges &amp; Approach</vt:lpstr>
      <vt:lpstr>PowerPoint Presentation</vt:lpstr>
      <vt:lpstr>5. Implementation</vt:lpstr>
      <vt:lpstr>PowerPoint Presentation</vt:lpstr>
      <vt:lpstr>5. Implementation</vt:lpstr>
      <vt:lpstr>PowerPoint Presentation</vt:lpstr>
      <vt:lpstr>5. Implementation</vt:lpstr>
      <vt:lpstr>PowerPoint Presentation</vt:lpstr>
      <vt:lpstr>6. analysis</vt:lpstr>
      <vt:lpstr>6. analysis</vt:lpstr>
      <vt:lpstr>6. analysis</vt:lpstr>
      <vt:lpstr>DEMO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525 – Data Mining Final project</dc:title>
  <dc:creator>Jay Thakker</dc:creator>
  <cp:lastModifiedBy>Manikandan Ganesh</cp:lastModifiedBy>
  <cp:revision>73</cp:revision>
  <dcterms:created xsi:type="dcterms:W3CDTF">2016-12-07T01:46:18Z</dcterms:created>
  <dcterms:modified xsi:type="dcterms:W3CDTF">2016-12-10T00:34:13Z</dcterms:modified>
</cp:coreProperties>
</file>