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7" r:id="rId6"/>
    <p:sldId id="260" r:id="rId7"/>
    <p:sldId id="279" r:id="rId8"/>
    <p:sldId id="262" r:id="rId9"/>
    <p:sldId id="263" r:id="rId10"/>
    <p:sldId id="264" r:id="rId11"/>
    <p:sldId id="265" r:id="rId12"/>
    <p:sldId id="280" r:id="rId13"/>
    <p:sldId id="266" r:id="rId14"/>
    <p:sldId id="274" r:id="rId15"/>
    <p:sldId id="275" r:id="rId16"/>
    <p:sldId id="276" r:id="rId17"/>
    <p:sldId id="281" r:id="rId18"/>
    <p:sldId id="277" r:id="rId19"/>
    <p:sldId id="278" r:id="rId20"/>
    <p:sldId id="268" r:id="rId21"/>
    <p:sldId id="269" r:id="rId22"/>
    <p:sldId id="270" r:id="rId23"/>
    <p:sldId id="272" r:id="rId24"/>
    <p:sldId id="273" r:id="rId25"/>
    <p:sldId id="284" r:id="rId26"/>
    <p:sldId id="285" r:id="rId27"/>
    <p:sldId id="286"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A84B4-8F46-4234-AA32-63AE4C044096}" v="31" dt="2024-10-17T09:19:5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AEB09-21C9-40C4-8961-0F3258E9AE26}"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B0381-471E-4B77-BC44-E0D8760AE877}" type="slidenum">
              <a:rPr lang="en-IN" smtClean="0"/>
              <a:t>‹#›</a:t>
            </a:fld>
            <a:endParaRPr lang="en-IN"/>
          </a:p>
        </p:txBody>
      </p:sp>
    </p:spTree>
    <p:extLst>
      <p:ext uri="{BB962C8B-B14F-4D97-AF65-F5344CB8AC3E}">
        <p14:creationId xmlns:p14="http://schemas.microsoft.com/office/powerpoint/2010/main" val="38201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BAE-2170-DC05-60FF-731B7451C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7A2550-AF6C-A008-DE61-7A03BD38C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37718C-BA19-C94C-F744-D9766F09154F}"/>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5" name="Footer Placeholder 4">
            <a:extLst>
              <a:ext uri="{FF2B5EF4-FFF2-40B4-BE49-F238E27FC236}">
                <a16:creationId xmlns:a16="http://schemas.microsoft.com/office/drawing/2014/main" id="{D0F5E1BA-CE17-7896-8011-9DA9665BA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C82A5-3777-E14F-BE24-DA376D580779}"/>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5944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62BA-7CFC-7399-45AA-99ECBD19DA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8EB90B-F5F9-226A-6DF8-6D8C25FF7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5EB6F-54FC-58E6-211D-21334ADD3916}"/>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5" name="Footer Placeholder 4">
            <a:extLst>
              <a:ext uri="{FF2B5EF4-FFF2-40B4-BE49-F238E27FC236}">
                <a16:creationId xmlns:a16="http://schemas.microsoft.com/office/drawing/2014/main" id="{A304AFF8-80F0-87F7-4253-370895E0B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B043C-C158-50FD-9A94-35B9B462C5AF}"/>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84751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772FC-0A42-2B20-D213-2C92BCB74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9F4537-59A2-CC73-EF2A-E19007275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718C1-9717-218B-7932-6B4CD60BE36B}"/>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5" name="Footer Placeholder 4">
            <a:extLst>
              <a:ext uri="{FF2B5EF4-FFF2-40B4-BE49-F238E27FC236}">
                <a16:creationId xmlns:a16="http://schemas.microsoft.com/office/drawing/2014/main" id="{FE056E37-5CD9-A51B-5DDC-8EB2B743B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3FCBC-4CB6-C585-C619-6857AA13E02F}"/>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288674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7217-754C-EC6F-562A-82040510B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CAEDDC-1331-56DC-A9A0-68EC12043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23702-F3CE-15F4-EC57-CBA4945D0234}"/>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5" name="Footer Placeholder 4">
            <a:extLst>
              <a:ext uri="{FF2B5EF4-FFF2-40B4-BE49-F238E27FC236}">
                <a16:creationId xmlns:a16="http://schemas.microsoft.com/office/drawing/2014/main" id="{1440D62F-94B4-D233-8199-17BB77CE5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75F4A-95B6-C080-CA7B-9B9BDE7AF4DC}"/>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312496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B00E-9D17-E74D-0802-E72CE7D9A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D11C9D-407D-DD8C-917D-7F1B68259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762EFC-4B06-EBEE-E70B-B13D88A32AE7}"/>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5" name="Footer Placeholder 4">
            <a:extLst>
              <a:ext uri="{FF2B5EF4-FFF2-40B4-BE49-F238E27FC236}">
                <a16:creationId xmlns:a16="http://schemas.microsoft.com/office/drawing/2014/main" id="{A762FE1B-25F1-4D02-717F-0A1562EF1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18AD9-2B66-1D9B-298E-BA4B8AC3E8A9}"/>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08505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ADC0-F522-2C56-7EAF-F2B6E77F54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0205EE-DD30-29EB-8705-D822A9290E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21A6A7-8E21-C725-A281-6E320AC70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E6A228-A938-6B16-6221-EFF78253EDD9}"/>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6" name="Footer Placeholder 5">
            <a:extLst>
              <a:ext uri="{FF2B5EF4-FFF2-40B4-BE49-F238E27FC236}">
                <a16:creationId xmlns:a16="http://schemas.microsoft.com/office/drawing/2014/main" id="{27E774BD-811A-2512-23F2-2BCBCD9E6B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4C3F2-70B6-C5C2-1808-D10C11938A86}"/>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33916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5AED-C29C-4CEB-D6D6-1EE8B40BF6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458E2-118A-9E48-92C8-9D8C811B5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A0289-A813-AC40-B3BD-51DEEA291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543D19-E1B3-8839-2D20-91B00A851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C4EC2-3548-F692-A8E8-985EC94A9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92C71F-85EA-F707-9CD5-2DAEFE3C5003}"/>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8" name="Footer Placeholder 7">
            <a:extLst>
              <a:ext uri="{FF2B5EF4-FFF2-40B4-BE49-F238E27FC236}">
                <a16:creationId xmlns:a16="http://schemas.microsoft.com/office/drawing/2014/main" id="{81D7D46C-08C1-3CAD-E215-238863428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95A847-63D9-657F-48A6-556FD4F95BF3}"/>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42283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7257-73CA-3CF5-7A7C-C325FA9F64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A3D40E-5F19-3861-AE3E-E64EE061B09B}"/>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4" name="Footer Placeholder 3">
            <a:extLst>
              <a:ext uri="{FF2B5EF4-FFF2-40B4-BE49-F238E27FC236}">
                <a16:creationId xmlns:a16="http://schemas.microsoft.com/office/drawing/2014/main" id="{0BEEA4C2-5767-E3C8-74DC-18B4361B50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82FE01-99A8-249A-0960-6090FF477A9E}"/>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71420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205CA-B0E6-B9F3-BBEA-C811D070F76F}"/>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3" name="Footer Placeholder 2">
            <a:extLst>
              <a:ext uri="{FF2B5EF4-FFF2-40B4-BE49-F238E27FC236}">
                <a16:creationId xmlns:a16="http://schemas.microsoft.com/office/drawing/2014/main" id="{BB3A9F70-12CD-8C36-664F-525348B509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2FA86E-5849-2357-6628-D56880B22F86}"/>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263381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3C7B-8937-B8AD-F335-BA3EA61C8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4233F8-E896-DDC9-72EB-8C2C8D49F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EF9BFC-1577-A02A-AC84-1641FD204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6FCC7-A926-913F-C737-A6859E768A53}"/>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6" name="Footer Placeholder 5">
            <a:extLst>
              <a:ext uri="{FF2B5EF4-FFF2-40B4-BE49-F238E27FC236}">
                <a16:creationId xmlns:a16="http://schemas.microsoft.com/office/drawing/2014/main" id="{E0B00F2A-B0F6-66B1-1E7E-F305FF771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BFAC3-902C-A20B-E0F5-99FAC909418E}"/>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7710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57F8-6BC4-DAE0-421F-D830A5611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214C6-E9BF-871A-8187-DB94369C2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75AB74-A57C-91CD-C4DF-A97D9899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DA525-1DD8-885A-A49A-41F9321C2E5D}"/>
              </a:ext>
            </a:extLst>
          </p:cNvPr>
          <p:cNvSpPr>
            <a:spLocks noGrp="1"/>
          </p:cNvSpPr>
          <p:nvPr>
            <p:ph type="dt" sz="half" idx="10"/>
          </p:nvPr>
        </p:nvSpPr>
        <p:spPr/>
        <p:txBody>
          <a:bodyPr/>
          <a:lstStyle/>
          <a:p>
            <a:fld id="{815A92D2-F776-4597-9D7F-A27FA41ECCCF}" type="datetimeFigureOut">
              <a:rPr lang="en-IN" smtClean="0"/>
              <a:t>12-11-2024</a:t>
            </a:fld>
            <a:endParaRPr lang="en-IN"/>
          </a:p>
        </p:txBody>
      </p:sp>
      <p:sp>
        <p:nvSpPr>
          <p:cNvPr id="6" name="Footer Placeholder 5">
            <a:extLst>
              <a:ext uri="{FF2B5EF4-FFF2-40B4-BE49-F238E27FC236}">
                <a16:creationId xmlns:a16="http://schemas.microsoft.com/office/drawing/2014/main" id="{AC236AA7-B9DA-9F77-9CE6-76A59A85B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0247E-E78C-9686-6664-C10F4278F5DB}"/>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288449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F8BD9-2A14-C038-3F75-D54B7242C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C25AC-AA14-F837-5EC7-90657E813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C7FAA-1528-C461-3FCB-AC897F825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A92D2-F776-4597-9D7F-A27FA41ECCCF}" type="datetimeFigureOut">
              <a:rPr lang="en-IN" smtClean="0"/>
              <a:t>12-11-2024</a:t>
            </a:fld>
            <a:endParaRPr lang="en-IN"/>
          </a:p>
        </p:txBody>
      </p:sp>
      <p:sp>
        <p:nvSpPr>
          <p:cNvPr id="5" name="Footer Placeholder 4">
            <a:extLst>
              <a:ext uri="{FF2B5EF4-FFF2-40B4-BE49-F238E27FC236}">
                <a16:creationId xmlns:a16="http://schemas.microsoft.com/office/drawing/2014/main" id="{786B70CE-215E-A5B7-F8D3-72ACA83AC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C0C8D4-A92D-14B8-CDE2-5B3E26A2A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75B86-2D38-47DC-8A7E-A4E00A8981DE}" type="slidenum">
              <a:rPr lang="en-IN" smtClean="0"/>
              <a:t>‹#›</a:t>
            </a:fld>
            <a:endParaRPr lang="en-IN"/>
          </a:p>
        </p:txBody>
      </p:sp>
    </p:spTree>
    <p:extLst>
      <p:ext uri="{BB962C8B-B14F-4D97-AF65-F5344CB8AC3E}">
        <p14:creationId xmlns:p14="http://schemas.microsoft.com/office/powerpoint/2010/main" val="289700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E75D-9C3A-5714-D774-00711DB31DC8}"/>
              </a:ext>
            </a:extLst>
          </p:cNvPr>
          <p:cNvSpPr>
            <a:spLocks noGrp="1"/>
          </p:cNvSpPr>
          <p:nvPr>
            <p:ph type="ctrTitle"/>
          </p:nvPr>
        </p:nvSpPr>
        <p:spPr/>
        <p:txBody>
          <a:bodyPr>
            <a:normAutofit/>
          </a:bodyPr>
          <a:lstStyle/>
          <a:p>
            <a:pPr>
              <a:lnSpc>
                <a:spcPct val="100000"/>
              </a:lnSpc>
            </a:pPr>
            <a:r>
              <a:rPr lang="en-US" sz="2800" b="1" dirty="0">
                <a:latin typeface="Times New Roman" panose="02020603050405020304" pitchFamily="18" charset="0"/>
                <a:cs typeface="Times New Roman" panose="02020603050405020304" pitchFamily="18" charset="0"/>
              </a:rPr>
              <a:t>Automated Machine Learning (</a:t>
            </a:r>
            <a:r>
              <a:rPr lang="en-US" sz="2800" b="1" dirty="0" err="1">
                <a:latin typeface="Times New Roman" panose="02020603050405020304" pitchFamily="18" charset="0"/>
                <a:cs typeface="Times New Roman" panose="02020603050405020304" pitchFamily="18" charset="0"/>
              </a:rPr>
              <a:t>AutoML</a:t>
            </a:r>
            <a:r>
              <a:rPr lang="en-US" sz="2800" b="1" dirty="0">
                <a:latin typeface="Times New Roman" panose="02020603050405020304" pitchFamily="18" charset="0"/>
                <a:cs typeface="Times New Roman" panose="02020603050405020304" pitchFamily="18" charset="0"/>
              </a:rPr>
              <a:t>)Pipeline Web Application</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14A7809-F687-D902-6032-BE49D86CC1F6}"/>
              </a:ext>
            </a:extLst>
          </p:cNvPr>
          <p:cNvSpPr>
            <a:spLocks noGrp="1"/>
          </p:cNvSpPr>
          <p:nvPr>
            <p:ph type="subTitle" idx="1"/>
          </p:nvPr>
        </p:nvSpPr>
        <p:spPr>
          <a:xfrm>
            <a:off x="1524000" y="3602038"/>
            <a:ext cx="9144000" cy="1318305"/>
          </a:xfrm>
        </p:spPr>
        <p:txBody>
          <a:bodyPr>
            <a:normAutofit/>
          </a:bodyPr>
          <a:lstStyle/>
          <a:p>
            <a:r>
              <a:rPr lang="en-IN" dirty="0">
                <a:latin typeface="Times New Roman" panose="02020603050405020304" pitchFamily="18" charset="0"/>
                <a:cs typeface="Times New Roman" panose="02020603050405020304" pitchFamily="18" charset="0"/>
              </a:rPr>
              <a:t>Mini Project Phase -1</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E55C7A-7712-3AB7-E4A5-FD0E4ADD9A53}"/>
              </a:ext>
            </a:extLst>
          </p:cNvPr>
          <p:cNvSpPr txBox="1"/>
          <p:nvPr/>
        </p:nvSpPr>
        <p:spPr>
          <a:xfrm>
            <a:off x="1699220" y="4746171"/>
            <a:ext cx="3558580" cy="1908215"/>
          </a:xfrm>
          <a:prstGeom prst="rect">
            <a:avLst/>
          </a:prstGeom>
          <a:noFill/>
        </p:spPr>
        <p:txBody>
          <a:bodyPr wrap="square" rtlCol="0">
            <a:spAutoFit/>
          </a:bodyPr>
          <a:lstStyle/>
          <a:p>
            <a:pPr algn="l"/>
            <a:r>
              <a:rPr lang="en-IN" sz="2000" b="1" dirty="0">
                <a:latin typeface="Times New Roman" panose="02020603050405020304" pitchFamily="18" charset="0"/>
                <a:cs typeface="Times New Roman" panose="02020603050405020304" pitchFamily="18" charset="0"/>
              </a:rPr>
              <a:t>Team Members:</a:t>
            </a:r>
          </a:p>
          <a:p>
            <a:r>
              <a:rPr lang="en-IN" sz="2000" b="1" dirty="0">
                <a:latin typeface="Times New Roman" panose="02020603050405020304" pitchFamily="18" charset="0"/>
                <a:cs typeface="Times New Roman" panose="02020603050405020304" pitchFamily="18" charset="0"/>
              </a:rPr>
              <a:t>1. </a:t>
            </a:r>
            <a:r>
              <a:rPr lang="en-IN" sz="2000" b="1" dirty="0" err="1">
                <a:latin typeface="Times New Roman" panose="02020603050405020304" pitchFamily="18" charset="0"/>
                <a:cs typeface="Times New Roman" panose="02020603050405020304" pitchFamily="18" charset="0"/>
              </a:rPr>
              <a:t>Balaganesh</a:t>
            </a:r>
            <a:r>
              <a:rPr lang="en-IN" sz="2000" b="1" dirty="0">
                <a:latin typeface="Times New Roman" panose="02020603050405020304" pitchFamily="18" charset="0"/>
                <a:cs typeface="Times New Roman" panose="02020603050405020304" pitchFamily="18" charset="0"/>
              </a:rPr>
              <a:t> S - 22619129</a:t>
            </a:r>
          </a:p>
          <a:p>
            <a:r>
              <a:rPr lang="en-IN" sz="2000" b="1" dirty="0">
                <a:latin typeface="Times New Roman" panose="02020603050405020304" pitchFamily="18" charset="0"/>
                <a:cs typeface="Times New Roman" panose="02020603050405020304" pitchFamily="18" charset="0"/>
              </a:rPr>
              <a:t>2. </a:t>
            </a:r>
            <a:r>
              <a:rPr lang="en-IN" sz="2000" b="1" dirty="0" err="1">
                <a:latin typeface="Times New Roman" panose="02020603050405020304" pitchFamily="18" charset="0"/>
                <a:cs typeface="Times New Roman" panose="02020603050405020304" pitchFamily="18" charset="0"/>
              </a:rPr>
              <a:t>Madhuragul</a:t>
            </a:r>
            <a:r>
              <a:rPr lang="en-IN" sz="2000" b="1" dirty="0">
                <a:latin typeface="Times New Roman" panose="02020603050405020304" pitchFamily="18" charset="0"/>
                <a:cs typeface="Times New Roman" panose="02020603050405020304" pitchFamily="18" charset="0"/>
              </a:rPr>
              <a:t> M - 22619110</a:t>
            </a:r>
          </a:p>
          <a:p>
            <a:r>
              <a:rPr lang="en-IN" sz="2000" b="1" dirty="0">
                <a:latin typeface="Times New Roman" panose="02020603050405020304" pitchFamily="18" charset="0"/>
                <a:cs typeface="Times New Roman" panose="02020603050405020304" pitchFamily="18" charset="0"/>
              </a:rPr>
              <a:t>3. Manikandan G - 22619111</a:t>
            </a:r>
          </a:p>
          <a:p>
            <a:r>
              <a:rPr lang="en-IN" sz="2000" b="1" dirty="0">
                <a:latin typeface="Times New Roman" panose="02020603050405020304" pitchFamily="18" charset="0"/>
                <a:cs typeface="Times New Roman" panose="02020603050405020304" pitchFamily="18" charset="0"/>
              </a:rPr>
              <a:t>4. Jeeva K P- 22619142</a:t>
            </a:r>
          </a:p>
          <a:p>
            <a:pPr algn="l"/>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EEE1AFB-E89C-B381-BB79-E18A057F470F}"/>
              </a:ext>
            </a:extLst>
          </p:cNvPr>
          <p:cNvSpPr txBox="1"/>
          <p:nvPr/>
        </p:nvSpPr>
        <p:spPr>
          <a:xfrm>
            <a:off x="7711296" y="5072744"/>
            <a:ext cx="4023504"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Guide: Mrs. M. Bhanumathi </a:t>
            </a:r>
          </a:p>
          <a:p>
            <a:r>
              <a:rPr lang="en-IN" b="1" dirty="0">
                <a:latin typeface="Times New Roman" panose="02020603050405020304" pitchFamily="18" charset="0"/>
                <a:cs typeface="Times New Roman" panose="02020603050405020304" pitchFamily="18" charset="0"/>
              </a:rPr>
              <a:t>Designation: Assistant professor</a:t>
            </a:r>
          </a:p>
          <a:p>
            <a:r>
              <a:rPr lang="en-IN" b="1" dirty="0">
                <a:latin typeface="Times New Roman" panose="02020603050405020304" pitchFamily="18" charset="0"/>
                <a:cs typeface="Times New Roman" panose="02020603050405020304" pitchFamily="18" charset="0"/>
              </a:rPr>
              <a:t>Dept: Computer science engineering</a:t>
            </a:r>
          </a:p>
        </p:txBody>
      </p:sp>
      <p:pic>
        <p:nvPicPr>
          <p:cNvPr id="11" name="Picture 10">
            <a:extLst>
              <a:ext uri="{FF2B5EF4-FFF2-40B4-BE49-F238E27FC236}">
                <a16:creationId xmlns:a16="http://schemas.microsoft.com/office/drawing/2014/main" id="{E7F4B358-ADFE-08AC-90B2-4BC113288D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78405" y="438120"/>
            <a:ext cx="5435190" cy="1773118"/>
          </a:xfrm>
          <a:prstGeom prst="rect">
            <a:avLst/>
          </a:prstGeom>
        </p:spPr>
      </p:pic>
    </p:spTree>
    <p:extLst>
      <p:ext uri="{BB962C8B-B14F-4D97-AF65-F5344CB8AC3E}">
        <p14:creationId xmlns:p14="http://schemas.microsoft.com/office/powerpoint/2010/main" val="27469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62500" lnSpcReduction="20000"/>
          </a:bodyPr>
          <a:lstStyle/>
          <a:p>
            <a:pPr marL="0" indent="0">
              <a:lnSpc>
                <a:spcPct val="120000"/>
              </a:lnSpc>
              <a:buNone/>
            </a:pPr>
            <a:r>
              <a:rPr lang="en-IN" b="1" dirty="0"/>
              <a:t>Automated Hyperparameter Optimization</a:t>
            </a:r>
            <a:br>
              <a:rPr lang="en-IN" dirty="0"/>
            </a:br>
            <a:r>
              <a:rPr lang="en-IN" dirty="0"/>
              <a:t>Hyperparameter tuning is essential to model performance, but it is computationally expensive. Advances include:</a:t>
            </a:r>
          </a:p>
          <a:p>
            <a:pPr>
              <a:lnSpc>
                <a:spcPct val="120000"/>
              </a:lnSpc>
              <a:buFont typeface="Arial" panose="020B0604020202020204" pitchFamily="34" charset="0"/>
              <a:buChar char="•"/>
            </a:pPr>
            <a:r>
              <a:rPr lang="en-IN" b="1" dirty="0"/>
              <a:t>Bayesian Optimization</a:t>
            </a:r>
            <a:r>
              <a:rPr lang="en-IN" dirty="0"/>
              <a:t>: A probabilistic model to find optimal parameters with fewer evaluations.</a:t>
            </a:r>
          </a:p>
          <a:p>
            <a:pPr>
              <a:lnSpc>
                <a:spcPct val="120000"/>
              </a:lnSpc>
              <a:buFont typeface="Arial" panose="020B0604020202020204" pitchFamily="34" charset="0"/>
              <a:buChar char="•"/>
            </a:pPr>
            <a:r>
              <a:rPr lang="en-IN" b="1" dirty="0"/>
              <a:t>Genetic Algorithms</a:t>
            </a:r>
            <a:r>
              <a:rPr lang="en-IN" dirty="0"/>
              <a:t>: Evolutionary algorithms that simulate natural selection to optimize parameters.</a:t>
            </a:r>
          </a:p>
          <a:p>
            <a:pPr>
              <a:lnSpc>
                <a:spcPct val="120000"/>
              </a:lnSpc>
              <a:buFont typeface="Arial" panose="020B0604020202020204" pitchFamily="34" charset="0"/>
              <a:buChar char="•"/>
            </a:pPr>
            <a:r>
              <a:rPr lang="en-IN" b="1" dirty="0"/>
              <a:t>Automated Hyperband</a:t>
            </a:r>
            <a:r>
              <a:rPr lang="en-IN" dirty="0"/>
              <a:t>: A technique that accelerates the tuning process by focusing on promising configurations early on.</a:t>
            </a:r>
          </a:p>
          <a:p>
            <a:pPr marL="0" indent="0">
              <a:lnSpc>
                <a:spcPct val="120000"/>
              </a:lnSpc>
              <a:buNone/>
            </a:pPr>
            <a:endParaRPr lang="en-IN" dirty="0"/>
          </a:p>
          <a:p>
            <a:pPr>
              <a:lnSpc>
                <a:spcPct val="120000"/>
              </a:lnSpc>
            </a:pPr>
            <a:r>
              <a:rPr lang="en-IN" i="1" dirty="0"/>
              <a:t>Key Studies</a:t>
            </a:r>
            <a:r>
              <a:rPr lang="en-IN" dirty="0"/>
              <a:t>:</a:t>
            </a:r>
          </a:p>
          <a:p>
            <a:pPr>
              <a:lnSpc>
                <a:spcPct val="120000"/>
              </a:lnSpc>
              <a:buFont typeface="Arial" panose="020B0604020202020204" pitchFamily="34" charset="0"/>
              <a:buChar char="•"/>
            </a:pPr>
            <a:r>
              <a:rPr lang="en-IN" dirty="0" err="1"/>
              <a:t>Bergstra</a:t>
            </a:r>
            <a:r>
              <a:rPr lang="en-IN" dirty="0"/>
              <a:t> et al. (2021) on Bayesian optimization for efficient hyperparameter search.</a:t>
            </a:r>
          </a:p>
          <a:p>
            <a:pPr>
              <a:lnSpc>
                <a:spcPct val="120000"/>
              </a:lnSpc>
              <a:buFont typeface="Arial" panose="020B0604020202020204" pitchFamily="34" charset="0"/>
              <a:buChar char="•"/>
            </a:pPr>
            <a:r>
              <a:rPr lang="en-IN" dirty="0"/>
              <a:t>Li et al. (2022) on Hyperband for hyperparameter tuning, reducing computational time.</a:t>
            </a:r>
          </a:p>
          <a:p>
            <a:pPr marL="0" indent="0">
              <a:buNone/>
            </a:pPr>
            <a:endParaRPr lang="en-US" dirty="0"/>
          </a:p>
        </p:txBody>
      </p:sp>
    </p:spTree>
    <p:extLst>
      <p:ext uri="{BB962C8B-B14F-4D97-AF65-F5344CB8AC3E}">
        <p14:creationId xmlns:p14="http://schemas.microsoft.com/office/powerpoint/2010/main" val="303534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70000" lnSpcReduction="20000"/>
          </a:bodyPr>
          <a:lstStyle/>
          <a:p>
            <a:pPr marL="0" indent="0">
              <a:lnSpc>
                <a:spcPct val="120000"/>
              </a:lnSpc>
              <a:buNone/>
            </a:pPr>
            <a:r>
              <a:rPr lang="en-US" b="1" dirty="0" err="1"/>
              <a:t>AutoML</a:t>
            </a:r>
            <a:r>
              <a:rPr lang="en-US" b="1" dirty="0"/>
              <a:t> in Model Evaluation and Interpretation</a:t>
            </a:r>
            <a:br>
              <a:rPr lang="en-US" dirty="0"/>
            </a:br>
            <a:r>
              <a:rPr lang="en-US" dirty="0"/>
              <a:t>Model interpretability is critical for ensuring that </a:t>
            </a:r>
            <a:r>
              <a:rPr lang="en-US" dirty="0" err="1"/>
              <a:t>AutoML</a:t>
            </a:r>
            <a:r>
              <a:rPr lang="en-US" dirty="0"/>
              <a:t> is trusted in high-stakes applications. Research in this area includes:</a:t>
            </a:r>
          </a:p>
          <a:p>
            <a:pPr>
              <a:lnSpc>
                <a:spcPct val="120000"/>
              </a:lnSpc>
              <a:buFont typeface="Arial" panose="020B0604020202020204" pitchFamily="34" charset="0"/>
              <a:buChar char="•"/>
            </a:pPr>
            <a:r>
              <a:rPr lang="en-US" b="1" dirty="0"/>
              <a:t>SHAP and LIME</a:t>
            </a:r>
            <a:r>
              <a:rPr lang="en-US" dirty="0"/>
              <a:t>: Techniques integrated into </a:t>
            </a:r>
            <a:r>
              <a:rPr lang="en-US" dirty="0" err="1"/>
              <a:t>AutoML</a:t>
            </a:r>
            <a:r>
              <a:rPr lang="en-US" dirty="0"/>
              <a:t> pipelines to explain model decisions.</a:t>
            </a:r>
          </a:p>
          <a:p>
            <a:pPr>
              <a:lnSpc>
                <a:spcPct val="120000"/>
              </a:lnSpc>
              <a:buFont typeface="Arial" panose="020B0604020202020204" pitchFamily="34" charset="0"/>
              <a:buChar char="•"/>
            </a:pPr>
            <a:r>
              <a:rPr lang="en-US" b="1" dirty="0"/>
              <a:t>Performance Metrics Selection</a:t>
            </a:r>
            <a:r>
              <a:rPr lang="en-US" dirty="0"/>
              <a:t>: Automatically choosing evaluation metrics based on the data and task type (classification, regression).</a:t>
            </a:r>
          </a:p>
          <a:p>
            <a:pPr>
              <a:lnSpc>
                <a:spcPct val="120000"/>
              </a:lnSpc>
              <a:buFont typeface="Arial" panose="020B0604020202020204" pitchFamily="34" charset="0"/>
              <a:buChar char="•"/>
            </a:pPr>
            <a:endParaRPr lang="en-US" dirty="0"/>
          </a:p>
          <a:p>
            <a:pPr>
              <a:lnSpc>
                <a:spcPct val="120000"/>
              </a:lnSpc>
            </a:pPr>
            <a:r>
              <a:rPr lang="en-US" i="1" dirty="0"/>
              <a:t>Key Studies</a:t>
            </a:r>
            <a:r>
              <a:rPr lang="en-US" dirty="0"/>
              <a:t>:</a:t>
            </a:r>
          </a:p>
          <a:p>
            <a:pPr>
              <a:lnSpc>
                <a:spcPct val="120000"/>
              </a:lnSpc>
              <a:buFont typeface="Arial" panose="020B0604020202020204" pitchFamily="34" charset="0"/>
              <a:buChar char="•"/>
            </a:pPr>
            <a:r>
              <a:rPr lang="en-US" dirty="0"/>
              <a:t>Ribeiro et al. (2021) on integrating LIME in </a:t>
            </a:r>
            <a:r>
              <a:rPr lang="en-US" dirty="0" err="1"/>
              <a:t>AutoML</a:t>
            </a:r>
            <a:r>
              <a:rPr lang="en-US" dirty="0"/>
              <a:t> frameworks for model interpretability.</a:t>
            </a:r>
          </a:p>
          <a:p>
            <a:pPr>
              <a:lnSpc>
                <a:spcPct val="120000"/>
              </a:lnSpc>
              <a:buFont typeface="Arial" panose="020B0604020202020204" pitchFamily="34" charset="0"/>
              <a:buChar char="•"/>
            </a:pPr>
            <a:r>
              <a:rPr lang="en-US" dirty="0"/>
              <a:t>Lundberg et al. (2022) on the use of SHAP values to enhance model transparency in automated pipelines.</a:t>
            </a:r>
          </a:p>
        </p:txBody>
      </p:sp>
    </p:spTree>
    <p:extLst>
      <p:ext uri="{BB962C8B-B14F-4D97-AF65-F5344CB8AC3E}">
        <p14:creationId xmlns:p14="http://schemas.microsoft.com/office/powerpoint/2010/main" val="399325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776CF-6CD2-06BE-7A13-B174DBA42B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4751E-0A03-19B8-8268-D4D6FB2C78E1}"/>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EEE1BA8D-BBCC-D299-C63B-9CEA9EBB5DAB}"/>
              </a:ext>
            </a:extLst>
          </p:cNvPr>
          <p:cNvSpPr>
            <a:spLocks noGrp="1"/>
          </p:cNvSpPr>
          <p:nvPr>
            <p:ph idx="1"/>
          </p:nvPr>
        </p:nvSpPr>
        <p:spPr/>
        <p:txBody>
          <a:bodyPr>
            <a:normAutofit fontScale="70000" lnSpcReduction="20000"/>
          </a:bodyPr>
          <a:lstStyle/>
          <a:p>
            <a:pPr marL="0" indent="0">
              <a:lnSpc>
                <a:spcPct val="120000"/>
              </a:lnSpc>
              <a:buNone/>
            </a:pPr>
            <a:r>
              <a:rPr lang="en-US" b="1" dirty="0"/>
              <a:t>Real-World Applications and Future Directions</a:t>
            </a:r>
            <a:br>
              <a:rPr lang="en-US" dirty="0"/>
            </a:br>
            <a:r>
              <a:rPr lang="en-US" dirty="0" err="1"/>
              <a:t>AutoML</a:t>
            </a:r>
            <a:r>
              <a:rPr lang="en-US" dirty="0"/>
              <a:t> has been applied in various sectors, including healthcare, finance, and e-commerce, where quick, accurate models are necessary. Ongoing research explores:</a:t>
            </a:r>
          </a:p>
          <a:p>
            <a:pPr>
              <a:lnSpc>
                <a:spcPct val="120000"/>
              </a:lnSpc>
              <a:buFont typeface="Arial" panose="020B0604020202020204" pitchFamily="34" charset="0"/>
              <a:buChar char="•"/>
            </a:pPr>
            <a:r>
              <a:rPr lang="en-US" b="1" dirty="0" err="1"/>
              <a:t>AutoML</a:t>
            </a:r>
            <a:r>
              <a:rPr lang="en-US" b="1" dirty="0"/>
              <a:t> in Healthcare</a:t>
            </a:r>
            <a:r>
              <a:rPr lang="en-US" dirty="0"/>
              <a:t>: Automating diagnosis prediction models to assist clinicians.</a:t>
            </a:r>
          </a:p>
          <a:p>
            <a:pPr>
              <a:lnSpc>
                <a:spcPct val="120000"/>
              </a:lnSpc>
              <a:buFont typeface="Arial" panose="020B0604020202020204" pitchFamily="34" charset="0"/>
              <a:buChar char="•"/>
            </a:pPr>
            <a:r>
              <a:rPr lang="en-US" b="1" dirty="0"/>
              <a:t>Finance and E-commerce</a:t>
            </a:r>
            <a:r>
              <a:rPr lang="en-US" dirty="0"/>
              <a:t>: Utilizing </a:t>
            </a:r>
            <a:r>
              <a:rPr lang="en-US" dirty="0" err="1"/>
              <a:t>AutoML</a:t>
            </a:r>
            <a:r>
              <a:rPr lang="en-US" dirty="0"/>
              <a:t> for fraud detection, customer segmentation, and personalized marketing.</a:t>
            </a:r>
          </a:p>
          <a:p>
            <a:pPr>
              <a:lnSpc>
                <a:spcPct val="120000"/>
              </a:lnSpc>
              <a:buFont typeface="Arial" panose="020B0604020202020204" pitchFamily="34" charset="0"/>
              <a:buChar char="•"/>
            </a:pPr>
            <a:r>
              <a:rPr lang="en-US" b="1" dirty="0"/>
              <a:t>Future Directions</a:t>
            </a:r>
            <a:r>
              <a:rPr lang="en-US" dirty="0"/>
              <a:t>: Integration of deep learning models, reinforcement learning, and improvements in computational efficiency.</a:t>
            </a:r>
          </a:p>
          <a:p>
            <a:pPr>
              <a:lnSpc>
                <a:spcPct val="120000"/>
              </a:lnSpc>
            </a:pPr>
            <a:r>
              <a:rPr lang="en-US" i="1" dirty="0"/>
              <a:t>Key Studies</a:t>
            </a:r>
            <a:r>
              <a:rPr lang="en-US" dirty="0"/>
              <a:t>:</a:t>
            </a:r>
          </a:p>
          <a:p>
            <a:pPr>
              <a:lnSpc>
                <a:spcPct val="120000"/>
              </a:lnSpc>
              <a:buFont typeface="Arial" panose="020B0604020202020204" pitchFamily="34" charset="0"/>
              <a:buChar char="•"/>
            </a:pPr>
            <a:r>
              <a:rPr lang="en-US" dirty="0"/>
              <a:t>Lee et al. (2023) on </a:t>
            </a:r>
            <a:r>
              <a:rPr lang="en-US" dirty="0" err="1"/>
              <a:t>AutoML</a:t>
            </a:r>
            <a:r>
              <a:rPr lang="en-US" dirty="0"/>
              <a:t> for disease prediction in healthcare.</a:t>
            </a:r>
          </a:p>
          <a:p>
            <a:pPr>
              <a:lnSpc>
                <a:spcPct val="120000"/>
              </a:lnSpc>
              <a:buFont typeface="Arial" panose="020B0604020202020204" pitchFamily="34" charset="0"/>
              <a:buChar char="•"/>
            </a:pPr>
            <a:r>
              <a:rPr lang="en-US" dirty="0"/>
              <a:t>Wang and Zhang (2022) on using </a:t>
            </a:r>
            <a:r>
              <a:rPr lang="en-US" dirty="0" err="1"/>
              <a:t>AutoML</a:t>
            </a:r>
            <a:r>
              <a:rPr lang="en-US" dirty="0"/>
              <a:t> in financial fraud detection.</a:t>
            </a:r>
          </a:p>
        </p:txBody>
      </p:sp>
    </p:spTree>
    <p:extLst>
      <p:ext uri="{BB962C8B-B14F-4D97-AF65-F5344CB8AC3E}">
        <p14:creationId xmlns:p14="http://schemas.microsoft.com/office/powerpoint/2010/main" val="103336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PROPOSED SOLLUTION:</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92500" lnSpcReduction="20000"/>
          </a:bodyPr>
          <a:lstStyle/>
          <a:p>
            <a:pPr marL="0" indent="0">
              <a:lnSpc>
                <a:spcPct val="110000"/>
              </a:lnSpc>
              <a:buNone/>
            </a:pPr>
            <a:r>
              <a:rPr lang="en-US" dirty="0"/>
              <a:t>Our application automates the following machine learning tasks:</a:t>
            </a:r>
          </a:p>
          <a:p>
            <a:pPr>
              <a:lnSpc>
                <a:spcPct val="110000"/>
              </a:lnSpc>
              <a:buFont typeface="+mj-lt"/>
              <a:buAutoNum type="arabicPeriod"/>
            </a:pPr>
            <a:r>
              <a:rPr lang="en-US" b="1" dirty="0"/>
              <a:t>Data Analysis</a:t>
            </a:r>
            <a:r>
              <a:rPr lang="en-US" dirty="0"/>
              <a:t>: Users upload their data and receive a detailed summary.</a:t>
            </a:r>
          </a:p>
          <a:p>
            <a:pPr>
              <a:lnSpc>
                <a:spcPct val="110000"/>
              </a:lnSpc>
              <a:buFont typeface="+mj-lt"/>
              <a:buAutoNum type="arabicPeriod"/>
            </a:pPr>
            <a:r>
              <a:rPr lang="en-US" b="1" dirty="0"/>
              <a:t>Visualization</a:t>
            </a:r>
            <a:r>
              <a:rPr lang="en-US" dirty="0"/>
              <a:t>: Correlation and distribution plots aid in identifying trends and relationships in data.</a:t>
            </a:r>
          </a:p>
          <a:p>
            <a:pPr>
              <a:lnSpc>
                <a:spcPct val="110000"/>
              </a:lnSpc>
              <a:buFont typeface="+mj-lt"/>
              <a:buAutoNum type="arabicPeriod"/>
            </a:pPr>
            <a:r>
              <a:rPr lang="en-US" b="1" dirty="0"/>
              <a:t>Preprocessing</a:t>
            </a:r>
            <a:r>
              <a:rPr lang="en-US" dirty="0"/>
              <a:t>: Automated steps for cleaning and transforming data, supporting model performance.</a:t>
            </a:r>
          </a:p>
          <a:p>
            <a:pPr>
              <a:lnSpc>
                <a:spcPct val="110000"/>
              </a:lnSpc>
              <a:buFont typeface="+mj-lt"/>
              <a:buAutoNum type="arabicPeriod"/>
            </a:pPr>
            <a:r>
              <a:rPr lang="en-US" b="1" dirty="0"/>
              <a:t>Model Training</a:t>
            </a:r>
            <a:r>
              <a:rPr lang="en-US" dirty="0"/>
              <a:t>: A range of algorithms are available for regression and classification tasks.</a:t>
            </a:r>
          </a:p>
          <a:p>
            <a:pPr>
              <a:lnSpc>
                <a:spcPct val="110000"/>
              </a:lnSpc>
              <a:buFont typeface="+mj-lt"/>
              <a:buAutoNum type="arabicPeriod"/>
            </a:pPr>
            <a:r>
              <a:rPr lang="en-US" b="1" dirty="0"/>
              <a:t>Evaluation and Download</a:t>
            </a:r>
            <a:r>
              <a:rPr lang="en-US" dirty="0"/>
              <a:t>: Users receive model performance metrics and can download models for future use.</a:t>
            </a:r>
          </a:p>
        </p:txBody>
      </p:sp>
    </p:spTree>
    <p:extLst>
      <p:ext uri="{BB962C8B-B14F-4D97-AF65-F5344CB8AC3E}">
        <p14:creationId xmlns:p14="http://schemas.microsoft.com/office/powerpoint/2010/main" val="33849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92500" lnSpcReduction="20000"/>
          </a:bodyPr>
          <a:lstStyle/>
          <a:p>
            <a:pPr marL="0" indent="0">
              <a:lnSpc>
                <a:spcPct val="110000"/>
              </a:lnSpc>
              <a:buNone/>
            </a:pPr>
            <a:r>
              <a:rPr lang="en-US" b="1" dirty="0"/>
              <a:t>Frontend: </a:t>
            </a:r>
            <a:r>
              <a:rPr lang="en-US" b="1" dirty="0" err="1"/>
              <a:t>Streamlit</a:t>
            </a:r>
            <a:endParaRPr lang="en-US" b="1" dirty="0"/>
          </a:p>
          <a:p>
            <a:pPr>
              <a:lnSpc>
                <a:spcPct val="110000"/>
              </a:lnSpc>
              <a:buFont typeface="Arial" panose="020B0604020202020204" pitchFamily="34" charset="0"/>
              <a:buChar char="•"/>
            </a:pPr>
            <a:r>
              <a:rPr lang="en-US" b="1" dirty="0" err="1"/>
              <a:t>Streamlit</a:t>
            </a:r>
            <a:r>
              <a:rPr lang="en-US" b="1" dirty="0"/>
              <a:t> Framework</a:t>
            </a:r>
            <a:r>
              <a:rPr lang="en-US" dirty="0"/>
              <a:t>: </a:t>
            </a:r>
            <a:r>
              <a:rPr lang="en-US" dirty="0" err="1"/>
              <a:t>Streamlit</a:t>
            </a:r>
            <a:r>
              <a:rPr lang="en-US" dirty="0"/>
              <a:t> is used as the primary interface framework, allowing for the creation of interactive, real-time dashboards without extensive frontend coding. This enables users to:</a:t>
            </a:r>
          </a:p>
          <a:p>
            <a:pPr marL="742950" lvl="1" indent="-285750">
              <a:lnSpc>
                <a:spcPct val="110000"/>
              </a:lnSpc>
              <a:buFont typeface="Arial" panose="020B0604020202020204" pitchFamily="34" charset="0"/>
              <a:buChar char="•"/>
            </a:pPr>
            <a:r>
              <a:rPr lang="en-US" dirty="0"/>
              <a:t>Upload and display datasets.</a:t>
            </a:r>
          </a:p>
          <a:p>
            <a:pPr marL="742950" lvl="1" indent="-285750">
              <a:lnSpc>
                <a:spcPct val="110000"/>
              </a:lnSpc>
              <a:buFont typeface="Arial" panose="020B0604020202020204" pitchFamily="34" charset="0"/>
              <a:buChar char="•"/>
            </a:pPr>
            <a:r>
              <a:rPr lang="en-US" dirty="0"/>
              <a:t>Interact with different components such as buttons, sliders, and dropdowns for selecting preprocessing and model options.</a:t>
            </a:r>
          </a:p>
          <a:p>
            <a:pPr marL="742950" lvl="1" indent="-285750">
              <a:lnSpc>
                <a:spcPct val="110000"/>
              </a:lnSpc>
              <a:buFont typeface="Arial" panose="020B0604020202020204" pitchFamily="34" charset="0"/>
              <a:buChar char="•"/>
            </a:pPr>
            <a:r>
              <a:rPr lang="en-US" dirty="0"/>
              <a:t>View visualizations and evaluation metrics in an intuitive format.</a:t>
            </a:r>
          </a:p>
          <a:p>
            <a:pPr>
              <a:lnSpc>
                <a:spcPct val="110000"/>
              </a:lnSpc>
              <a:buFont typeface="Arial" panose="020B0604020202020204" pitchFamily="34" charset="0"/>
              <a:buChar char="•"/>
            </a:pPr>
            <a:r>
              <a:rPr lang="en-US" b="1" dirty="0"/>
              <a:t>Advantages</a:t>
            </a:r>
            <a:r>
              <a:rPr lang="en-US" dirty="0"/>
              <a:t>: </a:t>
            </a:r>
            <a:r>
              <a:rPr lang="en-US" dirty="0" err="1"/>
              <a:t>Streamlit’s</a:t>
            </a:r>
            <a:r>
              <a:rPr lang="en-US" dirty="0"/>
              <a:t> simplicity and Python-native approach make it ideal for machine learning applications that require rapid prototyping and real-time interactivity.</a:t>
            </a:r>
          </a:p>
        </p:txBody>
      </p:sp>
    </p:spTree>
    <p:extLst>
      <p:ext uri="{BB962C8B-B14F-4D97-AF65-F5344CB8AC3E}">
        <p14:creationId xmlns:p14="http://schemas.microsoft.com/office/powerpoint/2010/main" val="426452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a:xfrm>
            <a:off x="838200" y="1420586"/>
            <a:ext cx="10515600" cy="4756377"/>
          </a:xfrm>
        </p:spPr>
        <p:txBody>
          <a:bodyPr>
            <a:normAutofit fontScale="77500" lnSpcReduction="20000"/>
          </a:bodyPr>
          <a:lstStyle/>
          <a:p>
            <a:pPr marL="0" indent="0">
              <a:lnSpc>
                <a:spcPct val="120000"/>
              </a:lnSpc>
              <a:buNone/>
            </a:pPr>
            <a:r>
              <a:rPr lang="en-US" b="1" dirty="0"/>
              <a:t>Backend: Python with ML Libraries</a:t>
            </a:r>
          </a:p>
          <a:p>
            <a:pPr>
              <a:lnSpc>
                <a:spcPct val="120000"/>
              </a:lnSpc>
              <a:buFont typeface="Arial" panose="020B0604020202020204" pitchFamily="34" charset="0"/>
              <a:buChar char="•"/>
            </a:pPr>
            <a:r>
              <a:rPr lang="en-US" b="1" dirty="0"/>
              <a:t>Python</a:t>
            </a:r>
            <a:r>
              <a:rPr lang="en-US" dirty="0"/>
              <a:t>: The core programming language for backend development. Its extensive library ecosystem supports machine learning, data processing, and model evaluation with efficiency.</a:t>
            </a:r>
          </a:p>
          <a:p>
            <a:pPr>
              <a:lnSpc>
                <a:spcPct val="120000"/>
              </a:lnSpc>
              <a:buFont typeface="Arial" panose="020B0604020202020204" pitchFamily="34" charset="0"/>
              <a:buChar char="•"/>
            </a:pPr>
            <a:r>
              <a:rPr lang="en-US" b="1" dirty="0"/>
              <a:t>Machine Learning Libraries</a:t>
            </a:r>
            <a:r>
              <a:rPr lang="en-US" dirty="0"/>
              <a:t>:</a:t>
            </a:r>
          </a:p>
          <a:p>
            <a:pPr marL="742950" lvl="1" indent="-285750">
              <a:lnSpc>
                <a:spcPct val="120000"/>
              </a:lnSpc>
              <a:buFont typeface="Arial" panose="020B0604020202020204" pitchFamily="34" charset="0"/>
              <a:buChar char="•"/>
            </a:pPr>
            <a:r>
              <a:rPr lang="en-US" b="1" dirty="0"/>
              <a:t>Scikit-learn</a:t>
            </a:r>
            <a:r>
              <a:rPr lang="en-US" dirty="0"/>
              <a:t>: Essential for implementing classic ML models (e.g., Logistic Regression, KNN) and preprocessing methods (e.g., PCA, data encoding).</a:t>
            </a:r>
          </a:p>
          <a:p>
            <a:pPr marL="742950" lvl="1" indent="-285750">
              <a:lnSpc>
                <a:spcPct val="120000"/>
              </a:lnSpc>
              <a:buFont typeface="Arial" panose="020B0604020202020204" pitchFamily="34" charset="0"/>
              <a:buChar char="•"/>
            </a:pPr>
            <a:r>
              <a:rPr lang="en-US" b="1" dirty="0" err="1"/>
              <a:t>XGBoost</a:t>
            </a:r>
            <a:r>
              <a:rPr lang="en-US" dirty="0"/>
              <a:t>: Known for its high performance in gradient boosting tasks, </a:t>
            </a:r>
            <a:r>
              <a:rPr lang="en-US" dirty="0" err="1"/>
              <a:t>XGBoost</a:t>
            </a:r>
            <a:r>
              <a:rPr lang="en-US" dirty="0"/>
              <a:t> is used for training classification and regression models with better accuracy and speed.</a:t>
            </a:r>
          </a:p>
          <a:p>
            <a:pPr marL="742950" lvl="1" indent="-285750">
              <a:lnSpc>
                <a:spcPct val="120000"/>
              </a:lnSpc>
              <a:buFont typeface="Arial" panose="020B0604020202020204" pitchFamily="34" charset="0"/>
              <a:buChar char="•"/>
            </a:pPr>
            <a:r>
              <a:rPr lang="en-US" b="1" dirty="0" err="1"/>
              <a:t>CatBoost</a:t>
            </a:r>
            <a:r>
              <a:rPr lang="en-US" dirty="0"/>
              <a:t>: A library optimized for categorical data, allowing the application to handle mixed data types effectively.</a:t>
            </a:r>
          </a:p>
          <a:p>
            <a:pPr marL="742950" lvl="1" indent="-285750">
              <a:lnSpc>
                <a:spcPct val="120000"/>
              </a:lnSpc>
              <a:buFont typeface="Arial" panose="020B0604020202020204" pitchFamily="34" charset="0"/>
              <a:buChar char="•"/>
            </a:pPr>
            <a:r>
              <a:rPr lang="en-US" b="1" dirty="0"/>
              <a:t>Imbalanced-learn</a:t>
            </a:r>
            <a:r>
              <a:rPr lang="en-US" dirty="0"/>
              <a:t>: This library includes tools like </a:t>
            </a:r>
            <a:r>
              <a:rPr lang="en-US" b="1" dirty="0" err="1"/>
              <a:t>RandomOverSampler</a:t>
            </a:r>
            <a:r>
              <a:rPr lang="en-US" dirty="0"/>
              <a:t> and </a:t>
            </a:r>
            <a:r>
              <a:rPr lang="en-US" b="1" dirty="0"/>
              <a:t>SMOTEENN</a:t>
            </a:r>
            <a:r>
              <a:rPr lang="en-US" dirty="0"/>
              <a:t> to handle imbalanced datasets, which is crucial for improving the quality of model predictions.</a:t>
            </a:r>
          </a:p>
        </p:txBody>
      </p:sp>
    </p:spTree>
    <p:extLst>
      <p:ext uri="{BB962C8B-B14F-4D97-AF65-F5344CB8AC3E}">
        <p14:creationId xmlns:p14="http://schemas.microsoft.com/office/powerpoint/2010/main" val="422837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92500" lnSpcReduction="10000"/>
          </a:bodyPr>
          <a:lstStyle/>
          <a:p>
            <a:pPr marL="0" indent="0">
              <a:buNone/>
            </a:pPr>
            <a:r>
              <a:rPr lang="en-US" b="1" dirty="0"/>
              <a:t>Data Processing and Visualization: Pandas, </a:t>
            </a:r>
            <a:r>
              <a:rPr lang="en-US" b="1" dirty="0" err="1"/>
              <a:t>Plotly</a:t>
            </a:r>
            <a:r>
              <a:rPr lang="en-US" b="1" dirty="0"/>
              <a:t>, and NumPy</a:t>
            </a:r>
          </a:p>
          <a:p>
            <a:pPr>
              <a:buFont typeface="Arial" panose="020B0604020202020204" pitchFamily="34" charset="0"/>
              <a:buChar char="•"/>
            </a:pPr>
            <a:r>
              <a:rPr lang="en-US" b="1" dirty="0"/>
              <a:t>Pandas</a:t>
            </a:r>
            <a:r>
              <a:rPr lang="en-US" dirty="0"/>
              <a:t>: Provides data manipulation capabilities, enabling operations such as reading data, handling missing values, and reshaping datasets. Used extensively for data preprocessing and transformation tasks.</a:t>
            </a:r>
          </a:p>
          <a:p>
            <a:pPr>
              <a:buFont typeface="Arial" panose="020B0604020202020204" pitchFamily="34" charset="0"/>
              <a:buChar char="•"/>
            </a:pPr>
            <a:r>
              <a:rPr lang="en-US" b="1" dirty="0"/>
              <a:t>NumPy</a:t>
            </a:r>
            <a:r>
              <a:rPr lang="en-US" dirty="0"/>
              <a:t>: Supports numerical computations, especially matrix operations for feature engineering, PCA, and dataset balancing, enhancing computational efficiency.</a:t>
            </a:r>
          </a:p>
          <a:p>
            <a:pPr>
              <a:buFont typeface="Arial" panose="020B0604020202020204" pitchFamily="34" charset="0"/>
              <a:buChar char="•"/>
            </a:pPr>
            <a:r>
              <a:rPr lang="en-US" b="1" dirty="0" err="1"/>
              <a:t>Plotly</a:t>
            </a:r>
            <a:r>
              <a:rPr lang="en-US" dirty="0"/>
              <a:t>: </a:t>
            </a:r>
            <a:r>
              <a:rPr lang="en-US" dirty="0" err="1"/>
              <a:t>Plotly</a:t>
            </a:r>
            <a:r>
              <a:rPr lang="en-US" dirty="0"/>
              <a:t> Express and Graph Objects are used for interactive visualizations, allowing users to explore correlations, distributions, and model evaluation metrics visually. This enhances the interpretability of data insights.</a:t>
            </a:r>
          </a:p>
        </p:txBody>
      </p:sp>
    </p:spTree>
    <p:extLst>
      <p:ext uri="{BB962C8B-B14F-4D97-AF65-F5344CB8AC3E}">
        <p14:creationId xmlns:p14="http://schemas.microsoft.com/office/powerpoint/2010/main" val="374627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6F094-F0ED-5B44-5578-DCF63B391F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037DB-E595-F2D6-45B8-19E655B79909}"/>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2EB0391F-9200-43DD-9450-894F8EBCCAE2}"/>
              </a:ext>
            </a:extLst>
          </p:cNvPr>
          <p:cNvSpPr>
            <a:spLocks noGrp="1"/>
          </p:cNvSpPr>
          <p:nvPr>
            <p:ph idx="1"/>
          </p:nvPr>
        </p:nvSpPr>
        <p:spPr/>
        <p:txBody>
          <a:bodyPr>
            <a:normAutofit/>
          </a:bodyPr>
          <a:lstStyle/>
          <a:p>
            <a:pPr marL="0" indent="0">
              <a:buNone/>
            </a:pPr>
            <a:r>
              <a:rPr lang="en-IN" b="1" dirty="0"/>
              <a:t>Model Persistence: Pickle and </a:t>
            </a:r>
            <a:r>
              <a:rPr lang="en-US" b="1" dirty="0"/>
              <a:t>NumPy</a:t>
            </a:r>
            <a:r>
              <a:rPr lang="en-US" dirty="0"/>
              <a:t>:</a:t>
            </a:r>
          </a:p>
          <a:p>
            <a:pPr marL="0" indent="0">
              <a:buNone/>
            </a:pPr>
            <a:r>
              <a:rPr lang="en-US" b="1" dirty="0"/>
              <a:t>Pickle: </a:t>
            </a:r>
            <a:r>
              <a:rPr lang="en-US" dirty="0"/>
              <a:t>Enables model serialization, allowing users to download trained models as .</a:t>
            </a:r>
            <a:r>
              <a:rPr lang="en-US" dirty="0" err="1"/>
              <a:t>pkl</a:t>
            </a:r>
            <a:r>
              <a:rPr lang="en-US" dirty="0"/>
              <a:t> files. This makes the models portable, so they can be used in other applications without retraining.</a:t>
            </a:r>
          </a:p>
          <a:p>
            <a:pPr marL="0" indent="0">
              <a:buNone/>
            </a:pPr>
            <a:r>
              <a:rPr lang="en-US" b="1" dirty="0"/>
              <a:t>Implementation: </a:t>
            </a:r>
            <a:r>
              <a:rPr lang="en-US" dirty="0"/>
              <a:t>After training, each model is serialized with Pickle and provided as a downloadable file. This feature supports easy integration into other ML pipelines or deployment environments.</a:t>
            </a:r>
          </a:p>
          <a:p>
            <a:pPr marL="0" indent="0">
              <a:buNone/>
            </a:pPr>
            <a:endParaRPr lang="en-US" dirty="0"/>
          </a:p>
        </p:txBody>
      </p:sp>
    </p:spTree>
    <p:extLst>
      <p:ext uri="{BB962C8B-B14F-4D97-AF65-F5344CB8AC3E}">
        <p14:creationId xmlns:p14="http://schemas.microsoft.com/office/powerpoint/2010/main" val="233059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lnSpcReduction="10000"/>
          </a:bodyPr>
          <a:lstStyle/>
          <a:p>
            <a:pPr marL="0" indent="0">
              <a:buNone/>
            </a:pPr>
            <a:r>
              <a:rPr lang="en-US" b="1" dirty="0"/>
              <a:t>Machine Learning Model Options</a:t>
            </a:r>
          </a:p>
          <a:p>
            <a:pPr>
              <a:buFont typeface="Arial" panose="020B0604020202020204" pitchFamily="34" charset="0"/>
              <a:buChar char="•"/>
            </a:pPr>
            <a:r>
              <a:rPr lang="en-US" b="1" dirty="0"/>
              <a:t>Classification Algorithms</a:t>
            </a:r>
            <a:r>
              <a:rPr lang="en-US" dirty="0"/>
              <a:t>: Logistic Regression, Random Forest, </a:t>
            </a:r>
            <a:r>
              <a:rPr lang="en-US" dirty="0" err="1"/>
              <a:t>XGBoost</a:t>
            </a:r>
            <a:r>
              <a:rPr lang="en-US" dirty="0"/>
              <a:t>, </a:t>
            </a:r>
            <a:r>
              <a:rPr lang="en-US" dirty="0" err="1"/>
              <a:t>CatBoost</a:t>
            </a:r>
            <a:r>
              <a:rPr lang="en-US" dirty="0"/>
              <a:t>, SVM, and KNN. These models cover a wide range of applications, from linear classification to complex, non-linear tasks.</a:t>
            </a:r>
          </a:p>
          <a:p>
            <a:pPr>
              <a:buFont typeface="Arial" panose="020B0604020202020204" pitchFamily="34" charset="0"/>
              <a:buChar char="•"/>
            </a:pPr>
            <a:r>
              <a:rPr lang="en-US" b="1"/>
              <a:t>Regression Algorithms</a:t>
            </a:r>
            <a:r>
              <a:rPr lang="en-US"/>
              <a:t>: </a:t>
            </a:r>
            <a:r>
              <a:rPr lang="en-US" dirty="0"/>
              <a:t>Linear Regression, Random Forest Regressor, </a:t>
            </a:r>
            <a:r>
              <a:rPr lang="en-US" dirty="0" err="1"/>
              <a:t>XGBoost</a:t>
            </a:r>
            <a:r>
              <a:rPr lang="en-US" dirty="0"/>
              <a:t> Regressor, </a:t>
            </a:r>
            <a:r>
              <a:rPr lang="en-US" dirty="0" err="1"/>
              <a:t>CatBoost</a:t>
            </a:r>
            <a:r>
              <a:rPr lang="en-US" dirty="0"/>
              <a:t> Regressor, and SVR. These models are optimized for predicting continuous values in various types of datasets.</a:t>
            </a:r>
          </a:p>
          <a:p>
            <a:pPr>
              <a:buFont typeface="Arial" panose="020B0604020202020204" pitchFamily="34" charset="0"/>
              <a:buChar char="•"/>
            </a:pPr>
            <a:r>
              <a:rPr lang="en-US" b="1" dirty="0"/>
              <a:t>Clustering Algorithms</a:t>
            </a:r>
            <a:r>
              <a:rPr lang="en-US" dirty="0"/>
              <a:t>: K-Means and Hierarchical Clustering for unsupervised tasks, enabling the application to group data into clusters without predefined labels.</a:t>
            </a:r>
          </a:p>
        </p:txBody>
      </p:sp>
    </p:spTree>
    <p:extLst>
      <p:ext uri="{BB962C8B-B14F-4D97-AF65-F5344CB8AC3E}">
        <p14:creationId xmlns:p14="http://schemas.microsoft.com/office/powerpoint/2010/main" val="117956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a:bodyPr>
          <a:lstStyle/>
          <a:p>
            <a:pPr marL="0" indent="0">
              <a:buNone/>
            </a:pPr>
            <a:r>
              <a:rPr lang="en-IN" b="1" dirty="0"/>
              <a:t>Model Evaluation Metrics</a:t>
            </a:r>
          </a:p>
          <a:p>
            <a:pPr>
              <a:buFont typeface="Arial" panose="020B0604020202020204" pitchFamily="34" charset="0"/>
              <a:buChar char="•"/>
            </a:pPr>
            <a:r>
              <a:rPr lang="en-IN" b="1" dirty="0"/>
              <a:t>Classification Metrics</a:t>
            </a:r>
            <a:r>
              <a:rPr lang="en-IN" dirty="0"/>
              <a:t>: Accuracy, Precision, Recall, F1 Score, and Confusion Matrix to provide detailed performance insights for each classification model.</a:t>
            </a:r>
          </a:p>
          <a:p>
            <a:pPr>
              <a:buFont typeface="Arial" panose="020B0604020202020204" pitchFamily="34" charset="0"/>
              <a:buChar char="•"/>
            </a:pPr>
            <a:r>
              <a:rPr lang="en-IN" b="1" dirty="0"/>
              <a:t>Regression Metrics</a:t>
            </a:r>
            <a:r>
              <a:rPr lang="en-IN" dirty="0"/>
              <a:t>: Mean Absolute Error (MAE), Root Mean Squared Error (RMSE), and R2 Score are calculated to assess regression model performance, helping users interpret prediction accuracy and error.</a:t>
            </a:r>
          </a:p>
          <a:p>
            <a:pPr>
              <a:buFont typeface="Arial" panose="020B0604020202020204" pitchFamily="34" charset="0"/>
              <a:buChar char="•"/>
            </a:pPr>
            <a:r>
              <a:rPr lang="en-IN" b="1" dirty="0"/>
              <a:t>Clustering Metrics</a:t>
            </a:r>
            <a:r>
              <a:rPr lang="en-IN" dirty="0"/>
              <a:t>: Silhouette Score is used for clustering algorithms to assess clusters.</a:t>
            </a:r>
          </a:p>
        </p:txBody>
      </p:sp>
    </p:spTree>
    <p:extLst>
      <p:ext uri="{BB962C8B-B14F-4D97-AF65-F5344CB8AC3E}">
        <p14:creationId xmlns:p14="http://schemas.microsoft.com/office/powerpoint/2010/main" val="131031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0777-4DCF-1644-3BCF-2ACD69E6AE78}"/>
              </a:ext>
            </a:extLst>
          </p:cNvPr>
          <p:cNvSpPr>
            <a:spLocks noGrp="1"/>
          </p:cNvSpPr>
          <p:nvPr>
            <p:ph type="title"/>
          </p:nvPr>
        </p:nvSpPr>
        <p:spPr/>
        <p:txBody>
          <a:bodyPr/>
          <a:lstStyle/>
          <a:p>
            <a:r>
              <a:rPr lang="en-IN" sz="4400" b="0" i="0" u="none" strike="noStrike" baseline="0" dirty="0">
                <a:solidFill>
                  <a:srgbClr val="000000"/>
                </a:solidFill>
                <a:latin typeface="+mn-lt"/>
                <a:cs typeface="Times New Roman" panose="02020603050405020304" pitchFamily="18" charset="0"/>
              </a:rPr>
              <a:t> </a:t>
            </a:r>
            <a:r>
              <a:rPr lang="en-IN" sz="4400" b="0" i="0" u="none" strike="noStrike" baseline="0" dirty="0">
                <a:solidFill>
                  <a:srgbClr val="5A5A5A"/>
                </a:solidFill>
                <a:latin typeface="+mn-lt"/>
                <a:cs typeface="Times New Roman" panose="02020603050405020304" pitchFamily="18" charset="0"/>
              </a:rPr>
              <a:t>ABSTRACT: </a:t>
            </a:r>
            <a:endParaRPr lang="en-IN"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62D1E911-E0FB-3826-A2B3-909EA9558E70}"/>
              </a:ext>
            </a:extLst>
          </p:cNvPr>
          <p:cNvSpPr>
            <a:spLocks noGrp="1"/>
          </p:cNvSpPr>
          <p:nvPr>
            <p:ph idx="1"/>
          </p:nvPr>
        </p:nvSpPr>
        <p:spPr/>
        <p:txBody>
          <a:bodyPr/>
          <a:lstStyle/>
          <a:p>
            <a:pPr marL="0" indent="0" algn="just">
              <a:lnSpc>
                <a:spcPct val="100000"/>
              </a:lnSpc>
              <a:buNone/>
            </a:pPr>
            <a:r>
              <a:rPr lang="en-US" sz="2400" b="0" i="0" u="none" strike="noStrike" baseline="0" dirty="0">
                <a:solidFill>
                  <a:srgbClr val="000000"/>
                </a:solidFill>
                <a:cs typeface="Times New Roman" panose="02020603050405020304" pitchFamily="18" charset="0"/>
              </a:rPr>
              <a:t>This project presents an interactive web application built with </a:t>
            </a:r>
            <a:r>
              <a:rPr lang="en-US" sz="2400" b="0" i="0" u="none" strike="noStrike" baseline="0" dirty="0" err="1">
                <a:solidFill>
                  <a:srgbClr val="000000"/>
                </a:solidFill>
                <a:cs typeface="Times New Roman" panose="02020603050405020304" pitchFamily="18" charset="0"/>
              </a:rPr>
              <a:t>Streamlit</a:t>
            </a:r>
            <a:r>
              <a:rPr lang="en-US" sz="2400" b="0" i="0" u="none" strike="noStrike" baseline="0" dirty="0">
                <a:solidFill>
                  <a:srgbClr val="000000"/>
                </a:solidFill>
                <a:cs typeface="Times New Roman" panose="02020603050405020304" pitchFamily="18" charset="0"/>
              </a:rPr>
              <a:t>, designed to automate the machine learning pipeline. The application allows users to upload datasets, perform data analysis (DA), visualize data distributions and correlations, and clean data with various preprocessing techniques. The system supports feature engineering through techniques like Principal Component Analysis (PCA) and data balancing methods (e.g., oversampling, </a:t>
            </a:r>
            <a:r>
              <a:rPr lang="en-US" sz="2400" b="0" i="0" u="none" strike="noStrike" baseline="0" dirty="0" err="1">
                <a:solidFill>
                  <a:srgbClr val="000000"/>
                </a:solidFill>
                <a:cs typeface="Times New Roman" panose="02020603050405020304" pitchFamily="18" charset="0"/>
              </a:rPr>
              <a:t>undersampling</a:t>
            </a:r>
            <a:r>
              <a:rPr lang="en-US" sz="2400" b="0" i="0" u="none" strike="noStrike" baseline="0" dirty="0">
                <a:solidFill>
                  <a:srgbClr val="000000"/>
                </a:solidFill>
                <a:cs typeface="Times New Roman" panose="02020603050405020304" pitchFamily="18" charset="0"/>
              </a:rPr>
              <a:t>.) Users can choose from a range of machine learning models, including classification, regression, and clustering algorithms. Supported models include Logistic Regression, Random Forest, </a:t>
            </a:r>
            <a:r>
              <a:rPr lang="en-US" sz="2400" b="0" i="0" u="none" strike="noStrike" baseline="0" dirty="0" err="1">
                <a:solidFill>
                  <a:srgbClr val="000000"/>
                </a:solidFill>
                <a:cs typeface="Times New Roman" panose="02020603050405020304" pitchFamily="18" charset="0"/>
              </a:rPr>
              <a:t>XGBoost</a:t>
            </a:r>
            <a:r>
              <a:rPr lang="en-US" sz="2400" b="0" i="0" u="none" strike="noStrike" baseline="0" dirty="0">
                <a:solidFill>
                  <a:srgbClr val="000000"/>
                </a:solidFill>
                <a:cs typeface="Times New Roman" panose="02020603050405020304" pitchFamily="18" charset="0"/>
              </a:rPr>
              <a:t>, </a:t>
            </a:r>
            <a:r>
              <a:rPr lang="en-US" sz="2400" b="0" i="0" u="none" strike="noStrike" baseline="0" dirty="0" err="1">
                <a:solidFill>
                  <a:srgbClr val="000000"/>
                </a:solidFill>
                <a:cs typeface="Times New Roman" panose="02020603050405020304" pitchFamily="18" charset="0"/>
              </a:rPr>
              <a:t>CatBoost</a:t>
            </a:r>
            <a:r>
              <a:rPr lang="en-US" sz="2400" b="0" i="0" u="none" strike="noStrike" baseline="0" dirty="0">
                <a:solidFill>
                  <a:srgbClr val="000000"/>
                </a:solidFill>
                <a:cs typeface="Times New Roman" panose="02020603050405020304" pitchFamily="18" charset="0"/>
              </a:rPr>
              <a:t>, Support Vector.</a:t>
            </a:r>
            <a:endParaRPr lang="en-IN" dirty="0"/>
          </a:p>
        </p:txBody>
      </p:sp>
    </p:spTree>
    <p:extLst>
      <p:ext uri="{BB962C8B-B14F-4D97-AF65-F5344CB8AC3E}">
        <p14:creationId xmlns:p14="http://schemas.microsoft.com/office/powerpoint/2010/main" val="319483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endParaRPr lang="en-IN" dirty="0"/>
          </a:p>
        </p:txBody>
      </p:sp>
      <p:pic>
        <p:nvPicPr>
          <p:cNvPr id="8" name="Picture 7">
            <a:extLst>
              <a:ext uri="{FF2B5EF4-FFF2-40B4-BE49-F238E27FC236}">
                <a16:creationId xmlns:a16="http://schemas.microsoft.com/office/drawing/2014/main" id="{1D6C3367-C5CB-7D3A-E775-72A55A84B8E8}"/>
              </a:ext>
            </a:extLst>
          </p:cNvPr>
          <p:cNvPicPr>
            <a:picLocks noChangeAspect="1"/>
          </p:cNvPicPr>
          <p:nvPr/>
        </p:nvPicPr>
        <p:blipFill>
          <a:blip r:embed="rId2">
            <a:extLst>
              <a:ext uri="{28A0092B-C50C-407E-A947-70E740481C1C}">
                <a14:useLocalDpi xmlns:a14="http://schemas.microsoft.com/office/drawing/2010/main" val="0"/>
              </a:ext>
            </a:extLst>
          </a:blip>
          <a:srcRect b="5324"/>
          <a:stretch/>
        </p:blipFill>
        <p:spPr>
          <a:xfrm>
            <a:off x="2490545" y="0"/>
            <a:ext cx="7210910" cy="6858000"/>
          </a:xfrm>
          <a:prstGeom prst="rect">
            <a:avLst/>
          </a:prstGeom>
        </p:spPr>
      </p:pic>
      <p:sp>
        <p:nvSpPr>
          <p:cNvPr id="10" name="Content Placeholder 9">
            <a:extLst>
              <a:ext uri="{FF2B5EF4-FFF2-40B4-BE49-F238E27FC236}">
                <a16:creationId xmlns:a16="http://schemas.microsoft.com/office/drawing/2014/main" id="{2BB6FAC0-AF38-5257-3B41-606D5D0338C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2239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CODING (SCREENSHOT)</a:t>
            </a:r>
            <a:endParaRPr lang="en-IN" dirty="0"/>
          </a:p>
        </p:txBody>
      </p:sp>
      <p:pic>
        <p:nvPicPr>
          <p:cNvPr id="5" name="Content Placeholder 4">
            <a:extLst>
              <a:ext uri="{FF2B5EF4-FFF2-40B4-BE49-F238E27FC236}">
                <a16:creationId xmlns:a16="http://schemas.microsoft.com/office/drawing/2014/main" id="{9989F3BB-9DE8-A738-F5BF-A56931EDD2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285446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CODING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9" name="Content Placeholder 8">
            <a:extLst>
              <a:ext uri="{FF2B5EF4-FFF2-40B4-BE49-F238E27FC236}">
                <a16:creationId xmlns:a16="http://schemas.microsoft.com/office/drawing/2014/main" id="{9AC39036-7CDF-BBE9-9706-118F78CFD8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332891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9" name="Content Placeholder 8">
            <a:extLst>
              <a:ext uri="{FF2B5EF4-FFF2-40B4-BE49-F238E27FC236}">
                <a16:creationId xmlns:a16="http://schemas.microsoft.com/office/drawing/2014/main" id="{53492B1E-5C86-5CB3-4375-DAD4FEFFBA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1166429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71EC88DD-158E-AA1A-AAF4-240553112A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2876761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DE7CC-84BC-60B8-79AC-3F93E84A9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CE761-A29B-B64D-7F68-3247A620F1D9}"/>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08CC17CC-E2A7-FFF8-1DC3-DA5959F672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11213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9F94F-AA8C-2E3A-6B28-8300893D1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BDC25-FA0F-9824-5D51-4F7CCB235BCB}"/>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53A835FC-3E2D-39F2-9149-C686676507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147953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192BB-2F97-F0D2-1764-B7955DA1DC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761B6-E551-F1BF-DA45-C94183607FD9}"/>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24D0A65F-F929-D2F6-14F2-1B6DCBE1E6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3914615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87336-E111-E92F-0E76-6F18B1492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AF0688-CE3C-36AF-D1F4-3AC13640F8D5}"/>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CONCLUSION</a:t>
            </a:r>
            <a:endParaRPr lang="en-IN" dirty="0"/>
          </a:p>
        </p:txBody>
      </p:sp>
      <p:sp>
        <p:nvSpPr>
          <p:cNvPr id="4" name="Content Placeholder 3">
            <a:extLst>
              <a:ext uri="{FF2B5EF4-FFF2-40B4-BE49-F238E27FC236}">
                <a16:creationId xmlns:a16="http://schemas.microsoft.com/office/drawing/2014/main" id="{7186C7C8-63BF-2A29-E685-C2C733B46FAE}"/>
              </a:ext>
            </a:extLst>
          </p:cNvPr>
          <p:cNvSpPr>
            <a:spLocks noGrp="1"/>
          </p:cNvSpPr>
          <p:nvPr>
            <p:ph idx="1"/>
          </p:nvPr>
        </p:nvSpPr>
        <p:spPr/>
        <p:txBody>
          <a:bodyPr/>
          <a:lstStyle/>
          <a:p>
            <a:r>
              <a:rPr lang="en-US" dirty="0"/>
              <a:t>This project demonstrates the capabilities of </a:t>
            </a:r>
            <a:r>
              <a:rPr lang="en-US" dirty="0" err="1"/>
              <a:t>AutoML</a:t>
            </a:r>
            <a:r>
              <a:rPr lang="en-US" dirty="0"/>
              <a:t> to simplify complex ML workflows, making machine learning accessible to a wider audience. The web application provides an end-to-end ML solution that automates data processing, model training, evaluation, and deployment. Future improvements could include support for advanced algorithms, additional evaluation metrics, and integration with cloud storage for scalability.</a:t>
            </a:r>
            <a:endParaRPr lang="en-IN" dirty="0"/>
          </a:p>
        </p:txBody>
      </p:sp>
    </p:spTree>
    <p:extLst>
      <p:ext uri="{BB962C8B-B14F-4D97-AF65-F5344CB8AC3E}">
        <p14:creationId xmlns:p14="http://schemas.microsoft.com/office/powerpoint/2010/main" val="1926615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6C7EB-2862-1D62-6A8E-74AF25226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645E0-B6B6-8310-711A-49F7C8045750}"/>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REFERENCE</a:t>
            </a:r>
            <a:endParaRPr lang="en-IN" dirty="0"/>
          </a:p>
        </p:txBody>
      </p:sp>
      <p:sp>
        <p:nvSpPr>
          <p:cNvPr id="4" name="Content Placeholder 3">
            <a:extLst>
              <a:ext uri="{FF2B5EF4-FFF2-40B4-BE49-F238E27FC236}">
                <a16:creationId xmlns:a16="http://schemas.microsoft.com/office/drawing/2014/main" id="{88F04DDE-A74F-F1F9-1082-FD3D21035D64}"/>
              </a:ext>
            </a:extLst>
          </p:cNvPr>
          <p:cNvSpPr>
            <a:spLocks noGrp="1"/>
          </p:cNvSpPr>
          <p:nvPr>
            <p:ph idx="1"/>
          </p:nvPr>
        </p:nvSpPr>
        <p:spPr>
          <a:xfrm>
            <a:off x="838200" y="1487277"/>
            <a:ext cx="10515600" cy="5005598"/>
          </a:xfrm>
        </p:spPr>
        <p:txBody>
          <a:bodyPr>
            <a:normAutofit fontScale="62500" lnSpcReduction="20000"/>
          </a:bodyPr>
          <a:lstStyle/>
          <a:p>
            <a:r>
              <a:rPr lang="en-US" dirty="0" err="1"/>
              <a:t>Feurer</a:t>
            </a:r>
            <a:r>
              <a:rPr lang="en-US" dirty="0"/>
              <a:t>, et al. (2019). “Automated Machine Learning: Methods, Systems, Challenges.” Journal of Machine Learning Research [1]</a:t>
            </a:r>
          </a:p>
          <a:p>
            <a:r>
              <a:rPr lang="en-US" dirty="0" err="1"/>
              <a:t>Kotthoff</a:t>
            </a:r>
            <a:r>
              <a:rPr lang="en-US" dirty="0"/>
              <a:t>, et al. (2021). “Survey on </a:t>
            </a:r>
            <a:r>
              <a:rPr lang="en-US" dirty="0" err="1"/>
              <a:t>AutoML</a:t>
            </a:r>
            <a:r>
              <a:rPr lang="en-US" dirty="0"/>
              <a:t> Applications in Industry.” AI Review Journal. [2]</a:t>
            </a:r>
          </a:p>
          <a:p>
            <a:r>
              <a:rPr lang="en-US" dirty="0" err="1"/>
              <a:t>Vanschoren</a:t>
            </a:r>
            <a:r>
              <a:rPr lang="en-US" dirty="0"/>
              <a:t>, et al. (2020). “Meta-Learning for Automated Model Selection.” Data Mining and Knowledge Discovery. [3]</a:t>
            </a:r>
          </a:p>
          <a:p>
            <a:r>
              <a:rPr lang="en-US" dirty="0"/>
              <a:t>Thornton et al. (2021). “Evaluating Ensemble Methods in </a:t>
            </a:r>
            <a:r>
              <a:rPr lang="en-US" dirty="0" err="1"/>
              <a:t>AutoML</a:t>
            </a:r>
            <a:r>
              <a:rPr lang="en-US" dirty="0"/>
              <a:t> Pipelines.” Advances in Neural Information Processing Systems. [4]</a:t>
            </a:r>
          </a:p>
          <a:p>
            <a:r>
              <a:rPr lang="en-US" dirty="0" err="1"/>
              <a:t>Bergstra</a:t>
            </a:r>
            <a:r>
              <a:rPr lang="en-US" dirty="0"/>
              <a:t>, et al(2021). “Making a Science of Model Search: Hyperparameter Optimization in Machine Learning.” Proceedings of Machine Learning Research. [5]</a:t>
            </a:r>
          </a:p>
          <a:p>
            <a:r>
              <a:rPr lang="en-US" dirty="0"/>
              <a:t>Jamieson, et al. (2022). “Efficient Hyperparameter Optimization by Hyperband.” International Conference on Learning Representations. [6]</a:t>
            </a:r>
          </a:p>
          <a:p>
            <a:r>
              <a:rPr lang="en-US" dirty="0"/>
              <a:t>M. T., Singh, et al. (2021). “Why Should I Trust You? Explaining the Predictions of Any Classifier.” Proceedings of the 22nd ACM SIGKDD International Conference on Knowledge Discovery and Data Mining. [7]</a:t>
            </a:r>
          </a:p>
          <a:p>
            <a:r>
              <a:rPr lang="en-US" dirty="0"/>
              <a:t>Lundberg, et al. (2022). “A Unified Approach to Interpreting Model Predictions.” Advances in Neural Information Processing Systems. [8]</a:t>
            </a:r>
          </a:p>
          <a:p>
            <a:r>
              <a:rPr lang="en-US" dirty="0"/>
              <a:t>Park, et al. (2023). “Automated Machine Learning for Predictive Healthcare Applications.” Journal of Healthcare Informatics Research. [9]</a:t>
            </a:r>
          </a:p>
          <a:p>
            <a:r>
              <a:rPr lang="en-US" dirty="0"/>
              <a:t>Wang Q, et al (2022). “</a:t>
            </a:r>
            <a:r>
              <a:rPr lang="en-US" dirty="0" err="1"/>
              <a:t>AutoML</a:t>
            </a:r>
            <a:r>
              <a:rPr lang="en-US" dirty="0"/>
              <a:t> in Financial Fraud Detection: A Review.” International Journal of Financial Studies. [10]</a:t>
            </a:r>
            <a:endParaRPr lang="en-IN" dirty="0"/>
          </a:p>
        </p:txBody>
      </p:sp>
    </p:spTree>
    <p:extLst>
      <p:ext uri="{BB962C8B-B14F-4D97-AF65-F5344CB8AC3E}">
        <p14:creationId xmlns:p14="http://schemas.microsoft.com/office/powerpoint/2010/main" val="88443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OVERVIEW:</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77500" lnSpcReduction="20000"/>
          </a:bodyPr>
          <a:lstStyle/>
          <a:p>
            <a:pPr marL="0" indent="0">
              <a:lnSpc>
                <a:spcPct val="110000"/>
              </a:lnSpc>
              <a:buNone/>
            </a:pPr>
            <a:r>
              <a:rPr lang="en-US" dirty="0"/>
              <a:t>Our web application automates essential machine learning tasks through a user-friendly interface. The pipeline supports:</a:t>
            </a:r>
          </a:p>
          <a:p>
            <a:pPr>
              <a:lnSpc>
                <a:spcPct val="110000"/>
              </a:lnSpc>
              <a:buFont typeface="Arial" panose="020B0604020202020204" pitchFamily="34" charset="0"/>
              <a:buChar char="•"/>
            </a:pPr>
            <a:r>
              <a:rPr lang="en-US" dirty="0"/>
              <a:t>Dataset upload and analysis.</a:t>
            </a:r>
          </a:p>
          <a:p>
            <a:pPr>
              <a:lnSpc>
                <a:spcPct val="110000"/>
              </a:lnSpc>
              <a:buFont typeface="Arial" panose="020B0604020202020204" pitchFamily="34" charset="0"/>
              <a:buChar char="•"/>
            </a:pPr>
            <a:r>
              <a:rPr lang="en-US" dirty="0"/>
              <a:t>Data visualization for insights.</a:t>
            </a:r>
          </a:p>
          <a:p>
            <a:pPr>
              <a:lnSpc>
                <a:spcPct val="110000"/>
              </a:lnSpc>
              <a:buFont typeface="Arial" panose="020B0604020202020204" pitchFamily="34" charset="0"/>
              <a:buChar char="•"/>
            </a:pPr>
            <a:r>
              <a:rPr lang="en-US" dirty="0"/>
              <a:t>Automated data cleaning and preprocessing.</a:t>
            </a:r>
          </a:p>
          <a:p>
            <a:pPr>
              <a:lnSpc>
                <a:spcPct val="110000"/>
              </a:lnSpc>
              <a:buFont typeface="Arial" panose="020B0604020202020204" pitchFamily="34" charset="0"/>
              <a:buChar char="•"/>
            </a:pPr>
            <a:r>
              <a:rPr lang="en-US" dirty="0"/>
              <a:t>Training of classification regression and classification models(depending upon the task).</a:t>
            </a:r>
          </a:p>
          <a:p>
            <a:pPr>
              <a:lnSpc>
                <a:spcPct val="110000"/>
              </a:lnSpc>
              <a:buFont typeface="Arial" panose="020B0604020202020204" pitchFamily="34" charset="0"/>
              <a:buChar char="•"/>
            </a:pPr>
            <a:r>
              <a:rPr lang="en-US" dirty="0"/>
              <a:t>Model evaluation with performance metrics.</a:t>
            </a:r>
          </a:p>
          <a:p>
            <a:pPr>
              <a:lnSpc>
                <a:spcPct val="110000"/>
              </a:lnSpc>
              <a:buFont typeface="Arial" panose="020B0604020202020204" pitchFamily="34" charset="0"/>
              <a:buChar char="•"/>
            </a:pPr>
            <a:r>
              <a:rPr lang="en-US" dirty="0"/>
              <a:t>Model download for external deployment. This tool is ideal for those looking to explore machine learning without deep technical expertise, making ML accessible and efficient for diverse users.</a:t>
            </a:r>
          </a:p>
        </p:txBody>
      </p:sp>
    </p:spTree>
    <p:extLst>
      <p:ext uri="{BB962C8B-B14F-4D97-AF65-F5344CB8AC3E}">
        <p14:creationId xmlns:p14="http://schemas.microsoft.com/office/powerpoint/2010/main" val="41986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PROBLEM STATEMENT</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a:bodyPr>
          <a:lstStyle/>
          <a:p>
            <a:pPr marL="0" indent="0">
              <a:lnSpc>
                <a:spcPct val="100000"/>
              </a:lnSpc>
              <a:buNone/>
            </a:pPr>
            <a:r>
              <a:rPr lang="en-US" b="1" dirty="0"/>
              <a:t>PROBLEM STATEMENT: </a:t>
            </a:r>
          </a:p>
          <a:p>
            <a:pPr marL="0" indent="0">
              <a:lnSpc>
                <a:spcPct val="100000"/>
              </a:lnSpc>
              <a:buNone/>
            </a:pPr>
            <a:r>
              <a:rPr lang="en-US" dirty="0"/>
              <a:t>The process of building machine learning models is often complex and resource-intensive, requiring a deep understanding of data preprocessing, feature engineering, model selection, and parameter tuning. For individuals and organizations with limited expertise, these challenges can become significant barriers. As a result, many miss out on the benefits of machine learning, especially in cases where rapid model development is needed to derive actionable insights from data.</a:t>
            </a:r>
          </a:p>
        </p:txBody>
      </p:sp>
    </p:spTree>
    <p:extLst>
      <p:ext uri="{BB962C8B-B14F-4D97-AF65-F5344CB8AC3E}">
        <p14:creationId xmlns:p14="http://schemas.microsoft.com/office/powerpoint/2010/main" val="215140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28A51-E1DE-B73C-0EDD-F096CDDD0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8CEA7-67A6-28D1-62D2-8BEA7A1D84BE}"/>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SOLLUTION:</a:t>
            </a:r>
            <a:endParaRPr lang="en-IN" dirty="0"/>
          </a:p>
        </p:txBody>
      </p:sp>
      <p:sp>
        <p:nvSpPr>
          <p:cNvPr id="3" name="Content Placeholder 2">
            <a:extLst>
              <a:ext uri="{FF2B5EF4-FFF2-40B4-BE49-F238E27FC236}">
                <a16:creationId xmlns:a16="http://schemas.microsoft.com/office/drawing/2014/main" id="{8AD50C37-8EBD-A3EA-9FD7-122A2DE8CE52}"/>
              </a:ext>
            </a:extLst>
          </p:cNvPr>
          <p:cNvSpPr>
            <a:spLocks noGrp="1"/>
          </p:cNvSpPr>
          <p:nvPr>
            <p:ph idx="1"/>
          </p:nvPr>
        </p:nvSpPr>
        <p:spPr/>
        <p:txBody>
          <a:bodyPr>
            <a:normAutofit fontScale="77500" lnSpcReduction="20000"/>
          </a:bodyPr>
          <a:lstStyle/>
          <a:p>
            <a:pPr marL="0" indent="0">
              <a:lnSpc>
                <a:spcPct val="120000"/>
              </a:lnSpc>
              <a:buNone/>
            </a:pPr>
            <a:r>
              <a:rPr lang="en-US" b="1" dirty="0"/>
              <a:t>SOLUTION:</a:t>
            </a:r>
          </a:p>
          <a:p>
            <a:pPr>
              <a:lnSpc>
                <a:spcPct val="120000"/>
              </a:lnSpc>
            </a:pPr>
            <a:r>
              <a:rPr lang="en-US" dirty="0"/>
              <a:t> Our solution is a web application (</a:t>
            </a:r>
            <a:r>
              <a:rPr lang="en-US" b="1" dirty="0" err="1"/>
              <a:t>AutoML</a:t>
            </a:r>
            <a:r>
              <a:rPr lang="en-US" dirty="0"/>
              <a:t>) is a user-friendly web platform that automates the machine learning pipeline. Users can upload CSV datasets, visualize data, and clean it by handling missing values, duplicates, and applying techniques like oversampling and </a:t>
            </a:r>
            <a:r>
              <a:rPr lang="en-US" dirty="0" err="1"/>
              <a:t>undersampling</a:t>
            </a:r>
            <a:r>
              <a:rPr lang="en-US" dirty="0"/>
              <a:t>.</a:t>
            </a:r>
          </a:p>
          <a:p>
            <a:pPr>
              <a:lnSpc>
                <a:spcPct val="120000"/>
              </a:lnSpc>
            </a:pPr>
            <a:r>
              <a:rPr lang="en-US" dirty="0"/>
              <a:t>The platform supports automated model training for classification, regression, and clustering using algorithms like Random Forest, </a:t>
            </a:r>
            <a:r>
              <a:rPr lang="en-US" dirty="0" err="1"/>
              <a:t>XGBoost</a:t>
            </a:r>
            <a:r>
              <a:rPr lang="en-US" dirty="0"/>
              <a:t>, </a:t>
            </a:r>
            <a:r>
              <a:rPr lang="en-US" dirty="0" err="1"/>
              <a:t>CatBoost</a:t>
            </a:r>
            <a:r>
              <a:rPr lang="en-US" dirty="0"/>
              <a:t>, and </a:t>
            </a:r>
            <a:r>
              <a:rPr lang="en-US" dirty="0" err="1"/>
              <a:t>KMeans</a:t>
            </a:r>
            <a:r>
              <a:rPr lang="en-US" dirty="0"/>
              <a:t>. </a:t>
            </a:r>
          </a:p>
          <a:p>
            <a:pPr>
              <a:lnSpc>
                <a:spcPct val="120000"/>
              </a:lnSpc>
            </a:pPr>
            <a:r>
              <a:rPr lang="en-US" dirty="0"/>
              <a:t>It provides performance metrics (accuracy, precision, F1 score, etc.) for easy comparison.</a:t>
            </a:r>
          </a:p>
          <a:p>
            <a:pPr>
              <a:lnSpc>
                <a:spcPct val="120000"/>
              </a:lnSpc>
            </a:pPr>
            <a:r>
              <a:rPr lang="en-US" dirty="0"/>
              <a:t>Once trained, models can be downloaded for deployment, making it accessible for users with minimal ML expertise to build and integrate models efficiently.</a:t>
            </a:r>
          </a:p>
          <a:p>
            <a:endParaRPr lang="en-IN" dirty="0"/>
          </a:p>
        </p:txBody>
      </p:sp>
    </p:spTree>
    <p:extLst>
      <p:ext uri="{BB962C8B-B14F-4D97-AF65-F5344CB8AC3E}">
        <p14:creationId xmlns:p14="http://schemas.microsoft.com/office/powerpoint/2010/main" val="9834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OBJECTIVES:</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a:bodyPr>
          <a:lstStyle/>
          <a:p>
            <a:pPr>
              <a:lnSpc>
                <a:spcPct val="100000"/>
              </a:lnSpc>
            </a:pPr>
            <a:r>
              <a:rPr lang="en-US" dirty="0"/>
              <a:t>User-Friendly ML: Provide a straightforward interface for building ML models.</a:t>
            </a:r>
          </a:p>
          <a:p>
            <a:pPr>
              <a:lnSpc>
                <a:spcPct val="100000"/>
              </a:lnSpc>
            </a:pPr>
            <a:r>
              <a:rPr lang="en-US" dirty="0"/>
              <a:t>Empower Non-Experts: Offer a seamless ML experience that minimizes technical barriers, supporting users in making data-driven decisions effectively.</a:t>
            </a:r>
          </a:p>
          <a:p>
            <a:pPr>
              <a:lnSpc>
                <a:spcPct val="100000"/>
              </a:lnSpc>
            </a:pPr>
            <a:r>
              <a:rPr lang="en-US" dirty="0"/>
              <a:t>Automate ML Pipeline: Automatically handle data preprocessing, model training, and evaluation.</a:t>
            </a:r>
          </a:p>
          <a:p>
            <a:pPr>
              <a:lnSpc>
                <a:spcPct val="100000"/>
              </a:lnSpc>
            </a:pPr>
            <a:r>
              <a:rPr lang="en-US" dirty="0"/>
              <a:t>Enable Model Download: Allow users to easily export trained models for use in their own applications.</a:t>
            </a:r>
          </a:p>
        </p:txBody>
      </p:sp>
    </p:spTree>
    <p:extLst>
      <p:ext uri="{BB962C8B-B14F-4D97-AF65-F5344CB8AC3E}">
        <p14:creationId xmlns:p14="http://schemas.microsoft.com/office/powerpoint/2010/main" val="162334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BD9E0-C0D6-F554-D3C7-495DE3944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CF0A4-4E65-F78B-3C87-B28259D27885}"/>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KEY FEATURES:</a:t>
            </a:r>
            <a:endParaRPr lang="en-IN" dirty="0"/>
          </a:p>
        </p:txBody>
      </p:sp>
      <p:sp>
        <p:nvSpPr>
          <p:cNvPr id="3" name="Content Placeholder 2">
            <a:extLst>
              <a:ext uri="{FF2B5EF4-FFF2-40B4-BE49-F238E27FC236}">
                <a16:creationId xmlns:a16="http://schemas.microsoft.com/office/drawing/2014/main" id="{2AF98B12-F1A6-4D7A-0EBC-D344137FF1A6}"/>
              </a:ext>
            </a:extLst>
          </p:cNvPr>
          <p:cNvSpPr>
            <a:spLocks noGrp="1"/>
          </p:cNvSpPr>
          <p:nvPr>
            <p:ph idx="1"/>
          </p:nvPr>
        </p:nvSpPr>
        <p:spPr>
          <a:xfrm>
            <a:off x="838200" y="1386785"/>
            <a:ext cx="10515600" cy="5106090"/>
          </a:xfrm>
        </p:spPr>
        <p:txBody>
          <a:bodyPr>
            <a:noAutofit/>
          </a:bodyPr>
          <a:lstStyle/>
          <a:p>
            <a:pPr>
              <a:lnSpc>
                <a:spcPct val="100000"/>
              </a:lnSpc>
              <a:buFont typeface="+mj-lt"/>
              <a:buAutoNum type="arabicPeriod"/>
            </a:pPr>
            <a:r>
              <a:rPr lang="en-US" sz="1600" b="1" dirty="0"/>
              <a:t>Upload Your Dataset</a:t>
            </a:r>
            <a:br>
              <a:rPr lang="en-US" sz="1600" dirty="0"/>
            </a:br>
            <a:r>
              <a:rPr lang="en-US" sz="1600" dirty="0"/>
              <a:t>Users can securely upload their datasets to start the ML pipeline.</a:t>
            </a:r>
          </a:p>
          <a:p>
            <a:pPr>
              <a:lnSpc>
                <a:spcPct val="100000"/>
              </a:lnSpc>
              <a:buFont typeface="+mj-lt"/>
              <a:buAutoNum type="arabicPeriod"/>
            </a:pPr>
            <a:r>
              <a:rPr lang="en-US" sz="1600" b="1" dirty="0"/>
              <a:t>View a Summary of Your Dataset</a:t>
            </a:r>
            <a:br>
              <a:rPr lang="en-US" sz="1600" dirty="0"/>
            </a:br>
            <a:r>
              <a:rPr lang="en-US" sz="1600" dirty="0"/>
              <a:t>Get a quick overview of dataset structure, including column details, missing values, and statistics.</a:t>
            </a:r>
          </a:p>
          <a:p>
            <a:pPr>
              <a:lnSpc>
                <a:spcPct val="100000"/>
              </a:lnSpc>
              <a:buFont typeface="+mj-lt"/>
              <a:buAutoNum type="arabicPeriod"/>
            </a:pPr>
            <a:r>
              <a:rPr lang="en-US" sz="1600" b="1" dirty="0"/>
              <a:t>Visualize Correlation Matrix and Values Distribution</a:t>
            </a:r>
            <a:br>
              <a:rPr lang="en-US" sz="1600" dirty="0"/>
            </a:br>
            <a:r>
              <a:rPr lang="en-US" sz="1600" dirty="0"/>
              <a:t>Generate visualizations to understand relationships between features and the distribution of values, aiding feature selection and data understanding.</a:t>
            </a:r>
          </a:p>
          <a:p>
            <a:pPr>
              <a:lnSpc>
                <a:spcPct val="100000"/>
              </a:lnSpc>
              <a:buFont typeface="+mj-lt"/>
              <a:buAutoNum type="arabicPeriod"/>
            </a:pPr>
            <a:r>
              <a:rPr lang="en-US" sz="1600" b="1" dirty="0"/>
              <a:t>Clean Your Data</a:t>
            </a:r>
            <a:br>
              <a:rPr lang="en-US" sz="1600" dirty="0"/>
            </a:br>
            <a:r>
              <a:rPr lang="en-US" sz="1600" dirty="0"/>
              <a:t>Automatic handling of missing values, duplicate rows, and data inconsistencies to prepare data for analysis.</a:t>
            </a:r>
          </a:p>
          <a:p>
            <a:pPr>
              <a:lnSpc>
                <a:spcPct val="100000"/>
              </a:lnSpc>
              <a:buFont typeface="+mj-lt"/>
              <a:buAutoNum type="arabicPeriod"/>
            </a:pPr>
            <a:r>
              <a:rPr lang="en-US" sz="1600" b="1" dirty="0"/>
              <a:t>Apply Data Preprocessing Techniques</a:t>
            </a:r>
            <a:br>
              <a:rPr lang="en-US" sz="1600" dirty="0"/>
            </a:br>
            <a:r>
              <a:rPr lang="en-US" sz="1600" dirty="0"/>
              <a:t>Standardize or normalize data and apply transformations, ensuring consistency and model readiness.</a:t>
            </a:r>
          </a:p>
          <a:p>
            <a:pPr>
              <a:lnSpc>
                <a:spcPct val="100000"/>
              </a:lnSpc>
              <a:buFont typeface="+mj-lt"/>
              <a:buAutoNum type="arabicPeriod"/>
            </a:pPr>
            <a:r>
              <a:rPr lang="en-US" sz="1600" b="1" dirty="0"/>
              <a:t>Train Regression/Classification Models</a:t>
            </a:r>
            <a:br>
              <a:rPr lang="en-US" sz="1600" dirty="0"/>
            </a:br>
            <a:r>
              <a:rPr lang="en-US" sz="1600" dirty="0"/>
              <a:t>Select from popular regression or classification models, and let the app handle model training and optimization.</a:t>
            </a:r>
          </a:p>
          <a:p>
            <a:pPr>
              <a:lnSpc>
                <a:spcPct val="100000"/>
              </a:lnSpc>
              <a:buFont typeface="+mj-lt"/>
              <a:buAutoNum type="arabicPeriod"/>
            </a:pPr>
            <a:r>
              <a:rPr lang="en-US" sz="1600" b="1" dirty="0"/>
              <a:t>Evaluate Your Trained Models</a:t>
            </a:r>
            <a:br>
              <a:rPr lang="en-US" sz="1600" dirty="0"/>
            </a:br>
            <a:r>
              <a:rPr lang="en-US" sz="1600" dirty="0"/>
              <a:t>Receive detailed performance metrics like accuracy, precision, recall, and F1 scores to understand model effectiveness.</a:t>
            </a:r>
          </a:p>
          <a:p>
            <a:pPr>
              <a:lnSpc>
                <a:spcPct val="100000"/>
              </a:lnSpc>
              <a:buFont typeface="+mj-lt"/>
              <a:buAutoNum type="arabicPeriod"/>
            </a:pPr>
            <a:r>
              <a:rPr lang="en-US" sz="1600" b="1" dirty="0"/>
              <a:t>Download Your Models</a:t>
            </a:r>
            <a:br>
              <a:rPr lang="en-US" sz="1600" dirty="0"/>
            </a:br>
            <a:r>
              <a:rPr lang="en-US" sz="1600" dirty="0"/>
              <a:t>Export trained models as files, ready for integration into other applications or further analysis.</a:t>
            </a:r>
          </a:p>
        </p:txBody>
      </p:sp>
    </p:spTree>
    <p:extLst>
      <p:ext uri="{BB962C8B-B14F-4D97-AF65-F5344CB8AC3E}">
        <p14:creationId xmlns:p14="http://schemas.microsoft.com/office/powerpoint/2010/main" val="98528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70000" lnSpcReduction="20000"/>
          </a:bodyPr>
          <a:lstStyle/>
          <a:p>
            <a:pPr marL="0" indent="0">
              <a:lnSpc>
                <a:spcPct val="120000"/>
              </a:lnSpc>
              <a:buNone/>
            </a:pPr>
            <a:r>
              <a:rPr lang="en-US" b="1" dirty="0"/>
              <a:t>Overview of </a:t>
            </a:r>
            <a:r>
              <a:rPr lang="en-US" b="1" dirty="0" err="1"/>
              <a:t>AutoML</a:t>
            </a:r>
            <a:r>
              <a:rPr lang="en-US" b="1" dirty="0"/>
              <a:t> Development</a:t>
            </a:r>
            <a:br>
              <a:rPr lang="en-US" dirty="0"/>
            </a:br>
            <a:r>
              <a:rPr lang="en-US" dirty="0"/>
              <a:t>Automated Machine Learning has rapidly evolved, with research focused on making machine learning accessible to non-experts. Key developments include:</a:t>
            </a:r>
          </a:p>
          <a:p>
            <a:pPr>
              <a:lnSpc>
                <a:spcPct val="120000"/>
              </a:lnSpc>
              <a:buFont typeface="Arial" panose="020B0604020202020204" pitchFamily="34" charset="0"/>
              <a:buChar char="•"/>
            </a:pPr>
            <a:r>
              <a:rPr lang="en-US" b="1" dirty="0"/>
              <a:t>Automated Data Preprocessing</a:t>
            </a:r>
            <a:r>
              <a:rPr lang="en-US" dirty="0"/>
              <a:t>: Techniques to handle missing values, outliers, and data transformations automatically.</a:t>
            </a:r>
          </a:p>
          <a:p>
            <a:pPr>
              <a:lnSpc>
                <a:spcPct val="120000"/>
              </a:lnSpc>
              <a:buFont typeface="Arial" panose="020B0604020202020204" pitchFamily="34" charset="0"/>
              <a:buChar char="•"/>
            </a:pPr>
            <a:r>
              <a:rPr lang="en-US" b="1" dirty="0"/>
              <a:t>Model Selection</a:t>
            </a:r>
            <a:r>
              <a:rPr lang="en-US" dirty="0"/>
              <a:t>: Algorithms that efficiently select the best models from a predefined set, reducing manual effort.</a:t>
            </a:r>
          </a:p>
          <a:p>
            <a:pPr>
              <a:lnSpc>
                <a:spcPct val="120000"/>
              </a:lnSpc>
            </a:pPr>
            <a:r>
              <a:rPr lang="en-US" i="1" dirty="0"/>
              <a:t>Key Studies</a:t>
            </a:r>
            <a:r>
              <a:rPr lang="en-US" dirty="0"/>
              <a:t>:</a:t>
            </a:r>
          </a:p>
          <a:p>
            <a:pPr>
              <a:lnSpc>
                <a:spcPct val="120000"/>
              </a:lnSpc>
              <a:buFont typeface="Arial" panose="020B0604020202020204" pitchFamily="34" charset="0"/>
              <a:buChar char="•"/>
            </a:pPr>
            <a:r>
              <a:rPr lang="en-US" dirty="0" err="1"/>
              <a:t>Feurer</a:t>
            </a:r>
            <a:r>
              <a:rPr lang="en-US" dirty="0"/>
              <a:t> et al. (2019) on automating preprocessing and model selection in </a:t>
            </a:r>
            <a:r>
              <a:rPr lang="en-US" dirty="0" err="1"/>
              <a:t>AutoML</a:t>
            </a:r>
            <a:r>
              <a:rPr lang="en-US" dirty="0"/>
              <a:t> frameworks.</a:t>
            </a:r>
          </a:p>
          <a:p>
            <a:pPr>
              <a:lnSpc>
                <a:spcPct val="120000"/>
              </a:lnSpc>
              <a:buFont typeface="Arial" panose="020B0604020202020204" pitchFamily="34" charset="0"/>
              <a:buChar char="•"/>
            </a:pPr>
            <a:r>
              <a:rPr lang="en-US" dirty="0" err="1"/>
              <a:t>Kotthoff</a:t>
            </a:r>
            <a:r>
              <a:rPr lang="en-US" dirty="0"/>
              <a:t> et al. (2021) examining </a:t>
            </a:r>
            <a:r>
              <a:rPr lang="en-US" dirty="0" err="1"/>
              <a:t>AutoML’s</a:t>
            </a:r>
            <a:r>
              <a:rPr lang="en-US" dirty="0"/>
              <a:t> effectiveness in various industry applications.</a:t>
            </a:r>
          </a:p>
        </p:txBody>
      </p:sp>
    </p:spTree>
    <p:extLst>
      <p:ext uri="{BB962C8B-B14F-4D97-AF65-F5344CB8AC3E}">
        <p14:creationId xmlns:p14="http://schemas.microsoft.com/office/powerpoint/2010/main" val="20079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62500" lnSpcReduction="20000"/>
          </a:bodyPr>
          <a:lstStyle/>
          <a:p>
            <a:pPr marL="0" indent="0">
              <a:lnSpc>
                <a:spcPct val="120000"/>
              </a:lnSpc>
              <a:buNone/>
            </a:pPr>
            <a:r>
              <a:rPr lang="en-US" b="1" dirty="0"/>
              <a:t>Advances in </a:t>
            </a:r>
            <a:r>
              <a:rPr lang="en-US" b="1" dirty="0" err="1"/>
              <a:t>AutoML</a:t>
            </a:r>
            <a:r>
              <a:rPr lang="en-US" b="1" dirty="0"/>
              <a:t> Model Selection</a:t>
            </a:r>
            <a:br>
              <a:rPr lang="en-US" dirty="0"/>
            </a:br>
            <a:r>
              <a:rPr lang="en-US" dirty="0"/>
              <a:t>Selecting the right model for a dataset is crucial in machine learning. Recent advancements focus on:</a:t>
            </a:r>
          </a:p>
          <a:p>
            <a:pPr>
              <a:lnSpc>
                <a:spcPct val="120000"/>
              </a:lnSpc>
              <a:buFont typeface="Arial" panose="020B0604020202020204" pitchFamily="34" charset="0"/>
              <a:buChar char="•"/>
            </a:pPr>
            <a:r>
              <a:rPr lang="en-US" b="1" dirty="0"/>
              <a:t>Meta-Learning Approaches</a:t>
            </a:r>
            <a:r>
              <a:rPr lang="en-US" dirty="0"/>
              <a:t>: Systems that learn from past model performance to predict the best model for new tasks.</a:t>
            </a:r>
          </a:p>
          <a:p>
            <a:pPr>
              <a:lnSpc>
                <a:spcPct val="120000"/>
              </a:lnSpc>
              <a:buFont typeface="Arial" panose="020B0604020202020204" pitchFamily="34" charset="0"/>
              <a:buChar char="•"/>
            </a:pPr>
            <a:r>
              <a:rPr lang="en-US" b="1" dirty="0"/>
              <a:t>Ensemble Methods</a:t>
            </a:r>
            <a:r>
              <a:rPr lang="en-US" dirty="0"/>
              <a:t>: </a:t>
            </a:r>
            <a:r>
              <a:rPr lang="en-US" dirty="0" err="1"/>
              <a:t>AutoML</a:t>
            </a:r>
            <a:r>
              <a:rPr lang="en-US" dirty="0"/>
              <a:t> frameworks are integrating ensemble techniques to combine multiple models for improved performance.</a:t>
            </a:r>
          </a:p>
          <a:p>
            <a:pPr>
              <a:lnSpc>
                <a:spcPct val="120000"/>
              </a:lnSpc>
              <a:buFont typeface="Arial" panose="020B0604020202020204" pitchFamily="34" charset="0"/>
              <a:buChar char="•"/>
            </a:pPr>
            <a:endParaRPr lang="en-US" dirty="0"/>
          </a:p>
          <a:p>
            <a:pPr>
              <a:lnSpc>
                <a:spcPct val="120000"/>
              </a:lnSpc>
            </a:pPr>
            <a:r>
              <a:rPr lang="en-US" i="1" dirty="0"/>
              <a:t>Key Studies</a:t>
            </a:r>
            <a:r>
              <a:rPr lang="en-US" dirty="0"/>
              <a:t>:</a:t>
            </a:r>
          </a:p>
          <a:p>
            <a:pPr>
              <a:lnSpc>
                <a:spcPct val="120000"/>
              </a:lnSpc>
              <a:buFont typeface="Arial" panose="020B0604020202020204" pitchFamily="34" charset="0"/>
              <a:buChar char="•"/>
            </a:pPr>
            <a:r>
              <a:rPr lang="en-US" dirty="0" err="1"/>
              <a:t>Vanschoren</a:t>
            </a:r>
            <a:r>
              <a:rPr lang="en-US" dirty="0"/>
              <a:t> et al. (2020): Meta-learning for </a:t>
            </a:r>
            <a:r>
              <a:rPr lang="en-US" dirty="0" err="1"/>
              <a:t>AutoML</a:t>
            </a:r>
            <a:r>
              <a:rPr lang="en-US" dirty="0"/>
              <a:t> and its potential in recommending optimal models.</a:t>
            </a:r>
          </a:p>
          <a:p>
            <a:pPr>
              <a:lnSpc>
                <a:spcPct val="120000"/>
              </a:lnSpc>
              <a:buFont typeface="Arial" panose="020B0604020202020204" pitchFamily="34" charset="0"/>
              <a:buChar char="•"/>
            </a:pPr>
            <a:r>
              <a:rPr lang="en-US" dirty="0"/>
              <a:t>Thornton et al. (2021): Evaluation of ensemble techniques within </a:t>
            </a:r>
            <a:r>
              <a:rPr lang="en-US" dirty="0" err="1"/>
              <a:t>AutoML</a:t>
            </a:r>
            <a:r>
              <a:rPr lang="en-US" dirty="0"/>
              <a:t> pipelines to improve predictive accuracy.</a:t>
            </a:r>
          </a:p>
        </p:txBody>
      </p:sp>
    </p:spTree>
    <p:extLst>
      <p:ext uri="{BB962C8B-B14F-4D97-AF65-F5344CB8AC3E}">
        <p14:creationId xmlns:p14="http://schemas.microsoft.com/office/powerpoint/2010/main" val="699741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2287</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Automated Machine Learning (AutoML)Pipeline Web Application</vt:lpstr>
      <vt:lpstr> ABSTRACT: </vt:lpstr>
      <vt:lpstr>OVERVIEW:</vt:lpstr>
      <vt:lpstr>PROBLEM STATEMENT:</vt:lpstr>
      <vt:lpstr>SOLLUTION:</vt:lpstr>
      <vt:lpstr>OBJECTIVES:</vt:lpstr>
      <vt:lpstr>KEY FEATURES:</vt:lpstr>
      <vt:lpstr>LITERATURE SURVEY:</vt:lpstr>
      <vt:lpstr>LITERATURE SURVEY:</vt:lpstr>
      <vt:lpstr>LITERATURE SURVEY:</vt:lpstr>
      <vt:lpstr>LITERATURE SURVEY:</vt:lpstr>
      <vt:lpstr>LITERATURE SURVEY:</vt:lpstr>
      <vt:lpstr>PROPOSED SOLLUTION:</vt:lpstr>
      <vt:lpstr>TECH USED:</vt:lpstr>
      <vt:lpstr>TECH USED:</vt:lpstr>
      <vt:lpstr>TECH USED:</vt:lpstr>
      <vt:lpstr>TECH USED:</vt:lpstr>
      <vt:lpstr>TECH USED:</vt:lpstr>
      <vt:lpstr>TECH USED:</vt:lpstr>
      <vt:lpstr>PowerPoint Presentation</vt:lpstr>
      <vt:lpstr>CODING (SCREENSHOT)</vt:lpstr>
      <vt:lpstr>CODING (SCREENSHOT)</vt:lpstr>
      <vt:lpstr>OUTPUT (SCREENSHOT)</vt:lpstr>
      <vt:lpstr>OUTPUT (SCREENSHOT)</vt:lpstr>
      <vt:lpstr>OUTPUT (SCREENSHOT)</vt:lpstr>
      <vt:lpstr>OUTPUT (SCREENSHOT)</vt:lpstr>
      <vt:lpstr>OUTPUT (SCREENSHOT)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 kandan</dc:creator>
  <cp:lastModifiedBy>mani kandan</cp:lastModifiedBy>
  <cp:revision>11</cp:revision>
  <dcterms:created xsi:type="dcterms:W3CDTF">2024-10-17T07:45:09Z</dcterms:created>
  <dcterms:modified xsi:type="dcterms:W3CDTF">2024-11-12T15:04:43Z</dcterms:modified>
</cp:coreProperties>
</file>