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87" r:id="rId6"/>
    <p:sldId id="288" r:id="rId7"/>
    <p:sldId id="289" r:id="rId8"/>
    <p:sldId id="290" r:id="rId9"/>
    <p:sldId id="291" r:id="rId10"/>
    <p:sldId id="292" r:id="rId11"/>
    <p:sldId id="293" r:id="rId12"/>
    <p:sldId id="260" r:id="rId13"/>
    <p:sldId id="262" r:id="rId14"/>
    <p:sldId id="268" r:id="rId15"/>
    <p:sldId id="274" r:id="rId16"/>
    <p:sldId id="275" r:id="rId17"/>
    <p:sldId id="276" r:id="rId18"/>
    <p:sldId id="281" r:id="rId19"/>
    <p:sldId id="277" r:id="rId20"/>
    <p:sldId id="278" r:id="rId21"/>
    <p:sldId id="269" r:id="rId22"/>
    <p:sldId id="270" r:id="rId23"/>
    <p:sldId id="272" r:id="rId24"/>
    <p:sldId id="273" r:id="rId25"/>
    <p:sldId id="284" r:id="rId26"/>
    <p:sldId id="285" r:id="rId27"/>
    <p:sldId id="286"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A84B4-8F46-4234-AA32-63AE4C044096}" v="31" dt="2024-10-17T09:19:51.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AEB09-21C9-40C4-8961-0F3258E9AE26}"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B0381-471E-4B77-BC44-E0D8760AE877}" type="slidenum">
              <a:rPr lang="en-IN" smtClean="0"/>
              <a:t>‹#›</a:t>
            </a:fld>
            <a:endParaRPr lang="en-IN"/>
          </a:p>
        </p:txBody>
      </p:sp>
    </p:spTree>
    <p:extLst>
      <p:ext uri="{BB962C8B-B14F-4D97-AF65-F5344CB8AC3E}">
        <p14:creationId xmlns:p14="http://schemas.microsoft.com/office/powerpoint/2010/main" val="382013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86BAE-2170-DC05-60FF-731B7451C5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7A2550-AF6C-A008-DE61-7A03BD38C6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37718C-BA19-C94C-F744-D9766F09154F}"/>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5" name="Footer Placeholder 4">
            <a:extLst>
              <a:ext uri="{FF2B5EF4-FFF2-40B4-BE49-F238E27FC236}">
                <a16:creationId xmlns:a16="http://schemas.microsoft.com/office/drawing/2014/main" id="{D0F5E1BA-CE17-7896-8011-9DA9665BA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7C82A5-3777-E14F-BE24-DA376D580779}"/>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59442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62BA-7CFC-7399-45AA-99ECBD19DA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8EB90B-F5F9-226A-6DF8-6D8C25FF7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5EB6F-54FC-58E6-211D-21334ADD3916}"/>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5" name="Footer Placeholder 4">
            <a:extLst>
              <a:ext uri="{FF2B5EF4-FFF2-40B4-BE49-F238E27FC236}">
                <a16:creationId xmlns:a16="http://schemas.microsoft.com/office/drawing/2014/main" id="{A304AFF8-80F0-87F7-4253-370895E0BE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1B043C-C158-50FD-9A94-35B9B462C5AF}"/>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184751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772FC-0A42-2B20-D213-2C92BCB746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9F4537-59A2-CC73-EF2A-E19007275E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718C1-9717-218B-7932-6B4CD60BE36B}"/>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5" name="Footer Placeholder 4">
            <a:extLst>
              <a:ext uri="{FF2B5EF4-FFF2-40B4-BE49-F238E27FC236}">
                <a16:creationId xmlns:a16="http://schemas.microsoft.com/office/drawing/2014/main" id="{FE056E37-5CD9-A51B-5DDC-8EB2B743BF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3FCBC-4CB6-C585-C619-6857AA13E02F}"/>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288674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7217-754C-EC6F-562A-82040510B2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CAEDDC-1331-56DC-A9A0-68EC120432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223702-F3CE-15F4-EC57-CBA4945D0234}"/>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5" name="Footer Placeholder 4">
            <a:extLst>
              <a:ext uri="{FF2B5EF4-FFF2-40B4-BE49-F238E27FC236}">
                <a16:creationId xmlns:a16="http://schemas.microsoft.com/office/drawing/2014/main" id="{1440D62F-94B4-D233-8199-17BB77CE53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F75F4A-95B6-C080-CA7B-9B9BDE7AF4DC}"/>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312496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B00E-9D17-E74D-0802-E72CE7D9A5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D11C9D-407D-DD8C-917D-7F1B68259C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762EFC-4B06-EBEE-E70B-B13D88A32AE7}"/>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5" name="Footer Placeholder 4">
            <a:extLst>
              <a:ext uri="{FF2B5EF4-FFF2-40B4-BE49-F238E27FC236}">
                <a16:creationId xmlns:a16="http://schemas.microsoft.com/office/drawing/2014/main" id="{A762FE1B-25F1-4D02-717F-0A1562EF1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518AD9-2B66-1D9B-298E-BA4B8AC3E8A9}"/>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108505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ADC0-F522-2C56-7EAF-F2B6E77F54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0205EE-DD30-29EB-8705-D822A9290E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21A6A7-8E21-C725-A281-6E320AC70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E6A228-A938-6B16-6221-EFF78253EDD9}"/>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6" name="Footer Placeholder 5">
            <a:extLst>
              <a:ext uri="{FF2B5EF4-FFF2-40B4-BE49-F238E27FC236}">
                <a16:creationId xmlns:a16="http://schemas.microsoft.com/office/drawing/2014/main" id="{27E774BD-811A-2512-23F2-2BCBCD9E6B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14C3F2-70B6-C5C2-1808-D10C11938A86}"/>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133916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5AED-C29C-4CEB-D6D6-1EE8B40BF6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B458E2-118A-9E48-92C8-9D8C811B54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A0289-A813-AC40-B3BD-51DEEA2918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543D19-E1B3-8839-2D20-91B00A851A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AC4EC2-3548-F692-A8E8-985EC94A9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92C71F-85EA-F707-9CD5-2DAEFE3C5003}"/>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8" name="Footer Placeholder 7">
            <a:extLst>
              <a:ext uri="{FF2B5EF4-FFF2-40B4-BE49-F238E27FC236}">
                <a16:creationId xmlns:a16="http://schemas.microsoft.com/office/drawing/2014/main" id="{81D7D46C-08C1-3CAD-E215-238863428C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95A847-63D9-657F-48A6-556FD4F95BF3}"/>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142283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7257-73CA-3CF5-7A7C-C325FA9F64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A3D40E-5F19-3861-AE3E-E64EE061B09B}"/>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4" name="Footer Placeholder 3">
            <a:extLst>
              <a:ext uri="{FF2B5EF4-FFF2-40B4-BE49-F238E27FC236}">
                <a16:creationId xmlns:a16="http://schemas.microsoft.com/office/drawing/2014/main" id="{0BEEA4C2-5767-E3C8-74DC-18B4361B50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82FE01-99A8-249A-0960-6090FF477A9E}"/>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171420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205CA-B0E6-B9F3-BBEA-C811D070F76F}"/>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3" name="Footer Placeholder 2">
            <a:extLst>
              <a:ext uri="{FF2B5EF4-FFF2-40B4-BE49-F238E27FC236}">
                <a16:creationId xmlns:a16="http://schemas.microsoft.com/office/drawing/2014/main" id="{BB3A9F70-12CD-8C36-664F-525348B509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2FA86E-5849-2357-6628-D56880B22F86}"/>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263381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3C7B-8937-B8AD-F335-BA3EA61C8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4233F8-E896-DDC9-72EB-8C2C8D49F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EF9BFC-1577-A02A-AC84-1641FD204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46FCC7-A926-913F-C737-A6859E768A53}"/>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6" name="Footer Placeholder 5">
            <a:extLst>
              <a:ext uri="{FF2B5EF4-FFF2-40B4-BE49-F238E27FC236}">
                <a16:creationId xmlns:a16="http://schemas.microsoft.com/office/drawing/2014/main" id="{E0B00F2A-B0F6-66B1-1E7E-F305FF771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BFAC3-902C-A20B-E0F5-99FAC909418E}"/>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77108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57F8-6BC4-DAE0-421F-D830A5611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5214C6-E9BF-871A-8187-DB94369C22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75AB74-A57C-91CD-C4DF-A97D98992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1DA525-1DD8-885A-A49A-41F9321C2E5D}"/>
              </a:ext>
            </a:extLst>
          </p:cNvPr>
          <p:cNvSpPr>
            <a:spLocks noGrp="1"/>
          </p:cNvSpPr>
          <p:nvPr>
            <p:ph type="dt" sz="half" idx="10"/>
          </p:nvPr>
        </p:nvSpPr>
        <p:spPr/>
        <p:txBody>
          <a:bodyPr/>
          <a:lstStyle/>
          <a:p>
            <a:fld id="{815A92D2-F776-4597-9D7F-A27FA41ECCCF}" type="datetimeFigureOut">
              <a:rPr lang="en-IN" smtClean="0"/>
              <a:t>13-11-2024</a:t>
            </a:fld>
            <a:endParaRPr lang="en-IN"/>
          </a:p>
        </p:txBody>
      </p:sp>
      <p:sp>
        <p:nvSpPr>
          <p:cNvPr id="6" name="Footer Placeholder 5">
            <a:extLst>
              <a:ext uri="{FF2B5EF4-FFF2-40B4-BE49-F238E27FC236}">
                <a16:creationId xmlns:a16="http://schemas.microsoft.com/office/drawing/2014/main" id="{AC236AA7-B9DA-9F77-9CE6-76A59A85BE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0247E-E78C-9686-6664-C10F4278F5DB}"/>
              </a:ext>
            </a:extLst>
          </p:cNvPr>
          <p:cNvSpPr>
            <a:spLocks noGrp="1"/>
          </p:cNvSpPr>
          <p:nvPr>
            <p:ph type="sldNum" sz="quarter" idx="12"/>
          </p:nvPr>
        </p:nvSpPr>
        <p:spPr/>
        <p:txBody>
          <a:bodyPr/>
          <a:lstStyle/>
          <a:p>
            <a:fld id="{FA075B86-2D38-47DC-8A7E-A4E00A8981DE}" type="slidenum">
              <a:rPr lang="en-IN" smtClean="0"/>
              <a:t>‹#›</a:t>
            </a:fld>
            <a:endParaRPr lang="en-IN"/>
          </a:p>
        </p:txBody>
      </p:sp>
    </p:spTree>
    <p:extLst>
      <p:ext uri="{BB962C8B-B14F-4D97-AF65-F5344CB8AC3E}">
        <p14:creationId xmlns:p14="http://schemas.microsoft.com/office/powerpoint/2010/main" val="288449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F8BD9-2A14-C038-3F75-D54B7242C0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AC25AC-AA14-F837-5EC7-90657E813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7C7FAA-1528-C461-3FCB-AC897F8259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A92D2-F776-4597-9D7F-A27FA41ECCCF}" type="datetimeFigureOut">
              <a:rPr lang="en-IN" smtClean="0"/>
              <a:t>13-11-2024</a:t>
            </a:fld>
            <a:endParaRPr lang="en-IN"/>
          </a:p>
        </p:txBody>
      </p:sp>
      <p:sp>
        <p:nvSpPr>
          <p:cNvPr id="5" name="Footer Placeholder 4">
            <a:extLst>
              <a:ext uri="{FF2B5EF4-FFF2-40B4-BE49-F238E27FC236}">
                <a16:creationId xmlns:a16="http://schemas.microsoft.com/office/drawing/2014/main" id="{786B70CE-215E-A5B7-F8D3-72ACA83AC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C0C8D4-A92D-14B8-CDE2-5B3E26A2A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75B86-2D38-47DC-8A7E-A4E00A8981DE}" type="slidenum">
              <a:rPr lang="en-IN" smtClean="0"/>
              <a:t>‹#›</a:t>
            </a:fld>
            <a:endParaRPr lang="en-IN"/>
          </a:p>
        </p:txBody>
      </p:sp>
    </p:spTree>
    <p:extLst>
      <p:ext uri="{BB962C8B-B14F-4D97-AF65-F5344CB8AC3E}">
        <p14:creationId xmlns:p14="http://schemas.microsoft.com/office/powerpoint/2010/main" val="2897007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E75D-9C3A-5714-D774-00711DB31DC8}"/>
              </a:ext>
            </a:extLst>
          </p:cNvPr>
          <p:cNvSpPr>
            <a:spLocks noGrp="1"/>
          </p:cNvSpPr>
          <p:nvPr>
            <p:ph type="ctrTitle"/>
          </p:nvPr>
        </p:nvSpPr>
        <p:spPr/>
        <p:txBody>
          <a:bodyPr>
            <a:normAutofit/>
          </a:bodyPr>
          <a:lstStyle/>
          <a:p>
            <a:pPr>
              <a:lnSpc>
                <a:spcPct val="100000"/>
              </a:lnSpc>
            </a:pPr>
            <a:r>
              <a:rPr lang="en-US" sz="2800" b="1" dirty="0">
                <a:latin typeface="Times New Roman" panose="02020603050405020304" pitchFamily="18" charset="0"/>
                <a:cs typeface="Times New Roman" panose="02020603050405020304" pitchFamily="18" charset="0"/>
              </a:rPr>
              <a:t>Automated Machine Learning (</a:t>
            </a:r>
            <a:r>
              <a:rPr lang="en-US" sz="2800" b="1" dirty="0" err="1">
                <a:latin typeface="Times New Roman" panose="02020603050405020304" pitchFamily="18" charset="0"/>
                <a:cs typeface="Times New Roman" panose="02020603050405020304" pitchFamily="18" charset="0"/>
              </a:rPr>
              <a:t>AutoML</a:t>
            </a:r>
            <a:r>
              <a:rPr lang="en-US" sz="2800" b="1" dirty="0">
                <a:latin typeface="Times New Roman" panose="02020603050405020304" pitchFamily="18" charset="0"/>
                <a:cs typeface="Times New Roman" panose="02020603050405020304" pitchFamily="18" charset="0"/>
              </a:rPr>
              <a:t>)Pipeline Web Application</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14A7809-F687-D902-6032-BE49D86CC1F6}"/>
              </a:ext>
            </a:extLst>
          </p:cNvPr>
          <p:cNvSpPr>
            <a:spLocks noGrp="1"/>
          </p:cNvSpPr>
          <p:nvPr>
            <p:ph type="subTitle" idx="1"/>
          </p:nvPr>
        </p:nvSpPr>
        <p:spPr>
          <a:xfrm>
            <a:off x="1524000" y="3602038"/>
            <a:ext cx="9144000" cy="1318305"/>
          </a:xfrm>
        </p:spPr>
        <p:txBody>
          <a:bodyPr>
            <a:normAutofit/>
          </a:bodyPr>
          <a:lstStyle/>
          <a:p>
            <a:r>
              <a:rPr lang="en-IN" dirty="0">
                <a:latin typeface="Times New Roman" panose="02020603050405020304" pitchFamily="18" charset="0"/>
                <a:cs typeface="Times New Roman" panose="02020603050405020304" pitchFamily="18" charset="0"/>
              </a:rPr>
              <a:t>Mini Project Phase -1</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E55C7A-7712-3AB7-E4A5-FD0E4ADD9A53}"/>
              </a:ext>
            </a:extLst>
          </p:cNvPr>
          <p:cNvSpPr txBox="1"/>
          <p:nvPr/>
        </p:nvSpPr>
        <p:spPr>
          <a:xfrm>
            <a:off x="1699220" y="4746171"/>
            <a:ext cx="3558580" cy="1908215"/>
          </a:xfrm>
          <a:prstGeom prst="rect">
            <a:avLst/>
          </a:prstGeom>
          <a:noFill/>
        </p:spPr>
        <p:txBody>
          <a:bodyPr wrap="square" rtlCol="0">
            <a:spAutoFit/>
          </a:bodyPr>
          <a:lstStyle/>
          <a:p>
            <a:pPr algn="l"/>
            <a:r>
              <a:rPr lang="en-IN" sz="2000" b="1" dirty="0">
                <a:latin typeface="Times New Roman" panose="02020603050405020304" pitchFamily="18" charset="0"/>
                <a:cs typeface="Times New Roman" panose="02020603050405020304" pitchFamily="18" charset="0"/>
              </a:rPr>
              <a:t>Team Members:</a:t>
            </a:r>
          </a:p>
          <a:p>
            <a:r>
              <a:rPr lang="en-IN" sz="2000" b="1" dirty="0">
                <a:latin typeface="Times New Roman" panose="02020603050405020304" pitchFamily="18" charset="0"/>
                <a:cs typeface="Times New Roman" panose="02020603050405020304" pitchFamily="18" charset="0"/>
              </a:rPr>
              <a:t>1. </a:t>
            </a:r>
            <a:r>
              <a:rPr lang="en-IN" sz="2000" b="1" dirty="0" err="1">
                <a:latin typeface="Times New Roman" panose="02020603050405020304" pitchFamily="18" charset="0"/>
                <a:cs typeface="Times New Roman" panose="02020603050405020304" pitchFamily="18" charset="0"/>
              </a:rPr>
              <a:t>Balaganesh</a:t>
            </a:r>
            <a:r>
              <a:rPr lang="en-IN" sz="2000" b="1" dirty="0">
                <a:latin typeface="Times New Roman" panose="02020603050405020304" pitchFamily="18" charset="0"/>
                <a:cs typeface="Times New Roman" panose="02020603050405020304" pitchFamily="18" charset="0"/>
              </a:rPr>
              <a:t> S - 22619129</a:t>
            </a:r>
          </a:p>
          <a:p>
            <a:r>
              <a:rPr lang="en-IN" sz="2000" b="1" dirty="0">
                <a:latin typeface="Times New Roman" panose="02020603050405020304" pitchFamily="18" charset="0"/>
                <a:cs typeface="Times New Roman" panose="02020603050405020304" pitchFamily="18" charset="0"/>
              </a:rPr>
              <a:t>2. </a:t>
            </a:r>
            <a:r>
              <a:rPr lang="en-IN" sz="2000" b="1" dirty="0" err="1">
                <a:latin typeface="Times New Roman" panose="02020603050405020304" pitchFamily="18" charset="0"/>
                <a:cs typeface="Times New Roman" panose="02020603050405020304" pitchFamily="18" charset="0"/>
              </a:rPr>
              <a:t>Madhuragul</a:t>
            </a:r>
            <a:r>
              <a:rPr lang="en-IN" sz="2000" b="1" dirty="0">
                <a:latin typeface="Times New Roman" panose="02020603050405020304" pitchFamily="18" charset="0"/>
                <a:cs typeface="Times New Roman" panose="02020603050405020304" pitchFamily="18" charset="0"/>
              </a:rPr>
              <a:t> M - 22619110</a:t>
            </a:r>
          </a:p>
          <a:p>
            <a:r>
              <a:rPr lang="en-IN" sz="2000" b="1" dirty="0">
                <a:latin typeface="Times New Roman" panose="02020603050405020304" pitchFamily="18" charset="0"/>
                <a:cs typeface="Times New Roman" panose="02020603050405020304" pitchFamily="18" charset="0"/>
              </a:rPr>
              <a:t>3. Manikandan G - 22619111</a:t>
            </a:r>
          </a:p>
          <a:p>
            <a:r>
              <a:rPr lang="en-IN" sz="2000" b="1" dirty="0">
                <a:latin typeface="Times New Roman" panose="02020603050405020304" pitchFamily="18" charset="0"/>
                <a:cs typeface="Times New Roman" panose="02020603050405020304" pitchFamily="18" charset="0"/>
              </a:rPr>
              <a:t>4. Jeeva K P- 22619142</a:t>
            </a:r>
          </a:p>
          <a:p>
            <a:pPr algn="l"/>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EEE1AFB-E89C-B381-BB79-E18A057F470F}"/>
              </a:ext>
            </a:extLst>
          </p:cNvPr>
          <p:cNvSpPr txBox="1"/>
          <p:nvPr/>
        </p:nvSpPr>
        <p:spPr>
          <a:xfrm>
            <a:off x="7711296" y="5072744"/>
            <a:ext cx="4023504"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Guide: Mrs. M. Bhanumathi </a:t>
            </a:r>
          </a:p>
          <a:p>
            <a:r>
              <a:rPr lang="en-IN" b="1" dirty="0">
                <a:latin typeface="Times New Roman" panose="02020603050405020304" pitchFamily="18" charset="0"/>
                <a:cs typeface="Times New Roman" panose="02020603050405020304" pitchFamily="18" charset="0"/>
              </a:rPr>
              <a:t>Designation: Assistant professor</a:t>
            </a:r>
          </a:p>
          <a:p>
            <a:r>
              <a:rPr lang="en-IN" b="1" dirty="0">
                <a:latin typeface="Times New Roman" panose="02020603050405020304" pitchFamily="18" charset="0"/>
                <a:cs typeface="Times New Roman" panose="02020603050405020304" pitchFamily="18" charset="0"/>
              </a:rPr>
              <a:t>Dept: Computer science engineering</a:t>
            </a:r>
          </a:p>
        </p:txBody>
      </p:sp>
      <p:pic>
        <p:nvPicPr>
          <p:cNvPr id="11" name="Picture 10">
            <a:extLst>
              <a:ext uri="{FF2B5EF4-FFF2-40B4-BE49-F238E27FC236}">
                <a16:creationId xmlns:a16="http://schemas.microsoft.com/office/drawing/2014/main" id="{E7F4B358-ADFE-08AC-90B2-4BC113288D8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78405" y="438120"/>
            <a:ext cx="5435190" cy="1773118"/>
          </a:xfrm>
          <a:prstGeom prst="rect">
            <a:avLst/>
          </a:prstGeom>
        </p:spPr>
      </p:pic>
    </p:spTree>
    <p:extLst>
      <p:ext uri="{BB962C8B-B14F-4D97-AF65-F5344CB8AC3E}">
        <p14:creationId xmlns:p14="http://schemas.microsoft.com/office/powerpoint/2010/main" val="274690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6E4D7-FA56-3386-6DEA-17C8789387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2C4939-53C2-C946-053C-6ADF27EEADFE}"/>
              </a:ext>
            </a:extLst>
          </p:cNvPr>
          <p:cNvSpPr>
            <a:spLocks noGrp="1"/>
          </p:cNvSpPr>
          <p:nvPr>
            <p:ph type="title"/>
          </p:nvPr>
        </p:nvSpPr>
        <p:spPr/>
        <p:txBody>
          <a:bodyPr/>
          <a:lstStyle/>
          <a:p>
            <a:r>
              <a:rPr lang="en-US" sz="4400" b="0" i="0" u="none" strike="noStrike" baseline="0" dirty="0">
                <a:solidFill>
                  <a:srgbClr val="5A5A5A"/>
                </a:solidFill>
                <a:latin typeface="Calibri" panose="020F0502020204030204" pitchFamily="34" charset="0"/>
              </a:rPr>
              <a:t>How </a:t>
            </a:r>
            <a:r>
              <a:rPr lang="en-US" dirty="0">
                <a:solidFill>
                  <a:srgbClr val="5A5A5A"/>
                </a:solidFill>
                <a:latin typeface="Calibri" panose="020F0502020204030204" pitchFamily="34" charset="0"/>
              </a:rPr>
              <a:t>O</a:t>
            </a:r>
            <a:r>
              <a:rPr lang="en-US" sz="4400" b="0" i="0" u="none" strike="noStrike" baseline="0" dirty="0">
                <a:solidFill>
                  <a:srgbClr val="5A5A5A"/>
                </a:solidFill>
                <a:latin typeface="Calibri" panose="020F0502020204030204" pitchFamily="34" charset="0"/>
              </a:rPr>
              <a:t>ur </a:t>
            </a:r>
            <a:r>
              <a:rPr lang="en-US" sz="4400" b="0" i="0" u="none" strike="noStrike" baseline="0" dirty="0" err="1">
                <a:solidFill>
                  <a:srgbClr val="5A5A5A"/>
                </a:solidFill>
                <a:latin typeface="Calibri" panose="020F0502020204030204" pitchFamily="34" charset="0"/>
              </a:rPr>
              <a:t>AutoML</a:t>
            </a:r>
            <a:r>
              <a:rPr lang="en-US" sz="4400" b="0" i="0" u="none" strike="noStrike" baseline="0" dirty="0">
                <a:solidFill>
                  <a:srgbClr val="5A5A5A"/>
                </a:solidFill>
                <a:latin typeface="Calibri" panose="020F0502020204030204" pitchFamily="34" charset="0"/>
              </a:rPr>
              <a:t> Application Could Be Different and Useful</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61396C9E-8189-F253-1937-FEDA5DE94D55}"/>
              </a:ext>
            </a:extLst>
          </p:cNvPr>
          <p:cNvSpPr>
            <a:spLocks noGrp="1"/>
          </p:cNvSpPr>
          <p:nvPr>
            <p:ph idx="1"/>
          </p:nvPr>
        </p:nvSpPr>
        <p:spPr/>
        <p:txBody>
          <a:bodyPr>
            <a:normAutofit/>
          </a:bodyPr>
          <a:lstStyle/>
          <a:p>
            <a:endParaRPr lang="en-US" b="1" dirty="0"/>
          </a:p>
          <a:p>
            <a:pPr>
              <a:lnSpc>
                <a:spcPct val="100000"/>
              </a:lnSpc>
            </a:pPr>
            <a:r>
              <a:rPr lang="en-US" b="1" dirty="0"/>
              <a:t>Lower Cost and Greater Accessibility</a:t>
            </a:r>
            <a:endParaRPr lang="en-US" dirty="0"/>
          </a:p>
          <a:p>
            <a:pPr>
              <a:lnSpc>
                <a:spcPct val="100000"/>
              </a:lnSpc>
              <a:buFont typeface="Arial" panose="020B0604020202020204" pitchFamily="34" charset="0"/>
              <a:buChar char="•"/>
            </a:pPr>
            <a:r>
              <a:rPr lang="en-US" b="1" dirty="0"/>
              <a:t>Differentiator</a:t>
            </a:r>
            <a:r>
              <a:rPr lang="en-US" dirty="0"/>
              <a:t>: By keeping your platform </a:t>
            </a:r>
            <a:r>
              <a:rPr lang="en-US" b="1" dirty="0"/>
              <a:t>open-source</a:t>
            </a:r>
            <a:r>
              <a:rPr lang="en-US" dirty="0"/>
              <a:t> and focusing on local deployments, you can provide a cost-effective solution for small businesses, researchers, and individual users who cannot afford expensive </a:t>
            </a:r>
            <a:r>
              <a:rPr lang="en-US" dirty="0" err="1"/>
              <a:t>AutoML</a:t>
            </a:r>
            <a:r>
              <a:rPr lang="en-US" dirty="0"/>
              <a:t> solutions.</a:t>
            </a:r>
          </a:p>
          <a:p>
            <a:pPr marL="0" indent="0">
              <a:buNone/>
            </a:pPr>
            <a:endParaRPr lang="en-IN" dirty="0"/>
          </a:p>
        </p:txBody>
      </p:sp>
    </p:spTree>
    <p:extLst>
      <p:ext uri="{BB962C8B-B14F-4D97-AF65-F5344CB8AC3E}">
        <p14:creationId xmlns:p14="http://schemas.microsoft.com/office/powerpoint/2010/main" val="107953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4C311-46D4-9529-9360-355B6633D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68A995-F3C9-4EFC-C659-6BDD308A15D4}"/>
              </a:ext>
            </a:extLst>
          </p:cNvPr>
          <p:cNvSpPr>
            <a:spLocks noGrp="1"/>
          </p:cNvSpPr>
          <p:nvPr>
            <p:ph type="title"/>
          </p:nvPr>
        </p:nvSpPr>
        <p:spPr/>
        <p:txBody>
          <a:bodyPr/>
          <a:lstStyle/>
          <a:p>
            <a:r>
              <a:rPr lang="en-US" sz="4400" b="0" i="0" u="none" strike="noStrike" baseline="0" dirty="0">
                <a:solidFill>
                  <a:srgbClr val="5A5A5A"/>
                </a:solidFill>
                <a:latin typeface="Calibri" panose="020F0502020204030204" pitchFamily="34" charset="0"/>
              </a:rPr>
              <a:t>How </a:t>
            </a:r>
            <a:r>
              <a:rPr lang="en-US" dirty="0">
                <a:solidFill>
                  <a:srgbClr val="5A5A5A"/>
                </a:solidFill>
                <a:latin typeface="Calibri" panose="020F0502020204030204" pitchFamily="34" charset="0"/>
              </a:rPr>
              <a:t>O</a:t>
            </a:r>
            <a:r>
              <a:rPr lang="en-US" sz="4400" b="0" i="0" u="none" strike="noStrike" baseline="0" dirty="0">
                <a:solidFill>
                  <a:srgbClr val="5A5A5A"/>
                </a:solidFill>
                <a:latin typeface="Calibri" panose="020F0502020204030204" pitchFamily="34" charset="0"/>
              </a:rPr>
              <a:t>ur </a:t>
            </a:r>
            <a:r>
              <a:rPr lang="en-US" sz="4400" b="0" i="0" u="none" strike="noStrike" baseline="0" dirty="0" err="1">
                <a:solidFill>
                  <a:srgbClr val="5A5A5A"/>
                </a:solidFill>
                <a:latin typeface="Calibri" panose="020F0502020204030204" pitchFamily="34" charset="0"/>
              </a:rPr>
              <a:t>AutoML</a:t>
            </a:r>
            <a:r>
              <a:rPr lang="en-US" sz="4400" b="0" i="0" u="none" strike="noStrike" baseline="0" dirty="0">
                <a:solidFill>
                  <a:srgbClr val="5A5A5A"/>
                </a:solidFill>
                <a:latin typeface="Calibri" panose="020F0502020204030204" pitchFamily="34" charset="0"/>
              </a:rPr>
              <a:t> Application Could Be Different and Useful</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69CA852F-CA93-3362-A591-D5B52F965642}"/>
              </a:ext>
            </a:extLst>
          </p:cNvPr>
          <p:cNvSpPr>
            <a:spLocks noGrp="1"/>
          </p:cNvSpPr>
          <p:nvPr>
            <p:ph idx="1"/>
          </p:nvPr>
        </p:nvSpPr>
        <p:spPr/>
        <p:txBody>
          <a:bodyPr>
            <a:normAutofit/>
          </a:bodyPr>
          <a:lstStyle/>
          <a:p>
            <a:endParaRPr lang="en-US" b="1" dirty="0"/>
          </a:p>
          <a:p>
            <a:pPr>
              <a:lnSpc>
                <a:spcPct val="100000"/>
              </a:lnSpc>
            </a:pPr>
            <a:r>
              <a:rPr lang="en-US" b="1" dirty="0"/>
              <a:t>Future Scalability &amp; Customization</a:t>
            </a:r>
            <a:endParaRPr lang="en-US" dirty="0"/>
          </a:p>
          <a:p>
            <a:pPr>
              <a:lnSpc>
                <a:spcPct val="100000"/>
              </a:lnSpc>
              <a:buFont typeface="Arial" panose="020B0604020202020204" pitchFamily="34" charset="0"/>
              <a:buChar char="•"/>
            </a:pPr>
            <a:r>
              <a:rPr lang="en-US" b="1" dirty="0"/>
              <a:t>Differentiator</a:t>
            </a:r>
            <a:r>
              <a:rPr lang="en-US" dirty="0"/>
              <a:t>: Your application can plan for future enhancements, such as integrating cloud-based storage, support for deep learning models, and more advanced visualization tools. This ensures scalability and flexibility as user needs evolve.</a:t>
            </a:r>
          </a:p>
          <a:p>
            <a:pPr marL="0" indent="0">
              <a:buNone/>
            </a:pPr>
            <a:endParaRPr lang="en-IN" dirty="0"/>
          </a:p>
        </p:txBody>
      </p:sp>
    </p:spTree>
    <p:extLst>
      <p:ext uri="{BB962C8B-B14F-4D97-AF65-F5344CB8AC3E}">
        <p14:creationId xmlns:p14="http://schemas.microsoft.com/office/powerpoint/2010/main" val="49056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OBJECTIVES:</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a:bodyPr>
          <a:lstStyle/>
          <a:p>
            <a:pPr>
              <a:lnSpc>
                <a:spcPct val="100000"/>
              </a:lnSpc>
            </a:pPr>
            <a:r>
              <a:rPr lang="en-US" dirty="0"/>
              <a:t>User-Friendly ML: Provide a straightforward interface for building ML models.</a:t>
            </a:r>
          </a:p>
          <a:p>
            <a:pPr>
              <a:lnSpc>
                <a:spcPct val="100000"/>
              </a:lnSpc>
            </a:pPr>
            <a:r>
              <a:rPr lang="en-US" dirty="0"/>
              <a:t>Empower Non-Experts: Offer a seamless ML experience that minimizes technical barriers, supporting users in making data-driven decisions effectively.</a:t>
            </a:r>
          </a:p>
          <a:p>
            <a:pPr>
              <a:lnSpc>
                <a:spcPct val="100000"/>
              </a:lnSpc>
            </a:pPr>
            <a:r>
              <a:rPr lang="en-US" dirty="0"/>
              <a:t>Automate ML Pipeline: Automatically handle data preprocessing, model training, and evaluation.</a:t>
            </a:r>
          </a:p>
          <a:p>
            <a:pPr>
              <a:lnSpc>
                <a:spcPct val="100000"/>
              </a:lnSpc>
            </a:pPr>
            <a:r>
              <a:rPr lang="en-US" dirty="0"/>
              <a:t>Enable Model Download: Allow users to easily export trained models for use in their own applications.</a:t>
            </a:r>
          </a:p>
        </p:txBody>
      </p:sp>
    </p:spTree>
    <p:extLst>
      <p:ext uri="{BB962C8B-B14F-4D97-AF65-F5344CB8AC3E}">
        <p14:creationId xmlns:p14="http://schemas.microsoft.com/office/powerpoint/2010/main" val="162334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LITERATURE SURVEY:</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70000" lnSpcReduction="20000"/>
          </a:bodyPr>
          <a:lstStyle/>
          <a:p>
            <a:pPr marL="0" indent="0">
              <a:lnSpc>
                <a:spcPct val="120000"/>
              </a:lnSpc>
              <a:buNone/>
            </a:pPr>
            <a:r>
              <a:rPr lang="en-US" b="1" dirty="0"/>
              <a:t>Overview of </a:t>
            </a:r>
            <a:r>
              <a:rPr lang="en-US" b="1" dirty="0" err="1"/>
              <a:t>AutoML</a:t>
            </a:r>
            <a:r>
              <a:rPr lang="en-US" b="1" dirty="0"/>
              <a:t> Development</a:t>
            </a:r>
            <a:br>
              <a:rPr lang="en-US" dirty="0"/>
            </a:br>
            <a:r>
              <a:rPr lang="en-US" dirty="0"/>
              <a:t>Automated Machine Learning has rapidly evolved, with research focused on making machine learning accessible to non-experts. Key developments include:</a:t>
            </a:r>
          </a:p>
          <a:p>
            <a:pPr>
              <a:lnSpc>
                <a:spcPct val="120000"/>
              </a:lnSpc>
              <a:buFont typeface="Arial" panose="020B0604020202020204" pitchFamily="34" charset="0"/>
              <a:buChar char="•"/>
            </a:pPr>
            <a:r>
              <a:rPr lang="en-US" b="1" dirty="0"/>
              <a:t>Automated Data Preprocessing</a:t>
            </a:r>
            <a:r>
              <a:rPr lang="en-US" dirty="0"/>
              <a:t>: Techniques to handle missing values, outliers, and data transformations automatically.</a:t>
            </a:r>
          </a:p>
          <a:p>
            <a:pPr>
              <a:lnSpc>
                <a:spcPct val="120000"/>
              </a:lnSpc>
              <a:buFont typeface="Arial" panose="020B0604020202020204" pitchFamily="34" charset="0"/>
              <a:buChar char="•"/>
            </a:pPr>
            <a:r>
              <a:rPr lang="en-US" b="1" dirty="0"/>
              <a:t>Model Selection</a:t>
            </a:r>
            <a:r>
              <a:rPr lang="en-US" dirty="0"/>
              <a:t>: Algorithms that efficiently select the best models from a predefined set, reducing manual effort.</a:t>
            </a:r>
          </a:p>
          <a:p>
            <a:pPr>
              <a:lnSpc>
                <a:spcPct val="120000"/>
              </a:lnSpc>
            </a:pPr>
            <a:r>
              <a:rPr lang="en-US" i="1" dirty="0"/>
              <a:t>Key Studies</a:t>
            </a:r>
            <a:r>
              <a:rPr lang="en-US" dirty="0"/>
              <a:t>:</a:t>
            </a:r>
          </a:p>
          <a:p>
            <a:pPr>
              <a:lnSpc>
                <a:spcPct val="120000"/>
              </a:lnSpc>
              <a:buFont typeface="Arial" panose="020B0604020202020204" pitchFamily="34" charset="0"/>
              <a:buChar char="•"/>
            </a:pPr>
            <a:r>
              <a:rPr lang="en-US" dirty="0" err="1"/>
              <a:t>Feurer</a:t>
            </a:r>
            <a:r>
              <a:rPr lang="en-US" dirty="0"/>
              <a:t> et al. (2019) on automating preprocessing and model selection in </a:t>
            </a:r>
            <a:r>
              <a:rPr lang="en-US" dirty="0" err="1"/>
              <a:t>AutoML</a:t>
            </a:r>
            <a:r>
              <a:rPr lang="en-US" dirty="0"/>
              <a:t> frameworks.</a:t>
            </a:r>
          </a:p>
          <a:p>
            <a:pPr>
              <a:lnSpc>
                <a:spcPct val="120000"/>
              </a:lnSpc>
              <a:buFont typeface="Arial" panose="020B0604020202020204" pitchFamily="34" charset="0"/>
              <a:buChar char="•"/>
            </a:pPr>
            <a:r>
              <a:rPr lang="en-US" dirty="0" err="1"/>
              <a:t>Kotthoff</a:t>
            </a:r>
            <a:r>
              <a:rPr lang="en-US" dirty="0"/>
              <a:t> et al. (2021) examining </a:t>
            </a:r>
            <a:r>
              <a:rPr lang="en-US" dirty="0" err="1"/>
              <a:t>AutoML’s</a:t>
            </a:r>
            <a:r>
              <a:rPr lang="en-US" dirty="0"/>
              <a:t> effectiveness in various industry applications.</a:t>
            </a:r>
          </a:p>
        </p:txBody>
      </p:sp>
    </p:spTree>
    <p:extLst>
      <p:ext uri="{BB962C8B-B14F-4D97-AF65-F5344CB8AC3E}">
        <p14:creationId xmlns:p14="http://schemas.microsoft.com/office/powerpoint/2010/main" val="200791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endParaRPr lang="en-IN" dirty="0"/>
          </a:p>
        </p:txBody>
      </p:sp>
      <p:pic>
        <p:nvPicPr>
          <p:cNvPr id="8" name="Picture 7">
            <a:extLst>
              <a:ext uri="{FF2B5EF4-FFF2-40B4-BE49-F238E27FC236}">
                <a16:creationId xmlns:a16="http://schemas.microsoft.com/office/drawing/2014/main" id="{1D6C3367-C5CB-7D3A-E775-72A55A84B8E8}"/>
              </a:ext>
            </a:extLst>
          </p:cNvPr>
          <p:cNvPicPr>
            <a:picLocks noChangeAspect="1"/>
          </p:cNvPicPr>
          <p:nvPr/>
        </p:nvPicPr>
        <p:blipFill>
          <a:blip r:embed="rId2">
            <a:extLst>
              <a:ext uri="{28A0092B-C50C-407E-A947-70E740481C1C}">
                <a14:useLocalDpi xmlns:a14="http://schemas.microsoft.com/office/drawing/2010/main" val="0"/>
              </a:ext>
            </a:extLst>
          </a:blip>
          <a:srcRect b="5324"/>
          <a:stretch/>
        </p:blipFill>
        <p:spPr>
          <a:xfrm>
            <a:off x="2490545" y="0"/>
            <a:ext cx="7210910" cy="6858000"/>
          </a:xfrm>
          <a:prstGeom prst="rect">
            <a:avLst/>
          </a:prstGeom>
        </p:spPr>
      </p:pic>
      <p:sp>
        <p:nvSpPr>
          <p:cNvPr id="10" name="Content Placeholder 9">
            <a:extLst>
              <a:ext uri="{FF2B5EF4-FFF2-40B4-BE49-F238E27FC236}">
                <a16:creationId xmlns:a16="http://schemas.microsoft.com/office/drawing/2014/main" id="{2BB6FAC0-AF38-5257-3B41-606D5D0338C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8840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92500" lnSpcReduction="20000"/>
          </a:bodyPr>
          <a:lstStyle/>
          <a:p>
            <a:pPr marL="0" indent="0">
              <a:lnSpc>
                <a:spcPct val="110000"/>
              </a:lnSpc>
              <a:buNone/>
            </a:pPr>
            <a:r>
              <a:rPr lang="en-US" b="1" dirty="0"/>
              <a:t>Frontend(User Interface): </a:t>
            </a:r>
            <a:r>
              <a:rPr lang="en-US" b="1" dirty="0" err="1"/>
              <a:t>Streamlit</a:t>
            </a:r>
            <a:endParaRPr lang="en-US" b="1" dirty="0"/>
          </a:p>
          <a:p>
            <a:pPr>
              <a:lnSpc>
                <a:spcPct val="110000"/>
              </a:lnSpc>
              <a:buFont typeface="Arial" panose="020B0604020202020204" pitchFamily="34" charset="0"/>
              <a:buChar char="•"/>
            </a:pPr>
            <a:r>
              <a:rPr lang="en-US" b="1" dirty="0" err="1"/>
              <a:t>Streamlit</a:t>
            </a:r>
            <a:r>
              <a:rPr lang="en-US" b="1" dirty="0"/>
              <a:t> Framework</a:t>
            </a:r>
            <a:r>
              <a:rPr lang="en-US" dirty="0"/>
              <a:t>: </a:t>
            </a:r>
            <a:r>
              <a:rPr lang="en-US" dirty="0" err="1"/>
              <a:t>Streamlit</a:t>
            </a:r>
            <a:r>
              <a:rPr lang="en-US" dirty="0"/>
              <a:t> is used as the primary interface framework, allowing for the creation of interactive, real-time dashboards without extensive frontend coding. This enables users to:</a:t>
            </a:r>
          </a:p>
          <a:p>
            <a:pPr marL="742950" lvl="1" indent="-285750">
              <a:lnSpc>
                <a:spcPct val="110000"/>
              </a:lnSpc>
              <a:buFont typeface="Arial" panose="020B0604020202020204" pitchFamily="34" charset="0"/>
              <a:buChar char="•"/>
            </a:pPr>
            <a:r>
              <a:rPr lang="en-US" dirty="0"/>
              <a:t>Upload and display datasets.</a:t>
            </a:r>
          </a:p>
          <a:p>
            <a:pPr marL="742950" lvl="1" indent="-285750">
              <a:lnSpc>
                <a:spcPct val="110000"/>
              </a:lnSpc>
              <a:buFont typeface="Arial" panose="020B0604020202020204" pitchFamily="34" charset="0"/>
              <a:buChar char="•"/>
            </a:pPr>
            <a:r>
              <a:rPr lang="en-US" dirty="0"/>
              <a:t>Interact with different components such as buttons, sliders, and dropdowns for selecting preprocessing and model options.</a:t>
            </a:r>
          </a:p>
          <a:p>
            <a:pPr marL="742950" lvl="1" indent="-285750">
              <a:lnSpc>
                <a:spcPct val="110000"/>
              </a:lnSpc>
              <a:buFont typeface="Arial" panose="020B0604020202020204" pitchFamily="34" charset="0"/>
              <a:buChar char="•"/>
            </a:pPr>
            <a:r>
              <a:rPr lang="en-US" dirty="0"/>
              <a:t>View visualizations and evaluation metrics in an intuitive format.</a:t>
            </a:r>
          </a:p>
          <a:p>
            <a:pPr>
              <a:lnSpc>
                <a:spcPct val="110000"/>
              </a:lnSpc>
              <a:buFont typeface="Arial" panose="020B0604020202020204" pitchFamily="34" charset="0"/>
              <a:buChar char="•"/>
            </a:pPr>
            <a:r>
              <a:rPr lang="en-US" b="1" dirty="0"/>
              <a:t>Advantages</a:t>
            </a:r>
            <a:r>
              <a:rPr lang="en-US" dirty="0"/>
              <a:t>: </a:t>
            </a:r>
            <a:r>
              <a:rPr lang="en-US" dirty="0" err="1"/>
              <a:t>Streamlit’s</a:t>
            </a:r>
            <a:r>
              <a:rPr lang="en-US" dirty="0"/>
              <a:t> simplicity and Python-native approach make it ideal for machine learning applications that require rapid prototyping and real-time interactivity.</a:t>
            </a:r>
          </a:p>
        </p:txBody>
      </p:sp>
    </p:spTree>
    <p:extLst>
      <p:ext uri="{BB962C8B-B14F-4D97-AF65-F5344CB8AC3E}">
        <p14:creationId xmlns:p14="http://schemas.microsoft.com/office/powerpoint/2010/main" val="4264523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a:xfrm>
            <a:off x="838200" y="1420586"/>
            <a:ext cx="10515600" cy="4756377"/>
          </a:xfrm>
        </p:spPr>
        <p:txBody>
          <a:bodyPr>
            <a:normAutofit fontScale="77500" lnSpcReduction="20000"/>
          </a:bodyPr>
          <a:lstStyle/>
          <a:p>
            <a:pPr marL="0" indent="0">
              <a:lnSpc>
                <a:spcPct val="120000"/>
              </a:lnSpc>
              <a:buNone/>
            </a:pPr>
            <a:r>
              <a:rPr lang="en-US" b="1" dirty="0"/>
              <a:t>Backend: Python with ML Libraries</a:t>
            </a:r>
          </a:p>
          <a:p>
            <a:pPr>
              <a:lnSpc>
                <a:spcPct val="120000"/>
              </a:lnSpc>
              <a:buFont typeface="Arial" panose="020B0604020202020204" pitchFamily="34" charset="0"/>
              <a:buChar char="•"/>
            </a:pPr>
            <a:r>
              <a:rPr lang="en-US" b="1" dirty="0"/>
              <a:t>Python</a:t>
            </a:r>
            <a:r>
              <a:rPr lang="en-US" dirty="0"/>
              <a:t>: The core programming language for backend development. Its extensive library ecosystem supports machine learning, data processing, and model evaluation with efficiency.</a:t>
            </a:r>
          </a:p>
          <a:p>
            <a:pPr>
              <a:lnSpc>
                <a:spcPct val="120000"/>
              </a:lnSpc>
              <a:buFont typeface="Arial" panose="020B0604020202020204" pitchFamily="34" charset="0"/>
              <a:buChar char="•"/>
            </a:pPr>
            <a:r>
              <a:rPr lang="en-US" b="1" dirty="0"/>
              <a:t>Machine Learning Libraries</a:t>
            </a:r>
            <a:r>
              <a:rPr lang="en-US" dirty="0"/>
              <a:t>:</a:t>
            </a:r>
          </a:p>
          <a:p>
            <a:pPr marL="742950" lvl="1" indent="-285750">
              <a:lnSpc>
                <a:spcPct val="120000"/>
              </a:lnSpc>
              <a:buFont typeface="Arial" panose="020B0604020202020204" pitchFamily="34" charset="0"/>
              <a:buChar char="•"/>
            </a:pPr>
            <a:r>
              <a:rPr lang="en-US" b="1" dirty="0"/>
              <a:t>Scikit-learn</a:t>
            </a:r>
            <a:r>
              <a:rPr lang="en-US" dirty="0"/>
              <a:t>: Essential for implementing classic ML models (e.g., Logistic Regression, KNN) and preprocessing methods (e.g., PCA, data encoding).</a:t>
            </a:r>
          </a:p>
          <a:p>
            <a:pPr marL="742950" lvl="1" indent="-285750">
              <a:lnSpc>
                <a:spcPct val="120000"/>
              </a:lnSpc>
              <a:buFont typeface="Arial" panose="020B0604020202020204" pitchFamily="34" charset="0"/>
              <a:buChar char="•"/>
            </a:pPr>
            <a:r>
              <a:rPr lang="en-US" b="1" dirty="0" err="1"/>
              <a:t>XGBoost</a:t>
            </a:r>
            <a:r>
              <a:rPr lang="en-US" dirty="0"/>
              <a:t>: Known for its high performance in gradient boosting tasks, </a:t>
            </a:r>
            <a:r>
              <a:rPr lang="en-US" dirty="0" err="1"/>
              <a:t>XGBoost</a:t>
            </a:r>
            <a:r>
              <a:rPr lang="en-US" dirty="0"/>
              <a:t> is used for training classification and regression models with better accuracy and speed.</a:t>
            </a:r>
          </a:p>
          <a:p>
            <a:pPr marL="742950" lvl="1" indent="-285750">
              <a:lnSpc>
                <a:spcPct val="120000"/>
              </a:lnSpc>
              <a:buFont typeface="Arial" panose="020B0604020202020204" pitchFamily="34" charset="0"/>
              <a:buChar char="•"/>
            </a:pPr>
            <a:r>
              <a:rPr lang="en-US" b="1" dirty="0" err="1"/>
              <a:t>CatBoost</a:t>
            </a:r>
            <a:r>
              <a:rPr lang="en-US" dirty="0"/>
              <a:t>: A library optimized for categorical data, allowing the application to handle mixed data types effectively.</a:t>
            </a:r>
          </a:p>
          <a:p>
            <a:pPr marL="742950" lvl="1" indent="-285750">
              <a:lnSpc>
                <a:spcPct val="120000"/>
              </a:lnSpc>
              <a:buFont typeface="Arial" panose="020B0604020202020204" pitchFamily="34" charset="0"/>
              <a:buChar char="•"/>
            </a:pPr>
            <a:r>
              <a:rPr lang="en-US" b="1" dirty="0"/>
              <a:t>Imbalanced-learn</a:t>
            </a:r>
            <a:r>
              <a:rPr lang="en-US" dirty="0"/>
              <a:t>: This library includes tools like </a:t>
            </a:r>
            <a:r>
              <a:rPr lang="en-US" b="1" dirty="0" err="1"/>
              <a:t>RandomOverSampler</a:t>
            </a:r>
            <a:r>
              <a:rPr lang="en-US" dirty="0"/>
              <a:t> and </a:t>
            </a:r>
            <a:r>
              <a:rPr lang="en-US" b="1" dirty="0"/>
              <a:t>SMOTEENN</a:t>
            </a:r>
            <a:r>
              <a:rPr lang="en-US" dirty="0"/>
              <a:t> to handle imbalanced datasets, which is crucial for improving the quality of model predictions.</a:t>
            </a:r>
          </a:p>
        </p:txBody>
      </p:sp>
    </p:spTree>
    <p:extLst>
      <p:ext uri="{BB962C8B-B14F-4D97-AF65-F5344CB8AC3E}">
        <p14:creationId xmlns:p14="http://schemas.microsoft.com/office/powerpoint/2010/main" val="4228377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92500" lnSpcReduction="10000"/>
          </a:bodyPr>
          <a:lstStyle/>
          <a:p>
            <a:pPr marL="0" indent="0">
              <a:buNone/>
            </a:pPr>
            <a:r>
              <a:rPr lang="en-US" b="1" dirty="0"/>
              <a:t>Data Processing and Visualization: Pandas, </a:t>
            </a:r>
            <a:r>
              <a:rPr lang="en-US" b="1" dirty="0" err="1"/>
              <a:t>Plotly</a:t>
            </a:r>
            <a:r>
              <a:rPr lang="en-US" b="1" dirty="0"/>
              <a:t>, and NumPy</a:t>
            </a:r>
          </a:p>
          <a:p>
            <a:pPr>
              <a:buFont typeface="Arial" panose="020B0604020202020204" pitchFamily="34" charset="0"/>
              <a:buChar char="•"/>
            </a:pPr>
            <a:r>
              <a:rPr lang="en-US" b="1" dirty="0"/>
              <a:t>Pandas</a:t>
            </a:r>
            <a:r>
              <a:rPr lang="en-US" dirty="0"/>
              <a:t>: Provides data manipulation capabilities, enabling operations such as reading data, handling missing values, and reshaping datasets. Used extensively for data preprocessing and transformation tasks.</a:t>
            </a:r>
          </a:p>
          <a:p>
            <a:pPr>
              <a:buFont typeface="Arial" panose="020B0604020202020204" pitchFamily="34" charset="0"/>
              <a:buChar char="•"/>
            </a:pPr>
            <a:r>
              <a:rPr lang="en-US" b="1" dirty="0"/>
              <a:t>NumPy</a:t>
            </a:r>
            <a:r>
              <a:rPr lang="en-US" dirty="0"/>
              <a:t>: Supports numerical computations, especially matrix operations for feature engineering, PCA, and dataset balancing, enhancing computational efficiency.</a:t>
            </a:r>
          </a:p>
          <a:p>
            <a:pPr>
              <a:buFont typeface="Arial" panose="020B0604020202020204" pitchFamily="34" charset="0"/>
              <a:buChar char="•"/>
            </a:pPr>
            <a:r>
              <a:rPr lang="en-US" b="1" dirty="0" err="1"/>
              <a:t>Plotly</a:t>
            </a:r>
            <a:r>
              <a:rPr lang="en-US" dirty="0"/>
              <a:t>: </a:t>
            </a:r>
            <a:r>
              <a:rPr lang="en-US" dirty="0" err="1"/>
              <a:t>Plotly</a:t>
            </a:r>
            <a:r>
              <a:rPr lang="en-US" dirty="0"/>
              <a:t> Express and Graph Objects are used for interactive visualizations, allowing users to explore correlations, distributions, and model evaluation metrics visually. This enhances the interpretability of data insights.</a:t>
            </a:r>
          </a:p>
        </p:txBody>
      </p:sp>
    </p:spTree>
    <p:extLst>
      <p:ext uri="{BB962C8B-B14F-4D97-AF65-F5344CB8AC3E}">
        <p14:creationId xmlns:p14="http://schemas.microsoft.com/office/powerpoint/2010/main" val="374627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6F094-F0ED-5B44-5578-DCF63B391F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037DB-E595-F2D6-45B8-19E655B79909}"/>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2EB0391F-9200-43DD-9450-894F8EBCCAE2}"/>
              </a:ext>
            </a:extLst>
          </p:cNvPr>
          <p:cNvSpPr>
            <a:spLocks noGrp="1"/>
          </p:cNvSpPr>
          <p:nvPr>
            <p:ph idx="1"/>
          </p:nvPr>
        </p:nvSpPr>
        <p:spPr/>
        <p:txBody>
          <a:bodyPr>
            <a:normAutofit/>
          </a:bodyPr>
          <a:lstStyle/>
          <a:p>
            <a:pPr marL="0" indent="0">
              <a:buNone/>
            </a:pPr>
            <a:r>
              <a:rPr lang="en-IN" b="1" dirty="0"/>
              <a:t>Model Persistence: Pickle and </a:t>
            </a:r>
            <a:r>
              <a:rPr lang="en-US" b="1" dirty="0"/>
              <a:t>NumPy</a:t>
            </a:r>
            <a:r>
              <a:rPr lang="en-US" dirty="0"/>
              <a:t>:</a:t>
            </a:r>
          </a:p>
          <a:p>
            <a:pPr marL="0" indent="0">
              <a:buNone/>
            </a:pPr>
            <a:r>
              <a:rPr lang="en-US" b="1" dirty="0"/>
              <a:t>Pickle: </a:t>
            </a:r>
            <a:r>
              <a:rPr lang="en-US" dirty="0"/>
              <a:t>Enables model serialization, allowing users to download trained models as .</a:t>
            </a:r>
            <a:r>
              <a:rPr lang="en-US" dirty="0" err="1"/>
              <a:t>pkl</a:t>
            </a:r>
            <a:r>
              <a:rPr lang="en-US" dirty="0"/>
              <a:t> files. This makes the models portable, so they can be used in other applications without retraining.</a:t>
            </a:r>
          </a:p>
          <a:p>
            <a:pPr marL="0" indent="0">
              <a:buNone/>
            </a:pPr>
            <a:r>
              <a:rPr lang="en-US" b="1" dirty="0"/>
              <a:t>Implementation: </a:t>
            </a:r>
            <a:r>
              <a:rPr lang="en-US" dirty="0"/>
              <a:t>After training, each model is serialized with Pickle and provided as a downloadable file. This feature supports easy integration into other ML pipelines or deployment environments.</a:t>
            </a:r>
          </a:p>
          <a:p>
            <a:pPr marL="0" indent="0">
              <a:buNone/>
            </a:pPr>
            <a:endParaRPr lang="en-US" dirty="0"/>
          </a:p>
        </p:txBody>
      </p:sp>
    </p:spTree>
    <p:extLst>
      <p:ext uri="{BB962C8B-B14F-4D97-AF65-F5344CB8AC3E}">
        <p14:creationId xmlns:p14="http://schemas.microsoft.com/office/powerpoint/2010/main" val="233059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a:bodyPr>
          <a:lstStyle/>
          <a:p>
            <a:pPr marL="0" indent="0">
              <a:buNone/>
            </a:pPr>
            <a:r>
              <a:rPr lang="en-US" b="1" dirty="0"/>
              <a:t>Machine Learning Model Options</a:t>
            </a:r>
          </a:p>
          <a:p>
            <a:pPr>
              <a:buFont typeface="Arial" panose="020B0604020202020204" pitchFamily="34" charset="0"/>
              <a:buChar char="•"/>
            </a:pPr>
            <a:r>
              <a:rPr lang="en-US" b="1" dirty="0"/>
              <a:t>Classification Algorithms</a:t>
            </a:r>
            <a:r>
              <a:rPr lang="en-US" dirty="0"/>
              <a:t>: Logistic Regression, Random Forest, </a:t>
            </a:r>
            <a:r>
              <a:rPr lang="en-US" dirty="0" err="1"/>
              <a:t>XGBoost</a:t>
            </a:r>
            <a:r>
              <a:rPr lang="en-US" dirty="0"/>
              <a:t>, </a:t>
            </a:r>
            <a:r>
              <a:rPr lang="en-US" dirty="0" err="1"/>
              <a:t>CatBoost</a:t>
            </a:r>
            <a:r>
              <a:rPr lang="en-US" dirty="0"/>
              <a:t>, SVM, and KNN. These models cover a wide range of applications, from linear classification to complex, non-linear tasks.</a:t>
            </a:r>
          </a:p>
          <a:p>
            <a:pPr>
              <a:buFont typeface="Arial" panose="020B0604020202020204" pitchFamily="34" charset="0"/>
              <a:buChar char="•"/>
            </a:pPr>
            <a:r>
              <a:rPr lang="en-US" b="1" dirty="0"/>
              <a:t>Regression Algorithms</a:t>
            </a:r>
            <a:r>
              <a:rPr lang="en-US" dirty="0"/>
              <a:t>: Linear Regression, Random Forest Regressor, </a:t>
            </a:r>
            <a:r>
              <a:rPr lang="en-US" dirty="0" err="1"/>
              <a:t>XGBoost</a:t>
            </a:r>
            <a:r>
              <a:rPr lang="en-US" dirty="0"/>
              <a:t> Regressor, </a:t>
            </a:r>
            <a:r>
              <a:rPr lang="en-US" dirty="0" err="1"/>
              <a:t>CatBoost</a:t>
            </a:r>
            <a:r>
              <a:rPr lang="en-US" dirty="0"/>
              <a:t> Regressor. These models are optimized for predicting continuous values in various types of datasets.</a:t>
            </a:r>
          </a:p>
          <a:p>
            <a:pPr>
              <a:buFont typeface="Arial" panose="020B0604020202020204" pitchFamily="34" charset="0"/>
              <a:buChar char="•"/>
            </a:pPr>
            <a:r>
              <a:rPr lang="en-US" b="1" dirty="0"/>
              <a:t>Clustering Algorithms</a:t>
            </a:r>
            <a:r>
              <a:rPr lang="en-US" dirty="0"/>
              <a:t>: K-Means and Hierarchical Clustering for unsupervised tasks, enabling the application to group data into clusters without predefined labels.</a:t>
            </a:r>
          </a:p>
        </p:txBody>
      </p:sp>
    </p:spTree>
    <p:extLst>
      <p:ext uri="{BB962C8B-B14F-4D97-AF65-F5344CB8AC3E}">
        <p14:creationId xmlns:p14="http://schemas.microsoft.com/office/powerpoint/2010/main" val="117956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0777-4DCF-1644-3BCF-2ACD69E6AE78}"/>
              </a:ext>
            </a:extLst>
          </p:cNvPr>
          <p:cNvSpPr>
            <a:spLocks noGrp="1"/>
          </p:cNvSpPr>
          <p:nvPr>
            <p:ph type="title"/>
          </p:nvPr>
        </p:nvSpPr>
        <p:spPr>
          <a:xfrm>
            <a:off x="845884" y="365125"/>
            <a:ext cx="10515600" cy="1325563"/>
          </a:xfrm>
        </p:spPr>
        <p:txBody>
          <a:bodyPr/>
          <a:lstStyle/>
          <a:p>
            <a:r>
              <a:rPr lang="en-IN" sz="4400" b="0" i="0" u="none" strike="noStrike" baseline="0" dirty="0">
                <a:solidFill>
                  <a:srgbClr val="000000"/>
                </a:solidFill>
                <a:latin typeface="+mn-lt"/>
                <a:cs typeface="Times New Roman" panose="02020603050405020304" pitchFamily="18" charset="0"/>
              </a:rPr>
              <a:t> </a:t>
            </a:r>
            <a:r>
              <a:rPr lang="en-IN" sz="4400" b="0" i="0" u="none" strike="noStrike" baseline="0" dirty="0">
                <a:solidFill>
                  <a:srgbClr val="5A5A5A"/>
                </a:solidFill>
                <a:latin typeface="+mn-lt"/>
                <a:cs typeface="Times New Roman" panose="02020603050405020304" pitchFamily="18" charset="0"/>
              </a:rPr>
              <a:t>ABSTRACT: </a:t>
            </a:r>
            <a:endParaRPr lang="en-IN" dirty="0">
              <a:latin typeface="+mn-lt"/>
              <a:cs typeface="Times New Roman" panose="02020603050405020304" pitchFamily="18" charset="0"/>
            </a:endParaRPr>
          </a:p>
        </p:txBody>
      </p:sp>
      <p:sp>
        <p:nvSpPr>
          <p:cNvPr id="3" name="Content Placeholder 2">
            <a:extLst>
              <a:ext uri="{FF2B5EF4-FFF2-40B4-BE49-F238E27FC236}">
                <a16:creationId xmlns:a16="http://schemas.microsoft.com/office/drawing/2014/main" id="{62D1E911-E0FB-3826-A2B3-909EA9558E70}"/>
              </a:ext>
            </a:extLst>
          </p:cNvPr>
          <p:cNvSpPr>
            <a:spLocks noGrp="1"/>
          </p:cNvSpPr>
          <p:nvPr>
            <p:ph idx="1"/>
          </p:nvPr>
        </p:nvSpPr>
        <p:spPr/>
        <p:txBody>
          <a:bodyPr/>
          <a:lstStyle/>
          <a:p>
            <a:pPr marL="0" indent="0" algn="just">
              <a:lnSpc>
                <a:spcPct val="100000"/>
              </a:lnSpc>
              <a:buNone/>
            </a:pPr>
            <a:r>
              <a:rPr lang="en-US" sz="2400" dirty="0">
                <a:solidFill>
                  <a:srgbClr val="000000"/>
                </a:solidFill>
                <a:cs typeface="Times New Roman" panose="02020603050405020304" pitchFamily="18" charset="0"/>
              </a:rPr>
              <a:t>T</a:t>
            </a:r>
            <a:r>
              <a:rPr lang="en-US" sz="2400" b="0" i="0" u="none" strike="noStrike" baseline="0" dirty="0">
                <a:solidFill>
                  <a:srgbClr val="000000"/>
                </a:solidFill>
                <a:cs typeface="Times New Roman" panose="02020603050405020304" pitchFamily="18" charset="0"/>
              </a:rPr>
              <a:t>he </a:t>
            </a:r>
            <a:r>
              <a:rPr lang="en-US" sz="2400" b="0" i="0" u="none" strike="noStrike" baseline="0" dirty="0" err="1">
                <a:solidFill>
                  <a:srgbClr val="000000"/>
                </a:solidFill>
                <a:cs typeface="Times New Roman" panose="02020603050405020304" pitchFamily="18" charset="0"/>
              </a:rPr>
              <a:t>AutoML</a:t>
            </a:r>
            <a:r>
              <a:rPr lang="en-US" sz="2400" b="0" i="0" u="none" strike="noStrike" baseline="0" dirty="0">
                <a:solidFill>
                  <a:srgbClr val="000000"/>
                </a:solidFill>
                <a:cs typeface="Times New Roman" panose="02020603050405020304" pitchFamily="18" charset="0"/>
              </a:rPr>
              <a:t> Web Application simplifies the process of developing, evaluating, and deploying machine learning models for users with minimal technical expertise. It addresses barriers faced by non-experts, who typically struggle with data preprocessing, model selection, and evaluation. This platform allows users to upload datasets, preprocess data, choose ML algorithms, evaluate models, and download trained models—all without programming skills. Built with </a:t>
            </a:r>
            <a:r>
              <a:rPr lang="en-US" sz="2400" b="0" i="0" u="none" strike="noStrike" baseline="0" dirty="0" err="1">
                <a:solidFill>
                  <a:srgbClr val="000000"/>
                </a:solidFill>
                <a:cs typeface="Times New Roman" panose="02020603050405020304" pitchFamily="18" charset="0"/>
              </a:rPr>
              <a:t>Streamlit</a:t>
            </a:r>
            <a:r>
              <a:rPr lang="en-US" sz="2400" b="0" i="0" u="none" strike="noStrike" baseline="0" dirty="0">
                <a:solidFill>
                  <a:srgbClr val="000000"/>
                </a:solidFill>
                <a:cs typeface="Times New Roman" panose="02020603050405020304" pitchFamily="18" charset="0"/>
              </a:rPr>
              <a:t>, Python, and libraries like Scikit-learn, </a:t>
            </a:r>
            <a:r>
              <a:rPr lang="en-US" sz="2400" b="0" i="0" u="none" strike="noStrike" baseline="0" dirty="0" err="1">
                <a:solidFill>
                  <a:srgbClr val="000000"/>
                </a:solidFill>
                <a:cs typeface="Times New Roman" panose="02020603050405020304" pitchFamily="18" charset="0"/>
              </a:rPr>
              <a:t>XGBoost</a:t>
            </a:r>
            <a:r>
              <a:rPr lang="en-US" sz="2400" b="0" i="0" u="none" strike="noStrike" baseline="0" dirty="0">
                <a:solidFill>
                  <a:srgbClr val="000000"/>
                </a:solidFill>
                <a:cs typeface="Times New Roman" panose="02020603050405020304" pitchFamily="18" charset="0"/>
              </a:rPr>
              <a:t>, and </a:t>
            </a:r>
            <a:r>
              <a:rPr lang="en-US" sz="2400" b="0" i="0" u="none" strike="noStrike" baseline="0" dirty="0" err="1">
                <a:solidFill>
                  <a:srgbClr val="000000"/>
                </a:solidFill>
                <a:cs typeface="Times New Roman" panose="02020603050405020304" pitchFamily="18" charset="0"/>
              </a:rPr>
              <a:t>CatBoost</a:t>
            </a:r>
            <a:r>
              <a:rPr lang="en-US" sz="2400" b="0" i="0" u="none" strike="noStrike" baseline="0" dirty="0">
                <a:solidFill>
                  <a:srgbClr val="000000"/>
                </a:solidFill>
                <a:cs typeface="Times New Roman" panose="02020603050405020304" pitchFamily="18" charset="0"/>
              </a:rPr>
              <a:t>, it supports tasks such as classification, regression and clustering. The application automates data cleaning, feature engineering, and parameter tuning, making ML accessible to a broader audience. Future enhancements could include cloud support and deep learning integration, further expanding access to machine learning.</a:t>
            </a:r>
            <a:endParaRPr lang="en-IN" dirty="0"/>
          </a:p>
        </p:txBody>
      </p:sp>
    </p:spTree>
    <p:extLst>
      <p:ext uri="{BB962C8B-B14F-4D97-AF65-F5344CB8AC3E}">
        <p14:creationId xmlns:p14="http://schemas.microsoft.com/office/powerpoint/2010/main" val="319483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TECH USED</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a:bodyPr>
          <a:lstStyle/>
          <a:p>
            <a:pPr marL="0" indent="0">
              <a:buNone/>
            </a:pPr>
            <a:r>
              <a:rPr lang="en-IN" b="1" dirty="0"/>
              <a:t>Model Evaluation Metrics</a:t>
            </a:r>
          </a:p>
          <a:p>
            <a:pPr>
              <a:buFont typeface="Arial" panose="020B0604020202020204" pitchFamily="34" charset="0"/>
              <a:buChar char="•"/>
            </a:pPr>
            <a:r>
              <a:rPr lang="en-IN" b="1" dirty="0"/>
              <a:t>Classification Metrics</a:t>
            </a:r>
            <a:r>
              <a:rPr lang="en-IN" dirty="0"/>
              <a:t>: Accuracy, Precision, Recall and F1 Score to provide detailed performance insights for each classification model.</a:t>
            </a:r>
          </a:p>
          <a:p>
            <a:pPr>
              <a:buFont typeface="Arial" panose="020B0604020202020204" pitchFamily="34" charset="0"/>
              <a:buChar char="•"/>
            </a:pPr>
            <a:r>
              <a:rPr lang="en-IN" b="1" dirty="0"/>
              <a:t>Regression Metrics</a:t>
            </a:r>
            <a:r>
              <a:rPr lang="en-IN" dirty="0"/>
              <a:t>: Mean Absolute Error (MAE), Root Mean Squared Error (RMSE), and R2 Score are calculated to assess regression model performance, helping users interpret prediction accuracy and error.</a:t>
            </a:r>
          </a:p>
          <a:p>
            <a:pPr>
              <a:buFont typeface="Arial" panose="020B0604020202020204" pitchFamily="34" charset="0"/>
              <a:buChar char="•"/>
            </a:pPr>
            <a:r>
              <a:rPr lang="en-IN" b="1" dirty="0"/>
              <a:t>Clustering Metrics</a:t>
            </a:r>
            <a:r>
              <a:rPr lang="en-IN" dirty="0"/>
              <a:t>: Silhouette Score is used for clustering algorithms to assess the clusters.</a:t>
            </a:r>
          </a:p>
        </p:txBody>
      </p:sp>
    </p:spTree>
    <p:extLst>
      <p:ext uri="{BB962C8B-B14F-4D97-AF65-F5344CB8AC3E}">
        <p14:creationId xmlns:p14="http://schemas.microsoft.com/office/powerpoint/2010/main" val="131031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CODING (SCREENSHOT)</a:t>
            </a:r>
            <a:endParaRPr lang="en-IN" dirty="0"/>
          </a:p>
        </p:txBody>
      </p:sp>
      <p:pic>
        <p:nvPicPr>
          <p:cNvPr id="5" name="Content Placeholder 4">
            <a:extLst>
              <a:ext uri="{FF2B5EF4-FFF2-40B4-BE49-F238E27FC236}">
                <a16:creationId xmlns:a16="http://schemas.microsoft.com/office/drawing/2014/main" id="{9989F3BB-9DE8-A738-F5BF-A56931EDD2F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285446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CODING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9" name="Content Placeholder 8">
            <a:extLst>
              <a:ext uri="{FF2B5EF4-FFF2-40B4-BE49-F238E27FC236}">
                <a16:creationId xmlns:a16="http://schemas.microsoft.com/office/drawing/2014/main" id="{9AC39036-7CDF-BBE9-9706-118F78CFD84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3328918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OUTPUT</a:t>
            </a:r>
            <a:r>
              <a:rPr lang="en-IN" sz="4400" b="0" i="0" u="none" strike="noStrike" baseline="0" dirty="0">
                <a:solidFill>
                  <a:srgbClr val="5A5A5A"/>
                </a:solidFill>
                <a:latin typeface="Calibri" panose="020F0502020204030204" pitchFamily="34" charset="0"/>
              </a:rPr>
              <a:t>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9" name="Content Placeholder 8">
            <a:extLst>
              <a:ext uri="{FF2B5EF4-FFF2-40B4-BE49-F238E27FC236}">
                <a16:creationId xmlns:a16="http://schemas.microsoft.com/office/drawing/2014/main" id="{53492B1E-5C86-5CB3-4375-DAD4FEFFBA3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1166429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OUTPUT</a:t>
            </a:r>
            <a:r>
              <a:rPr lang="en-IN" sz="4400" b="0" i="0" u="none" strike="noStrike" baseline="0" dirty="0">
                <a:solidFill>
                  <a:srgbClr val="5A5A5A"/>
                </a:solidFill>
                <a:latin typeface="Calibri" panose="020F0502020204030204" pitchFamily="34" charset="0"/>
              </a:rPr>
              <a:t>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6" name="Content Placeholder 5">
            <a:extLst>
              <a:ext uri="{FF2B5EF4-FFF2-40B4-BE49-F238E27FC236}">
                <a16:creationId xmlns:a16="http://schemas.microsoft.com/office/drawing/2014/main" id="{71EC88DD-158E-AA1A-AAF4-240553112A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2876761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DE7CC-84BC-60B8-79AC-3F93E84A9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CE761-A29B-B64D-7F68-3247A620F1D9}"/>
              </a:ext>
            </a:extLst>
          </p:cNvPr>
          <p:cNvSpPr>
            <a:spLocks noGrp="1"/>
          </p:cNvSpPr>
          <p:nvPr>
            <p:ph type="title"/>
          </p:nvPr>
        </p:nvSpPr>
        <p:spPr/>
        <p:txBody>
          <a:bodyPr/>
          <a:lstStyle/>
          <a:p>
            <a:r>
              <a:rPr lang="en-IN" dirty="0">
                <a:solidFill>
                  <a:srgbClr val="5A5A5A"/>
                </a:solidFill>
                <a:latin typeface="Calibri" panose="020F0502020204030204" pitchFamily="34" charset="0"/>
              </a:rPr>
              <a:t>OUTPUT</a:t>
            </a:r>
            <a:r>
              <a:rPr lang="en-IN" sz="4400" b="0" i="0" u="none" strike="noStrike" baseline="0" dirty="0">
                <a:solidFill>
                  <a:srgbClr val="5A5A5A"/>
                </a:solidFill>
                <a:latin typeface="Calibri" panose="020F0502020204030204" pitchFamily="34" charset="0"/>
              </a:rPr>
              <a:t>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6" name="Content Placeholder 5">
            <a:extLst>
              <a:ext uri="{FF2B5EF4-FFF2-40B4-BE49-F238E27FC236}">
                <a16:creationId xmlns:a16="http://schemas.microsoft.com/office/drawing/2014/main" id="{08CC17CC-E2A7-FFF8-1DC3-DA5959F672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112137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9F94F-AA8C-2E3A-6B28-8300893D1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BDC25-FA0F-9824-5D51-4F7CCB235BCB}"/>
              </a:ext>
            </a:extLst>
          </p:cNvPr>
          <p:cNvSpPr>
            <a:spLocks noGrp="1"/>
          </p:cNvSpPr>
          <p:nvPr>
            <p:ph type="title"/>
          </p:nvPr>
        </p:nvSpPr>
        <p:spPr/>
        <p:txBody>
          <a:bodyPr/>
          <a:lstStyle/>
          <a:p>
            <a:r>
              <a:rPr lang="en-IN" dirty="0">
                <a:solidFill>
                  <a:srgbClr val="5A5A5A"/>
                </a:solidFill>
                <a:latin typeface="Calibri" panose="020F0502020204030204" pitchFamily="34" charset="0"/>
              </a:rPr>
              <a:t>OUTPUT</a:t>
            </a:r>
            <a:r>
              <a:rPr lang="en-IN" sz="4400" b="0" i="0" u="none" strike="noStrike" baseline="0" dirty="0">
                <a:solidFill>
                  <a:srgbClr val="5A5A5A"/>
                </a:solidFill>
                <a:latin typeface="Calibri" panose="020F0502020204030204" pitchFamily="34" charset="0"/>
              </a:rPr>
              <a:t>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6" name="Content Placeholder 5">
            <a:extLst>
              <a:ext uri="{FF2B5EF4-FFF2-40B4-BE49-F238E27FC236}">
                <a16:creationId xmlns:a16="http://schemas.microsoft.com/office/drawing/2014/main" id="{53A835FC-3E2D-39F2-9149-C686676507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1479533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192BB-2F97-F0D2-1764-B7955DA1DC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761B6-E551-F1BF-DA45-C94183607FD9}"/>
              </a:ext>
            </a:extLst>
          </p:cNvPr>
          <p:cNvSpPr>
            <a:spLocks noGrp="1"/>
          </p:cNvSpPr>
          <p:nvPr>
            <p:ph type="title"/>
          </p:nvPr>
        </p:nvSpPr>
        <p:spPr/>
        <p:txBody>
          <a:bodyPr/>
          <a:lstStyle/>
          <a:p>
            <a:r>
              <a:rPr lang="en-IN" dirty="0">
                <a:solidFill>
                  <a:srgbClr val="5A5A5A"/>
                </a:solidFill>
                <a:latin typeface="Calibri" panose="020F0502020204030204" pitchFamily="34" charset="0"/>
              </a:rPr>
              <a:t>OUTPUT</a:t>
            </a:r>
            <a:r>
              <a:rPr lang="en-IN" sz="4400" b="0" i="0" u="none" strike="noStrike" baseline="0" dirty="0">
                <a:solidFill>
                  <a:srgbClr val="5A5A5A"/>
                </a:solidFill>
                <a:latin typeface="Calibri" panose="020F0502020204030204" pitchFamily="34" charset="0"/>
              </a:rPr>
              <a:t> </a:t>
            </a:r>
            <a:r>
              <a:rPr lang="en-IN" dirty="0">
                <a:solidFill>
                  <a:srgbClr val="5A5A5A"/>
                </a:solidFill>
                <a:latin typeface="Calibri" panose="020F0502020204030204" pitchFamily="34" charset="0"/>
              </a:rPr>
              <a:t>(</a:t>
            </a:r>
            <a:r>
              <a:rPr lang="en-IN" sz="4400" b="0" i="0" u="none" strike="noStrike" baseline="0" dirty="0">
                <a:solidFill>
                  <a:srgbClr val="5A5A5A"/>
                </a:solidFill>
                <a:latin typeface="Calibri" panose="020F0502020204030204" pitchFamily="34" charset="0"/>
              </a:rPr>
              <a:t>SCREENSHOT)</a:t>
            </a:r>
            <a:endParaRPr lang="en-IN" dirty="0"/>
          </a:p>
        </p:txBody>
      </p:sp>
      <p:pic>
        <p:nvPicPr>
          <p:cNvPr id="6" name="Content Placeholder 5">
            <a:extLst>
              <a:ext uri="{FF2B5EF4-FFF2-40B4-BE49-F238E27FC236}">
                <a16:creationId xmlns:a16="http://schemas.microsoft.com/office/drawing/2014/main" id="{24D0A65F-F929-D2F6-14F2-1B6DCBE1E6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51868" y="1825625"/>
            <a:ext cx="8288263" cy="4351338"/>
          </a:xfrm>
        </p:spPr>
      </p:pic>
    </p:spTree>
    <p:extLst>
      <p:ext uri="{BB962C8B-B14F-4D97-AF65-F5344CB8AC3E}">
        <p14:creationId xmlns:p14="http://schemas.microsoft.com/office/powerpoint/2010/main" val="3914615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87336-E111-E92F-0E76-6F18B1492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AF0688-CE3C-36AF-D1F4-3AC13640F8D5}"/>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CONCLUSION</a:t>
            </a:r>
            <a:endParaRPr lang="en-IN" dirty="0"/>
          </a:p>
        </p:txBody>
      </p:sp>
      <p:sp>
        <p:nvSpPr>
          <p:cNvPr id="4" name="Content Placeholder 3">
            <a:extLst>
              <a:ext uri="{FF2B5EF4-FFF2-40B4-BE49-F238E27FC236}">
                <a16:creationId xmlns:a16="http://schemas.microsoft.com/office/drawing/2014/main" id="{7186C7C8-63BF-2A29-E685-C2C733B46FAE}"/>
              </a:ext>
            </a:extLst>
          </p:cNvPr>
          <p:cNvSpPr>
            <a:spLocks noGrp="1"/>
          </p:cNvSpPr>
          <p:nvPr>
            <p:ph idx="1"/>
          </p:nvPr>
        </p:nvSpPr>
        <p:spPr/>
        <p:txBody>
          <a:bodyPr/>
          <a:lstStyle/>
          <a:p>
            <a:r>
              <a:rPr lang="en-US" dirty="0"/>
              <a:t>This project demonstrates the capabilities of </a:t>
            </a:r>
            <a:r>
              <a:rPr lang="en-US" dirty="0" err="1"/>
              <a:t>AutoML</a:t>
            </a:r>
            <a:r>
              <a:rPr lang="en-US" dirty="0"/>
              <a:t> to simplify complex ML workflows, making machine learning accessible to a wider audience. The web application provides an end-to-end ML solution that automates data processing, model training, evaluation, and deployment. Future improvements could include support for advanced algorithms, additional evaluation metrics, and integration with cloud storage for scalability.</a:t>
            </a:r>
            <a:endParaRPr lang="en-IN" dirty="0"/>
          </a:p>
        </p:txBody>
      </p:sp>
    </p:spTree>
    <p:extLst>
      <p:ext uri="{BB962C8B-B14F-4D97-AF65-F5344CB8AC3E}">
        <p14:creationId xmlns:p14="http://schemas.microsoft.com/office/powerpoint/2010/main" val="1926615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6C7EB-2862-1D62-6A8E-74AF25226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F645E0-B6B6-8310-711A-49F7C8045750}"/>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REFERENCE</a:t>
            </a:r>
            <a:endParaRPr lang="en-IN" dirty="0"/>
          </a:p>
        </p:txBody>
      </p:sp>
      <p:sp>
        <p:nvSpPr>
          <p:cNvPr id="4" name="Content Placeholder 3">
            <a:extLst>
              <a:ext uri="{FF2B5EF4-FFF2-40B4-BE49-F238E27FC236}">
                <a16:creationId xmlns:a16="http://schemas.microsoft.com/office/drawing/2014/main" id="{88F04DDE-A74F-F1F9-1082-FD3D21035D64}"/>
              </a:ext>
            </a:extLst>
          </p:cNvPr>
          <p:cNvSpPr>
            <a:spLocks noGrp="1"/>
          </p:cNvSpPr>
          <p:nvPr>
            <p:ph idx="1"/>
          </p:nvPr>
        </p:nvSpPr>
        <p:spPr>
          <a:xfrm>
            <a:off x="838200" y="1487277"/>
            <a:ext cx="10515600" cy="5005598"/>
          </a:xfrm>
        </p:spPr>
        <p:txBody>
          <a:bodyPr>
            <a:normAutofit fontScale="62500" lnSpcReduction="20000"/>
          </a:bodyPr>
          <a:lstStyle/>
          <a:p>
            <a:r>
              <a:rPr lang="en-US" dirty="0" err="1"/>
              <a:t>Feurer</a:t>
            </a:r>
            <a:r>
              <a:rPr lang="en-US" dirty="0"/>
              <a:t>, et al. (2019). “Automated Machine Learning: Methods, Systems, Challenges.” Journal of Machine Learning Research [1]</a:t>
            </a:r>
          </a:p>
          <a:p>
            <a:r>
              <a:rPr lang="en-US" dirty="0" err="1"/>
              <a:t>Kotthoff</a:t>
            </a:r>
            <a:r>
              <a:rPr lang="en-US" dirty="0"/>
              <a:t>, et al. (2021). “Survey on </a:t>
            </a:r>
            <a:r>
              <a:rPr lang="en-US" dirty="0" err="1"/>
              <a:t>AutoML</a:t>
            </a:r>
            <a:r>
              <a:rPr lang="en-US" dirty="0"/>
              <a:t> Applications in Industry.” AI Review Journal. [2]</a:t>
            </a:r>
          </a:p>
          <a:p>
            <a:r>
              <a:rPr lang="en-US" dirty="0" err="1"/>
              <a:t>Vanschoren</a:t>
            </a:r>
            <a:r>
              <a:rPr lang="en-US" dirty="0"/>
              <a:t>, et al. (2020). “Meta-Learning for Automated Model Selection.” Data Mining and Knowledge Discovery. [3]</a:t>
            </a:r>
          </a:p>
          <a:p>
            <a:r>
              <a:rPr lang="en-US" dirty="0"/>
              <a:t>Thornton et al. (2021). “Evaluating Ensemble Methods in </a:t>
            </a:r>
            <a:r>
              <a:rPr lang="en-US" dirty="0" err="1"/>
              <a:t>AutoML</a:t>
            </a:r>
            <a:r>
              <a:rPr lang="en-US" dirty="0"/>
              <a:t> Pipelines.” Advances in Neural Information Processing Systems. [4]</a:t>
            </a:r>
          </a:p>
          <a:p>
            <a:r>
              <a:rPr lang="en-US" dirty="0" err="1"/>
              <a:t>Bergstra</a:t>
            </a:r>
            <a:r>
              <a:rPr lang="en-US" dirty="0"/>
              <a:t>, et al(2021). “Making a Science of Model Search: Hyperparameter Optimization in Machine Learning.” Proceedings of Machine Learning Research. [5]</a:t>
            </a:r>
          </a:p>
          <a:p>
            <a:r>
              <a:rPr lang="en-US" dirty="0"/>
              <a:t>Jamieson, et al. (2022). “Efficient Hyperparameter Optimization by Hyperband.” International Conference on Learning Representations. [6]</a:t>
            </a:r>
          </a:p>
          <a:p>
            <a:r>
              <a:rPr lang="en-US" dirty="0"/>
              <a:t>M. T., Singh, et al. (2021). “Why Should I Trust You? Explaining the Predictions of Any Classifier.” Proceedings of the 22nd ACM SIGKDD International Conference on Knowledge Discovery and Data Mining. [7]</a:t>
            </a:r>
          </a:p>
          <a:p>
            <a:r>
              <a:rPr lang="en-US" dirty="0"/>
              <a:t>Lundberg, et al. (2022). “A Unified Approach to Interpreting Model Predictions.” Advances in Neural Information Processing Systems. [8]</a:t>
            </a:r>
          </a:p>
          <a:p>
            <a:r>
              <a:rPr lang="en-US" dirty="0"/>
              <a:t>Park, et al. (2023). “Automated Machine Learning for Predictive Healthcare Applications.” Journal of Healthcare Informatics Research. [9]</a:t>
            </a:r>
          </a:p>
          <a:p>
            <a:r>
              <a:rPr lang="en-US" dirty="0"/>
              <a:t>Wang Q, et al (2022). “</a:t>
            </a:r>
            <a:r>
              <a:rPr lang="en-US" dirty="0" err="1"/>
              <a:t>AutoML</a:t>
            </a:r>
            <a:r>
              <a:rPr lang="en-US" dirty="0"/>
              <a:t> in Financial Fraud Detection: A Review.” International Journal of Financial Studies. [10]</a:t>
            </a:r>
            <a:endParaRPr lang="en-IN" dirty="0"/>
          </a:p>
        </p:txBody>
      </p:sp>
    </p:spTree>
    <p:extLst>
      <p:ext uri="{BB962C8B-B14F-4D97-AF65-F5344CB8AC3E}">
        <p14:creationId xmlns:p14="http://schemas.microsoft.com/office/powerpoint/2010/main" val="88443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OVERVIEW:</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fontScale="77500" lnSpcReduction="20000"/>
          </a:bodyPr>
          <a:lstStyle/>
          <a:p>
            <a:pPr marL="0" indent="0">
              <a:lnSpc>
                <a:spcPct val="110000"/>
              </a:lnSpc>
              <a:buNone/>
            </a:pPr>
            <a:r>
              <a:rPr lang="en-US" dirty="0"/>
              <a:t>Our web application automates essential machine learning tasks through a user-friendly interface. The pipeline supports:</a:t>
            </a:r>
          </a:p>
          <a:p>
            <a:pPr>
              <a:lnSpc>
                <a:spcPct val="110000"/>
              </a:lnSpc>
              <a:buFont typeface="Arial" panose="020B0604020202020204" pitchFamily="34" charset="0"/>
              <a:buChar char="•"/>
            </a:pPr>
            <a:r>
              <a:rPr lang="en-US" dirty="0"/>
              <a:t>Dataset upload and analysis.</a:t>
            </a:r>
          </a:p>
          <a:p>
            <a:pPr>
              <a:lnSpc>
                <a:spcPct val="110000"/>
              </a:lnSpc>
              <a:buFont typeface="Arial" panose="020B0604020202020204" pitchFamily="34" charset="0"/>
              <a:buChar char="•"/>
            </a:pPr>
            <a:r>
              <a:rPr lang="en-US" dirty="0"/>
              <a:t>Data visualization for insights.</a:t>
            </a:r>
          </a:p>
          <a:p>
            <a:pPr>
              <a:lnSpc>
                <a:spcPct val="110000"/>
              </a:lnSpc>
              <a:buFont typeface="Arial" panose="020B0604020202020204" pitchFamily="34" charset="0"/>
              <a:buChar char="•"/>
            </a:pPr>
            <a:r>
              <a:rPr lang="en-US" dirty="0"/>
              <a:t>Automated data cleaning and preprocessing.</a:t>
            </a:r>
          </a:p>
          <a:p>
            <a:pPr>
              <a:lnSpc>
                <a:spcPct val="110000"/>
              </a:lnSpc>
              <a:buFont typeface="Arial" panose="020B0604020202020204" pitchFamily="34" charset="0"/>
              <a:buChar char="•"/>
            </a:pPr>
            <a:r>
              <a:rPr lang="en-US" dirty="0"/>
              <a:t>Training of classification, regression and classification models(depending upon the task).</a:t>
            </a:r>
          </a:p>
          <a:p>
            <a:pPr>
              <a:lnSpc>
                <a:spcPct val="110000"/>
              </a:lnSpc>
              <a:buFont typeface="Arial" panose="020B0604020202020204" pitchFamily="34" charset="0"/>
              <a:buChar char="•"/>
            </a:pPr>
            <a:r>
              <a:rPr lang="en-US" dirty="0"/>
              <a:t>Model evaluation with performance metrics.</a:t>
            </a:r>
          </a:p>
          <a:p>
            <a:pPr>
              <a:lnSpc>
                <a:spcPct val="110000"/>
              </a:lnSpc>
              <a:buFont typeface="Arial" panose="020B0604020202020204" pitchFamily="34" charset="0"/>
              <a:buChar char="•"/>
            </a:pPr>
            <a:r>
              <a:rPr lang="en-US" dirty="0"/>
              <a:t>Model download for external deployment. </a:t>
            </a:r>
          </a:p>
          <a:p>
            <a:pPr>
              <a:lnSpc>
                <a:spcPct val="110000"/>
              </a:lnSpc>
              <a:buFont typeface="Arial" panose="020B0604020202020204" pitchFamily="34" charset="0"/>
              <a:buChar char="•"/>
            </a:pPr>
            <a:r>
              <a:rPr lang="en-US" dirty="0"/>
              <a:t>This tool is ideal for those looking to explore machine learning without deep technical expertise, making ML accessible and efficient for diverse users.</a:t>
            </a:r>
          </a:p>
        </p:txBody>
      </p:sp>
    </p:spTree>
    <p:extLst>
      <p:ext uri="{BB962C8B-B14F-4D97-AF65-F5344CB8AC3E}">
        <p14:creationId xmlns:p14="http://schemas.microsoft.com/office/powerpoint/2010/main" val="419867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BD1-97B5-5678-B6A7-B5637E569E42}"/>
              </a:ext>
            </a:extLst>
          </p:cNvPr>
          <p:cNvSpPr>
            <a:spLocks noGrp="1"/>
          </p:cNvSpPr>
          <p:nvPr>
            <p:ph type="title"/>
          </p:nvPr>
        </p:nvSpPr>
        <p:spPr/>
        <p:txBody>
          <a:bodyPr/>
          <a:lstStyle/>
          <a:p>
            <a:r>
              <a:rPr lang="en-IN" dirty="0">
                <a:solidFill>
                  <a:srgbClr val="5A5A5A"/>
                </a:solidFill>
                <a:latin typeface="Calibri" panose="020F0502020204030204" pitchFamily="34" charset="0"/>
              </a:rPr>
              <a:t>PROBLEM STATEMENT</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FB04BD3F-925C-4648-D2C0-0FC8B6E71C44}"/>
              </a:ext>
            </a:extLst>
          </p:cNvPr>
          <p:cNvSpPr>
            <a:spLocks noGrp="1"/>
          </p:cNvSpPr>
          <p:nvPr>
            <p:ph idx="1"/>
          </p:nvPr>
        </p:nvSpPr>
        <p:spPr/>
        <p:txBody>
          <a:bodyPr>
            <a:normAutofit/>
          </a:bodyPr>
          <a:lstStyle/>
          <a:p>
            <a:pPr marL="0" indent="0">
              <a:lnSpc>
                <a:spcPct val="100000"/>
              </a:lnSpc>
              <a:buNone/>
            </a:pPr>
            <a:r>
              <a:rPr lang="en-US" dirty="0"/>
              <a:t>The process of building machine learning models is often complex and resource-intensive, requiring a deep understanding of data preprocessing, feature engineering, model selection, and parameter tuning. For individuals and organizations with limited expertise, these challenges can become significant barriers. As a result, many miss out on the benefits of machine learning, especially in cases where rapid model development is needed to derive actionable insights from data.</a:t>
            </a:r>
          </a:p>
        </p:txBody>
      </p:sp>
    </p:spTree>
    <p:extLst>
      <p:ext uri="{BB962C8B-B14F-4D97-AF65-F5344CB8AC3E}">
        <p14:creationId xmlns:p14="http://schemas.microsoft.com/office/powerpoint/2010/main" val="215140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28A51-E1DE-B73C-0EDD-F096CDDD0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8CEA7-67A6-28D1-62D2-8BEA7A1D84BE}"/>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SOLUTION:</a:t>
            </a:r>
            <a:endParaRPr lang="en-IN" dirty="0"/>
          </a:p>
        </p:txBody>
      </p:sp>
      <p:sp>
        <p:nvSpPr>
          <p:cNvPr id="3" name="Content Placeholder 2">
            <a:extLst>
              <a:ext uri="{FF2B5EF4-FFF2-40B4-BE49-F238E27FC236}">
                <a16:creationId xmlns:a16="http://schemas.microsoft.com/office/drawing/2014/main" id="{8AD50C37-8EBD-A3EA-9FD7-122A2DE8CE52}"/>
              </a:ext>
            </a:extLst>
          </p:cNvPr>
          <p:cNvSpPr>
            <a:spLocks noGrp="1"/>
          </p:cNvSpPr>
          <p:nvPr>
            <p:ph idx="1"/>
          </p:nvPr>
        </p:nvSpPr>
        <p:spPr/>
        <p:txBody>
          <a:bodyPr>
            <a:normAutofit fontScale="85000" lnSpcReduction="20000"/>
          </a:bodyPr>
          <a:lstStyle/>
          <a:p>
            <a:pPr marL="0" indent="0">
              <a:lnSpc>
                <a:spcPct val="120000"/>
              </a:lnSpc>
              <a:buNone/>
            </a:pPr>
            <a:r>
              <a:rPr lang="en-US" dirty="0"/>
              <a:t>Our solution is a web application (</a:t>
            </a:r>
            <a:r>
              <a:rPr lang="en-US" b="1" dirty="0" err="1"/>
              <a:t>AutoML</a:t>
            </a:r>
            <a:r>
              <a:rPr lang="en-US" dirty="0"/>
              <a:t>) is a user-friendly web platform that automates the machine learning pipeline. Users can upload CSV datasets, visualize data, and clean it by handling missing values, duplicates, and applying techniques like oversampling and </a:t>
            </a:r>
            <a:r>
              <a:rPr lang="en-US" dirty="0" err="1"/>
              <a:t>undersampling</a:t>
            </a:r>
            <a:r>
              <a:rPr lang="en-US" dirty="0"/>
              <a:t>.</a:t>
            </a:r>
          </a:p>
          <a:p>
            <a:pPr>
              <a:lnSpc>
                <a:spcPct val="120000"/>
              </a:lnSpc>
            </a:pPr>
            <a:r>
              <a:rPr lang="en-US" dirty="0"/>
              <a:t>The platform supports automated model training for classification, regression, and clustering using algorithms like Random Forest, </a:t>
            </a:r>
            <a:r>
              <a:rPr lang="en-US" dirty="0" err="1"/>
              <a:t>XGBoost</a:t>
            </a:r>
            <a:r>
              <a:rPr lang="en-US" dirty="0"/>
              <a:t>, </a:t>
            </a:r>
            <a:r>
              <a:rPr lang="en-US" dirty="0" err="1"/>
              <a:t>CatBoost</a:t>
            </a:r>
            <a:r>
              <a:rPr lang="en-US" dirty="0"/>
              <a:t>.</a:t>
            </a:r>
          </a:p>
          <a:p>
            <a:pPr>
              <a:lnSpc>
                <a:spcPct val="120000"/>
              </a:lnSpc>
            </a:pPr>
            <a:r>
              <a:rPr lang="en-US" dirty="0"/>
              <a:t>It provides performance metrics (accuracy, precision, F1 score, etc.) for easy comparison.</a:t>
            </a:r>
          </a:p>
          <a:p>
            <a:pPr>
              <a:lnSpc>
                <a:spcPct val="120000"/>
              </a:lnSpc>
            </a:pPr>
            <a:r>
              <a:rPr lang="en-US" dirty="0"/>
              <a:t>Once trained, models can be downloaded for deployment, making it accessible for users with minimal ML expertise to build and integrate models efficiently.</a:t>
            </a:r>
          </a:p>
          <a:p>
            <a:endParaRPr lang="en-IN" dirty="0"/>
          </a:p>
        </p:txBody>
      </p:sp>
    </p:spTree>
    <p:extLst>
      <p:ext uri="{BB962C8B-B14F-4D97-AF65-F5344CB8AC3E}">
        <p14:creationId xmlns:p14="http://schemas.microsoft.com/office/powerpoint/2010/main" val="9834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B006C-2D9D-441D-5E7D-9414634C5F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36A25E-6276-0EC5-AA0C-59FD47238678}"/>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Existing </a:t>
            </a:r>
            <a:r>
              <a:rPr lang="en-IN" sz="4400" b="0" i="0" u="none" strike="noStrike" baseline="0" dirty="0" err="1">
                <a:solidFill>
                  <a:srgbClr val="5A5A5A"/>
                </a:solidFill>
                <a:latin typeface="Calibri" panose="020F0502020204030204" pitchFamily="34" charset="0"/>
              </a:rPr>
              <a:t>AutoML</a:t>
            </a:r>
            <a:r>
              <a:rPr lang="en-IN" sz="4400" b="0" i="0" u="none" strike="noStrike" baseline="0" dirty="0">
                <a:solidFill>
                  <a:srgbClr val="5A5A5A"/>
                </a:solidFill>
                <a:latin typeface="Calibri" panose="020F0502020204030204" pitchFamily="34" charset="0"/>
              </a:rPr>
              <a:t> Technologies:</a:t>
            </a:r>
            <a:endParaRPr lang="en-IN" dirty="0"/>
          </a:p>
        </p:txBody>
      </p:sp>
      <p:sp>
        <p:nvSpPr>
          <p:cNvPr id="3" name="Content Placeholder 2">
            <a:extLst>
              <a:ext uri="{FF2B5EF4-FFF2-40B4-BE49-F238E27FC236}">
                <a16:creationId xmlns:a16="http://schemas.microsoft.com/office/drawing/2014/main" id="{D45EB4D6-8140-3B32-E12D-21FD3249918A}"/>
              </a:ext>
            </a:extLst>
          </p:cNvPr>
          <p:cNvSpPr>
            <a:spLocks noGrp="1"/>
          </p:cNvSpPr>
          <p:nvPr>
            <p:ph idx="1"/>
          </p:nvPr>
        </p:nvSpPr>
        <p:spPr/>
        <p:txBody>
          <a:bodyPr>
            <a:normAutofit/>
          </a:bodyPr>
          <a:lstStyle/>
          <a:p>
            <a:pPr>
              <a:lnSpc>
                <a:spcPct val="100000"/>
              </a:lnSpc>
            </a:pPr>
            <a:r>
              <a:rPr lang="en-US" b="1" dirty="0"/>
              <a:t>Google </a:t>
            </a:r>
            <a:r>
              <a:rPr lang="en-US" b="1" dirty="0" err="1"/>
              <a:t>AutoML</a:t>
            </a:r>
            <a:endParaRPr lang="en-US" dirty="0"/>
          </a:p>
          <a:p>
            <a:pPr>
              <a:lnSpc>
                <a:spcPct val="100000"/>
              </a:lnSpc>
              <a:buFont typeface="Arial" panose="020B0604020202020204" pitchFamily="34" charset="0"/>
              <a:buChar char="•"/>
            </a:pPr>
            <a:r>
              <a:rPr lang="en-US" b="1" dirty="0"/>
              <a:t>Features</a:t>
            </a:r>
            <a:r>
              <a:rPr lang="en-US" dirty="0"/>
              <a:t>: Uses Google’s cloud infrastructure to provide automated model training and deployment, supporting image, text, and tabular data.</a:t>
            </a:r>
          </a:p>
          <a:p>
            <a:pPr>
              <a:lnSpc>
                <a:spcPct val="100000"/>
              </a:lnSpc>
              <a:buFont typeface="Arial" panose="020B0604020202020204" pitchFamily="34" charset="0"/>
              <a:buChar char="•"/>
            </a:pPr>
            <a:r>
              <a:rPr lang="en-US" b="1" dirty="0"/>
              <a:t>Limitations</a:t>
            </a:r>
            <a:r>
              <a:rPr lang="en-US" dirty="0"/>
              <a:t>:</a:t>
            </a:r>
          </a:p>
          <a:p>
            <a:pPr marL="742950" lvl="1" indent="-285750">
              <a:lnSpc>
                <a:spcPct val="100000"/>
              </a:lnSpc>
              <a:buFont typeface="Arial" panose="020B0604020202020204" pitchFamily="34" charset="0"/>
              <a:buChar char="•"/>
            </a:pPr>
            <a:r>
              <a:rPr lang="en-US" dirty="0"/>
              <a:t>Requires a Google Cloud account and can be costly for users with limited budgets.</a:t>
            </a:r>
          </a:p>
          <a:p>
            <a:pPr marL="742950" lvl="1" indent="-285750">
              <a:lnSpc>
                <a:spcPct val="100000"/>
              </a:lnSpc>
              <a:buFont typeface="Arial" panose="020B0604020202020204" pitchFamily="34" charset="0"/>
              <a:buChar char="•"/>
            </a:pPr>
            <a:r>
              <a:rPr lang="en-US" dirty="0"/>
              <a:t>Complexity in setup and requires some familiarity with cloud services.</a:t>
            </a:r>
          </a:p>
          <a:p>
            <a:pPr marL="742950" lvl="1" indent="-285750">
              <a:lnSpc>
                <a:spcPct val="100000"/>
              </a:lnSpc>
              <a:buFont typeface="Arial" panose="020B0604020202020204" pitchFamily="34" charset="0"/>
              <a:buChar char="•"/>
            </a:pPr>
            <a:r>
              <a:rPr lang="en-US" dirty="0"/>
              <a:t>Limited support for non-cloud environments.</a:t>
            </a:r>
          </a:p>
          <a:p>
            <a:endParaRPr lang="en-IN" dirty="0"/>
          </a:p>
        </p:txBody>
      </p:sp>
    </p:spTree>
    <p:extLst>
      <p:ext uri="{BB962C8B-B14F-4D97-AF65-F5344CB8AC3E}">
        <p14:creationId xmlns:p14="http://schemas.microsoft.com/office/powerpoint/2010/main" val="123916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62A3B-ABF8-0EAB-D222-796020C2BC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F26C8B-C8F3-8F2C-1B32-61654372169A}"/>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Existing </a:t>
            </a:r>
            <a:r>
              <a:rPr lang="en-IN" sz="4400" b="0" i="0" u="none" strike="noStrike" baseline="0" dirty="0" err="1">
                <a:solidFill>
                  <a:srgbClr val="5A5A5A"/>
                </a:solidFill>
                <a:latin typeface="Calibri" panose="020F0502020204030204" pitchFamily="34" charset="0"/>
              </a:rPr>
              <a:t>AutoML</a:t>
            </a:r>
            <a:r>
              <a:rPr lang="en-IN" sz="4400" b="0" i="0" u="none" strike="noStrike" baseline="0" dirty="0">
                <a:solidFill>
                  <a:srgbClr val="5A5A5A"/>
                </a:solidFill>
                <a:latin typeface="Calibri" panose="020F0502020204030204" pitchFamily="34" charset="0"/>
              </a:rPr>
              <a:t> Technologies:</a:t>
            </a:r>
            <a:endParaRPr lang="en-IN" dirty="0"/>
          </a:p>
        </p:txBody>
      </p:sp>
      <p:sp>
        <p:nvSpPr>
          <p:cNvPr id="3" name="Content Placeholder 2">
            <a:extLst>
              <a:ext uri="{FF2B5EF4-FFF2-40B4-BE49-F238E27FC236}">
                <a16:creationId xmlns:a16="http://schemas.microsoft.com/office/drawing/2014/main" id="{3751712B-105C-1EEF-85FC-549F58037E92}"/>
              </a:ext>
            </a:extLst>
          </p:cNvPr>
          <p:cNvSpPr>
            <a:spLocks noGrp="1"/>
          </p:cNvSpPr>
          <p:nvPr>
            <p:ph idx="1"/>
          </p:nvPr>
        </p:nvSpPr>
        <p:spPr/>
        <p:txBody>
          <a:bodyPr>
            <a:normAutofit/>
          </a:bodyPr>
          <a:lstStyle/>
          <a:p>
            <a:pPr>
              <a:lnSpc>
                <a:spcPct val="100000"/>
              </a:lnSpc>
            </a:pPr>
            <a:r>
              <a:rPr lang="en-US" b="1" dirty="0"/>
              <a:t>H2O.ai (H2O </a:t>
            </a:r>
            <a:r>
              <a:rPr lang="en-US" b="1" dirty="0" err="1"/>
              <a:t>AutoML</a:t>
            </a:r>
            <a:r>
              <a:rPr lang="en-US" b="1" dirty="0"/>
              <a:t>)</a:t>
            </a:r>
            <a:endParaRPr lang="en-US" dirty="0"/>
          </a:p>
          <a:p>
            <a:pPr>
              <a:lnSpc>
                <a:spcPct val="100000"/>
              </a:lnSpc>
              <a:buFont typeface="Arial" panose="020B0604020202020204" pitchFamily="34" charset="0"/>
              <a:buChar char="•"/>
            </a:pPr>
            <a:r>
              <a:rPr lang="en-US" b="1" dirty="0"/>
              <a:t>Features</a:t>
            </a:r>
            <a:r>
              <a:rPr lang="en-US" dirty="0"/>
              <a:t>: Open-source platform that automates the ML pipeline, supporting classification and regression with powerful algorithms.</a:t>
            </a:r>
          </a:p>
          <a:p>
            <a:pPr>
              <a:lnSpc>
                <a:spcPct val="100000"/>
              </a:lnSpc>
              <a:buFont typeface="Arial" panose="020B0604020202020204" pitchFamily="34" charset="0"/>
              <a:buChar char="•"/>
            </a:pPr>
            <a:r>
              <a:rPr lang="en-US" b="1" dirty="0"/>
              <a:t>Limitations</a:t>
            </a:r>
            <a:r>
              <a:rPr lang="en-US" dirty="0"/>
              <a:t>:</a:t>
            </a:r>
          </a:p>
          <a:p>
            <a:pPr marL="742950" lvl="1" indent="-285750">
              <a:lnSpc>
                <a:spcPct val="100000"/>
              </a:lnSpc>
              <a:buFont typeface="Arial" panose="020B0604020202020204" pitchFamily="34" charset="0"/>
              <a:buChar char="•"/>
            </a:pPr>
            <a:r>
              <a:rPr lang="en-US" dirty="0"/>
              <a:t>Has a steep learning curve, especially for beginners.</a:t>
            </a:r>
          </a:p>
          <a:p>
            <a:pPr marL="742950" lvl="1" indent="-285750">
              <a:lnSpc>
                <a:spcPct val="100000"/>
              </a:lnSpc>
              <a:buFont typeface="Arial" panose="020B0604020202020204" pitchFamily="34" charset="0"/>
              <a:buChar char="•"/>
            </a:pPr>
            <a:r>
              <a:rPr lang="en-US" dirty="0"/>
              <a:t>Primarily used by tech-savvy users, requiring a basic understanding of H2O Flow.</a:t>
            </a:r>
          </a:p>
          <a:p>
            <a:pPr marL="742950" lvl="1" indent="-285750">
              <a:lnSpc>
                <a:spcPct val="100000"/>
              </a:lnSpc>
              <a:buFont typeface="Arial" panose="020B0604020202020204" pitchFamily="34" charset="0"/>
              <a:buChar char="•"/>
            </a:pPr>
            <a:r>
              <a:rPr lang="en-US" dirty="0"/>
              <a:t>Heavier computational requirements.</a:t>
            </a:r>
          </a:p>
          <a:p>
            <a:endParaRPr lang="en-IN" dirty="0"/>
          </a:p>
        </p:txBody>
      </p:sp>
    </p:spTree>
    <p:extLst>
      <p:ext uri="{BB962C8B-B14F-4D97-AF65-F5344CB8AC3E}">
        <p14:creationId xmlns:p14="http://schemas.microsoft.com/office/powerpoint/2010/main" val="31138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642E5-FD3D-F057-5471-D0431152D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D1666-4F6B-021F-91DA-4C3D6852F544}"/>
              </a:ext>
            </a:extLst>
          </p:cNvPr>
          <p:cNvSpPr>
            <a:spLocks noGrp="1"/>
          </p:cNvSpPr>
          <p:nvPr>
            <p:ph type="title"/>
          </p:nvPr>
        </p:nvSpPr>
        <p:spPr/>
        <p:txBody>
          <a:bodyPr/>
          <a:lstStyle/>
          <a:p>
            <a:r>
              <a:rPr lang="en-IN" sz="4400" b="0" i="0" u="none" strike="noStrike" baseline="0" dirty="0">
                <a:solidFill>
                  <a:srgbClr val="5A5A5A"/>
                </a:solidFill>
                <a:latin typeface="Calibri" panose="020F0502020204030204" pitchFamily="34" charset="0"/>
              </a:rPr>
              <a:t>Existing </a:t>
            </a:r>
            <a:r>
              <a:rPr lang="en-IN" sz="4400" b="0" i="0" u="none" strike="noStrike" baseline="0" dirty="0" err="1">
                <a:solidFill>
                  <a:srgbClr val="5A5A5A"/>
                </a:solidFill>
                <a:latin typeface="Calibri" panose="020F0502020204030204" pitchFamily="34" charset="0"/>
              </a:rPr>
              <a:t>AutoML</a:t>
            </a:r>
            <a:r>
              <a:rPr lang="en-IN" sz="4400" b="0" i="0" u="none" strike="noStrike" baseline="0" dirty="0">
                <a:solidFill>
                  <a:srgbClr val="5A5A5A"/>
                </a:solidFill>
                <a:latin typeface="Calibri" panose="020F0502020204030204" pitchFamily="34" charset="0"/>
              </a:rPr>
              <a:t> Technologies:</a:t>
            </a:r>
            <a:endParaRPr lang="en-IN" dirty="0"/>
          </a:p>
        </p:txBody>
      </p:sp>
      <p:sp>
        <p:nvSpPr>
          <p:cNvPr id="3" name="Content Placeholder 2">
            <a:extLst>
              <a:ext uri="{FF2B5EF4-FFF2-40B4-BE49-F238E27FC236}">
                <a16:creationId xmlns:a16="http://schemas.microsoft.com/office/drawing/2014/main" id="{2AF09ED5-A0FF-17C9-2CFC-B3B82EC59169}"/>
              </a:ext>
            </a:extLst>
          </p:cNvPr>
          <p:cNvSpPr>
            <a:spLocks noGrp="1"/>
          </p:cNvSpPr>
          <p:nvPr>
            <p:ph idx="1"/>
          </p:nvPr>
        </p:nvSpPr>
        <p:spPr/>
        <p:txBody>
          <a:bodyPr>
            <a:normAutofit/>
          </a:bodyPr>
          <a:lstStyle/>
          <a:p>
            <a:pPr>
              <a:lnSpc>
                <a:spcPct val="100000"/>
              </a:lnSpc>
            </a:pPr>
            <a:r>
              <a:rPr lang="en-US" b="1" dirty="0" err="1"/>
              <a:t>DataRobot</a:t>
            </a:r>
            <a:endParaRPr lang="en-US" dirty="0"/>
          </a:p>
          <a:p>
            <a:pPr>
              <a:lnSpc>
                <a:spcPct val="100000"/>
              </a:lnSpc>
              <a:buFont typeface="Arial" panose="020B0604020202020204" pitchFamily="34" charset="0"/>
              <a:buChar char="•"/>
            </a:pPr>
            <a:r>
              <a:rPr lang="en-US" b="1" dirty="0"/>
              <a:t>Features</a:t>
            </a:r>
            <a:r>
              <a:rPr lang="en-US" dirty="0"/>
              <a:t>: Enterprise-level platform that automates model development and deployment with strong analytics capabilities.</a:t>
            </a:r>
          </a:p>
          <a:p>
            <a:pPr>
              <a:lnSpc>
                <a:spcPct val="100000"/>
              </a:lnSpc>
              <a:buFont typeface="Arial" panose="020B0604020202020204" pitchFamily="34" charset="0"/>
              <a:buChar char="•"/>
            </a:pPr>
            <a:r>
              <a:rPr lang="en-US" b="1" dirty="0"/>
              <a:t>Limitations</a:t>
            </a:r>
            <a:r>
              <a:rPr lang="en-US" dirty="0"/>
              <a:t>:</a:t>
            </a:r>
          </a:p>
          <a:p>
            <a:pPr marL="742950" lvl="1" indent="-285750">
              <a:lnSpc>
                <a:spcPct val="100000"/>
              </a:lnSpc>
              <a:buFont typeface="Arial" panose="020B0604020202020204" pitchFamily="34" charset="0"/>
              <a:buChar char="•"/>
            </a:pPr>
            <a:r>
              <a:rPr lang="en-US" dirty="0"/>
              <a:t>High cost, making it less accessible to small businesses or individual users.</a:t>
            </a:r>
          </a:p>
          <a:p>
            <a:pPr marL="742950" lvl="1" indent="-285750">
              <a:lnSpc>
                <a:spcPct val="100000"/>
              </a:lnSpc>
              <a:buFont typeface="Arial" panose="020B0604020202020204" pitchFamily="34" charset="0"/>
              <a:buChar char="•"/>
            </a:pPr>
            <a:r>
              <a:rPr lang="en-US" dirty="0"/>
              <a:t>Primarily targets enterprise users, not beginners or small-scale projects.</a:t>
            </a:r>
          </a:p>
          <a:p>
            <a:pPr marL="0" indent="0">
              <a:buNone/>
            </a:pPr>
            <a:endParaRPr lang="en-IN" dirty="0"/>
          </a:p>
        </p:txBody>
      </p:sp>
    </p:spTree>
    <p:extLst>
      <p:ext uri="{BB962C8B-B14F-4D97-AF65-F5344CB8AC3E}">
        <p14:creationId xmlns:p14="http://schemas.microsoft.com/office/powerpoint/2010/main" val="418823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AF5D2-7090-78FF-D59E-53DE4AE78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8E473-170F-EEB2-F764-E1CAE866481A}"/>
              </a:ext>
            </a:extLst>
          </p:cNvPr>
          <p:cNvSpPr>
            <a:spLocks noGrp="1"/>
          </p:cNvSpPr>
          <p:nvPr>
            <p:ph type="title"/>
          </p:nvPr>
        </p:nvSpPr>
        <p:spPr/>
        <p:txBody>
          <a:bodyPr/>
          <a:lstStyle/>
          <a:p>
            <a:r>
              <a:rPr lang="en-US" sz="4400" b="0" i="0" u="none" strike="noStrike" baseline="0" dirty="0">
                <a:solidFill>
                  <a:srgbClr val="5A5A5A"/>
                </a:solidFill>
                <a:latin typeface="Calibri" panose="020F0502020204030204" pitchFamily="34" charset="0"/>
              </a:rPr>
              <a:t>How Our </a:t>
            </a:r>
            <a:r>
              <a:rPr lang="en-US" sz="4400" b="0" i="0" u="none" strike="noStrike" baseline="0" dirty="0" err="1">
                <a:solidFill>
                  <a:srgbClr val="5A5A5A"/>
                </a:solidFill>
                <a:latin typeface="Calibri" panose="020F0502020204030204" pitchFamily="34" charset="0"/>
              </a:rPr>
              <a:t>AutoML</a:t>
            </a:r>
            <a:r>
              <a:rPr lang="en-US" sz="4400" b="0" i="0" u="none" strike="noStrike" baseline="0" dirty="0">
                <a:solidFill>
                  <a:srgbClr val="5A5A5A"/>
                </a:solidFill>
                <a:latin typeface="Calibri" panose="020F0502020204030204" pitchFamily="34" charset="0"/>
              </a:rPr>
              <a:t> Application Could Be Different and Useful</a:t>
            </a:r>
            <a:r>
              <a:rPr lang="en-IN" sz="4400" b="0" i="0" u="none" strike="noStrike" baseline="0" dirty="0">
                <a:solidFill>
                  <a:srgbClr val="5A5A5A"/>
                </a:solidFill>
                <a:latin typeface="Calibri" panose="020F0502020204030204" pitchFamily="34" charset="0"/>
              </a:rPr>
              <a:t>:</a:t>
            </a:r>
            <a:endParaRPr lang="en-IN" dirty="0"/>
          </a:p>
        </p:txBody>
      </p:sp>
      <p:sp>
        <p:nvSpPr>
          <p:cNvPr id="3" name="Content Placeholder 2">
            <a:extLst>
              <a:ext uri="{FF2B5EF4-FFF2-40B4-BE49-F238E27FC236}">
                <a16:creationId xmlns:a16="http://schemas.microsoft.com/office/drawing/2014/main" id="{3BA9E2E5-553F-A422-2580-27B44A7E6A56}"/>
              </a:ext>
            </a:extLst>
          </p:cNvPr>
          <p:cNvSpPr>
            <a:spLocks noGrp="1"/>
          </p:cNvSpPr>
          <p:nvPr>
            <p:ph idx="1"/>
          </p:nvPr>
        </p:nvSpPr>
        <p:spPr/>
        <p:txBody>
          <a:bodyPr>
            <a:normAutofit/>
          </a:bodyPr>
          <a:lstStyle/>
          <a:p>
            <a:endParaRPr lang="en-US" b="1" dirty="0"/>
          </a:p>
          <a:p>
            <a:pPr>
              <a:lnSpc>
                <a:spcPct val="100000"/>
              </a:lnSpc>
            </a:pPr>
            <a:r>
              <a:rPr lang="en-US" b="1" dirty="0"/>
              <a:t>User-Friendly, No-Code Interface</a:t>
            </a:r>
            <a:endParaRPr lang="en-US" dirty="0"/>
          </a:p>
          <a:p>
            <a:pPr>
              <a:lnSpc>
                <a:spcPct val="100000"/>
              </a:lnSpc>
              <a:buFont typeface="Arial" panose="020B0604020202020204" pitchFamily="34" charset="0"/>
              <a:buChar char="•"/>
            </a:pPr>
            <a:r>
              <a:rPr lang="en-US" b="1" dirty="0"/>
              <a:t>Differentiator</a:t>
            </a:r>
            <a:r>
              <a:rPr lang="en-US" dirty="0"/>
              <a:t>: Unlike many existing platforms that require some coding knowledge, Our application focuses on a fully no-code experience using a clean UI interface. This will make it accessible to non-technical users, enabling them to easily build and deploy models without programming expertise.</a:t>
            </a:r>
          </a:p>
          <a:p>
            <a:pPr marL="0" indent="0">
              <a:buNone/>
            </a:pPr>
            <a:endParaRPr lang="en-IN" dirty="0"/>
          </a:p>
        </p:txBody>
      </p:sp>
    </p:spTree>
    <p:extLst>
      <p:ext uri="{BB962C8B-B14F-4D97-AF65-F5344CB8AC3E}">
        <p14:creationId xmlns:p14="http://schemas.microsoft.com/office/powerpoint/2010/main" val="1912321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1942</Words>
  <Application>Microsoft Office PowerPoint</Application>
  <PresentationFormat>Widescreen</PresentationFormat>
  <Paragraphs>126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Automated Machine Learning (AutoML)Pipeline Web Application</vt:lpstr>
      <vt:lpstr> ABSTRACT: </vt:lpstr>
      <vt:lpstr>OVERVIEW:</vt:lpstr>
      <vt:lpstr>PROBLEM STATEMENT:</vt:lpstr>
      <vt:lpstr>SOLUTION:</vt:lpstr>
      <vt:lpstr>Existing AutoML Technologies:</vt:lpstr>
      <vt:lpstr>Existing AutoML Technologies:</vt:lpstr>
      <vt:lpstr>Existing AutoML Technologies:</vt:lpstr>
      <vt:lpstr>How Our AutoML Application Could Be Different and Useful:</vt:lpstr>
      <vt:lpstr>How Our AutoML Application Could Be Different and Useful:</vt:lpstr>
      <vt:lpstr>How Our AutoML Application Could Be Different and Useful:</vt:lpstr>
      <vt:lpstr>OBJECTIVES:</vt:lpstr>
      <vt:lpstr>LITERATURE SURVEY:</vt:lpstr>
      <vt:lpstr>PowerPoint Presentation</vt:lpstr>
      <vt:lpstr>TECH USED:</vt:lpstr>
      <vt:lpstr>TECH USED:</vt:lpstr>
      <vt:lpstr>TECH USED:</vt:lpstr>
      <vt:lpstr>TECH USED:</vt:lpstr>
      <vt:lpstr>TECH USED:</vt:lpstr>
      <vt:lpstr>TECH USED:</vt:lpstr>
      <vt:lpstr>CODING (SCREENSHOT)</vt:lpstr>
      <vt:lpstr>CODING (SCREENSHOT)</vt:lpstr>
      <vt:lpstr>OUTPUT (SCREENSHOT)</vt:lpstr>
      <vt:lpstr>OUTPUT (SCREENSHOT)</vt:lpstr>
      <vt:lpstr>OUTPUT (SCREENSHOT)</vt:lpstr>
      <vt:lpstr>OUTPUT (SCREENSHOT)</vt:lpstr>
      <vt:lpstr>OUTPUT (SCREENSHOT)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 kandan</dc:creator>
  <cp:lastModifiedBy>mani kandan</cp:lastModifiedBy>
  <cp:revision>23</cp:revision>
  <dcterms:created xsi:type="dcterms:W3CDTF">2024-10-17T07:45:09Z</dcterms:created>
  <dcterms:modified xsi:type="dcterms:W3CDTF">2024-11-13T14:18:06Z</dcterms:modified>
</cp:coreProperties>
</file>