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5A156-B495-4195-8D30-2AFF7366EDC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43E33-00D2-4863-AE9B-FDABDFC5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C2D5-9785-4455-BBDC-813764E1291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EDE-397A-499C-BBD9-98311F54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5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C2D5-9785-4455-BBDC-813764E1291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EDE-397A-499C-BBD9-98311F54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0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C2D5-9785-4455-BBDC-813764E1291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EDE-397A-499C-BBD9-98311F54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8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Folie" r:id="rId5" imgW="353" imgH="353" progId="TCLayout.ActiveDocument.1">
                  <p:embed/>
                </p:oleObj>
              </mc:Choice>
              <mc:Fallback>
                <p:oleObj name="think-cell Folie" r:id="rId5" imgW="353" imgH="353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i="0" baseline="0">
              <a:latin typeface="Verdana" panose="020B0604030504040204" pitchFamily="34" charset="0"/>
              <a:ea typeface="+mj-ea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2320" y="136451"/>
            <a:ext cx="10677813" cy="169277"/>
          </a:xfrm>
        </p:spPr>
        <p:txBody>
          <a:bodyPr wrap="square" lIns="0" tIns="0" rIns="0" bIns="0" anchor="ctr" anchorCtr="0">
            <a:spAutoFit/>
          </a:bodyPr>
          <a:lstStyle>
            <a:lvl1pPr marL="0" indent="0" defTabSz="457189">
              <a:buNone/>
              <a:defRPr lang="de-DE" sz="1100" baseline="0" dirty="0" smtClean="0">
                <a:latin typeface="+mn-lt"/>
              </a:defRPr>
            </a:lvl1pPr>
            <a:lvl2pPr>
              <a:defRPr lang="de-DE" sz="1800" dirty="0" smtClean="0">
                <a:latin typeface="+mn-lt"/>
                <a:cs typeface="+mn-cs"/>
              </a:defRPr>
            </a:lvl2pPr>
            <a:lvl3pPr>
              <a:defRPr lang="de-DE" sz="1800" dirty="0" smtClean="0">
                <a:latin typeface="+mn-lt"/>
                <a:cs typeface="+mn-cs"/>
              </a:defRPr>
            </a:lvl3pPr>
            <a:lvl4pPr>
              <a:defRPr lang="de-DE" sz="1800" dirty="0" smtClean="0">
                <a:latin typeface="+mn-lt"/>
                <a:cs typeface="+mn-cs"/>
              </a:defRPr>
            </a:lvl4pPr>
            <a:lvl5pPr>
              <a:defRPr lang="de-DE" sz="1800" dirty="0">
                <a:latin typeface="+mn-lt"/>
                <a:cs typeface="+mn-cs"/>
              </a:defRPr>
            </a:lvl5pPr>
          </a:lstStyle>
          <a:p>
            <a:pPr marL="0" lvl="0" indent="0" defTabSz="457189">
              <a:buNone/>
            </a:pPr>
            <a:r>
              <a:rPr lang="en-US"/>
              <a:t>Click to edit text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24736" y="1602345"/>
            <a:ext cx="10756234" cy="4607037"/>
          </a:xfrm>
        </p:spPr>
        <p:txBody>
          <a:bodyPr/>
          <a:lstStyle>
            <a:lvl1pPr marL="179388" indent="-179388">
              <a:defRPr/>
            </a:lvl1pPr>
            <a:lvl2pPr marL="269075" marR="0" indent="-134538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2001A"/>
              </a:buClr>
              <a:buSzPct val="100000"/>
              <a:buFont typeface="Verdana" pitchFamily="34" charset="0"/>
              <a:buChar char="›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marL="269075" marR="0" lvl="1" indent="-134538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2001A"/>
              </a:buClr>
              <a:buSzPct val="100000"/>
              <a:buFont typeface="Verdana" pitchFamily="34" charset="0"/>
              <a:buChar char="›"/>
              <a:tabLst/>
              <a:defRPr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724736" y="1224000"/>
            <a:ext cx="107562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b="1" cap="all" baseline="0" dirty="0" smtClean="0">
                <a:solidFill>
                  <a:srgbClr val="00528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marL="0" lvl="0" indent="0" defTabSz="914400">
              <a:buClr>
                <a:srgbClr val="00528F"/>
              </a:buClr>
              <a:buNone/>
            </a:pPr>
            <a:r>
              <a:rPr lang="en-US"/>
              <a:t>Subtitle describing following content</a:t>
            </a:r>
          </a:p>
        </p:txBody>
      </p:sp>
    </p:spTree>
    <p:extLst>
      <p:ext uri="{BB962C8B-B14F-4D97-AF65-F5344CB8AC3E}">
        <p14:creationId xmlns:p14="http://schemas.microsoft.com/office/powerpoint/2010/main" val="3336521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>
          <p15:clr>
            <a:srgbClr val="FBAE40"/>
          </p15:clr>
        </p15:guide>
        <p15:guide id="3" pos="76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C2D5-9785-4455-BBDC-813764E1291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EDE-397A-499C-BBD9-98311F54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3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C2D5-9785-4455-BBDC-813764E1291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EDE-397A-499C-BBD9-98311F54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8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C2D5-9785-4455-BBDC-813764E1291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EDE-397A-499C-BBD9-98311F54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C2D5-9785-4455-BBDC-813764E1291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EDE-397A-499C-BBD9-98311F54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C2D5-9785-4455-BBDC-813764E1291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EDE-397A-499C-BBD9-98311F54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C2D5-9785-4455-BBDC-813764E1291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EDE-397A-499C-BBD9-98311F54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C2D5-9785-4455-BBDC-813764E1291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EDE-397A-499C-BBD9-98311F54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C2D5-9785-4455-BBDC-813764E1291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3EDE-397A-499C-BBD9-98311F54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C2D5-9785-4455-BBDC-813764E1291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3EDE-397A-499C-BBD9-98311F54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4228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Know your Product – Predictive Maintenance Platform (PdM)</a:t>
            </a:r>
            <a:endParaRPr lang="en-GB" sz="2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17883" y="978199"/>
            <a:ext cx="10756233" cy="193899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dirty="0" smtClean="0"/>
              <a:t>PDM Platforms failure model </a:t>
            </a:r>
            <a:r>
              <a:rPr lang="de-DE" sz="1400" dirty="0"/>
              <a:t>distribution, real value and our value proposition</a:t>
            </a:r>
            <a:endParaRPr lang="en-GB" sz="1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35768"/>
              </p:ext>
            </p:extLst>
          </p:nvPr>
        </p:nvGraphicFramePr>
        <p:xfrm>
          <a:off x="6324364" y="1419226"/>
          <a:ext cx="5075768" cy="11893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8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4"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Wind</a:t>
                      </a:r>
                      <a:r>
                        <a:rPr lang="de-DE" sz="1400" baseline="0" dirty="0" smtClean="0"/>
                        <a:t> Turbine</a:t>
                      </a:r>
                      <a:r>
                        <a:rPr lang="de-DE" sz="1400" dirty="0" smtClean="0"/>
                        <a:t> Failure</a:t>
                      </a:r>
                      <a:r>
                        <a:rPr lang="de-DE" sz="1400" baseline="0" dirty="0" smtClean="0"/>
                        <a:t> Models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OEM 1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OEM 2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OEM 3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OEM 4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60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60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65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70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722320" y="1419226"/>
            <a:ext cx="5205989" cy="4905374"/>
            <a:chOff x="722320" y="1419226"/>
            <a:chExt cx="5205989" cy="4905374"/>
          </a:xfrm>
        </p:grpSpPr>
        <p:grpSp>
          <p:nvGrpSpPr>
            <p:cNvPr id="30" name="Group 29"/>
            <p:cNvGrpSpPr/>
            <p:nvPr/>
          </p:nvGrpSpPr>
          <p:grpSpPr>
            <a:xfrm>
              <a:off x="722320" y="1419226"/>
              <a:ext cx="5205989" cy="4905374"/>
              <a:chOff x="722320" y="1419226"/>
              <a:chExt cx="5205989" cy="4905374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22320" y="1419226"/>
                <a:ext cx="5205989" cy="4905374"/>
                <a:chOff x="3189962" y="1485901"/>
                <a:chExt cx="5205989" cy="4905374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189962" y="1485901"/>
                  <a:ext cx="5205989" cy="4905374"/>
                  <a:chOff x="3189962" y="1485901"/>
                  <a:chExt cx="5205989" cy="4905374"/>
                </a:xfrm>
              </p:grpSpPr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8"/>
                  <a:stretch/>
                </p:blipFill>
                <p:spPr>
                  <a:xfrm>
                    <a:off x="3189963" y="1485901"/>
                    <a:ext cx="5205988" cy="4905374"/>
                  </a:xfrm>
                  <a:prstGeom prst="rect">
                    <a:avLst/>
                  </a:prstGeom>
                </p:spPr>
              </p:pic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3189962" y="1485901"/>
                    <a:ext cx="1477287" cy="561975"/>
                  </a:xfrm>
                  <a:prstGeom prst="rect">
                    <a:avLst/>
                  </a:pr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 bwMode="auto">
                <a:xfrm>
                  <a:off x="6918664" y="5829300"/>
                  <a:ext cx="1477287" cy="561975"/>
                </a:xfrm>
                <a:prstGeom prst="rect">
                  <a:avLst/>
                </a:pr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 bwMode="auto">
              <a:xfrm>
                <a:off x="2526541" y="2137142"/>
                <a:ext cx="396054" cy="2952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1</a:t>
                </a:r>
              </a:p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3669541" y="2698166"/>
                <a:ext cx="396054" cy="2952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7</a:t>
                </a:r>
                <a:endParaRPr lang="de-DE" sz="12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1262936" y="3576638"/>
                <a:ext cx="396054" cy="2952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4</a:t>
                </a:r>
              </a:p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999874" y="2679116"/>
                <a:ext cx="396054" cy="2952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4</a:t>
                </a:r>
              </a:p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4431959" y="2178281"/>
                <a:ext cx="396054" cy="2952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11</a:t>
                </a:r>
              </a:p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374098" y="4491964"/>
                <a:ext cx="396054" cy="2952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8</a:t>
                </a:r>
                <a:endParaRPr lang="de-DE" sz="12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1301036" y="4501858"/>
                <a:ext cx="396054" cy="2952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2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4065595" y="2698167"/>
                <a:ext cx="531821" cy="1026108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4451022" y="2515703"/>
                <a:ext cx="561975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de-DE" sz="1000" dirty="0" smtClean="0"/>
                  <a:t>Pitch</a:t>
                </a:r>
                <a:endParaRPr lang="en-GB" sz="1000" dirty="0" smtClean="0"/>
              </a:p>
            </p:txBody>
          </p:sp>
        </p:grpSp>
        <p:sp>
          <p:nvSpPr>
            <p:cNvPr id="31" name="Rectangle 30"/>
            <p:cNvSpPr/>
            <p:nvPr/>
          </p:nvSpPr>
          <p:spPr bwMode="auto">
            <a:xfrm>
              <a:off x="3883204" y="3122028"/>
              <a:ext cx="396054" cy="2952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2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64170" y="3392003"/>
              <a:ext cx="5619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000" dirty="0" err="1" smtClean="0"/>
                <a:t>Bearings</a:t>
              </a:r>
              <a:endParaRPr lang="en-GB" sz="1000" dirty="0" smtClean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3293581" y="3545891"/>
              <a:ext cx="770770" cy="927318"/>
            </a:xfrm>
            <a:prstGeom prst="line">
              <a:avLst/>
            </a:prstGeom>
            <a:ln w="12700">
              <a:solidFill>
                <a:schemeClr val="tx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390774" y="2325918"/>
              <a:ext cx="960609" cy="1180577"/>
            </a:xfrm>
            <a:prstGeom prst="line">
              <a:avLst/>
            </a:prstGeom>
            <a:ln w="12700">
              <a:solidFill>
                <a:schemeClr val="tx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62300" y="2184146"/>
              <a:ext cx="70186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000" dirty="0" smtClean="0"/>
                <a:t>Converter</a:t>
              </a:r>
              <a:endParaRPr lang="en-GB" sz="1000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297590" y="1883006"/>
              <a:ext cx="396054" cy="2952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2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97454" y="4915672"/>
              <a:ext cx="396054" cy="2952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</a:rPr>
                <a:t>1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pic>
          <p:nvPicPr>
            <p:cNvPr id="105474" name="Picture 2" descr="Pump Icon – Free Download, PNG and Vector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28" b="13753"/>
            <a:stretch/>
          </p:blipFill>
          <p:spPr bwMode="auto">
            <a:xfrm>
              <a:off x="2746721" y="5955297"/>
              <a:ext cx="248713" cy="176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>
              <a:off x="2390774" y="6082173"/>
              <a:ext cx="480303" cy="0"/>
            </a:xfrm>
            <a:prstGeom prst="line">
              <a:avLst/>
            </a:prstGeom>
            <a:ln w="12700">
              <a:solidFill>
                <a:schemeClr val="tx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964566" y="6005229"/>
              <a:ext cx="5619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000" dirty="0" smtClean="0"/>
                <a:t>Pump</a:t>
              </a:r>
              <a:endParaRPr lang="en-GB" sz="1000" dirty="0" smtClean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1984156" y="5709954"/>
              <a:ext cx="396054" cy="2952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</a:rPr>
                <a:t>3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28013" y="5947051"/>
              <a:ext cx="100856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000" dirty="0" smtClean="0"/>
                <a:t>Other Monitors</a:t>
              </a:r>
              <a:endParaRPr lang="en-GB" sz="1000" dirty="0" smtClean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134269" y="5614987"/>
              <a:ext cx="396054" cy="2952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</a:rPr>
                <a:t>4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6255242" y="287914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1"/>
              </a:buClr>
            </a:pPr>
            <a:r>
              <a:rPr lang="en-GB" sz="1400" u="sng" dirty="0" smtClean="0"/>
              <a:t>Extract Value (Quantifiable Real Value):</a:t>
            </a:r>
          </a:p>
          <a:p>
            <a:pPr>
              <a:buClr>
                <a:schemeClr val="accent1"/>
              </a:buClr>
            </a:pPr>
            <a:endParaRPr lang="en-GB" sz="140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1400" dirty="0" smtClean="0"/>
              <a:t>                 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1400" dirty="0"/>
              <a:t> </a:t>
            </a:r>
            <a:r>
              <a:rPr lang="en-GB" sz="1400" dirty="0" smtClean="0"/>
              <a:t>        </a:t>
            </a:r>
            <a:endParaRPr lang="de-DE" sz="1400" u="sng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de-DE" sz="1400" u="sng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de-DE" sz="1400" u="sng" dirty="0"/>
          </a:p>
        </p:txBody>
      </p:sp>
      <p:grpSp>
        <p:nvGrpSpPr>
          <p:cNvPr id="51" name="Group 50"/>
          <p:cNvGrpSpPr/>
          <p:nvPr/>
        </p:nvGrpSpPr>
        <p:grpSpPr>
          <a:xfrm>
            <a:off x="6373570" y="3288715"/>
            <a:ext cx="537901" cy="820933"/>
            <a:chOff x="7547446" y="2962694"/>
            <a:chExt cx="537901" cy="820933"/>
          </a:xfrm>
        </p:grpSpPr>
        <p:pic>
          <p:nvPicPr>
            <p:cNvPr id="49" name="Picture 6" descr="Clock, cog, mechanical, work, component, detail, tooth wheel icon -  Download on Iconfind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446" y="3245726"/>
              <a:ext cx="537901" cy="53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76" name="Picture 4" descr="Free icon &quot;Arrows up icon&quot;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00" b="15400"/>
            <a:stretch/>
          </p:blipFill>
          <p:spPr bwMode="auto">
            <a:xfrm>
              <a:off x="7577304" y="2962694"/>
              <a:ext cx="478183" cy="329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80" name="Picture 8" descr="Decrease Icon #421934 - Free Icons Library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2" b="6738"/>
          <a:stretch/>
        </p:blipFill>
        <p:spPr bwMode="auto">
          <a:xfrm>
            <a:off x="8613865" y="3351222"/>
            <a:ext cx="754802" cy="6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023367" y="3368150"/>
            <a:ext cx="16998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GB" sz="1400" dirty="0"/>
              <a:t>Increased Component Lifetime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368667" y="3373975"/>
            <a:ext cx="20314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GB" sz="1400" dirty="0"/>
              <a:t>Reduced Downtime, Energy and Revenue Loss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8326" y="4386273"/>
            <a:ext cx="515180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u="sng" dirty="0" err="1"/>
              <a:t>Realise</a:t>
            </a:r>
            <a:r>
              <a:rPr lang="de-DE" sz="1400" u="sng" dirty="0"/>
              <a:t> Value (</a:t>
            </a:r>
            <a:r>
              <a:rPr lang="de-DE" sz="1400" u="sng" dirty="0" err="1"/>
              <a:t>Our</a:t>
            </a:r>
            <a:r>
              <a:rPr lang="de-DE" sz="1400" u="sng" dirty="0"/>
              <a:t> Value Proposition):</a:t>
            </a:r>
            <a:endParaRPr lang="en-GB" sz="1400" u="sng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de-DE" sz="1400" dirty="0" smtClean="0"/>
              <a:t>PdM Platform </a:t>
            </a:r>
            <a:r>
              <a:rPr lang="de-DE" sz="1400" dirty="0"/>
              <a:t>is the gateway for </a:t>
            </a:r>
            <a:r>
              <a:rPr lang="de-DE" sz="1400" dirty="0" smtClean="0"/>
              <a:t>Predictive Maintenance for Global Wind Turbines </a:t>
            </a:r>
            <a:endParaRPr lang="en-GB" sz="14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GB" sz="1400" dirty="0" smtClean="0"/>
              <a:t>Near-zero </a:t>
            </a:r>
            <a:r>
              <a:rPr lang="en-GB" sz="1400" dirty="0"/>
              <a:t>u</a:t>
            </a:r>
            <a:r>
              <a:rPr lang="en-GB" sz="1400" dirty="0" smtClean="0"/>
              <a:t>nplanned </a:t>
            </a:r>
            <a:r>
              <a:rPr lang="en-GB" sz="1400" dirty="0"/>
              <a:t>d</a:t>
            </a:r>
            <a:r>
              <a:rPr lang="en-GB" sz="1400" dirty="0" smtClean="0"/>
              <a:t>owntime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GB" sz="1400" dirty="0" smtClean="0"/>
              <a:t>Guaranteed </a:t>
            </a:r>
            <a:r>
              <a:rPr lang="en-GB" sz="1400" dirty="0"/>
              <a:t>decrease in O&amp;M c</a:t>
            </a:r>
            <a:r>
              <a:rPr lang="en-GB" sz="1400" dirty="0" smtClean="0"/>
              <a:t>ost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GB" sz="1400" dirty="0" smtClean="0"/>
              <a:t>Reduced </a:t>
            </a:r>
            <a:r>
              <a:rPr lang="en-GB" sz="1400" dirty="0"/>
              <a:t>r</a:t>
            </a:r>
            <a:r>
              <a:rPr lang="en-GB" sz="1400" dirty="0" smtClean="0"/>
              <a:t>epair </a:t>
            </a:r>
            <a:r>
              <a:rPr lang="en-GB" sz="1400" dirty="0"/>
              <a:t>t</a:t>
            </a:r>
            <a:r>
              <a:rPr lang="en-GB" sz="1400" dirty="0" smtClean="0"/>
              <a:t>ime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GB" sz="1400" dirty="0"/>
              <a:t>Maximised </a:t>
            </a:r>
            <a:r>
              <a:rPr lang="en-GB" sz="1400" dirty="0" smtClean="0"/>
              <a:t>uptime</a:t>
            </a:r>
          </a:p>
        </p:txBody>
      </p:sp>
      <p:pic>
        <p:nvPicPr>
          <p:cNvPr id="136194" name="Picture 2" descr="Value Icons - Download Free Vector Icons | Noun Project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65" y="5089450"/>
            <a:ext cx="1536282" cy="153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0" y="28684"/>
            <a:ext cx="238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MANIKANDDAN GC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4249736" y="2430843"/>
            <a:ext cx="7169447" cy="3973648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000" y="316093"/>
            <a:ext cx="5101558" cy="519425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smtClean="0"/>
              <a:t>PdM Platform – Vision</a:t>
            </a:r>
            <a:r>
              <a:rPr lang="de-DE" sz="2000" b="1" dirty="0"/>
              <a:t>, Strategy &amp; Roadmap</a:t>
            </a:r>
            <a:endParaRPr lang="en-GB" sz="2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21417" y="953302"/>
            <a:ext cx="10756233" cy="193899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dirty="0" smtClean="0"/>
              <a:t>PdM Platform‘s </a:t>
            </a:r>
            <a:r>
              <a:rPr lang="de-DE" sz="1400" dirty="0"/>
              <a:t>future for continuous Retention and differentiation</a:t>
            </a:r>
            <a:endParaRPr lang="en-GB" sz="1400" dirty="0"/>
          </a:p>
        </p:txBody>
      </p:sp>
      <p:pic>
        <p:nvPicPr>
          <p:cNvPr id="128002" name="Picture 2" descr="How do wind turbines produce electricity? | HopgoodGanim Lawy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1"/>
          <a:stretch/>
        </p:blipFill>
        <p:spPr bwMode="auto">
          <a:xfrm>
            <a:off x="809566" y="2477361"/>
            <a:ext cx="3024362" cy="391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66739" y="2081601"/>
            <a:ext cx="25956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de-DE" sz="1400" i="1" u="sng" dirty="0" smtClean="0"/>
              <a:t>MONITORS</a:t>
            </a:r>
            <a:r>
              <a:rPr lang="de-DE" sz="14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all Problems </a:t>
            </a:r>
            <a:r>
              <a:rPr lang="de-DE" sz="1200" dirty="0" err="1" smtClean="0"/>
              <a:t>across</a:t>
            </a:r>
            <a:r>
              <a:rPr lang="de-DE" sz="1200" dirty="0" smtClean="0"/>
              <a:t> </a:t>
            </a:r>
            <a:r>
              <a:rPr lang="de-DE" sz="1400" i="1" u="sng" dirty="0" smtClean="0"/>
              <a:t>Multibrand WTGs</a:t>
            </a:r>
            <a:endParaRPr lang="en-GB" sz="1400" i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83081" y="1298154"/>
            <a:ext cx="1104105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b="1" dirty="0" smtClean="0"/>
              <a:t>VISION</a:t>
            </a:r>
            <a:r>
              <a:rPr lang="de-DE" sz="1400" dirty="0" smtClean="0"/>
              <a:t>: Predictive maintenance of all components in wind turbine across </a:t>
            </a:r>
            <a:r>
              <a:rPr lang="de-DE" sz="1400" dirty="0"/>
              <a:t>Multibrand </a:t>
            </a:r>
            <a:r>
              <a:rPr lang="de-DE" sz="1400" dirty="0" smtClean="0"/>
              <a:t>Fleet with 360 degree view of asset intelligence – analytics &amp; insights and enable automated dispatching </a:t>
            </a:r>
            <a:r>
              <a:rPr lang="de-DE" sz="1400" b="1" i="1" u="sng" dirty="0"/>
              <a:t>for the identified problem </a:t>
            </a:r>
            <a:r>
              <a:rPr lang="de-DE" sz="1400" b="1" i="1" u="sng" dirty="0" smtClean="0"/>
              <a:t>with right service technician with right spare parts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362449" y="4182530"/>
          <a:ext cx="6962776" cy="728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7559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smtClean="0">
                          <a:solidFill>
                            <a:schemeClr val="tx1"/>
                          </a:solidFill>
                        </a:rPr>
                        <a:t>AIS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smtClean="0">
                          <a:solidFill>
                            <a:schemeClr val="tx1"/>
                          </a:solidFill>
                        </a:rPr>
                        <a:t>ALU Pumps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smtClean="0">
                          <a:solidFill>
                            <a:schemeClr val="tx1"/>
                          </a:solidFill>
                        </a:rPr>
                        <a:t>Anemometer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 smtClean="0">
                          <a:solidFill>
                            <a:schemeClr val="tx1"/>
                          </a:solidFill>
                        </a:rPr>
                        <a:t>Bearings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smtClean="0">
                          <a:solidFill>
                            <a:schemeClr val="tx1"/>
                          </a:solidFill>
                        </a:rPr>
                        <a:t>Converter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smtClean="0">
                          <a:solidFill>
                            <a:schemeClr val="tx1"/>
                          </a:solidFill>
                        </a:rPr>
                        <a:t>CWE/</a:t>
                      </a:r>
                    </a:p>
                    <a:p>
                      <a:pPr algn="ctr"/>
                      <a:r>
                        <a:rPr lang="de-DE" sz="1000" b="0" dirty="0" smtClean="0">
                          <a:solidFill>
                            <a:schemeClr val="tx1"/>
                          </a:solidFill>
                        </a:rPr>
                        <a:t>Software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 smtClean="0">
                          <a:solidFill>
                            <a:schemeClr val="tx1"/>
                          </a:solidFill>
                        </a:rPr>
                        <a:t>Gearbox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smtClean="0">
                          <a:solidFill>
                            <a:schemeClr val="tx1"/>
                          </a:solidFill>
                        </a:rPr>
                        <a:t>Generator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de-DE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Hydraulics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de-DE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de-DE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Rotor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de-DE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TCU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de-DE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Yaw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de-DE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Tower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de-DE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Blades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de-DE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4362450" y="2857500"/>
            <a:ext cx="1360604" cy="826666"/>
          </a:xfrm>
          <a:prstGeom prst="rect">
            <a:avLst/>
          </a:prstGeom>
          <a:ln>
            <a:solidFill>
              <a:schemeClr val="accent5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/>
              <a:t>AI/ML based Component Failure Prediction Engine</a:t>
            </a:r>
            <a:endParaRPr lang="en-GB" sz="10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8105774" y="2867464"/>
            <a:ext cx="1117600" cy="816702"/>
          </a:xfrm>
          <a:prstGeom prst="rect">
            <a:avLst/>
          </a:prstGeom>
          <a:ln>
            <a:solidFill>
              <a:schemeClr val="accent5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/>
              <a:t>Smart AI/ML </a:t>
            </a:r>
            <a:r>
              <a:rPr lang="de-DE" sz="1000" dirty="0" err="1" smtClean="0"/>
              <a:t>based</a:t>
            </a:r>
            <a:r>
              <a:rPr lang="de-DE" sz="1000" dirty="0" smtClean="0"/>
              <a:t> Auto </a:t>
            </a:r>
            <a:r>
              <a:rPr lang="de-DE" sz="1000" dirty="0" err="1" smtClean="0"/>
              <a:t>Dispatching</a:t>
            </a:r>
            <a:r>
              <a:rPr lang="de-DE" sz="1000" dirty="0" smtClean="0"/>
              <a:t> Engine</a:t>
            </a:r>
            <a:endParaRPr lang="en-GB" sz="10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9318623" y="2857500"/>
            <a:ext cx="2006601" cy="826666"/>
          </a:xfrm>
          <a:prstGeom prst="rect">
            <a:avLst/>
          </a:prstGeom>
          <a:ln>
            <a:solidFill>
              <a:schemeClr val="accent5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/>
              <a:t>Integration Engine – </a:t>
            </a:r>
          </a:p>
          <a:p>
            <a:pPr algn="ctr"/>
            <a:r>
              <a:rPr lang="de-DE" sz="1000" dirty="0" smtClean="0"/>
              <a:t>Work Order Data,</a:t>
            </a:r>
          </a:p>
          <a:p>
            <a:pPr algn="ctr"/>
            <a:r>
              <a:rPr lang="de-DE" sz="1000" dirty="0" smtClean="0"/>
              <a:t> Service Technician Data,</a:t>
            </a:r>
          </a:p>
          <a:p>
            <a:pPr algn="ctr"/>
            <a:r>
              <a:rPr lang="de-DE" sz="1000" dirty="0" smtClean="0"/>
              <a:t> Sparte Parts Data, </a:t>
            </a:r>
          </a:p>
          <a:p>
            <a:pPr algn="ctr"/>
            <a:r>
              <a:rPr lang="de-DE" sz="1000" dirty="0" smtClean="0"/>
              <a:t>Other Ops Data</a:t>
            </a:r>
            <a:endParaRPr lang="en-GB" sz="100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694603" y="2867024"/>
            <a:ext cx="1315922" cy="817142"/>
          </a:xfrm>
          <a:prstGeom prst="rect">
            <a:avLst/>
          </a:prstGeom>
          <a:ln>
            <a:solidFill>
              <a:schemeClr val="accent5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err="1" smtClean="0"/>
              <a:t>Remedies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Recommendation</a:t>
            </a:r>
            <a:r>
              <a:rPr lang="de-DE" sz="1000" dirty="0" smtClean="0"/>
              <a:t> Engine </a:t>
            </a:r>
            <a:r>
              <a:rPr lang="de-DE" sz="1000" dirty="0" err="1" smtClean="0"/>
              <a:t>to</a:t>
            </a:r>
            <a:r>
              <a:rPr lang="de-DE" sz="1000" dirty="0" smtClean="0"/>
              <a:t> fix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problem</a:t>
            </a:r>
            <a:endParaRPr lang="en-GB" sz="1000" dirty="0"/>
          </a:p>
        </p:txBody>
      </p:sp>
      <p:pic>
        <p:nvPicPr>
          <p:cNvPr id="128006" name="Picture 6" descr="File:Siemens Gamesa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36" y="6206807"/>
            <a:ext cx="1171464" cy="19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8" name="Picture 8" descr="Vestas - Member of the World Allia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31" y="5902908"/>
            <a:ext cx="676163" cy="13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10" name="Picture 10" descr="GE Renewable Energy Logo Vector - (.SVG + .PNG) - GetLogo.Ne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7" b="27817"/>
          <a:stretch/>
        </p:blipFill>
        <p:spPr bwMode="auto">
          <a:xfrm>
            <a:off x="766822" y="6090826"/>
            <a:ext cx="1110182" cy="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12" name="Picture 12" descr="Free Download ENERCON GmbH Logo Vector from GetLogo.Ne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62" b="30617"/>
          <a:stretch/>
        </p:blipFill>
        <p:spPr bwMode="auto">
          <a:xfrm>
            <a:off x="2661197" y="5950024"/>
            <a:ext cx="821340" cy="17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 bwMode="auto">
          <a:xfrm>
            <a:off x="4230686" y="2120252"/>
            <a:ext cx="7226300" cy="310618"/>
          </a:xfrm>
          <a:prstGeom prst="rect">
            <a:avLst/>
          </a:prstGeom>
          <a:solidFill>
            <a:srgbClr val="3C65A0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95000"/>
                  </a:schemeClr>
                </a:solidFill>
              </a:rPr>
              <a:t>Predictive Maintenance Platform for Wind Turbines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362449" y="2486886"/>
            <a:ext cx="6962775" cy="3080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/>
              <a:t>CORE SERVICES</a:t>
            </a:r>
            <a:endParaRPr lang="en-GB" sz="14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4362449" y="3756664"/>
            <a:ext cx="6962775" cy="3080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/>
              <a:t>COMPONENTS &amp; MONITORS</a:t>
            </a:r>
            <a:endParaRPr lang="en-GB" sz="14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362449" y="5026442"/>
            <a:ext cx="6962775" cy="3108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/>
              <a:t>KEY FUNCTIONS</a:t>
            </a:r>
            <a:endParaRPr lang="en-GB" sz="1400" dirty="0"/>
          </a:p>
        </p:txBody>
      </p:sp>
      <p:pic>
        <p:nvPicPr>
          <p:cNvPr id="128016" name="Picture 16" descr="Analysis, data, diagram, infographic, visualization icon - Download on  Iconfind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208" y="5421945"/>
            <a:ext cx="712350" cy="7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18" name="Picture 18" descr="Stall Bookings Form Now Availabl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05" y="5406859"/>
            <a:ext cx="756346" cy="7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921964" y="6227431"/>
            <a:ext cx="12048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de-DE" sz="1000" dirty="0" smtClean="0"/>
              <a:t>Problem Analytics</a:t>
            </a:r>
            <a:endParaRPr lang="en-GB" sz="1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0675036" y="6217923"/>
            <a:ext cx="14501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de-DE" sz="1000" dirty="0" smtClean="0"/>
              <a:t>Reports</a:t>
            </a:r>
            <a:endParaRPr lang="en-GB" sz="1000" dirty="0" smtClean="0"/>
          </a:p>
        </p:txBody>
      </p:sp>
      <p:sp>
        <p:nvSpPr>
          <p:cNvPr id="38" name="Rectangle 37"/>
          <p:cNvSpPr/>
          <p:nvPr/>
        </p:nvSpPr>
        <p:spPr bwMode="auto">
          <a:xfrm>
            <a:off x="5818304" y="2867466"/>
            <a:ext cx="781050" cy="816700"/>
          </a:xfrm>
          <a:prstGeom prst="rect">
            <a:avLst/>
          </a:prstGeom>
          <a:ln>
            <a:solidFill>
              <a:schemeClr val="accent5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err="1" smtClean="0"/>
              <a:t>Insights</a:t>
            </a:r>
            <a:r>
              <a:rPr lang="de-DE" sz="1000" dirty="0" smtClean="0"/>
              <a:t> Engine – </a:t>
            </a:r>
            <a:r>
              <a:rPr lang="de-DE" sz="1000" dirty="0" err="1" smtClean="0"/>
              <a:t>Metrics</a:t>
            </a:r>
            <a:r>
              <a:rPr lang="de-DE" sz="1000" dirty="0" smtClean="0"/>
              <a:t>, KPIs </a:t>
            </a:r>
            <a:endParaRPr lang="en-GB" sz="1000" dirty="0"/>
          </a:p>
        </p:txBody>
      </p:sp>
      <p:pic>
        <p:nvPicPr>
          <p:cNvPr id="128022" name="Picture 22" descr="Application Insights | Microsoft Azure Colo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353" y="5446830"/>
            <a:ext cx="400479" cy="63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410069" y="6227431"/>
            <a:ext cx="12048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de-DE" sz="1000" dirty="0" err="1" smtClean="0"/>
              <a:t>PdM</a:t>
            </a:r>
            <a:r>
              <a:rPr lang="de-DE" sz="1000" dirty="0" smtClean="0"/>
              <a:t> </a:t>
            </a:r>
            <a:r>
              <a:rPr lang="de-DE" sz="1000" dirty="0" err="1" smtClean="0"/>
              <a:t>Insights</a:t>
            </a:r>
            <a:endParaRPr lang="en-GB" sz="10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4392139" y="6227431"/>
            <a:ext cx="355165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de-DE" sz="1000" dirty="0" err="1" smtClean="0"/>
              <a:t>Immersive</a:t>
            </a:r>
            <a:r>
              <a:rPr lang="de-DE" sz="1000" dirty="0" smtClean="0"/>
              <a:t> Dashboard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  <a:r>
              <a:rPr lang="de-DE" sz="1000" dirty="0" err="1" smtClean="0"/>
              <a:t>advanced</a:t>
            </a:r>
            <a:r>
              <a:rPr lang="de-DE" sz="1000" dirty="0" smtClean="0"/>
              <a:t> </a:t>
            </a:r>
            <a:r>
              <a:rPr lang="de-DE" sz="1000" dirty="0" err="1" smtClean="0"/>
              <a:t>Visualizations</a:t>
            </a:r>
            <a:endParaRPr lang="en-GB" sz="1000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4956683" y="5440248"/>
            <a:ext cx="2258565" cy="752316"/>
            <a:chOff x="7485496" y="5403951"/>
            <a:chExt cx="2258565" cy="752316"/>
          </a:xfrm>
        </p:grpSpPr>
        <p:pic>
          <p:nvPicPr>
            <p:cNvPr id="128024" name="Picture 24" descr="Visualisierung von daten | Kostenlose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496" y="5403951"/>
              <a:ext cx="716679" cy="716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026" name="Picture 26" descr="Wind Turbine Icons - Download Free Vector Icons | Noun Project"/>
            <p:cNvPicPr>
              <a:picLocks noChangeAspect="1" noChangeArrowheads="1"/>
            </p:cNvPicPr>
            <p:nvPr/>
          </p:nvPicPr>
          <p:blipFill rotWithShape="1"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4" t="5601" r="9856" b="4899"/>
            <a:stretch/>
          </p:blipFill>
          <p:spPr bwMode="auto">
            <a:xfrm>
              <a:off x="8571252" y="5443420"/>
              <a:ext cx="329551" cy="368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6" descr="Wind Turbine Icons - Download Free Vector Icons | Noun Project"/>
            <p:cNvPicPr>
              <a:picLocks noChangeAspect="1" noChangeArrowheads="1"/>
            </p:cNvPicPr>
            <p:nvPr/>
          </p:nvPicPr>
          <p:blipFill rotWithShape="1"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4" t="5601" r="9856" b="4899"/>
            <a:stretch/>
          </p:blipFill>
          <p:spPr bwMode="auto">
            <a:xfrm>
              <a:off x="9269880" y="5918188"/>
              <a:ext cx="212808" cy="238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6" descr="Wind Turbine Icons - Download Free Vector Icons | Noun Project"/>
            <p:cNvPicPr>
              <a:picLocks noChangeAspect="1" noChangeArrowheads="1"/>
            </p:cNvPicPr>
            <p:nvPr/>
          </p:nvPicPr>
          <p:blipFill rotWithShape="1"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4" t="5601" r="9856" b="4899"/>
            <a:stretch/>
          </p:blipFill>
          <p:spPr bwMode="auto">
            <a:xfrm>
              <a:off x="9531253" y="5904718"/>
              <a:ext cx="212808" cy="238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6" descr="Wind Turbine Icons - Download Free Vector Icons | Noun Project"/>
            <p:cNvPicPr>
              <a:picLocks noChangeAspect="1" noChangeArrowheads="1"/>
            </p:cNvPicPr>
            <p:nvPr/>
          </p:nvPicPr>
          <p:blipFill rotWithShape="1"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4" t="5601" r="9856" b="4899"/>
            <a:stretch/>
          </p:blipFill>
          <p:spPr bwMode="auto">
            <a:xfrm>
              <a:off x="9376284" y="5610438"/>
              <a:ext cx="212808" cy="238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Notched Right Arrow 25"/>
            <p:cNvSpPr/>
            <p:nvPr/>
          </p:nvSpPr>
          <p:spPr bwMode="auto">
            <a:xfrm>
              <a:off x="8267616" y="5561299"/>
              <a:ext cx="237286" cy="119457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1" name="Notched Right Arrow 50"/>
            <p:cNvSpPr/>
            <p:nvPr/>
          </p:nvSpPr>
          <p:spPr bwMode="auto">
            <a:xfrm>
              <a:off x="8229502" y="5912670"/>
              <a:ext cx="1005840" cy="119457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545987" y="3497738"/>
            <a:ext cx="171450" cy="194190"/>
          </a:xfrm>
          <a:prstGeom prst="rect">
            <a:avLst/>
          </a:prstGeom>
          <a:solidFill>
            <a:srgbClr val="3C65A0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1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429314" y="3484658"/>
            <a:ext cx="171450" cy="194190"/>
          </a:xfrm>
          <a:prstGeom prst="rect">
            <a:avLst/>
          </a:prstGeom>
          <a:solidFill>
            <a:srgbClr val="3C65A0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2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839074" y="3499833"/>
            <a:ext cx="171450" cy="194190"/>
          </a:xfrm>
          <a:prstGeom prst="rect">
            <a:avLst/>
          </a:prstGeom>
          <a:solidFill>
            <a:srgbClr val="3C65A0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3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9041280" y="3493802"/>
            <a:ext cx="171450" cy="194190"/>
          </a:xfrm>
          <a:prstGeom prst="rect">
            <a:avLst/>
          </a:prstGeom>
          <a:solidFill>
            <a:srgbClr val="3C65A0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4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1153774" y="3493802"/>
            <a:ext cx="171450" cy="194190"/>
          </a:xfrm>
          <a:prstGeom prst="rect">
            <a:avLst/>
          </a:prstGeom>
          <a:solidFill>
            <a:srgbClr val="3C65A0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5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684"/>
            <a:ext cx="238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MANIKANDDAN GC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478"/>
            <a:ext cx="12192000" cy="615553"/>
          </a:xfrm>
        </p:spPr>
        <p:txBody>
          <a:bodyPr>
            <a:noAutofit/>
          </a:bodyPr>
          <a:lstStyle/>
          <a:p>
            <a:pPr algn="ctr"/>
            <a:r>
              <a:rPr lang="de-DE" sz="2000" b="1" dirty="0"/>
              <a:t>PdM Platform as standalone product to One Platform Strategy for Predictive Maintenance for all OEM Wind Turbines</a:t>
            </a:r>
            <a:endParaRPr lang="en-GB" sz="2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959451" y="994014"/>
            <a:ext cx="8838538" cy="261287"/>
          </a:xfrm>
        </p:spPr>
        <p:txBody>
          <a:bodyPr/>
          <a:lstStyle/>
          <a:p>
            <a:pPr marL="0" indent="0">
              <a:buNone/>
            </a:pPr>
            <a:r>
              <a:rPr lang="de-DE" sz="1400" dirty="0" smtClean="0"/>
              <a:t>Transformation </a:t>
            </a:r>
            <a:r>
              <a:rPr lang="de-DE" sz="1400" dirty="0" err="1" smtClean="0"/>
              <a:t>roadmap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continuous</a:t>
            </a:r>
            <a:r>
              <a:rPr lang="de-DE" sz="1400" dirty="0" smtClean="0"/>
              <a:t> Retention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differentiation</a:t>
            </a:r>
            <a:endParaRPr lang="en-GB" sz="1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0367" y="4356549"/>
            <a:ext cx="10756233" cy="476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Pentagon 5"/>
          <p:cNvSpPr/>
          <p:nvPr/>
        </p:nvSpPr>
        <p:spPr bwMode="auto">
          <a:xfrm>
            <a:off x="11318524" y="4242248"/>
            <a:ext cx="254351" cy="247651"/>
          </a:xfrm>
          <a:prstGeom prst="homePlate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 bwMode="auto">
          <a:xfrm>
            <a:off x="740367" y="4223199"/>
            <a:ext cx="297858" cy="285750"/>
          </a:xfrm>
          <a:prstGeom prst="ellipse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 bwMode="auto">
          <a:xfrm>
            <a:off x="2855998" y="4232725"/>
            <a:ext cx="297858" cy="285750"/>
          </a:xfrm>
          <a:prstGeom prst="ellipse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 bwMode="auto">
          <a:xfrm>
            <a:off x="4971629" y="4223199"/>
            <a:ext cx="297858" cy="285750"/>
          </a:xfrm>
          <a:prstGeom prst="ellipse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 bwMode="auto">
          <a:xfrm>
            <a:off x="7087260" y="4223199"/>
            <a:ext cx="297858" cy="285750"/>
          </a:xfrm>
          <a:prstGeom prst="ellipse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 bwMode="auto">
          <a:xfrm>
            <a:off x="9202891" y="4232725"/>
            <a:ext cx="297858" cy="285750"/>
          </a:xfrm>
          <a:prstGeom prst="ellipse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 bwMode="auto">
          <a:xfrm>
            <a:off x="1589922" y="4232725"/>
            <a:ext cx="640080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/>
              <a:t>2021</a:t>
            </a:r>
            <a:endParaRPr lang="en-GB" sz="1200" b="1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3723853" y="4232725"/>
            <a:ext cx="640080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/>
              <a:t>2022</a:t>
            </a:r>
            <a:endParaRPr lang="en-GB" sz="1200" b="1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5843825" y="4223199"/>
            <a:ext cx="640080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/>
              <a:t>2023</a:t>
            </a:r>
            <a:endParaRPr lang="en-GB" sz="1200" b="1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921017" y="4223199"/>
            <a:ext cx="640080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/>
              <a:t>2024</a:t>
            </a:r>
            <a:endParaRPr lang="en-GB" sz="1200" b="1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10114098" y="4242249"/>
            <a:ext cx="640080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/>
              <a:t>2025</a:t>
            </a:r>
            <a:endParaRPr lang="en-GB" sz="1200" b="1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1257299" y="1403799"/>
            <a:ext cx="10315575" cy="523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Increase Problem Coverage by building </a:t>
            </a:r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Monitors – Existing Fleet</a:t>
            </a: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257299" y="1951487"/>
            <a:ext cx="10315575" cy="523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Phase 1 - </a:t>
            </a:r>
            <a:r>
              <a:rPr lang="de-DE" sz="1100" dirty="0" err="1" smtClean="0">
                <a:solidFill>
                  <a:schemeClr val="bg1">
                    <a:lumMod val="95000"/>
                  </a:schemeClr>
                </a:solidFill>
              </a:rPr>
              <a:t>Product</a:t>
            </a:r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 Features – Integration Engine, </a:t>
            </a:r>
            <a:r>
              <a:rPr lang="de-DE" sz="1100" dirty="0" err="1" smtClean="0">
                <a:solidFill>
                  <a:schemeClr val="bg1">
                    <a:lumMod val="95000"/>
                  </a:schemeClr>
                </a:solidFill>
              </a:rPr>
              <a:t>Immersive</a:t>
            </a:r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 Dashboards – Graphs, Charts, </a:t>
            </a:r>
            <a:r>
              <a:rPr lang="de-DE" sz="1100" dirty="0" err="1" smtClean="0">
                <a:solidFill>
                  <a:schemeClr val="bg1">
                    <a:lumMod val="95000"/>
                  </a:schemeClr>
                </a:solidFill>
              </a:rPr>
              <a:t>Visualizations</a:t>
            </a:r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1100" dirty="0" err="1" smtClean="0">
                <a:solidFill>
                  <a:schemeClr val="bg1">
                    <a:lumMod val="95000"/>
                  </a:schemeClr>
                </a:solidFill>
              </a:rPr>
              <a:t>Advanced</a:t>
            </a:r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 Analytics, </a:t>
            </a:r>
            <a:r>
              <a:rPr lang="de-DE" sz="1100" dirty="0" err="1" smtClean="0">
                <a:solidFill>
                  <a:schemeClr val="bg1">
                    <a:lumMod val="95000"/>
                  </a:schemeClr>
                </a:solidFill>
              </a:rPr>
              <a:t>Insights</a:t>
            </a:r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 Engine</a:t>
            </a: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6135624" y="4544726"/>
            <a:ext cx="5437251" cy="523875"/>
          </a:xfrm>
          <a:prstGeom prst="rightArrow">
            <a:avLst/>
          </a:prstGeom>
          <a:solidFill>
            <a:schemeClr val="bg1"/>
          </a:solidFill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50" b="1" dirty="0" smtClean="0"/>
              <a:t>One Platform</a:t>
            </a:r>
            <a:r>
              <a:rPr lang="de-DE" sz="1050" dirty="0" smtClean="0"/>
              <a:t> for PdM, CMS, SHM and Blade Monitoring</a:t>
            </a:r>
            <a:endParaRPr lang="en-GB" sz="1050" dirty="0"/>
          </a:p>
        </p:txBody>
      </p:sp>
      <p:sp>
        <p:nvSpPr>
          <p:cNvPr id="27" name="Right Arrow 26"/>
          <p:cNvSpPr/>
          <p:nvPr/>
        </p:nvSpPr>
        <p:spPr bwMode="auto">
          <a:xfrm>
            <a:off x="7162800" y="3591005"/>
            <a:ext cx="4403374" cy="523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 err="1">
                <a:solidFill>
                  <a:schemeClr val="bg1">
                    <a:lumMod val="95000"/>
                  </a:schemeClr>
                </a:solidFill>
              </a:rPr>
              <a:t>Build</a:t>
            </a: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 Monitors </a:t>
            </a:r>
            <a:r>
              <a:rPr lang="de-DE" sz="1100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 Multibrand Fleet</a:t>
            </a: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2978501" y="2494412"/>
            <a:ext cx="8594374" cy="523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Phase 2 - </a:t>
            </a:r>
            <a:r>
              <a:rPr lang="de-DE" sz="1100" dirty="0" err="1" smtClean="0">
                <a:solidFill>
                  <a:schemeClr val="bg1">
                    <a:lumMod val="95000"/>
                  </a:schemeClr>
                </a:solidFill>
              </a:rPr>
              <a:t>Product</a:t>
            </a:r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 Features – </a:t>
            </a:r>
            <a:r>
              <a:rPr lang="de-DE" sz="1100" dirty="0" err="1" smtClean="0">
                <a:solidFill>
                  <a:schemeClr val="bg1">
                    <a:lumMod val="95000"/>
                  </a:schemeClr>
                </a:solidFill>
              </a:rPr>
              <a:t>Remedies</a:t>
            </a:r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1">
                    <a:lumMod val="95000"/>
                  </a:schemeClr>
                </a:solidFill>
              </a:rPr>
              <a:t>Recommendations</a:t>
            </a: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, On-</a:t>
            </a:r>
            <a:r>
              <a:rPr lang="de-DE" sz="1100" dirty="0" err="1">
                <a:solidFill>
                  <a:schemeClr val="bg1">
                    <a:lumMod val="95000"/>
                  </a:schemeClr>
                </a:solidFill>
              </a:rPr>
              <a:t>Premise</a:t>
            </a: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95000"/>
                  </a:schemeClr>
                </a:solidFill>
              </a:rPr>
              <a:t>Deployment</a:t>
            </a: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 Option</a:t>
            </a: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5096693" y="3025432"/>
            <a:ext cx="6462780" cy="523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Phase 2 - </a:t>
            </a:r>
            <a:r>
              <a:rPr lang="de-DE" sz="1100" dirty="0" err="1" smtClean="0">
                <a:solidFill>
                  <a:schemeClr val="bg1">
                    <a:lumMod val="95000"/>
                  </a:schemeClr>
                </a:solidFill>
              </a:rPr>
              <a:t>Product</a:t>
            </a:r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 Features </a:t>
            </a: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– Smart </a:t>
            </a:r>
            <a:r>
              <a:rPr lang="de-DE" sz="1100" dirty="0" err="1">
                <a:solidFill>
                  <a:schemeClr val="bg1">
                    <a:lumMod val="95000"/>
                  </a:schemeClr>
                </a:solidFill>
              </a:rPr>
              <a:t>Dispatching</a:t>
            </a: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100" dirty="0" smtClean="0">
                <a:solidFill>
                  <a:schemeClr val="bg1">
                    <a:lumMod val="95000"/>
                  </a:schemeClr>
                </a:solidFill>
              </a:rPr>
              <a:t>Engine </a:t>
            </a: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7267575" y="5121597"/>
            <a:ext cx="4298599" cy="523875"/>
          </a:xfrm>
          <a:prstGeom prst="rightArrow">
            <a:avLst/>
          </a:prstGeom>
          <a:solidFill>
            <a:schemeClr val="bg1"/>
          </a:solidFill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50" dirty="0" err="1" smtClean="0"/>
              <a:t>Lifecycle</a:t>
            </a:r>
            <a:r>
              <a:rPr lang="de-DE" sz="1050" dirty="0" smtClean="0"/>
              <a:t> Automation – Problems, </a:t>
            </a:r>
            <a:r>
              <a:rPr lang="de-DE" sz="1050" dirty="0" err="1" smtClean="0"/>
              <a:t>Spares</a:t>
            </a:r>
            <a:r>
              <a:rPr lang="de-DE" sz="1050" dirty="0" smtClean="0"/>
              <a:t>, </a:t>
            </a:r>
            <a:r>
              <a:rPr lang="de-DE" sz="1050" dirty="0" err="1" smtClean="0"/>
              <a:t>Technicians</a:t>
            </a:r>
            <a:r>
              <a:rPr lang="de-DE" sz="1050" dirty="0" smtClean="0"/>
              <a:t> </a:t>
            </a:r>
            <a:endParaRPr lang="en-GB" sz="1050" dirty="0"/>
          </a:p>
        </p:txBody>
      </p:sp>
      <p:sp>
        <p:nvSpPr>
          <p:cNvPr id="31" name="Right Arrow 30"/>
          <p:cNvSpPr/>
          <p:nvPr/>
        </p:nvSpPr>
        <p:spPr bwMode="auto">
          <a:xfrm>
            <a:off x="9391650" y="5691877"/>
            <a:ext cx="2174524" cy="523875"/>
          </a:xfrm>
          <a:prstGeom prst="rightArrow">
            <a:avLst/>
          </a:prstGeom>
          <a:solidFill>
            <a:schemeClr val="bg1"/>
          </a:solidFill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50" dirty="0" err="1" smtClean="0"/>
              <a:t>Lifecycle</a:t>
            </a:r>
            <a:r>
              <a:rPr lang="de-DE" sz="1050" dirty="0" smtClean="0"/>
              <a:t> </a:t>
            </a:r>
            <a:r>
              <a:rPr lang="de-DE" sz="1050" dirty="0" err="1" smtClean="0"/>
              <a:t>Optimization</a:t>
            </a:r>
            <a:r>
              <a:rPr lang="de-DE" sz="1050" dirty="0" smtClean="0"/>
              <a:t> </a:t>
            </a:r>
            <a:endParaRPr lang="en-GB" sz="1050" dirty="0"/>
          </a:p>
        </p:txBody>
      </p:sp>
      <p:sp>
        <p:nvSpPr>
          <p:cNvPr id="9" name="Pentagon 8"/>
          <p:cNvSpPr/>
          <p:nvPr/>
        </p:nvSpPr>
        <p:spPr bwMode="auto">
          <a:xfrm>
            <a:off x="740367" y="1491903"/>
            <a:ext cx="516932" cy="2645571"/>
          </a:xfrm>
          <a:prstGeom prst="homePlate">
            <a:avLst>
              <a:gd name="adj" fmla="val 26493"/>
            </a:avLst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1800" dirty="0">
              <a:solidFill>
                <a:schemeClr val="bg1">
                  <a:lumMod val="95000"/>
                </a:schemeClr>
              </a:solidFill>
            </a:endParaRPr>
          </a:p>
          <a:p>
            <a:endParaRPr lang="de-DE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de-DE" sz="1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GB" sz="1800" dirty="0" smtClean="0">
                <a:solidFill>
                  <a:schemeClr val="bg1">
                    <a:lumMod val="95000"/>
                  </a:schemeClr>
                </a:solidFill>
              </a:rPr>
              <a:t>P</a:t>
            </a:r>
          </a:p>
          <a:p>
            <a:pPr algn="ctr"/>
            <a:r>
              <a:rPr lang="en-GB" sz="1800" dirty="0" err="1" smtClean="0">
                <a:solidFill>
                  <a:schemeClr val="bg1">
                    <a:lumMod val="95000"/>
                  </a:schemeClr>
                </a:solidFill>
              </a:rPr>
              <a:t>dM</a:t>
            </a:r>
            <a:endParaRPr lang="en-GB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Pentagon 31"/>
          <p:cNvSpPr/>
          <p:nvPr/>
        </p:nvSpPr>
        <p:spPr bwMode="auto">
          <a:xfrm>
            <a:off x="11305122" y="6285361"/>
            <a:ext cx="254351" cy="247651"/>
          </a:xfrm>
          <a:prstGeom prst="homePlate">
            <a:avLst/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181344" y="6299280"/>
            <a:ext cx="5098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de-DE" sz="1400" dirty="0" smtClean="0"/>
              <a:t>ALL DIGITAL PRODUCTS IN ONE PLATFORM</a:t>
            </a:r>
            <a:endParaRPr lang="en-GB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0" y="28684"/>
            <a:ext cx="238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MANIKANDDAN GC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qi4AJ_Qga9QDYtry83Z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386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Office Theme</vt:lpstr>
      <vt:lpstr>think-cell Folie</vt:lpstr>
      <vt:lpstr>Know your Product – Predictive Maintenance Platform (PdM)</vt:lpstr>
      <vt:lpstr>PdM Platform – Vision, Strategy &amp; Roadmap</vt:lpstr>
      <vt:lpstr>PdM Platform as standalone product to One Platform Strategy for Predictive Maintenance for all OEM Wind Turbines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Manikanddan GC</dc:creator>
  <cp:lastModifiedBy>Manikanddan GC</cp:lastModifiedBy>
  <cp:revision>5</cp:revision>
  <dcterms:created xsi:type="dcterms:W3CDTF">2021-07-20T10:36:22Z</dcterms:created>
  <dcterms:modified xsi:type="dcterms:W3CDTF">2021-07-20T15:31:22Z</dcterms:modified>
</cp:coreProperties>
</file>