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30"/>
  </p:notesMasterIdLst>
  <p:sldIdLst>
    <p:sldId id="256" r:id="rId2"/>
    <p:sldId id="260" r:id="rId3"/>
    <p:sldId id="258" r:id="rId4"/>
    <p:sldId id="257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7BB1-8CB6-4CE6-AB57-363FF7C99920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9A2B3-188E-444C-8671-72F18BA46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72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9A2B3-188E-444C-8671-72F18BA467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6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9A2B3-188E-444C-8671-72F18BA4671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3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2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182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6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706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7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551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03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2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1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74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6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4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24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78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66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43B9-9A55-448D-96AF-B9F762BE17D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BA2C5F-265A-4067-98AA-FF6A4387E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523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DF83-CA74-A982-D7D9-E7DA4FC72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8F5CA-89C3-3BD4-09E4-0F88CA9C8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6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2FCC-4EE0-ECCB-D364-5401FE1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 International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92A9F-EAC3-DFB2-371A-B71223CDB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Nov 1996, Netscape submitted JavaScript to ECMA International</a:t>
            </a:r>
          </a:p>
          <a:p>
            <a:r>
              <a:rPr lang="en-US" dirty="0"/>
              <a:t>It is an industry association dedicated to the standardization of information and communication systems</a:t>
            </a:r>
          </a:p>
          <a:p>
            <a:r>
              <a:rPr lang="en-US" dirty="0"/>
              <a:t>Netscape wanted a standard specification that all browser vendors could conform to as it would help keep other implementations consistent across browsers</a:t>
            </a:r>
          </a:p>
          <a:p>
            <a:r>
              <a:rPr lang="en-US" dirty="0"/>
              <a:t>For each new specification ECMA provides a standard specification and a committee</a:t>
            </a:r>
          </a:p>
          <a:p>
            <a:r>
              <a:rPr lang="en-US" dirty="0"/>
              <a:t>In case of JavaScript, the standard is called ECMA-262 and the committee that works on ECMA-262 is called Technical Committee 39 (TC39)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43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81BB-6D3B-E781-1719-0B897503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 International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3786-5545-B35B-388E-9B220C55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ECMA however decided to use the term "ECMAScript" to talk about the official language</a:t>
            </a:r>
          </a:p>
          <a:p>
            <a:r>
              <a:rPr lang="en-US" dirty="0"/>
              <a:t>The reason for this is because Oracle (who acquired Microsystems) owns the trademark for the term "JavaScript"</a:t>
            </a:r>
          </a:p>
          <a:p>
            <a:r>
              <a:rPr lang="en-US" dirty="0"/>
              <a:t>ECMAScript refers to the standard language whereas JavaScript is what we use in practice and builds on top of ECMAScript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92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690-EF8E-739A-45A3-213BFBBA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ECMAScript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43A36-C252-55A2-A6CA-894D2B44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1997 - ECMAScript 1</a:t>
            </a:r>
          </a:p>
          <a:p>
            <a:r>
              <a:rPr lang="en-IN" dirty="0"/>
              <a:t>1998 - ECMAScript 2</a:t>
            </a:r>
          </a:p>
          <a:p>
            <a:r>
              <a:rPr lang="en-IN" dirty="0"/>
              <a:t>1999 - ECMAScript 3</a:t>
            </a:r>
          </a:p>
          <a:p>
            <a:r>
              <a:rPr lang="en-IN" dirty="0"/>
              <a:t>ECMAScript 4 never released</a:t>
            </a:r>
          </a:p>
          <a:p>
            <a:r>
              <a:rPr lang="en-IN" dirty="0"/>
              <a:t>2009 - ECMAScript 5</a:t>
            </a:r>
          </a:p>
          <a:p>
            <a:r>
              <a:rPr lang="en-IN" dirty="0"/>
              <a:t>2015 - ECMAScript 2015 (ES6)</a:t>
            </a:r>
          </a:p>
          <a:p>
            <a:r>
              <a:rPr lang="en-IN" dirty="0"/>
              <a:t>One version every year since 2015</a:t>
            </a:r>
          </a:p>
        </p:txBody>
      </p:sp>
    </p:spTree>
    <p:extLst>
      <p:ext uri="{BB962C8B-B14F-4D97-AF65-F5344CB8AC3E}">
        <p14:creationId xmlns:p14="http://schemas.microsoft.com/office/powerpoint/2010/main" val="153050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1756-7352-D326-3B48-37FDB851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ECMAScript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4623-41E8-BAE2-B9AF-6783BB0AF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ECMA-262 is the language specification</a:t>
            </a:r>
          </a:p>
          <a:p>
            <a:r>
              <a:rPr lang="en-US" dirty="0"/>
              <a:t>ECMAScript is the language that implements ECMA-262</a:t>
            </a:r>
          </a:p>
          <a:p>
            <a:r>
              <a:rPr lang="en-US" dirty="0"/>
              <a:t>JavaScript is basically ECMAScript at its core but builds on top of that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42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E6ADC4-1A51-5A16-83EF-01EAAF29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Chrome's V8 Engine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B1E83-C56B-2553-0D51-24C3ACC8E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28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2CBF57-95E5-D2A6-9149-6436A874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Engine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678A66-5EAA-1D68-B108-22AD10279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code we write cannot be understood by the computer</a:t>
            </a:r>
          </a:p>
          <a:p>
            <a:r>
              <a:rPr lang="en-IN" dirty="0"/>
              <a:t>A JavaScript engine is a program that converts </a:t>
            </a:r>
            <a:r>
              <a:rPr lang="en-IN" dirty="0" err="1"/>
              <a:t>javascript</a:t>
            </a:r>
            <a:r>
              <a:rPr lang="en-IN" dirty="0"/>
              <a:t> code that developers write into machine code that allows a computer to perform specific tasks</a:t>
            </a:r>
          </a:p>
          <a:p>
            <a:r>
              <a:rPr lang="en-IN" dirty="0"/>
              <a:t>JavaScript engines are typically developed by web browser vendors</a:t>
            </a:r>
          </a:p>
          <a:p>
            <a:r>
              <a:rPr lang="en-IN" dirty="0"/>
              <a:t>V8 - Open-source JavaScript Engine developed by Google for Chrome</a:t>
            </a:r>
          </a:p>
          <a:p>
            <a:r>
              <a:rPr lang="en-IN" dirty="0" err="1"/>
              <a:t>SpiderMonkey</a:t>
            </a:r>
            <a:r>
              <a:rPr lang="en-IN" dirty="0"/>
              <a:t> -  The JavaScript Engine powering Mozilla Firefox</a:t>
            </a:r>
          </a:p>
          <a:p>
            <a:r>
              <a:rPr lang="en-IN" dirty="0" err="1"/>
              <a:t>JavaScriptCore</a:t>
            </a:r>
            <a:r>
              <a:rPr lang="en-IN" dirty="0"/>
              <a:t> - Open-source JavaScript Engine developed by Apple for Safari</a:t>
            </a:r>
          </a:p>
          <a:p>
            <a:r>
              <a:rPr lang="en-IN" dirty="0"/>
              <a:t>Chakra - A JavaScript Engine for the original Microsoft Edge (The latest version of edge uses V8)</a:t>
            </a:r>
          </a:p>
        </p:txBody>
      </p:sp>
    </p:spTree>
    <p:extLst>
      <p:ext uri="{BB962C8B-B14F-4D97-AF65-F5344CB8AC3E}">
        <p14:creationId xmlns:p14="http://schemas.microsoft.com/office/powerpoint/2010/main" val="410651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DD0B-8702-B342-0749-A5426923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Chrome's V8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D426-7015-D094-2E0E-7AC79101D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Google's open source JavaScript engine.</a:t>
            </a:r>
          </a:p>
          <a:p>
            <a:r>
              <a:rPr lang="en-US" dirty="0"/>
              <a:t>V8 implements ECMAScript as specified in ECMA-262.</a:t>
            </a:r>
          </a:p>
          <a:p>
            <a:r>
              <a:rPr lang="en-US" dirty="0"/>
              <a:t>V8 is written in C++ and is used in Google Chrome, the open source browser from Google.</a:t>
            </a:r>
          </a:p>
          <a:p>
            <a:r>
              <a:rPr lang="en-US" dirty="0"/>
              <a:t>V8 can run standalone, or can be embedded into any C++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08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8111-3400-D5D7-6C68-CA7E1ACF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Chrome's V8 Engine &amp;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63507-C20A-9F17-FC43-BB2038B6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Chrome's V8 engine by Google sits at the core of Node.js</a:t>
            </a:r>
          </a:p>
          <a:p>
            <a:r>
              <a:rPr lang="en-US" dirty="0"/>
              <a:t>By embedding V8 into your own C++ application, you can write C++ code that gets executed when a user writes JavaScript code</a:t>
            </a:r>
          </a:p>
          <a:p>
            <a:r>
              <a:rPr lang="en-US" dirty="0"/>
              <a:t>You can add new features to JavaScript itself</a:t>
            </a:r>
          </a:p>
          <a:p>
            <a:r>
              <a:rPr lang="en-US" dirty="0"/>
              <a:t>Since C++ is great for lower level operations like file handling, database connections and network operations, by embedding V8 into your own C++ program, you have the power to add all of that functionality in JavaScript</a:t>
            </a:r>
          </a:p>
          <a:p>
            <a:r>
              <a:rPr lang="en-US" dirty="0"/>
              <a:t>The C++ program we're talking about is Node.js*</a:t>
            </a:r>
          </a:p>
          <a:p>
            <a:r>
              <a:rPr lang="en-US" dirty="0"/>
              <a:t>(* Node.js is a lot more than just a C++ program)</a:t>
            </a:r>
          </a:p>
        </p:txBody>
      </p:sp>
    </p:spTree>
    <p:extLst>
      <p:ext uri="{BB962C8B-B14F-4D97-AF65-F5344CB8AC3E}">
        <p14:creationId xmlns:p14="http://schemas.microsoft.com/office/powerpoint/2010/main" val="24027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C333-172C-0E19-E333-D0FE460E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Chrome's V8 Engine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6C112-D0C2-DFEF-8457-280C4689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JavaScript engine is a program that executes JavaScript code</a:t>
            </a:r>
          </a:p>
          <a:p>
            <a:r>
              <a:rPr lang="en-US" dirty="0"/>
              <a:t>In 2008, Google created its own JavaScript engine called V8</a:t>
            </a:r>
          </a:p>
          <a:p>
            <a:r>
              <a:rPr lang="en-US" dirty="0"/>
              <a:t>V8 is written in C++ and can be used independently or can be embedded into other C++ programs</a:t>
            </a:r>
          </a:p>
          <a:p>
            <a:r>
              <a:rPr lang="en-US" dirty="0"/>
              <a:t>That allows you to write your own C++ programs which can do everything that V8 can do and more</a:t>
            </a:r>
          </a:p>
          <a:p>
            <a:r>
              <a:rPr lang="en-US" dirty="0"/>
              <a:t>Your C++ program can run ECMAScript and additional features that you choose incorporate</a:t>
            </a:r>
          </a:p>
          <a:p>
            <a:r>
              <a:rPr lang="en-US" dirty="0"/>
              <a:t>For example, features that are available in C++ but not available with 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901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31AD6B-F9F0-0A8F-7885-C24B9B71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Runtime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86C0FB-595C-6B29-95E4-C5A7AAF1E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2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8FE6-C802-97CC-BA37-76118FF9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2FBB-A1C5-47D9-F943-7811247B9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19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69D41-622B-81EA-1583-74BCF716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Runtime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E47D4D-09E0-7C47-5FCD-F1A36184A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runtime is an environment which provides all the necessary components in order to use and run a JavaScript program</a:t>
            </a:r>
          </a:p>
          <a:p>
            <a:r>
              <a:rPr lang="en-US" dirty="0"/>
              <a:t>Every browser has a JavaScript Engine</a:t>
            </a:r>
          </a:p>
          <a:p>
            <a:r>
              <a:rPr lang="en-US" dirty="0"/>
              <a:t>A JavaScript Engine is one component in the JavaScript Runtime</a:t>
            </a:r>
          </a:p>
          <a:p>
            <a:r>
              <a:rPr lang="en-US" dirty="0"/>
              <a:t>What else does the JavaScript Runtime consist of?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167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41C6B6-7C15-D95A-101F-D3D294D9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45" y="0"/>
            <a:ext cx="10337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4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4A67C2-61CA-4BE6-52BA-8DC5EADA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Node.js?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6BF36-BD0B-131F-717E-6C6A18358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38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FFEAA-9B0F-1317-108A-53BDAB6D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88BC21-2321-BF05-DE31-B669016B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open-source, cross-platform JavaScript runtime environment</a:t>
            </a:r>
          </a:p>
          <a:p>
            <a:r>
              <a:rPr lang="en-US" dirty="0"/>
              <a:t>Open source - source code is publicly available for sharing and modification</a:t>
            </a:r>
          </a:p>
          <a:p>
            <a:r>
              <a:rPr lang="en-US" dirty="0"/>
              <a:t>Cross platform - available on Mac, Windows and Linux</a:t>
            </a:r>
          </a:p>
          <a:p>
            <a:r>
              <a:rPr lang="en-US" dirty="0"/>
              <a:t>JavaScript runtime environment - provides all the necessary components in order to use and run a JavaScript program outside the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67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1062-72DB-4893-A127-B0CA6E34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build with Node.js?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3F78-C6C0-6CD3-AAB8-52F3DF63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websites</a:t>
            </a:r>
          </a:p>
          <a:p>
            <a:r>
              <a:rPr lang="en-US" dirty="0"/>
              <a:t>Backend services like APIs</a:t>
            </a:r>
          </a:p>
          <a:p>
            <a:r>
              <a:rPr lang="en-US" dirty="0"/>
              <a:t>Real-time applications</a:t>
            </a:r>
          </a:p>
          <a:p>
            <a:r>
              <a:rPr lang="en-US" dirty="0"/>
              <a:t>Streaming services</a:t>
            </a:r>
          </a:p>
          <a:p>
            <a:r>
              <a:rPr lang="en-US" dirty="0"/>
              <a:t>CLI tools</a:t>
            </a:r>
          </a:p>
          <a:p>
            <a:r>
              <a:rPr lang="en-US" dirty="0"/>
              <a:t>Multiplayer games</a:t>
            </a:r>
          </a:p>
          <a:p>
            <a:r>
              <a:rPr lang="en-US" dirty="0"/>
              <a:t>Node.js allows you to build complex and powerful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7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D5F2861-F9F5-0E8D-13E3-6E198D6B6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904" y="0"/>
            <a:ext cx="78441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267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0910-5DC6-7A5F-E8B2-281601D2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D1A7-4AC7-E160-E0BF-566FC136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open-source, cross-platform JavaScript runtime environment</a:t>
            </a:r>
          </a:p>
          <a:p>
            <a:r>
              <a:rPr lang="en-US" dirty="0"/>
              <a:t>It is not a language, it is not a framework</a:t>
            </a:r>
          </a:p>
          <a:p>
            <a:r>
              <a:rPr lang="en-US" dirty="0"/>
              <a:t>Capable of executing JavaScript code outside a browser</a:t>
            </a:r>
          </a:p>
          <a:p>
            <a:r>
              <a:rPr lang="en-US" dirty="0"/>
              <a:t>It can execute not only the standard ECMAScript language but also new features that are made available through C++ bindings using the V8 engine</a:t>
            </a:r>
          </a:p>
          <a:p>
            <a:r>
              <a:rPr lang="en-US" dirty="0"/>
              <a:t>It consists of C++ files which form the core features and JavaScript files which  expose common utilities and some of the C++ features for easier consumption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059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31C8-8F8E-959E-CD7B-AA95B91D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vs Node.js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7329-44E3-4E55-CA92-B939B1AE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browser, most of the time what you are doing is interacting with the DOM, or other Web Platform APIs like Cookies. </a:t>
            </a:r>
          </a:p>
          <a:p>
            <a:r>
              <a:rPr lang="en-US" dirty="0"/>
              <a:t>You don't have the document, window and all the other objects that are provided by the browser.</a:t>
            </a:r>
          </a:p>
          <a:p>
            <a:r>
              <a:rPr lang="en-US" dirty="0"/>
              <a:t> In the browser, we don't have all the nice APIs that Node.js provides through its modules. For example the filesystem access functionality. </a:t>
            </a:r>
          </a:p>
          <a:p>
            <a:r>
              <a:rPr lang="en-US" dirty="0"/>
              <a:t>With Node.js, you control the environment. </a:t>
            </a:r>
          </a:p>
          <a:p>
            <a:r>
              <a:rPr lang="en-US" dirty="0"/>
              <a:t>With a browser, you are at the mercy of what the users choose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101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9007-B389-8262-9E16-8C55C709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F7F8-DABD-39F1-3B6D-FB6D219E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ECMAScript </a:t>
            </a:r>
          </a:p>
          <a:p>
            <a:r>
              <a:rPr lang="en-IN" dirty="0"/>
              <a:t>Chrome's V8 engine </a:t>
            </a:r>
          </a:p>
          <a:p>
            <a:r>
              <a:rPr lang="en-IN" dirty="0"/>
              <a:t>JavaScript runtime </a:t>
            </a:r>
          </a:p>
          <a:p>
            <a:r>
              <a:rPr lang="en-IN" dirty="0"/>
              <a:t>Node.js visually and through code </a:t>
            </a:r>
          </a:p>
          <a:p>
            <a:r>
              <a:rPr lang="en-IN" dirty="0"/>
              <a:t>Hello world program </a:t>
            </a:r>
          </a:p>
          <a:p>
            <a:r>
              <a:rPr lang="en-IN" dirty="0"/>
              <a:t>Browser vs Node.js </a:t>
            </a:r>
          </a:p>
        </p:txBody>
      </p:sp>
    </p:spTree>
    <p:extLst>
      <p:ext uri="{BB962C8B-B14F-4D97-AF65-F5344CB8AC3E}">
        <p14:creationId xmlns:p14="http://schemas.microsoft.com/office/powerpoint/2010/main" val="306456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934F-FCC6-59E2-EA6B-E8A24613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E298-52D1-6D38-B042-E798F0032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open-source, cross-platform JavaScript runtime environment</a:t>
            </a:r>
          </a:p>
          <a:p>
            <a:r>
              <a:rPr lang="en-US" dirty="0"/>
              <a:t>Open source - source code is publicly available for sharing and modification</a:t>
            </a:r>
          </a:p>
          <a:p>
            <a:r>
              <a:rPr lang="en-US" dirty="0"/>
              <a:t>Cross platform - Available on Mac, Windows and Linux</a:t>
            </a:r>
          </a:p>
          <a:p>
            <a:r>
              <a:rPr lang="en-IN" dirty="0"/>
              <a:t>JavaScript runtime environment - ?</a:t>
            </a:r>
          </a:p>
        </p:txBody>
      </p:sp>
    </p:spTree>
    <p:extLst>
      <p:ext uri="{BB962C8B-B14F-4D97-AF65-F5344CB8AC3E}">
        <p14:creationId xmlns:p14="http://schemas.microsoft.com/office/powerpoint/2010/main" val="389046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1E0A-827A-53F7-402B-DA7E5C99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learn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C665-AD13-276C-6537-D49F5C5E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 end-to-end JavaScript applications</a:t>
            </a:r>
          </a:p>
          <a:p>
            <a:r>
              <a:rPr lang="en-US" dirty="0"/>
              <a:t>A number of major companies like LinkedIn, Netflix, PayPal have all migrated from other backend technologies to Node.js</a:t>
            </a:r>
            <a:endParaRPr lang="en-IN" dirty="0"/>
          </a:p>
          <a:p>
            <a:r>
              <a:rPr lang="en-US" dirty="0"/>
              <a:t>Full stack development is one of the most sought out skill sets by companies</a:t>
            </a:r>
          </a:p>
          <a:p>
            <a:r>
              <a:rPr lang="en-IN" dirty="0"/>
              <a:t>Huge community support</a:t>
            </a:r>
          </a:p>
        </p:txBody>
      </p:sp>
    </p:spTree>
    <p:extLst>
      <p:ext uri="{BB962C8B-B14F-4D97-AF65-F5344CB8AC3E}">
        <p14:creationId xmlns:p14="http://schemas.microsoft.com/office/powerpoint/2010/main" val="282502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EE73-F3B0-611D-D5BA-7E71C6DC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E7BE-38D4-C147-E04B-55F92031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Terms and concepts to understand</a:t>
            </a:r>
          </a:p>
          <a:p>
            <a:r>
              <a:rPr lang="en-US" dirty="0"/>
              <a:t>Modules (User defined)</a:t>
            </a:r>
          </a:p>
          <a:p>
            <a:r>
              <a:rPr lang="en-US" dirty="0"/>
              <a:t>Built-in modules</a:t>
            </a:r>
          </a:p>
          <a:p>
            <a:r>
              <a:rPr lang="en-US" dirty="0"/>
              <a:t>Node.js internals</a:t>
            </a:r>
          </a:p>
          <a:p>
            <a:r>
              <a:rPr lang="en-US" dirty="0" err="1"/>
              <a:t>npm</a:t>
            </a:r>
            <a:r>
              <a:rPr lang="en-US" dirty="0"/>
              <a:t> - Node package manager</a:t>
            </a:r>
          </a:p>
          <a:p>
            <a:r>
              <a:rPr lang="en-US" dirty="0"/>
              <a:t>CLI tool</a:t>
            </a:r>
          </a:p>
          <a:p>
            <a:r>
              <a:rPr lang="en-US" dirty="0" err="1"/>
              <a:t>Misc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43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DAC9-53AE-4DF5-D7EC-B70D2AD5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0E2E-85DC-324E-CA7A-C514A3C8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JavaScript</a:t>
            </a:r>
          </a:p>
          <a:p>
            <a:pPr lvl="1"/>
            <a:r>
              <a:rPr lang="en-US" dirty="0"/>
              <a:t>JavaScript fundamentals crash course</a:t>
            </a:r>
          </a:p>
          <a:p>
            <a:pPr lvl="1"/>
            <a:r>
              <a:rPr lang="en-US" dirty="0"/>
              <a:t>Advanced JavaScript crash course</a:t>
            </a:r>
          </a:p>
          <a:p>
            <a:pPr lvl="1"/>
            <a:r>
              <a:rPr lang="en-US" dirty="0"/>
              <a:t>ES2015 topics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74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455F-4CDF-F5DA-AA12-D6A8193B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CF019-3656-8137-149F-133C498FD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17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125E-3C1B-D2CD-AC41-F3D30E7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Going back in time...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3F6A-DEFB-6D99-5576-455D81E7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1993, the first web browser with a user interface called Mosaic was released</a:t>
            </a:r>
          </a:p>
          <a:p>
            <a:r>
              <a:rPr lang="en-US" dirty="0"/>
              <a:t>In 1994, the lead developers of Mosaic founded a company called Netscape and released a more polished browser called Netscape Navigator</a:t>
            </a:r>
          </a:p>
          <a:p>
            <a:r>
              <a:rPr lang="en-US" dirty="0"/>
              <a:t>Web pages could only be static and there was no interactivity after a page was loaded</a:t>
            </a:r>
          </a:p>
          <a:p>
            <a:r>
              <a:rPr lang="en-US" dirty="0"/>
              <a:t>In 1995, Netscape created a new scripting language called JavaScript</a:t>
            </a:r>
          </a:p>
          <a:p>
            <a:r>
              <a:rPr lang="en-US" dirty="0"/>
              <a:t>The name was purely for marketing purpose as Java was the hot new language back then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47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5A31-C660-A114-4577-62777B0F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advent of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4EB1-41BC-581C-A5F1-AD6B3EDE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1995, Microsoft debuted their browser Internet Explorer</a:t>
            </a:r>
          </a:p>
          <a:p>
            <a:r>
              <a:rPr lang="en-US" dirty="0"/>
              <a:t>Microsoft realized that JavaScript fundamentally changed the user experience of the web and wanted the same for internet explorer</a:t>
            </a:r>
          </a:p>
          <a:p>
            <a:r>
              <a:rPr lang="en-US" dirty="0"/>
              <a:t>But there was no specification for them to follow</a:t>
            </a:r>
          </a:p>
          <a:p>
            <a:r>
              <a:rPr lang="en-US" dirty="0"/>
              <a:t>In 1996, Microsoft reverse-engineered the Navigator interpreter to create its own scripting language called JScript</a:t>
            </a:r>
          </a:p>
          <a:p>
            <a:r>
              <a:rPr lang="en-US" dirty="0"/>
              <a:t>The differences made it difficult for developers to make their websites work well in both browsers</a:t>
            </a:r>
          </a:p>
          <a:p>
            <a:r>
              <a:rPr lang="en-US" dirty="0"/>
              <a:t>"Best viewed in Netscape” and “Best viewed in Internet Explorer" badges became common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1811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1241</Words>
  <Application>Microsoft Office PowerPoint</Application>
  <PresentationFormat>Widescreen</PresentationFormat>
  <Paragraphs>129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Facet</vt:lpstr>
      <vt:lpstr>Node.js</vt:lpstr>
      <vt:lpstr>Introduction</vt:lpstr>
      <vt:lpstr>What is Node.js?</vt:lpstr>
      <vt:lpstr>Why learn Node.js?</vt:lpstr>
      <vt:lpstr>Course Structure</vt:lpstr>
      <vt:lpstr>Prerequisites</vt:lpstr>
      <vt:lpstr>ECMAScript</vt:lpstr>
      <vt:lpstr>Going back in time...</vt:lpstr>
      <vt:lpstr>The advent of Microsoft</vt:lpstr>
      <vt:lpstr>ECMA International</vt:lpstr>
      <vt:lpstr>ECMA International contd.</vt:lpstr>
      <vt:lpstr>ECMAScript versions</vt:lpstr>
      <vt:lpstr>ECMAScript Summary</vt:lpstr>
      <vt:lpstr>Chrome's V8 Engine</vt:lpstr>
      <vt:lpstr>JavaScript Engine</vt:lpstr>
      <vt:lpstr>Chrome's V8 Engine</vt:lpstr>
      <vt:lpstr>Chrome's V8 Engine &amp; Node.js</vt:lpstr>
      <vt:lpstr>Chrome's V8 Engine Summary</vt:lpstr>
      <vt:lpstr>JavaScript Runtime</vt:lpstr>
      <vt:lpstr>JavaScript Runtime</vt:lpstr>
      <vt:lpstr>PowerPoint Presentation</vt:lpstr>
      <vt:lpstr>What is Node.js?</vt:lpstr>
      <vt:lpstr>PowerPoint Presentation</vt:lpstr>
      <vt:lpstr>What can you build with Node.js?</vt:lpstr>
      <vt:lpstr>PowerPoint Presentation</vt:lpstr>
      <vt:lpstr>Node.js Summary</vt:lpstr>
      <vt:lpstr>Browser vs Node.js</vt:lpstr>
      <vt:lpstr>Section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Manikant Jha</dc:creator>
  <cp:lastModifiedBy>Manikant Jha</cp:lastModifiedBy>
  <cp:revision>8</cp:revision>
  <dcterms:created xsi:type="dcterms:W3CDTF">2024-06-13T18:09:11Z</dcterms:created>
  <dcterms:modified xsi:type="dcterms:W3CDTF">2024-06-13T19:40:52Z</dcterms:modified>
</cp:coreProperties>
</file>