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25" r:id="rId5"/>
    <p:sldId id="259" r:id="rId6"/>
    <p:sldId id="326" r:id="rId7"/>
    <p:sldId id="257" r:id="rId8"/>
    <p:sldId id="258" r:id="rId9"/>
    <p:sldId id="261" r:id="rId10"/>
    <p:sldId id="263" r:id="rId11"/>
    <p:sldId id="264" r:id="rId12"/>
    <p:sldId id="265" r:id="rId13"/>
    <p:sldId id="268" r:id="rId14"/>
    <p:sldId id="267" r:id="rId15"/>
    <p:sldId id="266" r:id="rId16"/>
    <p:sldId id="341" r:id="rId17"/>
    <p:sldId id="342" r:id="rId18"/>
    <p:sldId id="34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D3ED"/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240" autoAdjust="0"/>
  </p:normalViewPr>
  <p:slideViewPr>
    <p:cSldViewPr snapToGrid="0">
      <p:cViewPr>
        <p:scale>
          <a:sx n="75" d="100"/>
          <a:sy n="75" d="100"/>
        </p:scale>
        <p:origin x="86" y="110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ED819A-748E-4822-BE37-2724A0287F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6C35046-024C-4C50-AFD1-C38F2A5BE866}">
      <dgm:prSet/>
      <dgm:spPr/>
      <dgm:t>
        <a:bodyPr/>
        <a:lstStyle/>
        <a:p>
          <a:r>
            <a:rPr lang="en-US" b="1" dirty="0" err="1">
              <a:solidFill>
                <a:schemeClr val="tx2">
                  <a:lumMod val="50000"/>
                </a:schemeClr>
              </a:solidFill>
            </a:rPr>
            <a:t>Cyclistic</a:t>
          </a:r>
          <a:r>
            <a:rPr lang="en-US" dirty="0">
              <a:solidFill>
                <a:schemeClr val="tx2">
                  <a:lumMod val="50000"/>
                </a:schemeClr>
              </a:solidFill>
            </a:rPr>
            <a:t>, a bike-share company in Chicago started in 2016. since then the program has grown to a </a:t>
          </a:r>
          <a:r>
            <a:rPr lang="en-US" dirty="0" err="1">
              <a:solidFill>
                <a:schemeClr val="tx2">
                  <a:lumMod val="50000"/>
                </a:schemeClr>
              </a:solidFill>
            </a:rPr>
            <a:t>FLeet</a:t>
          </a:r>
          <a:r>
            <a:rPr lang="en-US" dirty="0">
              <a:solidFill>
                <a:schemeClr val="tx2">
                  <a:lumMod val="50000"/>
                </a:schemeClr>
              </a:solidFill>
            </a:rPr>
            <a:t> of 5,824 bicycles that are geo-tracked and locked into a network of 692 stations across Chicago. The bikes can be unlocked from one station and returned to any other station in the system anytime.</a:t>
          </a:r>
        </a:p>
      </dgm:t>
    </dgm:pt>
    <dgm:pt modelId="{752BB2F6-337E-4C0D-9D60-DDAE0FF43091}" type="parTrans" cxnId="{B1B15A40-3BF1-4189-B870-DC1A00D51E1A}">
      <dgm:prSet/>
      <dgm:spPr/>
      <dgm:t>
        <a:bodyPr/>
        <a:lstStyle/>
        <a:p>
          <a:endParaRPr lang="en-US"/>
        </a:p>
      </dgm:t>
    </dgm:pt>
    <dgm:pt modelId="{4ED396F7-ECF3-4B8A-924E-FADFDAADD8FD}" type="sibTrans" cxnId="{B1B15A40-3BF1-4189-B870-DC1A00D51E1A}">
      <dgm:prSet/>
      <dgm:spPr/>
      <dgm:t>
        <a:bodyPr/>
        <a:lstStyle/>
        <a:p>
          <a:endParaRPr lang="en-US"/>
        </a:p>
      </dgm:t>
    </dgm:pt>
    <dgm:pt modelId="{EA58E6D0-14C8-41B9-83CC-16118C170DE9}">
      <dgm:prSet/>
      <dgm:spPr/>
      <dgm:t>
        <a:bodyPr/>
        <a:lstStyle/>
        <a:p>
          <a:r>
            <a:rPr lang="en-US" u="sng" dirty="0">
              <a:solidFill>
                <a:schemeClr val="tx2">
                  <a:lumMod val="50000"/>
                </a:schemeClr>
              </a:solidFill>
            </a:rPr>
            <a:t>Lily Moreno</a:t>
          </a:r>
          <a:r>
            <a:rPr lang="en-US" dirty="0">
              <a:solidFill>
                <a:schemeClr val="tx2">
                  <a:lumMod val="50000"/>
                </a:schemeClr>
              </a:solidFill>
            </a:rPr>
            <a:t>: The director of marketing. Moreno is responsible for the development of campaigns and initiatives to promote the bike-share program. These may include email, social media, and other channel.</a:t>
          </a:r>
        </a:p>
      </dgm:t>
    </dgm:pt>
    <dgm:pt modelId="{51ABF78A-9CEB-4131-86B1-FFF6E11B1CFF}" type="parTrans" cxnId="{8F869DEF-79A1-4BA6-A696-67A703F506B5}">
      <dgm:prSet/>
      <dgm:spPr/>
      <dgm:t>
        <a:bodyPr/>
        <a:lstStyle/>
        <a:p>
          <a:endParaRPr lang="en-US"/>
        </a:p>
      </dgm:t>
    </dgm:pt>
    <dgm:pt modelId="{FBB95CCD-9DAC-4D98-8D6C-BE152B0FDF4D}" type="sibTrans" cxnId="{8F869DEF-79A1-4BA6-A696-67A703F506B5}">
      <dgm:prSet/>
      <dgm:spPr/>
      <dgm:t>
        <a:bodyPr/>
        <a:lstStyle/>
        <a:p>
          <a:endParaRPr lang="en-US"/>
        </a:p>
      </dgm:t>
    </dgm:pt>
    <dgm:pt modelId="{514970D5-D27E-422A-A3F3-6B17B3CD01F4}">
      <dgm:prSet/>
      <dgm:spPr/>
      <dgm:t>
        <a:bodyPr/>
        <a:lstStyle/>
        <a:p>
          <a:r>
            <a:rPr lang="en-US" u="sng" dirty="0">
              <a:solidFill>
                <a:schemeClr val="tx2">
                  <a:lumMod val="50000"/>
                </a:schemeClr>
              </a:solidFill>
            </a:rPr>
            <a:t>Moreno’s goal</a:t>
          </a:r>
          <a:r>
            <a:rPr lang="en-US" dirty="0">
              <a:solidFill>
                <a:schemeClr val="tx2">
                  <a:lumMod val="50000"/>
                </a:schemeClr>
              </a:solidFill>
            </a:rPr>
            <a:t>: Design marketing strategies aimed at converting casual riders into annual members</a:t>
          </a:r>
          <a:r>
            <a:rPr lang="en-US" dirty="0"/>
            <a:t>.</a:t>
          </a:r>
        </a:p>
      </dgm:t>
    </dgm:pt>
    <dgm:pt modelId="{B37373C4-0CF6-40A9-8175-58244F93943B}" type="parTrans" cxnId="{419C6D23-6B0E-4274-989F-92718639D673}">
      <dgm:prSet/>
      <dgm:spPr/>
      <dgm:t>
        <a:bodyPr/>
        <a:lstStyle/>
        <a:p>
          <a:endParaRPr lang="en-US"/>
        </a:p>
      </dgm:t>
    </dgm:pt>
    <dgm:pt modelId="{71593B74-99C7-49EC-9773-02BB00FA131E}" type="sibTrans" cxnId="{419C6D23-6B0E-4274-989F-92718639D673}">
      <dgm:prSet/>
      <dgm:spPr/>
      <dgm:t>
        <a:bodyPr/>
        <a:lstStyle/>
        <a:p>
          <a:endParaRPr lang="en-US"/>
        </a:p>
      </dgm:t>
    </dgm:pt>
    <dgm:pt modelId="{09DB6B57-4028-48CD-9D9F-EDB6314444E1}" type="pres">
      <dgm:prSet presAssocID="{27ED819A-748E-4822-BE37-2724A0287F66}" presName="linear" presStyleCnt="0">
        <dgm:presLayoutVars>
          <dgm:animLvl val="lvl"/>
          <dgm:resizeHandles val="exact"/>
        </dgm:presLayoutVars>
      </dgm:prSet>
      <dgm:spPr/>
    </dgm:pt>
    <dgm:pt modelId="{70E4FB04-7525-4EFC-89E9-12C5B01EDA6A}" type="pres">
      <dgm:prSet presAssocID="{D6C35046-024C-4C50-AFD1-C38F2A5BE866}" presName="parentText" presStyleLbl="node1" presStyleIdx="0" presStyleCnt="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D61672C5-9A8D-4D41-84BF-BFCE3396ED65}" type="pres">
      <dgm:prSet presAssocID="{4ED396F7-ECF3-4B8A-924E-FADFDAADD8FD}" presName="spacer" presStyleCnt="0"/>
      <dgm:spPr/>
    </dgm:pt>
    <dgm:pt modelId="{62A4EBF2-ABA9-4E47-B4DD-1EE93BADA10A}" type="pres">
      <dgm:prSet presAssocID="{EA58E6D0-14C8-41B9-83CC-16118C170DE9}" presName="parentText" presStyleLbl="node1" presStyleIdx="1" presStyleCnt="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72E46B07-3472-4C0B-9581-A38C5089ACF0}" type="pres">
      <dgm:prSet presAssocID="{FBB95CCD-9DAC-4D98-8D6C-BE152B0FDF4D}" presName="spacer" presStyleCnt="0"/>
      <dgm:spPr/>
    </dgm:pt>
    <dgm:pt modelId="{62202D86-5A10-4411-8EFF-B2DF3AC25BF8}" type="pres">
      <dgm:prSet presAssocID="{514970D5-D27E-422A-A3F3-6B17B3CD01F4}" presName="parentText" presStyleLbl="node1" presStyleIdx="2" presStyleCnt="3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CBB43D00-535F-4BBF-AF9B-1B6116D11133}" type="presOf" srcId="{27ED819A-748E-4822-BE37-2724A0287F66}" destId="{09DB6B57-4028-48CD-9D9F-EDB6314444E1}" srcOrd="0" destOrd="0" presId="urn:microsoft.com/office/officeart/2005/8/layout/vList2"/>
    <dgm:cxn modelId="{419C6D23-6B0E-4274-989F-92718639D673}" srcId="{27ED819A-748E-4822-BE37-2724A0287F66}" destId="{514970D5-D27E-422A-A3F3-6B17B3CD01F4}" srcOrd="2" destOrd="0" parTransId="{B37373C4-0CF6-40A9-8175-58244F93943B}" sibTransId="{71593B74-99C7-49EC-9773-02BB00FA131E}"/>
    <dgm:cxn modelId="{37706930-F679-4926-9F0D-1D39184C4D6C}" type="presOf" srcId="{514970D5-D27E-422A-A3F3-6B17B3CD01F4}" destId="{62202D86-5A10-4411-8EFF-B2DF3AC25BF8}" srcOrd="0" destOrd="0" presId="urn:microsoft.com/office/officeart/2005/8/layout/vList2"/>
    <dgm:cxn modelId="{B1B15A40-3BF1-4189-B870-DC1A00D51E1A}" srcId="{27ED819A-748E-4822-BE37-2724A0287F66}" destId="{D6C35046-024C-4C50-AFD1-C38F2A5BE866}" srcOrd="0" destOrd="0" parTransId="{752BB2F6-337E-4C0D-9D60-DDAE0FF43091}" sibTransId="{4ED396F7-ECF3-4B8A-924E-FADFDAADD8FD}"/>
    <dgm:cxn modelId="{2E8A03CB-E4B9-4D4A-B5A3-A67A3B2579EE}" type="presOf" srcId="{EA58E6D0-14C8-41B9-83CC-16118C170DE9}" destId="{62A4EBF2-ABA9-4E47-B4DD-1EE93BADA10A}" srcOrd="0" destOrd="0" presId="urn:microsoft.com/office/officeart/2005/8/layout/vList2"/>
    <dgm:cxn modelId="{84CA46D7-ED32-434E-8444-B5558FF85668}" type="presOf" srcId="{D6C35046-024C-4C50-AFD1-C38F2A5BE866}" destId="{70E4FB04-7525-4EFC-89E9-12C5B01EDA6A}" srcOrd="0" destOrd="0" presId="urn:microsoft.com/office/officeart/2005/8/layout/vList2"/>
    <dgm:cxn modelId="{8F869DEF-79A1-4BA6-A696-67A703F506B5}" srcId="{27ED819A-748E-4822-BE37-2724A0287F66}" destId="{EA58E6D0-14C8-41B9-83CC-16118C170DE9}" srcOrd="1" destOrd="0" parTransId="{51ABF78A-9CEB-4131-86B1-FFF6E11B1CFF}" sibTransId="{FBB95CCD-9DAC-4D98-8D6C-BE152B0FDF4D}"/>
    <dgm:cxn modelId="{898B9549-8905-4060-A054-3FF1E35C5ADC}" type="presParOf" srcId="{09DB6B57-4028-48CD-9D9F-EDB6314444E1}" destId="{70E4FB04-7525-4EFC-89E9-12C5B01EDA6A}" srcOrd="0" destOrd="0" presId="urn:microsoft.com/office/officeart/2005/8/layout/vList2"/>
    <dgm:cxn modelId="{08A7E906-9CAF-4C3D-8C11-27BD2E94218B}" type="presParOf" srcId="{09DB6B57-4028-48CD-9D9F-EDB6314444E1}" destId="{D61672C5-9A8D-4D41-84BF-BFCE3396ED65}" srcOrd="1" destOrd="0" presId="urn:microsoft.com/office/officeart/2005/8/layout/vList2"/>
    <dgm:cxn modelId="{010AA576-2302-4C70-9E13-8F7100DBC1E4}" type="presParOf" srcId="{09DB6B57-4028-48CD-9D9F-EDB6314444E1}" destId="{62A4EBF2-ABA9-4E47-B4DD-1EE93BADA10A}" srcOrd="2" destOrd="0" presId="urn:microsoft.com/office/officeart/2005/8/layout/vList2"/>
    <dgm:cxn modelId="{03FCC4B3-EACA-471F-A75C-D1F3E8BA2684}" type="presParOf" srcId="{09DB6B57-4028-48CD-9D9F-EDB6314444E1}" destId="{72E46B07-3472-4C0B-9581-A38C5089ACF0}" srcOrd="3" destOrd="0" presId="urn:microsoft.com/office/officeart/2005/8/layout/vList2"/>
    <dgm:cxn modelId="{E3BB86AC-7F8D-40C1-A075-CF89D92F7D59}" type="presParOf" srcId="{09DB6B57-4028-48CD-9D9F-EDB6314444E1}" destId="{62202D86-5A10-4411-8EFF-B2DF3AC25BF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15DFC6-4B0E-4FA1-853E-437EC194EC8B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1586984-DB40-4D3F-8EFD-5774D1BFBBC7}">
      <dgm:prSet phldrT="[Text]" custT="1"/>
      <dgm:spPr/>
      <dgm:t>
        <a:bodyPr/>
        <a:lstStyle/>
        <a:p>
          <a:r>
            <a:rPr lang="en-IN" sz="2400" dirty="0">
              <a:solidFill>
                <a:schemeClr val="accent4">
                  <a:lumMod val="10000"/>
                </a:schemeClr>
              </a:solidFill>
              <a:latin typeface="+mj-lt"/>
            </a:rPr>
            <a:t>TARGETING OFFICE PROFESSIONALS</a:t>
          </a:r>
        </a:p>
      </dgm:t>
    </dgm:pt>
    <dgm:pt modelId="{C7BBF964-0264-428A-9352-30DAED0EE8C3}" type="parTrans" cxnId="{72DFA49A-B9E1-4DFA-9BC4-FB71C8989BCD}">
      <dgm:prSet/>
      <dgm:spPr/>
      <dgm:t>
        <a:bodyPr/>
        <a:lstStyle/>
        <a:p>
          <a:endParaRPr lang="en-IN"/>
        </a:p>
      </dgm:t>
    </dgm:pt>
    <dgm:pt modelId="{7349FDDC-848B-4067-9306-55B7B3C28252}" type="sibTrans" cxnId="{72DFA49A-B9E1-4DFA-9BC4-FB71C8989BCD}">
      <dgm:prSet/>
      <dgm:spPr/>
      <dgm:t>
        <a:bodyPr/>
        <a:lstStyle/>
        <a:p>
          <a:endParaRPr lang="en-IN"/>
        </a:p>
      </dgm:t>
    </dgm:pt>
    <dgm:pt modelId="{F03F46D0-DDC7-42E8-848E-92C137489AC0}">
      <dgm:prSet phldrT="[Text]" custT="1"/>
      <dgm:spPr/>
      <dgm:t>
        <a:bodyPr/>
        <a:lstStyle/>
        <a:p>
          <a:pPr algn="l"/>
          <a:r>
            <a:rPr lang="en-IN" sz="2400" dirty="0">
              <a:solidFill>
                <a:schemeClr val="accent4">
                  <a:lumMod val="10000"/>
                </a:schemeClr>
              </a:solidFill>
              <a:latin typeface="+mj-lt"/>
            </a:rPr>
            <a:t>INTRODUCING A WEEKEND PACKAGE</a:t>
          </a:r>
        </a:p>
      </dgm:t>
    </dgm:pt>
    <dgm:pt modelId="{B3F68FE8-EE57-43C6-AAB6-CF13333673AE}" type="parTrans" cxnId="{DD9CA573-A6B7-49C5-B0FE-D132BD3CEE27}">
      <dgm:prSet/>
      <dgm:spPr/>
      <dgm:t>
        <a:bodyPr/>
        <a:lstStyle/>
        <a:p>
          <a:endParaRPr lang="en-IN"/>
        </a:p>
      </dgm:t>
    </dgm:pt>
    <dgm:pt modelId="{0A715F37-3C31-44BE-B55B-C60BD8AA040A}" type="sibTrans" cxnId="{DD9CA573-A6B7-49C5-B0FE-D132BD3CEE27}">
      <dgm:prSet/>
      <dgm:spPr/>
      <dgm:t>
        <a:bodyPr/>
        <a:lstStyle/>
        <a:p>
          <a:endParaRPr lang="en-IN"/>
        </a:p>
      </dgm:t>
    </dgm:pt>
    <dgm:pt modelId="{94E6BA4F-CBB9-4652-B7C3-39D2BC626024}">
      <dgm:prSet phldrT="[Text]" custT="1"/>
      <dgm:spPr/>
      <dgm:t>
        <a:bodyPr/>
        <a:lstStyle/>
        <a:p>
          <a:r>
            <a:rPr lang="en-IN" sz="2400" dirty="0">
              <a:solidFill>
                <a:schemeClr val="accent4">
                  <a:lumMod val="10000"/>
                </a:schemeClr>
              </a:solidFill>
              <a:latin typeface="+mj-lt"/>
            </a:rPr>
            <a:t>MARKETING RIGHT BEFORE SUMMERS</a:t>
          </a:r>
        </a:p>
      </dgm:t>
    </dgm:pt>
    <dgm:pt modelId="{B61C679F-6F99-47D1-8802-E48E6BBDF5AF}" type="parTrans" cxnId="{30E22DD9-4854-44C6-B1E2-58EA241A4D73}">
      <dgm:prSet/>
      <dgm:spPr/>
      <dgm:t>
        <a:bodyPr/>
        <a:lstStyle/>
        <a:p>
          <a:endParaRPr lang="en-IN"/>
        </a:p>
      </dgm:t>
    </dgm:pt>
    <dgm:pt modelId="{BB557796-D1A0-4665-AD68-3A076D3C072B}" type="sibTrans" cxnId="{30E22DD9-4854-44C6-B1E2-58EA241A4D73}">
      <dgm:prSet/>
      <dgm:spPr/>
      <dgm:t>
        <a:bodyPr/>
        <a:lstStyle/>
        <a:p>
          <a:endParaRPr lang="en-IN"/>
        </a:p>
      </dgm:t>
    </dgm:pt>
    <dgm:pt modelId="{D516A4BF-CBBB-4EB2-9404-F74A3A317538}">
      <dgm:prSet custT="1"/>
      <dgm:spPr/>
      <dgm:t>
        <a:bodyPr/>
        <a:lstStyle/>
        <a:p>
          <a:r>
            <a:rPr lang="en-IN" sz="2400" b="1" dirty="0"/>
            <a:t>We’ve noticed that many members are using the service for their office commute. It would be more effective to tailor our marketing towards office professionals.</a:t>
          </a:r>
        </a:p>
      </dgm:t>
    </dgm:pt>
    <dgm:pt modelId="{1ABE74D2-85C1-45E6-B638-EB01C007D590}" type="parTrans" cxnId="{1B3F2507-A9AA-421A-A92A-FCF4080240E5}">
      <dgm:prSet/>
      <dgm:spPr/>
      <dgm:t>
        <a:bodyPr/>
        <a:lstStyle/>
        <a:p>
          <a:endParaRPr lang="en-IN"/>
        </a:p>
      </dgm:t>
    </dgm:pt>
    <dgm:pt modelId="{D0829FDB-FCF1-4445-B6CA-9B0CBBD2B4CB}" type="sibTrans" cxnId="{1B3F2507-A9AA-421A-A92A-FCF4080240E5}">
      <dgm:prSet/>
      <dgm:spPr/>
      <dgm:t>
        <a:bodyPr/>
        <a:lstStyle/>
        <a:p>
          <a:endParaRPr lang="en-IN"/>
        </a:p>
      </dgm:t>
    </dgm:pt>
    <dgm:pt modelId="{31AAC54B-2A6B-43AB-B8DF-EFD9103B2917}">
      <dgm:prSet custT="1"/>
      <dgm:spPr/>
      <dgm:t>
        <a:bodyPr/>
        <a:lstStyle/>
        <a:p>
          <a:r>
            <a:rPr lang="en-IN" sz="2400" b="1" dirty="0"/>
            <a:t>Since most casuals riders prefer weekends while members ride less, many bikes remain available at docking stations. Introducing a weekend package targeted at casual riders could be an effective solution</a:t>
          </a:r>
        </a:p>
      </dgm:t>
    </dgm:pt>
    <dgm:pt modelId="{B6394ACA-D577-48C5-BB9D-DDD7E6040D3D}" type="parTrans" cxnId="{A932040E-375B-43B8-924B-83D1EAFA24CD}">
      <dgm:prSet/>
      <dgm:spPr/>
      <dgm:t>
        <a:bodyPr/>
        <a:lstStyle/>
        <a:p>
          <a:endParaRPr lang="en-IN"/>
        </a:p>
      </dgm:t>
    </dgm:pt>
    <dgm:pt modelId="{064E8A19-331F-4DEB-ABCA-A2CF7CC9A3E3}" type="sibTrans" cxnId="{A932040E-375B-43B8-924B-83D1EAFA24CD}">
      <dgm:prSet/>
      <dgm:spPr/>
      <dgm:t>
        <a:bodyPr/>
        <a:lstStyle/>
        <a:p>
          <a:endParaRPr lang="en-IN"/>
        </a:p>
      </dgm:t>
    </dgm:pt>
    <dgm:pt modelId="{3A155652-BACC-400B-B51F-F12A1890E198}">
      <dgm:prSet custT="1"/>
      <dgm:spPr/>
      <dgm:t>
        <a:bodyPr/>
        <a:lstStyle/>
        <a:p>
          <a:r>
            <a:rPr lang="en-US" sz="2400" b="1" dirty="0"/>
            <a:t>Since biking is more popular in Chicago during the summer, a well-timed marketing campaign before the season or strategic winter discounts could help attract more subscribers and maximize engagement.</a:t>
          </a:r>
          <a:endParaRPr lang="en-IN" sz="2400" b="1" dirty="0"/>
        </a:p>
      </dgm:t>
    </dgm:pt>
    <dgm:pt modelId="{9DE8168B-553F-4A0C-B722-C2ACE846F4E7}" type="parTrans" cxnId="{97A7C356-6DE9-4AE6-9CE5-0E94FEBDDC3D}">
      <dgm:prSet/>
      <dgm:spPr/>
      <dgm:t>
        <a:bodyPr/>
        <a:lstStyle/>
        <a:p>
          <a:endParaRPr lang="en-IN"/>
        </a:p>
      </dgm:t>
    </dgm:pt>
    <dgm:pt modelId="{7D675679-AA4D-419E-8A86-314D9ED9F3A9}" type="sibTrans" cxnId="{97A7C356-6DE9-4AE6-9CE5-0E94FEBDDC3D}">
      <dgm:prSet/>
      <dgm:spPr/>
      <dgm:t>
        <a:bodyPr/>
        <a:lstStyle/>
        <a:p>
          <a:endParaRPr lang="en-IN"/>
        </a:p>
      </dgm:t>
    </dgm:pt>
    <dgm:pt modelId="{6B499D79-1760-4387-BFC9-36D6412F37AF}" type="pres">
      <dgm:prSet presAssocID="{4E15DFC6-4B0E-4FA1-853E-437EC194EC8B}" presName="diagram" presStyleCnt="0">
        <dgm:presLayoutVars>
          <dgm:dir/>
          <dgm:animLvl val="lvl"/>
          <dgm:resizeHandles val="exact"/>
        </dgm:presLayoutVars>
      </dgm:prSet>
      <dgm:spPr/>
    </dgm:pt>
    <dgm:pt modelId="{AC70AF8C-9F86-4015-AC2D-04B7980634C1}" type="pres">
      <dgm:prSet presAssocID="{31586984-DB40-4D3F-8EFD-5774D1BFBBC7}" presName="compNode" presStyleCnt="0"/>
      <dgm:spPr/>
    </dgm:pt>
    <dgm:pt modelId="{2DA58D33-7BE0-452D-BE30-08E601CDD065}" type="pres">
      <dgm:prSet presAssocID="{31586984-DB40-4D3F-8EFD-5774D1BFBBC7}" presName="childRect" presStyleLbl="bgAcc1" presStyleIdx="0" presStyleCnt="3" custScaleX="105578" custScaleY="150608">
        <dgm:presLayoutVars>
          <dgm:bulletEnabled val="1"/>
        </dgm:presLayoutVars>
      </dgm:prSet>
      <dgm:spPr/>
    </dgm:pt>
    <dgm:pt modelId="{B193DC41-1F9F-442C-85E1-506351F86F0C}" type="pres">
      <dgm:prSet presAssocID="{31586984-DB40-4D3F-8EFD-5774D1BFBBC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3A170E4-ADF8-4844-A530-CEC5FB25910D}" type="pres">
      <dgm:prSet presAssocID="{31586984-DB40-4D3F-8EFD-5774D1BFBBC7}" presName="parentRect" presStyleLbl="alignNode1" presStyleIdx="0" presStyleCnt="3" custScaleX="106868" custScaleY="114348"/>
      <dgm:spPr/>
    </dgm:pt>
    <dgm:pt modelId="{07149567-44A9-441C-B37C-371C8061BDBF}" type="pres">
      <dgm:prSet presAssocID="{31586984-DB40-4D3F-8EFD-5774D1BFBBC7}" presName="adorn" presStyleLbl="fgAccFollowNode1" presStyleIdx="0" presStyleCnt="3" custFlipVert="0" custFlipHor="1" custScaleX="5154" custScaleY="8930"/>
      <dgm:spPr>
        <a:solidFill>
          <a:srgbClr val="96D3ED"/>
        </a:solidFill>
      </dgm:spPr>
    </dgm:pt>
    <dgm:pt modelId="{E921FA4D-49DF-4951-AD26-3CFFEDA01355}" type="pres">
      <dgm:prSet presAssocID="{7349FDDC-848B-4067-9306-55B7B3C28252}" presName="sibTrans" presStyleLbl="sibTrans2D1" presStyleIdx="0" presStyleCnt="0"/>
      <dgm:spPr/>
    </dgm:pt>
    <dgm:pt modelId="{652C1448-FCAA-4B7E-9943-0299663CACCC}" type="pres">
      <dgm:prSet presAssocID="{F03F46D0-DDC7-42E8-848E-92C137489AC0}" presName="compNode" presStyleCnt="0"/>
      <dgm:spPr/>
    </dgm:pt>
    <dgm:pt modelId="{F5AEAED7-9280-468E-8042-D19FA3B5EFB2}" type="pres">
      <dgm:prSet presAssocID="{F03F46D0-DDC7-42E8-848E-92C137489AC0}" presName="childRect" presStyleLbl="bgAcc1" presStyleIdx="1" presStyleCnt="3" custScaleX="111004" custScaleY="147545" custLinFactNeighborX="2664" custLinFactNeighborY="1901">
        <dgm:presLayoutVars>
          <dgm:bulletEnabled val="1"/>
        </dgm:presLayoutVars>
      </dgm:prSet>
      <dgm:spPr/>
    </dgm:pt>
    <dgm:pt modelId="{BD6A7B94-D495-4762-B438-297330766B98}" type="pres">
      <dgm:prSet presAssocID="{F03F46D0-DDC7-42E8-848E-92C137489AC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26A3AC8-B11B-411F-8238-AE78F4D4C8DF}" type="pres">
      <dgm:prSet presAssocID="{F03F46D0-DDC7-42E8-848E-92C137489AC0}" presName="parentRect" presStyleLbl="alignNode1" presStyleIdx="1" presStyleCnt="3" custScaleX="111610" custScaleY="107847" custLinFactNeighborX="2664" custLinFactNeighborY="11081"/>
      <dgm:spPr/>
    </dgm:pt>
    <dgm:pt modelId="{FC359777-430A-461E-AF07-61B6D4A7EF8B}" type="pres">
      <dgm:prSet presAssocID="{F03F46D0-DDC7-42E8-848E-92C137489AC0}" presName="adorn" presStyleLbl="fgAccFollowNode1" presStyleIdx="1" presStyleCnt="3" custLinFactX="292790" custLinFactNeighborX="300000" custLinFactNeighborY="97676"/>
      <dgm:spPr/>
    </dgm:pt>
    <dgm:pt modelId="{4B26B77A-01EE-49F7-8C86-0CC73046B98C}" type="pres">
      <dgm:prSet presAssocID="{0A715F37-3C31-44BE-B55B-C60BD8AA040A}" presName="sibTrans" presStyleLbl="sibTrans2D1" presStyleIdx="0" presStyleCnt="0"/>
      <dgm:spPr/>
    </dgm:pt>
    <dgm:pt modelId="{2D4DA7A5-232A-4DA5-8742-BA899E4095A6}" type="pres">
      <dgm:prSet presAssocID="{94E6BA4F-CBB9-4652-B7C3-39D2BC626024}" presName="compNode" presStyleCnt="0"/>
      <dgm:spPr/>
    </dgm:pt>
    <dgm:pt modelId="{ADD9FFAF-A3DF-40B4-8772-E68EA2DA71EB}" type="pres">
      <dgm:prSet presAssocID="{94E6BA4F-CBB9-4652-B7C3-39D2BC626024}" presName="childRect" presStyleLbl="bgAcc1" presStyleIdx="2" presStyleCnt="3" custScaleY="159078">
        <dgm:presLayoutVars>
          <dgm:bulletEnabled val="1"/>
        </dgm:presLayoutVars>
      </dgm:prSet>
      <dgm:spPr/>
    </dgm:pt>
    <dgm:pt modelId="{54AE3227-8364-4693-9615-5B4FEEFB3FED}" type="pres">
      <dgm:prSet presAssocID="{94E6BA4F-CBB9-4652-B7C3-39D2BC62602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9AA45BA-EA8D-4C4B-B38A-A6F6AF7BAE19}" type="pres">
      <dgm:prSet presAssocID="{94E6BA4F-CBB9-4652-B7C3-39D2BC626024}" presName="parentRect" presStyleLbl="alignNode1" presStyleIdx="2" presStyleCnt="3" custScaleY="104601" custLinFactNeighborX="1520" custLinFactNeighborY="-911"/>
      <dgm:spPr/>
    </dgm:pt>
    <dgm:pt modelId="{7D9DBB26-51DB-43FF-8124-E7DD4A1E67A2}" type="pres">
      <dgm:prSet presAssocID="{94E6BA4F-CBB9-4652-B7C3-39D2BC626024}" presName="adorn" presStyleLbl="fgAccFollowNode1" presStyleIdx="2" presStyleCnt="3" custScaleX="11838" custScaleY="3760"/>
      <dgm:spPr/>
    </dgm:pt>
  </dgm:ptLst>
  <dgm:cxnLst>
    <dgm:cxn modelId="{1B3F2507-A9AA-421A-A92A-FCF4080240E5}" srcId="{31586984-DB40-4D3F-8EFD-5774D1BFBBC7}" destId="{D516A4BF-CBBB-4EB2-9404-F74A3A317538}" srcOrd="0" destOrd="0" parTransId="{1ABE74D2-85C1-45E6-B638-EB01C007D590}" sibTransId="{D0829FDB-FCF1-4445-B6CA-9B0CBBD2B4CB}"/>
    <dgm:cxn modelId="{A932040E-375B-43B8-924B-83D1EAFA24CD}" srcId="{F03F46D0-DDC7-42E8-848E-92C137489AC0}" destId="{31AAC54B-2A6B-43AB-B8DF-EFD9103B2917}" srcOrd="0" destOrd="0" parTransId="{B6394ACA-D577-48C5-BB9D-DDD7E6040D3D}" sibTransId="{064E8A19-331F-4DEB-ABCA-A2CF7CC9A3E3}"/>
    <dgm:cxn modelId="{3DC89F4B-E804-4859-B147-D298C101BD18}" type="presOf" srcId="{94E6BA4F-CBB9-4652-B7C3-39D2BC626024}" destId="{E9AA45BA-EA8D-4C4B-B38A-A6F6AF7BAE19}" srcOrd="1" destOrd="0" presId="urn:microsoft.com/office/officeart/2005/8/layout/bList2"/>
    <dgm:cxn modelId="{DD9CA573-A6B7-49C5-B0FE-D132BD3CEE27}" srcId="{4E15DFC6-4B0E-4FA1-853E-437EC194EC8B}" destId="{F03F46D0-DDC7-42E8-848E-92C137489AC0}" srcOrd="1" destOrd="0" parTransId="{B3F68FE8-EE57-43C6-AAB6-CF13333673AE}" sibTransId="{0A715F37-3C31-44BE-B55B-C60BD8AA040A}"/>
    <dgm:cxn modelId="{97A7C356-6DE9-4AE6-9CE5-0E94FEBDDC3D}" srcId="{94E6BA4F-CBB9-4652-B7C3-39D2BC626024}" destId="{3A155652-BACC-400B-B51F-F12A1890E198}" srcOrd="0" destOrd="0" parTransId="{9DE8168B-553F-4A0C-B722-C2ACE846F4E7}" sibTransId="{7D675679-AA4D-419E-8A86-314D9ED9F3A9}"/>
    <dgm:cxn modelId="{668D3D84-A8E5-432E-BD0B-5A70787A3B4D}" type="presOf" srcId="{7349FDDC-848B-4067-9306-55B7B3C28252}" destId="{E921FA4D-49DF-4951-AD26-3CFFEDA01355}" srcOrd="0" destOrd="0" presId="urn:microsoft.com/office/officeart/2005/8/layout/bList2"/>
    <dgm:cxn modelId="{F8D73389-9337-4A5B-A3D4-AD9F3F7000B6}" type="presOf" srcId="{0A715F37-3C31-44BE-B55B-C60BD8AA040A}" destId="{4B26B77A-01EE-49F7-8C86-0CC73046B98C}" srcOrd="0" destOrd="0" presId="urn:microsoft.com/office/officeart/2005/8/layout/bList2"/>
    <dgm:cxn modelId="{326F518D-6A0A-4D6C-BC05-170C65413AFC}" type="presOf" srcId="{31586984-DB40-4D3F-8EFD-5774D1BFBBC7}" destId="{B193DC41-1F9F-442C-85E1-506351F86F0C}" srcOrd="0" destOrd="0" presId="urn:microsoft.com/office/officeart/2005/8/layout/bList2"/>
    <dgm:cxn modelId="{72DFA49A-B9E1-4DFA-9BC4-FB71C8989BCD}" srcId="{4E15DFC6-4B0E-4FA1-853E-437EC194EC8B}" destId="{31586984-DB40-4D3F-8EFD-5774D1BFBBC7}" srcOrd="0" destOrd="0" parTransId="{C7BBF964-0264-428A-9352-30DAED0EE8C3}" sibTransId="{7349FDDC-848B-4067-9306-55B7B3C28252}"/>
    <dgm:cxn modelId="{35E2929C-4AAA-4411-A481-CAFE83190C8A}" type="presOf" srcId="{31AAC54B-2A6B-43AB-B8DF-EFD9103B2917}" destId="{F5AEAED7-9280-468E-8042-D19FA3B5EFB2}" srcOrd="0" destOrd="0" presId="urn:microsoft.com/office/officeart/2005/8/layout/bList2"/>
    <dgm:cxn modelId="{CC98F6B2-C8E7-4E9B-84B9-174A55B1993E}" type="presOf" srcId="{94E6BA4F-CBB9-4652-B7C3-39D2BC626024}" destId="{54AE3227-8364-4693-9615-5B4FEEFB3FED}" srcOrd="0" destOrd="0" presId="urn:microsoft.com/office/officeart/2005/8/layout/bList2"/>
    <dgm:cxn modelId="{D89D78B6-E084-402C-B772-A1F86E806C1B}" type="presOf" srcId="{F03F46D0-DDC7-42E8-848E-92C137489AC0}" destId="{BD6A7B94-D495-4762-B438-297330766B98}" srcOrd="0" destOrd="0" presId="urn:microsoft.com/office/officeart/2005/8/layout/bList2"/>
    <dgm:cxn modelId="{F1F6C0BD-CE2A-48B0-AAF2-DAE072287EFB}" type="presOf" srcId="{4E15DFC6-4B0E-4FA1-853E-437EC194EC8B}" destId="{6B499D79-1760-4387-BFC9-36D6412F37AF}" srcOrd="0" destOrd="0" presId="urn:microsoft.com/office/officeart/2005/8/layout/bList2"/>
    <dgm:cxn modelId="{491882C3-94DA-42CD-847E-489ECDE71FB1}" type="presOf" srcId="{D516A4BF-CBBB-4EB2-9404-F74A3A317538}" destId="{2DA58D33-7BE0-452D-BE30-08E601CDD065}" srcOrd="0" destOrd="0" presId="urn:microsoft.com/office/officeart/2005/8/layout/bList2"/>
    <dgm:cxn modelId="{9D0E82C4-462D-43BE-86B0-D79E34C82BE4}" type="presOf" srcId="{3A155652-BACC-400B-B51F-F12A1890E198}" destId="{ADD9FFAF-A3DF-40B4-8772-E68EA2DA71EB}" srcOrd="0" destOrd="0" presId="urn:microsoft.com/office/officeart/2005/8/layout/bList2"/>
    <dgm:cxn modelId="{30E22DD9-4854-44C6-B1E2-58EA241A4D73}" srcId="{4E15DFC6-4B0E-4FA1-853E-437EC194EC8B}" destId="{94E6BA4F-CBB9-4652-B7C3-39D2BC626024}" srcOrd="2" destOrd="0" parTransId="{B61C679F-6F99-47D1-8802-E48E6BBDF5AF}" sibTransId="{BB557796-D1A0-4665-AD68-3A076D3C072B}"/>
    <dgm:cxn modelId="{CF731AF2-2E77-46E4-BBB3-DEA502DFF266}" type="presOf" srcId="{F03F46D0-DDC7-42E8-848E-92C137489AC0}" destId="{B26A3AC8-B11B-411F-8238-AE78F4D4C8DF}" srcOrd="1" destOrd="0" presId="urn:microsoft.com/office/officeart/2005/8/layout/bList2"/>
    <dgm:cxn modelId="{22A61FF3-E004-43D6-ADBA-FF0829517BD4}" type="presOf" srcId="{31586984-DB40-4D3F-8EFD-5774D1BFBBC7}" destId="{13A170E4-ADF8-4844-A530-CEC5FB25910D}" srcOrd="1" destOrd="0" presId="urn:microsoft.com/office/officeart/2005/8/layout/bList2"/>
    <dgm:cxn modelId="{4C6A2BCC-904C-4839-AC94-0DA9F206C8F0}" type="presParOf" srcId="{6B499D79-1760-4387-BFC9-36D6412F37AF}" destId="{AC70AF8C-9F86-4015-AC2D-04B7980634C1}" srcOrd="0" destOrd="0" presId="urn:microsoft.com/office/officeart/2005/8/layout/bList2"/>
    <dgm:cxn modelId="{652924A4-2648-496B-9139-35B4DAC2BC50}" type="presParOf" srcId="{AC70AF8C-9F86-4015-AC2D-04B7980634C1}" destId="{2DA58D33-7BE0-452D-BE30-08E601CDD065}" srcOrd="0" destOrd="0" presId="urn:microsoft.com/office/officeart/2005/8/layout/bList2"/>
    <dgm:cxn modelId="{0F40A851-BCAD-43B9-8E4C-21E636252DCF}" type="presParOf" srcId="{AC70AF8C-9F86-4015-AC2D-04B7980634C1}" destId="{B193DC41-1F9F-442C-85E1-506351F86F0C}" srcOrd="1" destOrd="0" presId="urn:microsoft.com/office/officeart/2005/8/layout/bList2"/>
    <dgm:cxn modelId="{1B92496A-92B7-4FC8-8BB2-87EFAA518BFA}" type="presParOf" srcId="{AC70AF8C-9F86-4015-AC2D-04B7980634C1}" destId="{13A170E4-ADF8-4844-A530-CEC5FB25910D}" srcOrd="2" destOrd="0" presId="urn:microsoft.com/office/officeart/2005/8/layout/bList2"/>
    <dgm:cxn modelId="{1C1B0A48-8671-4CBE-BFEB-889E5C164569}" type="presParOf" srcId="{AC70AF8C-9F86-4015-AC2D-04B7980634C1}" destId="{07149567-44A9-441C-B37C-371C8061BDBF}" srcOrd="3" destOrd="0" presId="urn:microsoft.com/office/officeart/2005/8/layout/bList2"/>
    <dgm:cxn modelId="{015D8A9B-B60C-4617-8940-A239220A9A20}" type="presParOf" srcId="{6B499D79-1760-4387-BFC9-36D6412F37AF}" destId="{E921FA4D-49DF-4951-AD26-3CFFEDA01355}" srcOrd="1" destOrd="0" presId="urn:microsoft.com/office/officeart/2005/8/layout/bList2"/>
    <dgm:cxn modelId="{F1269743-D5DB-42F2-A2E6-DC73C022E903}" type="presParOf" srcId="{6B499D79-1760-4387-BFC9-36D6412F37AF}" destId="{652C1448-FCAA-4B7E-9943-0299663CACCC}" srcOrd="2" destOrd="0" presId="urn:microsoft.com/office/officeart/2005/8/layout/bList2"/>
    <dgm:cxn modelId="{042BFD9E-A6C6-4777-A5DA-4D485D2D13C6}" type="presParOf" srcId="{652C1448-FCAA-4B7E-9943-0299663CACCC}" destId="{F5AEAED7-9280-468E-8042-D19FA3B5EFB2}" srcOrd="0" destOrd="0" presId="urn:microsoft.com/office/officeart/2005/8/layout/bList2"/>
    <dgm:cxn modelId="{32BE55A7-0F61-4524-91A0-AAF6E2C89191}" type="presParOf" srcId="{652C1448-FCAA-4B7E-9943-0299663CACCC}" destId="{BD6A7B94-D495-4762-B438-297330766B98}" srcOrd="1" destOrd="0" presId="urn:microsoft.com/office/officeart/2005/8/layout/bList2"/>
    <dgm:cxn modelId="{0D86000F-7A87-4C67-B656-22FDC6BE6A8F}" type="presParOf" srcId="{652C1448-FCAA-4B7E-9943-0299663CACCC}" destId="{B26A3AC8-B11B-411F-8238-AE78F4D4C8DF}" srcOrd="2" destOrd="0" presId="urn:microsoft.com/office/officeart/2005/8/layout/bList2"/>
    <dgm:cxn modelId="{3B2678EB-8B79-433A-BFC3-E5743176BEE5}" type="presParOf" srcId="{652C1448-FCAA-4B7E-9943-0299663CACCC}" destId="{FC359777-430A-461E-AF07-61B6D4A7EF8B}" srcOrd="3" destOrd="0" presId="urn:microsoft.com/office/officeart/2005/8/layout/bList2"/>
    <dgm:cxn modelId="{9528115C-946D-46B2-8D8E-7FF8D997AD00}" type="presParOf" srcId="{6B499D79-1760-4387-BFC9-36D6412F37AF}" destId="{4B26B77A-01EE-49F7-8C86-0CC73046B98C}" srcOrd="3" destOrd="0" presId="urn:microsoft.com/office/officeart/2005/8/layout/bList2"/>
    <dgm:cxn modelId="{C4C86725-3EE6-4976-8DDE-F9B26BA0A9C9}" type="presParOf" srcId="{6B499D79-1760-4387-BFC9-36D6412F37AF}" destId="{2D4DA7A5-232A-4DA5-8742-BA899E4095A6}" srcOrd="4" destOrd="0" presId="urn:microsoft.com/office/officeart/2005/8/layout/bList2"/>
    <dgm:cxn modelId="{4A28CEF1-EDC3-433D-A902-7157040E773E}" type="presParOf" srcId="{2D4DA7A5-232A-4DA5-8742-BA899E4095A6}" destId="{ADD9FFAF-A3DF-40B4-8772-E68EA2DA71EB}" srcOrd="0" destOrd="0" presId="urn:microsoft.com/office/officeart/2005/8/layout/bList2"/>
    <dgm:cxn modelId="{4EA9184D-28C3-4E1F-89D0-AEBE55A97CBE}" type="presParOf" srcId="{2D4DA7A5-232A-4DA5-8742-BA899E4095A6}" destId="{54AE3227-8364-4693-9615-5B4FEEFB3FED}" srcOrd="1" destOrd="0" presId="urn:microsoft.com/office/officeart/2005/8/layout/bList2"/>
    <dgm:cxn modelId="{8CA8CFA6-31E4-4E4B-83E9-119D36F4FA0F}" type="presParOf" srcId="{2D4DA7A5-232A-4DA5-8742-BA899E4095A6}" destId="{E9AA45BA-EA8D-4C4B-B38A-A6F6AF7BAE19}" srcOrd="2" destOrd="0" presId="urn:microsoft.com/office/officeart/2005/8/layout/bList2"/>
    <dgm:cxn modelId="{728C6D5A-ED2C-462A-8C5F-142478D0C47A}" type="presParOf" srcId="{2D4DA7A5-232A-4DA5-8742-BA899E4095A6}" destId="{7D9DBB26-51DB-43FF-8124-E7DD4A1E67A2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4FB04-7525-4EFC-89E9-12C5B01EDA6A}">
      <dsp:nvSpPr>
        <dsp:cNvPr id="0" name=""/>
        <dsp:cNvSpPr/>
      </dsp:nvSpPr>
      <dsp:spPr>
        <a:xfrm>
          <a:off x="0" y="61522"/>
          <a:ext cx="10076688" cy="15338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 err="1">
              <a:solidFill>
                <a:schemeClr val="tx2">
                  <a:lumMod val="50000"/>
                </a:schemeClr>
              </a:solidFill>
            </a:rPr>
            <a:t>Cyclistic</a:t>
          </a:r>
          <a:r>
            <a:rPr lang="en-US" sz="2300" kern="1200" dirty="0">
              <a:solidFill>
                <a:schemeClr val="tx2">
                  <a:lumMod val="50000"/>
                </a:schemeClr>
              </a:solidFill>
            </a:rPr>
            <a:t>, a bike-share company in Chicago started in 2016. since then the program has grown to a </a:t>
          </a:r>
          <a:r>
            <a:rPr lang="en-US" sz="2300" kern="1200" dirty="0" err="1">
              <a:solidFill>
                <a:schemeClr val="tx2">
                  <a:lumMod val="50000"/>
                </a:schemeClr>
              </a:solidFill>
            </a:rPr>
            <a:t>FLeet</a:t>
          </a:r>
          <a:r>
            <a:rPr lang="en-US" sz="2300" kern="1200" dirty="0">
              <a:solidFill>
                <a:schemeClr val="tx2">
                  <a:lumMod val="50000"/>
                </a:schemeClr>
              </a:solidFill>
            </a:rPr>
            <a:t> of 5,824 bicycles that are geo-tracked and locked into a network of 692 stations across Chicago. The bikes can be unlocked from one station and returned to any other station in the system anytime.</a:t>
          </a:r>
        </a:p>
      </dsp:txBody>
      <dsp:txXfrm>
        <a:off x="0" y="61522"/>
        <a:ext cx="10076688" cy="1533870"/>
      </dsp:txXfrm>
    </dsp:sp>
    <dsp:sp modelId="{62A4EBF2-ABA9-4E47-B4DD-1EE93BADA10A}">
      <dsp:nvSpPr>
        <dsp:cNvPr id="0" name=""/>
        <dsp:cNvSpPr/>
      </dsp:nvSpPr>
      <dsp:spPr>
        <a:xfrm>
          <a:off x="0" y="1661632"/>
          <a:ext cx="10076688" cy="15338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u="sng" kern="1200" dirty="0">
              <a:solidFill>
                <a:schemeClr val="tx2">
                  <a:lumMod val="50000"/>
                </a:schemeClr>
              </a:solidFill>
            </a:rPr>
            <a:t>Lily Moreno</a:t>
          </a:r>
          <a:r>
            <a:rPr lang="en-US" sz="2300" kern="1200" dirty="0">
              <a:solidFill>
                <a:schemeClr val="tx2">
                  <a:lumMod val="50000"/>
                </a:schemeClr>
              </a:solidFill>
            </a:rPr>
            <a:t>: The director of marketing. Moreno is responsible for the development of campaigns and initiatives to promote the bike-share program. These may include email, social media, and other channel.</a:t>
          </a:r>
        </a:p>
      </dsp:txBody>
      <dsp:txXfrm>
        <a:off x="0" y="1661632"/>
        <a:ext cx="10076688" cy="1533870"/>
      </dsp:txXfrm>
    </dsp:sp>
    <dsp:sp modelId="{62202D86-5A10-4411-8EFF-B2DF3AC25BF8}">
      <dsp:nvSpPr>
        <dsp:cNvPr id="0" name=""/>
        <dsp:cNvSpPr/>
      </dsp:nvSpPr>
      <dsp:spPr>
        <a:xfrm>
          <a:off x="0" y="3261742"/>
          <a:ext cx="10076688" cy="15338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u="sng" kern="1200" dirty="0">
              <a:solidFill>
                <a:schemeClr val="tx2">
                  <a:lumMod val="50000"/>
                </a:schemeClr>
              </a:solidFill>
            </a:rPr>
            <a:t>Moreno’s goal</a:t>
          </a:r>
          <a:r>
            <a:rPr lang="en-US" sz="2300" kern="1200" dirty="0">
              <a:solidFill>
                <a:schemeClr val="tx2">
                  <a:lumMod val="50000"/>
                </a:schemeClr>
              </a:solidFill>
            </a:rPr>
            <a:t>: Design marketing strategies aimed at converting casual riders into annual members</a:t>
          </a:r>
          <a:r>
            <a:rPr lang="en-US" sz="2300" kern="1200" dirty="0"/>
            <a:t>.</a:t>
          </a:r>
        </a:p>
      </dsp:txBody>
      <dsp:txXfrm>
        <a:off x="0" y="3261742"/>
        <a:ext cx="10076688" cy="15338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58D33-7BE0-452D-BE30-08E601CDD065}">
      <dsp:nvSpPr>
        <dsp:cNvPr id="0" name=""/>
        <dsp:cNvSpPr/>
      </dsp:nvSpPr>
      <dsp:spPr>
        <a:xfrm>
          <a:off x="24408" y="132343"/>
          <a:ext cx="3667698" cy="390558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91440" rIns="30480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1" kern="1200" dirty="0"/>
            <a:t>We’ve noticed that many members are using the service for their office commute. It would be more effective to tailor our marketing towards office professionals.</a:t>
          </a:r>
        </a:p>
      </dsp:txBody>
      <dsp:txXfrm>
        <a:off x="110347" y="218282"/>
        <a:ext cx="3495820" cy="3819643"/>
      </dsp:txXfrm>
    </dsp:sp>
    <dsp:sp modelId="{13A170E4-ADF8-4844-A530-CEC5FB25910D}">
      <dsp:nvSpPr>
        <dsp:cNvPr id="0" name=""/>
        <dsp:cNvSpPr/>
      </dsp:nvSpPr>
      <dsp:spPr>
        <a:xfrm>
          <a:off x="2001" y="3301744"/>
          <a:ext cx="3712512" cy="12750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accent4">
                  <a:lumMod val="10000"/>
                </a:schemeClr>
              </a:solidFill>
              <a:latin typeface="+mj-lt"/>
            </a:rPr>
            <a:t>TARGETING OFFICE PROFESSIONALS</a:t>
          </a:r>
        </a:p>
      </dsp:txBody>
      <dsp:txXfrm>
        <a:off x="2001" y="3301744"/>
        <a:ext cx="2614445" cy="1275072"/>
      </dsp:txXfrm>
    </dsp:sp>
    <dsp:sp modelId="{07149567-44A9-441C-B37C-371C8061BDBF}">
      <dsp:nvSpPr>
        <dsp:cNvPr id="0" name=""/>
        <dsp:cNvSpPr/>
      </dsp:nvSpPr>
      <dsp:spPr>
        <a:xfrm flipH="1">
          <a:off x="3242596" y="4112508"/>
          <a:ext cx="62666" cy="108577"/>
        </a:xfrm>
        <a:prstGeom prst="ellipse">
          <a:avLst/>
        </a:prstGeom>
        <a:solidFill>
          <a:srgbClr val="96D3E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EAED7-9280-468E-8042-D19FA3B5EFB2}">
      <dsp:nvSpPr>
        <dsp:cNvPr id="0" name=""/>
        <dsp:cNvSpPr/>
      </dsp:nvSpPr>
      <dsp:spPr>
        <a:xfrm>
          <a:off x="4118810" y="102539"/>
          <a:ext cx="3856193" cy="3826152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91440" rIns="30480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1" kern="1200" dirty="0"/>
            <a:t>Since most casuals riders prefer weekends while members ride less, many bikes remain available at docking stations. Introducing a weekend package targeted at casual riders could be an effective solution</a:t>
          </a:r>
        </a:p>
      </dsp:txBody>
      <dsp:txXfrm>
        <a:off x="4208461" y="192190"/>
        <a:ext cx="3676891" cy="3736501"/>
      </dsp:txXfrm>
    </dsp:sp>
    <dsp:sp modelId="{B26A3AC8-B11B-411F-8238-AE78F4D4C8DF}">
      <dsp:nvSpPr>
        <dsp:cNvPr id="0" name=""/>
        <dsp:cNvSpPr/>
      </dsp:nvSpPr>
      <dsp:spPr>
        <a:xfrm>
          <a:off x="4108284" y="3342735"/>
          <a:ext cx="3877245" cy="1202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accent4">
                  <a:lumMod val="10000"/>
                </a:schemeClr>
              </a:solidFill>
              <a:latin typeface="+mj-lt"/>
            </a:rPr>
            <a:t>INTRODUCING A WEEKEND PACKAGE</a:t>
          </a:r>
        </a:p>
      </dsp:txBody>
      <dsp:txXfrm>
        <a:off x="4108284" y="3342735"/>
        <a:ext cx="2730454" cy="1202580"/>
      </dsp:txXfrm>
    </dsp:sp>
    <dsp:sp modelId="{FC359777-430A-461E-AF07-61B6D4A7EF8B}">
      <dsp:nvSpPr>
        <dsp:cNvPr id="0" name=""/>
        <dsp:cNvSpPr/>
      </dsp:nvSpPr>
      <dsp:spPr>
        <a:xfrm>
          <a:off x="10539246" y="3493286"/>
          <a:ext cx="1215873" cy="1215873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9FFAF-A3DF-40B4-8772-E68EA2DA71EB}">
      <dsp:nvSpPr>
        <dsp:cNvPr id="0" name=""/>
        <dsp:cNvSpPr/>
      </dsp:nvSpPr>
      <dsp:spPr>
        <a:xfrm>
          <a:off x="8279194" y="104604"/>
          <a:ext cx="3473923" cy="4125227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91440" rIns="30480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/>
            <a:t>Since biking is more popular in Chicago during the summer, a well-timed marketing campaign before the season or strategic winter discounts could help attract more subscribers and maximize engagement.</a:t>
          </a:r>
          <a:endParaRPr lang="en-IN" sz="2400" b="1" kern="1200" dirty="0"/>
        </a:p>
      </dsp:txBody>
      <dsp:txXfrm>
        <a:off x="8360592" y="186002"/>
        <a:ext cx="3311127" cy="4043829"/>
      </dsp:txXfrm>
    </dsp:sp>
    <dsp:sp modelId="{E9AA45BA-EA8D-4C4B-B38A-A6F6AF7BAE19}">
      <dsp:nvSpPr>
        <dsp:cNvPr id="0" name=""/>
        <dsp:cNvSpPr/>
      </dsp:nvSpPr>
      <dsp:spPr>
        <a:xfrm>
          <a:off x="8281196" y="3428012"/>
          <a:ext cx="3473923" cy="1166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accent4">
                  <a:lumMod val="10000"/>
                </a:schemeClr>
              </a:solidFill>
              <a:latin typeface="+mj-lt"/>
            </a:rPr>
            <a:t>MARKETING RIGHT BEFORE SUMMERS</a:t>
          </a:r>
        </a:p>
      </dsp:txBody>
      <dsp:txXfrm>
        <a:off x="8281196" y="3428012"/>
        <a:ext cx="2446424" cy="1166385"/>
      </dsp:txXfrm>
    </dsp:sp>
    <dsp:sp modelId="{7D9DBB26-51DB-43FF-8124-E7DD4A1E67A2}">
      <dsp:nvSpPr>
        <dsp:cNvPr id="0" name=""/>
        <dsp:cNvSpPr/>
      </dsp:nvSpPr>
      <dsp:spPr>
        <a:xfrm>
          <a:off x="11359860" y="4226021"/>
          <a:ext cx="143935" cy="4571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3/28/2025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3/28/2025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 anchor="ctr"/>
          <a:lstStyle>
            <a:lvl1pPr algn="ctr">
              <a:defRPr sz="54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C5B68-548C-395D-B9A9-EA694F6CB59F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anchor="ctr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>
            <a:lvl1pPr>
              <a:defRPr sz="32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cap="all" spc="0" baseline="0"/>
            </a:lvl1pPr>
            <a:lvl2pPr marL="914400">
              <a:defRPr spc="0" baseline="0"/>
            </a:lvl2pPr>
            <a:lvl3pPr marL="1371600">
              <a:defRPr spc="0" baseline="0"/>
            </a:lvl3pPr>
            <a:lvl4pPr marL="1828800">
              <a:defRPr spc="0" baseline="0"/>
            </a:lvl4pPr>
            <a:lvl5pPr marL="2286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7568" y="1435608"/>
            <a:ext cx="5897880" cy="397764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B7E3-3953-BAB4-1B15-383082C6C31E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23682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AD4F0-8C4C-FC68-2450-06419A6D0131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A471A-8A28-B00F-72E9-849D5E6B7257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/>
          <a:lstStyle>
            <a:lvl1pPr>
              <a:defRPr sz="32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</p:spPr>
        <p:txBody>
          <a:bodyPr>
            <a:normAutofit/>
          </a:bodyPr>
          <a:lstStyle>
            <a:lvl1pPr marL="457200">
              <a:spcBef>
                <a:spcPts val="1400"/>
              </a:spcBef>
              <a:buSzPct val="80000"/>
              <a:defRPr cap="all" spc="0" baseline="0"/>
            </a:lvl1pPr>
            <a:lvl2pPr marL="914400">
              <a:buSzPct val="80000"/>
              <a:defRPr spc="0" baseline="0"/>
            </a:lvl2pPr>
            <a:lvl3pPr marL="1371600">
              <a:buSzPct val="80000"/>
              <a:defRPr spc="0" baseline="0"/>
            </a:lvl3pPr>
            <a:lvl4pPr marL="1828800">
              <a:buSzPct val="80000"/>
              <a:defRPr spc="0" baseline="0"/>
            </a:lvl4pPr>
            <a:lvl5pPr marL="2286000">
              <a:buSzPct val="80000"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A4A755-28B6-5A01-94AB-C3CCC4368885}"/>
              </a:ext>
            </a:extLst>
          </p:cNvPr>
          <p:cNvCxnSpPr>
            <a:cxnSpLocks/>
          </p:cNvCxnSpPr>
          <p:nvPr userDrawn="1"/>
        </p:nvCxnSpPr>
        <p:spPr>
          <a:xfrm>
            <a:off x="5340096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75" r:id="rId4"/>
    <p:sldLayoutId id="2147483664" r:id="rId5"/>
    <p:sldLayoutId id="2147483676" r:id="rId6"/>
    <p:sldLayoutId id="2147483677" r:id="rId7"/>
    <p:sldLayoutId id="2147483681" r:id="rId8"/>
    <p:sldLayoutId id="2147483682" r:id="rId9"/>
    <p:sldLayoutId id="2147483683" r:id="rId10"/>
    <p:sldLayoutId id="2147483680" r:id="rId11"/>
    <p:sldLayoutId id="214748368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4168"/>
            <a:ext cx="10515600" cy="3926512"/>
          </a:xfrm>
        </p:spPr>
        <p:txBody>
          <a:bodyPr/>
          <a:lstStyle/>
          <a:p>
            <a:r>
              <a:rPr lang="en-US" dirty="0" err="1"/>
              <a:t>Cyclistic</a:t>
            </a:r>
            <a:r>
              <a:rPr lang="en-US" dirty="0"/>
              <a:t> case study</a:t>
            </a:r>
            <a:br>
              <a:rPr lang="en-US" dirty="0"/>
            </a:b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Google Analytics </a:t>
            </a:r>
            <a:br>
              <a:rPr lang="en-US" dirty="0"/>
            </a:b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BY: Manikant </a:t>
            </a:r>
            <a:r>
              <a:rPr lang="en-US" dirty="0" err="1"/>
              <a:t>sharma</a:t>
            </a:r>
            <a:endParaRPr lang="en-US" dirty="0"/>
          </a:p>
        </p:txBody>
      </p:sp>
      <p:pic>
        <p:nvPicPr>
          <p:cNvPr id="5" name="Picture 4" descr="A blue circle with a person on a bicycle&#10;&#10;AI-generated content may be incorrect.">
            <a:extLst>
              <a:ext uri="{FF2B5EF4-FFF2-40B4-BE49-F238E27FC236}">
                <a16:creationId xmlns:a16="http://schemas.microsoft.com/office/drawing/2014/main" id="{E733174E-E2D5-91BB-5D9F-0858BE0DD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336124"/>
            <a:ext cx="1206305" cy="106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883920"/>
            <a:ext cx="5029200" cy="2042160"/>
          </a:xfrm>
        </p:spPr>
        <p:txBody>
          <a:bodyPr anchor="t" anchorCtr="0">
            <a:normAutofit/>
          </a:bodyPr>
          <a:lstStyle/>
          <a:p>
            <a:r>
              <a:rPr lang="en-US" sz="3600" dirty="0"/>
              <a:t>Weekly pattern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D60092D-25DE-C83D-3D7F-707D8267C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320800"/>
            <a:ext cx="4572000" cy="1605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There’s a clear difference !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>
                    <a:lumMod val="10000"/>
                  </a:schemeClr>
                </a:solidFill>
              </a:rPr>
              <a:t>Casuals rides the most at weekends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>
                    <a:lumMod val="10000"/>
                  </a:schemeClr>
                </a:solidFill>
              </a:rPr>
              <a:t>Members rides the most during weekdays</a:t>
            </a:r>
          </a:p>
        </p:txBody>
      </p:sp>
      <p:pic>
        <p:nvPicPr>
          <p:cNvPr id="10" name="Picture 9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3632D84D-9729-E299-4608-68E6856BD0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466" r="7" b="8333"/>
          <a:stretch/>
        </p:blipFill>
        <p:spPr>
          <a:xfrm>
            <a:off x="1280160" y="3172968"/>
            <a:ext cx="10076688" cy="31089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1" y="914377"/>
            <a:ext cx="9966910" cy="914400"/>
          </a:xfrm>
          <a:noFill/>
        </p:spPr>
        <p:txBody>
          <a:bodyPr anchor="t" anchorCtr="0"/>
          <a:lstStyle/>
          <a:p>
            <a:r>
              <a:rPr lang="en-US" sz="3600" dirty="0"/>
              <a:t>Rides during the day</a:t>
            </a:r>
          </a:p>
        </p:txBody>
      </p:sp>
      <p:pic>
        <p:nvPicPr>
          <p:cNvPr id="7" name="Picture 6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FDD48E5B-EFD4-827C-1173-72F3AD4FB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1" y="1798297"/>
            <a:ext cx="8595359" cy="48158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C95467-4472-0599-FCB0-668B0E481C45}"/>
              </a:ext>
            </a:extLst>
          </p:cNvPr>
          <p:cNvSpPr txBox="1"/>
          <p:nvPr/>
        </p:nvSpPr>
        <p:spPr>
          <a:xfrm>
            <a:off x="9479231" y="2052297"/>
            <a:ext cx="2438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2">
                    <a:lumMod val="10000"/>
                  </a:schemeClr>
                </a:solidFill>
              </a:rPr>
              <a:t>The only difference we see is members riding more during morning.</a:t>
            </a:r>
          </a:p>
          <a:p>
            <a:r>
              <a:rPr lang="en-IN" sz="2000" b="1" dirty="0">
                <a:solidFill>
                  <a:schemeClr val="accent2">
                    <a:lumMod val="10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2">
                    <a:lumMod val="10000"/>
                  </a:schemeClr>
                </a:solidFill>
              </a:rPr>
              <a:t>By this visual we can confirm the fact that most members are using the bike for commuting to and from the office.</a:t>
            </a:r>
          </a:p>
        </p:txBody>
      </p:sp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  <a:noFill/>
        </p:spPr>
        <p:txBody>
          <a:bodyPr anchor="t" anchorCtr="0"/>
          <a:lstStyle/>
          <a:p>
            <a:r>
              <a:rPr lang="en-US" sz="3600" dirty="0"/>
              <a:t>RIDING Durations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 descr="A graph of blue and white bars&#10;&#10;AI-generated content may be incorrect.">
            <a:extLst>
              <a:ext uri="{FF2B5EF4-FFF2-40B4-BE49-F238E27FC236}">
                <a16:creationId xmlns:a16="http://schemas.microsoft.com/office/drawing/2014/main" id="{3FA1630B-1886-398F-615B-E5683ACDB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89" y="2136816"/>
            <a:ext cx="7696232" cy="41522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D9E07C-00AB-9826-56BF-6E8533AAF773}"/>
              </a:ext>
            </a:extLst>
          </p:cNvPr>
          <p:cNvSpPr txBox="1"/>
          <p:nvPr/>
        </p:nvSpPr>
        <p:spPr>
          <a:xfrm>
            <a:off x="8859521" y="2336800"/>
            <a:ext cx="31902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WHAT DOES THIS VISUAL TELL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CAptos SemiBold"/>
              </a:rPr>
              <a:t>Members opt more for a quick ride.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CAptos SemiBold"/>
              </a:rPr>
              <a:t>Casuals ride longer as they pay per ride, they seek to maximize value.</a:t>
            </a:r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2E87-C855-219E-F1E7-8E9F4C20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does this data say ?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93147589-2792-AA3F-BF07-9EAF058D53F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275840"/>
            <a:ext cx="9763760" cy="35306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4">
                    <a:lumMod val="10000"/>
                  </a:schemeClr>
                </a:solidFill>
              </a:rPr>
              <a:t>Most rides in summers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4">
                    <a:lumMod val="10000"/>
                  </a:schemeClr>
                </a:solidFill>
              </a:rPr>
              <a:t>Members use the service most during the weekdays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4">
                    <a:lumMod val="10000"/>
                  </a:schemeClr>
                </a:solidFill>
              </a:rPr>
              <a:t>Casuals rides the most on weekends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4">
                    <a:lumMod val="10000"/>
                  </a:schemeClr>
                </a:solidFill>
              </a:rPr>
              <a:t>Maximum rides takes place during the office commute timings (9-11)AM &amp; (4-6)PM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4">
                    <a:lumMod val="10000"/>
                  </a:schemeClr>
                </a:solidFill>
              </a:rPr>
              <a:t>Members opt for a shorter ride while casuals tends to ride longer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6348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AFA1-A9A8-E3F5-C821-C23AF86D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883920"/>
            <a:ext cx="9601200" cy="1127760"/>
          </a:xfrm>
        </p:spPr>
        <p:txBody>
          <a:bodyPr/>
          <a:lstStyle/>
          <a:p>
            <a:r>
              <a:rPr lang="en-IN" dirty="0"/>
              <a:t>How to increase Subscribers ?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39229B81-8455-0679-03C5-3BE94753187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736330300"/>
              </p:ext>
            </p:extLst>
          </p:nvPr>
        </p:nvGraphicFramePr>
        <p:xfrm>
          <a:off x="193040" y="1808480"/>
          <a:ext cx="11755120" cy="4709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5861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39FA-84F2-3624-49D6-32B9E036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noFill/>
        </p:spPr>
        <p:txBody>
          <a:bodyPr bIns="0" anchor="ctr" anchorCtr="0"/>
          <a:lstStyle/>
          <a:p>
            <a:r>
              <a:rPr lang="en-US" dirty="0"/>
              <a:t>Thank you</a:t>
            </a:r>
          </a:p>
        </p:txBody>
      </p:sp>
      <p:pic>
        <p:nvPicPr>
          <p:cNvPr id="7" name="Picture Placeholder 25">
            <a:extLst>
              <a:ext uri="{FF2B5EF4-FFF2-40B4-BE49-F238E27FC236}">
                <a16:creationId xmlns:a16="http://schemas.microsoft.com/office/drawing/2014/main" id="{F46DA087-2662-0725-53F9-CF835D1DC8F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946" r="5946"/>
          <a:stretch/>
        </p:blipFill>
        <p:spPr>
          <a:xfrm>
            <a:off x="4790440" y="877824"/>
            <a:ext cx="2286000" cy="2286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4BCD3-171F-C06E-AC4E-108832525D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 anchorCtr="0"/>
          <a:lstStyle/>
          <a:p>
            <a:r>
              <a:rPr lang="en-US" dirty="0"/>
              <a:t>Manikant </a:t>
            </a:r>
            <a:r>
              <a:rPr lang="en-US" dirty="0" err="1"/>
              <a:t>sharma</a:t>
            </a:r>
            <a:r>
              <a:rPr lang="en-US" dirty="0"/>
              <a:t> | Sharma.manikant05@gmail.com | </a:t>
            </a:r>
          </a:p>
        </p:txBody>
      </p:sp>
    </p:spTree>
    <p:extLst>
      <p:ext uri="{BB962C8B-B14F-4D97-AF65-F5344CB8AC3E}">
        <p14:creationId xmlns:p14="http://schemas.microsoft.com/office/powerpoint/2010/main" val="48752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845574"/>
            <a:ext cx="5029200" cy="2080506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u="sng" kern="1200" cap="all" spc="300" baseline="0" dirty="0">
                <a:latin typeface="+mj-lt"/>
                <a:ea typeface="+mj-ea"/>
                <a:cs typeface="Posterama" panose="020B0504020200020000" pitchFamily="34" charset="0"/>
              </a:rPr>
              <a:t>About Company</a:t>
            </a:r>
            <a:r>
              <a:rPr lang="en-US" kern="1200" cap="all" spc="300" baseline="0" dirty="0">
                <a:latin typeface="+mj-lt"/>
                <a:ea typeface="+mj-ea"/>
                <a:cs typeface="Posterama" panose="020B0504020200020000" pitchFamily="34" charset="0"/>
              </a:rPr>
              <a:t>:</a:t>
            </a:r>
          </a:p>
        </p:txBody>
      </p:sp>
      <p:graphicFrame>
        <p:nvGraphicFramePr>
          <p:cNvPr id="18" name="TextBox 10">
            <a:extLst>
              <a:ext uri="{FF2B5EF4-FFF2-40B4-BE49-F238E27FC236}">
                <a16:creationId xmlns:a16="http://schemas.microsoft.com/office/drawing/2014/main" id="{A71FDC14-1FA9-5FDC-54C0-936C357CC5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2870118"/>
              </p:ext>
            </p:extLst>
          </p:nvPr>
        </p:nvGraphicFramePr>
        <p:xfrm>
          <a:off x="1280160" y="1661651"/>
          <a:ext cx="10076688" cy="4857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803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887384"/>
            <a:ext cx="8601595" cy="1511687"/>
          </a:xfrm>
        </p:spPr>
        <p:txBody>
          <a:bodyPr/>
          <a:lstStyle/>
          <a:p>
            <a:r>
              <a:rPr lang="en-US" sz="4000" u="sng" dirty="0"/>
              <a:t>Agenda</a:t>
            </a:r>
            <a:r>
              <a:rPr lang="en-US" sz="4000" dirty="0"/>
              <a:t>: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How to increase Bike Rental       Subscribers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227501-25E3-B2C0-7CCA-71487FC72E75}"/>
              </a:ext>
            </a:extLst>
          </p:cNvPr>
          <p:cNvSpPr txBox="1"/>
          <p:nvPr/>
        </p:nvSpPr>
        <p:spPr>
          <a:xfrm>
            <a:off x="1280160" y="3293806"/>
            <a:ext cx="76376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 Rounded MT Bold" panose="020F0704030504030204" pitchFamily="34" charset="0"/>
              </a:rPr>
              <a:t>Reason</a:t>
            </a:r>
            <a:r>
              <a:rPr lang="en-IN" sz="2400" dirty="0"/>
              <a:t>: </a:t>
            </a:r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Aptos SemiBold" panose="020B0004020202020204" pitchFamily="34" charset="0"/>
              </a:rPr>
              <a:t>The Memberships are proven to be more profitable than the daily rides. </a:t>
            </a:r>
          </a:p>
          <a:p>
            <a:endParaRPr lang="en-IN" sz="2400" dirty="0">
              <a:latin typeface="Arial Rounded MT Bold" panose="020F0704030504030204" pitchFamily="34" charset="0"/>
            </a:endParaRPr>
          </a:p>
          <a:p>
            <a:r>
              <a:rPr lang="en-IN" sz="2400" dirty="0">
                <a:latin typeface="Arial Rounded MT Bold" panose="020F0704030504030204" pitchFamily="34" charset="0"/>
              </a:rPr>
              <a:t>Analysis Focus</a:t>
            </a:r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Aptos SemiBold" panose="020B0004020202020204" pitchFamily="34" charset="0"/>
              </a:rPr>
              <a:t>: How the casuals and members rides the bike differently.</a:t>
            </a:r>
          </a:p>
          <a:p>
            <a:endParaRPr lang="en-IN" sz="2400" dirty="0">
              <a:solidFill>
                <a:schemeClr val="tx2">
                  <a:lumMod val="50000"/>
                </a:schemeClr>
              </a:solidFill>
              <a:latin typeface="Aptos SemiBold" panose="020B0004020202020204" pitchFamily="34" charset="0"/>
            </a:endParaRPr>
          </a:p>
          <a:p>
            <a:r>
              <a:rPr lang="en-IN" sz="2400" dirty="0">
                <a:latin typeface="Arial Rounded MT Bold" panose="020F0704030504030204" pitchFamily="34" charset="0"/>
              </a:rPr>
              <a:t>Goal: </a:t>
            </a:r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Aptos SemiBold" panose="020B0004020202020204" pitchFamily="34" charset="0"/>
              </a:rPr>
              <a:t>To increase the number of subscribers</a:t>
            </a:r>
            <a:endParaRPr lang="en-IN" sz="2400" dirty="0">
              <a:solidFill>
                <a:schemeClr val="tx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766916"/>
            <a:ext cx="10241280" cy="914401"/>
          </a:xfrm>
          <a:noFill/>
        </p:spPr>
        <p:txBody>
          <a:bodyPr anchor="b" anchorCtr="0"/>
          <a:lstStyle/>
          <a:p>
            <a:r>
              <a:rPr lang="en-US" dirty="0"/>
              <a:t>Casuals and members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9D5895-AA11-8D8F-A205-D87F67CBA468}"/>
              </a:ext>
            </a:extLst>
          </p:cNvPr>
          <p:cNvSpPr txBox="1"/>
          <p:nvPr/>
        </p:nvSpPr>
        <p:spPr>
          <a:xfrm>
            <a:off x="884903" y="2502309"/>
            <a:ext cx="10422194" cy="25545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b="1" dirty="0"/>
              <a:t>CASUAL RIDES:</a:t>
            </a:r>
          </a:p>
          <a:p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CAptos SemiBold"/>
              </a:rPr>
              <a:t>    Full Day Pass</a:t>
            </a:r>
          </a:p>
          <a:p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CAptos SemiBold"/>
              </a:rPr>
              <a:t>    Single Ride Pass</a:t>
            </a:r>
          </a:p>
          <a:p>
            <a:endParaRPr lang="en-IN" sz="2400" dirty="0">
              <a:solidFill>
                <a:schemeClr val="tx2">
                  <a:lumMod val="50000"/>
                </a:schemeClr>
              </a:solidFill>
              <a:latin typeface="CAptos SemiBold"/>
            </a:endParaRPr>
          </a:p>
          <a:p>
            <a:r>
              <a:rPr lang="en-IN" sz="3200" b="1" dirty="0">
                <a:solidFill>
                  <a:schemeClr val="tx1"/>
                </a:solidFill>
              </a:rPr>
              <a:t>MEMBERSHIPS:</a:t>
            </a:r>
          </a:p>
          <a:p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CAptos SemiBold"/>
              </a:rPr>
              <a:t>    Annual Subscribers</a:t>
            </a:r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C7C76CE-BDAA-4B63-543B-D5EBFC6EED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3" r="13778" b="1"/>
          <a:stretch/>
        </p:blipFill>
        <p:spPr>
          <a:xfrm>
            <a:off x="1301261" y="1657977"/>
            <a:ext cx="9589477" cy="4888522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99D4E7-EA7C-14E7-14A7-430B9AA20A31}"/>
              </a:ext>
            </a:extLst>
          </p:cNvPr>
          <p:cNvSpPr txBox="1"/>
          <p:nvPr/>
        </p:nvSpPr>
        <p:spPr>
          <a:xfrm>
            <a:off x="864158" y="422031"/>
            <a:ext cx="10651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+mj-lt"/>
              </a:rPr>
              <a:t>ORIGINAL DATA: </a:t>
            </a:r>
            <a:r>
              <a:rPr lang="en-IN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BIKE RIDES FROM JANURARY 2022 TO DECEMBER 2022</a:t>
            </a:r>
          </a:p>
        </p:txBody>
      </p:sp>
    </p:spTree>
    <p:extLst>
      <p:ext uri="{BB962C8B-B14F-4D97-AF65-F5344CB8AC3E}">
        <p14:creationId xmlns:p14="http://schemas.microsoft.com/office/powerpoint/2010/main" val="3058085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  <a:noFill/>
        </p:spPr>
        <p:txBody>
          <a:bodyPr/>
          <a:lstStyle/>
          <a:p>
            <a:r>
              <a:rPr lang="en-US" sz="4000" dirty="0"/>
              <a:t>Data cleaning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63B2CE7-DE69-D368-9719-08D0C83ABC0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839510" y="1472381"/>
            <a:ext cx="4096283" cy="3913238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4284" y="2536723"/>
            <a:ext cx="6533732" cy="3635477"/>
          </a:xfrm>
          <a:noFill/>
        </p:spPr>
        <p:txBody>
          <a:bodyPr/>
          <a:lstStyle/>
          <a:p>
            <a:r>
              <a:rPr lang="en-US" dirty="0"/>
              <a:t>Data had more than 5 Millions rows</a:t>
            </a:r>
          </a:p>
          <a:p>
            <a:r>
              <a:rPr lang="en-US" dirty="0"/>
              <a:t>Used power query to Transform data</a:t>
            </a:r>
          </a:p>
          <a:p>
            <a:r>
              <a:rPr lang="en-US" dirty="0"/>
              <a:t>Removed unwanted columns</a:t>
            </a:r>
          </a:p>
          <a:p>
            <a:r>
              <a:rPr lang="en-US" dirty="0"/>
              <a:t>Checked for errors</a:t>
            </a:r>
          </a:p>
          <a:p>
            <a:r>
              <a:rPr lang="en-US" dirty="0"/>
              <a:t>Calculated ride length (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Bahnschrift SemiBold Condensed" panose="020B0502040204020203" pitchFamily="34" charset="0"/>
              </a:rPr>
              <a:t>end_time-Start_time</a:t>
            </a:r>
            <a:r>
              <a:rPr lang="en-US" dirty="0"/>
              <a:t>)</a:t>
            </a:r>
          </a:p>
          <a:p>
            <a:r>
              <a:rPr lang="en-US" dirty="0"/>
              <a:t>INSERTED MONTH, DAY, TIME, RIDE DURATION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0C35334-6A2F-1EB8-70B5-6945571076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661" b="5155"/>
          <a:stretch/>
        </p:blipFill>
        <p:spPr>
          <a:xfrm>
            <a:off x="629696" y="1139966"/>
            <a:ext cx="10932607" cy="5557292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660169-D024-7783-2655-562B2AFB98FF}"/>
              </a:ext>
            </a:extLst>
          </p:cNvPr>
          <p:cNvSpPr txBox="1"/>
          <p:nvPr/>
        </p:nvSpPr>
        <p:spPr>
          <a:xfrm>
            <a:off x="462224" y="432080"/>
            <a:ext cx="11418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u="sng" dirty="0">
                <a:latin typeface="+mj-lt"/>
              </a:rPr>
              <a:t>POWER QUERY FOR 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914400"/>
            <a:ext cx="9821955" cy="1097280"/>
          </a:xfrm>
          <a:noFill/>
        </p:spPr>
        <p:txBody>
          <a:bodyPr anchor="t" anchorCtr="0"/>
          <a:lstStyle/>
          <a:p>
            <a:r>
              <a:rPr lang="en-US" u="sng" dirty="0"/>
              <a:t>USING PIVIOT CHART FOR VISUALIZATION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405" y="2635044"/>
            <a:ext cx="5793861" cy="3424111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365760" tIns="365760" rIns="365760" bIns="365760" rtlCol="0" anchor="t">
            <a:noAutofit/>
          </a:bodyPr>
          <a:lstStyle/>
          <a:p>
            <a:pPr marL="0" indent="0">
              <a:buNone/>
            </a:pPr>
            <a:r>
              <a:rPr lang="en-US" sz="2200" dirty="0"/>
              <a:t>THIS VISUALIZATION SHOWS YEAR LONG RIDES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Most rides in July 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Least rides in January 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As the weather warms up the rides increase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 descr="A graph of a number of rides&#10;&#10;AI-generated content may be incorrect.">
            <a:extLst>
              <a:ext uri="{FF2B5EF4-FFF2-40B4-BE49-F238E27FC236}">
                <a16:creationId xmlns:a16="http://schemas.microsoft.com/office/drawing/2014/main" id="{4A1F9FDB-B215-F30A-88D4-82B1113D4E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5499" y="2090057"/>
            <a:ext cx="5793861" cy="3969099"/>
          </a:xfrm>
        </p:spPr>
      </p:pic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855408"/>
            <a:ext cx="11788877" cy="698090"/>
          </a:xfrm>
          <a:noFill/>
        </p:spPr>
        <p:txBody>
          <a:bodyPr anchor="t" anchorCtr="0"/>
          <a:lstStyle/>
          <a:p>
            <a:r>
              <a:rPr lang="en-US" sz="3600" dirty="0"/>
              <a:t>Do casuals &amp; members ride differently ?</a:t>
            </a:r>
          </a:p>
        </p:txBody>
      </p:sp>
      <p:pic>
        <p:nvPicPr>
          <p:cNvPr id="10" name="Picture 9" descr="A graph with blue lines&#10;&#10;AI-generated content may be incorrect.">
            <a:extLst>
              <a:ext uri="{FF2B5EF4-FFF2-40B4-BE49-F238E27FC236}">
                <a16:creationId xmlns:a16="http://schemas.microsoft.com/office/drawing/2014/main" id="{989E878B-5121-D15B-0CA1-9AEA2118F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24" y="1553498"/>
            <a:ext cx="6381134" cy="4616379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9F37F901-DBF6-E283-0932-8FBA31C2B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259" y="1936955"/>
            <a:ext cx="540774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Member ridership is consistently higher, especially during the winter months.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Both casual riders and member riders exhibit similar riding patterns throughout the year.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Members are more likely to ride in winter as they have paid for an annual subscription.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2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The desire to maximize the value of their membership likely encourages them to ride even in colder weather.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4.potx" id="{C76E1CB0-558D-4FB9-AA8B-DAB0BFDB970A}" vid="{87D4F3E9-C3BB-413B-A87E-0B7BB674A5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A734A7-6096-47AA-9737-CDF62701A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81D8D6-8849-400B-8BC9-21D401C7DD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F8397A0-8C35-4EEE-8E61-47C914415B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4413</TotalTime>
  <Words>601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Aptos SemiBold</vt:lpstr>
      <vt:lpstr>Arial</vt:lpstr>
      <vt:lpstr>Arial Rounded MT Bold</vt:lpstr>
      <vt:lpstr>Bahnschrift SemiBold Condensed</vt:lpstr>
      <vt:lpstr>Calibri</vt:lpstr>
      <vt:lpstr>CAptos SemiBold</vt:lpstr>
      <vt:lpstr>Courier New</vt:lpstr>
      <vt:lpstr>Daytona Condensed Light</vt:lpstr>
      <vt:lpstr>Posterama</vt:lpstr>
      <vt:lpstr>Wingdings</vt:lpstr>
      <vt:lpstr>Custom</vt:lpstr>
      <vt:lpstr>Cyclistic case study Google Analytics  </vt:lpstr>
      <vt:lpstr>About Company:</vt:lpstr>
      <vt:lpstr>Agenda: How to increase Bike Rental       Subscribers</vt:lpstr>
      <vt:lpstr>Casuals and members</vt:lpstr>
      <vt:lpstr>PowerPoint Presentation</vt:lpstr>
      <vt:lpstr>Data cleaning</vt:lpstr>
      <vt:lpstr>PowerPoint Presentation</vt:lpstr>
      <vt:lpstr>USING PIVIOT CHART FOR VISUALIZATION</vt:lpstr>
      <vt:lpstr>Do casuals &amp; members ride differently ?</vt:lpstr>
      <vt:lpstr>Weekly pattern</vt:lpstr>
      <vt:lpstr>Rides during the day</vt:lpstr>
      <vt:lpstr>RIDING Durations </vt:lpstr>
      <vt:lpstr>What does this data say ?</vt:lpstr>
      <vt:lpstr>How to increase Subscribers 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Manikant Sharma</dc:creator>
  <cp:lastModifiedBy>Manikant Sharma</cp:lastModifiedBy>
  <cp:revision>2</cp:revision>
  <dcterms:created xsi:type="dcterms:W3CDTF">2025-03-28T09:34:55Z</dcterms:created>
  <dcterms:modified xsi:type="dcterms:W3CDTF">2025-03-31T11:08:38Z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