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sldIdLst>
    <p:sldId id="264" r:id="rId2"/>
    <p:sldId id="726" r:id="rId3"/>
    <p:sldId id="736" r:id="rId4"/>
    <p:sldId id="768" r:id="rId5"/>
    <p:sldId id="767" r:id="rId6"/>
    <p:sldId id="742" r:id="rId7"/>
    <p:sldId id="743" r:id="rId8"/>
    <p:sldId id="744" r:id="rId9"/>
    <p:sldId id="718" r:id="rId10"/>
    <p:sldId id="723" r:id="rId11"/>
    <p:sldId id="730" r:id="rId12"/>
    <p:sldId id="298" r:id="rId13"/>
    <p:sldId id="724" r:id="rId14"/>
    <p:sldId id="766" r:id="rId15"/>
    <p:sldId id="304" r:id="rId16"/>
    <p:sldId id="305" r:id="rId17"/>
    <p:sldId id="306" r:id="rId18"/>
    <p:sldId id="307" r:id="rId19"/>
    <p:sldId id="309" r:id="rId20"/>
    <p:sldId id="313" r:id="rId21"/>
    <p:sldId id="308" r:id="rId22"/>
    <p:sldId id="310" r:id="rId23"/>
    <p:sldId id="311" r:id="rId24"/>
    <p:sldId id="320" r:id="rId25"/>
    <p:sldId id="316" r:id="rId26"/>
    <p:sldId id="713" r:id="rId27"/>
    <p:sldId id="735" r:id="rId28"/>
    <p:sldId id="284" r:id="rId29"/>
    <p:sldId id="678" r:id="rId30"/>
    <p:sldId id="701" r:id="rId31"/>
    <p:sldId id="702" r:id="rId32"/>
    <p:sldId id="703" r:id="rId33"/>
    <p:sldId id="704" r:id="rId34"/>
    <p:sldId id="705" r:id="rId35"/>
    <p:sldId id="706" r:id="rId36"/>
    <p:sldId id="707" r:id="rId37"/>
    <p:sldId id="708" r:id="rId38"/>
    <p:sldId id="709" r:id="rId39"/>
    <p:sldId id="710" r:id="rId40"/>
    <p:sldId id="715" r:id="rId41"/>
    <p:sldId id="267" r:id="rId4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h, Tim [ISBA]" initials="ST[" lastIdx="2" clrIdx="0">
    <p:extLst>
      <p:ext uri="{19B8F6BF-5375-455C-9EA6-DF929625EA0E}">
        <p15:presenceInfo xmlns:p15="http://schemas.microsoft.com/office/powerpoint/2012/main" userId="S::timsmith@iastate.edu::f31654f8-e825-44b9-9f42-ae59432b1e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47"/>
    <a:srgbClr val="ECEAD1"/>
    <a:srgbClr val="CFC493"/>
    <a:srgbClr val="466069"/>
    <a:srgbClr val="7E9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91"/>
    <p:restoredTop sz="94583" autoAdjust="0"/>
  </p:normalViewPr>
  <p:slideViewPr>
    <p:cSldViewPr snapToGrid="0" snapToObjects="1">
      <p:cViewPr>
        <p:scale>
          <a:sx n="159" d="100"/>
          <a:sy n="159" d="100"/>
        </p:scale>
        <p:origin x="280" y="160"/>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94" d="100"/>
          <a:sy n="194" d="100"/>
        </p:scale>
        <p:origin x="1518" y="1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5376C-9A93-4286-A919-CFCA4B03E74D}" type="datetimeFigureOut">
              <a:rPr lang="en-US" smtClean="0"/>
              <a:t>9/17/23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50BC1-4EC3-450B-9FF3-D8E80A334FB3}" type="slidenum">
              <a:rPr lang="en-US" smtClean="0"/>
              <a:t>‹#›</a:t>
            </a:fld>
            <a:endParaRPr lang="en-US"/>
          </a:p>
        </p:txBody>
      </p:sp>
    </p:spTree>
    <p:extLst>
      <p:ext uri="{BB962C8B-B14F-4D97-AF65-F5344CB8AC3E}">
        <p14:creationId xmlns:p14="http://schemas.microsoft.com/office/powerpoint/2010/main" val="101069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1</a:t>
            </a:fld>
            <a:endParaRPr lang="en-US"/>
          </a:p>
        </p:txBody>
      </p:sp>
    </p:spTree>
    <p:extLst>
      <p:ext uri="{BB962C8B-B14F-4D97-AF65-F5344CB8AC3E}">
        <p14:creationId xmlns:p14="http://schemas.microsoft.com/office/powerpoint/2010/main" val="497910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21</a:t>
            </a:fld>
            <a:endParaRPr lang="en-US"/>
          </a:p>
        </p:txBody>
      </p:sp>
    </p:spTree>
    <p:extLst>
      <p:ext uri="{BB962C8B-B14F-4D97-AF65-F5344CB8AC3E}">
        <p14:creationId xmlns:p14="http://schemas.microsoft.com/office/powerpoint/2010/main" val="3850463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22</a:t>
            </a:fld>
            <a:endParaRPr lang="en-US"/>
          </a:p>
        </p:txBody>
      </p:sp>
    </p:spTree>
    <p:extLst>
      <p:ext uri="{BB962C8B-B14F-4D97-AF65-F5344CB8AC3E}">
        <p14:creationId xmlns:p14="http://schemas.microsoft.com/office/powerpoint/2010/main" val="1056358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23</a:t>
            </a:fld>
            <a:endParaRPr lang="en-US"/>
          </a:p>
        </p:txBody>
      </p:sp>
    </p:spTree>
    <p:extLst>
      <p:ext uri="{BB962C8B-B14F-4D97-AF65-F5344CB8AC3E}">
        <p14:creationId xmlns:p14="http://schemas.microsoft.com/office/powerpoint/2010/main" val="3543783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24</a:t>
            </a:fld>
            <a:endParaRPr lang="en-US"/>
          </a:p>
        </p:txBody>
      </p:sp>
    </p:spTree>
    <p:extLst>
      <p:ext uri="{BB962C8B-B14F-4D97-AF65-F5344CB8AC3E}">
        <p14:creationId xmlns:p14="http://schemas.microsoft.com/office/powerpoint/2010/main" val="1276660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25</a:t>
            </a:fld>
            <a:endParaRPr lang="en-US"/>
          </a:p>
        </p:txBody>
      </p:sp>
    </p:spTree>
    <p:extLst>
      <p:ext uri="{BB962C8B-B14F-4D97-AF65-F5344CB8AC3E}">
        <p14:creationId xmlns:p14="http://schemas.microsoft.com/office/powerpoint/2010/main" val="2124238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26</a:t>
            </a:fld>
            <a:endParaRPr lang="en-US"/>
          </a:p>
        </p:txBody>
      </p:sp>
    </p:spTree>
    <p:extLst>
      <p:ext uri="{BB962C8B-B14F-4D97-AF65-F5344CB8AC3E}">
        <p14:creationId xmlns:p14="http://schemas.microsoft.com/office/powerpoint/2010/main" val="3695520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41</a:t>
            </a:fld>
            <a:endParaRPr lang="en-US"/>
          </a:p>
        </p:txBody>
      </p:sp>
    </p:spTree>
    <p:extLst>
      <p:ext uri="{BB962C8B-B14F-4D97-AF65-F5344CB8AC3E}">
        <p14:creationId xmlns:p14="http://schemas.microsoft.com/office/powerpoint/2010/main" val="1925384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a:t>
            </a:fld>
            <a:endParaRPr lang="en-US"/>
          </a:p>
        </p:txBody>
      </p:sp>
    </p:spTree>
    <p:extLst>
      <p:ext uri="{BB962C8B-B14F-4D97-AF65-F5344CB8AC3E}">
        <p14:creationId xmlns:p14="http://schemas.microsoft.com/office/powerpoint/2010/main" val="38595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9</a:t>
            </a:fld>
            <a:endParaRPr lang="en-US"/>
          </a:p>
        </p:txBody>
      </p:sp>
    </p:spTree>
    <p:extLst>
      <p:ext uri="{BB962C8B-B14F-4D97-AF65-F5344CB8AC3E}">
        <p14:creationId xmlns:p14="http://schemas.microsoft.com/office/powerpoint/2010/main" val="3061012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15</a:t>
            </a:fld>
            <a:endParaRPr lang="en-US"/>
          </a:p>
        </p:txBody>
      </p:sp>
    </p:spTree>
    <p:extLst>
      <p:ext uri="{BB962C8B-B14F-4D97-AF65-F5344CB8AC3E}">
        <p14:creationId xmlns:p14="http://schemas.microsoft.com/office/powerpoint/2010/main" val="3988572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16</a:t>
            </a:fld>
            <a:endParaRPr lang="en-US"/>
          </a:p>
        </p:txBody>
      </p:sp>
    </p:spTree>
    <p:extLst>
      <p:ext uri="{BB962C8B-B14F-4D97-AF65-F5344CB8AC3E}">
        <p14:creationId xmlns:p14="http://schemas.microsoft.com/office/powerpoint/2010/main" val="2433685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17</a:t>
            </a:fld>
            <a:endParaRPr lang="en-US"/>
          </a:p>
        </p:txBody>
      </p:sp>
    </p:spTree>
    <p:extLst>
      <p:ext uri="{BB962C8B-B14F-4D97-AF65-F5344CB8AC3E}">
        <p14:creationId xmlns:p14="http://schemas.microsoft.com/office/powerpoint/2010/main" val="4109846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18</a:t>
            </a:fld>
            <a:endParaRPr lang="en-US"/>
          </a:p>
        </p:txBody>
      </p:sp>
    </p:spTree>
    <p:extLst>
      <p:ext uri="{BB962C8B-B14F-4D97-AF65-F5344CB8AC3E}">
        <p14:creationId xmlns:p14="http://schemas.microsoft.com/office/powerpoint/2010/main" val="4088062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19</a:t>
            </a:fld>
            <a:endParaRPr lang="en-US"/>
          </a:p>
        </p:txBody>
      </p:sp>
    </p:spTree>
    <p:extLst>
      <p:ext uri="{BB962C8B-B14F-4D97-AF65-F5344CB8AC3E}">
        <p14:creationId xmlns:p14="http://schemas.microsoft.com/office/powerpoint/2010/main" val="3755611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20</a:t>
            </a:fld>
            <a:endParaRPr lang="en-US"/>
          </a:p>
        </p:txBody>
      </p:sp>
    </p:spTree>
    <p:extLst>
      <p:ext uri="{BB962C8B-B14F-4D97-AF65-F5344CB8AC3E}">
        <p14:creationId xmlns:p14="http://schemas.microsoft.com/office/powerpoint/2010/main" val="22848728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969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6637642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29904835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0067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89620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57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109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84857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5"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278438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918853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487271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8739152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5463070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050432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39495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9665039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18953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50415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275374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18015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3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1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9/17/23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48561185"/>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7" r:id="rId3"/>
    <p:sldLayoutId id="2147483676" r:id="rId4"/>
    <p:sldLayoutId id="2147483662" r:id="rId5"/>
    <p:sldLayoutId id="2147483664" r:id="rId6"/>
    <p:sldLayoutId id="2147483672" r:id="rId7"/>
    <p:sldLayoutId id="2147483675" r:id="rId8"/>
    <p:sldLayoutId id="2147483665" r:id="rId9"/>
    <p:sldLayoutId id="2147483666" r:id="rId10"/>
    <p:sldLayoutId id="2147483671" r:id="rId11"/>
    <p:sldLayoutId id="2147483667" r:id="rId12"/>
    <p:sldLayoutId id="2147483670" r:id="rId13"/>
    <p:sldLayoutId id="2147483668" r:id="rId14"/>
    <p:sldLayoutId id="2147483673" r:id="rId15"/>
    <p:sldLayoutId id="2147483669" r:id="rId16"/>
    <p:sldLayoutId id="2147483678" r:id="rId17"/>
    <p:sldLayoutId id="2147483674" r:id="rId18"/>
    <p:sldLayoutId id="2147483680" r:id="rId19"/>
    <p:sldLayoutId id="2147483682" r:id="rId20"/>
    <p:sldLayoutId id="2147483683"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sv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Layout" Target="../slideLayouts/slideLayout5.xml"/><Relationship Id="rId5" Type="http://schemas.openxmlformats.org/officeDocument/2006/relationships/image" Target="../media/image22.jpe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p:txBody>
          <a:bodyPr/>
          <a:lstStyle/>
          <a:p>
            <a:r>
              <a:rPr lang="en-US" dirty="0"/>
              <a:t>ISM 6136</a:t>
            </a: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p:txBody>
          <a:bodyPr>
            <a:normAutofit/>
          </a:bodyPr>
          <a:lstStyle/>
          <a:p>
            <a:r>
              <a:rPr lang="en-US" dirty="0"/>
              <a:t>Data Mining</a:t>
            </a:r>
          </a:p>
        </p:txBody>
      </p:sp>
      <p:sp>
        <p:nvSpPr>
          <p:cNvPr id="4" name="Text Placeholder 3">
            <a:extLst>
              <a:ext uri="{FF2B5EF4-FFF2-40B4-BE49-F238E27FC236}">
                <a16:creationId xmlns:a16="http://schemas.microsoft.com/office/drawing/2014/main" id="{1CA854F3-E1E6-B445-9497-094416CE94BE}"/>
              </a:ext>
            </a:extLst>
          </p:cNvPr>
          <p:cNvSpPr>
            <a:spLocks noGrp="1"/>
          </p:cNvSpPr>
          <p:nvPr>
            <p:ph type="body" idx="11"/>
          </p:nvPr>
        </p:nvSpPr>
        <p:spPr/>
        <p:txBody>
          <a:bodyPr/>
          <a:lstStyle/>
          <a:p>
            <a:r>
              <a:rPr lang="en-US" dirty="0"/>
              <a:t>Dr. Tim Smith</a:t>
            </a:r>
          </a:p>
        </p:txBody>
      </p:sp>
    </p:spTree>
    <p:extLst>
      <p:ext uri="{BB962C8B-B14F-4D97-AF65-F5344CB8AC3E}">
        <p14:creationId xmlns:p14="http://schemas.microsoft.com/office/powerpoint/2010/main" val="107824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36B5-D3AA-4959-9CAE-044EC141174B}"/>
              </a:ext>
            </a:extLst>
          </p:cNvPr>
          <p:cNvSpPr>
            <a:spLocks noGrp="1"/>
          </p:cNvSpPr>
          <p:nvPr>
            <p:ph type="title"/>
          </p:nvPr>
        </p:nvSpPr>
        <p:spPr/>
        <p:txBody>
          <a:bodyPr/>
          <a:lstStyle/>
          <a:p>
            <a:r>
              <a:rPr lang="en-US" dirty="0"/>
              <a:t>Learning outcomes :</a:t>
            </a:r>
          </a:p>
        </p:txBody>
      </p:sp>
      <p:sp>
        <p:nvSpPr>
          <p:cNvPr id="3" name="Content Placeholder 2">
            <a:extLst>
              <a:ext uri="{FF2B5EF4-FFF2-40B4-BE49-F238E27FC236}">
                <a16:creationId xmlns:a16="http://schemas.microsoft.com/office/drawing/2014/main" id="{FF58A83B-B0E9-4166-BB98-1EB44B847762}"/>
              </a:ext>
            </a:extLst>
          </p:cNvPr>
          <p:cNvSpPr>
            <a:spLocks noGrp="1"/>
          </p:cNvSpPr>
          <p:nvPr>
            <p:ph idx="1"/>
          </p:nvPr>
        </p:nvSpPr>
        <p:spPr/>
        <p:txBody>
          <a:bodyPr>
            <a:normAutofit/>
          </a:bodyPr>
          <a:lstStyle/>
          <a:p>
            <a:r>
              <a:rPr lang="en-US" dirty="0"/>
              <a:t>Understand the difference between a classification model and linear regression.</a:t>
            </a:r>
          </a:p>
          <a:p>
            <a:r>
              <a:rPr lang="en-US" dirty="0"/>
              <a:t>Understand the difference between binary classification modeling and multiclass classification modeling. </a:t>
            </a:r>
          </a:p>
          <a:p>
            <a:r>
              <a:rPr lang="en-US" dirty="0"/>
              <a:t>Know examples of both binary and multiclass classification modeling.</a:t>
            </a:r>
          </a:p>
        </p:txBody>
      </p:sp>
    </p:spTree>
    <p:extLst>
      <p:ext uri="{BB962C8B-B14F-4D97-AF65-F5344CB8AC3E}">
        <p14:creationId xmlns:p14="http://schemas.microsoft.com/office/powerpoint/2010/main" val="245666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32B43F-08DA-5E3D-793C-2D1AF084FD46}"/>
              </a:ext>
            </a:extLst>
          </p:cNvPr>
          <p:cNvSpPr>
            <a:spLocks noGrp="1"/>
          </p:cNvSpPr>
          <p:nvPr>
            <p:ph type="title"/>
          </p:nvPr>
        </p:nvSpPr>
        <p:spPr/>
        <p:txBody>
          <a:bodyPr/>
          <a:lstStyle/>
          <a:p>
            <a:r>
              <a:rPr lang="en-US" dirty="0"/>
              <a:t>Classification Modeling</a:t>
            </a:r>
          </a:p>
        </p:txBody>
      </p:sp>
      <p:sp>
        <p:nvSpPr>
          <p:cNvPr id="4" name="Content Placeholder 3">
            <a:extLst>
              <a:ext uri="{FF2B5EF4-FFF2-40B4-BE49-F238E27FC236}">
                <a16:creationId xmlns:a16="http://schemas.microsoft.com/office/drawing/2014/main" id="{E2DBE95C-1581-4F2A-8B58-9B866441F641}"/>
              </a:ext>
            </a:extLst>
          </p:cNvPr>
          <p:cNvSpPr>
            <a:spLocks noGrp="1"/>
          </p:cNvSpPr>
          <p:nvPr>
            <p:ph idx="1"/>
          </p:nvPr>
        </p:nvSpPr>
        <p:spPr/>
        <p:txBody>
          <a:bodyPr/>
          <a:lstStyle/>
          <a:p>
            <a:r>
              <a:rPr lang="en-US" dirty="0"/>
              <a:t>So far, we’ve used linear regression modeling to find patterns between continuous input variables and a continuous target variable. </a:t>
            </a:r>
          </a:p>
          <a:p>
            <a:r>
              <a:rPr lang="en-US" dirty="0"/>
              <a:t>…But, what about non-continuous targets?</a:t>
            </a:r>
          </a:p>
          <a:p>
            <a:endParaRPr lang="en-US" dirty="0"/>
          </a:p>
          <a:p>
            <a:r>
              <a:rPr lang="en-US" dirty="0"/>
              <a:t>When we attempt to predict a non-continuous target (aka category) we create a ‘classifier’ (also referred to as a </a:t>
            </a:r>
            <a:r>
              <a:rPr lang="en-US" b="1" dirty="0"/>
              <a:t>classification model</a:t>
            </a:r>
            <a:r>
              <a:rPr lang="en-US" dirty="0"/>
              <a:t>)</a:t>
            </a:r>
          </a:p>
        </p:txBody>
      </p:sp>
    </p:spTree>
    <p:extLst>
      <p:ext uri="{BB962C8B-B14F-4D97-AF65-F5344CB8AC3E}">
        <p14:creationId xmlns:p14="http://schemas.microsoft.com/office/powerpoint/2010/main" val="1868079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457AE-5B78-4824-BF64-8165265B4D6B}"/>
              </a:ext>
            </a:extLst>
          </p:cNvPr>
          <p:cNvSpPr>
            <a:spLocks noGrp="1"/>
          </p:cNvSpPr>
          <p:nvPr>
            <p:ph type="title"/>
          </p:nvPr>
        </p:nvSpPr>
        <p:spPr>
          <a:xfrm>
            <a:off x="628650" y="100705"/>
            <a:ext cx="7886700" cy="527693"/>
          </a:xfrm>
        </p:spPr>
        <p:txBody>
          <a:bodyPr>
            <a:normAutofit/>
          </a:bodyPr>
          <a:lstStyle/>
          <a:p>
            <a:r>
              <a:rPr lang="en-US"/>
              <a:t>Classification</a:t>
            </a:r>
            <a:endParaRPr lang="en-US" dirty="0"/>
          </a:p>
        </p:txBody>
      </p:sp>
      <p:sp>
        <p:nvSpPr>
          <p:cNvPr id="4" name="Rectangle 3">
            <a:extLst>
              <a:ext uri="{FF2B5EF4-FFF2-40B4-BE49-F238E27FC236}">
                <a16:creationId xmlns:a16="http://schemas.microsoft.com/office/drawing/2014/main" id="{5192B2BB-0049-4F53-B312-EF814EE16367}"/>
              </a:ext>
            </a:extLst>
          </p:cNvPr>
          <p:cNvSpPr/>
          <p:nvPr/>
        </p:nvSpPr>
        <p:spPr>
          <a:xfrm>
            <a:off x="674721" y="628398"/>
            <a:ext cx="8316207" cy="2431435"/>
          </a:xfrm>
          <a:prstGeom prst="rect">
            <a:avLst/>
          </a:prstGeom>
        </p:spPr>
        <p:txBody>
          <a:bodyPr wrap="square">
            <a:spAutoFit/>
          </a:bodyPr>
          <a:lstStyle/>
          <a:p>
            <a:pPr marL="285750" indent="-285750">
              <a:buFont typeface="Wingdings" panose="05000000000000000000" pitchFamily="2" charset="2"/>
              <a:buChar char="ü"/>
            </a:pPr>
            <a:r>
              <a:rPr lang="en-US" sz="1800" dirty="0"/>
              <a:t>In many areas, decisions are made on a “yes” or “no” basis. This is called binary classification.</a:t>
            </a:r>
          </a:p>
          <a:p>
            <a:endParaRPr lang="en-US" sz="1800" dirty="0"/>
          </a:p>
          <a:p>
            <a:r>
              <a:rPr lang="en-US" sz="1800" dirty="0"/>
              <a:t>	</a:t>
            </a:r>
            <a:r>
              <a:rPr lang="en-US" sz="1600" dirty="0"/>
              <a:t>1. Credit score: give credit or not</a:t>
            </a:r>
          </a:p>
          <a:p>
            <a:r>
              <a:rPr lang="en-US" sz="1600" dirty="0"/>
              <a:t>	2. Spam or not: corporate email</a:t>
            </a:r>
          </a:p>
          <a:p>
            <a:r>
              <a:rPr lang="en-US" sz="1600" dirty="0"/>
              <a:t>	3. Fraudulent credit card transaction or not</a:t>
            </a:r>
          </a:p>
          <a:p>
            <a:r>
              <a:rPr lang="en-US" sz="1600" dirty="0"/>
              <a:t>	4. Hospital - operate or wait (the triage problem) [MASH unit]</a:t>
            </a:r>
          </a:p>
          <a:p>
            <a:r>
              <a:rPr lang="en-US" sz="1600" dirty="0"/>
              <a:t>	5. Invest or not: $1B fund</a:t>
            </a:r>
          </a:p>
          <a:p>
            <a:r>
              <a:rPr lang="en-US" sz="1600" dirty="0"/>
              <a:t>	6. Travel or not: critical corporate personnel or senior government officials</a:t>
            </a:r>
            <a:endParaRPr lang="en-US" sz="1800" dirty="0"/>
          </a:p>
        </p:txBody>
      </p:sp>
    </p:spTree>
    <p:extLst>
      <p:ext uri="{BB962C8B-B14F-4D97-AF65-F5344CB8AC3E}">
        <p14:creationId xmlns:p14="http://schemas.microsoft.com/office/powerpoint/2010/main" val="2997914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457AE-5B78-4824-BF64-8165265B4D6B}"/>
              </a:ext>
            </a:extLst>
          </p:cNvPr>
          <p:cNvSpPr>
            <a:spLocks noGrp="1"/>
          </p:cNvSpPr>
          <p:nvPr>
            <p:ph type="title"/>
          </p:nvPr>
        </p:nvSpPr>
        <p:spPr>
          <a:xfrm>
            <a:off x="628650" y="100705"/>
            <a:ext cx="7886700" cy="527693"/>
          </a:xfrm>
        </p:spPr>
        <p:txBody>
          <a:bodyPr>
            <a:normAutofit/>
          </a:bodyPr>
          <a:lstStyle/>
          <a:p>
            <a:r>
              <a:rPr lang="en-US"/>
              <a:t>Classification</a:t>
            </a:r>
            <a:endParaRPr lang="en-US" dirty="0"/>
          </a:p>
        </p:txBody>
      </p:sp>
      <p:sp>
        <p:nvSpPr>
          <p:cNvPr id="4" name="Rectangle 3">
            <a:extLst>
              <a:ext uri="{FF2B5EF4-FFF2-40B4-BE49-F238E27FC236}">
                <a16:creationId xmlns:a16="http://schemas.microsoft.com/office/drawing/2014/main" id="{5192B2BB-0049-4F53-B312-EF814EE16367}"/>
              </a:ext>
            </a:extLst>
          </p:cNvPr>
          <p:cNvSpPr/>
          <p:nvPr/>
        </p:nvSpPr>
        <p:spPr>
          <a:xfrm>
            <a:off x="674721" y="628398"/>
            <a:ext cx="8316207" cy="2669962"/>
          </a:xfrm>
          <a:prstGeom prst="rect">
            <a:avLst/>
          </a:prstGeom>
        </p:spPr>
        <p:txBody>
          <a:bodyPr wrap="square">
            <a:spAutoFit/>
          </a:bodyPr>
          <a:lstStyle/>
          <a:p>
            <a:endParaRPr lang="en-US" sz="1800" dirty="0"/>
          </a:p>
          <a:p>
            <a:pPr marL="285750" indent="-285750">
              <a:buFont typeface="Wingdings" panose="05000000000000000000" pitchFamily="2" charset="2"/>
              <a:buChar char="ü"/>
            </a:pPr>
            <a:r>
              <a:rPr lang="en-US" sz="1800" dirty="0"/>
              <a:t>When the decision involves more than two classes, then it is called multiclass classification.</a:t>
            </a:r>
          </a:p>
          <a:p>
            <a:pPr marL="285750" indent="-285750">
              <a:buFont typeface="Wingdings" panose="05000000000000000000" pitchFamily="2" charset="2"/>
              <a:buChar char="ü"/>
            </a:pPr>
            <a:endParaRPr lang="en-US" sz="1800" dirty="0"/>
          </a:p>
          <a:p>
            <a:r>
              <a:rPr lang="en-US" sz="1800" dirty="0"/>
              <a:t>	</a:t>
            </a:r>
            <a:r>
              <a:rPr lang="en-US" sz="1600" dirty="0"/>
              <a:t>1. Character Recognition: Digits 0 through 9</a:t>
            </a:r>
          </a:p>
          <a:p>
            <a:r>
              <a:rPr lang="en-US" sz="1600" dirty="0"/>
              <a:t>	2. Medical Diagnostics: Retinal scans to detect Diabetic Retinopathy (</a:t>
            </a:r>
            <a:r>
              <a:rPr lang="en-US" dirty="0"/>
              <a:t>mild, moderate, severe, or proliferative)</a:t>
            </a:r>
            <a:endParaRPr lang="en-US" sz="1600" dirty="0"/>
          </a:p>
          <a:p>
            <a:r>
              <a:rPr lang="en-US" sz="1600" dirty="0"/>
              <a:t>	3. Product Classification: Input an image and a description, and identify if the product is under the electronics category, clothes, etc.</a:t>
            </a:r>
          </a:p>
          <a:p>
            <a:r>
              <a:rPr lang="en-US" sz="1600" dirty="0"/>
              <a:t>	</a:t>
            </a:r>
            <a:endParaRPr lang="en-US" sz="1800" dirty="0"/>
          </a:p>
        </p:txBody>
      </p:sp>
    </p:spTree>
    <p:extLst>
      <p:ext uri="{BB962C8B-B14F-4D97-AF65-F5344CB8AC3E}">
        <p14:creationId xmlns:p14="http://schemas.microsoft.com/office/powerpoint/2010/main" val="3316980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3994-A6BD-A2B3-F932-6248E448D2C2}"/>
              </a:ext>
            </a:extLst>
          </p:cNvPr>
          <p:cNvSpPr>
            <a:spLocks noGrp="1"/>
          </p:cNvSpPr>
          <p:nvPr>
            <p:ph type="title"/>
          </p:nvPr>
        </p:nvSpPr>
        <p:spPr/>
        <p:txBody>
          <a:bodyPr/>
          <a:lstStyle/>
          <a:p>
            <a:r>
              <a:rPr lang="en-US" dirty="0"/>
              <a:t>Logistic Regression</a:t>
            </a:r>
          </a:p>
        </p:txBody>
      </p:sp>
    </p:spTree>
    <p:extLst>
      <p:ext uri="{BB962C8B-B14F-4D97-AF65-F5344CB8AC3E}">
        <p14:creationId xmlns:p14="http://schemas.microsoft.com/office/powerpoint/2010/main" val="380283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4A680DC-49F5-4496-84AA-41BF98B24BB0}"/>
              </a:ext>
            </a:extLst>
          </p:cNvPr>
          <p:cNvSpPr/>
          <p:nvPr/>
        </p:nvSpPr>
        <p:spPr bwMode="auto">
          <a:xfrm>
            <a:off x="628650" y="1268015"/>
            <a:ext cx="3352800" cy="339090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Classification</a:t>
            </a:r>
          </a:p>
        </p:txBody>
      </p:sp>
      <p:cxnSp>
        <p:nvCxnSpPr>
          <p:cNvPr id="141" name="Straight Connector 140">
            <a:extLst>
              <a:ext uri="{FF2B5EF4-FFF2-40B4-BE49-F238E27FC236}">
                <a16:creationId xmlns:a16="http://schemas.microsoft.com/office/drawing/2014/main" id="{D56C279D-856B-42A1-93DB-C25989B792BE}"/>
              </a:ext>
            </a:extLst>
          </p:cNvPr>
          <p:cNvCxnSpPr>
            <a:cxnSpLocks/>
          </p:cNvCxnSpPr>
          <p:nvPr/>
        </p:nvCxnSpPr>
        <p:spPr bwMode="auto">
          <a:xfrm flipV="1">
            <a:off x="957428" y="3660134"/>
            <a:ext cx="635362" cy="43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Title 1">
            <a:extLst>
              <a:ext uri="{FF2B5EF4-FFF2-40B4-BE49-F238E27FC236}">
                <a16:creationId xmlns:a16="http://schemas.microsoft.com/office/drawing/2014/main" id="{3580AFEE-42DB-44A2-B599-FEE6EE475BC9}"/>
              </a:ext>
            </a:extLst>
          </p:cNvPr>
          <p:cNvSpPr>
            <a:spLocks noGrp="1"/>
          </p:cNvSpPr>
          <p:nvPr>
            <p:ph type="title"/>
          </p:nvPr>
        </p:nvSpPr>
        <p:spPr/>
        <p:txBody>
          <a:bodyPr/>
          <a:lstStyle/>
          <a:p>
            <a:r>
              <a:rPr lang="en-US" dirty="0"/>
              <a:t>Regression vs Classification</a:t>
            </a:r>
          </a:p>
        </p:txBody>
      </p:sp>
      <p:sp>
        <p:nvSpPr>
          <p:cNvPr id="4" name="Slide Number Placeholder 3">
            <a:extLst>
              <a:ext uri="{FF2B5EF4-FFF2-40B4-BE49-F238E27FC236}">
                <a16:creationId xmlns:a16="http://schemas.microsoft.com/office/drawing/2014/main" id="{5A0B054C-79E7-437B-BE92-9B5794AA85D4}"/>
              </a:ext>
            </a:extLst>
          </p:cNvPr>
          <p:cNvSpPr>
            <a:spLocks noGrp="1"/>
          </p:cNvSpPr>
          <p:nvPr>
            <p:ph type="sldNum" sz="quarter" idx="12"/>
          </p:nvPr>
        </p:nvSpPr>
        <p:spPr/>
        <p:txBody>
          <a:bodyPr/>
          <a:lstStyle/>
          <a:p>
            <a:fld id="{179A9A4E-4C82-4D44-9372-C31BB3818094}" type="slidenum">
              <a:rPr lang="en-US" smtClean="0"/>
              <a:pPr/>
              <a:t>15</a:t>
            </a:fld>
            <a:endParaRPr lang="en-US" dirty="0"/>
          </a:p>
        </p:txBody>
      </p:sp>
      <p:sp>
        <p:nvSpPr>
          <p:cNvPr id="10" name="Rectangle 9">
            <a:extLst>
              <a:ext uri="{FF2B5EF4-FFF2-40B4-BE49-F238E27FC236}">
                <a16:creationId xmlns:a16="http://schemas.microsoft.com/office/drawing/2014/main" id="{50A18E1C-F3A8-493C-AC11-1141548013FD}"/>
              </a:ext>
            </a:extLst>
          </p:cNvPr>
          <p:cNvSpPr/>
          <p:nvPr/>
        </p:nvSpPr>
        <p:spPr bwMode="auto">
          <a:xfrm>
            <a:off x="4895850" y="1268015"/>
            <a:ext cx="3352800" cy="339090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Regression</a:t>
            </a:r>
          </a:p>
        </p:txBody>
      </p:sp>
      <p:cxnSp>
        <p:nvCxnSpPr>
          <p:cNvPr id="12" name="Straight Connector 11">
            <a:extLst>
              <a:ext uri="{FF2B5EF4-FFF2-40B4-BE49-F238E27FC236}">
                <a16:creationId xmlns:a16="http://schemas.microsoft.com/office/drawing/2014/main" id="{44E25C61-FDC5-4F34-B2BE-475CC4439537}"/>
              </a:ext>
            </a:extLst>
          </p:cNvPr>
          <p:cNvCxnSpPr/>
          <p:nvPr/>
        </p:nvCxnSpPr>
        <p:spPr bwMode="auto">
          <a:xfrm>
            <a:off x="5429250" y="1972865"/>
            <a:ext cx="0" cy="220980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5D4F5685-3362-498E-B0B1-34949B0A2D3C}"/>
              </a:ext>
            </a:extLst>
          </p:cNvPr>
          <p:cNvCxnSpPr>
            <a:cxnSpLocks/>
          </p:cNvCxnSpPr>
          <p:nvPr/>
        </p:nvCxnSpPr>
        <p:spPr bwMode="auto">
          <a:xfrm flipH="1">
            <a:off x="5429250" y="4182665"/>
            <a:ext cx="2514600"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4E4399BF-04A5-4310-9CC8-0B954F403E31}"/>
              </a:ext>
            </a:extLst>
          </p:cNvPr>
          <p:cNvCxnSpPr>
            <a:cxnSpLocks/>
          </p:cNvCxnSpPr>
          <p:nvPr/>
        </p:nvCxnSpPr>
        <p:spPr bwMode="auto">
          <a:xfrm flipV="1">
            <a:off x="5414597" y="2430065"/>
            <a:ext cx="2529253" cy="1190626"/>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18" name="Oval 17">
            <a:extLst>
              <a:ext uri="{FF2B5EF4-FFF2-40B4-BE49-F238E27FC236}">
                <a16:creationId xmlns:a16="http://schemas.microsoft.com/office/drawing/2014/main" id="{AABDF56D-C580-41C8-9264-0C48582045DA}"/>
              </a:ext>
            </a:extLst>
          </p:cNvPr>
          <p:cNvSpPr/>
          <p:nvPr/>
        </p:nvSpPr>
        <p:spPr bwMode="auto">
          <a:xfrm>
            <a:off x="6038850" y="3454369"/>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Oval 19">
            <a:extLst>
              <a:ext uri="{FF2B5EF4-FFF2-40B4-BE49-F238E27FC236}">
                <a16:creationId xmlns:a16="http://schemas.microsoft.com/office/drawing/2014/main" id="{1F049AEC-8338-43CF-BF7E-FC4029D0ECB1}"/>
              </a:ext>
            </a:extLst>
          </p:cNvPr>
          <p:cNvSpPr/>
          <p:nvPr/>
        </p:nvSpPr>
        <p:spPr bwMode="auto">
          <a:xfrm>
            <a:off x="6267450" y="3077765"/>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a:extLst>
              <a:ext uri="{FF2B5EF4-FFF2-40B4-BE49-F238E27FC236}">
                <a16:creationId xmlns:a16="http://schemas.microsoft.com/office/drawing/2014/main" id="{12C0DDC4-7680-4BF6-ABEF-239C0EEB49D8}"/>
              </a:ext>
            </a:extLst>
          </p:cNvPr>
          <p:cNvSpPr/>
          <p:nvPr/>
        </p:nvSpPr>
        <p:spPr bwMode="auto">
          <a:xfrm>
            <a:off x="6457950" y="3192065"/>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Oval 23">
            <a:extLst>
              <a:ext uri="{FF2B5EF4-FFF2-40B4-BE49-F238E27FC236}">
                <a16:creationId xmlns:a16="http://schemas.microsoft.com/office/drawing/2014/main" id="{8165058B-EF3F-4CC0-B8E9-93DC4AAAD044}"/>
              </a:ext>
            </a:extLst>
          </p:cNvPr>
          <p:cNvSpPr/>
          <p:nvPr/>
        </p:nvSpPr>
        <p:spPr bwMode="auto">
          <a:xfrm>
            <a:off x="6545454" y="2963465"/>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Oval 25">
            <a:extLst>
              <a:ext uri="{FF2B5EF4-FFF2-40B4-BE49-F238E27FC236}">
                <a16:creationId xmlns:a16="http://schemas.microsoft.com/office/drawing/2014/main" id="{3BA8DFA1-BE26-4E4C-9A1A-3722426DD4A7}"/>
              </a:ext>
            </a:extLst>
          </p:cNvPr>
          <p:cNvSpPr/>
          <p:nvPr/>
        </p:nvSpPr>
        <p:spPr bwMode="auto">
          <a:xfrm>
            <a:off x="6774053" y="2999472"/>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Oval 27">
            <a:extLst>
              <a:ext uri="{FF2B5EF4-FFF2-40B4-BE49-F238E27FC236}">
                <a16:creationId xmlns:a16="http://schemas.microsoft.com/office/drawing/2014/main" id="{E33AB5A5-E651-4383-9CBA-F8C9D85589BF}"/>
              </a:ext>
            </a:extLst>
          </p:cNvPr>
          <p:cNvSpPr/>
          <p:nvPr/>
        </p:nvSpPr>
        <p:spPr bwMode="auto">
          <a:xfrm>
            <a:off x="6470510" y="2772965"/>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Oval 29">
            <a:extLst>
              <a:ext uri="{FF2B5EF4-FFF2-40B4-BE49-F238E27FC236}">
                <a16:creationId xmlns:a16="http://schemas.microsoft.com/office/drawing/2014/main" id="{70936712-181E-498C-88AC-D875DB7AFC03}"/>
              </a:ext>
            </a:extLst>
          </p:cNvPr>
          <p:cNvSpPr/>
          <p:nvPr/>
        </p:nvSpPr>
        <p:spPr bwMode="auto">
          <a:xfrm>
            <a:off x="6850253" y="3330230"/>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Oval 31">
            <a:extLst>
              <a:ext uri="{FF2B5EF4-FFF2-40B4-BE49-F238E27FC236}">
                <a16:creationId xmlns:a16="http://schemas.microsoft.com/office/drawing/2014/main" id="{ED407247-CF02-43B7-95D7-2074BFB50F7E}"/>
              </a:ext>
            </a:extLst>
          </p:cNvPr>
          <p:cNvSpPr/>
          <p:nvPr/>
        </p:nvSpPr>
        <p:spPr bwMode="auto">
          <a:xfrm>
            <a:off x="6926453" y="2746588"/>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Oval 33">
            <a:extLst>
              <a:ext uri="{FF2B5EF4-FFF2-40B4-BE49-F238E27FC236}">
                <a16:creationId xmlns:a16="http://schemas.microsoft.com/office/drawing/2014/main" id="{AF8336D5-6D9F-445A-A458-6978A13E27B6}"/>
              </a:ext>
            </a:extLst>
          </p:cNvPr>
          <p:cNvSpPr/>
          <p:nvPr/>
        </p:nvSpPr>
        <p:spPr bwMode="auto">
          <a:xfrm>
            <a:off x="7036985" y="2849165"/>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Oval 35">
            <a:extLst>
              <a:ext uri="{FF2B5EF4-FFF2-40B4-BE49-F238E27FC236}">
                <a16:creationId xmlns:a16="http://schemas.microsoft.com/office/drawing/2014/main" id="{5DD254F5-1C5B-4B6F-8AFF-942B3CB23296}"/>
              </a:ext>
            </a:extLst>
          </p:cNvPr>
          <p:cNvSpPr/>
          <p:nvPr/>
        </p:nvSpPr>
        <p:spPr bwMode="auto">
          <a:xfrm>
            <a:off x="7312480" y="2537247"/>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8" name="Oval 37">
            <a:extLst>
              <a:ext uri="{FF2B5EF4-FFF2-40B4-BE49-F238E27FC236}">
                <a16:creationId xmlns:a16="http://schemas.microsoft.com/office/drawing/2014/main" id="{FEC4283F-A97E-4357-8B7F-68FBF20F8138}"/>
              </a:ext>
            </a:extLst>
          </p:cNvPr>
          <p:cNvSpPr/>
          <p:nvPr/>
        </p:nvSpPr>
        <p:spPr bwMode="auto">
          <a:xfrm>
            <a:off x="7388680" y="2842047"/>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40" name="Straight Connector 39">
            <a:extLst>
              <a:ext uri="{FF2B5EF4-FFF2-40B4-BE49-F238E27FC236}">
                <a16:creationId xmlns:a16="http://schemas.microsoft.com/office/drawing/2014/main" id="{82F45B4F-250C-4363-8F39-BE87A2CEEE4E}"/>
              </a:ext>
            </a:extLst>
          </p:cNvPr>
          <p:cNvCxnSpPr>
            <a:cxnSpLocks/>
          </p:cNvCxnSpPr>
          <p:nvPr/>
        </p:nvCxnSpPr>
        <p:spPr bwMode="auto">
          <a:xfrm>
            <a:off x="5650731" y="1983869"/>
            <a:ext cx="235719"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42" name="TextBox 41">
            <a:extLst>
              <a:ext uri="{FF2B5EF4-FFF2-40B4-BE49-F238E27FC236}">
                <a16:creationId xmlns:a16="http://schemas.microsoft.com/office/drawing/2014/main" id="{83D259D2-EDE4-4984-8818-8E24F84B3499}"/>
              </a:ext>
            </a:extLst>
          </p:cNvPr>
          <p:cNvSpPr txBox="1"/>
          <p:nvPr/>
        </p:nvSpPr>
        <p:spPr>
          <a:xfrm>
            <a:off x="6312925" y="4137657"/>
            <a:ext cx="105349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Predictor (X1)</a:t>
            </a:r>
          </a:p>
        </p:txBody>
      </p:sp>
      <p:sp>
        <p:nvSpPr>
          <p:cNvPr id="44" name="TextBox 43">
            <a:extLst>
              <a:ext uri="{FF2B5EF4-FFF2-40B4-BE49-F238E27FC236}">
                <a16:creationId xmlns:a16="http://schemas.microsoft.com/office/drawing/2014/main" id="{18540143-785B-45F4-B12F-F8A27FFBDEFD}"/>
              </a:ext>
            </a:extLst>
          </p:cNvPr>
          <p:cNvSpPr txBox="1"/>
          <p:nvPr/>
        </p:nvSpPr>
        <p:spPr>
          <a:xfrm rot="16200000">
            <a:off x="4916196" y="2742527"/>
            <a:ext cx="793807"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Target (y)</a:t>
            </a:r>
          </a:p>
        </p:txBody>
      </p:sp>
      <p:sp>
        <p:nvSpPr>
          <p:cNvPr id="48" name="Oval 47">
            <a:extLst>
              <a:ext uri="{FF2B5EF4-FFF2-40B4-BE49-F238E27FC236}">
                <a16:creationId xmlns:a16="http://schemas.microsoft.com/office/drawing/2014/main" id="{A80B0B50-E1B9-4089-94A9-D96CA887CAB8}"/>
              </a:ext>
            </a:extLst>
          </p:cNvPr>
          <p:cNvSpPr/>
          <p:nvPr/>
        </p:nvSpPr>
        <p:spPr bwMode="auto">
          <a:xfrm>
            <a:off x="5730490" y="2168867"/>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0" name="TextBox 49">
            <a:extLst>
              <a:ext uri="{FF2B5EF4-FFF2-40B4-BE49-F238E27FC236}">
                <a16:creationId xmlns:a16="http://schemas.microsoft.com/office/drawing/2014/main" id="{ED0ADEA2-BDF4-44E4-87FF-31A139DAAB08}"/>
              </a:ext>
            </a:extLst>
          </p:cNvPr>
          <p:cNvSpPr txBox="1"/>
          <p:nvPr/>
        </p:nvSpPr>
        <p:spPr>
          <a:xfrm>
            <a:off x="5897638" y="1868774"/>
            <a:ext cx="914033"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Predicted Value</a:t>
            </a:r>
          </a:p>
        </p:txBody>
      </p:sp>
      <p:sp>
        <p:nvSpPr>
          <p:cNvPr id="52" name="TextBox 51">
            <a:extLst>
              <a:ext uri="{FF2B5EF4-FFF2-40B4-BE49-F238E27FC236}">
                <a16:creationId xmlns:a16="http://schemas.microsoft.com/office/drawing/2014/main" id="{CC1B0B2C-1F3C-40F8-94E7-D12FA3BD20B8}"/>
              </a:ext>
            </a:extLst>
          </p:cNvPr>
          <p:cNvSpPr txBox="1"/>
          <p:nvPr/>
        </p:nvSpPr>
        <p:spPr>
          <a:xfrm>
            <a:off x="5897638" y="2090796"/>
            <a:ext cx="764953"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Actual Value</a:t>
            </a:r>
          </a:p>
        </p:txBody>
      </p:sp>
      <p:cxnSp>
        <p:nvCxnSpPr>
          <p:cNvPr id="57" name="Straight Connector 56">
            <a:extLst>
              <a:ext uri="{FF2B5EF4-FFF2-40B4-BE49-F238E27FC236}">
                <a16:creationId xmlns:a16="http://schemas.microsoft.com/office/drawing/2014/main" id="{97794EB2-2850-4E79-A5BC-EE8D3DEB38CD}"/>
              </a:ext>
            </a:extLst>
          </p:cNvPr>
          <p:cNvCxnSpPr>
            <a:cxnSpLocks/>
          </p:cNvCxnSpPr>
          <p:nvPr/>
        </p:nvCxnSpPr>
        <p:spPr bwMode="auto">
          <a:xfrm>
            <a:off x="951768" y="1972865"/>
            <a:ext cx="0" cy="220980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B52DD79A-18FA-4A70-B726-AE1C3CE2B8F0}"/>
              </a:ext>
            </a:extLst>
          </p:cNvPr>
          <p:cNvCxnSpPr>
            <a:cxnSpLocks/>
          </p:cNvCxnSpPr>
          <p:nvPr/>
        </p:nvCxnSpPr>
        <p:spPr bwMode="auto">
          <a:xfrm flipH="1">
            <a:off x="951768" y="4182665"/>
            <a:ext cx="2514600"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A792AAFE-8FA7-489F-BFFA-EB28B17B7CDE}"/>
              </a:ext>
            </a:extLst>
          </p:cNvPr>
          <p:cNvSpPr txBox="1"/>
          <p:nvPr/>
        </p:nvSpPr>
        <p:spPr>
          <a:xfrm>
            <a:off x="1835443" y="4137657"/>
            <a:ext cx="105349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Predictor (X1)</a:t>
            </a:r>
          </a:p>
        </p:txBody>
      </p:sp>
      <p:sp>
        <p:nvSpPr>
          <p:cNvPr id="89" name="TextBox 88">
            <a:extLst>
              <a:ext uri="{FF2B5EF4-FFF2-40B4-BE49-F238E27FC236}">
                <a16:creationId xmlns:a16="http://schemas.microsoft.com/office/drawing/2014/main" id="{B988CB1F-B4A1-4E44-AFDF-13F44BB287A1}"/>
              </a:ext>
            </a:extLst>
          </p:cNvPr>
          <p:cNvSpPr txBox="1"/>
          <p:nvPr/>
        </p:nvSpPr>
        <p:spPr>
          <a:xfrm rot="16200000">
            <a:off x="438714" y="2742527"/>
            <a:ext cx="793807"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Target (y)</a:t>
            </a:r>
          </a:p>
        </p:txBody>
      </p:sp>
      <p:cxnSp>
        <p:nvCxnSpPr>
          <p:cNvPr id="131" name="Connector: Curved 130">
            <a:extLst>
              <a:ext uri="{FF2B5EF4-FFF2-40B4-BE49-F238E27FC236}">
                <a16:creationId xmlns:a16="http://schemas.microsoft.com/office/drawing/2014/main" id="{F98778A6-6538-462F-9088-45577C6E2601}"/>
              </a:ext>
            </a:extLst>
          </p:cNvPr>
          <p:cNvCxnSpPr>
            <a:cxnSpLocks/>
          </p:cNvCxnSpPr>
          <p:nvPr/>
        </p:nvCxnSpPr>
        <p:spPr bwMode="auto">
          <a:xfrm flipV="1">
            <a:off x="1570865" y="2575347"/>
            <a:ext cx="1856728" cy="1082010"/>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AAB9BEB2-9D55-4C28-BA12-0C6BC39929B8}"/>
              </a:ext>
            </a:extLst>
          </p:cNvPr>
          <p:cNvCxnSpPr>
            <a:cxnSpLocks/>
          </p:cNvCxnSpPr>
          <p:nvPr/>
        </p:nvCxnSpPr>
        <p:spPr bwMode="auto">
          <a:xfrm>
            <a:off x="3432564" y="2575347"/>
            <a:ext cx="54888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8" name="TextBox 147">
            <a:extLst>
              <a:ext uri="{FF2B5EF4-FFF2-40B4-BE49-F238E27FC236}">
                <a16:creationId xmlns:a16="http://schemas.microsoft.com/office/drawing/2014/main" id="{931A9AAC-DA16-448E-9ECE-090527FE7A08}"/>
              </a:ext>
            </a:extLst>
          </p:cNvPr>
          <p:cNvSpPr txBox="1"/>
          <p:nvPr/>
        </p:nvSpPr>
        <p:spPr>
          <a:xfrm>
            <a:off x="1632448" y="2829800"/>
            <a:ext cx="806631" cy="230832"/>
          </a:xfrm>
          <a:prstGeom prst="rect">
            <a:avLst/>
          </a:prstGeom>
          <a:noFill/>
        </p:spPr>
        <p:txBody>
          <a:bodyPr wrap="none" rtlCol="0">
            <a:spAutoFit/>
          </a:bodyPr>
          <a:lstStyle/>
          <a:p>
            <a:r>
              <a:rPr lang="en-US" sz="900" dirty="0">
                <a:solidFill>
                  <a:srgbClr val="00B0F0"/>
                </a:solidFill>
                <a:latin typeface="Arial" panose="020B0604020202020204" pitchFamily="34" charset="0"/>
                <a:cs typeface="Arial" panose="020B0604020202020204" pitchFamily="34" charset="0"/>
              </a:rPr>
              <a:t>Predict Blue</a:t>
            </a:r>
          </a:p>
        </p:txBody>
      </p:sp>
      <p:sp>
        <p:nvSpPr>
          <p:cNvPr id="150" name="TextBox 149">
            <a:extLst>
              <a:ext uri="{FF2B5EF4-FFF2-40B4-BE49-F238E27FC236}">
                <a16:creationId xmlns:a16="http://schemas.microsoft.com/office/drawing/2014/main" id="{4F12A210-4B7C-4874-91DF-2C15DFDAA177}"/>
              </a:ext>
            </a:extLst>
          </p:cNvPr>
          <p:cNvSpPr txBox="1"/>
          <p:nvPr/>
        </p:nvSpPr>
        <p:spPr>
          <a:xfrm>
            <a:off x="2631636" y="2848049"/>
            <a:ext cx="896399" cy="230832"/>
          </a:xfrm>
          <a:prstGeom prst="rect">
            <a:avLst/>
          </a:prstGeom>
          <a:noFill/>
        </p:spPr>
        <p:txBody>
          <a:bodyPr wrap="none" rtlCol="0">
            <a:spAutoFit/>
          </a:bodyPr>
          <a:lstStyle/>
          <a:p>
            <a:r>
              <a:rPr lang="en-US" sz="900" dirty="0">
                <a:solidFill>
                  <a:srgbClr val="00B050"/>
                </a:solidFill>
                <a:latin typeface="Arial" panose="020B0604020202020204" pitchFamily="34" charset="0"/>
                <a:cs typeface="Arial" panose="020B0604020202020204" pitchFamily="34" charset="0"/>
              </a:rPr>
              <a:t>Predict Green</a:t>
            </a:r>
          </a:p>
        </p:txBody>
      </p:sp>
      <p:cxnSp>
        <p:nvCxnSpPr>
          <p:cNvPr id="154" name="Straight Connector 153">
            <a:extLst>
              <a:ext uri="{FF2B5EF4-FFF2-40B4-BE49-F238E27FC236}">
                <a16:creationId xmlns:a16="http://schemas.microsoft.com/office/drawing/2014/main" id="{AD2E4730-048D-4839-9A36-D08087E5108B}"/>
              </a:ext>
            </a:extLst>
          </p:cNvPr>
          <p:cNvCxnSpPr>
            <a:cxnSpLocks/>
          </p:cNvCxnSpPr>
          <p:nvPr/>
        </p:nvCxnSpPr>
        <p:spPr bwMode="auto">
          <a:xfrm flipV="1">
            <a:off x="2499380" y="2226324"/>
            <a:ext cx="3030" cy="1598107"/>
          </a:xfrm>
          <a:prstGeom prst="line">
            <a:avLst/>
          </a:prstGeom>
          <a:solidFill>
            <a:schemeClr val="accent1"/>
          </a:solidFill>
          <a:ln w="6350" cap="flat" cmpd="sng" algn="ctr">
            <a:solidFill>
              <a:schemeClr val="tx1">
                <a:lumMod val="65000"/>
                <a:lumOff val="35000"/>
              </a:schemeClr>
            </a:solidFill>
            <a:prstDash val="dash"/>
            <a:round/>
            <a:headEnd type="none" w="med" len="med"/>
            <a:tailEnd type="none" w="med" len="med"/>
          </a:ln>
          <a:effectLst/>
        </p:spPr>
      </p:cxnSp>
      <p:cxnSp>
        <p:nvCxnSpPr>
          <p:cNvPr id="157" name="Straight Arrow Connector 156">
            <a:extLst>
              <a:ext uri="{FF2B5EF4-FFF2-40B4-BE49-F238E27FC236}">
                <a16:creationId xmlns:a16="http://schemas.microsoft.com/office/drawing/2014/main" id="{704CB4C7-AFEE-4EF8-A2A5-661D2489D4F9}"/>
              </a:ext>
            </a:extLst>
          </p:cNvPr>
          <p:cNvCxnSpPr/>
          <p:nvPr/>
        </p:nvCxnSpPr>
        <p:spPr bwMode="auto">
          <a:xfrm>
            <a:off x="2502069" y="3063773"/>
            <a:ext cx="1077534" cy="0"/>
          </a:xfrm>
          <a:prstGeom prst="straightConnector1">
            <a:avLst/>
          </a:prstGeom>
          <a:solidFill>
            <a:schemeClr val="accent1"/>
          </a:solidFill>
          <a:ln w="6350" cap="flat" cmpd="sng" algn="ctr">
            <a:solidFill>
              <a:schemeClr val="tx1"/>
            </a:solidFill>
            <a:prstDash val="sysDash"/>
            <a:round/>
            <a:headEnd type="none" w="med" len="med"/>
            <a:tailEnd type="triangle" w="sm" len="sm"/>
          </a:ln>
          <a:effectLst/>
        </p:spPr>
      </p:cxnSp>
      <p:cxnSp>
        <p:nvCxnSpPr>
          <p:cNvPr id="159" name="Straight Arrow Connector 158">
            <a:extLst>
              <a:ext uri="{FF2B5EF4-FFF2-40B4-BE49-F238E27FC236}">
                <a16:creationId xmlns:a16="http://schemas.microsoft.com/office/drawing/2014/main" id="{1A25EA9F-3978-4417-8F10-17710747DD6F}"/>
              </a:ext>
            </a:extLst>
          </p:cNvPr>
          <p:cNvCxnSpPr>
            <a:cxnSpLocks/>
          </p:cNvCxnSpPr>
          <p:nvPr/>
        </p:nvCxnSpPr>
        <p:spPr bwMode="auto">
          <a:xfrm flipH="1">
            <a:off x="1558396" y="3062693"/>
            <a:ext cx="930711" cy="0"/>
          </a:xfrm>
          <a:prstGeom prst="straightConnector1">
            <a:avLst/>
          </a:prstGeom>
          <a:solidFill>
            <a:schemeClr val="accent1"/>
          </a:solidFill>
          <a:ln w="6350" cap="flat" cmpd="sng" algn="ctr">
            <a:solidFill>
              <a:schemeClr val="tx1"/>
            </a:solidFill>
            <a:prstDash val="sysDash"/>
            <a:round/>
            <a:headEnd type="none" w="med" len="med"/>
            <a:tailEnd type="triangle" w="sm" len="sm"/>
          </a:ln>
          <a:effectLst/>
        </p:spPr>
      </p:cxnSp>
      <p:sp>
        <p:nvSpPr>
          <p:cNvPr id="107" name="Oval 106">
            <a:extLst>
              <a:ext uri="{FF2B5EF4-FFF2-40B4-BE49-F238E27FC236}">
                <a16:creationId xmlns:a16="http://schemas.microsoft.com/office/drawing/2014/main" id="{87BFA75F-82F0-4873-93D3-CA2A393C3039}"/>
              </a:ext>
            </a:extLst>
          </p:cNvPr>
          <p:cNvSpPr/>
          <p:nvPr/>
        </p:nvSpPr>
        <p:spPr bwMode="auto">
          <a:xfrm>
            <a:off x="2750011" y="253149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9" name="Oval 108">
            <a:extLst>
              <a:ext uri="{FF2B5EF4-FFF2-40B4-BE49-F238E27FC236}">
                <a16:creationId xmlns:a16="http://schemas.microsoft.com/office/drawing/2014/main" id="{19D40E0F-C072-4012-94F8-F41A426717B1}"/>
              </a:ext>
            </a:extLst>
          </p:cNvPr>
          <p:cNvSpPr/>
          <p:nvPr/>
        </p:nvSpPr>
        <p:spPr bwMode="auto">
          <a:xfrm>
            <a:off x="2964636" y="253149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1" name="Oval 110">
            <a:extLst>
              <a:ext uri="{FF2B5EF4-FFF2-40B4-BE49-F238E27FC236}">
                <a16:creationId xmlns:a16="http://schemas.microsoft.com/office/drawing/2014/main" id="{8EC5B77A-DE85-4847-B338-E861578A62C9}"/>
              </a:ext>
            </a:extLst>
          </p:cNvPr>
          <p:cNvSpPr/>
          <p:nvPr/>
        </p:nvSpPr>
        <p:spPr bwMode="auto">
          <a:xfrm>
            <a:off x="3293954" y="2537004"/>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3" name="Oval 112">
            <a:extLst>
              <a:ext uri="{FF2B5EF4-FFF2-40B4-BE49-F238E27FC236}">
                <a16:creationId xmlns:a16="http://schemas.microsoft.com/office/drawing/2014/main" id="{BD70451A-A937-47F5-BEF1-79E1E0EF3C27}"/>
              </a:ext>
            </a:extLst>
          </p:cNvPr>
          <p:cNvSpPr/>
          <p:nvPr/>
        </p:nvSpPr>
        <p:spPr bwMode="auto">
          <a:xfrm>
            <a:off x="3106886" y="253149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5" name="Oval 114">
            <a:extLst>
              <a:ext uri="{FF2B5EF4-FFF2-40B4-BE49-F238E27FC236}">
                <a16:creationId xmlns:a16="http://schemas.microsoft.com/office/drawing/2014/main" id="{76A09535-F891-48F6-854C-A4607E80A4D7}"/>
              </a:ext>
            </a:extLst>
          </p:cNvPr>
          <p:cNvSpPr/>
          <p:nvPr/>
        </p:nvSpPr>
        <p:spPr bwMode="auto">
          <a:xfrm>
            <a:off x="3418806" y="2537004"/>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7" name="Oval 116">
            <a:extLst>
              <a:ext uri="{FF2B5EF4-FFF2-40B4-BE49-F238E27FC236}">
                <a16:creationId xmlns:a16="http://schemas.microsoft.com/office/drawing/2014/main" id="{9E2C81FC-F5FD-4969-BAF7-6AE4EFC802C2}"/>
              </a:ext>
            </a:extLst>
          </p:cNvPr>
          <p:cNvSpPr/>
          <p:nvPr/>
        </p:nvSpPr>
        <p:spPr bwMode="auto">
          <a:xfrm>
            <a:off x="3536136" y="2537247"/>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9" name="Oval 118">
            <a:extLst>
              <a:ext uri="{FF2B5EF4-FFF2-40B4-BE49-F238E27FC236}">
                <a16:creationId xmlns:a16="http://schemas.microsoft.com/office/drawing/2014/main" id="{52E82857-5D6E-453E-92B9-53F1995776C8}"/>
              </a:ext>
            </a:extLst>
          </p:cNvPr>
          <p:cNvSpPr/>
          <p:nvPr/>
        </p:nvSpPr>
        <p:spPr bwMode="auto">
          <a:xfrm>
            <a:off x="3865454" y="2537247"/>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1" name="Oval 120">
            <a:extLst>
              <a:ext uri="{FF2B5EF4-FFF2-40B4-BE49-F238E27FC236}">
                <a16:creationId xmlns:a16="http://schemas.microsoft.com/office/drawing/2014/main" id="{70F1C2E6-DD17-4625-94B5-38CD018BCEEF}"/>
              </a:ext>
            </a:extLst>
          </p:cNvPr>
          <p:cNvSpPr/>
          <p:nvPr/>
        </p:nvSpPr>
        <p:spPr bwMode="auto">
          <a:xfrm>
            <a:off x="3678386" y="2537247"/>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3" name="Oval 122">
            <a:extLst>
              <a:ext uri="{FF2B5EF4-FFF2-40B4-BE49-F238E27FC236}">
                <a16:creationId xmlns:a16="http://schemas.microsoft.com/office/drawing/2014/main" id="{2542AB57-531E-47A1-8ED8-68E0587793ED}"/>
              </a:ext>
            </a:extLst>
          </p:cNvPr>
          <p:cNvSpPr/>
          <p:nvPr/>
        </p:nvSpPr>
        <p:spPr bwMode="auto">
          <a:xfrm>
            <a:off x="2324520" y="2531402"/>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3" name="Oval 62">
            <a:extLst>
              <a:ext uri="{FF2B5EF4-FFF2-40B4-BE49-F238E27FC236}">
                <a16:creationId xmlns:a16="http://schemas.microsoft.com/office/drawing/2014/main" id="{6A60B3EE-C87E-486C-B41D-3BD2522DB45F}"/>
              </a:ext>
            </a:extLst>
          </p:cNvPr>
          <p:cNvSpPr/>
          <p:nvPr/>
        </p:nvSpPr>
        <p:spPr bwMode="auto">
          <a:xfrm>
            <a:off x="1001758" y="3619014"/>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7" name="Oval 66">
            <a:extLst>
              <a:ext uri="{FF2B5EF4-FFF2-40B4-BE49-F238E27FC236}">
                <a16:creationId xmlns:a16="http://schemas.microsoft.com/office/drawing/2014/main" id="{9E328F10-8AAD-4D8A-9620-14D626BA5039}"/>
              </a:ext>
            </a:extLst>
          </p:cNvPr>
          <p:cNvSpPr/>
          <p:nvPr/>
        </p:nvSpPr>
        <p:spPr bwMode="auto">
          <a:xfrm>
            <a:off x="1119088" y="3619257"/>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1" name="Oval 70">
            <a:extLst>
              <a:ext uri="{FF2B5EF4-FFF2-40B4-BE49-F238E27FC236}">
                <a16:creationId xmlns:a16="http://schemas.microsoft.com/office/drawing/2014/main" id="{DAAF2630-25A8-4546-8181-1F525FB5388C}"/>
              </a:ext>
            </a:extLst>
          </p:cNvPr>
          <p:cNvSpPr/>
          <p:nvPr/>
        </p:nvSpPr>
        <p:spPr bwMode="auto">
          <a:xfrm>
            <a:off x="1448406" y="3624771"/>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5" name="Oval 74">
            <a:extLst>
              <a:ext uri="{FF2B5EF4-FFF2-40B4-BE49-F238E27FC236}">
                <a16:creationId xmlns:a16="http://schemas.microsoft.com/office/drawing/2014/main" id="{EECA5312-D8BC-46EB-B2CD-42117DD446C6}"/>
              </a:ext>
            </a:extLst>
          </p:cNvPr>
          <p:cNvSpPr/>
          <p:nvPr/>
        </p:nvSpPr>
        <p:spPr bwMode="auto">
          <a:xfrm>
            <a:off x="1261338" y="3619257"/>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9" name="Oval 98">
            <a:extLst>
              <a:ext uri="{FF2B5EF4-FFF2-40B4-BE49-F238E27FC236}">
                <a16:creationId xmlns:a16="http://schemas.microsoft.com/office/drawing/2014/main" id="{262000C8-C6FE-407C-ADA3-70D9897EDB7E}"/>
              </a:ext>
            </a:extLst>
          </p:cNvPr>
          <p:cNvSpPr/>
          <p:nvPr/>
        </p:nvSpPr>
        <p:spPr bwMode="auto">
          <a:xfrm>
            <a:off x="1573258" y="3624771"/>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1" name="Oval 100">
            <a:extLst>
              <a:ext uri="{FF2B5EF4-FFF2-40B4-BE49-F238E27FC236}">
                <a16:creationId xmlns:a16="http://schemas.microsoft.com/office/drawing/2014/main" id="{40683ADE-5A4B-4214-8E3B-354499B22123}"/>
              </a:ext>
            </a:extLst>
          </p:cNvPr>
          <p:cNvSpPr/>
          <p:nvPr/>
        </p:nvSpPr>
        <p:spPr bwMode="auto">
          <a:xfrm>
            <a:off x="1690588" y="3625014"/>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3" name="Oval 102">
            <a:extLst>
              <a:ext uri="{FF2B5EF4-FFF2-40B4-BE49-F238E27FC236}">
                <a16:creationId xmlns:a16="http://schemas.microsoft.com/office/drawing/2014/main" id="{C370BF8A-E4ED-4E3B-BC0C-CADA3A9BA933}"/>
              </a:ext>
            </a:extLst>
          </p:cNvPr>
          <p:cNvSpPr/>
          <p:nvPr/>
        </p:nvSpPr>
        <p:spPr bwMode="auto">
          <a:xfrm>
            <a:off x="2019906" y="3625014"/>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5" name="Oval 104">
            <a:extLst>
              <a:ext uri="{FF2B5EF4-FFF2-40B4-BE49-F238E27FC236}">
                <a16:creationId xmlns:a16="http://schemas.microsoft.com/office/drawing/2014/main" id="{9785C62E-C28E-4BB5-A671-8F7C10B1A13E}"/>
              </a:ext>
            </a:extLst>
          </p:cNvPr>
          <p:cNvSpPr/>
          <p:nvPr/>
        </p:nvSpPr>
        <p:spPr bwMode="auto">
          <a:xfrm>
            <a:off x="1832838" y="3625014"/>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5" name="Oval 124">
            <a:extLst>
              <a:ext uri="{FF2B5EF4-FFF2-40B4-BE49-F238E27FC236}">
                <a16:creationId xmlns:a16="http://schemas.microsoft.com/office/drawing/2014/main" id="{8D259221-15E8-4D7E-84B4-A52AC039E869}"/>
              </a:ext>
            </a:extLst>
          </p:cNvPr>
          <p:cNvSpPr/>
          <p:nvPr/>
        </p:nvSpPr>
        <p:spPr bwMode="auto">
          <a:xfrm>
            <a:off x="2364984" y="3628207"/>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3" name="Oval 142">
            <a:extLst>
              <a:ext uri="{FF2B5EF4-FFF2-40B4-BE49-F238E27FC236}">
                <a16:creationId xmlns:a16="http://schemas.microsoft.com/office/drawing/2014/main" id="{84041C34-78D6-49C2-BA6A-A6FCE1E26B0D}"/>
              </a:ext>
            </a:extLst>
          </p:cNvPr>
          <p:cNvSpPr/>
          <p:nvPr/>
        </p:nvSpPr>
        <p:spPr bwMode="auto">
          <a:xfrm>
            <a:off x="2516446" y="3628207"/>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5" name="Oval 144">
            <a:extLst>
              <a:ext uri="{FF2B5EF4-FFF2-40B4-BE49-F238E27FC236}">
                <a16:creationId xmlns:a16="http://schemas.microsoft.com/office/drawing/2014/main" id="{9BD861BC-8AEE-4928-BF13-1D7506E15D83}"/>
              </a:ext>
            </a:extLst>
          </p:cNvPr>
          <p:cNvSpPr/>
          <p:nvPr/>
        </p:nvSpPr>
        <p:spPr bwMode="auto">
          <a:xfrm>
            <a:off x="2773217" y="3627354"/>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2976270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AFEE-42DB-44A2-B599-FEE6EE475BC9}"/>
              </a:ext>
            </a:extLst>
          </p:cNvPr>
          <p:cNvSpPr>
            <a:spLocks noGrp="1"/>
          </p:cNvSpPr>
          <p:nvPr>
            <p:ph type="title"/>
          </p:nvPr>
        </p:nvSpPr>
        <p:spPr/>
        <p:txBody>
          <a:bodyPr/>
          <a:lstStyle/>
          <a:p>
            <a:r>
              <a:rPr lang="en-US" dirty="0"/>
              <a:t>Linear Regression</a:t>
            </a:r>
          </a:p>
        </p:txBody>
      </p:sp>
      <p:sp>
        <p:nvSpPr>
          <p:cNvPr id="4" name="Slide Number Placeholder 3">
            <a:extLst>
              <a:ext uri="{FF2B5EF4-FFF2-40B4-BE49-F238E27FC236}">
                <a16:creationId xmlns:a16="http://schemas.microsoft.com/office/drawing/2014/main" id="{5A0B054C-79E7-437B-BE92-9B5794AA85D4}"/>
              </a:ext>
            </a:extLst>
          </p:cNvPr>
          <p:cNvSpPr>
            <a:spLocks noGrp="1"/>
          </p:cNvSpPr>
          <p:nvPr>
            <p:ph type="sldNum" sz="quarter" idx="12"/>
          </p:nvPr>
        </p:nvSpPr>
        <p:spPr/>
        <p:txBody>
          <a:bodyPr/>
          <a:lstStyle/>
          <a:p>
            <a:fld id="{179A9A4E-4C82-4D44-9372-C31BB3818094}" type="slidenum">
              <a:rPr lang="en-US" smtClean="0"/>
              <a:pPr/>
              <a:t>16</a:t>
            </a:fld>
            <a:endParaRPr lang="en-US" dirty="0"/>
          </a:p>
        </p:txBody>
      </p:sp>
      <p:sp>
        <p:nvSpPr>
          <p:cNvPr id="10" name="Rectangle 9">
            <a:extLst>
              <a:ext uri="{FF2B5EF4-FFF2-40B4-BE49-F238E27FC236}">
                <a16:creationId xmlns:a16="http://schemas.microsoft.com/office/drawing/2014/main" id="{50A18E1C-F3A8-493C-AC11-1141548013FD}"/>
              </a:ext>
            </a:extLst>
          </p:cNvPr>
          <p:cNvSpPr/>
          <p:nvPr/>
        </p:nvSpPr>
        <p:spPr bwMode="auto">
          <a:xfrm>
            <a:off x="563105" y="1370712"/>
            <a:ext cx="3352800" cy="339090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Regression</a:t>
            </a:r>
          </a:p>
        </p:txBody>
      </p:sp>
      <p:cxnSp>
        <p:nvCxnSpPr>
          <p:cNvPr id="12" name="Straight Connector 11">
            <a:extLst>
              <a:ext uri="{FF2B5EF4-FFF2-40B4-BE49-F238E27FC236}">
                <a16:creationId xmlns:a16="http://schemas.microsoft.com/office/drawing/2014/main" id="{44E25C61-FDC5-4F34-B2BE-475CC4439537}"/>
              </a:ext>
            </a:extLst>
          </p:cNvPr>
          <p:cNvCxnSpPr/>
          <p:nvPr/>
        </p:nvCxnSpPr>
        <p:spPr bwMode="auto">
          <a:xfrm>
            <a:off x="1096505" y="2075562"/>
            <a:ext cx="0" cy="220980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5D4F5685-3362-498E-B0B1-34949B0A2D3C}"/>
              </a:ext>
            </a:extLst>
          </p:cNvPr>
          <p:cNvCxnSpPr>
            <a:cxnSpLocks/>
          </p:cNvCxnSpPr>
          <p:nvPr/>
        </p:nvCxnSpPr>
        <p:spPr bwMode="auto">
          <a:xfrm flipH="1">
            <a:off x="1096505" y="4285362"/>
            <a:ext cx="2514600"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4E4399BF-04A5-4310-9CC8-0B954F403E31}"/>
              </a:ext>
            </a:extLst>
          </p:cNvPr>
          <p:cNvCxnSpPr>
            <a:cxnSpLocks/>
          </p:cNvCxnSpPr>
          <p:nvPr/>
        </p:nvCxnSpPr>
        <p:spPr bwMode="auto">
          <a:xfrm flipV="1">
            <a:off x="1081852" y="2532762"/>
            <a:ext cx="2529253" cy="1190626"/>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18" name="Oval 17">
            <a:extLst>
              <a:ext uri="{FF2B5EF4-FFF2-40B4-BE49-F238E27FC236}">
                <a16:creationId xmlns:a16="http://schemas.microsoft.com/office/drawing/2014/main" id="{AABDF56D-C580-41C8-9264-0C48582045DA}"/>
              </a:ext>
            </a:extLst>
          </p:cNvPr>
          <p:cNvSpPr/>
          <p:nvPr/>
        </p:nvSpPr>
        <p:spPr bwMode="auto">
          <a:xfrm>
            <a:off x="1706105" y="3557066"/>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Oval 19">
            <a:extLst>
              <a:ext uri="{FF2B5EF4-FFF2-40B4-BE49-F238E27FC236}">
                <a16:creationId xmlns:a16="http://schemas.microsoft.com/office/drawing/2014/main" id="{1F049AEC-8338-43CF-BF7E-FC4029D0ECB1}"/>
              </a:ext>
            </a:extLst>
          </p:cNvPr>
          <p:cNvSpPr/>
          <p:nvPr/>
        </p:nvSpPr>
        <p:spPr bwMode="auto">
          <a:xfrm>
            <a:off x="1934705" y="3180462"/>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a:extLst>
              <a:ext uri="{FF2B5EF4-FFF2-40B4-BE49-F238E27FC236}">
                <a16:creationId xmlns:a16="http://schemas.microsoft.com/office/drawing/2014/main" id="{12C0DDC4-7680-4BF6-ABEF-239C0EEB49D8}"/>
              </a:ext>
            </a:extLst>
          </p:cNvPr>
          <p:cNvSpPr/>
          <p:nvPr/>
        </p:nvSpPr>
        <p:spPr bwMode="auto">
          <a:xfrm>
            <a:off x="2125205" y="3294762"/>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Oval 23">
            <a:extLst>
              <a:ext uri="{FF2B5EF4-FFF2-40B4-BE49-F238E27FC236}">
                <a16:creationId xmlns:a16="http://schemas.microsoft.com/office/drawing/2014/main" id="{8165058B-EF3F-4CC0-B8E9-93DC4AAAD044}"/>
              </a:ext>
            </a:extLst>
          </p:cNvPr>
          <p:cNvSpPr/>
          <p:nvPr/>
        </p:nvSpPr>
        <p:spPr bwMode="auto">
          <a:xfrm>
            <a:off x="2212709" y="3066162"/>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Oval 25">
            <a:extLst>
              <a:ext uri="{FF2B5EF4-FFF2-40B4-BE49-F238E27FC236}">
                <a16:creationId xmlns:a16="http://schemas.microsoft.com/office/drawing/2014/main" id="{3BA8DFA1-BE26-4E4C-9A1A-3722426DD4A7}"/>
              </a:ext>
            </a:extLst>
          </p:cNvPr>
          <p:cNvSpPr/>
          <p:nvPr/>
        </p:nvSpPr>
        <p:spPr bwMode="auto">
          <a:xfrm>
            <a:off x="2441308" y="3102169"/>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Oval 27">
            <a:extLst>
              <a:ext uri="{FF2B5EF4-FFF2-40B4-BE49-F238E27FC236}">
                <a16:creationId xmlns:a16="http://schemas.microsoft.com/office/drawing/2014/main" id="{E33AB5A5-E651-4383-9CBA-F8C9D85589BF}"/>
              </a:ext>
            </a:extLst>
          </p:cNvPr>
          <p:cNvSpPr/>
          <p:nvPr/>
        </p:nvSpPr>
        <p:spPr bwMode="auto">
          <a:xfrm>
            <a:off x="2137765" y="2875662"/>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Oval 29">
            <a:extLst>
              <a:ext uri="{FF2B5EF4-FFF2-40B4-BE49-F238E27FC236}">
                <a16:creationId xmlns:a16="http://schemas.microsoft.com/office/drawing/2014/main" id="{70936712-181E-498C-88AC-D875DB7AFC03}"/>
              </a:ext>
            </a:extLst>
          </p:cNvPr>
          <p:cNvSpPr/>
          <p:nvPr/>
        </p:nvSpPr>
        <p:spPr bwMode="auto">
          <a:xfrm>
            <a:off x="2517508" y="3432927"/>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Oval 31">
            <a:extLst>
              <a:ext uri="{FF2B5EF4-FFF2-40B4-BE49-F238E27FC236}">
                <a16:creationId xmlns:a16="http://schemas.microsoft.com/office/drawing/2014/main" id="{ED407247-CF02-43B7-95D7-2074BFB50F7E}"/>
              </a:ext>
            </a:extLst>
          </p:cNvPr>
          <p:cNvSpPr/>
          <p:nvPr/>
        </p:nvSpPr>
        <p:spPr bwMode="auto">
          <a:xfrm>
            <a:off x="2593708" y="2849285"/>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Oval 33">
            <a:extLst>
              <a:ext uri="{FF2B5EF4-FFF2-40B4-BE49-F238E27FC236}">
                <a16:creationId xmlns:a16="http://schemas.microsoft.com/office/drawing/2014/main" id="{AF8336D5-6D9F-445A-A458-6978A13E27B6}"/>
              </a:ext>
            </a:extLst>
          </p:cNvPr>
          <p:cNvSpPr/>
          <p:nvPr/>
        </p:nvSpPr>
        <p:spPr bwMode="auto">
          <a:xfrm>
            <a:off x="2704240" y="2951862"/>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Oval 35">
            <a:extLst>
              <a:ext uri="{FF2B5EF4-FFF2-40B4-BE49-F238E27FC236}">
                <a16:creationId xmlns:a16="http://schemas.microsoft.com/office/drawing/2014/main" id="{5DD254F5-1C5B-4B6F-8AFF-942B3CB23296}"/>
              </a:ext>
            </a:extLst>
          </p:cNvPr>
          <p:cNvSpPr/>
          <p:nvPr/>
        </p:nvSpPr>
        <p:spPr bwMode="auto">
          <a:xfrm>
            <a:off x="2979735" y="2639944"/>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8" name="Oval 37">
            <a:extLst>
              <a:ext uri="{FF2B5EF4-FFF2-40B4-BE49-F238E27FC236}">
                <a16:creationId xmlns:a16="http://schemas.microsoft.com/office/drawing/2014/main" id="{FEC4283F-A97E-4357-8B7F-68FBF20F8138}"/>
              </a:ext>
            </a:extLst>
          </p:cNvPr>
          <p:cNvSpPr/>
          <p:nvPr/>
        </p:nvSpPr>
        <p:spPr bwMode="auto">
          <a:xfrm>
            <a:off x="3055935" y="2944744"/>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40" name="Straight Connector 39">
            <a:extLst>
              <a:ext uri="{FF2B5EF4-FFF2-40B4-BE49-F238E27FC236}">
                <a16:creationId xmlns:a16="http://schemas.microsoft.com/office/drawing/2014/main" id="{82F45B4F-250C-4363-8F39-BE87A2CEEE4E}"/>
              </a:ext>
            </a:extLst>
          </p:cNvPr>
          <p:cNvCxnSpPr>
            <a:cxnSpLocks/>
          </p:cNvCxnSpPr>
          <p:nvPr/>
        </p:nvCxnSpPr>
        <p:spPr bwMode="auto">
          <a:xfrm>
            <a:off x="1317986" y="2086566"/>
            <a:ext cx="235719"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42" name="TextBox 41">
            <a:extLst>
              <a:ext uri="{FF2B5EF4-FFF2-40B4-BE49-F238E27FC236}">
                <a16:creationId xmlns:a16="http://schemas.microsoft.com/office/drawing/2014/main" id="{83D259D2-EDE4-4984-8818-8E24F84B3499}"/>
              </a:ext>
            </a:extLst>
          </p:cNvPr>
          <p:cNvSpPr txBox="1"/>
          <p:nvPr/>
        </p:nvSpPr>
        <p:spPr>
          <a:xfrm>
            <a:off x="1980180" y="4240354"/>
            <a:ext cx="1029449"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Predictor (x</a:t>
            </a:r>
            <a:r>
              <a:rPr lang="en-US" sz="1100" baseline="-25000" dirty="0">
                <a:latin typeface="Arial" panose="020B0604020202020204" pitchFamily="34" charset="0"/>
                <a:cs typeface="Arial" panose="020B0604020202020204" pitchFamily="34" charset="0"/>
              </a:rPr>
              <a:t>1</a:t>
            </a:r>
            <a:r>
              <a:rPr lang="en-US" sz="1100" dirty="0">
                <a:latin typeface="Arial" panose="020B0604020202020204" pitchFamily="34" charset="0"/>
                <a:cs typeface="Arial" panose="020B0604020202020204" pitchFamily="34" charset="0"/>
              </a:rPr>
              <a:t>)</a:t>
            </a:r>
          </a:p>
        </p:txBody>
      </p:sp>
      <p:sp>
        <p:nvSpPr>
          <p:cNvPr id="44" name="TextBox 43">
            <a:extLst>
              <a:ext uri="{FF2B5EF4-FFF2-40B4-BE49-F238E27FC236}">
                <a16:creationId xmlns:a16="http://schemas.microsoft.com/office/drawing/2014/main" id="{18540143-785B-45F4-B12F-F8A27FFBDEFD}"/>
              </a:ext>
            </a:extLst>
          </p:cNvPr>
          <p:cNvSpPr txBox="1"/>
          <p:nvPr/>
        </p:nvSpPr>
        <p:spPr>
          <a:xfrm rot="16200000">
            <a:off x="583451" y="2845224"/>
            <a:ext cx="793807"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Target (y)</a:t>
            </a:r>
          </a:p>
        </p:txBody>
      </p:sp>
      <p:sp>
        <p:nvSpPr>
          <p:cNvPr id="48" name="Oval 47">
            <a:extLst>
              <a:ext uri="{FF2B5EF4-FFF2-40B4-BE49-F238E27FC236}">
                <a16:creationId xmlns:a16="http://schemas.microsoft.com/office/drawing/2014/main" id="{A80B0B50-E1B9-4089-94A9-D96CA887CAB8}"/>
              </a:ext>
            </a:extLst>
          </p:cNvPr>
          <p:cNvSpPr/>
          <p:nvPr/>
        </p:nvSpPr>
        <p:spPr bwMode="auto">
          <a:xfrm>
            <a:off x="1397745" y="2271564"/>
            <a:ext cx="76200" cy="76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0" name="TextBox 49">
            <a:extLst>
              <a:ext uri="{FF2B5EF4-FFF2-40B4-BE49-F238E27FC236}">
                <a16:creationId xmlns:a16="http://schemas.microsoft.com/office/drawing/2014/main" id="{ED0ADEA2-BDF4-44E4-87FF-31A139DAAB08}"/>
              </a:ext>
            </a:extLst>
          </p:cNvPr>
          <p:cNvSpPr txBox="1"/>
          <p:nvPr/>
        </p:nvSpPr>
        <p:spPr>
          <a:xfrm>
            <a:off x="1564893" y="1971471"/>
            <a:ext cx="914033"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Predicted Value</a:t>
            </a:r>
          </a:p>
        </p:txBody>
      </p:sp>
      <p:sp>
        <p:nvSpPr>
          <p:cNvPr id="52" name="TextBox 51">
            <a:extLst>
              <a:ext uri="{FF2B5EF4-FFF2-40B4-BE49-F238E27FC236}">
                <a16:creationId xmlns:a16="http://schemas.microsoft.com/office/drawing/2014/main" id="{CC1B0B2C-1F3C-40F8-94E7-D12FA3BD20B8}"/>
              </a:ext>
            </a:extLst>
          </p:cNvPr>
          <p:cNvSpPr txBox="1"/>
          <p:nvPr/>
        </p:nvSpPr>
        <p:spPr>
          <a:xfrm>
            <a:off x="1564893" y="2193493"/>
            <a:ext cx="764953"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Actual Value</a:t>
            </a:r>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B836781-C79C-4CEC-97D2-41EBF5E41EB7}"/>
                  </a:ext>
                </a:extLst>
              </p:cNvPr>
              <p:cNvSpPr txBox="1"/>
              <p:nvPr/>
            </p:nvSpPr>
            <p:spPr>
              <a:xfrm>
                <a:off x="4043183" y="1578470"/>
                <a:ext cx="5282921" cy="1938992"/>
              </a:xfrm>
              <a:prstGeom prst="rect">
                <a:avLst/>
              </a:prstGeom>
              <a:noFill/>
            </p:spPr>
            <p:txBody>
              <a:bodyPr wrap="square">
                <a:spAutoFit/>
              </a:bodyPr>
              <a:lstStyle/>
              <a:p>
                <a:pPr lvl="1"/>
                <a14:m>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rPr>
                          <m:t>𝑦</m:t>
                        </m:r>
                      </m:e>
                    </m:acc>
                  </m:oMath>
                </a14:m>
                <a:r>
                  <a:rPr lang="en-US" dirty="0">
                    <a:solidFill>
                      <a:srgbClr val="FF0000"/>
                    </a:solidFill>
                  </a:rPr>
                  <a:t>= b</a:t>
                </a:r>
                <a:r>
                  <a:rPr lang="en-US" baseline="-25000" dirty="0">
                    <a:solidFill>
                      <a:srgbClr val="FF0000"/>
                    </a:solidFill>
                  </a:rPr>
                  <a:t>0</a:t>
                </a:r>
                <a:r>
                  <a:rPr lang="en-US" dirty="0">
                    <a:solidFill>
                      <a:srgbClr val="FF0000"/>
                    </a:solidFill>
                  </a:rPr>
                  <a:t>+ b</a:t>
                </a:r>
                <a:r>
                  <a:rPr lang="en-US" baseline="-25000" dirty="0">
                    <a:solidFill>
                      <a:srgbClr val="FF0000"/>
                    </a:solidFill>
                  </a:rPr>
                  <a:t>1</a:t>
                </a:r>
                <a:r>
                  <a:rPr lang="en-US" dirty="0">
                    <a:solidFill>
                      <a:srgbClr val="FF0000"/>
                    </a:solidFill>
                  </a:rPr>
                  <a:t>x</a:t>
                </a:r>
                <a:r>
                  <a:rPr lang="en-US" baseline="-25000" dirty="0">
                    <a:solidFill>
                      <a:srgbClr val="FF0000"/>
                    </a:solidFill>
                  </a:rPr>
                  <a:t>1</a:t>
                </a:r>
                <a:r>
                  <a:rPr lang="en-US" dirty="0">
                    <a:solidFill>
                      <a:srgbClr val="FF0000"/>
                    </a:solidFill>
                  </a:rPr>
                  <a:t>+ …</a:t>
                </a:r>
              </a:p>
              <a:p>
                <a:pPr lvl="1"/>
                <a:endParaRPr lang="en-US" dirty="0"/>
              </a:p>
              <a:p>
                <a:pPr lvl="1"/>
                <a:r>
                  <a:rPr lang="en-US" dirty="0">
                    <a:solidFill>
                      <a:srgbClr val="0070C0"/>
                    </a:solidFill>
                  </a:rPr>
                  <a:t>y = </a:t>
                </a:r>
                <a14:m>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smtClean="0">
                            <a:solidFill>
                              <a:srgbClr val="FF0000"/>
                            </a:solidFill>
                            <a:latin typeface="Cambria Math" panose="02040503050406030204" pitchFamily="18" charset="0"/>
                          </a:rPr>
                          <m:t>𝑦</m:t>
                        </m:r>
                      </m:e>
                    </m:acc>
                    <m:r>
                      <a:rPr lang="en-US" i="1" smtClean="0">
                        <a:solidFill>
                          <a:srgbClr val="FF0000"/>
                        </a:solidFill>
                        <a:latin typeface="Cambria Math" panose="02040503050406030204" pitchFamily="18" charset="0"/>
                      </a:rPr>
                      <m:t> </m:t>
                    </m:r>
                  </m:oMath>
                </a14:m>
                <a:r>
                  <a:rPr lang="en-US" dirty="0">
                    <a:solidFill>
                      <a:srgbClr val="0070C0"/>
                    </a:solidFill>
                  </a:rPr>
                  <a:t>+ error</a:t>
                </a:r>
              </a:p>
              <a:p>
                <a:pPr lvl="1"/>
                <a:r>
                  <a:rPr lang="en-US" dirty="0">
                    <a:solidFill>
                      <a:srgbClr val="0070C0"/>
                    </a:solidFill>
                  </a:rPr>
                  <a:t>y = b</a:t>
                </a:r>
                <a:r>
                  <a:rPr lang="en-US" baseline="-25000" dirty="0">
                    <a:solidFill>
                      <a:srgbClr val="0070C0"/>
                    </a:solidFill>
                  </a:rPr>
                  <a:t>0</a:t>
                </a:r>
                <a:r>
                  <a:rPr lang="en-US" dirty="0">
                    <a:solidFill>
                      <a:srgbClr val="0070C0"/>
                    </a:solidFill>
                  </a:rPr>
                  <a:t> + b</a:t>
                </a:r>
                <a:r>
                  <a:rPr lang="en-US" baseline="-25000" dirty="0">
                    <a:solidFill>
                      <a:srgbClr val="0070C0"/>
                    </a:solidFill>
                  </a:rPr>
                  <a:t>1</a:t>
                </a:r>
                <a:r>
                  <a:rPr lang="en-US" dirty="0">
                    <a:solidFill>
                      <a:srgbClr val="0070C0"/>
                    </a:solidFill>
                  </a:rPr>
                  <a:t>x</a:t>
                </a:r>
                <a:r>
                  <a:rPr lang="en-US" baseline="-25000" dirty="0">
                    <a:solidFill>
                      <a:srgbClr val="0070C0"/>
                    </a:solidFill>
                  </a:rPr>
                  <a:t>1</a:t>
                </a:r>
                <a:r>
                  <a:rPr lang="en-US" dirty="0">
                    <a:solidFill>
                      <a:srgbClr val="0070C0"/>
                    </a:solidFill>
                  </a:rPr>
                  <a:t> + error</a:t>
                </a:r>
              </a:p>
              <a:p>
                <a:pPr lvl="1"/>
                <a:endParaRPr lang="en-US" dirty="0">
                  <a:solidFill>
                    <a:srgbClr val="0070C0"/>
                  </a:solidFill>
                </a:endParaRPr>
              </a:p>
            </p:txBody>
          </p:sp>
        </mc:Choice>
        <mc:Fallback xmlns="">
          <p:sp>
            <p:nvSpPr>
              <p:cNvPr id="61" name="TextBox 60">
                <a:extLst>
                  <a:ext uri="{FF2B5EF4-FFF2-40B4-BE49-F238E27FC236}">
                    <a16:creationId xmlns:a16="http://schemas.microsoft.com/office/drawing/2014/main" id="{9B836781-C79C-4CEC-97D2-41EBF5E41EB7}"/>
                  </a:ext>
                </a:extLst>
              </p:cNvPr>
              <p:cNvSpPr txBox="1">
                <a:spLocks noRot="1" noChangeAspect="1" noMove="1" noResize="1" noEditPoints="1" noAdjustHandles="1" noChangeArrowheads="1" noChangeShapeType="1" noTextEdit="1"/>
              </p:cNvSpPr>
              <p:nvPr/>
            </p:nvSpPr>
            <p:spPr>
              <a:xfrm>
                <a:off x="4043183" y="1578470"/>
                <a:ext cx="5282921" cy="1938992"/>
              </a:xfrm>
              <a:prstGeom prst="rect">
                <a:avLst/>
              </a:prstGeom>
              <a:blipFill>
                <a:blip r:embed="rId3"/>
                <a:stretch>
                  <a:fillRect t="-654"/>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8DF6130-2708-4F38-A113-9113358A4D18}"/>
              </a:ext>
            </a:extLst>
          </p:cNvPr>
          <p:cNvCxnSpPr>
            <a:cxnSpLocks/>
          </p:cNvCxnSpPr>
          <p:nvPr/>
        </p:nvCxnSpPr>
        <p:spPr bwMode="auto">
          <a:xfrm flipH="1">
            <a:off x="3611106" y="1866012"/>
            <a:ext cx="990599" cy="666749"/>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cxnSp>
        <p:nvCxnSpPr>
          <p:cNvPr id="16" name="Straight Arrow Connector 15">
            <a:extLst>
              <a:ext uri="{FF2B5EF4-FFF2-40B4-BE49-F238E27FC236}">
                <a16:creationId xmlns:a16="http://schemas.microsoft.com/office/drawing/2014/main" id="{CF8D3012-A294-4355-80C0-80866ACAC0E0}"/>
              </a:ext>
            </a:extLst>
          </p:cNvPr>
          <p:cNvCxnSpPr>
            <a:cxnSpLocks/>
          </p:cNvCxnSpPr>
          <p:nvPr/>
        </p:nvCxnSpPr>
        <p:spPr bwMode="auto">
          <a:xfrm flipH="1">
            <a:off x="3160183" y="2579125"/>
            <a:ext cx="1365322" cy="296537"/>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cxnSp>
        <p:nvCxnSpPr>
          <p:cNvPr id="21" name="Straight Connector 20">
            <a:extLst>
              <a:ext uri="{FF2B5EF4-FFF2-40B4-BE49-F238E27FC236}">
                <a16:creationId xmlns:a16="http://schemas.microsoft.com/office/drawing/2014/main" id="{30928328-433F-4BDC-9E76-CEAEC08AED19}"/>
              </a:ext>
            </a:extLst>
          </p:cNvPr>
          <p:cNvCxnSpPr>
            <a:cxnSpLocks/>
          </p:cNvCxnSpPr>
          <p:nvPr/>
        </p:nvCxnSpPr>
        <p:spPr bwMode="auto">
          <a:xfrm>
            <a:off x="3091104" y="2770363"/>
            <a:ext cx="0" cy="202432"/>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25" name="TextBox 24">
            <a:extLst>
              <a:ext uri="{FF2B5EF4-FFF2-40B4-BE49-F238E27FC236}">
                <a16:creationId xmlns:a16="http://schemas.microsoft.com/office/drawing/2014/main" id="{25BFC4FB-B7EE-4B3C-A4D2-CA4300BB2030}"/>
              </a:ext>
            </a:extLst>
          </p:cNvPr>
          <p:cNvSpPr txBox="1"/>
          <p:nvPr/>
        </p:nvSpPr>
        <p:spPr>
          <a:xfrm>
            <a:off x="4743450" y="4130038"/>
            <a:ext cx="2743200" cy="523220"/>
          </a:xfrm>
          <a:prstGeom prst="rect">
            <a:avLst/>
          </a:prstGeom>
          <a:noFill/>
        </p:spPr>
        <p:txBody>
          <a:bodyPr wrap="square" rtlCol="0">
            <a:spAutoFit/>
          </a:bodyPr>
          <a:lstStyle/>
          <a:p>
            <a:r>
              <a:rPr lang="en-US" sz="700" i="1" dirty="0">
                <a:latin typeface="Arial" panose="020B0604020202020204" pitchFamily="34" charset="0"/>
                <a:cs typeface="Arial" panose="020B0604020202020204" pitchFamily="34" charset="0"/>
              </a:rPr>
              <a:t>Note: For simplicity, I’m referring to the difference between the predicted  a value and the observed as error. In statistics, this is often referred to as the residual and the term error is reserved to denote errors in measurement (irreducible error).</a:t>
            </a:r>
          </a:p>
        </p:txBody>
      </p:sp>
    </p:spTree>
    <p:extLst>
      <p:ext uri="{BB962C8B-B14F-4D97-AF65-F5344CB8AC3E}">
        <p14:creationId xmlns:p14="http://schemas.microsoft.com/office/powerpoint/2010/main" val="3033245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4A680DC-49F5-4496-84AA-41BF98B24BB0}"/>
              </a:ext>
            </a:extLst>
          </p:cNvPr>
          <p:cNvSpPr/>
          <p:nvPr/>
        </p:nvSpPr>
        <p:spPr bwMode="auto">
          <a:xfrm>
            <a:off x="662642" y="1139428"/>
            <a:ext cx="3352800" cy="339090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Classification</a:t>
            </a:r>
          </a:p>
        </p:txBody>
      </p:sp>
      <p:cxnSp>
        <p:nvCxnSpPr>
          <p:cNvPr id="141" name="Straight Connector 140">
            <a:extLst>
              <a:ext uri="{FF2B5EF4-FFF2-40B4-BE49-F238E27FC236}">
                <a16:creationId xmlns:a16="http://schemas.microsoft.com/office/drawing/2014/main" id="{D56C279D-856B-42A1-93DB-C25989B792BE}"/>
              </a:ext>
            </a:extLst>
          </p:cNvPr>
          <p:cNvCxnSpPr>
            <a:cxnSpLocks/>
          </p:cNvCxnSpPr>
          <p:nvPr/>
        </p:nvCxnSpPr>
        <p:spPr bwMode="auto">
          <a:xfrm flipV="1">
            <a:off x="991420" y="3531547"/>
            <a:ext cx="635362" cy="43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Title 1">
            <a:extLst>
              <a:ext uri="{FF2B5EF4-FFF2-40B4-BE49-F238E27FC236}">
                <a16:creationId xmlns:a16="http://schemas.microsoft.com/office/drawing/2014/main" id="{3580AFEE-42DB-44A2-B599-FEE6EE475BC9}"/>
              </a:ext>
            </a:extLst>
          </p:cNvPr>
          <p:cNvSpPr>
            <a:spLocks noGrp="1"/>
          </p:cNvSpPr>
          <p:nvPr>
            <p:ph type="title"/>
          </p:nvPr>
        </p:nvSpPr>
        <p:spPr/>
        <p:txBody>
          <a:bodyPr/>
          <a:lstStyle/>
          <a:p>
            <a:r>
              <a:rPr lang="en-US" dirty="0"/>
              <a:t>Logistic Regression</a:t>
            </a:r>
          </a:p>
        </p:txBody>
      </p:sp>
      <p:sp>
        <p:nvSpPr>
          <p:cNvPr id="4" name="Slide Number Placeholder 3">
            <a:extLst>
              <a:ext uri="{FF2B5EF4-FFF2-40B4-BE49-F238E27FC236}">
                <a16:creationId xmlns:a16="http://schemas.microsoft.com/office/drawing/2014/main" id="{5A0B054C-79E7-437B-BE92-9B5794AA85D4}"/>
              </a:ext>
            </a:extLst>
          </p:cNvPr>
          <p:cNvSpPr>
            <a:spLocks noGrp="1"/>
          </p:cNvSpPr>
          <p:nvPr>
            <p:ph type="sldNum" sz="quarter" idx="12"/>
          </p:nvPr>
        </p:nvSpPr>
        <p:spPr/>
        <p:txBody>
          <a:bodyPr/>
          <a:lstStyle/>
          <a:p>
            <a:fld id="{179A9A4E-4C82-4D44-9372-C31BB3818094}" type="slidenum">
              <a:rPr lang="en-US" smtClean="0"/>
              <a:pPr/>
              <a:t>17</a:t>
            </a:fld>
            <a:endParaRPr lang="en-US" dirty="0"/>
          </a:p>
        </p:txBody>
      </p:sp>
      <p:cxnSp>
        <p:nvCxnSpPr>
          <p:cNvPr id="57" name="Straight Connector 56">
            <a:extLst>
              <a:ext uri="{FF2B5EF4-FFF2-40B4-BE49-F238E27FC236}">
                <a16:creationId xmlns:a16="http://schemas.microsoft.com/office/drawing/2014/main" id="{97794EB2-2850-4E79-A5BC-EE8D3DEB38CD}"/>
              </a:ext>
            </a:extLst>
          </p:cNvPr>
          <p:cNvCxnSpPr>
            <a:cxnSpLocks/>
          </p:cNvCxnSpPr>
          <p:nvPr/>
        </p:nvCxnSpPr>
        <p:spPr bwMode="auto">
          <a:xfrm>
            <a:off x="985760" y="1844278"/>
            <a:ext cx="0" cy="220980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B52DD79A-18FA-4A70-B726-AE1C3CE2B8F0}"/>
              </a:ext>
            </a:extLst>
          </p:cNvPr>
          <p:cNvCxnSpPr>
            <a:cxnSpLocks/>
          </p:cNvCxnSpPr>
          <p:nvPr/>
        </p:nvCxnSpPr>
        <p:spPr bwMode="auto">
          <a:xfrm flipH="1">
            <a:off x="985760" y="4054078"/>
            <a:ext cx="2514600"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A792AAFE-8FA7-489F-BFFA-EB28B17B7CDE}"/>
              </a:ext>
            </a:extLst>
          </p:cNvPr>
          <p:cNvSpPr txBox="1"/>
          <p:nvPr/>
        </p:nvSpPr>
        <p:spPr>
          <a:xfrm>
            <a:off x="1869435" y="4009070"/>
            <a:ext cx="105349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Predictor (X1)</a:t>
            </a:r>
          </a:p>
        </p:txBody>
      </p:sp>
      <p:sp>
        <p:nvSpPr>
          <p:cNvPr id="89" name="TextBox 88">
            <a:extLst>
              <a:ext uri="{FF2B5EF4-FFF2-40B4-BE49-F238E27FC236}">
                <a16:creationId xmlns:a16="http://schemas.microsoft.com/office/drawing/2014/main" id="{B988CB1F-B4A1-4E44-AFDF-13F44BB287A1}"/>
              </a:ext>
            </a:extLst>
          </p:cNvPr>
          <p:cNvSpPr txBox="1"/>
          <p:nvPr/>
        </p:nvSpPr>
        <p:spPr>
          <a:xfrm rot="16200000">
            <a:off x="472706" y="2613940"/>
            <a:ext cx="793807"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Target (y)</a:t>
            </a:r>
          </a:p>
        </p:txBody>
      </p:sp>
      <p:cxnSp>
        <p:nvCxnSpPr>
          <p:cNvPr id="131" name="Connector: Curved 130">
            <a:extLst>
              <a:ext uri="{FF2B5EF4-FFF2-40B4-BE49-F238E27FC236}">
                <a16:creationId xmlns:a16="http://schemas.microsoft.com/office/drawing/2014/main" id="{F98778A6-6538-462F-9088-45577C6E2601}"/>
              </a:ext>
            </a:extLst>
          </p:cNvPr>
          <p:cNvCxnSpPr>
            <a:cxnSpLocks/>
          </p:cNvCxnSpPr>
          <p:nvPr/>
        </p:nvCxnSpPr>
        <p:spPr bwMode="auto">
          <a:xfrm flipV="1">
            <a:off x="1604857" y="2446760"/>
            <a:ext cx="1856728" cy="1082010"/>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AAB9BEB2-9D55-4C28-BA12-0C6BC39929B8}"/>
              </a:ext>
            </a:extLst>
          </p:cNvPr>
          <p:cNvCxnSpPr>
            <a:cxnSpLocks/>
          </p:cNvCxnSpPr>
          <p:nvPr/>
        </p:nvCxnSpPr>
        <p:spPr bwMode="auto">
          <a:xfrm>
            <a:off x="3466556" y="2446760"/>
            <a:ext cx="54888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8" name="TextBox 147">
            <a:extLst>
              <a:ext uri="{FF2B5EF4-FFF2-40B4-BE49-F238E27FC236}">
                <a16:creationId xmlns:a16="http://schemas.microsoft.com/office/drawing/2014/main" id="{931A9AAC-DA16-448E-9ECE-090527FE7A08}"/>
              </a:ext>
            </a:extLst>
          </p:cNvPr>
          <p:cNvSpPr txBox="1"/>
          <p:nvPr/>
        </p:nvSpPr>
        <p:spPr>
          <a:xfrm>
            <a:off x="1666440" y="2701213"/>
            <a:ext cx="806631" cy="230832"/>
          </a:xfrm>
          <a:prstGeom prst="rect">
            <a:avLst/>
          </a:prstGeom>
          <a:noFill/>
        </p:spPr>
        <p:txBody>
          <a:bodyPr wrap="none" rtlCol="0">
            <a:spAutoFit/>
          </a:bodyPr>
          <a:lstStyle/>
          <a:p>
            <a:r>
              <a:rPr lang="en-US" sz="900" dirty="0">
                <a:solidFill>
                  <a:srgbClr val="00B0F0"/>
                </a:solidFill>
                <a:latin typeface="Arial" panose="020B0604020202020204" pitchFamily="34" charset="0"/>
                <a:cs typeface="Arial" panose="020B0604020202020204" pitchFamily="34" charset="0"/>
              </a:rPr>
              <a:t>Predict Blue</a:t>
            </a:r>
          </a:p>
        </p:txBody>
      </p:sp>
      <p:sp>
        <p:nvSpPr>
          <p:cNvPr id="150" name="TextBox 149">
            <a:extLst>
              <a:ext uri="{FF2B5EF4-FFF2-40B4-BE49-F238E27FC236}">
                <a16:creationId xmlns:a16="http://schemas.microsoft.com/office/drawing/2014/main" id="{4F12A210-4B7C-4874-91DF-2C15DFDAA177}"/>
              </a:ext>
            </a:extLst>
          </p:cNvPr>
          <p:cNvSpPr txBox="1"/>
          <p:nvPr/>
        </p:nvSpPr>
        <p:spPr>
          <a:xfrm>
            <a:off x="2665628" y="2719462"/>
            <a:ext cx="896399" cy="230832"/>
          </a:xfrm>
          <a:prstGeom prst="rect">
            <a:avLst/>
          </a:prstGeom>
          <a:noFill/>
        </p:spPr>
        <p:txBody>
          <a:bodyPr wrap="none" rtlCol="0">
            <a:spAutoFit/>
          </a:bodyPr>
          <a:lstStyle/>
          <a:p>
            <a:r>
              <a:rPr lang="en-US" sz="900" dirty="0">
                <a:solidFill>
                  <a:srgbClr val="00B050"/>
                </a:solidFill>
                <a:latin typeface="Arial" panose="020B0604020202020204" pitchFamily="34" charset="0"/>
                <a:cs typeface="Arial" panose="020B0604020202020204" pitchFamily="34" charset="0"/>
              </a:rPr>
              <a:t>Predict Green</a:t>
            </a:r>
          </a:p>
        </p:txBody>
      </p:sp>
      <p:cxnSp>
        <p:nvCxnSpPr>
          <p:cNvPr id="154" name="Straight Connector 153">
            <a:extLst>
              <a:ext uri="{FF2B5EF4-FFF2-40B4-BE49-F238E27FC236}">
                <a16:creationId xmlns:a16="http://schemas.microsoft.com/office/drawing/2014/main" id="{AD2E4730-048D-4839-9A36-D08087E5108B}"/>
              </a:ext>
            </a:extLst>
          </p:cNvPr>
          <p:cNvCxnSpPr>
            <a:cxnSpLocks/>
          </p:cNvCxnSpPr>
          <p:nvPr/>
        </p:nvCxnSpPr>
        <p:spPr bwMode="auto">
          <a:xfrm flipV="1">
            <a:off x="2533372" y="2097737"/>
            <a:ext cx="3030" cy="1598107"/>
          </a:xfrm>
          <a:prstGeom prst="line">
            <a:avLst/>
          </a:prstGeom>
          <a:solidFill>
            <a:schemeClr val="accent1"/>
          </a:solidFill>
          <a:ln w="6350" cap="flat" cmpd="sng" algn="ctr">
            <a:solidFill>
              <a:schemeClr val="tx1">
                <a:lumMod val="65000"/>
                <a:lumOff val="35000"/>
              </a:schemeClr>
            </a:solidFill>
            <a:prstDash val="dash"/>
            <a:round/>
            <a:headEnd type="none" w="med" len="med"/>
            <a:tailEnd type="none" w="med" len="med"/>
          </a:ln>
          <a:effectLst/>
        </p:spPr>
      </p:cxnSp>
      <p:cxnSp>
        <p:nvCxnSpPr>
          <p:cNvPr id="157" name="Straight Arrow Connector 156">
            <a:extLst>
              <a:ext uri="{FF2B5EF4-FFF2-40B4-BE49-F238E27FC236}">
                <a16:creationId xmlns:a16="http://schemas.microsoft.com/office/drawing/2014/main" id="{704CB4C7-AFEE-4EF8-A2A5-661D2489D4F9}"/>
              </a:ext>
            </a:extLst>
          </p:cNvPr>
          <p:cNvCxnSpPr/>
          <p:nvPr/>
        </p:nvCxnSpPr>
        <p:spPr bwMode="auto">
          <a:xfrm>
            <a:off x="2536061" y="2935186"/>
            <a:ext cx="1077534" cy="0"/>
          </a:xfrm>
          <a:prstGeom prst="straightConnector1">
            <a:avLst/>
          </a:prstGeom>
          <a:solidFill>
            <a:schemeClr val="accent1"/>
          </a:solidFill>
          <a:ln w="6350" cap="flat" cmpd="sng" algn="ctr">
            <a:solidFill>
              <a:schemeClr val="tx1"/>
            </a:solidFill>
            <a:prstDash val="sysDash"/>
            <a:round/>
            <a:headEnd type="none" w="med" len="med"/>
            <a:tailEnd type="triangle" w="sm" len="sm"/>
          </a:ln>
          <a:effectLst/>
        </p:spPr>
      </p:cxnSp>
      <p:cxnSp>
        <p:nvCxnSpPr>
          <p:cNvPr id="159" name="Straight Arrow Connector 158">
            <a:extLst>
              <a:ext uri="{FF2B5EF4-FFF2-40B4-BE49-F238E27FC236}">
                <a16:creationId xmlns:a16="http://schemas.microsoft.com/office/drawing/2014/main" id="{1A25EA9F-3978-4417-8F10-17710747DD6F}"/>
              </a:ext>
            </a:extLst>
          </p:cNvPr>
          <p:cNvCxnSpPr>
            <a:cxnSpLocks/>
          </p:cNvCxnSpPr>
          <p:nvPr/>
        </p:nvCxnSpPr>
        <p:spPr bwMode="auto">
          <a:xfrm flipH="1">
            <a:off x="1592388" y="2934106"/>
            <a:ext cx="930711" cy="0"/>
          </a:xfrm>
          <a:prstGeom prst="straightConnector1">
            <a:avLst/>
          </a:prstGeom>
          <a:solidFill>
            <a:schemeClr val="accent1"/>
          </a:solidFill>
          <a:ln w="6350" cap="flat" cmpd="sng" algn="ctr">
            <a:solidFill>
              <a:schemeClr val="tx1"/>
            </a:solidFill>
            <a:prstDash val="sysDash"/>
            <a:round/>
            <a:headEnd type="none" w="med" len="med"/>
            <a:tailEnd type="triangle" w="sm" len="sm"/>
          </a:ln>
          <a:effectLst/>
        </p:spPr>
      </p:cxnSp>
      <p:sp>
        <p:nvSpPr>
          <p:cNvPr id="107" name="Oval 106">
            <a:extLst>
              <a:ext uri="{FF2B5EF4-FFF2-40B4-BE49-F238E27FC236}">
                <a16:creationId xmlns:a16="http://schemas.microsoft.com/office/drawing/2014/main" id="{87BFA75F-82F0-4873-93D3-CA2A393C3039}"/>
              </a:ext>
            </a:extLst>
          </p:cNvPr>
          <p:cNvSpPr/>
          <p:nvPr/>
        </p:nvSpPr>
        <p:spPr bwMode="auto">
          <a:xfrm>
            <a:off x="2784003" y="2402903"/>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9" name="Oval 108">
            <a:extLst>
              <a:ext uri="{FF2B5EF4-FFF2-40B4-BE49-F238E27FC236}">
                <a16:creationId xmlns:a16="http://schemas.microsoft.com/office/drawing/2014/main" id="{19D40E0F-C072-4012-94F8-F41A426717B1}"/>
              </a:ext>
            </a:extLst>
          </p:cNvPr>
          <p:cNvSpPr/>
          <p:nvPr/>
        </p:nvSpPr>
        <p:spPr bwMode="auto">
          <a:xfrm>
            <a:off x="2998628" y="2402903"/>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1" name="Oval 110">
            <a:extLst>
              <a:ext uri="{FF2B5EF4-FFF2-40B4-BE49-F238E27FC236}">
                <a16:creationId xmlns:a16="http://schemas.microsoft.com/office/drawing/2014/main" id="{8EC5B77A-DE85-4847-B338-E861578A62C9}"/>
              </a:ext>
            </a:extLst>
          </p:cNvPr>
          <p:cNvSpPr/>
          <p:nvPr/>
        </p:nvSpPr>
        <p:spPr bwMode="auto">
          <a:xfrm>
            <a:off x="3327946" y="2408417"/>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3" name="Oval 112">
            <a:extLst>
              <a:ext uri="{FF2B5EF4-FFF2-40B4-BE49-F238E27FC236}">
                <a16:creationId xmlns:a16="http://schemas.microsoft.com/office/drawing/2014/main" id="{BD70451A-A937-47F5-BEF1-79E1E0EF3C27}"/>
              </a:ext>
            </a:extLst>
          </p:cNvPr>
          <p:cNvSpPr/>
          <p:nvPr/>
        </p:nvSpPr>
        <p:spPr bwMode="auto">
          <a:xfrm>
            <a:off x="3140878" y="2402903"/>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5" name="Oval 114">
            <a:extLst>
              <a:ext uri="{FF2B5EF4-FFF2-40B4-BE49-F238E27FC236}">
                <a16:creationId xmlns:a16="http://schemas.microsoft.com/office/drawing/2014/main" id="{76A09535-F891-48F6-854C-A4607E80A4D7}"/>
              </a:ext>
            </a:extLst>
          </p:cNvPr>
          <p:cNvSpPr/>
          <p:nvPr/>
        </p:nvSpPr>
        <p:spPr bwMode="auto">
          <a:xfrm>
            <a:off x="3452798" y="2408417"/>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7" name="Oval 116">
            <a:extLst>
              <a:ext uri="{FF2B5EF4-FFF2-40B4-BE49-F238E27FC236}">
                <a16:creationId xmlns:a16="http://schemas.microsoft.com/office/drawing/2014/main" id="{9E2C81FC-F5FD-4969-BAF7-6AE4EFC802C2}"/>
              </a:ext>
            </a:extLst>
          </p:cNvPr>
          <p:cNvSpPr/>
          <p:nvPr/>
        </p:nvSpPr>
        <p:spPr bwMode="auto">
          <a:xfrm>
            <a:off x="3570128" y="240866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9" name="Oval 118">
            <a:extLst>
              <a:ext uri="{FF2B5EF4-FFF2-40B4-BE49-F238E27FC236}">
                <a16:creationId xmlns:a16="http://schemas.microsoft.com/office/drawing/2014/main" id="{52E82857-5D6E-453E-92B9-53F1995776C8}"/>
              </a:ext>
            </a:extLst>
          </p:cNvPr>
          <p:cNvSpPr/>
          <p:nvPr/>
        </p:nvSpPr>
        <p:spPr bwMode="auto">
          <a:xfrm>
            <a:off x="3899446" y="240866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1" name="Oval 120">
            <a:extLst>
              <a:ext uri="{FF2B5EF4-FFF2-40B4-BE49-F238E27FC236}">
                <a16:creationId xmlns:a16="http://schemas.microsoft.com/office/drawing/2014/main" id="{70F1C2E6-DD17-4625-94B5-38CD018BCEEF}"/>
              </a:ext>
            </a:extLst>
          </p:cNvPr>
          <p:cNvSpPr/>
          <p:nvPr/>
        </p:nvSpPr>
        <p:spPr bwMode="auto">
          <a:xfrm>
            <a:off x="3712378" y="240866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3" name="Oval 122">
            <a:extLst>
              <a:ext uri="{FF2B5EF4-FFF2-40B4-BE49-F238E27FC236}">
                <a16:creationId xmlns:a16="http://schemas.microsoft.com/office/drawing/2014/main" id="{2542AB57-531E-47A1-8ED8-68E0587793ED}"/>
              </a:ext>
            </a:extLst>
          </p:cNvPr>
          <p:cNvSpPr/>
          <p:nvPr/>
        </p:nvSpPr>
        <p:spPr bwMode="auto">
          <a:xfrm>
            <a:off x="2358512" y="2402815"/>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3" name="Oval 62">
            <a:extLst>
              <a:ext uri="{FF2B5EF4-FFF2-40B4-BE49-F238E27FC236}">
                <a16:creationId xmlns:a16="http://schemas.microsoft.com/office/drawing/2014/main" id="{6A60B3EE-C87E-486C-B41D-3BD2522DB45F}"/>
              </a:ext>
            </a:extLst>
          </p:cNvPr>
          <p:cNvSpPr/>
          <p:nvPr/>
        </p:nvSpPr>
        <p:spPr bwMode="auto">
          <a:xfrm>
            <a:off x="1035750" y="3490427"/>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7" name="Oval 66">
            <a:extLst>
              <a:ext uri="{FF2B5EF4-FFF2-40B4-BE49-F238E27FC236}">
                <a16:creationId xmlns:a16="http://schemas.microsoft.com/office/drawing/2014/main" id="{9E328F10-8AAD-4D8A-9620-14D626BA5039}"/>
              </a:ext>
            </a:extLst>
          </p:cNvPr>
          <p:cNvSpPr/>
          <p:nvPr/>
        </p:nvSpPr>
        <p:spPr bwMode="auto">
          <a:xfrm>
            <a:off x="1153080" y="3490670"/>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1" name="Oval 70">
            <a:extLst>
              <a:ext uri="{FF2B5EF4-FFF2-40B4-BE49-F238E27FC236}">
                <a16:creationId xmlns:a16="http://schemas.microsoft.com/office/drawing/2014/main" id="{DAAF2630-25A8-4546-8181-1F525FB5388C}"/>
              </a:ext>
            </a:extLst>
          </p:cNvPr>
          <p:cNvSpPr/>
          <p:nvPr/>
        </p:nvSpPr>
        <p:spPr bwMode="auto">
          <a:xfrm>
            <a:off x="1482398" y="3496184"/>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5" name="Oval 74">
            <a:extLst>
              <a:ext uri="{FF2B5EF4-FFF2-40B4-BE49-F238E27FC236}">
                <a16:creationId xmlns:a16="http://schemas.microsoft.com/office/drawing/2014/main" id="{EECA5312-D8BC-46EB-B2CD-42117DD446C6}"/>
              </a:ext>
            </a:extLst>
          </p:cNvPr>
          <p:cNvSpPr/>
          <p:nvPr/>
        </p:nvSpPr>
        <p:spPr bwMode="auto">
          <a:xfrm>
            <a:off x="1295330" y="3490670"/>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9" name="Oval 98">
            <a:extLst>
              <a:ext uri="{FF2B5EF4-FFF2-40B4-BE49-F238E27FC236}">
                <a16:creationId xmlns:a16="http://schemas.microsoft.com/office/drawing/2014/main" id="{262000C8-C6FE-407C-ADA3-70D9897EDB7E}"/>
              </a:ext>
            </a:extLst>
          </p:cNvPr>
          <p:cNvSpPr/>
          <p:nvPr/>
        </p:nvSpPr>
        <p:spPr bwMode="auto">
          <a:xfrm>
            <a:off x="1607250" y="3496184"/>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1" name="Oval 100">
            <a:extLst>
              <a:ext uri="{FF2B5EF4-FFF2-40B4-BE49-F238E27FC236}">
                <a16:creationId xmlns:a16="http://schemas.microsoft.com/office/drawing/2014/main" id="{40683ADE-5A4B-4214-8E3B-354499B22123}"/>
              </a:ext>
            </a:extLst>
          </p:cNvPr>
          <p:cNvSpPr/>
          <p:nvPr/>
        </p:nvSpPr>
        <p:spPr bwMode="auto">
          <a:xfrm>
            <a:off x="1724580" y="3496427"/>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3" name="Oval 102">
            <a:extLst>
              <a:ext uri="{FF2B5EF4-FFF2-40B4-BE49-F238E27FC236}">
                <a16:creationId xmlns:a16="http://schemas.microsoft.com/office/drawing/2014/main" id="{C370BF8A-E4ED-4E3B-BC0C-CADA3A9BA933}"/>
              </a:ext>
            </a:extLst>
          </p:cNvPr>
          <p:cNvSpPr/>
          <p:nvPr/>
        </p:nvSpPr>
        <p:spPr bwMode="auto">
          <a:xfrm>
            <a:off x="2053898" y="3496427"/>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5" name="Oval 104">
            <a:extLst>
              <a:ext uri="{FF2B5EF4-FFF2-40B4-BE49-F238E27FC236}">
                <a16:creationId xmlns:a16="http://schemas.microsoft.com/office/drawing/2014/main" id="{9785C62E-C28E-4BB5-A671-8F7C10B1A13E}"/>
              </a:ext>
            </a:extLst>
          </p:cNvPr>
          <p:cNvSpPr/>
          <p:nvPr/>
        </p:nvSpPr>
        <p:spPr bwMode="auto">
          <a:xfrm>
            <a:off x="1866830" y="3496427"/>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5" name="Oval 124">
            <a:extLst>
              <a:ext uri="{FF2B5EF4-FFF2-40B4-BE49-F238E27FC236}">
                <a16:creationId xmlns:a16="http://schemas.microsoft.com/office/drawing/2014/main" id="{8D259221-15E8-4D7E-84B4-A52AC039E869}"/>
              </a:ext>
            </a:extLst>
          </p:cNvPr>
          <p:cNvSpPr/>
          <p:nvPr/>
        </p:nvSpPr>
        <p:spPr bwMode="auto">
          <a:xfrm>
            <a:off x="2398976" y="3499620"/>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3" name="Oval 142">
            <a:extLst>
              <a:ext uri="{FF2B5EF4-FFF2-40B4-BE49-F238E27FC236}">
                <a16:creationId xmlns:a16="http://schemas.microsoft.com/office/drawing/2014/main" id="{84041C34-78D6-49C2-BA6A-A6FCE1E26B0D}"/>
              </a:ext>
            </a:extLst>
          </p:cNvPr>
          <p:cNvSpPr/>
          <p:nvPr/>
        </p:nvSpPr>
        <p:spPr bwMode="auto">
          <a:xfrm>
            <a:off x="2550438" y="3499620"/>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5" name="Oval 144">
            <a:extLst>
              <a:ext uri="{FF2B5EF4-FFF2-40B4-BE49-F238E27FC236}">
                <a16:creationId xmlns:a16="http://schemas.microsoft.com/office/drawing/2014/main" id="{9BD861BC-8AEE-4928-BF13-1D7506E15D83}"/>
              </a:ext>
            </a:extLst>
          </p:cNvPr>
          <p:cNvSpPr/>
          <p:nvPr/>
        </p:nvSpPr>
        <p:spPr bwMode="auto">
          <a:xfrm>
            <a:off x="2807209" y="3498767"/>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TextBox 8">
            <a:extLst>
              <a:ext uri="{FF2B5EF4-FFF2-40B4-BE49-F238E27FC236}">
                <a16:creationId xmlns:a16="http://schemas.microsoft.com/office/drawing/2014/main" id="{E1ED7BB8-8CF0-4D6E-A00D-F804CD9AA8BE}"/>
              </a:ext>
            </a:extLst>
          </p:cNvPr>
          <p:cNvSpPr txBox="1"/>
          <p:nvPr/>
        </p:nvSpPr>
        <p:spPr>
          <a:xfrm>
            <a:off x="4374860" y="2432025"/>
            <a:ext cx="350153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Let’s say, we’re looking for P(C=1)…</a:t>
            </a:r>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D228D5FD-0B96-462E-A7A1-828FDAC76E08}"/>
                  </a:ext>
                </a:extLst>
              </p:cNvPr>
              <p:cNvSpPr txBox="1"/>
              <p:nvPr/>
            </p:nvSpPr>
            <p:spPr>
              <a:xfrm>
                <a:off x="5315218" y="2766769"/>
                <a:ext cx="2796706" cy="624273"/>
              </a:xfrm>
              <a:prstGeom prst="rect">
                <a:avLst/>
              </a:prstGeom>
              <a:noFill/>
            </p:spPr>
            <p:txBody>
              <a:bodyPr wrap="square">
                <a:spAutoFit/>
              </a:bodyPr>
              <a:lstStyle/>
              <a:p>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𝑜𝑑𝑑𝑠</m:t>
                        </m:r>
                      </m:num>
                      <m:den>
                        <m:r>
                          <a:rPr lang="en-US" i="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𝑜𝑑𝑑𝑠</m:t>
                        </m:r>
                      </m:den>
                    </m:f>
                  </m:oMath>
                </a14:m>
                <a:r>
                  <a:rPr lang="en-US" baseline="30000" dirty="0"/>
                  <a:t>=</a:t>
                </a:r>
                <a:r>
                  <a:rPr lang="en-US" dirty="0"/>
                  <a:t>e</a:t>
                </a:r>
                <a:r>
                  <a:rPr lang="en-US" baseline="30000" dirty="0"/>
                  <a:t>1+b</a:t>
                </a:r>
                <a:r>
                  <a:rPr lang="en-US" sz="2000" baseline="20000" dirty="0"/>
                  <a:t>1</a:t>
                </a:r>
                <a:r>
                  <a:rPr lang="en-US" baseline="30000" dirty="0"/>
                  <a:t>x</a:t>
                </a:r>
                <a:r>
                  <a:rPr lang="en-US" sz="2000" baseline="20000" dirty="0"/>
                  <a:t>1</a:t>
                </a:r>
                <a:r>
                  <a:rPr lang="en-US" baseline="30000" dirty="0"/>
                  <a:t>+…</a:t>
                </a:r>
                <a:endParaRPr lang="en-US" baseline="30000" dirty="0">
                  <a:solidFill>
                    <a:schemeClr val="tx1"/>
                  </a:solidFill>
                </a:endParaRPr>
              </a:p>
            </p:txBody>
          </p:sp>
        </mc:Choice>
        <mc:Fallback xmlns="">
          <p:sp>
            <p:nvSpPr>
              <p:cNvPr id="65" name="TextBox 64">
                <a:extLst>
                  <a:ext uri="{FF2B5EF4-FFF2-40B4-BE49-F238E27FC236}">
                    <a16:creationId xmlns:a16="http://schemas.microsoft.com/office/drawing/2014/main" id="{D228D5FD-0B96-462E-A7A1-828FDAC76E08}"/>
                  </a:ext>
                </a:extLst>
              </p:cNvPr>
              <p:cNvSpPr txBox="1">
                <a:spLocks noRot="1" noChangeAspect="1" noMove="1" noResize="1" noEditPoints="1" noAdjustHandles="1" noChangeArrowheads="1" noChangeShapeType="1" noTextEdit="1"/>
              </p:cNvSpPr>
              <p:nvPr/>
            </p:nvSpPr>
            <p:spPr>
              <a:xfrm>
                <a:off x="5315218" y="2766769"/>
                <a:ext cx="2796706" cy="624273"/>
              </a:xfrm>
              <a:prstGeom prst="rect">
                <a:avLst/>
              </a:prstGeom>
              <a:blipFill>
                <a:blip r:embed="rId3"/>
                <a:stretch>
                  <a:fillRect t="-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07D9370-6297-405B-A9D0-37EB05C3BF28}"/>
                  </a:ext>
                </a:extLst>
              </p:cNvPr>
              <p:cNvSpPr txBox="1"/>
              <p:nvPr/>
            </p:nvSpPr>
            <p:spPr>
              <a:xfrm>
                <a:off x="4418716" y="1633154"/>
                <a:ext cx="4096634" cy="554447"/>
              </a:xfrm>
              <a:prstGeom prst="rect">
                <a:avLst/>
              </a:prstGeom>
              <a:noFill/>
            </p:spPr>
            <p:txBody>
              <a:bodyPr wrap="none" rtlCol="0">
                <a:spAutoFit/>
              </a:bodyPr>
              <a:lstStyle/>
              <a:p>
                <a:r>
                  <a:rPr lang="en-US" dirty="0"/>
                  <a:t>P (y=green | x1=?) = </a:t>
                </a:r>
                <a14:m>
                  <m:oMath xmlns:m="http://schemas.openxmlformats.org/officeDocument/2006/math">
                    <m:f>
                      <m:fPr>
                        <m:ctrlPr>
                          <a:rPr lang="en-US" sz="200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i="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𝑒</m:t>
                        </m:r>
                        <m:r>
                          <a:rPr lang="en-US" sz="2000" b="0" i="1" baseline="20000" smtClean="0">
                            <a:solidFill>
                              <a:schemeClr val="tx1"/>
                            </a:solidFill>
                            <a:latin typeface="Cambria Math" panose="02040503050406030204" pitchFamily="18" charset="0"/>
                          </a:rPr>
                          <m:t>−(</m:t>
                        </m:r>
                        <m:r>
                          <a:rPr lang="en-US" sz="2000" b="0" i="1" baseline="30000" smtClean="0">
                            <a:solidFill>
                              <a:schemeClr val="tx1"/>
                            </a:solidFill>
                            <a:latin typeface="Cambria Math" panose="02040503050406030204" pitchFamily="18" charset="0"/>
                          </a:rPr>
                          <m:t>𝐵</m:t>
                        </m:r>
                        <m:r>
                          <a:rPr lang="en-US" sz="2000" b="0" i="1" baseline="14000" smtClean="0">
                            <a:solidFill>
                              <a:schemeClr val="tx1"/>
                            </a:solidFill>
                            <a:latin typeface="Cambria Math" panose="02040503050406030204" pitchFamily="18" charset="0"/>
                          </a:rPr>
                          <m:t>0</m:t>
                        </m:r>
                        <m:r>
                          <a:rPr lang="en-US" sz="2000" b="0" i="1" baseline="20000" smtClean="0">
                            <a:solidFill>
                              <a:schemeClr val="tx1"/>
                            </a:solidFill>
                            <a:latin typeface="Cambria Math" panose="02040503050406030204" pitchFamily="18" charset="0"/>
                          </a:rPr>
                          <m:t>+</m:t>
                        </m:r>
                        <m:r>
                          <a:rPr lang="en-US" sz="2000" b="0" i="1" baseline="30000" smtClean="0">
                            <a:solidFill>
                              <a:schemeClr val="tx1"/>
                            </a:solidFill>
                            <a:latin typeface="Cambria Math" panose="02040503050406030204" pitchFamily="18" charset="0"/>
                          </a:rPr>
                          <m:t>𝐵</m:t>
                        </m:r>
                        <m:r>
                          <a:rPr lang="en-US" sz="2000" b="0" i="1" baseline="20000" smtClean="0">
                            <a:solidFill>
                              <a:schemeClr val="tx1"/>
                            </a:solidFill>
                            <a:latin typeface="Cambria Math" panose="02040503050406030204" pitchFamily="18" charset="0"/>
                          </a:rPr>
                          <m:t>1∗</m:t>
                        </m:r>
                        <m:r>
                          <a:rPr lang="en-US" sz="2000" b="0" i="1" baseline="30000" smtClean="0">
                            <a:solidFill>
                              <a:schemeClr val="tx1"/>
                            </a:solidFill>
                            <a:latin typeface="Cambria Math" panose="02040503050406030204" pitchFamily="18" charset="0"/>
                          </a:rPr>
                          <m:t>𝑥</m:t>
                        </m:r>
                        <m:r>
                          <a:rPr lang="en-US" sz="2000" b="0" i="1" baseline="20000" smtClean="0">
                            <a:solidFill>
                              <a:schemeClr val="tx1"/>
                            </a:solidFill>
                            <a:latin typeface="Cambria Math" panose="02040503050406030204" pitchFamily="18" charset="0"/>
                          </a:rPr>
                          <m:t>1+..)</m:t>
                        </m:r>
                      </m:den>
                    </m:f>
                  </m:oMath>
                </a14:m>
                <a:endParaRPr lang="en-US" dirty="0"/>
              </a:p>
            </p:txBody>
          </p:sp>
        </mc:Choice>
        <mc:Fallback xmlns="">
          <p:sp>
            <p:nvSpPr>
              <p:cNvPr id="13" name="TextBox 12">
                <a:extLst>
                  <a:ext uri="{FF2B5EF4-FFF2-40B4-BE49-F238E27FC236}">
                    <a16:creationId xmlns:a16="http://schemas.microsoft.com/office/drawing/2014/main" id="{207D9370-6297-405B-A9D0-37EB05C3BF28}"/>
                  </a:ext>
                </a:extLst>
              </p:cNvPr>
              <p:cNvSpPr txBox="1">
                <a:spLocks noRot="1" noChangeAspect="1" noMove="1" noResize="1" noEditPoints="1" noAdjustHandles="1" noChangeArrowheads="1" noChangeShapeType="1" noTextEdit="1"/>
              </p:cNvSpPr>
              <p:nvPr/>
            </p:nvSpPr>
            <p:spPr>
              <a:xfrm>
                <a:off x="4418716" y="1633154"/>
                <a:ext cx="4096634" cy="554447"/>
              </a:xfrm>
              <a:prstGeom prst="rect">
                <a:avLst/>
              </a:prstGeom>
              <a:blipFill>
                <a:blip r:embed="rId4"/>
                <a:stretch>
                  <a:fillRect l="-310"/>
                </a:stretch>
              </a:blipFill>
            </p:spPr>
            <p:txBody>
              <a:bodyPr/>
              <a:lstStyle/>
              <a:p>
                <a:r>
                  <a:rPr lang="en-US">
                    <a:noFill/>
                  </a:rPr>
                  <a:t> </a:t>
                </a:r>
              </a:p>
            </p:txBody>
          </p:sp>
        </mc:Fallback>
      </mc:AlternateContent>
    </p:spTree>
    <p:extLst>
      <p:ext uri="{BB962C8B-B14F-4D97-AF65-F5344CB8AC3E}">
        <p14:creationId xmlns:p14="http://schemas.microsoft.com/office/powerpoint/2010/main" val="226716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4A680DC-49F5-4496-84AA-41BF98B24BB0}"/>
              </a:ext>
            </a:extLst>
          </p:cNvPr>
          <p:cNvSpPr/>
          <p:nvPr/>
        </p:nvSpPr>
        <p:spPr bwMode="auto">
          <a:xfrm>
            <a:off x="653559" y="1268015"/>
            <a:ext cx="3581400" cy="339090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Classification</a:t>
            </a:r>
          </a:p>
        </p:txBody>
      </p:sp>
      <p:cxnSp>
        <p:nvCxnSpPr>
          <p:cNvPr id="141" name="Straight Connector 140">
            <a:extLst>
              <a:ext uri="{FF2B5EF4-FFF2-40B4-BE49-F238E27FC236}">
                <a16:creationId xmlns:a16="http://schemas.microsoft.com/office/drawing/2014/main" id="{D56C279D-856B-42A1-93DB-C25989B792BE}"/>
              </a:ext>
            </a:extLst>
          </p:cNvPr>
          <p:cNvCxnSpPr>
            <a:cxnSpLocks/>
          </p:cNvCxnSpPr>
          <p:nvPr/>
        </p:nvCxnSpPr>
        <p:spPr bwMode="auto">
          <a:xfrm flipV="1">
            <a:off x="1185076" y="3660133"/>
            <a:ext cx="635362" cy="43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Title 1">
            <a:extLst>
              <a:ext uri="{FF2B5EF4-FFF2-40B4-BE49-F238E27FC236}">
                <a16:creationId xmlns:a16="http://schemas.microsoft.com/office/drawing/2014/main" id="{3580AFEE-42DB-44A2-B599-FEE6EE475BC9}"/>
              </a:ext>
            </a:extLst>
          </p:cNvPr>
          <p:cNvSpPr>
            <a:spLocks noGrp="1"/>
          </p:cNvSpPr>
          <p:nvPr>
            <p:ph type="title"/>
          </p:nvPr>
        </p:nvSpPr>
        <p:spPr/>
        <p:txBody>
          <a:bodyPr/>
          <a:lstStyle/>
          <a:p>
            <a:r>
              <a:rPr lang="en-US" dirty="0"/>
              <a:t>Logistic Regression</a:t>
            </a:r>
          </a:p>
        </p:txBody>
      </p:sp>
      <p:sp>
        <p:nvSpPr>
          <p:cNvPr id="4" name="Slide Number Placeholder 3">
            <a:extLst>
              <a:ext uri="{FF2B5EF4-FFF2-40B4-BE49-F238E27FC236}">
                <a16:creationId xmlns:a16="http://schemas.microsoft.com/office/drawing/2014/main" id="{5A0B054C-79E7-437B-BE92-9B5794AA85D4}"/>
              </a:ext>
            </a:extLst>
          </p:cNvPr>
          <p:cNvSpPr>
            <a:spLocks noGrp="1"/>
          </p:cNvSpPr>
          <p:nvPr>
            <p:ph type="sldNum" sz="quarter" idx="12"/>
          </p:nvPr>
        </p:nvSpPr>
        <p:spPr/>
        <p:txBody>
          <a:bodyPr/>
          <a:lstStyle/>
          <a:p>
            <a:fld id="{179A9A4E-4C82-4D44-9372-C31BB3818094}" type="slidenum">
              <a:rPr lang="en-US" smtClean="0"/>
              <a:pPr/>
              <a:t>18</a:t>
            </a:fld>
            <a:endParaRPr lang="en-US" dirty="0"/>
          </a:p>
        </p:txBody>
      </p:sp>
      <p:cxnSp>
        <p:nvCxnSpPr>
          <p:cNvPr id="57" name="Straight Connector 56">
            <a:extLst>
              <a:ext uri="{FF2B5EF4-FFF2-40B4-BE49-F238E27FC236}">
                <a16:creationId xmlns:a16="http://schemas.microsoft.com/office/drawing/2014/main" id="{97794EB2-2850-4E79-A5BC-EE8D3DEB38CD}"/>
              </a:ext>
            </a:extLst>
          </p:cNvPr>
          <p:cNvCxnSpPr>
            <a:cxnSpLocks/>
          </p:cNvCxnSpPr>
          <p:nvPr/>
        </p:nvCxnSpPr>
        <p:spPr bwMode="auto">
          <a:xfrm>
            <a:off x="1179416" y="1972864"/>
            <a:ext cx="0" cy="220980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B52DD79A-18FA-4A70-B726-AE1C3CE2B8F0}"/>
              </a:ext>
            </a:extLst>
          </p:cNvPr>
          <p:cNvCxnSpPr>
            <a:cxnSpLocks/>
          </p:cNvCxnSpPr>
          <p:nvPr/>
        </p:nvCxnSpPr>
        <p:spPr bwMode="auto">
          <a:xfrm flipH="1">
            <a:off x="1179416" y="4182664"/>
            <a:ext cx="2514600"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A792AAFE-8FA7-489F-BFFA-EB28B17B7CDE}"/>
              </a:ext>
            </a:extLst>
          </p:cNvPr>
          <p:cNvSpPr txBox="1"/>
          <p:nvPr/>
        </p:nvSpPr>
        <p:spPr>
          <a:xfrm>
            <a:off x="2025421" y="4352032"/>
            <a:ext cx="105349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Predictor (X1)</a:t>
            </a:r>
          </a:p>
        </p:txBody>
      </p:sp>
      <p:sp>
        <p:nvSpPr>
          <p:cNvPr id="89" name="TextBox 88">
            <a:extLst>
              <a:ext uri="{FF2B5EF4-FFF2-40B4-BE49-F238E27FC236}">
                <a16:creationId xmlns:a16="http://schemas.microsoft.com/office/drawing/2014/main" id="{B988CB1F-B4A1-4E44-AFDF-13F44BB287A1}"/>
              </a:ext>
            </a:extLst>
          </p:cNvPr>
          <p:cNvSpPr txBox="1"/>
          <p:nvPr/>
        </p:nvSpPr>
        <p:spPr>
          <a:xfrm rot="16200000">
            <a:off x="357328" y="2705282"/>
            <a:ext cx="793807"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Target (y)</a:t>
            </a:r>
          </a:p>
        </p:txBody>
      </p:sp>
      <p:cxnSp>
        <p:nvCxnSpPr>
          <p:cNvPr id="131" name="Connector: Curved 130">
            <a:extLst>
              <a:ext uri="{FF2B5EF4-FFF2-40B4-BE49-F238E27FC236}">
                <a16:creationId xmlns:a16="http://schemas.microsoft.com/office/drawing/2014/main" id="{F98778A6-6538-462F-9088-45577C6E2601}"/>
              </a:ext>
            </a:extLst>
          </p:cNvPr>
          <p:cNvCxnSpPr>
            <a:cxnSpLocks/>
          </p:cNvCxnSpPr>
          <p:nvPr/>
        </p:nvCxnSpPr>
        <p:spPr bwMode="auto">
          <a:xfrm flipV="1">
            <a:off x="1798513" y="2575346"/>
            <a:ext cx="1856728" cy="1082010"/>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AAB9BEB2-9D55-4C28-BA12-0C6BC39929B8}"/>
              </a:ext>
            </a:extLst>
          </p:cNvPr>
          <p:cNvCxnSpPr>
            <a:cxnSpLocks/>
          </p:cNvCxnSpPr>
          <p:nvPr/>
        </p:nvCxnSpPr>
        <p:spPr bwMode="auto">
          <a:xfrm>
            <a:off x="3660212" y="2575346"/>
            <a:ext cx="54888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7" name="Oval 106">
            <a:extLst>
              <a:ext uri="{FF2B5EF4-FFF2-40B4-BE49-F238E27FC236}">
                <a16:creationId xmlns:a16="http://schemas.microsoft.com/office/drawing/2014/main" id="{87BFA75F-82F0-4873-93D3-CA2A393C3039}"/>
              </a:ext>
            </a:extLst>
          </p:cNvPr>
          <p:cNvSpPr/>
          <p:nvPr/>
        </p:nvSpPr>
        <p:spPr bwMode="auto">
          <a:xfrm>
            <a:off x="2977659" y="2531489"/>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9" name="Oval 108">
            <a:extLst>
              <a:ext uri="{FF2B5EF4-FFF2-40B4-BE49-F238E27FC236}">
                <a16:creationId xmlns:a16="http://schemas.microsoft.com/office/drawing/2014/main" id="{19D40E0F-C072-4012-94F8-F41A426717B1}"/>
              </a:ext>
            </a:extLst>
          </p:cNvPr>
          <p:cNvSpPr/>
          <p:nvPr/>
        </p:nvSpPr>
        <p:spPr bwMode="auto">
          <a:xfrm>
            <a:off x="3192284" y="2531489"/>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1" name="Oval 110">
            <a:extLst>
              <a:ext uri="{FF2B5EF4-FFF2-40B4-BE49-F238E27FC236}">
                <a16:creationId xmlns:a16="http://schemas.microsoft.com/office/drawing/2014/main" id="{8EC5B77A-DE85-4847-B338-E861578A62C9}"/>
              </a:ext>
            </a:extLst>
          </p:cNvPr>
          <p:cNvSpPr/>
          <p:nvPr/>
        </p:nvSpPr>
        <p:spPr bwMode="auto">
          <a:xfrm>
            <a:off x="3521602" y="2537003"/>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3" name="Oval 112">
            <a:extLst>
              <a:ext uri="{FF2B5EF4-FFF2-40B4-BE49-F238E27FC236}">
                <a16:creationId xmlns:a16="http://schemas.microsoft.com/office/drawing/2014/main" id="{BD70451A-A937-47F5-BEF1-79E1E0EF3C27}"/>
              </a:ext>
            </a:extLst>
          </p:cNvPr>
          <p:cNvSpPr/>
          <p:nvPr/>
        </p:nvSpPr>
        <p:spPr bwMode="auto">
          <a:xfrm>
            <a:off x="3334534" y="2531489"/>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5" name="Oval 114">
            <a:extLst>
              <a:ext uri="{FF2B5EF4-FFF2-40B4-BE49-F238E27FC236}">
                <a16:creationId xmlns:a16="http://schemas.microsoft.com/office/drawing/2014/main" id="{76A09535-F891-48F6-854C-A4607E80A4D7}"/>
              </a:ext>
            </a:extLst>
          </p:cNvPr>
          <p:cNvSpPr/>
          <p:nvPr/>
        </p:nvSpPr>
        <p:spPr bwMode="auto">
          <a:xfrm>
            <a:off x="3646454" y="2537003"/>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7" name="Oval 116">
            <a:extLst>
              <a:ext uri="{FF2B5EF4-FFF2-40B4-BE49-F238E27FC236}">
                <a16:creationId xmlns:a16="http://schemas.microsoft.com/office/drawing/2014/main" id="{9E2C81FC-F5FD-4969-BAF7-6AE4EFC802C2}"/>
              </a:ext>
            </a:extLst>
          </p:cNvPr>
          <p:cNvSpPr/>
          <p:nvPr/>
        </p:nvSpPr>
        <p:spPr bwMode="auto">
          <a:xfrm>
            <a:off x="3763784" y="2537246"/>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9" name="Oval 118">
            <a:extLst>
              <a:ext uri="{FF2B5EF4-FFF2-40B4-BE49-F238E27FC236}">
                <a16:creationId xmlns:a16="http://schemas.microsoft.com/office/drawing/2014/main" id="{52E82857-5D6E-453E-92B9-53F1995776C8}"/>
              </a:ext>
            </a:extLst>
          </p:cNvPr>
          <p:cNvSpPr/>
          <p:nvPr/>
        </p:nvSpPr>
        <p:spPr bwMode="auto">
          <a:xfrm>
            <a:off x="4093102" y="2537246"/>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1" name="Oval 120">
            <a:extLst>
              <a:ext uri="{FF2B5EF4-FFF2-40B4-BE49-F238E27FC236}">
                <a16:creationId xmlns:a16="http://schemas.microsoft.com/office/drawing/2014/main" id="{70F1C2E6-DD17-4625-94B5-38CD018BCEEF}"/>
              </a:ext>
            </a:extLst>
          </p:cNvPr>
          <p:cNvSpPr/>
          <p:nvPr/>
        </p:nvSpPr>
        <p:spPr bwMode="auto">
          <a:xfrm>
            <a:off x="3906034" y="2537246"/>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3" name="Oval 122">
            <a:extLst>
              <a:ext uri="{FF2B5EF4-FFF2-40B4-BE49-F238E27FC236}">
                <a16:creationId xmlns:a16="http://schemas.microsoft.com/office/drawing/2014/main" id="{2542AB57-531E-47A1-8ED8-68E0587793ED}"/>
              </a:ext>
            </a:extLst>
          </p:cNvPr>
          <p:cNvSpPr/>
          <p:nvPr/>
        </p:nvSpPr>
        <p:spPr bwMode="auto">
          <a:xfrm>
            <a:off x="2552168" y="2531401"/>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3" name="Oval 62">
            <a:extLst>
              <a:ext uri="{FF2B5EF4-FFF2-40B4-BE49-F238E27FC236}">
                <a16:creationId xmlns:a16="http://schemas.microsoft.com/office/drawing/2014/main" id="{6A60B3EE-C87E-486C-B41D-3BD2522DB45F}"/>
              </a:ext>
            </a:extLst>
          </p:cNvPr>
          <p:cNvSpPr/>
          <p:nvPr/>
        </p:nvSpPr>
        <p:spPr bwMode="auto">
          <a:xfrm>
            <a:off x="1229406" y="361901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7" name="Oval 66">
            <a:extLst>
              <a:ext uri="{FF2B5EF4-FFF2-40B4-BE49-F238E27FC236}">
                <a16:creationId xmlns:a16="http://schemas.microsoft.com/office/drawing/2014/main" id="{9E328F10-8AAD-4D8A-9620-14D626BA5039}"/>
              </a:ext>
            </a:extLst>
          </p:cNvPr>
          <p:cNvSpPr/>
          <p:nvPr/>
        </p:nvSpPr>
        <p:spPr bwMode="auto">
          <a:xfrm>
            <a:off x="1346736" y="3619256"/>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1" name="Oval 70">
            <a:extLst>
              <a:ext uri="{FF2B5EF4-FFF2-40B4-BE49-F238E27FC236}">
                <a16:creationId xmlns:a16="http://schemas.microsoft.com/office/drawing/2014/main" id="{DAAF2630-25A8-4546-8181-1F525FB5388C}"/>
              </a:ext>
            </a:extLst>
          </p:cNvPr>
          <p:cNvSpPr/>
          <p:nvPr/>
        </p:nvSpPr>
        <p:spPr bwMode="auto">
          <a:xfrm>
            <a:off x="1676054" y="3624770"/>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5" name="Oval 74">
            <a:extLst>
              <a:ext uri="{FF2B5EF4-FFF2-40B4-BE49-F238E27FC236}">
                <a16:creationId xmlns:a16="http://schemas.microsoft.com/office/drawing/2014/main" id="{EECA5312-D8BC-46EB-B2CD-42117DD446C6}"/>
              </a:ext>
            </a:extLst>
          </p:cNvPr>
          <p:cNvSpPr/>
          <p:nvPr/>
        </p:nvSpPr>
        <p:spPr bwMode="auto">
          <a:xfrm>
            <a:off x="1488986" y="3619256"/>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9" name="Oval 98">
            <a:extLst>
              <a:ext uri="{FF2B5EF4-FFF2-40B4-BE49-F238E27FC236}">
                <a16:creationId xmlns:a16="http://schemas.microsoft.com/office/drawing/2014/main" id="{262000C8-C6FE-407C-ADA3-70D9897EDB7E}"/>
              </a:ext>
            </a:extLst>
          </p:cNvPr>
          <p:cNvSpPr/>
          <p:nvPr/>
        </p:nvSpPr>
        <p:spPr bwMode="auto">
          <a:xfrm>
            <a:off x="1800906" y="3624770"/>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1" name="Oval 100">
            <a:extLst>
              <a:ext uri="{FF2B5EF4-FFF2-40B4-BE49-F238E27FC236}">
                <a16:creationId xmlns:a16="http://schemas.microsoft.com/office/drawing/2014/main" id="{40683ADE-5A4B-4214-8E3B-354499B22123}"/>
              </a:ext>
            </a:extLst>
          </p:cNvPr>
          <p:cNvSpPr/>
          <p:nvPr/>
        </p:nvSpPr>
        <p:spPr bwMode="auto">
          <a:xfrm>
            <a:off x="1918236" y="362501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3" name="Oval 102">
            <a:extLst>
              <a:ext uri="{FF2B5EF4-FFF2-40B4-BE49-F238E27FC236}">
                <a16:creationId xmlns:a16="http://schemas.microsoft.com/office/drawing/2014/main" id="{C370BF8A-E4ED-4E3B-BC0C-CADA3A9BA933}"/>
              </a:ext>
            </a:extLst>
          </p:cNvPr>
          <p:cNvSpPr/>
          <p:nvPr/>
        </p:nvSpPr>
        <p:spPr bwMode="auto">
          <a:xfrm>
            <a:off x="2247554" y="362501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5" name="Oval 104">
            <a:extLst>
              <a:ext uri="{FF2B5EF4-FFF2-40B4-BE49-F238E27FC236}">
                <a16:creationId xmlns:a16="http://schemas.microsoft.com/office/drawing/2014/main" id="{9785C62E-C28E-4BB5-A671-8F7C10B1A13E}"/>
              </a:ext>
            </a:extLst>
          </p:cNvPr>
          <p:cNvSpPr/>
          <p:nvPr/>
        </p:nvSpPr>
        <p:spPr bwMode="auto">
          <a:xfrm>
            <a:off x="2060486" y="362501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5" name="Oval 124">
            <a:extLst>
              <a:ext uri="{FF2B5EF4-FFF2-40B4-BE49-F238E27FC236}">
                <a16:creationId xmlns:a16="http://schemas.microsoft.com/office/drawing/2014/main" id="{8D259221-15E8-4D7E-84B4-A52AC039E869}"/>
              </a:ext>
            </a:extLst>
          </p:cNvPr>
          <p:cNvSpPr/>
          <p:nvPr/>
        </p:nvSpPr>
        <p:spPr bwMode="auto">
          <a:xfrm>
            <a:off x="2592632" y="3628206"/>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3" name="Oval 142">
            <a:extLst>
              <a:ext uri="{FF2B5EF4-FFF2-40B4-BE49-F238E27FC236}">
                <a16:creationId xmlns:a16="http://schemas.microsoft.com/office/drawing/2014/main" id="{84041C34-78D6-49C2-BA6A-A6FCE1E26B0D}"/>
              </a:ext>
            </a:extLst>
          </p:cNvPr>
          <p:cNvSpPr/>
          <p:nvPr/>
        </p:nvSpPr>
        <p:spPr bwMode="auto">
          <a:xfrm>
            <a:off x="2744094" y="3628206"/>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5" name="Oval 144">
            <a:extLst>
              <a:ext uri="{FF2B5EF4-FFF2-40B4-BE49-F238E27FC236}">
                <a16:creationId xmlns:a16="http://schemas.microsoft.com/office/drawing/2014/main" id="{9BD861BC-8AEE-4928-BF13-1D7506E15D83}"/>
              </a:ext>
            </a:extLst>
          </p:cNvPr>
          <p:cNvSpPr/>
          <p:nvPr/>
        </p:nvSpPr>
        <p:spPr bwMode="auto">
          <a:xfrm>
            <a:off x="3082290" y="3627408"/>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TextBox 8">
            <a:extLst>
              <a:ext uri="{FF2B5EF4-FFF2-40B4-BE49-F238E27FC236}">
                <a16:creationId xmlns:a16="http://schemas.microsoft.com/office/drawing/2014/main" id="{E1ED7BB8-8CF0-4D6E-A00D-F804CD9AA8BE}"/>
              </a:ext>
            </a:extLst>
          </p:cNvPr>
          <p:cNvSpPr txBox="1"/>
          <p:nvPr/>
        </p:nvSpPr>
        <p:spPr>
          <a:xfrm>
            <a:off x="4365778" y="2560612"/>
            <a:ext cx="4669782" cy="126188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Let’s say, we’re looking for P(y=green | x1=10)…</a:t>
            </a:r>
          </a:p>
          <a:p>
            <a:endParaRPr lang="en-US" sz="16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We use the derived logistic regression model to product P given x1 is 10</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In this case, our model predicts 0.92 (92%) probability that an observation with X1=10 is green. </a:t>
            </a:r>
            <a:endParaRPr lang="en-US" sz="16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07D9370-6297-405B-A9D0-37EB05C3BF28}"/>
                  </a:ext>
                </a:extLst>
              </p:cNvPr>
              <p:cNvSpPr txBox="1"/>
              <p:nvPr/>
            </p:nvSpPr>
            <p:spPr>
              <a:xfrm>
                <a:off x="4409633" y="1761741"/>
                <a:ext cx="4096634" cy="554447"/>
              </a:xfrm>
              <a:prstGeom prst="rect">
                <a:avLst/>
              </a:prstGeom>
              <a:noFill/>
            </p:spPr>
            <p:txBody>
              <a:bodyPr wrap="none" rtlCol="0">
                <a:spAutoFit/>
              </a:bodyPr>
              <a:lstStyle/>
              <a:p>
                <a:r>
                  <a:rPr lang="en-US" dirty="0"/>
                  <a:t>P (y=green | x1=?) = </a:t>
                </a:r>
                <a14:m>
                  <m:oMath xmlns:m="http://schemas.openxmlformats.org/officeDocument/2006/math">
                    <m:f>
                      <m:fPr>
                        <m:ctrlPr>
                          <a:rPr lang="en-US" sz="200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i="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𝑒</m:t>
                        </m:r>
                        <m:r>
                          <a:rPr lang="en-US" sz="2000" b="0" i="1" baseline="20000" smtClean="0">
                            <a:solidFill>
                              <a:schemeClr val="tx1"/>
                            </a:solidFill>
                            <a:latin typeface="Cambria Math" panose="02040503050406030204" pitchFamily="18" charset="0"/>
                          </a:rPr>
                          <m:t>−(</m:t>
                        </m:r>
                        <m:r>
                          <a:rPr lang="en-US" sz="2000" b="0" i="1" baseline="30000" smtClean="0">
                            <a:solidFill>
                              <a:schemeClr val="tx1"/>
                            </a:solidFill>
                            <a:latin typeface="Cambria Math" panose="02040503050406030204" pitchFamily="18" charset="0"/>
                          </a:rPr>
                          <m:t>𝐵</m:t>
                        </m:r>
                        <m:r>
                          <a:rPr lang="en-US" sz="2000" b="0" i="1" baseline="14000" smtClean="0">
                            <a:solidFill>
                              <a:schemeClr val="tx1"/>
                            </a:solidFill>
                            <a:latin typeface="Cambria Math" panose="02040503050406030204" pitchFamily="18" charset="0"/>
                          </a:rPr>
                          <m:t>0</m:t>
                        </m:r>
                        <m:r>
                          <a:rPr lang="en-US" sz="2000" b="0" i="1" baseline="20000" smtClean="0">
                            <a:solidFill>
                              <a:schemeClr val="tx1"/>
                            </a:solidFill>
                            <a:latin typeface="Cambria Math" panose="02040503050406030204" pitchFamily="18" charset="0"/>
                          </a:rPr>
                          <m:t>+</m:t>
                        </m:r>
                        <m:r>
                          <a:rPr lang="en-US" sz="2000" b="0" i="1" baseline="30000" smtClean="0">
                            <a:solidFill>
                              <a:schemeClr val="tx1"/>
                            </a:solidFill>
                            <a:latin typeface="Cambria Math" panose="02040503050406030204" pitchFamily="18" charset="0"/>
                          </a:rPr>
                          <m:t>𝐵</m:t>
                        </m:r>
                        <m:r>
                          <a:rPr lang="en-US" sz="2000" b="0" i="1" baseline="20000" smtClean="0">
                            <a:solidFill>
                              <a:schemeClr val="tx1"/>
                            </a:solidFill>
                            <a:latin typeface="Cambria Math" panose="02040503050406030204" pitchFamily="18" charset="0"/>
                          </a:rPr>
                          <m:t>1∗</m:t>
                        </m:r>
                        <m:r>
                          <a:rPr lang="en-US" sz="2000" b="0" i="1" baseline="30000" smtClean="0">
                            <a:solidFill>
                              <a:schemeClr val="tx1"/>
                            </a:solidFill>
                            <a:latin typeface="Cambria Math" panose="02040503050406030204" pitchFamily="18" charset="0"/>
                          </a:rPr>
                          <m:t>𝑥</m:t>
                        </m:r>
                        <m:r>
                          <a:rPr lang="en-US" sz="2000" b="0" i="1" baseline="20000" smtClean="0">
                            <a:solidFill>
                              <a:schemeClr val="tx1"/>
                            </a:solidFill>
                            <a:latin typeface="Cambria Math" panose="02040503050406030204" pitchFamily="18" charset="0"/>
                          </a:rPr>
                          <m:t>1+..)</m:t>
                        </m:r>
                      </m:den>
                    </m:f>
                  </m:oMath>
                </a14:m>
                <a:endParaRPr lang="en-US" dirty="0"/>
              </a:p>
            </p:txBody>
          </p:sp>
        </mc:Choice>
        <mc:Fallback xmlns="">
          <p:sp>
            <p:nvSpPr>
              <p:cNvPr id="13" name="TextBox 12">
                <a:extLst>
                  <a:ext uri="{FF2B5EF4-FFF2-40B4-BE49-F238E27FC236}">
                    <a16:creationId xmlns:a16="http://schemas.microsoft.com/office/drawing/2014/main" id="{207D9370-6297-405B-A9D0-37EB05C3BF28}"/>
                  </a:ext>
                </a:extLst>
              </p:cNvPr>
              <p:cNvSpPr txBox="1">
                <a:spLocks noRot="1" noChangeAspect="1" noMove="1" noResize="1" noEditPoints="1" noAdjustHandles="1" noChangeArrowheads="1" noChangeShapeType="1" noTextEdit="1"/>
              </p:cNvSpPr>
              <p:nvPr/>
            </p:nvSpPr>
            <p:spPr>
              <a:xfrm>
                <a:off x="4409633" y="1761741"/>
                <a:ext cx="4096634" cy="554447"/>
              </a:xfrm>
              <a:prstGeom prst="rect">
                <a:avLst/>
              </a:prstGeom>
              <a:blipFill>
                <a:blip r:embed="rId3"/>
                <a:stretch>
                  <a:fillRect l="-310"/>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134726C-08B2-45EF-A9AB-ACC1EA6365CB}"/>
              </a:ext>
            </a:extLst>
          </p:cNvPr>
          <p:cNvCxnSpPr/>
          <p:nvPr/>
        </p:nvCxnSpPr>
        <p:spPr bwMode="auto">
          <a:xfrm>
            <a:off x="3015759" y="2439183"/>
            <a:ext cx="0" cy="175260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7" name="TextBox 6">
            <a:extLst>
              <a:ext uri="{FF2B5EF4-FFF2-40B4-BE49-F238E27FC236}">
                <a16:creationId xmlns:a16="http://schemas.microsoft.com/office/drawing/2014/main" id="{35DF1E6B-0073-45F8-98B6-564F9671F707}"/>
              </a:ext>
            </a:extLst>
          </p:cNvPr>
          <p:cNvSpPr txBox="1"/>
          <p:nvPr/>
        </p:nvSpPr>
        <p:spPr>
          <a:xfrm>
            <a:off x="2855339" y="4153284"/>
            <a:ext cx="899944" cy="261610"/>
          </a:xfrm>
          <a:prstGeom prst="rect">
            <a:avLst/>
          </a:prstGeom>
          <a:noFill/>
        </p:spPr>
        <p:txBody>
          <a:bodyPr wrap="square" rtlCol="0">
            <a:spAutoFit/>
          </a:bodyPr>
          <a:lstStyle/>
          <a:p>
            <a:r>
              <a:rPr lang="en-US" sz="1050" dirty="0">
                <a:latin typeface="Arial" panose="020B0604020202020204" pitchFamily="34" charset="0"/>
                <a:cs typeface="Arial" panose="020B0604020202020204" pitchFamily="34" charset="0"/>
              </a:rPr>
              <a:t>10</a:t>
            </a:r>
          </a:p>
        </p:txBody>
      </p:sp>
      <p:cxnSp>
        <p:nvCxnSpPr>
          <p:cNvPr id="8" name="Straight Connector 7">
            <a:extLst>
              <a:ext uri="{FF2B5EF4-FFF2-40B4-BE49-F238E27FC236}">
                <a16:creationId xmlns:a16="http://schemas.microsoft.com/office/drawing/2014/main" id="{FC052E9B-386E-42E4-B154-4211815EF752}"/>
              </a:ext>
            </a:extLst>
          </p:cNvPr>
          <p:cNvCxnSpPr>
            <a:cxnSpLocks/>
          </p:cNvCxnSpPr>
          <p:nvPr/>
        </p:nvCxnSpPr>
        <p:spPr bwMode="auto">
          <a:xfrm flipH="1">
            <a:off x="1179416" y="2741422"/>
            <a:ext cx="1971738"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4" name="TextBox 13">
            <a:extLst>
              <a:ext uri="{FF2B5EF4-FFF2-40B4-BE49-F238E27FC236}">
                <a16:creationId xmlns:a16="http://schemas.microsoft.com/office/drawing/2014/main" id="{A253EBB9-A6F8-46F3-9CFE-E8944F760964}"/>
              </a:ext>
            </a:extLst>
          </p:cNvPr>
          <p:cNvSpPr txBox="1"/>
          <p:nvPr/>
        </p:nvSpPr>
        <p:spPr>
          <a:xfrm>
            <a:off x="811740" y="2618675"/>
            <a:ext cx="899944" cy="261610"/>
          </a:xfrm>
          <a:prstGeom prst="rect">
            <a:avLst/>
          </a:prstGeom>
          <a:noFill/>
        </p:spPr>
        <p:txBody>
          <a:bodyPr wrap="square" rtlCol="0">
            <a:spAutoFit/>
          </a:bodyPr>
          <a:lstStyle/>
          <a:p>
            <a:r>
              <a:rPr lang="en-US" sz="1050" dirty="0">
                <a:latin typeface="Arial" panose="020B0604020202020204" pitchFamily="34" charset="0"/>
                <a:cs typeface="Arial" panose="020B0604020202020204" pitchFamily="34" charset="0"/>
              </a:rPr>
              <a:t>0.92</a:t>
            </a:r>
          </a:p>
        </p:txBody>
      </p:sp>
    </p:spTree>
    <p:extLst>
      <p:ext uri="{BB962C8B-B14F-4D97-AF65-F5344CB8AC3E}">
        <p14:creationId xmlns:p14="http://schemas.microsoft.com/office/powerpoint/2010/main" val="1430396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4A680DC-49F5-4496-84AA-41BF98B24BB0}"/>
              </a:ext>
            </a:extLst>
          </p:cNvPr>
          <p:cNvSpPr/>
          <p:nvPr/>
        </p:nvSpPr>
        <p:spPr bwMode="auto">
          <a:xfrm>
            <a:off x="761999" y="1221362"/>
            <a:ext cx="3581400" cy="339090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Classification</a:t>
            </a:r>
          </a:p>
        </p:txBody>
      </p:sp>
      <p:cxnSp>
        <p:nvCxnSpPr>
          <p:cNvPr id="141" name="Straight Connector 140">
            <a:extLst>
              <a:ext uri="{FF2B5EF4-FFF2-40B4-BE49-F238E27FC236}">
                <a16:creationId xmlns:a16="http://schemas.microsoft.com/office/drawing/2014/main" id="{D56C279D-856B-42A1-93DB-C25989B792BE}"/>
              </a:ext>
            </a:extLst>
          </p:cNvPr>
          <p:cNvCxnSpPr>
            <a:cxnSpLocks/>
          </p:cNvCxnSpPr>
          <p:nvPr/>
        </p:nvCxnSpPr>
        <p:spPr bwMode="auto">
          <a:xfrm flipV="1">
            <a:off x="1293516" y="3613480"/>
            <a:ext cx="635362" cy="43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Title 1">
            <a:extLst>
              <a:ext uri="{FF2B5EF4-FFF2-40B4-BE49-F238E27FC236}">
                <a16:creationId xmlns:a16="http://schemas.microsoft.com/office/drawing/2014/main" id="{3580AFEE-42DB-44A2-B599-FEE6EE475BC9}"/>
              </a:ext>
            </a:extLst>
          </p:cNvPr>
          <p:cNvSpPr>
            <a:spLocks noGrp="1"/>
          </p:cNvSpPr>
          <p:nvPr>
            <p:ph type="title"/>
          </p:nvPr>
        </p:nvSpPr>
        <p:spPr/>
        <p:txBody>
          <a:bodyPr/>
          <a:lstStyle/>
          <a:p>
            <a:r>
              <a:rPr lang="en-US" dirty="0"/>
              <a:t>Logistic Regression</a:t>
            </a:r>
          </a:p>
        </p:txBody>
      </p:sp>
      <p:sp>
        <p:nvSpPr>
          <p:cNvPr id="4" name="Slide Number Placeholder 3">
            <a:extLst>
              <a:ext uri="{FF2B5EF4-FFF2-40B4-BE49-F238E27FC236}">
                <a16:creationId xmlns:a16="http://schemas.microsoft.com/office/drawing/2014/main" id="{5A0B054C-79E7-437B-BE92-9B5794AA85D4}"/>
              </a:ext>
            </a:extLst>
          </p:cNvPr>
          <p:cNvSpPr>
            <a:spLocks noGrp="1"/>
          </p:cNvSpPr>
          <p:nvPr>
            <p:ph type="sldNum" sz="quarter" idx="12"/>
          </p:nvPr>
        </p:nvSpPr>
        <p:spPr/>
        <p:txBody>
          <a:bodyPr/>
          <a:lstStyle/>
          <a:p>
            <a:fld id="{179A9A4E-4C82-4D44-9372-C31BB3818094}" type="slidenum">
              <a:rPr lang="en-US" smtClean="0"/>
              <a:pPr/>
              <a:t>19</a:t>
            </a:fld>
            <a:endParaRPr lang="en-US" dirty="0"/>
          </a:p>
        </p:txBody>
      </p:sp>
      <p:cxnSp>
        <p:nvCxnSpPr>
          <p:cNvPr id="57" name="Straight Connector 56">
            <a:extLst>
              <a:ext uri="{FF2B5EF4-FFF2-40B4-BE49-F238E27FC236}">
                <a16:creationId xmlns:a16="http://schemas.microsoft.com/office/drawing/2014/main" id="{97794EB2-2850-4E79-A5BC-EE8D3DEB38CD}"/>
              </a:ext>
            </a:extLst>
          </p:cNvPr>
          <p:cNvCxnSpPr>
            <a:cxnSpLocks/>
          </p:cNvCxnSpPr>
          <p:nvPr/>
        </p:nvCxnSpPr>
        <p:spPr bwMode="auto">
          <a:xfrm>
            <a:off x="1287856" y="1926211"/>
            <a:ext cx="0" cy="220980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B52DD79A-18FA-4A70-B726-AE1C3CE2B8F0}"/>
              </a:ext>
            </a:extLst>
          </p:cNvPr>
          <p:cNvCxnSpPr>
            <a:cxnSpLocks/>
          </p:cNvCxnSpPr>
          <p:nvPr/>
        </p:nvCxnSpPr>
        <p:spPr bwMode="auto">
          <a:xfrm flipH="1">
            <a:off x="1287856" y="4136011"/>
            <a:ext cx="2514600"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A792AAFE-8FA7-489F-BFFA-EB28B17B7CDE}"/>
              </a:ext>
            </a:extLst>
          </p:cNvPr>
          <p:cNvSpPr txBox="1"/>
          <p:nvPr/>
        </p:nvSpPr>
        <p:spPr>
          <a:xfrm>
            <a:off x="2133861" y="4305379"/>
            <a:ext cx="105349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Predictor (X1)</a:t>
            </a:r>
          </a:p>
        </p:txBody>
      </p:sp>
      <p:sp>
        <p:nvSpPr>
          <p:cNvPr id="89" name="TextBox 88">
            <a:extLst>
              <a:ext uri="{FF2B5EF4-FFF2-40B4-BE49-F238E27FC236}">
                <a16:creationId xmlns:a16="http://schemas.microsoft.com/office/drawing/2014/main" id="{B988CB1F-B4A1-4E44-AFDF-13F44BB287A1}"/>
              </a:ext>
            </a:extLst>
          </p:cNvPr>
          <p:cNvSpPr txBox="1"/>
          <p:nvPr/>
        </p:nvSpPr>
        <p:spPr>
          <a:xfrm rot="16200000">
            <a:off x="465768" y="2658629"/>
            <a:ext cx="793807"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Target (y)</a:t>
            </a:r>
          </a:p>
        </p:txBody>
      </p:sp>
      <p:cxnSp>
        <p:nvCxnSpPr>
          <p:cNvPr id="131" name="Connector: Curved 130">
            <a:extLst>
              <a:ext uri="{FF2B5EF4-FFF2-40B4-BE49-F238E27FC236}">
                <a16:creationId xmlns:a16="http://schemas.microsoft.com/office/drawing/2014/main" id="{F98778A6-6538-462F-9088-45577C6E2601}"/>
              </a:ext>
            </a:extLst>
          </p:cNvPr>
          <p:cNvCxnSpPr>
            <a:cxnSpLocks/>
          </p:cNvCxnSpPr>
          <p:nvPr/>
        </p:nvCxnSpPr>
        <p:spPr bwMode="auto">
          <a:xfrm flipV="1">
            <a:off x="1906953" y="2528693"/>
            <a:ext cx="1856728" cy="1082010"/>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AAB9BEB2-9D55-4C28-BA12-0C6BC39929B8}"/>
              </a:ext>
            </a:extLst>
          </p:cNvPr>
          <p:cNvCxnSpPr>
            <a:cxnSpLocks/>
          </p:cNvCxnSpPr>
          <p:nvPr/>
        </p:nvCxnSpPr>
        <p:spPr bwMode="auto">
          <a:xfrm>
            <a:off x="3768652" y="2528693"/>
            <a:ext cx="54888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7" name="Oval 106">
            <a:extLst>
              <a:ext uri="{FF2B5EF4-FFF2-40B4-BE49-F238E27FC236}">
                <a16:creationId xmlns:a16="http://schemas.microsoft.com/office/drawing/2014/main" id="{87BFA75F-82F0-4873-93D3-CA2A393C3039}"/>
              </a:ext>
            </a:extLst>
          </p:cNvPr>
          <p:cNvSpPr/>
          <p:nvPr/>
        </p:nvSpPr>
        <p:spPr bwMode="auto">
          <a:xfrm>
            <a:off x="3086099" y="2484836"/>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9" name="Oval 108">
            <a:extLst>
              <a:ext uri="{FF2B5EF4-FFF2-40B4-BE49-F238E27FC236}">
                <a16:creationId xmlns:a16="http://schemas.microsoft.com/office/drawing/2014/main" id="{19D40E0F-C072-4012-94F8-F41A426717B1}"/>
              </a:ext>
            </a:extLst>
          </p:cNvPr>
          <p:cNvSpPr/>
          <p:nvPr/>
        </p:nvSpPr>
        <p:spPr bwMode="auto">
          <a:xfrm>
            <a:off x="3300724" y="2484836"/>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1" name="Oval 110">
            <a:extLst>
              <a:ext uri="{FF2B5EF4-FFF2-40B4-BE49-F238E27FC236}">
                <a16:creationId xmlns:a16="http://schemas.microsoft.com/office/drawing/2014/main" id="{8EC5B77A-DE85-4847-B338-E861578A62C9}"/>
              </a:ext>
            </a:extLst>
          </p:cNvPr>
          <p:cNvSpPr/>
          <p:nvPr/>
        </p:nvSpPr>
        <p:spPr bwMode="auto">
          <a:xfrm>
            <a:off x="3630042" y="249035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3" name="Oval 112">
            <a:extLst>
              <a:ext uri="{FF2B5EF4-FFF2-40B4-BE49-F238E27FC236}">
                <a16:creationId xmlns:a16="http://schemas.microsoft.com/office/drawing/2014/main" id="{BD70451A-A937-47F5-BEF1-79E1E0EF3C27}"/>
              </a:ext>
            </a:extLst>
          </p:cNvPr>
          <p:cNvSpPr/>
          <p:nvPr/>
        </p:nvSpPr>
        <p:spPr bwMode="auto">
          <a:xfrm>
            <a:off x="3442974" y="2484836"/>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5" name="Oval 114">
            <a:extLst>
              <a:ext uri="{FF2B5EF4-FFF2-40B4-BE49-F238E27FC236}">
                <a16:creationId xmlns:a16="http://schemas.microsoft.com/office/drawing/2014/main" id="{76A09535-F891-48F6-854C-A4607E80A4D7}"/>
              </a:ext>
            </a:extLst>
          </p:cNvPr>
          <p:cNvSpPr/>
          <p:nvPr/>
        </p:nvSpPr>
        <p:spPr bwMode="auto">
          <a:xfrm>
            <a:off x="3754894" y="249035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7" name="Oval 116">
            <a:extLst>
              <a:ext uri="{FF2B5EF4-FFF2-40B4-BE49-F238E27FC236}">
                <a16:creationId xmlns:a16="http://schemas.microsoft.com/office/drawing/2014/main" id="{9E2C81FC-F5FD-4969-BAF7-6AE4EFC802C2}"/>
              </a:ext>
            </a:extLst>
          </p:cNvPr>
          <p:cNvSpPr/>
          <p:nvPr/>
        </p:nvSpPr>
        <p:spPr bwMode="auto">
          <a:xfrm>
            <a:off x="3872224" y="2490593"/>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9" name="Oval 118">
            <a:extLst>
              <a:ext uri="{FF2B5EF4-FFF2-40B4-BE49-F238E27FC236}">
                <a16:creationId xmlns:a16="http://schemas.microsoft.com/office/drawing/2014/main" id="{52E82857-5D6E-453E-92B9-53F1995776C8}"/>
              </a:ext>
            </a:extLst>
          </p:cNvPr>
          <p:cNvSpPr/>
          <p:nvPr/>
        </p:nvSpPr>
        <p:spPr bwMode="auto">
          <a:xfrm>
            <a:off x="4201542" y="2490593"/>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1" name="Oval 120">
            <a:extLst>
              <a:ext uri="{FF2B5EF4-FFF2-40B4-BE49-F238E27FC236}">
                <a16:creationId xmlns:a16="http://schemas.microsoft.com/office/drawing/2014/main" id="{70F1C2E6-DD17-4625-94B5-38CD018BCEEF}"/>
              </a:ext>
            </a:extLst>
          </p:cNvPr>
          <p:cNvSpPr/>
          <p:nvPr/>
        </p:nvSpPr>
        <p:spPr bwMode="auto">
          <a:xfrm>
            <a:off x="4014474" y="2490593"/>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3" name="Oval 122">
            <a:extLst>
              <a:ext uri="{FF2B5EF4-FFF2-40B4-BE49-F238E27FC236}">
                <a16:creationId xmlns:a16="http://schemas.microsoft.com/office/drawing/2014/main" id="{2542AB57-531E-47A1-8ED8-68E0587793ED}"/>
              </a:ext>
            </a:extLst>
          </p:cNvPr>
          <p:cNvSpPr/>
          <p:nvPr/>
        </p:nvSpPr>
        <p:spPr bwMode="auto">
          <a:xfrm>
            <a:off x="2660608" y="2484748"/>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3" name="Oval 62">
            <a:extLst>
              <a:ext uri="{FF2B5EF4-FFF2-40B4-BE49-F238E27FC236}">
                <a16:creationId xmlns:a16="http://schemas.microsoft.com/office/drawing/2014/main" id="{6A60B3EE-C87E-486C-B41D-3BD2522DB45F}"/>
              </a:ext>
            </a:extLst>
          </p:cNvPr>
          <p:cNvSpPr/>
          <p:nvPr/>
        </p:nvSpPr>
        <p:spPr bwMode="auto">
          <a:xfrm>
            <a:off x="1337846" y="3572360"/>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7" name="Oval 66">
            <a:extLst>
              <a:ext uri="{FF2B5EF4-FFF2-40B4-BE49-F238E27FC236}">
                <a16:creationId xmlns:a16="http://schemas.microsoft.com/office/drawing/2014/main" id="{9E328F10-8AAD-4D8A-9620-14D626BA5039}"/>
              </a:ext>
            </a:extLst>
          </p:cNvPr>
          <p:cNvSpPr/>
          <p:nvPr/>
        </p:nvSpPr>
        <p:spPr bwMode="auto">
          <a:xfrm>
            <a:off x="1455176" y="357260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1" name="Oval 70">
            <a:extLst>
              <a:ext uri="{FF2B5EF4-FFF2-40B4-BE49-F238E27FC236}">
                <a16:creationId xmlns:a16="http://schemas.microsoft.com/office/drawing/2014/main" id="{DAAF2630-25A8-4546-8181-1F525FB5388C}"/>
              </a:ext>
            </a:extLst>
          </p:cNvPr>
          <p:cNvSpPr/>
          <p:nvPr/>
        </p:nvSpPr>
        <p:spPr bwMode="auto">
          <a:xfrm>
            <a:off x="1784494" y="3578117"/>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5" name="Oval 74">
            <a:extLst>
              <a:ext uri="{FF2B5EF4-FFF2-40B4-BE49-F238E27FC236}">
                <a16:creationId xmlns:a16="http://schemas.microsoft.com/office/drawing/2014/main" id="{EECA5312-D8BC-46EB-B2CD-42117DD446C6}"/>
              </a:ext>
            </a:extLst>
          </p:cNvPr>
          <p:cNvSpPr/>
          <p:nvPr/>
        </p:nvSpPr>
        <p:spPr bwMode="auto">
          <a:xfrm>
            <a:off x="1597426" y="357260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9" name="Oval 98">
            <a:extLst>
              <a:ext uri="{FF2B5EF4-FFF2-40B4-BE49-F238E27FC236}">
                <a16:creationId xmlns:a16="http://schemas.microsoft.com/office/drawing/2014/main" id="{262000C8-C6FE-407C-ADA3-70D9897EDB7E}"/>
              </a:ext>
            </a:extLst>
          </p:cNvPr>
          <p:cNvSpPr/>
          <p:nvPr/>
        </p:nvSpPr>
        <p:spPr bwMode="auto">
          <a:xfrm>
            <a:off x="1909346" y="3578117"/>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1" name="Oval 100">
            <a:extLst>
              <a:ext uri="{FF2B5EF4-FFF2-40B4-BE49-F238E27FC236}">
                <a16:creationId xmlns:a16="http://schemas.microsoft.com/office/drawing/2014/main" id="{40683ADE-5A4B-4214-8E3B-354499B22123}"/>
              </a:ext>
            </a:extLst>
          </p:cNvPr>
          <p:cNvSpPr/>
          <p:nvPr/>
        </p:nvSpPr>
        <p:spPr bwMode="auto">
          <a:xfrm>
            <a:off x="2026676" y="3578360"/>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3" name="Oval 102">
            <a:extLst>
              <a:ext uri="{FF2B5EF4-FFF2-40B4-BE49-F238E27FC236}">
                <a16:creationId xmlns:a16="http://schemas.microsoft.com/office/drawing/2014/main" id="{C370BF8A-E4ED-4E3B-BC0C-CADA3A9BA933}"/>
              </a:ext>
            </a:extLst>
          </p:cNvPr>
          <p:cNvSpPr/>
          <p:nvPr/>
        </p:nvSpPr>
        <p:spPr bwMode="auto">
          <a:xfrm>
            <a:off x="2355994" y="3578360"/>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5" name="Oval 104">
            <a:extLst>
              <a:ext uri="{FF2B5EF4-FFF2-40B4-BE49-F238E27FC236}">
                <a16:creationId xmlns:a16="http://schemas.microsoft.com/office/drawing/2014/main" id="{9785C62E-C28E-4BB5-A671-8F7C10B1A13E}"/>
              </a:ext>
            </a:extLst>
          </p:cNvPr>
          <p:cNvSpPr/>
          <p:nvPr/>
        </p:nvSpPr>
        <p:spPr bwMode="auto">
          <a:xfrm>
            <a:off x="2168926" y="3578360"/>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5" name="Oval 124">
            <a:extLst>
              <a:ext uri="{FF2B5EF4-FFF2-40B4-BE49-F238E27FC236}">
                <a16:creationId xmlns:a16="http://schemas.microsoft.com/office/drawing/2014/main" id="{8D259221-15E8-4D7E-84B4-A52AC039E869}"/>
              </a:ext>
            </a:extLst>
          </p:cNvPr>
          <p:cNvSpPr/>
          <p:nvPr/>
        </p:nvSpPr>
        <p:spPr bwMode="auto">
          <a:xfrm>
            <a:off x="2701072" y="358155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3" name="Oval 142">
            <a:extLst>
              <a:ext uri="{FF2B5EF4-FFF2-40B4-BE49-F238E27FC236}">
                <a16:creationId xmlns:a16="http://schemas.microsoft.com/office/drawing/2014/main" id="{84041C34-78D6-49C2-BA6A-A6FCE1E26B0D}"/>
              </a:ext>
            </a:extLst>
          </p:cNvPr>
          <p:cNvSpPr/>
          <p:nvPr/>
        </p:nvSpPr>
        <p:spPr bwMode="auto">
          <a:xfrm>
            <a:off x="2852534" y="358155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5" name="Oval 144">
            <a:extLst>
              <a:ext uri="{FF2B5EF4-FFF2-40B4-BE49-F238E27FC236}">
                <a16:creationId xmlns:a16="http://schemas.microsoft.com/office/drawing/2014/main" id="{9BD861BC-8AEE-4928-BF13-1D7506E15D83}"/>
              </a:ext>
            </a:extLst>
          </p:cNvPr>
          <p:cNvSpPr/>
          <p:nvPr/>
        </p:nvSpPr>
        <p:spPr bwMode="auto">
          <a:xfrm>
            <a:off x="3190730" y="3580755"/>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TextBox 8">
            <a:extLst>
              <a:ext uri="{FF2B5EF4-FFF2-40B4-BE49-F238E27FC236}">
                <a16:creationId xmlns:a16="http://schemas.microsoft.com/office/drawing/2014/main" id="{E1ED7BB8-8CF0-4D6E-A00D-F804CD9AA8BE}"/>
              </a:ext>
            </a:extLst>
          </p:cNvPr>
          <p:cNvSpPr txBox="1"/>
          <p:nvPr/>
        </p:nvSpPr>
        <p:spPr>
          <a:xfrm>
            <a:off x="4474218" y="2513959"/>
            <a:ext cx="4669782" cy="126188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Let’s say, we’re looking for P(y=green | x1=8)…</a:t>
            </a:r>
          </a:p>
          <a:p>
            <a:endParaRPr lang="en-US" sz="16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We use the derived logistic regression model to product P given x1 is 10</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In this case, our model predicts 0.28 (28%) probability that an observation with X1=8 is green</a:t>
            </a:r>
            <a:endParaRPr lang="en-US" sz="16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07D9370-6297-405B-A9D0-37EB05C3BF28}"/>
                  </a:ext>
                </a:extLst>
              </p:cNvPr>
              <p:cNvSpPr txBox="1"/>
              <p:nvPr/>
            </p:nvSpPr>
            <p:spPr>
              <a:xfrm>
                <a:off x="4518073" y="1715088"/>
                <a:ext cx="4096634" cy="554447"/>
              </a:xfrm>
              <a:prstGeom prst="rect">
                <a:avLst/>
              </a:prstGeom>
              <a:noFill/>
            </p:spPr>
            <p:txBody>
              <a:bodyPr wrap="none" rtlCol="0">
                <a:spAutoFit/>
              </a:bodyPr>
              <a:lstStyle/>
              <a:p>
                <a:r>
                  <a:rPr lang="en-US" dirty="0"/>
                  <a:t>P (y=green | x1=?) = </a:t>
                </a:r>
                <a14:m>
                  <m:oMath xmlns:m="http://schemas.openxmlformats.org/officeDocument/2006/math">
                    <m:f>
                      <m:fPr>
                        <m:ctrlPr>
                          <a:rPr lang="en-US" sz="200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i="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𝑒</m:t>
                        </m:r>
                        <m:r>
                          <a:rPr lang="en-US" sz="2000" b="0" i="1" baseline="20000" smtClean="0">
                            <a:solidFill>
                              <a:schemeClr val="tx1"/>
                            </a:solidFill>
                            <a:latin typeface="Cambria Math" panose="02040503050406030204" pitchFamily="18" charset="0"/>
                          </a:rPr>
                          <m:t>−(</m:t>
                        </m:r>
                        <m:r>
                          <a:rPr lang="en-US" sz="2000" b="0" i="1" baseline="30000" smtClean="0">
                            <a:solidFill>
                              <a:schemeClr val="tx1"/>
                            </a:solidFill>
                            <a:latin typeface="Cambria Math" panose="02040503050406030204" pitchFamily="18" charset="0"/>
                          </a:rPr>
                          <m:t>𝐵</m:t>
                        </m:r>
                        <m:r>
                          <a:rPr lang="en-US" sz="2000" b="0" i="1" baseline="14000" smtClean="0">
                            <a:solidFill>
                              <a:schemeClr val="tx1"/>
                            </a:solidFill>
                            <a:latin typeface="Cambria Math" panose="02040503050406030204" pitchFamily="18" charset="0"/>
                          </a:rPr>
                          <m:t>0</m:t>
                        </m:r>
                        <m:r>
                          <a:rPr lang="en-US" sz="2000" b="0" i="1" baseline="20000" smtClean="0">
                            <a:solidFill>
                              <a:schemeClr val="tx1"/>
                            </a:solidFill>
                            <a:latin typeface="Cambria Math" panose="02040503050406030204" pitchFamily="18" charset="0"/>
                          </a:rPr>
                          <m:t>+</m:t>
                        </m:r>
                        <m:r>
                          <a:rPr lang="en-US" sz="2000" b="0" i="1" baseline="30000" smtClean="0">
                            <a:solidFill>
                              <a:schemeClr val="tx1"/>
                            </a:solidFill>
                            <a:latin typeface="Cambria Math" panose="02040503050406030204" pitchFamily="18" charset="0"/>
                          </a:rPr>
                          <m:t>𝐵</m:t>
                        </m:r>
                        <m:r>
                          <a:rPr lang="en-US" sz="2000" b="0" i="1" baseline="20000" smtClean="0">
                            <a:solidFill>
                              <a:schemeClr val="tx1"/>
                            </a:solidFill>
                            <a:latin typeface="Cambria Math" panose="02040503050406030204" pitchFamily="18" charset="0"/>
                          </a:rPr>
                          <m:t>1∗</m:t>
                        </m:r>
                        <m:r>
                          <a:rPr lang="en-US" sz="2000" b="0" i="1" baseline="30000" smtClean="0">
                            <a:solidFill>
                              <a:schemeClr val="tx1"/>
                            </a:solidFill>
                            <a:latin typeface="Cambria Math" panose="02040503050406030204" pitchFamily="18" charset="0"/>
                          </a:rPr>
                          <m:t>𝑥</m:t>
                        </m:r>
                        <m:r>
                          <a:rPr lang="en-US" sz="2000" b="0" i="1" baseline="20000" smtClean="0">
                            <a:solidFill>
                              <a:schemeClr val="tx1"/>
                            </a:solidFill>
                            <a:latin typeface="Cambria Math" panose="02040503050406030204" pitchFamily="18" charset="0"/>
                          </a:rPr>
                          <m:t>1+..)</m:t>
                        </m:r>
                      </m:den>
                    </m:f>
                  </m:oMath>
                </a14:m>
                <a:endParaRPr lang="en-US" dirty="0"/>
              </a:p>
            </p:txBody>
          </p:sp>
        </mc:Choice>
        <mc:Fallback xmlns="">
          <p:sp>
            <p:nvSpPr>
              <p:cNvPr id="13" name="TextBox 12">
                <a:extLst>
                  <a:ext uri="{FF2B5EF4-FFF2-40B4-BE49-F238E27FC236}">
                    <a16:creationId xmlns:a16="http://schemas.microsoft.com/office/drawing/2014/main" id="{207D9370-6297-405B-A9D0-37EB05C3BF28}"/>
                  </a:ext>
                </a:extLst>
              </p:cNvPr>
              <p:cNvSpPr txBox="1">
                <a:spLocks noRot="1" noChangeAspect="1" noMove="1" noResize="1" noEditPoints="1" noAdjustHandles="1" noChangeArrowheads="1" noChangeShapeType="1" noTextEdit="1"/>
              </p:cNvSpPr>
              <p:nvPr/>
            </p:nvSpPr>
            <p:spPr>
              <a:xfrm>
                <a:off x="4518073" y="1715088"/>
                <a:ext cx="4096634" cy="554447"/>
              </a:xfrm>
              <a:prstGeom prst="rect">
                <a:avLst/>
              </a:prstGeom>
              <a:blipFill>
                <a:blip r:embed="rId3"/>
                <a:stretch>
                  <a:fillRect l="-30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134726C-08B2-45EF-A9AB-ACC1EA6365CB}"/>
              </a:ext>
            </a:extLst>
          </p:cNvPr>
          <p:cNvCxnSpPr/>
          <p:nvPr/>
        </p:nvCxnSpPr>
        <p:spPr bwMode="auto">
          <a:xfrm>
            <a:off x="2701072" y="2392530"/>
            <a:ext cx="0" cy="175260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7" name="TextBox 6">
            <a:extLst>
              <a:ext uri="{FF2B5EF4-FFF2-40B4-BE49-F238E27FC236}">
                <a16:creationId xmlns:a16="http://schemas.microsoft.com/office/drawing/2014/main" id="{35DF1E6B-0073-45F8-98B6-564F9671F707}"/>
              </a:ext>
            </a:extLst>
          </p:cNvPr>
          <p:cNvSpPr txBox="1"/>
          <p:nvPr/>
        </p:nvSpPr>
        <p:spPr>
          <a:xfrm>
            <a:off x="2581130" y="4106543"/>
            <a:ext cx="899944" cy="261610"/>
          </a:xfrm>
          <a:prstGeom prst="rect">
            <a:avLst/>
          </a:prstGeom>
          <a:noFill/>
        </p:spPr>
        <p:txBody>
          <a:bodyPr wrap="square" rtlCol="0">
            <a:spAutoFit/>
          </a:bodyPr>
          <a:lstStyle/>
          <a:p>
            <a:r>
              <a:rPr lang="en-US" sz="1050" dirty="0">
                <a:latin typeface="Arial" panose="020B0604020202020204" pitchFamily="34" charset="0"/>
                <a:cs typeface="Arial" panose="020B0604020202020204" pitchFamily="34" charset="0"/>
              </a:rPr>
              <a:t>8</a:t>
            </a:r>
          </a:p>
        </p:txBody>
      </p:sp>
      <p:cxnSp>
        <p:nvCxnSpPr>
          <p:cNvPr id="8" name="Straight Connector 7">
            <a:extLst>
              <a:ext uri="{FF2B5EF4-FFF2-40B4-BE49-F238E27FC236}">
                <a16:creationId xmlns:a16="http://schemas.microsoft.com/office/drawing/2014/main" id="{FC052E9B-386E-42E4-B154-4211815EF752}"/>
              </a:ext>
            </a:extLst>
          </p:cNvPr>
          <p:cNvCxnSpPr>
            <a:cxnSpLocks/>
          </p:cNvCxnSpPr>
          <p:nvPr/>
        </p:nvCxnSpPr>
        <p:spPr bwMode="auto">
          <a:xfrm flipH="1">
            <a:off x="1287856" y="3318132"/>
            <a:ext cx="1971738"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4" name="TextBox 13">
            <a:extLst>
              <a:ext uri="{FF2B5EF4-FFF2-40B4-BE49-F238E27FC236}">
                <a16:creationId xmlns:a16="http://schemas.microsoft.com/office/drawing/2014/main" id="{A253EBB9-A6F8-46F3-9CFE-E8944F760964}"/>
              </a:ext>
            </a:extLst>
          </p:cNvPr>
          <p:cNvSpPr txBox="1"/>
          <p:nvPr/>
        </p:nvSpPr>
        <p:spPr>
          <a:xfrm>
            <a:off x="898466" y="3180758"/>
            <a:ext cx="899944" cy="261610"/>
          </a:xfrm>
          <a:prstGeom prst="rect">
            <a:avLst/>
          </a:prstGeom>
          <a:noFill/>
        </p:spPr>
        <p:txBody>
          <a:bodyPr wrap="square" rtlCol="0">
            <a:spAutoFit/>
          </a:bodyPr>
          <a:lstStyle/>
          <a:p>
            <a:r>
              <a:rPr lang="en-US" sz="1050" dirty="0">
                <a:latin typeface="Arial" panose="020B0604020202020204" pitchFamily="34" charset="0"/>
                <a:cs typeface="Arial" panose="020B0604020202020204" pitchFamily="34" charset="0"/>
              </a:rPr>
              <a:t>0.28</a:t>
            </a:r>
          </a:p>
        </p:txBody>
      </p:sp>
    </p:spTree>
    <p:extLst>
      <p:ext uri="{BB962C8B-B14F-4D97-AF65-F5344CB8AC3E}">
        <p14:creationId xmlns:p14="http://schemas.microsoft.com/office/powerpoint/2010/main" val="3636009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A372-81C4-B643-F475-BE8495C1578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BCD332C-C01B-BE22-55BC-987854163095}"/>
              </a:ext>
            </a:extLst>
          </p:cNvPr>
          <p:cNvSpPr>
            <a:spLocks noGrp="1"/>
          </p:cNvSpPr>
          <p:nvPr>
            <p:ph idx="1"/>
          </p:nvPr>
        </p:nvSpPr>
        <p:spPr/>
        <p:txBody>
          <a:bodyPr>
            <a:normAutofit/>
          </a:bodyPr>
          <a:lstStyle/>
          <a:p>
            <a:r>
              <a:rPr lang="en-US" dirty="0"/>
              <a:t>More on Data Preparation</a:t>
            </a:r>
          </a:p>
          <a:p>
            <a:r>
              <a:rPr lang="en-US" dirty="0"/>
              <a:t>Example: Preparing data for Linear Regression</a:t>
            </a:r>
          </a:p>
          <a:p>
            <a:r>
              <a:rPr lang="en-US" dirty="0"/>
              <a:t>Introduction to Classification Modeling</a:t>
            </a:r>
          </a:p>
          <a:p>
            <a:r>
              <a:rPr lang="en-US" dirty="0"/>
              <a:t>Logistic Regression</a:t>
            </a:r>
          </a:p>
          <a:p>
            <a:r>
              <a:rPr lang="en-US" dirty="0"/>
              <a:t>Model Evaluation and the Confusion Matrix</a:t>
            </a:r>
          </a:p>
        </p:txBody>
      </p:sp>
    </p:spTree>
    <p:extLst>
      <p:ext uri="{BB962C8B-B14F-4D97-AF65-F5344CB8AC3E}">
        <p14:creationId xmlns:p14="http://schemas.microsoft.com/office/powerpoint/2010/main" val="2826234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9597B-85A9-4403-9F38-EE80EA4E2A3E}"/>
              </a:ext>
            </a:extLst>
          </p:cNvPr>
          <p:cNvSpPr>
            <a:spLocks noGrp="1"/>
          </p:cNvSpPr>
          <p:nvPr>
            <p:ph type="title"/>
          </p:nvPr>
        </p:nvSpPr>
        <p:spPr/>
        <p:txBody>
          <a:bodyPr/>
          <a:lstStyle/>
          <a:p>
            <a:r>
              <a:rPr lang="en-US" dirty="0"/>
              <a:t>Example1</a:t>
            </a:r>
          </a:p>
        </p:txBody>
      </p:sp>
      <p:sp>
        <p:nvSpPr>
          <p:cNvPr id="4" name="Slide Number Placeholder 3">
            <a:extLst>
              <a:ext uri="{FF2B5EF4-FFF2-40B4-BE49-F238E27FC236}">
                <a16:creationId xmlns:a16="http://schemas.microsoft.com/office/drawing/2014/main" id="{B13D049E-2609-4D2D-B74C-3FACE4C7E109}"/>
              </a:ext>
            </a:extLst>
          </p:cNvPr>
          <p:cNvSpPr>
            <a:spLocks noGrp="1"/>
          </p:cNvSpPr>
          <p:nvPr>
            <p:ph type="sldNum" sz="quarter" idx="12"/>
          </p:nvPr>
        </p:nvSpPr>
        <p:spPr/>
        <p:txBody>
          <a:bodyPr/>
          <a:lstStyle/>
          <a:p>
            <a:fld id="{179A9A4E-4C82-4D44-9372-C31BB3818094}" type="slidenum">
              <a:rPr lang="en-US" smtClean="0"/>
              <a:pPr/>
              <a:t>20</a:t>
            </a:fld>
            <a:endParaRPr lang="en-US" dirty="0"/>
          </a:p>
        </p:txBody>
      </p:sp>
      <p:graphicFrame>
        <p:nvGraphicFramePr>
          <p:cNvPr id="6" name="Table 5">
            <a:extLst>
              <a:ext uri="{FF2B5EF4-FFF2-40B4-BE49-F238E27FC236}">
                <a16:creationId xmlns:a16="http://schemas.microsoft.com/office/drawing/2014/main" id="{1A67A24E-831D-4965-8E48-7A128C823890}"/>
              </a:ext>
            </a:extLst>
          </p:cNvPr>
          <p:cNvGraphicFramePr/>
          <p:nvPr/>
        </p:nvGraphicFramePr>
        <p:xfrm>
          <a:off x="1123130" y="1546611"/>
          <a:ext cx="822960" cy="3086112"/>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val="1584482906"/>
                    </a:ext>
                  </a:extLst>
                </a:gridCol>
                <a:gridCol w="411480">
                  <a:extLst>
                    <a:ext uri="{9D8B030D-6E8A-4147-A177-3AD203B41FA5}">
                      <a16:colId xmlns:a16="http://schemas.microsoft.com/office/drawing/2014/main" val="3641925557"/>
                    </a:ext>
                  </a:extLst>
                </a:gridCol>
              </a:tblGrid>
              <a:tr h="128588">
                <a:tc>
                  <a:txBody>
                    <a:bodyPr/>
                    <a:lstStyle/>
                    <a:p>
                      <a:pPr algn="ctr" fontAlgn="b">
                        <a:spcBef>
                          <a:spcPts val="0"/>
                        </a:spcBef>
                        <a:spcAft>
                          <a:spcPts val="0"/>
                        </a:spcAft>
                      </a:pPr>
                      <a:r>
                        <a:rPr lang="en-US" sz="700" u="none" strike="noStrike">
                          <a:effectLst/>
                        </a:rPr>
                        <a:t>X</a:t>
                      </a:r>
                      <a:endParaRPr lang="en-US" sz="1200" b="0" i="0" u="none" strike="noStrike">
                        <a:effectLst/>
                        <a:latin typeface="Arial" panose="020B0604020202020204" pitchFamily="34" charset="0"/>
                      </a:endParaRPr>
                    </a:p>
                  </a:txBody>
                  <a:tcPr marL="6429" marR="6429" marT="6429" marB="0" anchor="b"/>
                </a:tc>
                <a:tc>
                  <a:txBody>
                    <a:bodyPr/>
                    <a:lstStyle/>
                    <a:p>
                      <a:pPr algn="ctr" fontAlgn="b">
                        <a:spcBef>
                          <a:spcPts val="0"/>
                        </a:spcBef>
                        <a:spcAft>
                          <a:spcPts val="0"/>
                        </a:spcAft>
                      </a:pPr>
                      <a:r>
                        <a:rPr lang="en-US" sz="700" u="none" strike="noStrike">
                          <a:effectLst/>
                        </a:rPr>
                        <a:t>Y</a:t>
                      </a:r>
                      <a:endParaRPr lang="en-US" sz="1200" b="0" i="0" u="none" strike="noStrike">
                        <a:effectLst/>
                        <a:latin typeface="Arial" panose="020B0604020202020204" pitchFamily="34" charset="0"/>
                      </a:endParaRPr>
                    </a:p>
                  </a:txBody>
                  <a:tcPr marL="6429" marR="6429" marT="6429" marB="0" anchor="b"/>
                </a:tc>
                <a:extLst>
                  <a:ext uri="{0D108BD9-81ED-4DB2-BD59-A6C34878D82A}">
                    <a16:rowId xmlns:a16="http://schemas.microsoft.com/office/drawing/2014/main" val="2176220184"/>
                  </a:ext>
                </a:extLst>
              </a:tr>
              <a:tr h="128588">
                <a:tc>
                  <a:txBody>
                    <a:bodyPr/>
                    <a:lstStyle/>
                    <a:p>
                      <a:pPr algn="r" fontAlgn="b">
                        <a:spcBef>
                          <a:spcPts val="0"/>
                        </a:spcBef>
                        <a:spcAft>
                          <a:spcPts val="0"/>
                        </a:spcAft>
                      </a:pPr>
                      <a:r>
                        <a:rPr lang="en-US" sz="700" u="none" strike="noStrike">
                          <a:effectLst/>
                        </a:rPr>
                        <a:t>0.5</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dirty="0">
                          <a:effectLst/>
                        </a:rPr>
                        <a:t>Blue</a:t>
                      </a:r>
                      <a:endParaRPr lang="en-US" sz="1200" b="0" i="0" u="none" strike="noStrike" dirty="0">
                        <a:effectLst/>
                        <a:latin typeface="Arial" panose="020B0604020202020204" pitchFamily="34" charset="0"/>
                      </a:endParaRPr>
                    </a:p>
                  </a:txBody>
                  <a:tcPr marL="6429" marR="6429" marT="6429" marB="0" anchor="b"/>
                </a:tc>
                <a:extLst>
                  <a:ext uri="{0D108BD9-81ED-4DB2-BD59-A6C34878D82A}">
                    <a16:rowId xmlns:a16="http://schemas.microsoft.com/office/drawing/2014/main" val="3744332924"/>
                  </a:ext>
                </a:extLst>
              </a:tr>
              <a:tr h="128588">
                <a:tc>
                  <a:txBody>
                    <a:bodyPr/>
                    <a:lstStyle/>
                    <a:p>
                      <a:pPr algn="r" fontAlgn="b">
                        <a:spcBef>
                          <a:spcPts val="0"/>
                        </a:spcBef>
                        <a:spcAft>
                          <a:spcPts val="0"/>
                        </a:spcAft>
                      </a:pPr>
                      <a:r>
                        <a:rPr lang="en-US" sz="700" u="none" strike="noStrike">
                          <a:effectLst/>
                        </a:rPr>
                        <a:t>1.1</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a:effectLst/>
                        </a:rPr>
                        <a:t>Blue</a:t>
                      </a:r>
                      <a:endParaRPr lang="en-US" sz="1200" b="0" i="0" u="none" strike="noStrike">
                        <a:effectLst/>
                        <a:latin typeface="Arial" panose="020B0604020202020204" pitchFamily="34" charset="0"/>
                      </a:endParaRPr>
                    </a:p>
                  </a:txBody>
                  <a:tcPr marL="6429" marR="6429" marT="6429" marB="0" anchor="b"/>
                </a:tc>
                <a:extLst>
                  <a:ext uri="{0D108BD9-81ED-4DB2-BD59-A6C34878D82A}">
                    <a16:rowId xmlns:a16="http://schemas.microsoft.com/office/drawing/2014/main" val="1594253572"/>
                  </a:ext>
                </a:extLst>
              </a:tr>
              <a:tr h="128588">
                <a:tc>
                  <a:txBody>
                    <a:bodyPr/>
                    <a:lstStyle/>
                    <a:p>
                      <a:pPr algn="r" fontAlgn="b">
                        <a:spcBef>
                          <a:spcPts val="0"/>
                        </a:spcBef>
                        <a:spcAft>
                          <a:spcPts val="0"/>
                        </a:spcAft>
                      </a:pPr>
                      <a:r>
                        <a:rPr lang="en-US" sz="700" u="none" strike="noStrike">
                          <a:effectLst/>
                        </a:rPr>
                        <a:t>1.5</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a:effectLst/>
                        </a:rPr>
                        <a:t>Blue</a:t>
                      </a:r>
                      <a:endParaRPr lang="en-US" sz="1200" b="0" i="0" u="none" strike="noStrike">
                        <a:effectLst/>
                        <a:latin typeface="Arial" panose="020B0604020202020204" pitchFamily="34" charset="0"/>
                      </a:endParaRPr>
                    </a:p>
                  </a:txBody>
                  <a:tcPr marL="6429" marR="6429" marT="6429" marB="0" anchor="b"/>
                </a:tc>
                <a:extLst>
                  <a:ext uri="{0D108BD9-81ED-4DB2-BD59-A6C34878D82A}">
                    <a16:rowId xmlns:a16="http://schemas.microsoft.com/office/drawing/2014/main" val="2526568911"/>
                  </a:ext>
                </a:extLst>
              </a:tr>
              <a:tr h="128588">
                <a:tc>
                  <a:txBody>
                    <a:bodyPr/>
                    <a:lstStyle/>
                    <a:p>
                      <a:pPr algn="r" fontAlgn="b">
                        <a:spcBef>
                          <a:spcPts val="0"/>
                        </a:spcBef>
                        <a:spcAft>
                          <a:spcPts val="0"/>
                        </a:spcAft>
                      </a:pPr>
                      <a:r>
                        <a:rPr lang="en-US" sz="700" u="none" strike="noStrike">
                          <a:effectLst/>
                        </a:rPr>
                        <a:t>2.0</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a:effectLst/>
                        </a:rPr>
                        <a:t>Blue</a:t>
                      </a:r>
                      <a:endParaRPr lang="en-US" sz="1200" b="0" i="0" u="none" strike="noStrike">
                        <a:effectLst/>
                        <a:latin typeface="Arial" panose="020B0604020202020204" pitchFamily="34" charset="0"/>
                      </a:endParaRPr>
                    </a:p>
                  </a:txBody>
                  <a:tcPr marL="6429" marR="6429" marT="6429" marB="0" anchor="b"/>
                </a:tc>
                <a:extLst>
                  <a:ext uri="{0D108BD9-81ED-4DB2-BD59-A6C34878D82A}">
                    <a16:rowId xmlns:a16="http://schemas.microsoft.com/office/drawing/2014/main" val="2790863980"/>
                  </a:ext>
                </a:extLst>
              </a:tr>
              <a:tr h="128588">
                <a:tc>
                  <a:txBody>
                    <a:bodyPr/>
                    <a:lstStyle/>
                    <a:p>
                      <a:pPr algn="r" fontAlgn="b">
                        <a:spcBef>
                          <a:spcPts val="0"/>
                        </a:spcBef>
                        <a:spcAft>
                          <a:spcPts val="0"/>
                        </a:spcAft>
                      </a:pPr>
                      <a:r>
                        <a:rPr lang="en-US" sz="700" u="none" strike="noStrike">
                          <a:effectLst/>
                        </a:rPr>
                        <a:t>3.3</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a:effectLst/>
                        </a:rPr>
                        <a:t>Blue</a:t>
                      </a:r>
                      <a:endParaRPr lang="en-US" sz="1200" b="0" i="0" u="none" strike="noStrike">
                        <a:effectLst/>
                        <a:latin typeface="Arial" panose="020B0604020202020204" pitchFamily="34" charset="0"/>
                      </a:endParaRPr>
                    </a:p>
                  </a:txBody>
                  <a:tcPr marL="6429" marR="6429" marT="6429" marB="0" anchor="b"/>
                </a:tc>
                <a:extLst>
                  <a:ext uri="{0D108BD9-81ED-4DB2-BD59-A6C34878D82A}">
                    <a16:rowId xmlns:a16="http://schemas.microsoft.com/office/drawing/2014/main" val="1171057870"/>
                  </a:ext>
                </a:extLst>
              </a:tr>
              <a:tr h="128588">
                <a:tc>
                  <a:txBody>
                    <a:bodyPr/>
                    <a:lstStyle/>
                    <a:p>
                      <a:pPr algn="r" fontAlgn="b">
                        <a:spcBef>
                          <a:spcPts val="0"/>
                        </a:spcBef>
                        <a:spcAft>
                          <a:spcPts val="0"/>
                        </a:spcAft>
                      </a:pPr>
                      <a:r>
                        <a:rPr lang="en-US" sz="700" u="none" strike="noStrike">
                          <a:effectLst/>
                        </a:rPr>
                        <a:t>4.7</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a:effectLst/>
                        </a:rPr>
                        <a:t>Blue</a:t>
                      </a:r>
                      <a:endParaRPr lang="en-US" sz="1200" b="0" i="0" u="none" strike="noStrike">
                        <a:effectLst/>
                        <a:latin typeface="Arial" panose="020B0604020202020204" pitchFamily="34" charset="0"/>
                      </a:endParaRPr>
                    </a:p>
                  </a:txBody>
                  <a:tcPr marL="6429" marR="6429" marT="6429" marB="0" anchor="b"/>
                </a:tc>
                <a:extLst>
                  <a:ext uri="{0D108BD9-81ED-4DB2-BD59-A6C34878D82A}">
                    <a16:rowId xmlns:a16="http://schemas.microsoft.com/office/drawing/2014/main" val="1141897768"/>
                  </a:ext>
                </a:extLst>
              </a:tr>
              <a:tr h="128588">
                <a:tc>
                  <a:txBody>
                    <a:bodyPr/>
                    <a:lstStyle/>
                    <a:p>
                      <a:pPr algn="r" fontAlgn="b">
                        <a:spcBef>
                          <a:spcPts val="0"/>
                        </a:spcBef>
                        <a:spcAft>
                          <a:spcPts val="0"/>
                        </a:spcAft>
                      </a:pPr>
                      <a:r>
                        <a:rPr lang="en-US" sz="700" u="none" strike="noStrike">
                          <a:effectLst/>
                        </a:rPr>
                        <a:t>5.3</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a:effectLst/>
                        </a:rPr>
                        <a:t>Blue</a:t>
                      </a:r>
                      <a:endParaRPr lang="en-US" sz="1200" b="0" i="0" u="none" strike="noStrike">
                        <a:effectLst/>
                        <a:latin typeface="Arial" panose="020B0604020202020204" pitchFamily="34" charset="0"/>
                      </a:endParaRPr>
                    </a:p>
                  </a:txBody>
                  <a:tcPr marL="6429" marR="6429" marT="6429" marB="0" anchor="b"/>
                </a:tc>
                <a:extLst>
                  <a:ext uri="{0D108BD9-81ED-4DB2-BD59-A6C34878D82A}">
                    <a16:rowId xmlns:a16="http://schemas.microsoft.com/office/drawing/2014/main" val="513854103"/>
                  </a:ext>
                </a:extLst>
              </a:tr>
              <a:tr h="128588">
                <a:tc>
                  <a:txBody>
                    <a:bodyPr/>
                    <a:lstStyle/>
                    <a:p>
                      <a:pPr algn="r" fontAlgn="b">
                        <a:spcBef>
                          <a:spcPts val="0"/>
                        </a:spcBef>
                        <a:spcAft>
                          <a:spcPts val="0"/>
                        </a:spcAft>
                      </a:pPr>
                      <a:r>
                        <a:rPr lang="en-US" sz="700" u="none" strike="noStrike">
                          <a:effectLst/>
                        </a:rPr>
                        <a:t>7.0</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a:effectLst/>
                        </a:rPr>
                        <a:t>Blue</a:t>
                      </a:r>
                      <a:endParaRPr lang="en-US" sz="1200" b="0" i="0" u="none" strike="noStrike">
                        <a:effectLst/>
                        <a:latin typeface="Arial" panose="020B0604020202020204" pitchFamily="34" charset="0"/>
                      </a:endParaRPr>
                    </a:p>
                  </a:txBody>
                  <a:tcPr marL="6429" marR="6429" marT="6429" marB="0" anchor="b"/>
                </a:tc>
                <a:extLst>
                  <a:ext uri="{0D108BD9-81ED-4DB2-BD59-A6C34878D82A}">
                    <a16:rowId xmlns:a16="http://schemas.microsoft.com/office/drawing/2014/main" val="237786106"/>
                  </a:ext>
                </a:extLst>
              </a:tr>
              <a:tr h="128588">
                <a:tc>
                  <a:txBody>
                    <a:bodyPr/>
                    <a:lstStyle/>
                    <a:p>
                      <a:pPr algn="r" fontAlgn="b">
                        <a:spcBef>
                          <a:spcPts val="0"/>
                        </a:spcBef>
                        <a:spcAft>
                          <a:spcPts val="0"/>
                        </a:spcAft>
                      </a:pPr>
                      <a:r>
                        <a:rPr lang="en-US" sz="700" u="none" strike="noStrike">
                          <a:effectLst/>
                        </a:rPr>
                        <a:t>6.5</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a:effectLst/>
                        </a:rPr>
                        <a:t>Blue</a:t>
                      </a:r>
                      <a:endParaRPr lang="en-US" sz="1200" b="0" i="0" u="none" strike="noStrike">
                        <a:effectLst/>
                        <a:latin typeface="Arial" panose="020B0604020202020204" pitchFamily="34" charset="0"/>
                      </a:endParaRPr>
                    </a:p>
                  </a:txBody>
                  <a:tcPr marL="6429" marR="6429" marT="6429" marB="0" anchor="b"/>
                </a:tc>
                <a:extLst>
                  <a:ext uri="{0D108BD9-81ED-4DB2-BD59-A6C34878D82A}">
                    <a16:rowId xmlns:a16="http://schemas.microsoft.com/office/drawing/2014/main" val="1152164089"/>
                  </a:ext>
                </a:extLst>
              </a:tr>
              <a:tr h="128588">
                <a:tc>
                  <a:txBody>
                    <a:bodyPr/>
                    <a:lstStyle/>
                    <a:p>
                      <a:pPr algn="r" fontAlgn="b">
                        <a:spcBef>
                          <a:spcPts val="0"/>
                        </a:spcBef>
                        <a:spcAft>
                          <a:spcPts val="0"/>
                        </a:spcAft>
                      </a:pPr>
                      <a:r>
                        <a:rPr lang="en-US" sz="700" u="none" strike="noStrike">
                          <a:effectLst/>
                        </a:rPr>
                        <a:t>7.5</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a:effectLst/>
                        </a:rPr>
                        <a:t>Blue</a:t>
                      </a:r>
                      <a:endParaRPr lang="en-US" sz="1200" b="0" i="0" u="none" strike="noStrike">
                        <a:effectLst/>
                        <a:latin typeface="Arial" panose="020B0604020202020204" pitchFamily="34" charset="0"/>
                      </a:endParaRPr>
                    </a:p>
                  </a:txBody>
                  <a:tcPr marL="6429" marR="6429" marT="6429" marB="0" anchor="b"/>
                </a:tc>
                <a:extLst>
                  <a:ext uri="{0D108BD9-81ED-4DB2-BD59-A6C34878D82A}">
                    <a16:rowId xmlns:a16="http://schemas.microsoft.com/office/drawing/2014/main" val="3450101102"/>
                  </a:ext>
                </a:extLst>
              </a:tr>
              <a:tr h="128588">
                <a:tc>
                  <a:txBody>
                    <a:bodyPr/>
                    <a:lstStyle/>
                    <a:p>
                      <a:pPr algn="r" fontAlgn="b">
                        <a:spcBef>
                          <a:spcPts val="0"/>
                        </a:spcBef>
                        <a:spcAft>
                          <a:spcPts val="0"/>
                        </a:spcAft>
                      </a:pPr>
                      <a:r>
                        <a:rPr lang="en-US" sz="700" u="none" strike="noStrike">
                          <a:effectLst/>
                        </a:rPr>
                        <a:t>8.0</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dirty="0">
                          <a:effectLst/>
                        </a:rPr>
                        <a:t>Green</a:t>
                      </a:r>
                      <a:endParaRPr lang="en-US" sz="1200" b="0" i="0" u="none" strike="noStrike" dirty="0">
                        <a:effectLst/>
                        <a:latin typeface="Arial" panose="020B0604020202020204" pitchFamily="34" charset="0"/>
                      </a:endParaRPr>
                    </a:p>
                  </a:txBody>
                  <a:tcPr marL="6429" marR="6429" marT="6429" marB="0" anchor="b"/>
                </a:tc>
                <a:extLst>
                  <a:ext uri="{0D108BD9-81ED-4DB2-BD59-A6C34878D82A}">
                    <a16:rowId xmlns:a16="http://schemas.microsoft.com/office/drawing/2014/main" val="3188195539"/>
                  </a:ext>
                </a:extLst>
              </a:tr>
              <a:tr h="128588">
                <a:tc>
                  <a:txBody>
                    <a:bodyPr/>
                    <a:lstStyle/>
                    <a:p>
                      <a:pPr algn="r" fontAlgn="b">
                        <a:spcBef>
                          <a:spcPts val="0"/>
                        </a:spcBef>
                        <a:spcAft>
                          <a:spcPts val="0"/>
                        </a:spcAft>
                      </a:pPr>
                      <a:r>
                        <a:rPr lang="en-US" sz="700" u="none" strike="noStrike">
                          <a:effectLst/>
                        </a:rPr>
                        <a:t>8.3</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a:effectLst/>
                        </a:rPr>
                        <a:t>Blue</a:t>
                      </a:r>
                      <a:endParaRPr lang="en-US" sz="1200" b="0" i="0" u="none" strike="noStrike">
                        <a:effectLst/>
                        <a:latin typeface="Arial" panose="020B0604020202020204" pitchFamily="34" charset="0"/>
                      </a:endParaRPr>
                    </a:p>
                  </a:txBody>
                  <a:tcPr marL="6429" marR="6429" marT="6429" marB="0" anchor="b"/>
                </a:tc>
                <a:extLst>
                  <a:ext uri="{0D108BD9-81ED-4DB2-BD59-A6C34878D82A}">
                    <a16:rowId xmlns:a16="http://schemas.microsoft.com/office/drawing/2014/main" val="2081458865"/>
                  </a:ext>
                </a:extLst>
              </a:tr>
              <a:tr h="128588">
                <a:tc>
                  <a:txBody>
                    <a:bodyPr/>
                    <a:lstStyle/>
                    <a:p>
                      <a:pPr algn="r" fontAlgn="b">
                        <a:spcBef>
                          <a:spcPts val="0"/>
                        </a:spcBef>
                        <a:spcAft>
                          <a:spcPts val="0"/>
                        </a:spcAft>
                      </a:pPr>
                      <a:r>
                        <a:rPr lang="en-US" sz="700" u="none" strike="noStrike">
                          <a:effectLst/>
                        </a:rPr>
                        <a:t>8.7</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a:effectLst/>
                        </a:rPr>
                        <a:t>Blue</a:t>
                      </a:r>
                      <a:endParaRPr lang="en-US" sz="1200" b="0" i="0" u="none" strike="noStrike">
                        <a:effectLst/>
                        <a:latin typeface="Arial" panose="020B0604020202020204" pitchFamily="34" charset="0"/>
                      </a:endParaRPr>
                    </a:p>
                  </a:txBody>
                  <a:tcPr marL="6429" marR="6429" marT="6429" marB="0" anchor="b"/>
                </a:tc>
                <a:extLst>
                  <a:ext uri="{0D108BD9-81ED-4DB2-BD59-A6C34878D82A}">
                    <a16:rowId xmlns:a16="http://schemas.microsoft.com/office/drawing/2014/main" val="3591702090"/>
                  </a:ext>
                </a:extLst>
              </a:tr>
              <a:tr h="128588">
                <a:tc>
                  <a:txBody>
                    <a:bodyPr/>
                    <a:lstStyle/>
                    <a:p>
                      <a:pPr algn="r" fontAlgn="b">
                        <a:spcBef>
                          <a:spcPts val="0"/>
                        </a:spcBef>
                        <a:spcAft>
                          <a:spcPts val="0"/>
                        </a:spcAft>
                      </a:pPr>
                      <a:r>
                        <a:rPr lang="en-US" sz="700" u="none" strike="noStrike">
                          <a:effectLst/>
                        </a:rPr>
                        <a:t>9.1</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a:effectLst/>
                        </a:rPr>
                        <a:t>Blue</a:t>
                      </a:r>
                      <a:endParaRPr lang="en-US" sz="1200" b="0" i="0" u="none" strike="noStrike">
                        <a:effectLst/>
                        <a:latin typeface="Arial" panose="020B0604020202020204" pitchFamily="34" charset="0"/>
                      </a:endParaRPr>
                    </a:p>
                  </a:txBody>
                  <a:tcPr marL="6429" marR="6429" marT="6429" marB="0" anchor="b"/>
                </a:tc>
                <a:extLst>
                  <a:ext uri="{0D108BD9-81ED-4DB2-BD59-A6C34878D82A}">
                    <a16:rowId xmlns:a16="http://schemas.microsoft.com/office/drawing/2014/main" val="981646948"/>
                  </a:ext>
                </a:extLst>
              </a:tr>
              <a:tr h="128588">
                <a:tc>
                  <a:txBody>
                    <a:bodyPr/>
                    <a:lstStyle/>
                    <a:p>
                      <a:pPr algn="r" fontAlgn="b">
                        <a:spcBef>
                          <a:spcPts val="0"/>
                        </a:spcBef>
                        <a:spcAft>
                          <a:spcPts val="0"/>
                        </a:spcAft>
                      </a:pPr>
                      <a:r>
                        <a:rPr lang="en-US" sz="700" u="none" strike="noStrike">
                          <a:effectLst/>
                        </a:rPr>
                        <a:t>8.5</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a:effectLst/>
                        </a:rPr>
                        <a:t>Green</a:t>
                      </a:r>
                      <a:endParaRPr lang="en-US" sz="1200" b="0" i="0" u="none" strike="noStrike">
                        <a:effectLst/>
                        <a:latin typeface="Arial" panose="020B0604020202020204" pitchFamily="34" charset="0"/>
                      </a:endParaRPr>
                    </a:p>
                  </a:txBody>
                  <a:tcPr marL="6429" marR="6429" marT="6429" marB="0" anchor="b"/>
                </a:tc>
                <a:extLst>
                  <a:ext uri="{0D108BD9-81ED-4DB2-BD59-A6C34878D82A}">
                    <a16:rowId xmlns:a16="http://schemas.microsoft.com/office/drawing/2014/main" val="1551269482"/>
                  </a:ext>
                </a:extLst>
              </a:tr>
              <a:tr h="128588">
                <a:tc>
                  <a:txBody>
                    <a:bodyPr/>
                    <a:lstStyle/>
                    <a:p>
                      <a:pPr algn="r" fontAlgn="b">
                        <a:spcBef>
                          <a:spcPts val="0"/>
                        </a:spcBef>
                        <a:spcAft>
                          <a:spcPts val="0"/>
                        </a:spcAft>
                      </a:pPr>
                      <a:r>
                        <a:rPr lang="en-US" sz="700" u="none" strike="noStrike">
                          <a:effectLst/>
                        </a:rPr>
                        <a:t>9.5</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a:effectLst/>
                        </a:rPr>
                        <a:t>Green</a:t>
                      </a:r>
                      <a:endParaRPr lang="en-US" sz="1200" b="0" i="0" u="none" strike="noStrike">
                        <a:effectLst/>
                        <a:latin typeface="Arial" panose="020B0604020202020204" pitchFamily="34" charset="0"/>
                      </a:endParaRPr>
                    </a:p>
                  </a:txBody>
                  <a:tcPr marL="6429" marR="6429" marT="6429" marB="0" anchor="b"/>
                </a:tc>
                <a:extLst>
                  <a:ext uri="{0D108BD9-81ED-4DB2-BD59-A6C34878D82A}">
                    <a16:rowId xmlns:a16="http://schemas.microsoft.com/office/drawing/2014/main" val="4167569357"/>
                  </a:ext>
                </a:extLst>
              </a:tr>
              <a:tr h="128588">
                <a:tc>
                  <a:txBody>
                    <a:bodyPr/>
                    <a:lstStyle/>
                    <a:p>
                      <a:pPr algn="r" fontAlgn="b">
                        <a:spcBef>
                          <a:spcPts val="0"/>
                        </a:spcBef>
                        <a:spcAft>
                          <a:spcPts val="0"/>
                        </a:spcAft>
                      </a:pPr>
                      <a:r>
                        <a:rPr lang="en-US" sz="700" u="none" strike="noStrike">
                          <a:effectLst/>
                        </a:rPr>
                        <a:t>10.1</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a:effectLst/>
                        </a:rPr>
                        <a:t>Green</a:t>
                      </a:r>
                      <a:endParaRPr lang="en-US" sz="1200" b="0" i="0" u="none" strike="noStrike">
                        <a:effectLst/>
                        <a:latin typeface="Arial" panose="020B0604020202020204" pitchFamily="34" charset="0"/>
                      </a:endParaRPr>
                    </a:p>
                  </a:txBody>
                  <a:tcPr marL="6429" marR="6429" marT="6429" marB="0" anchor="b"/>
                </a:tc>
                <a:extLst>
                  <a:ext uri="{0D108BD9-81ED-4DB2-BD59-A6C34878D82A}">
                    <a16:rowId xmlns:a16="http://schemas.microsoft.com/office/drawing/2014/main" val="3496959564"/>
                  </a:ext>
                </a:extLst>
              </a:tr>
              <a:tr h="128588">
                <a:tc>
                  <a:txBody>
                    <a:bodyPr/>
                    <a:lstStyle/>
                    <a:p>
                      <a:pPr algn="r" fontAlgn="b">
                        <a:spcBef>
                          <a:spcPts val="0"/>
                        </a:spcBef>
                        <a:spcAft>
                          <a:spcPts val="0"/>
                        </a:spcAft>
                      </a:pPr>
                      <a:r>
                        <a:rPr lang="en-US" sz="700" u="none" strike="noStrike">
                          <a:effectLst/>
                        </a:rPr>
                        <a:t>12.0</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a:effectLst/>
                        </a:rPr>
                        <a:t>Green</a:t>
                      </a:r>
                      <a:endParaRPr lang="en-US" sz="1200" b="0" i="0" u="none" strike="noStrike">
                        <a:effectLst/>
                        <a:latin typeface="Arial" panose="020B0604020202020204" pitchFamily="34" charset="0"/>
                      </a:endParaRPr>
                    </a:p>
                  </a:txBody>
                  <a:tcPr marL="6429" marR="6429" marT="6429" marB="0" anchor="b"/>
                </a:tc>
                <a:extLst>
                  <a:ext uri="{0D108BD9-81ED-4DB2-BD59-A6C34878D82A}">
                    <a16:rowId xmlns:a16="http://schemas.microsoft.com/office/drawing/2014/main" val="4220223187"/>
                  </a:ext>
                </a:extLst>
              </a:tr>
              <a:tr h="128588">
                <a:tc>
                  <a:txBody>
                    <a:bodyPr/>
                    <a:lstStyle/>
                    <a:p>
                      <a:pPr algn="r" fontAlgn="b">
                        <a:spcBef>
                          <a:spcPts val="0"/>
                        </a:spcBef>
                        <a:spcAft>
                          <a:spcPts val="0"/>
                        </a:spcAft>
                      </a:pPr>
                      <a:r>
                        <a:rPr lang="en-US" sz="700" u="none" strike="noStrike">
                          <a:effectLst/>
                        </a:rPr>
                        <a:t>12.7</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a:effectLst/>
                        </a:rPr>
                        <a:t>Green</a:t>
                      </a:r>
                      <a:endParaRPr lang="en-US" sz="1200" b="0" i="0" u="none" strike="noStrike">
                        <a:effectLst/>
                        <a:latin typeface="Arial" panose="020B0604020202020204" pitchFamily="34" charset="0"/>
                      </a:endParaRPr>
                    </a:p>
                  </a:txBody>
                  <a:tcPr marL="6429" marR="6429" marT="6429" marB="0" anchor="b"/>
                </a:tc>
                <a:extLst>
                  <a:ext uri="{0D108BD9-81ED-4DB2-BD59-A6C34878D82A}">
                    <a16:rowId xmlns:a16="http://schemas.microsoft.com/office/drawing/2014/main" val="1929461589"/>
                  </a:ext>
                </a:extLst>
              </a:tr>
              <a:tr h="128588">
                <a:tc>
                  <a:txBody>
                    <a:bodyPr/>
                    <a:lstStyle/>
                    <a:p>
                      <a:pPr algn="r" fontAlgn="b">
                        <a:spcBef>
                          <a:spcPts val="0"/>
                        </a:spcBef>
                        <a:spcAft>
                          <a:spcPts val="0"/>
                        </a:spcAft>
                      </a:pPr>
                      <a:r>
                        <a:rPr lang="en-US" sz="700" u="none" strike="noStrike">
                          <a:effectLst/>
                        </a:rPr>
                        <a:t>14.0</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a:effectLst/>
                        </a:rPr>
                        <a:t>Green</a:t>
                      </a:r>
                      <a:endParaRPr lang="en-US" sz="1200" b="0" i="0" u="none" strike="noStrike">
                        <a:effectLst/>
                        <a:latin typeface="Arial" panose="020B0604020202020204" pitchFamily="34" charset="0"/>
                      </a:endParaRPr>
                    </a:p>
                  </a:txBody>
                  <a:tcPr marL="6429" marR="6429" marT="6429" marB="0" anchor="b"/>
                </a:tc>
                <a:extLst>
                  <a:ext uri="{0D108BD9-81ED-4DB2-BD59-A6C34878D82A}">
                    <a16:rowId xmlns:a16="http://schemas.microsoft.com/office/drawing/2014/main" val="2962428059"/>
                  </a:ext>
                </a:extLst>
              </a:tr>
              <a:tr h="128588">
                <a:tc>
                  <a:txBody>
                    <a:bodyPr/>
                    <a:lstStyle/>
                    <a:p>
                      <a:pPr algn="r" fontAlgn="b">
                        <a:spcBef>
                          <a:spcPts val="0"/>
                        </a:spcBef>
                        <a:spcAft>
                          <a:spcPts val="0"/>
                        </a:spcAft>
                      </a:pPr>
                      <a:r>
                        <a:rPr lang="en-US" sz="700" u="none" strike="noStrike">
                          <a:effectLst/>
                        </a:rPr>
                        <a:t>15.3</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a:effectLst/>
                        </a:rPr>
                        <a:t>Green</a:t>
                      </a:r>
                      <a:endParaRPr lang="en-US" sz="1200" b="0" i="0" u="none" strike="noStrike">
                        <a:effectLst/>
                        <a:latin typeface="Arial" panose="020B0604020202020204" pitchFamily="34" charset="0"/>
                      </a:endParaRPr>
                    </a:p>
                  </a:txBody>
                  <a:tcPr marL="6429" marR="6429" marT="6429" marB="0" anchor="b"/>
                </a:tc>
                <a:extLst>
                  <a:ext uri="{0D108BD9-81ED-4DB2-BD59-A6C34878D82A}">
                    <a16:rowId xmlns:a16="http://schemas.microsoft.com/office/drawing/2014/main" val="878567783"/>
                  </a:ext>
                </a:extLst>
              </a:tr>
              <a:tr h="128588">
                <a:tc>
                  <a:txBody>
                    <a:bodyPr/>
                    <a:lstStyle/>
                    <a:p>
                      <a:pPr algn="r" fontAlgn="b">
                        <a:spcBef>
                          <a:spcPts val="0"/>
                        </a:spcBef>
                        <a:spcAft>
                          <a:spcPts val="0"/>
                        </a:spcAft>
                      </a:pPr>
                      <a:r>
                        <a:rPr lang="en-US" sz="700" u="none" strike="noStrike">
                          <a:effectLst/>
                        </a:rPr>
                        <a:t>16.1</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dirty="0">
                          <a:effectLst/>
                        </a:rPr>
                        <a:t>Green</a:t>
                      </a:r>
                      <a:endParaRPr lang="en-US" sz="1200" b="0" i="0" u="none" strike="noStrike" dirty="0">
                        <a:effectLst/>
                        <a:latin typeface="Arial" panose="020B0604020202020204" pitchFamily="34" charset="0"/>
                      </a:endParaRPr>
                    </a:p>
                  </a:txBody>
                  <a:tcPr marL="6429" marR="6429" marT="6429" marB="0" anchor="b"/>
                </a:tc>
                <a:extLst>
                  <a:ext uri="{0D108BD9-81ED-4DB2-BD59-A6C34878D82A}">
                    <a16:rowId xmlns:a16="http://schemas.microsoft.com/office/drawing/2014/main" val="604510258"/>
                  </a:ext>
                </a:extLst>
              </a:tr>
              <a:tr h="128588">
                <a:tc>
                  <a:txBody>
                    <a:bodyPr/>
                    <a:lstStyle/>
                    <a:p>
                      <a:pPr algn="r" fontAlgn="b">
                        <a:spcBef>
                          <a:spcPts val="0"/>
                        </a:spcBef>
                        <a:spcAft>
                          <a:spcPts val="0"/>
                        </a:spcAft>
                      </a:pPr>
                      <a:r>
                        <a:rPr lang="en-US" sz="700" u="none" strike="noStrike">
                          <a:effectLst/>
                        </a:rPr>
                        <a:t>17.8</a:t>
                      </a:r>
                      <a:endParaRPr lang="en-US" sz="1200" b="0" i="0" u="none" strike="noStrike">
                        <a:effectLst/>
                        <a:latin typeface="Arial" panose="020B0604020202020204" pitchFamily="34" charset="0"/>
                      </a:endParaRPr>
                    </a:p>
                  </a:txBody>
                  <a:tcPr marL="6429" marR="6429" marT="6429" marB="0" anchor="b"/>
                </a:tc>
                <a:tc>
                  <a:txBody>
                    <a:bodyPr/>
                    <a:lstStyle/>
                    <a:p>
                      <a:pPr algn="r" fontAlgn="b">
                        <a:spcBef>
                          <a:spcPts val="0"/>
                        </a:spcBef>
                        <a:spcAft>
                          <a:spcPts val="0"/>
                        </a:spcAft>
                      </a:pPr>
                      <a:r>
                        <a:rPr lang="en-US" sz="700" u="none" strike="noStrike" dirty="0">
                          <a:effectLst/>
                        </a:rPr>
                        <a:t>Green</a:t>
                      </a:r>
                      <a:endParaRPr lang="en-US" sz="1200" b="0" i="0" u="none" strike="noStrike" dirty="0">
                        <a:effectLst/>
                        <a:latin typeface="Arial" panose="020B0604020202020204" pitchFamily="34" charset="0"/>
                      </a:endParaRPr>
                    </a:p>
                  </a:txBody>
                  <a:tcPr marL="6429" marR="6429" marT="6429" marB="0" anchor="b"/>
                </a:tc>
                <a:extLst>
                  <a:ext uri="{0D108BD9-81ED-4DB2-BD59-A6C34878D82A}">
                    <a16:rowId xmlns:a16="http://schemas.microsoft.com/office/drawing/2014/main" val="917821048"/>
                  </a:ext>
                </a:extLst>
              </a:tr>
            </a:tbl>
          </a:graphicData>
        </a:graphic>
      </p:graphicFrame>
      <p:sp>
        <p:nvSpPr>
          <p:cNvPr id="7" name="Rectangle 1">
            <a:extLst>
              <a:ext uri="{FF2B5EF4-FFF2-40B4-BE49-F238E27FC236}">
                <a16:creationId xmlns:a16="http://schemas.microsoft.com/office/drawing/2014/main" id="{873D936F-F996-4308-AA04-87480AE5C5E3}"/>
              </a:ext>
            </a:extLst>
          </p:cNvPr>
          <p:cNvSpPr>
            <a:spLocks noChangeArrowheads="1"/>
          </p:cNvSpPr>
          <p:nvPr/>
        </p:nvSpPr>
        <p:spPr bwMode="auto">
          <a:xfrm>
            <a:off x="0" y="136267"/>
            <a:ext cx="65"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spcBef>
                <a:spcPct val="30000"/>
              </a:spcBef>
              <a:defRPr sz="1200">
                <a:solidFill>
                  <a:schemeClr val="tx1"/>
                </a:solidFill>
                <a:latin typeface="Arial" panose="020B0604020202020204" pitchFamily="34" charset="0"/>
              </a:defRPr>
            </a:lvl1pPr>
            <a:lvl2pPr>
              <a:spcBef>
                <a:spcPct val="30000"/>
              </a:spcBef>
              <a:defRPr sz="1200">
                <a:solidFill>
                  <a:schemeClr val="tx1"/>
                </a:solidFill>
                <a:latin typeface="Arial" panose="020B0604020202020204" pitchFamily="34" charset="0"/>
              </a:defRPr>
            </a:lvl2pPr>
            <a:lvl3pPr>
              <a:spcBef>
                <a:spcPct val="30000"/>
              </a:spcBef>
              <a:defRPr sz="1200">
                <a:solidFill>
                  <a:schemeClr val="tx1"/>
                </a:solidFill>
                <a:latin typeface="Arial" panose="020B0604020202020204" pitchFamily="34" charset="0"/>
              </a:defRPr>
            </a:lvl3pPr>
            <a:lvl4pPr>
              <a:spcBef>
                <a:spcPct val="30000"/>
              </a:spcBef>
              <a:defRPr sz="1200">
                <a:solidFill>
                  <a:schemeClr val="tx1"/>
                </a:solidFill>
                <a:latin typeface="Arial" panose="020B0604020202020204" pitchFamily="34" charset="0"/>
              </a:defRPr>
            </a:lvl4pPr>
            <a:lvl5pPr>
              <a:spcBef>
                <a:spcPct val="30000"/>
              </a:spcBef>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7A6DE285-710B-4F06-A4EB-4B659861BC10}"/>
              </a:ext>
            </a:extLst>
          </p:cNvPr>
          <p:cNvSpPr txBox="1"/>
          <p:nvPr/>
        </p:nvSpPr>
        <p:spPr>
          <a:xfrm>
            <a:off x="4862910" y="4568148"/>
            <a:ext cx="2882520" cy="307777"/>
          </a:xfrm>
          <a:prstGeom prst="rect">
            <a:avLst/>
          </a:prstGeom>
          <a:noFill/>
        </p:spPr>
        <p:txBody>
          <a:bodyPr wrap="none" rtlCol="0">
            <a:spAutoFit/>
          </a:bodyPr>
          <a:lstStyle/>
          <a:p>
            <a:r>
              <a:rPr lang="en-US" sz="1400" i="1" dirty="0">
                <a:solidFill>
                  <a:srgbClr val="C00000"/>
                </a:solidFill>
                <a:latin typeface="Arial" panose="020B0604020202020204" pitchFamily="34" charset="0"/>
                <a:cs typeface="Arial" panose="020B0604020202020204" pitchFamily="34" charset="0"/>
              </a:rPr>
              <a:t>See Class08_Example1 notebook</a:t>
            </a:r>
          </a:p>
        </p:txBody>
      </p:sp>
      <p:sp>
        <p:nvSpPr>
          <p:cNvPr id="12" name="TextBox 11">
            <a:extLst>
              <a:ext uri="{FF2B5EF4-FFF2-40B4-BE49-F238E27FC236}">
                <a16:creationId xmlns:a16="http://schemas.microsoft.com/office/drawing/2014/main" id="{D83CA23C-A2D8-2803-C3E8-393427351948}"/>
              </a:ext>
            </a:extLst>
          </p:cNvPr>
          <p:cNvSpPr txBox="1"/>
          <p:nvPr/>
        </p:nvSpPr>
        <p:spPr>
          <a:xfrm>
            <a:off x="2083443" y="2190489"/>
            <a:ext cx="5961888" cy="1485022"/>
          </a:xfrm>
          <a:prstGeom prst="rect">
            <a:avLst/>
          </a:prstGeom>
          <a:noFill/>
        </p:spPr>
        <p:txBody>
          <a:bodyPr wrap="none" rtlCol="0">
            <a:spAutoFit/>
          </a:bodyPr>
          <a:lstStyle/>
          <a:p>
            <a:r>
              <a:rPr lang="fr-FR" sz="700" b="0" dirty="0">
                <a:solidFill>
                  <a:srgbClr val="000000"/>
                </a:solidFill>
                <a:effectLst/>
                <a:latin typeface="Courier New" panose="02070309020205020404" pitchFamily="49" charset="0"/>
                <a:cs typeface="Courier New" panose="02070309020205020404" pitchFamily="49" charset="0"/>
              </a:rPr>
              <a:t># </a:t>
            </a:r>
            <a:r>
              <a:rPr lang="fr-FR" sz="700" b="0" dirty="0" err="1">
                <a:solidFill>
                  <a:srgbClr val="000000"/>
                </a:solidFill>
                <a:effectLst/>
                <a:latin typeface="Courier New" panose="02070309020205020404" pitchFamily="49" charset="0"/>
                <a:cs typeface="Courier New" panose="02070309020205020404" pitchFamily="49" charset="0"/>
              </a:rPr>
              <a:t>build</a:t>
            </a:r>
            <a:r>
              <a:rPr lang="fr-FR" sz="700" b="0" dirty="0">
                <a:solidFill>
                  <a:srgbClr val="000000"/>
                </a:solidFill>
                <a:effectLst/>
                <a:latin typeface="Courier New" panose="02070309020205020404" pitchFamily="49" charset="0"/>
                <a:cs typeface="Courier New" panose="02070309020205020404" pitchFamily="49" charset="0"/>
              </a:rPr>
              <a:t> and train a </a:t>
            </a:r>
            <a:r>
              <a:rPr lang="fr-FR" sz="700" b="0" dirty="0" err="1">
                <a:solidFill>
                  <a:srgbClr val="000000"/>
                </a:solidFill>
                <a:effectLst/>
                <a:latin typeface="Courier New" panose="02070309020205020404" pitchFamily="49" charset="0"/>
                <a:cs typeface="Courier New" panose="02070309020205020404" pitchFamily="49" charset="0"/>
              </a:rPr>
              <a:t>logistic</a:t>
            </a:r>
            <a:r>
              <a:rPr lang="fr-FR" sz="700" b="0" dirty="0">
                <a:solidFill>
                  <a:srgbClr val="000000"/>
                </a:solidFill>
                <a:effectLst/>
                <a:latin typeface="Courier New" panose="02070309020205020404" pitchFamily="49" charset="0"/>
                <a:cs typeface="Courier New" panose="02070309020205020404" pitchFamily="49" charset="0"/>
              </a:rPr>
              <a:t> </a:t>
            </a:r>
            <a:r>
              <a:rPr lang="fr-FR" sz="700" b="0" dirty="0" err="1">
                <a:solidFill>
                  <a:srgbClr val="000000"/>
                </a:solidFill>
                <a:effectLst/>
                <a:latin typeface="Courier New" panose="02070309020205020404" pitchFamily="49" charset="0"/>
                <a:cs typeface="Courier New" panose="02070309020205020404" pitchFamily="49" charset="0"/>
              </a:rPr>
              <a:t>regression</a:t>
            </a:r>
            <a:r>
              <a:rPr lang="fr-FR" sz="700" b="0" dirty="0">
                <a:solidFill>
                  <a:srgbClr val="000000"/>
                </a:solidFill>
                <a:effectLst/>
                <a:latin typeface="Courier New" panose="02070309020205020404" pitchFamily="49" charset="0"/>
                <a:cs typeface="Courier New" panose="02070309020205020404" pitchFamily="49" charset="0"/>
              </a:rPr>
              <a:t> classifier</a:t>
            </a:r>
          </a:p>
          <a:p>
            <a:r>
              <a:rPr lang="fr-FR" sz="700" b="0" dirty="0" err="1">
                <a:solidFill>
                  <a:srgbClr val="000000"/>
                </a:solidFill>
                <a:effectLst/>
                <a:latin typeface="Courier New" panose="02070309020205020404" pitchFamily="49" charset="0"/>
                <a:cs typeface="Courier New" panose="02070309020205020404" pitchFamily="49" charset="0"/>
              </a:rPr>
              <a:t>logClassifier</a:t>
            </a:r>
            <a:r>
              <a:rPr lang="fr-FR" sz="700" b="0" dirty="0">
                <a:solidFill>
                  <a:srgbClr val="000000"/>
                </a:solidFill>
                <a:effectLst/>
                <a:latin typeface="Courier New" panose="02070309020205020404" pitchFamily="49" charset="0"/>
                <a:cs typeface="Courier New" panose="02070309020205020404" pitchFamily="49" charset="0"/>
              </a:rPr>
              <a:t> = </a:t>
            </a:r>
            <a:r>
              <a:rPr lang="fr-FR" sz="700" b="0" dirty="0" err="1">
                <a:solidFill>
                  <a:srgbClr val="000000"/>
                </a:solidFill>
                <a:effectLst/>
                <a:latin typeface="Courier New" panose="02070309020205020404" pitchFamily="49" charset="0"/>
                <a:cs typeface="Courier New" panose="02070309020205020404" pitchFamily="49" charset="0"/>
              </a:rPr>
              <a:t>LogisticRegression</a:t>
            </a:r>
            <a:r>
              <a:rPr lang="fr-FR" sz="700" b="0" dirty="0">
                <a:solidFill>
                  <a:srgbClr val="000000"/>
                </a:solidFill>
                <a:effectLst/>
                <a:latin typeface="Courier New" panose="02070309020205020404" pitchFamily="49" charset="0"/>
                <a:cs typeface="Courier New" panose="02070309020205020404" pitchFamily="49" charset="0"/>
              </a:rPr>
              <a:t>(</a:t>
            </a:r>
            <a:r>
              <a:rPr lang="fr-FR" sz="700" b="0" dirty="0" err="1">
                <a:solidFill>
                  <a:srgbClr val="000000"/>
                </a:solidFill>
                <a:effectLst/>
                <a:latin typeface="Courier New" panose="02070309020205020404" pitchFamily="49" charset="0"/>
                <a:cs typeface="Courier New" panose="02070309020205020404" pitchFamily="49" charset="0"/>
              </a:rPr>
              <a:t>random_state</a:t>
            </a:r>
            <a:r>
              <a:rPr lang="fr-FR" sz="700" b="0" dirty="0">
                <a:solidFill>
                  <a:srgbClr val="000000"/>
                </a:solidFill>
                <a:effectLst/>
                <a:latin typeface="Courier New" panose="02070309020205020404" pitchFamily="49" charset="0"/>
                <a:cs typeface="Courier New" panose="02070309020205020404" pitchFamily="49" charset="0"/>
              </a:rPr>
              <a:t>=</a:t>
            </a:r>
            <a:r>
              <a:rPr lang="fr-FR" sz="700" b="0" dirty="0">
                <a:solidFill>
                  <a:srgbClr val="09885A"/>
                </a:solidFill>
                <a:effectLst/>
                <a:latin typeface="Courier New" panose="02070309020205020404" pitchFamily="49" charset="0"/>
                <a:cs typeface="Courier New" panose="02070309020205020404" pitchFamily="49" charset="0"/>
              </a:rPr>
              <a:t>1</a:t>
            </a:r>
            <a:r>
              <a:rPr lang="fr-FR" sz="700" b="0" dirty="0">
                <a:solidFill>
                  <a:srgbClr val="000000"/>
                </a:solidFill>
                <a:effectLst/>
                <a:latin typeface="Courier New" panose="02070309020205020404" pitchFamily="49" charset="0"/>
                <a:cs typeface="Courier New" panose="02070309020205020404" pitchFamily="49" charset="0"/>
              </a:rPr>
              <a:t>)</a:t>
            </a:r>
          </a:p>
          <a:p>
            <a:r>
              <a:rPr lang="fr-FR" sz="700" b="0" dirty="0" err="1">
                <a:solidFill>
                  <a:srgbClr val="000000"/>
                </a:solidFill>
                <a:effectLst/>
                <a:latin typeface="Courier New" panose="02070309020205020404" pitchFamily="49" charset="0"/>
                <a:cs typeface="Courier New" panose="02070309020205020404" pitchFamily="49" charset="0"/>
              </a:rPr>
              <a:t>logClassifier.fit</a:t>
            </a:r>
            <a:r>
              <a:rPr lang="fr-FR" sz="700" b="0" dirty="0">
                <a:solidFill>
                  <a:srgbClr val="000000"/>
                </a:solidFill>
                <a:effectLst/>
                <a:latin typeface="Courier New" panose="02070309020205020404" pitchFamily="49" charset="0"/>
                <a:cs typeface="Courier New" panose="02070309020205020404" pitchFamily="49" charset="0"/>
              </a:rPr>
              <a:t>(</a:t>
            </a:r>
            <a:r>
              <a:rPr lang="fr-FR" sz="700" b="0" dirty="0" err="1">
                <a:solidFill>
                  <a:srgbClr val="000000"/>
                </a:solidFill>
                <a:effectLst/>
                <a:latin typeface="Courier New" panose="02070309020205020404" pitchFamily="49" charset="0"/>
                <a:cs typeface="Courier New" panose="02070309020205020404" pitchFamily="49" charset="0"/>
              </a:rPr>
              <a:t>X_train</a:t>
            </a:r>
            <a:r>
              <a:rPr lang="fr-FR" sz="700" b="0" dirty="0">
                <a:solidFill>
                  <a:srgbClr val="000000"/>
                </a:solidFill>
                <a:effectLst/>
                <a:latin typeface="Courier New" panose="02070309020205020404" pitchFamily="49" charset="0"/>
                <a:cs typeface="Courier New" panose="02070309020205020404" pitchFamily="49" charset="0"/>
              </a:rPr>
              <a:t>, </a:t>
            </a:r>
            <a:r>
              <a:rPr lang="fr-FR" sz="700" b="0" dirty="0" err="1">
                <a:solidFill>
                  <a:srgbClr val="000000"/>
                </a:solidFill>
                <a:effectLst/>
                <a:latin typeface="Courier New" panose="02070309020205020404" pitchFamily="49" charset="0"/>
                <a:cs typeface="Courier New" panose="02070309020205020404" pitchFamily="49" charset="0"/>
              </a:rPr>
              <a:t>y_train</a:t>
            </a:r>
            <a:r>
              <a:rPr lang="fr-FR" sz="700" b="0" dirty="0">
                <a:solidFill>
                  <a:srgbClr val="000000"/>
                </a:solidFill>
                <a:effectLst/>
                <a:latin typeface="Courier New" panose="02070309020205020404" pitchFamily="49" charset="0"/>
                <a:cs typeface="Courier New" panose="02070309020205020404" pitchFamily="49" charset="0"/>
              </a:rPr>
              <a:t>)</a:t>
            </a:r>
            <a:br>
              <a:rPr lang="fr-FR" sz="700" b="0" dirty="0">
                <a:solidFill>
                  <a:srgbClr val="000000"/>
                </a:solidFill>
                <a:effectLst/>
                <a:latin typeface="Courier New" panose="02070309020205020404" pitchFamily="49" charset="0"/>
                <a:cs typeface="Courier New" panose="02070309020205020404" pitchFamily="49" charset="0"/>
              </a:rPr>
            </a:br>
            <a:endParaRPr lang="fr-FR" sz="700" b="0" dirty="0">
              <a:solidFill>
                <a:srgbClr val="000000"/>
              </a:solidFill>
              <a:effectLst/>
              <a:latin typeface="Courier New" panose="02070309020205020404" pitchFamily="49" charset="0"/>
              <a:cs typeface="Courier New" panose="02070309020205020404" pitchFamily="49" charset="0"/>
            </a:endParaRPr>
          </a:p>
          <a:p>
            <a:r>
              <a:rPr lang="fr-FR" sz="700" dirty="0">
                <a:solidFill>
                  <a:srgbClr val="000000"/>
                </a:solidFill>
                <a:latin typeface="Courier New" panose="02070309020205020404" pitchFamily="49" charset="0"/>
                <a:cs typeface="Courier New" panose="02070309020205020404" pitchFamily="49" charset="0"/>
              </a:rPr>
              <a:t># </a:t>
            </a:r>
            <a:r>
              <a:rPr lang="fr-FR" sz="700" dirty="0" err="1">
                <a:solidFill>
                  <a:srgbClr val="000000"/>
                </a:solidFill>
                <a:latin typeface="Courier New" panose="02070309020205020404" pitchFamily="49" charset="0"/>
                <a:cs typeface="Courier New" panose="02070309020205020404" pitchFamily="49" charset="0"/>
              </a:rPr>
              <a:t>create</a:t>
            </a:r>
            <a:r>
              <a:rPr lang="fr-FR" sz="700" dirty="0">
                <a:solidFill>
                  <a:srgbClr val="000000"/>
                </a:solidFill>
                <a:latin typeface="Courier New" panose="02070309020205020404" pitchFamily="49" charset="0"/>
                <a:cs typeface="Courier New" panose="02070309020205020404" pitchFamily="49" charset="0"/>
              </a:rPr>
              <a:t> </a:t>
            </a:r>
            <a:r>
              <a:rPr lang="fr-FR" sz="700" dirty="0" err="1">
                <a:solidFill>
                  <a:srgbClr val="000000"/>
                </a:solidFill>
                <a:latin typeface="Courier New" panose="02070309020205020404" pitchFamily="49" charset="0"/>
                <a:cs typeface="Courier New" panose="02070309020205020404" pitchFamily="49" charset="0"/>
              </a:rPr>
              <a:t>predictions</a:t>
            </a:r>
            <a:r>
              <a:rPr lang="fr-FR" sz="700" dirty="0">
                <a:solidFill>
                  <a:srgbClr val="000000"/>
                </a:solidFill>
                <a:latin typeface="Courier New" panose="02070309020205020404" pitchFamily="49" charset="0"/>
                <a:cs typeface="Courier New" panose="02070309020205020404" pitchFamily="49" charset="0"/>
              </a:rPr>
              <a:t> </a:t>
            </a:r>
            <a:r>
              <a:rPr lang="fr-FR" sz="700" dirty="0" err="1">
                <a:solidFill>
                  <a:srgbClr val="000000"/>
                </a:solidFill>
                <a:latin typeface="Courier New" panose="02070309020205020404" pitchFamily="49" charset="0"/>
                <a:cs typeface="Courier New" panose="02070309020205020404" pitchFamily="49" charset="0"/>
              </a:rPr>
              <a:t>based</a:t>
            </a:r>
            <a:r>
              <a:rPr lang="fr-FR" sz="700" dirty="0">
                <a:solidFill>
                  <a:srgbClr val="000000"/>
                </a:solidFill>
                <a:latin typeface="Courier New" panose="02070309020205020404" pitchFamily="49" charset="0"/>
                <a:cs typeface="Courier New" panose="02070309020205020404" pitchFamily="49" charset="0"/>
              </a:rPr>
              <a:t> on </a:t>
            </a:r>
            <a:r>
              <a:rPr lang="fr-FR" sz="700" dirty="0" err="1">
                <a:solidFill>
                  <a:srgbClr val="000000"/>
                </a:solidFill>
                <a:latin typeface="Courier New" panose="02070309020205020404" pitchFamily="49" charset="0"/>
                <a:cs typeface="Courier New" panose="02070309020205020404" pitchFamily="49" charset="0"/>
              </a:rPr>
              <a:t>threshold</a:t>
            </a:r>
            <a:r>
              <a:rPr lang="fr-FR" sz="700" dirty="0">
                <a:solidFill>
                  <a:srgbClr val="000000"/>
                </a:solidFill>
                <a:latin typeface="Courier New" panose="02070309020205020404" pitchFamily="49" charset="0"/>
                <a:cs typeface="Courier New" panose="02070309020205020404" pitchFamily="49" charset="0"/>
              </a:rPr>
              <a:t> 0.25</a:t>
            </a:r>
          </a:p>
          <a:p>
            <a:r>
              <a:rPr lang="en-US" sz="700" dirty="0">
                <a:solidFill>
                  <a:srgbClr val="000000"/>
                </a:solidFill>
                <a:latin typeface="Courier New" panose="02070309020205020404" pitchFamily="49" charset="0"/>
                <a:cs typeface="Courier New" panose="02070309020205020404" pitchFamily="49" charset="0"/>
              </a:rPr>
              <a:t>THRESHOLD = 0.25</a:t>
            </a:r>
          </a:p>
          <a:p>
            <a:r>
              <a:rPr lang="en-US" sz="700" dirty="0">
                <a:solidFill>
                  <a:srgbClr val="000000"/>
                </a:solidFill>
                <a:latin typeface="Courier New" panose="02070309020205020404" pitchFamily="49" charset="0"/>
                <a:cs typeface="Courier New" panose="02070309020205020404" pitchFamily="49" charset="0"/>
              </a:rPr>
              <a:t>validation_predictions_threshold25 = </a:t>
            </a:r>
            <a:r>
              <a:rPr lang="en-US" sz="700" dirty="0" err="1">
                <a:solidFill>
                  <a:srgbClr val="000000"/>
                </a:solidFill>
                <a:latin typeface="Courier New" panose="02070309020205020404" pitchFamily="49" charset="0"/>
                <a:cs typeface="Courier New" panose="02070309020205020404" pitchFamily="49" charset="0"/>
              </a:rPr>
              <a:t>np.where</a:t>
            </a:r>
            <a:r>
              <a:rPr lang="en-US" sz="700" dirty="0">
                <a:solidFill>
                  <a:srgbClr val="000000"/>
                </a:solidFill>
                <a:latin typeface="Courier New" panose="02070309020205020404" pitchFamily="49" charset="0"/>
                <a:cs typeface="Courier New" panose="02070309020205020404" pitchFamily="49" charset="0"/>
              </a:rPr>
              <a:t>(</a:t>
            </a:r>
            <a:r>
              <a:rPr lang="en-US" sz="700" dirty="0" err="1">
                <a:solidFill>
                  <a:srgbClr val="000000"/>
                </a:solidFill>
                <a:latin typeface="Courier New" panose="02070309020205020404" pitchFamily="49" charset="0"/>
                <a:cs typeface="Courier New" panose="02070309020205020404" pitchFamily="49" charset="0"/>
              </a:rPr>
              <a:t>logClassifier.predict_proba</a:t>
            </a:r>
            <a:r>
              <a:rPr lang="en-US" sz="700" dirty="0">
                <a:solidFill>
                  <a:srgbClr val="000000"/>
                </a:solidFill>
                <a:latin typeface="Courier New" panose="02070309020205020404" pitchFamily="49" charset="0"/>
                <a:cs typeface="Courier New" panose="02070309020205020404" pitchFamily="49" charset="0"/>
              </a:rPr>
              <a:t>(</a:t>
            </a:r>
            <a:r>
              <a:rPr lang="en-US" sz="700" dirty="0" err="1">
                <a:solidFill>
                  <a:srgbClr val="000000"/>
                </a:solidFill>
                <a:latin typeface="Courier New" panose="02070309020205020404" pitchFamily="49" charset="0"/>
                <a:cs typeface="Courier New" panose="02070309020205020404" pitchFamily="49" charset="0"/>
              </a:rPr>
              <a:t>X_train</a:t>
            </a:r>
            <a:r>
              <a:rPr lang="en-US" sz="700" dirty="0">
                <a:solidFill>
                  <a:srgbClr val="000000"/>
                </a:solidFill>
                <a:latin typeface="Courier New" panose="02070309020205020404" pitchFamily="49" charset="0"/>
                <a:cs typeface="Courier New" panose="02070309020205020404" pitchFamily="49" charset="0"/>
              </a:rPr>
              <a:t>)[:,1] &gt; THRESHOLD, 1, 0)</a:t>
            </a:r>
          </a:p>
          <a:p>
            <a:r>
              <a:rPr lang="en-US" sz="700" dirty="0">
                <a:solidFill>
                  <a:srgbClr val="000000"/>
                </a:solidFill>
                <a:latin typeface="Courier New" panose="02070309020205020404" pitchFamily="49" charset="0"/>
                <a:cs typeface="Courier New" panose="02070309020205020404" pitchFamily="49" charset="0"/>
              </a:rPr>
              <a:t>validation_predictions_threshold25</a:t>
            </a:r>
          </a:p>
          <a:p>
            <a:endParaRPr lang="fr-FR" sz="700" b="0" dirty="0">
              <a:solidFill>
                <a:srgbClr val="000000"/>
              </a:solidFill>
              <a:effectLst/>
              <a:latin typeface="Courier New" panose="02070309020205020404" pitchFamily="49" charset="0"/>
              <a:cs typeface="Courier New" panose="02070309020205020404" pitchFamily="49" charset="0"/>
            </a:endParaRPr>
          </a:p>
          <a:p>
            <a:r>
              <a:rPr lang="fr-FR" sz="700" dirty="0">
                <a:solidFill>
                  <a:srgbClr val="000000"/>
                </a:solidFill>
                <a:latin typeface="Courier New" panose="02070309020205020404" pitchFamily="49" charset="0"/>
                <a:cs typeface="Courier New" panose="02070309020205020404" pitchFamily="49" charset="0"/>
              </a:rPr>
              <a:t># show </a:t>
            </a:r>
            <a:r>
              <a:rPr lang="fr-FR" sz="700" dirty="0" err="1">
                <a:solidFill>
                  <a:srgbClr val="000000"/>
                </a:solidFill>
                <a:latin typeface="Courier New" panose="02070309020205020404" pitchFamily="49" charset="0"/>
                <a:cs typeface="Courier New" panose="02070309020205020404" pitchFamily="49" charset="0"/>
              </a:rPr>
              <a:t>predictions</a:t>
            </a:r>
            <a:r>
              <a:rPr lang="fr-FR" sz="700" dirty="0">
                <a:solidFill>
                  <a:srgbClr val="000000"/>
                </a:solidFill>
                <a:latin typeface="Courier New" panose="02070309020205020404" pitchFamily="49" charset="0"/>
                <a:cs typeface="Courier New" panose="02070309020205020404" pitchFamily="49" charset="0"/>
              </a:rPr>
              <a:t> vs </a:t>
            </a:r>
            <a:r>
              <a:rPr lang="fr-FR" sz="700" dirty="0" err="1">
                <a:solidFill>
                  <a:srgbClr val="000000"/>
                </a:solidFill>
                <a:latin typeface="Courier New" panose="02070309020205020404" pitchFamily="49" charset="0"/>
                <a:cs typeface="Courier New" panose="02070309020205020404" pitchFamily="49" charset="0"/>
              </a:rPr>
              <a:t>actual</a:t>
            </a:r>
            <a:r>
              <a:rPr lang="fr-FR" sz="700" dirty="0">
                <a:solidFill>
                  <a:srgbClr val="000000"/>
                </a:solidFill>
                <a:latin typeface="Courier New" panose="02070309020205020404" pitchFamily="49" charset="0"/>
                <a:cs typeface="Courier New" panose="02070309020205020404" pitchFamily="49" charset="0"/>
              </a:rPr>
              <a:t> validation values</a:t>
            </a:r>
            <a:endParaRPr lang="fr-FR" sz="700" b="0" dirty="0">
              <a:solidFill>
                <a:srgbClr val="000000"/>
              </a:solidFill>
              <a:effectLst/>
              <a:latin typeface="Courier New" panose="02070309020205020404" pitchFamily="49" charset="0"/>
              <a:cs typeface="Courier New" panose="02070309020205020404" pitchFamily="49" charset="0"/>
            </a:endParaRPr>
          </a:p>
          <a:p>
            <a:r>
              <a:rPr lang="en-US" sz="700" b="0" dirty="0" err="1">
                <a:solidFill>
                  <a:srgbClr val="000000"/>
                </a:solidFill>
                <a:effectLst/>
                <a:latin typeface="Courier New" panose="02070309020205020404" pitchFamily="49" charset="0"/>
                <a:cs typeface="Courier New" panose="02070309020205020404" pitchFamily="49" charset="0"/>
              </a:rPr>
              <a:t>pd.DataFrame</a:t>
            </a:r>
            <a:r>
              <a:rPr lang="en-US" sz="700" b="0" dirty="0">
                <a:solidFill>
                  <a:srgbClr val="000000"/>
                </a:solidFill>
                <a:effectLst/>
                <a:latin typeface="Courier New" panose="02070309020205020404" pitchFamily="49" charset="0"/>
                <a:cs typeface="Courier New" panose="02070309020205020404" pitchFamily="49" charset="0"/>
              </a:rPr>
              <a:t>({</a:t>
            </a:r>
            <a:r>
              <a:rPr lang="en-US" sz="700" b="0" dirty="0">
                <a:solidFill>
                  <a:srgbClr val="A31515"/>
                </a:solidFill>
                <a:effectLst/>
                <a:latin typeface="Courier New" panose="02070309020205020404" pitchFamily="49" charset="0"/>
                <a:cs typeface="Courier New" panose="02070309020205020404" pitchFamily="49" charset="0"/>
              </a:rPr>
              <a:t>"predicted"</a:t>
            </a:r>
            <a:r>
              <a:rPr lang="en-US" sz="700" b="0" dirty="0">
                <a:solidFill>
                  <a:srgbClr val="000000"/>
                </a:solidFill>
                <a:effectLst/>
                <a:latin typeface="Courier New" panose="02070309020205020404" pitchFamily="49" charset="0"/>
                <a:cs typeface="Courier New" panose="02070309020205020404" pitchFamily="49" charset="0"/>
              </a:rPr>
              <a:t>:validation_predictions_threshold25, </a:t>
            </a:r>
            <a:r>
              <a:rPr lang="en-US" sz="700" b="0" dirty="0">
                <a:solidFill>
                  <a:srgbClr val="A31515"/>
                </a:solidFill>
                <a:effectLst/>
                <a:latin typeface="Courier New" panose="02070309020205020404" pitchFamily="49" charset="0"/>
                <a:cs typeface="Courier New" panose="02070309020205020404" pitchFamily="49" charset="0"/>
              </a:rPr>
              <a:t>"actual"</a:t>
            </a:r>
            <a:r>
              <a:rPr lang="en-US" sz="700" b="0" dirty="0">
                <a:solidFill>
                  <a:srgbClr val="000000"/>
                </a:solidFill>
                <a:effectLst/>
                <a:latin typeface="Courier New" panose="02070309020205020404" pitchFamily="49" charset="0"/>
                <a:cs typeface="Courier New" panose="02070309020205020404" pitchFamily="49" charset="0"/>
              </a:rPr>
              <a:t>:</a:t>
            </a:r>
            <a:r>
              <a:rPr lang="en-US" sz="700" b="0" dirty="0" err="1">
                <a:solidFill>
                  <a:srgbClr val="000000"/>
                </a:solidFill>
                <a:effectLst/>
                <a:latin typeface="Courier New" panose="02070309020205020404" pitchFamily="49" charset="0"/>
                <a:cs typeface="Courier New" panose="02070309020205020404" pitchFamily="49" charset="0"/>
              </a:rPr>
              <a:t>y_trrain</a:t>
            </a:r>
            <a:r>
              <a:rPr lang="en-US" sz="700" b="0" dirty="0">
                <a:solidFill>
                  <a:srgbClr val="000000"/>
                </a:solidFill>
                <a:effectLst/>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92468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4A680DC-49F5-4496-84AA-41BF98B24BB0}"/>
              </a:ext>
            </a:extLst>
          </p:cNvPr>
          <p:cNvSpPr/>
          <p:nvPr/>
        </p:nvSpPr>
        <p:spPr bwMode="auto">
          <a:xfrm>
            <a:off x="653559" y="1286854"/>
            <a:ext cx="3581400" cy="339090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Classification</a:t>
            </a:r>
          </a:p>
        </p:txBody>
      </p:sp>
      <p:cxnSp>
        <p:nvCxnSpPr>
          <p:cNvPr id="141" name="Straight Connector 140">
            <a:extLst>
              <a:ext uri="{FF2B5EF4-FFF2-40B4-BE49-F238E27FC236}">
                <a16:creationId xmlns:a16="http://schemas.microsoft.com/office/drawing/2014/main" id="{D56C279D-856B-42A1-93DB-C25989B792BE}"/>
              </a:ext>
            </a:extLst>
          </p:cNvPr>
          <p:cNvCxnSpPr>
            <a:cxnSpLocks/>
          </p:cNvCxnSpPr>
          <p:nvPr/>
        </p:nvCxnSpPr>
        <p:spPr bwMode="auto">
          <a:xfrm flipV="1">
            <a:off x="1185076" y="3678972"/>
            <a:ext cx="635362" cy="43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Title 1">
            <a:extLst>
              <a:ext uri="{FF2B5EF4-FFF2-40B4-BE49-F238E27FC236}">
                <a16:creationId xmlns:a16="http://schemas.microsoft.com/office/drawing/2014/main" id="{3580AFEE-42DB-44A2-B599-FEE6EE475BC9}"/>
              </a:ext>
            </a:extLst>
          </p:cNvPr>
          <p:cNvSpPr>
            <a:spLocks noGrp="1"/>
          </p:cNvSpPr>
          <p:nvPr>
            <p:ph type="title"/>
          </p:nvPr>
        </p:nvSpPr>
        <p:spPr/>
        <p:txBody>
          <a:bodyPr/>
          <a:lstStyle/>
          <a:p>
            <a:r>
              <a:rPr lang="en-US" dirty="0"/>
              <a:t>Logistic Regression</a:t>
            </a:r>
          </a:p>
        </p:txBody>
      </p:sp>
      <p:sp>
        <p:nvSpPr>
          <p:cNvPr id="4" name="Slide Number Placeholder 3">
            <a:extLst>
              <a:ext uri="{FF2B5EF4-FFF2-40B4-BE49-F238E27FC236}">
                <a16:creationId xmlns:a16="http://schemas.microsoft.com/office/drawing/2014/main" id="{5A0B054C-79E7-437B-BE92-9B5794AA85D4}"/>
              </a:ext>
            </a:extLst>
          </p:cNvPr>
          <p:cNvSpPr>
            <a:spLocks noGrp="1"/>
          </p:cNvSpPr>
          <p:nvPr>
            <p:ph type="sldNum" sz="quarter" idx="12"/>
          </p:nvPr>
        </p:nvSpPr>
        <p:spPr/>
        <p:txBody>
          <a:bodyPr/>
          <a:lstStyle/>
          <a:p>
            <a:fld id="{179A9A4E-4C82-4D44-9372-C31BB3818094}" type="slidenum">
              <a:rPr lang="en-US" smtClean="0"/>
              <a:pPr/>
              <a:t>21</a:t>
            </a:fld>
            <a:endParaRPr lang="en-US" dirty="0"/>
          </a:p>
        </p:txBody>
      </p:sp>
      <p:cxnSp>
        <p:nvCxnSpPr>
          <p:cNvPr id="57" name="Straight Connector 56">
            <a:extLst>
              <a:ext uri="{FF2B5EF4-FFF2-40B4-BE49-F238E27FC236}">
                <a16:creationId xmlns:a16="http://schemas.microsoft.com/office/drawing/2014/main" id="{97794EB2-2850-4E79-A5BC-EE8D3DEB38CD}"/>
              </a:ext>
            </a:extLst>
          </p:cNvPr>
          <p:cNvCxnSpPr>
            <a:cxnSpLocks/>
          </p:cNvCxnSpPr>
          <p:nvPr/>
        </p:nvCxnSpPr>
        <p:spPr bwMode="auto">
          <a:xfrm>
            <a:off x="1179416" y="1991703"/>
            <a:ext cx="0" cy="220980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B52DD79A-18FA-4A70-B726-AE1C3CE2B8F0}"/>
              </a:ext>
            </a:extLst>
          </p:cNvPr>
          <p:cNvCxnSpPr>
            <a:cxnSpLocks/>
          </p:cNvCxnSpPr>
          <p:nvPr/>
        </p:nvCxnSpPr>
        <p:spPr bwMode="auto">
          <a:xfrm flipH="1">
            <a:off x="1179416" y="4201503"/>
            <a:ext cx="2514600"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A792AAFE-8FA7-489F-BFFA-EB28B17B7CDE}"/>
              </a:ext>
            </a:extLst>
          </p:cNvPr>
          <p:cNvSpPr txBox="1"/>
          <p:nvPr/>
        </p:nvSpPr>
        <p:spPr>
          <a:xfrm>
            <a:off x="2025421" y="4370871"/>
            <a:ext cx="105349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Predictor (X1)</a:t>
            </a:r>
          </a:p>
        </p:txBody>
      </p:sp>
      <p:sp>
        <p:nvSpPr>
          <p:cNvPr id="89" name="TextBox 88">
            <a:extLst>
              <a:ext uri="{FF2B5EF4-FFF2-40B4-BE49-F238E27FC236}">
                <a16:creationId xmlns:a16="http://schemas.microsoft.com/office/drawing/2014/main" id="{B988CB1F-B4A1-4E44-AFDF-13F44BB287A1}"/>
              </a:ext>
            </a:extLst>
          </p:cNvPr>
          <p:cNvSpPr txBox="1"/>
          <p:nvPr/>
        </p:nvSpPr>
        <p:spPr>
          <a:xfrm rot="16200000">
            <a:off x="357328" y="2724121"/>
            <a:ext cx="793807"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Target (y)</a:t>
            </a:r>
          </a:p>
        </p:txBody>
      </p:sp>
      <p:cxnSp>
        <p:nvCxnSpPr>
          <p:cNvPr id="131" name="Connector: Curved 130">
            <a:extLst>
              <a:ext uri="{FF2B5EF4-FFF2-40B4-BE49-F238E27FC236}">
                <a16:creationId xmlns:a16="http://schemas.microsoft.com/office/drawing/2014/main" id="{F98778A6-6538-462F-9088-45577C6E2601}"/>
              </a:ext>
            </a:extLst>
          </p:cNvPr>
          <p:cNvCxnSpPr>
            <a:cxnSpLocks/>
          </p:cNvCxnSpPr>
          <p:nvPr/>
        </p:nvCxnSpPr>
        <p:spPr bwMode="auto">
          <a:xfrm flipV="1">
            <a:off x="1798513" y="2594185"/>
            <a:ext cx="1856728" cy="1082010"/>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AAB9BEB2-9D55-4C28-BA12-0C6BC39929B8}"/>
              </a:ext>
            </a:extLst>
          </p:cNvPr>
          <p:cNvCxnSpPr>
            <a:cxnSpLocks/>
          </p:cNvCxnSpPr>
          <p:nvPr/>
        </p:nvCxnSpPr>
        <p:spPr bwMode="auto">
          <a:xfrm>
            <a:off x="3660212" y="2594185"/>
            <a:ext cx="54888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7" name="Oval 106">
            <a:extLst>
              <a:ext uri="{FF2B5EF4-FFF2-40B4-BE49-F238E27FC236}">
                <a16:creationId xmlns:a16="http://schemas.microsoft.com/office/drawing/2014/main" id="{87BFA75F-82F0-4873-93D3-CA2A393C3039}"/>
              </a:ext>
            </a:extLst>
          </p:cNvPr>
          <p:cNvSpPr/>
          <p:nvPr/>
        </p:nvSpPr>
        <p:spPr bwMode="auto">
          <a:xfrm>
            <a:off x="2977659" y="2550328"/>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9" name="Oval 108">
            <a:extLst>
              <a:ext uri="{FF2B5EF4-FFF2-40B4-BE49-F238E27FC236}">
                <a16:creationId xmlns:a16="http://schemas.microsoft.com/office/drawing/2014/main" id="{19D40E0F-C072-4012-94F8-F41A426717B1}"/>
              </a:ext>
            </a:extLst>
          </p:cNvPr>
          <p:cNvSpPr/>
          <p:nvPr/>
        </p:nvSpPr>
        <p:spPr bwMode="auto">
          <a:xfrm>
            <a:off x="3192284" y="2550328"/>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1" name="Oval 110">
            <a:extLst>
              <a:ext uri="{FF2B5EF4-FFF2-40B4-BE49-F238E27FC236}">
                <a16:creationId xmlns:a16="http://schemas.microsoft.com/office/drawing/2014/main" id="{8EC5B77A-DE85-4847-B338-E861578A62C9}"/>
              </a:ext>
            </a:extLst>
          </p:cNvPr>
          <p:cNvSpPr/>
          <p:nvPr/>
        </p:nvSpPr>
        <p:spPr bwMode="auto">
          <a:xfrm>
            <a:off x="3521602" y="2555842"/>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3" name="Oval 112">
            <a:extLst>
              <a:ext uri="{FF2B5EF4-FFF2-40B4-BE49-F238E27FC236}">
                <a16:creationId xmlns:a16="http://schemas.microsoft.com/office/drawing/2014/main" id="{BD70451A-A937-47F5-BEF1-79E1E0EF3C27}"/>
              </a:ext>
            </a:extLst>
          </p:cNvPr>
          <p:cNvSpPr/>
          <p:nvPr/>
        </p:nvSpPr>
        <p:spPr bwMode="auto">
          <a:xfrm>
            <a:off x="3334534" y="2550328"/>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5" name="Oval 114">
            <a:extLst>
              <a:ext uri="{FF2B5EF4-FFF2-40B4-BE49-F238E27FC236}">
                <a16:creationId xmlns:a16="http://schemas.microsoft.com/office/drawing/2014/main" id="{76A09535-F891-48F6-854C-A4607E80A4D7}"/>
              </a:ext>
            </a:extLst>
          </p:cNvPr>
          <p:cNvSpPr/>
          <p:nvPr/>
        </p:nvSpPr>
        <p:spPr bwMode="auto">
          <a:xfrm>
            <a:off x="3646454" y="2555842"/>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7" name="Oval 116">
            <a:extLst>
              <a:ext uri="{FF2B5EF4-FFF2-40B4-BE49-F238E27FC236}">
                <a16:creationId xmlns:a16="http://schemas.microsoft.com/office/drawing/2014/main" id="{9E2C81FC-F5FD-4969-BAF7-6AE4EFC802C2}"/>
              </a:ext>
            </a:extLst>
          </p:cNvPr>
          <p:cNvSpPr/>
          <p:nvPr/>
        </p:nvSpPr>
        <p:spPr bwMode="auto">
          <a:xfrm>
            <a:off x="3763784" y="2556085"/>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9" name="Oval 118">
            <a:extLst>
              <a:ext uri="{FF2B5EF4-FFF2-40B4-BE49-F238E27FC236}">
                <a16:creationId xmlns:a16="http://schemas.microsoft.com/office/drawing/2014/main" id="{52E82857-5D6E-453E-92B9-53F1995776C8}"/>
              </a:ext>
            </a:extLst>
          </p:cNvPr>
          <p:cNvSpPr/>
          <p:nvPr/>
        </p:nvSpPr>
        <p:spPr bwMode="auto">
          <a:xfrm>
            <a:off x="4093102" y="2556085"/>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1" name="Oval 120">
            <a:extLst>
              <a:ext uri="{FF2B5EF4-FFF2-40B4-BE49-F238E27FC236}">
                <a16:creationId xmlns:a16="http://schemas.microsoft.com/office/drawing/2014/main" id="{70F1C2E6-DD17-4625-94B5-38CD018BCEEF}"/>
              </a:ext>
            </a:extLst>
          </p:cNvPr>
          <p:cNvSpPr/>
          <p:nvPr/>
        </p:nvSpPr>
        <p:spPr bwMode="auto">
          <a:xfrm>
            <a:off x="3906034" y="2556085"/>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3" name="Oval 122">
            <a:extLst>
              <a:ext uri="{FF2B5EF4-FFF2-40B4-BE49-F238E27FC236}">
                <a16:creationId xmlns:a16="http://schemas.microsoft.com/office/drawing/2014/main" id="{2542AB57-531E-47A1-8ED8-68E0587793ED}"/>
              </a:ext>
            </a:extLst>
          </p:cNvPr>
          <p:cNvSpPr/>
          <p:nvPr/>
        </p:nvSpPr>
        <p:spPr bwMode="auto">
          <a:xfrm>
            <a:off x="2552168" y="255024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3" name="Oval 62">
            <a:extLst>
              <a:ext uri="{FF2B5EF4-FFF2-40B4-BE49-F238E27FC236}">
                <a16:creationId xmlns:a16="http://schemas.microsoft.com/office/drawing/2014/main" id="{6A60B3EE-C87E-486C-B41D-3BD2522DB45F}"/>
              </a:ext>
            </a:extLst>
          </p:cNvPr>
          <p:cNvSpPr/>
          <p:nvPr/>
        </p:nvSpPr>
        <p:spPr bwMode="auto">
          <a:xfrm>
            <a:off x="1229406" y="3637852"/>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7" name="Oval 66">
            <a:extLst>
              <a:ext uri="{FF2B5EF4-FFF2-40B4-BE49-F238E27FC236}">
                <a16:creationId xmlns:a16="http://schemas.microsoft.com/office/drawing/2014/main" id="{9E328F10-8AAD-4D8A-9620-14D626BA5039}"/>
              </a:ext>
            </a:extLst>
          </p:cNvPr>
          <p:cNvSpPr/>
          <p:nvPr/>
        </p:nvSpPr>
        <p:spPr bwMode="auto">
          <a:xfrm>
            <a:off x="1346736" y="3638095"/>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1" name="Oval 70">
            <a:extLst>
              <a:ext uri="{FF2B5EF4-FFF2-40B4-BE49-F238E27FC236}">
                <a16:creationId xmlns:a16="http://schemas.microsoft.com/office/drawing/2014/main" id="{DAAF2630-25A8-4546-8181-1F525FB5388C}"/>
              </a:ext>
            </a:extLst>
          </p:cNvPr>
          <p:cNvSpPr/>
          <p:nvPr/>
        </p:nvSpPr>
        <p:spPr bwMode="auto">
          <a:xfrm>
            <a:off x="1676054" y="3643609"/>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5" name="Oval 74">
            <a:extLst>
              <a:ext uri="{FF2B5EF4-FFF2-40B4-BE49-F238E27FC236}">
                <a16:creationId xmlns:a16="http://schemas.microsoft.com/office/drawing/2014/main" id="{EECA5312-D8BC-46EB-B2CD-42117DD446C6}"/>
              </a:ext>
            </a:extLst>
          </p:cNvPr>
          <p:cNvSpPr/>
          <p:nvPr/>
        </p:nvSpPr>
        <p:spPr bwMode="auto">
          <a:xfrm>
            <a:off x="1488986" y="3638095"/>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9" name="Oval 98">
            <a:extLst>
              <a:ext uri="{FF2B5EF4-FFF2-40B4-BE49-F238E27FC236}">
                <a16:creationId xmlns:a16="http://schemas.microsoft.com/office/drawing/2014/main" id="{262000C8-C6FE-407C-ADA3-70D9897EDB7E}"/>
              </a:ext>
            </a:extLst>
          </p:cNvPr>
          <p:cNvSpPr/>
          <p:nvPr/>
        </p:nvSpPr>
        <p:spPr bwMode="auto">
          <a:xfrm>
            <a:off x="1800906" y="3643609"/>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1" name="Oval 100">
            <a:extLst>
              <a:ext uri="{FF2B5EF4-FFF2-40B4-BE49-F238E27FC236}">
                <a16:creationId xmlns:a16="http://schemas.microsoft.com/office/drawing/2014/main" id="{40683ADE-5A4B-4214-8E3B-354499B22123}"/>
              </a:ext>
            </a:extLst>
          </p:cNvPr>
          <p:cNvSpPr/>
          <p:nvPr/>
        </p:nvSpPr>
        <p:spPr bwMode="auto">
          <a:xfrm>
            <a:off x="1918236" y="3643852"/>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3" name="Oval 102">
            <a:extLst>
              <a:ext uri="{FF2B5EF4-FFF2-40B4-BE49-F238E27FC236}">
                <a16:creationId xmlns:a16="http://schemas.microsoft.com/office/drawing/2014/main" id="{C370BF8A-E4ED-4E3B-BC0C-CADA3A9BA933}"/>
              </a:ext>
            </a:extLst>
          </p:cNvPr>
          <p:cNvSpPr/>
          <p:nvPr/>
        </p:nvSpPr>
        <p:spPr bwMode="auto">
          <a:xfrm>
            <a:off x="2247554" y="3643852"/>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5" name="Oval 104">
            <a:extLst>
              <a:ext uri="{FF2B5EF4-FFF2-40B4-BE49-F238E27FC236}">
                <a16:creationId xmlns:a16="http://schemas.microsoft.com/office/drawing/2014/main" id="{9785C62E-C28E-4BB5-A671-8F7C10B1A13E}"/>
              </a:ext>
            </a:extLst>
          </p:cNvPr>
          <p:cNvSpPr/>
          <p:nvPr/>
        </p:nvSpPr>
        <p:spPr bwMode="auto">
          <a:xfrm>
            <a:off x="2060486" y="3643852"/>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5" name="Oval 124">
            <a:extLst>
              <a:ext uri="{FF2B5EF4-FFF2-40B4-BE49-F238E27FC236}">
                <a16:creationId xmlns:a16="http://schemas.microsoft.com/office/drawing/2014/main" id="{8D259221-15E8-4D7E-84B4-A52AC039E869}"/>
              </a:ext>
            </a:extLst>
          </p:cNvPr>
          <p:cNvSpPr/>
          <p:nvPr/>
        </p:nvSpPr>
        <p:spPr bwMode="auto">
          <a:xfrm>
            <a:off x="2592632" y="3647045"/>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3" name="Oval 142">
            <a:extLst>
              <a:ext uri="{FF2B5EF4-FFF2-40B4-BE49-F238E27FC236}">
                <a16:creationId xmlns:a16="http://schemas.microsoft.com/office/drawing/2014/main" id="{84041C34-78D6-49C2-BA6A-A6FCE1E26B0D}"/>
              </a:ext>
            </a:extLst>
          </p:cNvPr>
          <p:cNvSpPr/>
          <p:nvPr/>
        </p:nvSpPr>
        <p:spPr bwMode="auto">
          <a:xfrm>
            <a:off x="2744094" y="3647045"/>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5" name="Oval 144">
            <a:extLst>
              <a:ext uri="{FF2B5EF4-FFF2-40B4-BE49-F238E27FC236}">
                <a16:creationId xmlns:a16="http://schemas.microsoft.com/office/drawing/2014/main" id="{9BD861BC-8AEE-4928-BF13-1D7506E15D83}"/>
              </a:ext>
            </a:extLst>
          </p:cNvPr>
          <p:cNvSpPr/>
          <p:nvPr/>
        </p:nvSpPr>
        <p:spPr bwMode="auto">
          <a:xfrm>
            <a:off x="3082290" y="3646247"/>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TextBox 8">
            <a:extLst>
              <a:ext uri="{FF2B5EF4-FFF2-40B4-BE49-F238E27FC236}">
                <a16:creationId xmlns:a16="http://schemas.microsoft.com/office/drawing/2014/main" id="{E1ED7BB8-8CF0-4D6E-A00D-F804CD9AA8BE}"/>
              </a:ext>
            </a:extLst>
          </p:cNvPr>
          <p:cNvSpPr txBox="1"/>
          <p:nvPr/>
        </p:nvSpPr>
        <p:spPr>
          <a:xfrm>
            <a:off x="4365778" y="2579451"/>
            <a:ext cx="4669782"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But, what is assumed in the previous models?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That our threshold for predicting the existence of a class is 50%. </a:t>
            </a:r>
          </a:p>
          <a:p>
            <a:endParaRPr lang="en-US" sz="16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07D9370-6297-405B-A9D0-37EB05C3BF28}"/>
                  </a:ext>
                </a:extLst>
              </p:cNvPr>
              <p:cNvSpPr txBox="1"/>
              <p:nvPr/>
            </p:nvSpPr>
            <p:spPr>
              <a:xfrm>
                <a:off x="4409633" y="1780580"/>
                <a:ext cx="4096634" cy="554447"/>
              </a:xfrm>
              <a:prstGeom prst="rect">
                <a:avLst/>
              </a:prstGeom>
              <a:noFill/>
            </p:spPr>
            <p:txBody>
              <a:bodyPr wrap="none" rtlCol="0">
                <a:spAutoFit/>
              </a:bodyPr>
              <a:lstStyle/>
              <a:p>
                <a:r>
                  <a:rPr lang="en-US" dirty="0"/>
                  <a:t>P (y=green | x1=?) = </a:t>
                </a:r>
                <a14:m>
                  <m:oMath xmlns:m="http://schemas.openxmlformats.org/officeDocument/2006/math">
                    <m:f>
                      <m:fPr>
                        <m:ctrlPr>
                          <a:rPr lang="en-US" sz="200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i="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𝑒</m:t>
                        </m:r>
                        <m:r>
                          <a:rPr lang="en-US" sz="2000" b="0" i="1" baseline="20000" smtClean="0">
                            <a:solidFill>
                              <a:schemeClr val="tx1"/>
                            </a:solidFill>
                            <a:latin typeface="Cambria Math" panose="02040503050406030204" pitchFamily="18" charset="0"/>
                          </a:rPr>
                          <m:t>−(</m:t>
                        </m:r>
                        <m:r>
                          <a:rPr lang="en-US" sz="2000" b="0" i="1" baseline="30000" smtClean="0">
                            <a:solidFill>
                              <a:schemeClr val="tx1"/>
                            </a:solidFill>
                            <a:latin typeface="Cambria Math" panose="02040503050406030204" pitchFamily="18" charset="0"/>
                          </a:rPr>
                          <m:t>𝐵</m:t>
                        </m:r>
                        <m:r>
                          <a:rPr lang="en-US" sz="2000" b="0" i="1" baseline="14000" smtClean="0">
                            <a:solidFill>
                              <a:schemeClr val="tx1"/>
                            </a:solidFill>
                            <a:latin typeface="Cambria Math" panose="02040503050406030204" pitchFamily="18" charset="0"/>
                          </a:rPr>
                          <m:t>0</m:t>
                        </m:r>
                        <m:r>
                          <a:rPr lang="en-US" sz="2000" b="0" i="1" baseline="20000" smtClean="0">
                            <a:solidFill>
                              <a:schemeClr val="tx1"/>
                            </a:solidFill>
                            <a:latin typeface="Cambria Math" panose="02040503050406030204" pitchFamily="18" charset="0"/>
                          </a:rPr>
                          <m:t>+</m:t>
                        </m:r>
                        <m:r>
                          <a:rPr lang="en-US" sz="2000" b="0" i="1" baseline="30000" smtClean="0">
                            <a:solidFill>
                              <a:schemeClr val="tx1"/>
                            </a:solidFill>
                            <a:latin typeface="Cambria Math" panose="02040503050406030204" pitchFamily="18" charset="0"/>
                          </a:rPr>
                          <m:t>𝐵</m:t>
                        </m:r>
                        <m:r>
                          <a:rPr lang="en-US" sz="2000" b="0" i="1" baseline="20000" smtClean="0">
                            <a:solidFill>
                              <a:schemeClr val="tx1"/>
                            </a:solidFill>
                            <a:latin typeface="Cambria Math" panose="02040503050406030204" pitchFamily="18" charset="0"/>
                          </a:rPr>
                          <m:t>1∗</m:t>
                        </m:r>
                        <m:r>
                          <a:rPr lang="en-US" sz="2000" b="0" i="1" baseline="30000" smtClean="0">
                            <a:solidFill>
                              <a:schemeClr val="tx1"/>
                            </a:solidFill>
                            <a:latin typeface="Cambria Math" panose="02040503050406030204" pitchFamily="18" charset="0"/>
                          </a:rPr>
                          <m:t>𝑥</m:t>
                        </m:r>
                        <m:r>
                          <a:rPr lang="en-US" sz="2000" b="0" i="1" baseline="20000" smtClean="0">
                            <a:solidFill>
                              <a:schemeClr val="tx1"/>
                            </a:solidFill>
                            <a:latin typeface="Cambria Math" panose="02040503050406030204" pitchFamily="18" charset="0"/>
                          </a:rPr>
                          <m:t>1+..)</m:t>
                        </m:r>
                      </m:den>
                    </m:f>
                  </m:oMath>
                </a14:m>
                <a:endParaRPr lang="en-US" dirty="0"/>
              </a:p>
            </p:txBody>
          </p:sp>
        </mc:Choice>
        <mc:Fallback xmlns="">
          <p:sp>
            <p:nvSpPr>
              <p:cNvPr id="13" name="TextBox 12">
                <a:extLst>
                  <a:ext uri="{FF2B5EF4-FFF2-40B4-BE49-F238E27FC236}">
                    <a16:creationId xmlns:a16="http://schemas.microsoft.com/office/drawing/2014/main" id="{207D9370-6297-405B-A9D0-37EB05C3BF28}"/>
                  </a:ext>
                </a:extLst>
              </p:cNvPr>
              <p:cNvSpPr txBox="1">
                <a:spLocks noRot="1" noChangeAspect="1" noMove="1" noResize="1" noEditPoints="1" noAdjustHandles="1" noChangeArrowheads="1" noChangeShapeType="1" noTextEdit="1"/>
              </p:cNvSpPr>
              <p:nvPr/>
            </p:nvSpPr>
            <p:spPr>
              <a:xfrm>
                <a:off x="4409633" y="1780580"/>
                <a:ext cx="4096634" cy="554447"/>
              </a:xfrm>
              <a:prstGeom prst="rect">
                <a:avLst/>
              </a:prstGeom>
              <a:blipFill>
                <a:blip r:embed="rId3"/>
                <a:stretch>
                  <a:fillRect l="-310"/>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134726C-08B2-45EF-A9AB-ACC1EA6365CB}"/>
              </a:ext>
            </a:extLst>
          </p:cNvPr>
          <p:cNvCxnSpPr/>
          <p:nvPr/>
        </p:nvCxnSpPr>
        <p:spPr bwMode="auto">
          <a:xfrm>
            <a:off x="2592632" y="2458022"/>
            <a:ext cx="0" cy="175260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8" name="Straight Connector 7">
            <a:extLst>
              <a:ext uri="{FF2B5EF4-FFF2-40B4-BE49-F238E27FC236}">
                <a16:creationId xmlns:a16="http://schemas.microsoft.com/office/drawing/2014/main" id="{FC052E9B-386E-42E4-B154-4211815EF752}"/>
              </a:ext>
            </a:extLst>
          </p:cNvPr>
          <p:cNvCxnSpPr>
            <a:cxnSpLocks/>
          </p:cNvCxnSpPr>
          <p:nvPr/>
        </p:nvCxnSpPr>
        <p:spPr bwMode="auto">
          <a:xfrm flipH="1">
            <a:off x="1179416" y="3363304"/>
            <a:ext cx="1971738"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4" name="TextBox 13">
            <a:extLst>
              <a:ext uri="{FF2B5EF4-FFF2-40B4-BE49-F238E27FC236}">
                <a16:creationId xmlns:a16="http://schemas.microsoft.com/office/drawing/2014/main" id="{A253EBB9-A6F8-46F3-9CFE-E8944F760964}"/>
              </a:ext>
            </a:extLst>
          </p:cNvPr>
          <p:cNvSpPr txBox="1"/>
          <p:nvPr/>
        </p:nvSpPr>
        <p:spPr>
          <a:xfrm>
            <a:off x="790026" y="3218409"/>
            <a:ext cx="899944" cy="261610"/>
          </a:xfrm>
          <a:prstGeom prst="rect">
            <a:avLst/>
          </a:prstGeom>
          <a:noFill/>
        </p:spPr>
        <p:txBody>
          <a:bodyPr wrap="square" rtlCol="0">
            <a:spAutoFit/>
          </a:bodyPr>
          <a:lstStyle/>
          <a:p>
            <a:r>
              <a:rPr lang="en-US" sz="1050" dirty="0">
                <a:latin typeface="Arial" panose="020B0604020202020204" pitchFamily="34" charset="0"/>
                <a:cs typeface="Arial" panose="020B0604020202020204" pitchFamily="34" charset="0"/>
              </a:rPr>
              <a:t>0.28</a:t>
            </a:r>
          </a:p>
        </p:txBody>
      </p:sp>
      <p:cxnSp>
        <p:nvCxnSpPr>
          <p:cNvPr id="10" name="Straight Connector 9">
            <a:extLst>
              <a:ext uri="{FF2B5EF4-FFF2-40B4-BE49-F238E27FC236}">
                <a16:creationId xmlns:a16="http://schemas.microsoft.com/office/drawing/2014/main" id="{95748B01-1E98-4ACB-9824-EF04B69FF12A}"/>
              </a:ext>
            </a:extLst>
          </p:cNvPr>
          <p:cNvCxnSpPr/>
          <p:nvPr/>
        </p:nvCxnSpPr>
        <p:spPr bwMode="auto">
          <a:xfrm>
            <a:off x="1179416" y="3209519"/>
            <a:ext cx="2979343" cy="0"/>
          </a:xfrm>
          <a:prstGeom prst="line">
            <a:avLst/>
          </a:prstGeom>
          <a:solidFill>
            <a:schemeClr val="accent1"/>
          </a:solidFill>
          <a:ln w="9525" cap="flat" cmpd="sng" algn="ctr">
            <a:solidFill>
              <a:srgbClr val="FFC000"/>
            </a:solidFill>
            <a:prstDash val="solid"/>
            <a:round/>
            <a:headEnd type="none" w="med" len="med"/>
            <a:tailEnd type="none" w="med" len="med"/>
          </a:ln>
          <a:effectLst/>
        </p:spPr>
      </p:cxnSp>
      <p:sp>
        <p:nvSpPr>
          <p:cNvPr id="11" name="TextBox 10">
            <a:extLst>
              <a:ext uri="{FF2B5EF4-FFF2-40B4-BE49-F238E27FC236}">
                <a16:creationId xmlns:a16="http://schemas.microsoft.com/office/drawing/2014/main" id="{48E6ED60-68BB-4A08-94FD-F0677B2EE21E}"/>
              </a:ext>
            </a:extLst>
          </p:cNvPr>
          <p:cNvSpPr txBox="1"/>
          <p:nvPr/>
        </p:nvSpPr>
        <p:spPr>
          <a:xfrm>
            <a:off x="3207908" y="3013881"/>
            <a:ext cx="1042273"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Threshold 50%</a:t>
            </a:r>
          </a:p>
        </p:txBody>
      </p:sp>
    </p:spTree>
    <p:extLst>
      <p:ext uri="{BB962C8B-B14F-4D97-AF65-F5344CB8AC3E}">
        <p14:creationId xmlns:p14="http://schemas.microsoft.com/office/powerpoint/2010/main" val="2212442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4A680DC-49F5-4496-84AA-41BF98B24BB0}"/>
              </a:ext>
            </a:extLst>
          </p:cNvPr>
          <p:cNvSpPr/>
          <p:nvPr/>
        </p:nvSpPr>
        <p:spPr bwMode="auto">
          <a:xfrm>
            <a:off x="662642" y="1268015"/>
            <a:ext cx="3581400" cy="339090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Classification</a:t>
            </a:r>
          </a:p>
        </p:txBody>
      </p:sp>
      <p:cxnSp>
        <p:nvCxnSpPr>
          <p:cNvPr id="141" name="Straight Connector 140">
            <a:extLst>
              <a:ext uri="{FF2B5EF4-FFF2-40B4-BE49-F238E27FC236}">
                <a16:creationId xmlns:a16="http://schemas.microsoft.com/office/drawing/2014/main" id="{D56C279D-856B-42A1-93DB-C25989B792BE}"/>
              </a:ext>
            </a:extLst>
          </p:cNvPr>
          <p:cNvCxnSpPr>
            <a:cxnSpLocks/>
          </p:cNvCxnSpPr>
          <p:nvPr/>
        </p:nvCxnSpPr>
        <p:spPr bwMode="auto">
          <a:xfrm flipV="1">
            <a:off x="1194159" y="3660133"/>
            <a:ext cx="635362" cy="43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Title 1">
            <a:extLst>
              <a:ext uri="{FF2B5EF4-FFF2-40B4-BE49-F238E27FC236}">
                <a16:creationId xmlns:a16="http://schemas.microsoft.com/office/drawing/2014/main" id="{3580AFEE-42DB-44A2-B599-FEE6EE475BC9}"/>
              </a:ext>
            </a:extLst>
          </p:cNvPr>
          <p:cNvSpPr>
            <a:spLocks noGrp="1"/>
          </p:cNvSpPr>
          <p:nvPr>
            <p:ph type="title"/>
          </p:nvPr>
        </p:nvSpPr>
        <p:spPr/>
        <p:txBody>
          <a:bodyPr/>
          <a:lstStyle/>
          <a:p>
            <a:r>
              <a:rPr lang="en-US" dirty="0"/>
              <a:t>Logistic Regression</a:t>
            </a:r>
          </a:p>
        </p:txBody>
      </p:sp>
      <p:sp>
        <p:nvSpPr>
          <p:cNvPr id="4" name="Slide Number Placeholder 3">
            <a:extLst>
              <a:ext uri="{FF2B5EF4-FFF2-40B4-BE49-F238E27FC236}">
                <a16:creationId xmlns:a16="http://schemas.microsoft.com/office/drawing/2014/main" id="{5A0B054C-79E7-437B-BE92-9B5794AA85D4}"/>
              </a:ext>
            </a:extLst>
          </p:cNvPr>
          <p:cNvSpPr>
            <a:spLocks noGrp="1"/>
          </p:cNvSpPr>
          <p:nvPr>
            <p:ph type="sldNum" sz="quarter" idx="12"/>
          </p:nvPr>
        </p:nvSpPr>
        <p:spPr/>
        <p:txBody>
          <a:bodyPr/>
          <a:lstStyle/>
          <a:p>
            <a:fld id="{179A9A4E-4C82-4D44-9372-C31BB3818094}" type="slidenum">
              <a:rPr lang="en-US" smtClean="0"/>
              <a:pPr/>
              <a:t>22</a:t>
            </a:fld>
            <a:endParaRPr lang="en-US" dirty="0"/>
          </a:p>
        </p:txBody>
      </p:sp>
      <p:cxnSp>
        <p:nvCxnSpPr>
          <p:cNvPr id="57" name="Straight Connector 56">
            <a:extLst>
              <a:ext uri="{FF2B5EF4-FFF2-40B4-BE49-F238E27FC236}">
                <a16:creationId xmlns:a16="http://schemas.microsoft.com/office/drawing/2014/main" id="{97794EB2-2850-4E79-A5BC-EE8D3DEB38CD}"/>
              </a:ext>
            </a:extLst>
          </p:cNvPr>
          <p:cNvCxnSpPr>
            <a:cxnSpLocks/>
          </p:cNvCxnSpPr>
          <p:nvPr/>
        </p:nvCxnSpPr>
        <p:spPr bwMode="auto">
          <a:xfrm>
            <a:off x="1188499" y="1972864"/>
            <a:ext cx="0" cy="220980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B52DD79A-18FA-4A70-B726-AE1C3CE2B8F0}"/>
              </a:ext>
            </a:extLst>
          </p:cNvPr>
          <p:cNvCxnSpPr>
            <a:cxnSpLocks/>
          </p:cNvCxnSpPr>
          <p:nvPr/>
        </p:nvCxnSpPr>
        <p:spPr bwMode="auto">
          <a:xfrm flipH="1">
            <a:off x="1188499" y="4182664"/>
            <a:ext cx="2514600"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A792AAFE-8FA7-489F-BFFA-EB28B17B7CDE}"/>
              </a:ext>
            </a:extLst>
          </p:cNvPr>
          <p:cNvSpPr txBox="1"/>
          <p:nvPr/>
        </p:nvSpPr>
        <p:spPr>
          <a:xfrm>
            <a:off x="2034504" y="4352032"/>
            <a:ext cx="105349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Predictor (X1)</a:t>
            </a:r>
          </a:p>
        </p:txBody>
      </p:sp>
      <p:sp>
        <p:nvSpPr>
          <p:cNvPr id="89" name="TextBox 88">
            <a:extLst>
              <a:ext uri="{FF2B5EF4-FFF2-40B4-BE49-F238E27FC236}">
                <a16:creationId xmlns:a16="http://schemas.microsoft.com/office/drawing/2014/main" id="{B988CB1F-B4A1-4E44-AFDF-13F44BB287A1}"/>
              </a:ext>
            </a:extLst>
          </p:cNvPr>
          <p:cNvSpPr txBox="1"/>
          <p:nvPr/>
        </p:nvSpPr>
        <p:spPr>
          <a:xfrm rot="16200000">
            <a:off x="366411" y="2705282"/>
            <a:ext cx="793807"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Target (y)</a:t>
            </a:r>
          </a:p>
        </p:txBody>
      </p:sp>
      <p:cxnSp>
        <p:nvCxnSpPr>
          <p:cNvPr id="131" name="Connector: Curved 130">
            <a:extLst>
              <a:ext uri="{FF2B5EF4-FFF2-40B4-BE49-F238E27FC236}">
                <a16:creationId xmlns:a16="http://schemas.microsoft.com/office/drawing/2014/main" id="{F98778A6-6538-462F-9088-45577C6E2601}"/>
              </a:ext>
            </a:extLst>
          </p:cNvPr>
          <p:cNvCxnSpPr>
            <a:cxnSpLocks/>
          </p:cNvCxnSpPr>
          <p:nvPr/>
        </p:nvCxnSpPr>
        <p:spPr bwMode="auto">
          <a:xfrm flipV="1">
            <a:off x="1807596" y="2575346"/>
            <a:ext cx="1856728" cy="1082010"/>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AAB9BEB2-9D55-4C28-BA12-0C6BC39929B8}"/>
              </a:ext>
            </a:extLst>
          </p:cNvPr>
          <p:cNvCxnSpPr>
            <a:cxnSpLocks/>
          </p:cNvCxnSpPr>
          <p:nvPr/>
        </p:nvCxnSpPr>
        <p:spPr bwMode="auto">
          <a:xfrm>
            <a:off x="3669295" y="2575346"/>
            <a:ext cx="54888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7" name="Oval 106">
            <a:extLst>
              <a:ext uri="{FF2B5EF4-FFF2-40B4-BE49-F238E27FC236}">
                <a16:creationId xmlns:a16="http://schemas.microsoft.com/office/drawing/2014/main" id="{87BFA75F-82F0-4873-93D3-CA2A393C3039}"/>
              </a:ext>
            </a:extLst>
          </p:cNvPr>
          <p:cNvSpPr/>
          <p:nvPr/>
        </p:nvSpPr>
        <p:spPr bwMode="auto">
          <a:xfrm>
            <a:off x="2986742" y="2531489"/>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9" name="Oval 108">
            <a:extLst>
              <a:ext uri="{FF2B5EF4-FFF2-40B4-BE49-F238E27FC236}">
                <a16:creationId xmlns:a16="http://schemas.microsoft.com/office/drawing/2014/main" id="{19D40E0F-C072-4012-94F8-F41A426717B1}"/>
              </a:ext>
            </a:extLst>
          </p:cNvPr>
          <p:cNvSpPr/>
          <p:nvPr/>
        </p:nvSpPr>
        <p:spPr bwMode="auto">
          <a:xfrm>
            <a:off x="3201367" y="2531489"/>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1" name="Oval 110">
            <a:extLst>
              <a:ext uri="{FF2B5EF4-FFF2-40B4-BE49-F238E27FC236}">
                <a16:creationId xmlns:a16="http://schemas.microsoft.com/office/drawing/2014/main" id="{8EC5B77A-DE85-4847-B338-E861578A62C9}"/>
              </a:ext>
            </a:extLst>
          </p:cNvPr>
          <p:cNvSpPr/>
          <p:nvPr/>
        </p:nvSpPr>
        <p:spPr bwMode="auto">
          <a:xfrm>
            <a:off x="3530685" y="2537003"/>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3" name="Oval 112">
            <a:extLst>
              <a:ext uri="{FF2B5EF4-FFF2-40B4-BE49-F238E27FC236}">
                <a16:creationId xmlns:a16="http://schemas.microsoft.com/office/drawing/2014/main" id="{BD70451A-A937-47F5-BEF1-79E1E0EF3C27}"/>
              </a:ext>
            </a:extLst>
          </p:cNvPr>
          <p:cNvSpPr/>
          <p:nvPr/>
        </p:nvSpPr>
        <p:spPr bwMode="auto">
          <a:xfrm>
            <a:off x="3343617" y="2531489"/>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5" name="Oval 114">
            <a:extLst>
              <a:ext uri="{FF2B5EF4-FFF2-40B4-BE49-F238E27FC236}">
                <a16:creationId xmlns:a16="http://schemas.microsoft.com/office/drawing/2014/main" id="{76A09535-F891-48F6-854C-A4607E80A4D7}"/>
              </a:ext>
            </a:extLst>
          </p:cNvPr>
          <p:cNvSpPr/>
          <p:nvPr/>
        </p:nvSpPr>
        <p:spPr bwMode="auto">
          <a:xfrm>
            <a:off x="3655537" y="2537003"/>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7" name="Oval 116">
            <a:extLst>
              <a:ext uri="{FF2B5EF4-FFF2-40B4-BE49-F238E27FC236}">
                <a16:creationId xmlns:a16="http://schemas.microsoft.com/office/drawing/2014/main" id="{9E2C81FC-F5FD-4969-BAF7-6AE4EFC802C2}"/>
              </a:ext>
            </a:extLst>
          </p:cNvPr>
          <p:cNvSpPr/>
          <p:nvPr/>
        </p:nvSpPr>
        <p:spPr bwMode="auto">
          <a:xfrm>
            <a:off x="3772867" y="2537246"/>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9" name="Oval 118">
            <a:extLst>
              <a:ext uri="{FF2B5EF4-FFF2-40B4-BE49-F238E27FC236}">
                <a16:creationId xmlns:a16="http://schemas.microsoft.com/office/drawing/2014/main" id="{52E82857-5D6E-453E-92B9-53F1995776C8}"/>
              </a:ext>
            </a:extLst>
          </p:cNvPr>
          <p:cNvSpPr/>
          <p:nvPr/>
        </p:nvSpPr>
        <p:spPr bwMode="auto">
          <a:xfrm>
            <a:off x="4102185" y="2537246"/>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1" name="Oval 120">
            <a:extLst>
              <a:ext uri="{FF2B5EF4-FFF2-40B4-BE49-F238E27FC236}">
                <a16:creationId xmlns:a16="http://schemas.microsoft.com/office/drawing/2014/main" id="{70F1C2E6-DD17-4625-94B5-38CD018BCEEF}"/>
              </a:ext>
            </a:extLst>
          </p:cNvPr>
          <p:cNvSpPr/>
          <p:nvPr/>
        </p:nvSpPr>
        <p:spPr bwMode="auto">
          <a:xfrm>
            <a:off x="3915117" y="2537246"/>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3" name="Oval 122">
            <a:extLst>
              <a:ext uri="{FF2B5EF4-FFF2-40B4-BE49-F238E27FC236}">
                <a16:creationId xmlns:a16="http://schemas.microsoft.com/office/drawing/2014/main" id="{2542AB57-531E-47A1-8ED8-68E0587793ED}"/>
              </a:ext>
            </a:extLst>
          </p:cNvPr>
          <p:cNvSpPr/>
          <p:nvPr/>
        </p:nvSpPr>
        <p:spPr bwMode="auto">
          <a:xfrm>
            <a:off x="2561251" y="2531401"/>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3" name="Oval 62">
            <a:extLst>
              <a:ext uri="{FF2B5EF4-FFF2-40B4-BE49-F238E27FC236}">
                <a16:creationId xmlns:a16="http://schemas.microsoft.com/office/drawing/2014/main" id="{6A60B3EE-C87E-486C-B41D-3BD2522DB45F}"/>
              </a:ext>
            </a:extLst>
          </p:cNvPr>
          <p:cNvSpPr/>
          <p:nvPr/>
        </p:nvSpPr>
        <p:spPr bwMode="auto">
          <a:xfrm>
            <a:off x="1238489" y="361901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7" name="Oval 66">
            <a:extLst>
              <a:ext uri="{FF2B5EF4-FFF2-40B4-BE49-F238E27FC236}">
                <a16:creationId xmlns:a16="http://schemas.microsoft.com/office/drawing/2014/main" id="{9E328F10-8AAD-4D8A-9620-14D626BA5039}"/>
              </a:ext>
            </a:extLst>
          </p:cNvPr>
          <p:cNvSpPr/>
          <p:nvPr/>
        </p:nvSpPr>
        <p:spPr bwMode="auto">
          <a:xfrm>
            <a:off x="1355819" y="3619256"/>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1" name="Oval 70">
            <a:extLst>
              <a:ext uri="{FF2B5EF4-FFF2-40B4-BE49-F238E27FC236}">
                <a16:creationId xmlns:a16="http://schemas.microsoft.com/office/drawing/2014/main" id="{DAAF2630-25A8-4546-8181-1F525FB5388C}"/>
              </a:ext>
            </a:extLst>
          </p:cNvPr>
          <p:cNvSpPr/>
          <p:nvPr/>
        </p:nvSpPr>
        <p:spPr bwMode="auto">
          <a:xfrm>
            <a:off x="1685137" y="3624770"/>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5" name="Oval 74">
            <a:extLst>
              <a:ext uri="{FF2B5EF4-FFF2-40B4-BE49-F238E27FC236}">
                <a16:creationId xmlns:a16="http://schemas.microsoft.com/office/drawing/2014/main" id="{EECA5312-D8BC-46EB-B2CD-42117DD446C6}"/>
              </a:ext>
            </a:extLst>
          </p:cNvPr>
          <p:cNvSpPr/>
          <p:nvPr/>
        </p:nvSpPr>
        <p:spPr bwMode="auto">
          <a:xfrm>
            <a:off x="1498069" y="3619256"/>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9" name="Oval 98">
            <a:extLst>
              <a:ext uri="{FF2B5EF4-FFF2-40B4-BE49-F238E27FC236}">
                <a16:creationId xmlns:a16="http://schemas.microsoft.com/office/drawing/2014/main" id="{262000C8-C6FE-407C-ADA3-70D9897EDB7E}"/>
              </a:ext>
            </a:extLst>
          </p:cNvPr>
          <p:cNvSpPr/>
          <p:nvPr/>
        </p:nvSpPr>
        <p:spPr bwMode="auto">
          <a:xfrm>
            <a:off x="1809989" y="3624770"/>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1" name="Oval 100">
            <a:extLst>
              <a:ext uri="{FF2B5EF4-FFF2-40B4-BE49-F238E27FC236}">
                <a16:creationId xmlns:a16="http://schemas.microsoft.com/office/drawing/2014/main" id="{40683ADE-5A4B-4214-8E3B-354499B22123}"/>
              </a:ext>
            </a:extLst>
          </p:cNvPr>
          <p:cNvSpPr/>
          <p:nvPr/>
        </p:nvSpPr>
        <p:spPr bwMode="auto">
          <a:xfrm>
            <a:off x="1927319" y="362501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3" name="Oval 102">
            <a:extLst>
              <a:ext uri="{FF2B5EF4-FFF2-40B4-BE49-F238E27FC236}">
                <a16:creationId xmlns:a16="http://schemas.microsoft.com/office/drawing/2014/main" id="{C370BF8A-E4ED-4E3B-BC0C-CADA3A9BA933}"/>
              </a:ext>
            </a:extLst>
          </p:cNvPr>
          <p:cNvSpPr/>
          <p:nvPr/>
        </p:nvSpPr>
        <p:spPr bwMode="auto">
          <a:xfrm>
            <a:off x="2256637" y="362501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5" name="Oval 104">
            <a:extLst>
              <a:ext uri="{FF2B5EF4-FFF2-40B4-BE49-F238E27FC236}">
                <a16:creationId xmlns:a16="http://schemas.microsoft.com/office/drawing/2014/main" id="{9785C62E-C28E-4BB5-A671-8F7C10B1A13E}"/>
              </a:ext>
            </a:extLst>
          </p:cNvPr>
          <p:cNvSpPr/>
          <p:nvPr/>
        </p:nvSpPr>
        <p:spPr bwMode="auto">
          <a:xfrm>
            <a:off x="2069569" y="362501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5" name="Oval 124">
            <a:extLst>
              <a:ext uri="{FF2B5EF4-FFF2-40B4-BE49-F238E27FC236}">
                <a16:creationId xmlns:a16="http://schemas.microsoft.com/office/drawing/2014/main" id="{8D259221-15E8-4D7E-84B4-A52AC039E869}"/>
              </a:ext>
            </a:extLst>
          </p:cNvPr>
          <p:cNvSpPr/>
          <p:nvPr/>
        </p:nvSpPr>
        <p:spPr bwMode="auto">
          <a:xfrm>
            <a:off x="2601715" y="3628206"/>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3" name="Oval 142">
            <a:extLst>
              <a:ext uri="{FF2B5EF4-FFF2-40B4-BE49-F238E27FC236}">
                <a16:creationId xmlns:a16="http://schemas.microsoft.com/office/drawing/2014/main" id="{84041C34-78D6-49C2-BA6A-A6FCE1E26B0D}"/>
              </a:ext>
            </a:extLst>
          </p:cNvPr>
          <p:cNvSpPr/>
          <p:nvPr/>
        </p:nvSpPr>
        <p:spPr bwMode="auto">
          <a:xfrm>
            <a:off x="2753177" y="3628206"/>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5" name="Oval 144">
            <a:extLst>
              <a:ext uri="{FF2B5EF4-FFF2-40B4-BE49-F238E27FC236}">
                <a16:creationId xmlns:a16="http://schemas.microsoft.com/office/drawing/2014/main" id="{9BD861BC-8AEE-4928-BF13-1D7506E15D83}"/>
              </a:ext>
            </a:extLst>
          </p:cNvPr>
          <p:cNvSpPr/>
          <p:nvPr/>
        </p:nvSpPr>
        <p:spPr bwMode="auto">
          <a:xfrm>
            <a:off x="3091373" y="3627408"/>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TextBox 8">
            <a:extLst>
              <a:ext uri="{FF2B5EF4-FFF2-40B4-BE49-F238E27FC236}">
                <a16:creationId xmlns:a16="http://schemas.microsoft.com/office/drawing/2014/main" id="{E1ED7BB8-8CF0-4D6E-A00D-F804CD9AA8BE}"/>
              </a:ext>
            </a:extLst>
          </p:cNvPr>
          <p:cNvSpPr txBox="1"/>
          <p:nvPr/>
        </p:nvSpPr>
        <p:spPr>
          <a:xfrm>
            <a:off x="4374861" y="2560612"/>
            <a:ext cx="4669782" cy="255454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But, what is assumed in the previous models?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That our threshold for predicting the existence of a class is 50%.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What’s our prediction is we change our threshold to 25%?</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Since .28 is greater than our threshold, we predict this to be </a:t>
            </a:r>
            <a:r>
              <a:rPr lang="en-US" sz="1400" b="1" dirty="0">
                <a:solidFill>
                  <a:srgbClr val="00B050"/>
                </a:solidFill>
                <a:latin typeface="Arial" panose="020B0604020202020204" pitchFamily="34" charset="0"/>
                <a:cs typeface="Arial" panose="020B0604020202020204" pitchFamily="34" charset="0"/>
              </a:rPr>
              <a:t>green</a:t>
            </a:r>
            <a:r>
              <a:rPr lang="en-US" sz="1400" dirty="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07D9370-6297-405B-A9D0-37EB05C3BF28}"/>
                  </a:ext>
                </a:extLst>
              </p:cNvPr>
              <p:cNvSpPr txBox="1"/>
              <p:nvPr/>
            </p:nvSpPr>
            <p:spPr>
              <a:xfrm>
                <a:off x="4418716" y="1761741"/>
                <a:ext cx="4096634" cy="554447"/>
              </a:xfrm>
              <a:prstGeom prst="rect">
                <a:avLst/>
              </a:prstGeom>
              <a:noFill/>
            </p:spPr>
            <p:txBody>
              <a:bodyPr wrap="none" rtlCol="0">
                <a:spAutoFit/>
              </a:bodyPr>
              <a:lstStyle/>
              <a:p>
                <a:r>
                  <a:rPr lang="en-US" dirty="0"/>
                  <a:t>P (y=green | x1=?) = </a:t>
                </a:r>
                <a14:m>
                  <m:oMath xmlns:m="http://schemas.openxmlformats.org/officeDocument/2006/math">
                    <m:f>
                      <m:fPr>
                        <m:ctrlPr>
                          <a:rPr lang="en-US" sz="200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i="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𝑒</m:t>
                        </m:r>
                        <m:r>
                          <a:rPr lang="en-US" sz="2000" b="0" i="1" baseline="20000" smtClean="0">
                            <a:solidFill>
                              <a:schemeClr val="tx1"/>
                            </a:solidFill>
                            <a:latin typeface="Cambria Math" panose="02040503050406030204" pitchFamily="18" charset="0"/>
                          </a:rPr>
                          <m:t>−(</m:t>
                        </m:r>
                        <m:r>
                          <a:rPr lang="en-US" sz="2000" b="0" i="1" baseline="30000" smtClean="0">
                            <a:solidFill>
                              <a:schemeClr val="tx1"/>
                            </a:solidFill>
                            <a:latin typeface="Cambria Math" panose="02040503050406030204" pitchFamily="18" charset="0"/>
                          </a:rPr>
                          <m:t>𝐵</m:t>
                        </m:r>
                        <m:r>
                          <a:rPr lang="en-US" sz="2000" b="0" i="1" baseline="14000" smtClean="0">
                            <a:solidFill>
                              <a:schemeClr val="tx1"/>
                            </a:solidFill>
                            <a:latin typeface="Cambria Math" panose="02040503050406030204" pitchFamily="18" charset="0"/>
                          </a:rPr>
                          <m:t>0</m:t>
                        </m:r>
                        <m:r>
                          <a:rPr lang="en-US" sz="2000" b="0" i="1" baseline="20000" smtClean="0">
                            <a:solidFill>
                              <a:schemeClr val="tx1"/>
                            </a:solidFill>
                            <a:latin typeface="Cambria Math" panose="02040503050406030204" pitchFamily="18" charset="0"/>
                          </a:rPr>
                          <m:t>+</m:t>
                        </m:r>
                        <m:r>
                          <a:rPr lang="en-US" sz="2000" b="0" i="1" baseline="30000" smtClean="0">
                            <a:solidFill>
                              <a:schemeClr val="tx1"/>
                            </a:solidFill>
                            <a:latin typeface="Cambria Math" panose="02040503050406030204" pitchFamily="18" charset="0"/>
                          </a:rPr>
                          <m:t>𝐵</m:t>
                        </m:r>
                        <m:r>
                          <a:rPr lang="en-US" sz="2000" b="0" i="1" baseline="20000" smtClean="0">
                            <a:solidFill>
                              <a:schemeClr val="tx1"/>
                            </a:solidFill>
                            <a:latin typeface="Cambria Math" panose="02040503050406030204" pitchFamily="18" charset="0"/>
                          </a:rPr>
                          <m:t>1∗</m:t>
                        </m:r>
                        <m:r>
                          <a:rPr lang="en-US" sz="2000" b="0" i="1" baseline="30000" smtClean="0">
                            <a:solidFill>
                              <a:schemeClr val="tx1"/>
                            </a:solidFill>
                            <a:latin typeface="Cambria Math" panose="02040503050406030204" pitchFamily="18" charset="0"/>
                          </a:rPr>
                          <m:t>𝑥</m:t>
                        </m:r>
                        <m:r>
                          <a:rPr lang="en-US" sz="2000" b="0" i="1" baseline="20000" smtClean="0">
                            <a:solidFill>
                              <a:schemeClr val="tx1"/>
                            </a:solidFill>
                            <a:latin typeface="Cambria Math" panose="02040503050406030204" pitchFamily="18" charset="0"/>
                          </a:rPr>
                          <m:t>1+..)</m:t>
                        </m:r>
                      </m:den>
                    </m:f>
                  </m:oMath>
                </a14:m>
                <a:endParaRPr lang="en-US" dirty="0"/>
              </a:p>
            </p:txBody>
          </p:sp>
        </mc:Choice>
        <mc:Fallback xmlns="">
          <p:sp>
            <p:nvSpPr>
              <p:cNvPr id="13" name="TextBox 12">
                <a:extLst>
                  <a:ext uri="{FF2B5EF4-FFF2-40B4-BE49-F238E27FC236}">
                    <a16:creationId xmlns:a16="http://schemas.microsoft.com/office/drawing/2014/main" id="{207D9370-6297-405B-A9D0-37EB05C3BF28}"/>
                  </a:ext>
                </a:extLst>
              </p:cNvPr>
              <p:cNvSpPr txBox="1">
                <a:spLocks noRot="1" noChangeAspect="1" noMove="1" noResize="1" noEditPoints="1" noAdjustHandles="1" noChangeArrowheads="1" noChangeShapeType="1" noTextEdit="1"/>
              </p:cNvSpPr>
              <p:nvPr/>
            </p:nvSpPr>
            <p:spPr>
              <a:xfrm>
                <a:off x="4418716" y="1761741"/>
                <a:ext cx="4096634" cy="554447"/>
              </a:xfrm>
              <a:prstGeom prst="rect">
                <a:avLst/>
              </a:prstGeom>
              <a:blipFill>
                <a:blip r:embed="rId3"/>
                <a:stretch>
                  <a:fillRect l="-310"/>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134726C-08B2-45EF-A9AB-ACC1EA6365CB}"/>
              </a:ext>
            </a:extLst>
          </p:cNvPr>
          <p:cNvCxnSpPr/>
          <p:nvPr/>
        </p:nvCxnSpPr>
        <p:spPr bwMode="auto">
          <a:xfrm>
            <a:off x="2601715" y="2439183"/>
            <a:ext cx="0" cy="175260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8" name="Straight Connector 7">
            <a:extLst>
              <a:ext uri="{FF2B5EF4-FFF2-40B4-BE49-F238E27FC236}">
                <a16:creationId xmlns:a16="http://schemas.microsoft.com/office/drawing/2014/main" id="{FC052E9B-386E-42E4-B154-4211815EF752}"/>
              </a:ext>
            </a:extLst>
          </p:cNvPr>
          <p:cNvCxnSpPr>
            <a:cxnSpLocks/>
          </p:cNvCxnSpPr>
          <p:nvPr/>
        </p:nvCxnSpPr>
        <p:spPr bwMode="auto">
          <a:xfrm flipH="1">
            <a:off x="1188499" y="3344465"/>
            <a:ext cx="1971738"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4" name="TextBox 13">
            <a:extLst>
              <a:ext uri="{FF2B5EF4-FFF2-40B4-BE49-F238E27FC236}">
                <a16:creationId xmlns:a16="http://schemas.microsoft.com/office/drawing/2014/main" id="{A253EBB9-A6F8-46F3-9CFE-E8944F760964}"/>
              </a:ext>
            </a:extLst>
          </p:cNvPr>
          <p:cNvSpPr txBox="1"/>
          <p:nvPr/>
        </p:nvSpPr>
        <p:spPr>
          <a:xfrm>
            <a:off x="799109" y="3199570"/>
            <a:ext cx="899944" cy="261610"/>
          </a:xfrm>
          <a:prstGeom prst="rect">
            <a:avLst/>
          </a:prstGeom>
          <a:noFill/>
        </p:spPr>
        <p:txBody>
          <a:bodyPr wrap="square" rtlCol="0">
            <a:spAutoFit/>
          </a:bodyPr>
          <a:lstStyle/>
          <a:p>
            <a:r>
              <a:rPr lang="en-US" sz="1050" dirty="0">
                <a:latin typeface="Arial" panose="020B0604020202020204" pitchFamily="34" charset="0"/>
                <a:cs typeface="Arial" panose="020B0604020202020204" pitchFamily="34" charset="0"/>
              </a:rPr>
              <a:t>0.28</a:t>
            </a:r>
          </a:p>
        </p:txBody>
      </p:sp>
      <p:cxnSp>
        <p:nvCxnSpPr>
          <p:cNvPr id="10" name="Straight Connector 9">
            <a:extLst>
              <a:ext uri="{FF2B5EF4-FFF2-40B4-BE49-F238E27FC236}">
                <a16:creationId xmlns:a16="http://schemas.microsoft.com/office/drawing/2014/main" id="{95748B01-1E98-4ACB-9824-EF04B69FF12A}"/>
              </a:ext>
            </a:extLst>
          </p:cNvPr>
          <p:cNvCxnSpPr/>
          <p:nvPr/>
        </p:nvCxnSpPr>
        <p:spPr bwMode="auto">
          <a:xfrm>
            <a:off x="1170375" y="3420665"/>
            <a:ext cx="2979343" cy="0"/>
          </a:xfrm>
          <a:prstGeom prst="line">
            <a:avLst/>
          </a:prstGeom>
          <a:solidFill>
            <a:schemeClr val="accent1"/>
          </a:solidFill>
          <a:ln w="9525" cap="flat" cmpd="sng" algn="ctr">
            <a:solidFill>
              <a:srgbClr val="FFC000"/>
            </a:solidFill>
            <a:prstDash val="solid"/>
            <a:round/>
            <a:headEnd type="none" w="med" len="med"/>
            <a:tailEnd type="none" w="med" len="med"/>
          </a:ln>
          <a:effectLst/>
        </p:spPr>
      </p:cxnSp>
      <p:sp>
        <p:nvSpPr>
          <p:cNvPr id="11" name="TextBox 10">
            <a:extLst>
              <a:ext uri="{FF2B5EF4-FFF2-40B4-BE49-F238E27FC236}">
                <a16:creationId xmlns:a16="http://schemas.microsoft.com/office/drawing/2014/main" id="{48E6ED60-68BB-4A08-94FD-F0677B2EE21E}"/>
              </a:ext>
            </a:extLst>
          </p:cNvPr>
          <p:cNvSpPr txBox="1"/>
          <p:nvPr/>
        </p:nvSpPr>
        <p:spPr>
          <a:xfrm>
            <a:off x="3266208" y="3221354"/>
            <a:ext cx="1042273"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Threshold 25%</a:t>
            </a:r>
          </a:p>
        </p:txBody>
      </p:sp>
    </p:spTree>
    <p:extLst>
      <p:ext uri="{BB962C8B-B14F-4D97-AF65-F5344CB8AC3E}">
        <p14:creationId xmlns:p14="http://schemas.microsoft.com/office/powerpoint/2010/main" val="875477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4A680DC-49F5-4496-84AA-41BF98B24BB0}"/>
              </a:ext>
            </a:extLst>
          </p:cNvPr>
          <p:cNvSpPr/>
          <p:nvPr/>
        </p:nvSpPr>
        <p:spPr bwMode="auto">
          <a:xfrm>
            <a:off x="658782" y="1235115"/>
            <a:ext cx="3581400" cy="339090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Classification</a:t>
            </a:r>
          </a:p>
        </p:txBody>
      </p:sp>
      <p:cxnSp>
        <p:nvCxnSpPr>
          <p:cNvPr id="141" name="Straight Connector 140">
            <a:extLst>
              <a:ext uri="{FF2B5EF4-FFF2-40B4-BE49-F238E27FC236}">
                <a16:creationId xmlns:a16="http://schemas.microsoft.com/office/drawing/2014/main" id="{D56C279D-856B-42A1-93DB-C25989B792BE}"/>
              </a:ext>
            </a:extLst>
          </p:cNvPr>
          <p:cNvCxnSpPr>
            <a:cxnSpLocks/>
          </p:cNvCxnSpPr>
          <p:nvPr/>
        </p:nvCxnSpPr>
        <p:spPr bwMode="auto">
          <a:xfrm flipV="1">
            <a:off x="1190299" y="3627233"/>
            <a:ext cx="635362" cy="43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Title 1">
            <a:extLst>
              <a:ext uri="{FF2B5EF4-FFF2-40B4-BE49-F238E27FC236}">
                <a16:creationId xmlns:a16="http://schemas.microsoft.com/office/drawing/2014/main" id="{3580AFEE-42DB-44A2-B599-FEE6EE475BC9}"/>
              </a:ext>
            </a:extLst>
          </p:cNvPr>
          <p:cNvSpPr>
            <a:spLocks noGrp="1"/>
          </p:cNvSpPr>
          <p:nvPr>
            <p:ph type="title"/>
          </p:nvPr>
        </p:nvSpPr>
        <p:spPr/>
        <p:txBody>
          <a:bodyPr/>
          <a:lstStyle/>
          <a:p>
            <a:r>
              <a:rPr lang="en-US" dirty="0"/>
              <a:t>Logistic Regression</a:t>
            </a:r>
          </a:p>
        </p:txBody>
      </p:sp>
      <p:sp>
        <p:nvSpPr>
          <p:cNvPr id="4" name="Slide Number Placeholder 3">
            <a:extLst>
              <a:ext uri="{FF2B5EF4-FFF2-40B4-BE49-F238E27FC236}">
                <a16:creationId xmlns:a16="http://schemas.microsoft.com/office/drawing/2014/main" id="{5A0B054C-79E7-437B-BE92-9B5794AA85D4}"/>
              </a:ext>
            </a:extLst>
          </p:cNvPr>
          <p:cNvSpPr>
            <a:spLocks noGrp="1"/>
          </p:cNvSpPr>
          <p:nvPr>
            <p:ph type="sldNum" sz="quarter" idx="12"/>
          </p:nvPr>
        </p:nvSpPr>
        <p:spPr/>
        <p:txBody>
          <a:bodyPr/>
          <a:lstStyle/>
          <a:p>
            <a:fld id="{179A9A4E-4C82-4D44-9372-C31BB3818094}" type="slidenum">
              <a:rPr lang="en-US" smtClean="0"/>
              <a:pPr/>
              <a:t>23</a:t>
            </a:fld>
            <a:endParaRPr lang="en-US" dirty="0"/>
          </a:p>
        </p:txBody>
      </p:sp>
      <p:cxnSp>
        <p:nvCxnSpPr>
          <p:cNvPr id="57" name="Straight Connector 56">
            <a:extLst>
              <a:ext uri="{FF2B5EF4-FFF2-40B4-BE49-F238E27FC236}">
                <a16:creationId xmlns:a16="http://schemas.microsoft.com/office/drawing/2014/main" id="{97794EB2-2850-4E79-A5BC-EE8D3DEB38CD}"/>
              </a:ext>
            </a:extLst>
          </p:cNvPr>
          <p:cNvCxnSpPr>
            <a:cxnSpLocks/>
          </p:cNvCxnSpPr>
          <p:nvPr/>
        </p:nvCxnSpPr>
        <p:spPr bwMode="auto">
          <a:xfrm>
            <a:off x="1184639" y="1939964"/>
            <a:ext cx="0" cy="220980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B52DD79A-18FA-4A70-B726-AE1C3CE2B8F0}"/>
              </a:ext>
            </a:extLst>
          </p:cNvPr>
          <p:cNvCxnSpPr>
            <a:cxnSpLocks/>
          </p:cNvCxnSpPr>
          <p:nvPr/>
        </p:nvCxnSpPr>
        <p:spPr bwMode="auto">
          <a:xfrm flipH="1">
            <a:off x="1184639" y="4149764"/>
            <a:ext cx="2514600"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A792AAFE-8FA7-489F-BFFA-EB28B17B7CDE}"/>
              </a:ext>
            </a:extLst>
          </p:cNvPr>
          <p:cNvSpPr txBox="1"/>
          <p:nvPr/>
        </p:nvSpPr>
        <p:spPr>
          <a:xfrm>
            <a:off x="2030644" y="4319132"/>
            <a:ext cx="105349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Predictor (X1)</a:t>
            </a:r>
          </a:p>
        </p:txBody>
      </p:sp>
      <p:sp>
        <p:nvSpPr>
          <p:cNvPr id="89" name="TextBox 88">
            <a:extLst>
              <a:ext uri="{FF2B5EF4-FFF2-40B4-BE49-F238E27FC236}">
                <a16:creationId xmlns:a16="http://schemas.microsoft.com/office/drawing/2014/main" id="{B988CB1F-B4A1-4E44-AFDF-13F44BB287A1}"/>
              </a:ext>
            </a:extLst>
          </p:cNvPr>
          <p:cNvSpPr txBox="1"/>
          <p:nvPr/>
        </p:nvSpPr>
        <p:spPr>
          <a:xfrm rot="16200000">
            <a:off x="362551" y="2672382"/>
            <a:ext cx="793807"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Target (y)</a:t>
            </a:r>
          </a:p>
        </p:txBody>
      </p:sp>
      <p:cxnSp>
        <p:nvCxnSpPr>
          <p:cNvPr id="131" name="Connector: Curved 130">
            <a:extLst>
              <a:ext uri="{FF2B5EF4-FFF2-40B4-BE49-F238E27FC236}">
                <a16:creationId xmlns:a16="http://schemas.microsoft.com/office/drawing/2014/main" id="{F98778A6-6538-462F-9088-45577C6E2601}"/>
              </a:ext>
            </a:extLst>
          </p:cNvPr>
          <p:cNvCxnSpPr>
            <a:cxnSpLocks/>
          </p:cNvCxnSpPr>
          <p:nvPr/>
        </p:nvCxnSpPr>
        <p:spPr bwMode="auto">
          <a:xfrm flipV="1">
            <a:off x="1803736" y="2542446"/>
            <a:ext cx="1856728" cy="1082010"/>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AAB9BEB2-9D55-4C28-BA12-0C6BC39929B8}"/>
              </a:ext>
            </a:extLst>
          </p:cNvPr>
          <p:cNvCxnSpPr>
            <a:cxnSpLocks/>
          </p:cNvCxnSpPr>
          <p:nvPr/>
        </p:nvCxnSpPr>
        <p:spPr bwMode="auto">
          <a:xfrm>
            <a:off x="3665435" y="2542446"/>
            <a:ext cx="54888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7" name="Oval 106">
            <a:extLst>
              <a:ext uri="{FF2B5EF4-FFF2-40B4-BE49-F238E27FC236}">
                <a16:creationId xmlns:a16="http://schemas.microsoft.com/office/drawing/2014/main" id="{87BFA75F-82F0-4873-93D3-CA2A393C3039}"/>
              </a:ext>
            </a:extLst>
          </p:cNvPr>
          <p:cNvSpPr/>
          <p:nvPr/>
        </p:nvSpPr>
        <p:spPr bwMode="auto">
          <a:xfrm>
            <a:off x="2982882" y="2498589"/>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9" name="Oval 108">
            <a:extLst>
              <a:ext uri="{FF2B5EF4-FFF2-40B4-BE49-F238E27FC236}">
                <a16:creationId xmlns:a16="http://schemas.microsoft.com/office/drawing/2014/main" id="{19D40E0F-C072-4012-94F8-F41A426717B1}"/>
              </a:ext>
            </a:extLst>
          </p:cNvPr>
          <p:cNvSpPr/>
          <p:nvPr/>
        </p:nvSpPr>
        <p:spPr bwMode="auto">
          <a:xfrm>
            <a:off x="3197507" y="2498589"/>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1" name="Oval 110">
            <a:extLst>
              <a:ext uri="{FF2B5EF4-FFF2-40B4-BE49-F238E27FC236}">
                <a16:creationId xmlns:a16="http://schemas.microsoft.com/office/drawing/2014/main" id="{8EC5B77A-DE85-4847-B338-E861578A62C9}"/>
              </a:ext>
            </a:extLst>
          </p:cNvPr>
          <p:cNvSpPr/>
          <p:nvPr/>
        </p:nvSpPr>
        <p:spPr bwMode="auto">
          <a:xfrm>
            <a:off x="3526825" y="2504103"/>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3" name="Oval 112">
            <a:extLst>
              <a:ext uri="{FF2B5EF4-FFF2-40B4-BE49-F238E27FC236}">
                <a16:creationId xmlns:a16="http://schemas.microsoft.com/office/drawing/2014/main" id="{BD70451A-A937-47F5-BEF1-79E1E0EF3C27}"/>
              </a:ext>
            </a:extLst>
          </p:cNvPr>
          <p:cNvSpPr/>
          <p:nvPr/>
        </p:nvSpPr>
        <p:spPr bwMode="auto">
          <a:xfrm>
            <a:off x="3339757" y="2498589"/>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5" name="Oval 114">
            <a:extLst>
              <a:ext uri="{FF2B5EF4-FFF2-40B4-BE49-F238E27FC236}">
                <a16:creationId xmlns:a16="http://schemas.microsoft.com/office/drawing/2014/main" id="{76A09535-F891-48F6-854C-A4607E80A4D7}"/>
              </a:ext>
            </a:extLst>
          </p:cNvPr>
          <p:cNvSpPr/>
          <p:nvPr/>
        </p:nvSpPr>
        <p:spPr bwMode="auto">
          <a:xfrm>
            <a:off x="3651677" y="2504103"/>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7" name="Oval 116">
            <a:extLst>
              <a:ext uri="{FF2B5EF4-FFF2-40B4-BE49-F238E27FC236}">
                <a16:creationId xmlns:a16="http://schemas.microsoft.com/office/drawing/2014/main" id="{9E2C81FC-F5FD-4969-BAF7-6AE4EFC802C2}"/>
              </a:ext>
            </a:extLst>
          </p:cNvPr>
          <p:cNvSpPr/>
          <p:nvPr/>
        </p:nvSpPr>
        <p:spPr bwMode="auto">
          <a:xfrm>
            <a:off x="3769007" y="2504346"/>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9" name="Oval 118">
            <a:extLst>
              <a:ext uri="{FF2B5EF4-FFF2-40B4-BE49-F238E27FC236}">
                <a16:creationId xmlns:a16="http://schemas.microsoft.com/office/drawing/2014/main" id="{52E82857-5D6E-453E-92B9-53F1995776C8}"/>
              </a:ext>
            </a:extLst>
          </p:cNvPr>
          <p:cNvSpPr/>
          <p:nvPr/>
        </p:nvSpPr>
        <p:spPr bwMode="auto">
          <a:xfrm>
            <a:off x="4098325" y="2504346"/>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1" name="Oval 120">
            <a:extLst>
              <a:ext uri="{FF2B5EF4-FFF2-40B4-BE49-F238E27FC236}">
                <a16:creationId xmlns:a16="http://schemas.microsoft.com/office/drawing/2014/main" id="{70F1C2E6-DD17-4625-94B5-38CD018BCEEF}"/>
              </a:ext>
            </a:extLst>
          </p:cNvPr>
          <p:cNvSpPr/>
          <p:nvPr/>
        </p:nvSpPr>
        <p:spPr bwMode="auto">
          <a:xfrm>
            <a:off x="3911257" y="2504346"/>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3" name="Oval 122">
            <a:extLst>
              <a:ext uri="{FF2B5EF4-FFF2-40B4-BE49-F238E27FC236}">
                <a16:creationId xmlns:a16="http://schemas.microsoft.com/office/drawing/2014/main" id="{2542AB57-531E-47A1-8ED8-68E0587793ED}"/>
              </a:ext>
            </a:extLst>
          </p:cNvPr>
          <p:cNvSpPr/>
          <p:nvPr/>
        </p:nvSpPr>
        <p:spPr bwMode="auto">
          <a:xfrm>
            <a:off x="2557391" y="2498501"/>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3" name="Oval 62">
            <a:extLst>
              <a:ext uri="{FF2B5EF4-FFF2-40B4-BE49-F238E27FC236}">
                <a16:creationId xmlns:a16="http://schemas.microsoft.com/office/drawing/2014/main" id="{6A60B3EE-C87E-486C-B41D-3BD2522DB45F}"/>
              </a:ext>
            </a:extLst>
          </p:cNvPr>
          <p:cNvSpPr/>
          <p:nvPr/>
        </p:nvSpPr>
        <p:spPr bwMode="auto">
          <a:xfrm>
            <a:off x="1234629" y="358611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7" name="Oval 66">
            <a:extLst>
              <a:ext uri="{FF2B5EF4-FFF2-40B4-BE49-F238E27FC236}">
                <a16:creationId xmlns:a16="http://schemas.microsoft.com/office/drawing/2014/main" id="{9E328F10-8AAD-4D8A-9620-14D626BA5039}"/>
              </a:ext>
            </a:extLst>
          </p:cNvPr>
          <p:cNvSpPr/>
          <p:nvPr/>
        </p:nvSpPr>
        <p:spPr bwMode="auto">
          <a:xfrm>
            <a:off x="1351959" y="3586356"/>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1" name="Oval 70">
            <a:extLst>
              <a:ext uri="{FF2B5EF4-FFF2-40B4-BE49-F238E27FC236}">
                <a16:creationId xmlns:a16="http://schemas.microsoft.com/office/drawing/2014/main" id="{DAAF2630-25A8-4546-8181-1F525FB5388C}"/>
              </a:ext>
            </a:extLst>
          </p:cNvPr>
          <p:cNvSpPr/>
          <p:nvPr/>
        </p:nvSpPr>
        <p:spPr bwMode="auto">
          <a:xfrm>
            <a:off x="1681277" y="3591870"/>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5" name="Oval 74">
            <a:extLst>
              <a:ext uri="{FF2B5EF4-FFF2-40B4-BE49-F238E27FC236}">
                <a16:creationId xmlns:a16="http://schemas.microsoft.com/office/drawing/2014/main" id="{EECA5312-D8BC-46EB-B2CD-42117DD446C6}"/>
              </a:ext>
            </a:extLst>
          </p:cNvPr>
          <p:cNvSpPr/>
          <p:nvPr/>
        </p:nvSpPr>
        <p:spPr bwMode="auto">
          <a:xfrm>
            <a:off x="1494209" y="3586356"/>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9" name="Oval 98">
            <a:extLst>
              <a:ext uri="{FF2B5EF4-FFF2-40B4-BE49-F238E27FC236}">
                <a16:creationId xmlns:a16="http://schemas.microsoft.com/office/drawing/2014/main" id="{262000C8-C6FE-407C-ADA3-70D9897EDB7E}"/>
              </a:ext>
            </a:extLst>
          </p:cNvPr>
          <p:cNvSpPr/>
          <p:nvPr/>
        </p:nvSpPr>
        <p:spPr bwMode="auto">
          <a:xfrm>
            <a:off x="1806129" y="3591870"/>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1" name="Oval 100">
            <a:extLst>
              <a:ext uri="{FF2B5EF4-FFF2-40B4-BE49-F238E27FC236}">
                <a16:creationId xmlns:a16="http://schemas.microsoft.com/office/drawing/2014/main" id="{40683ADE-5A4B-4214-8E3B-354499B22123}"/>
              </a:ext>
            </a:extLst>
          </p:cNvPr>
          <p:cNvSpPr/>
          <p:nvPr/>
        </p:nvSpPr>
        <p:spPr bwMode="auto">
          <a:xfrm>
            <a:off x="1923459" y="359211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3" name="Oval 102">
            <a:extLst>
              <a:ext uri="{FF2B5EF4-FFF2-40B4-BE49-F238E27FC236}">
                <a16:creationId xmlns:a16="http://schemas.microsoft.com/office/drawing/2014/main" id="{C370BF8A-E4ED-4E3B-BC0C-CADA3A9BA933}"/>
              </a:ext>
            </a:extLst>
          </p:cNvPr>
          <p:cNvSpPr/>
          <p:nvPr/>
        </p:nvSpPr>
        <p:spPr bwMode="auto">
          <a:xfrm>
            <a:off x="2252777" y="359211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5" name="Oval 104">
            <a:extLst>
              <a:ext uri="{FF2B5EF4-FFF2-40B4-BE49-F238E27FC236}">
                <a16:creationId xmlns:a16="http://schemas.microsoft.com/office/drawing/2014/main" id="{9785C62E-C28E-4BB5-A671-8F7C10B1A13E}"/>
              </a:ext>
            </a:extLst>
          </p:cNvPr>
          <p:cNvSpPr/>
          <p:nvPr/>
        </p:nvSpPr>
        <p:spPr bwMode="auto">
          <a:xfrm>
            <a:off x="2065709" y="359211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5" name="Oval 124">
            <a:extLst>
              <a:ext uri="{FF2B5EF4-FFF2-40B4-BE49-F238E27FC236}">
                <a16:creationId xmlns:a16="http://schemas.microsoft.com/office/drawing/2014/main" id="{8D259221-15E8-4D7E-84B4-A52AC039E869}"/>
              </a:ext>
            </a:extLst>
          </p:cNvPr>
          <p:cNvSpPr/>
          <p:nvPr/>
        </p:nvSpPr>
        <p:spPr bwMode="auto">
          <a:xfrm>
            <a:off x="2597855" y="3595306"/>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3" name="Oval 142">
            <a:extLst>
              <a:ext uri="{FF2B5EF4-FFF2-40B4-BE49-F238E27FC236}">
                <a16:creationId xmlns:a16="http://schemas.microsoft.com/office/drawing/2014/main" id="{84041C34-78D6-49C2-BA6A-A6FCE1E26B0D}"/>
              </a:ext>
            </a:extLst>
          </p:cNvPr>
          <p:cNvSpPr/>
          <p:nvPr/>
        </p:nvSpPr>
        <p:spPr bwMode="auto">
          <a:xfrm>
            <a:off x="2749317" y="3595306"/>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5" name="Oval 144">
            <a:extLst>
              <a:ext uri="{FF2B5EF4-FFF2-40B4-BE49-F238E27FC236}">
                <a16:creationId xmlns:a16="http://schemas.microsoft.com/office/drawing/2014/main" id="{9BD861BC-8AEE-4928-BF13-1D7506E15D83}"/>
              </a:ext>
            </a:extLst>
          </p:cNvPr>
          <p:cNvSpPr/>
          <p:nvPr/>
        </p:nvSpPr>
        <p:spPr bwMode="auto">
          <a:xfrm>
            <a:off x="3087513" y="3594508"/>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 name="TextBox 6">
            <a:extLst>
              <a:ext uri="{FF2B5EF4-FFF2-40B4-BE49-F238E27FC236}">
                <a16:creationId xmlns:a16="http://schemas.microsoft.com/office/drawing/2014/main" id="{35DF1E6B-0073-45F8-98B6-564F9671F707}"/>
              </a:ext>
            </a:extLst>
          </p:cNvPr>
          <p:cNvSpPr txBox="1"/>
          <p:nvPr/>
        </p:nvSpPr>
        <p:spPr>
          <a:xfrm>
            <a:off x="2860562" y="4120384"/>
            <a:ext cx="899944" cy="261610"/>
          </a:xfrm>
          <a:prstGeom prst="rect">
            <a:avLst/>
          </a:prstGeom>
          <a:noFill/>
        </p:spPr>
        <p:txBody>
          <a:bodyPr wrap="square" rtlCol="0">
            <a:spAutoFit/>
          </a:bodyPr>
          <a:lstStyle/>
          <a:p>
            <a:r>
              <a:rPr lang="en-US" sz="1050" dirty="0">
                <a:latin typeface="Arial" panose="020B0604020202020204" pitchFamily="34" charset="0"/>
                <a:cs typeface="Arial" panose="020B0604020202020204" pitchFamily="34" charset="0"/>
              </a:rPr>
              <a:t>10</a:t>
            </a:r>
          </a:p>
        </p:txBody>
      </p:sp>
      <p:cxnSp>
        <p:nvCxnSpPr>
          <p:cNvPr id="10" name="Straight Connector 9">
            <a:extLst>
              <a:ext uri="{FF2B5EF4-FFF2-40B4-BE49-F238E27FC236}">
                <a16:creationId xmlns:a16="http://schemas.microsoft.com/office/drawing/2014/main" id="{95748B01-1E98-4ACB-9824-EF04B69FF12A}"/>
              </a:ext>
            </a:extLst>
          </p:cNvPr>
          <p:cNvCxnSpPr/>
          <p:nvPr/>
        </p:nvCxnSpPr>
        <p:spPr bwMode="auto">
          <a:xfrm>
            <a:off x="1184639" y="3157780"/>
            <a:ext cx="2979343" cy="0"/>
          </a:xfrm>
          <a:prstGeom prst="line">
            <a:avLst/>
          </a:prstGeom>
          <a:solidFill>
            <a:schemeClr val="accent1"/>
          </a:solidFill>
          <a:ln w="9525" cap="flat" cmpd="sng" algn="ctr">
            <a:solidFill>
              <a:srgbClr val="FFC000"/>
            </a:solidFill>
            <a:prstDash val="solid"/>
            <a:round/>
            <a:headEnd type="none" w="med" len="med"/>
            <a:tailEnd type="none" w="med" len="med"/>
          </a:ln>
          <a:effectLst/>
        </p:spPr>
      </p:cxnSp>
      <p:sp>
        <p:nvSpPr>
          <p:cNvPr id="11" name="TextBox 10">
            <a:extLst>
              <a:ext uri="{FF2B5EF4-FFF2-40B4-BE49-F238E27FC236}">
                <a16:creationId xmlns:a16="http://schemas.microsoft.com/office/drawing/2014/main" id="{48E6ED60-68BB-4A08-94FD-F0677B2EE21E}"/>
              </a:ext>
            </a:extLst>
          </p:cNvPr>
          <p:cNvSpPr txBox="1"/>
          <p:nvPr/>
        </p:nvSpPr>
        <p:spPr>
          <a:xfrm>
            <a:off x="3213131" y="2962142"/>
            <a:ext cx="1042273"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Threshold 50%</a:t>
            </a:r>
          </a:p>
        </p:txBody>
      </p:sp>
      <p:sp>
        <p:nvSpPr>
          <p:cNvPr id="3" name="TextBox 2">
            <a:extLst>
              <a:ext uri="{FF2B5EF4-FFF2-40B4-BE49-F238E27FC236}">
                <a16:creationId xmlns:a16="http://schemas.microsoft.com/office/drawing/2014/main" id="{57B207DE-566C-4A03-A7FB-832F1B054D6B}"/>
              </a:ext>
            </a:extLst>
          </p:cNvPr>
          <p:cNvSpPr txBox="1"/>
          <p:nvPr/>
        </p:nvSpPr>
        <p:spPr>
          <a:xfrm>
            <a:off x="2649652" y="3500377"/>
            <a:ext cx="287258" cy="261610"/>
          </a:xfrm>
          <a:prstGeom prst="rect">
            <a:avLst/>
          </a:prstGeom>
          <a:noFill/>
        </p:spPr>
        <p:txBody>
          <a:bodyPr wrap="none" rtlCol="0">
            <a:spAutoFit/>
          </a:bodyPr>
          <a:lstStyle/>
          <a:p>
            <a:r>
              <a:rPr lang="en-US" sz="1100" b="1" dirty="0"/>
              <a:t>X</a:t>
            </a:r>
          </a:p>
        </p:txBody>
      </p:sp>
      <p:sp>
        <p:nvSpPr>
          <p:cNvPr id="12" name="TextBox 11">
            <a:extLst>
              <a:ext uri="{FF2B5EF4-FFF2-40B4-BE49-F238E27FC236}">
                <a16:creationId xmlns:a16="http://schemas.microsoft.com/office/drawing/2014/main" id="{2A7CE30C-FAC0-49D1-BC12-2D2E6407C17B}"/>
              </a:ext>
            </a:extLst>
          </p:cNvPr>
          <p:cNvSpPr txBox="1"/>
          <p:nvPr/>
        </p:nvSpPr>
        <p:spPr>
          <a:xfrm>
            <a:off x="2979822" y="3500377"/>
            <a:ext cx="287258" cy="261610"/>
          </a:xfrm>
          <a:prstGeom prst="rect">
            <a:avLst/>
          </a:prstGeom>
          <a:noFill/>
        </p:spPr>
        <p:txBody>
          <a:bodyPr wrap="none" rtlCol="0">
            <a:spAutoFit/>
          </a:bodyPr>
          <a:lstStyle/>
          <a:p>
            <a:r>
              <a:rPr lang="en-US" sz="1100" b="1" dirty="0"/>
              <a:t>X</a:t>
            </a:r>
          </a:p>
        </p:txBody>
      </p:sp>
      <p:sp>
        <p:nvSpPr>
          <p:cNvPr id="15" name="TextBox 14">
            <a:extLst>
              <a:ext uri="{FF2B5EF4-FFF2-40B4-BE49-F238E27FC236}">
                <a16:creationId xmlns:a16="http://schemas.microsoft.com/office/drawing/2014/main" id="{4F4FD3DD-FED5-4938-8B06-CD77E5C85125}"/>
              </a:ext>
            </a:extLst>
          </p:cNvPr>
          <p:cNvSpPr txBox="1"/>
          <p:nvPr/>
        </p:nvSpPr>
        <p:spPr>
          <a:xfrm>
            <a:off x="2457072" y="2397192"/>
            <a:ext cx="287258" cy="261610"/>
          </a:xfrm>
          <a:prstGeom prst="rect">
            <a:avLst/>
          </a:prstGeom>
          <a:noFill/>
        </p:spPr>
        <p:txBody>
          <a:bodyPr wrap="none" rtlCol="0">
            <a:spAutoFit/>
          </a:bodyPr>
          <a:lstStyle/>
          <a:p>
            <a:r>
              <a:rPr lang="en-US" sz="1100" b="1" dirty="0"/>
              <a:t>X</a:t>
            </a:r>
          </a:p>
        </p:txBody>
      </p:sp>
      <p:sp>
        <p:nvSpPr>
          <p:cNvPr id="16" name="Rectangle 15">
            <a:extLst>
              <a:ext uri="{FF2B5EF4-FFF2-40B4-BE49-F238E27FC236}">
                <a16:creationId xmlns:a16="http://schemas.microsoft.com/office/drawing/2014/main" id="{1D004560-F487-4044-95EE-CE4043003766}"/>
              </a:ext>
            </a:extLst>
          </p:cNvPr>
          <p:cNvSpPr/>
          <p:nvPr/>
        </p:nvSpPr>
        <p:spPr bwMode="auto">
          <a:xfrm>
            <a:off x="4739707" y="1235115"/>
            <a:ext cx="3581400" cy="339090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Classification</a:t>
            </a:r>
          </a:p>
        </p:txBody>
      </p:sp>
      <p:cxnSp>
        <p:nvCxnSpPr>
          <p:cNvPr id="17" name="Straight Connector 16">
            <a:extLst>
              <a:ext uri="{FF2B5EF4-FFF2-40B4-BE49-F238E27FC236}">
                <a16:creationId xmlns:a16="http://schemas.microsoft.com/office/drawing/2014/main" id="{EC10BC88-825C-4604-9C9C-8649A0909348}"/>
              </a:ext>
            </a:extLst>
          </p:cNvPr>
          <p:cNvCxnSpPr>
            <a:cxnSpLocks/>
          </p:cNvCxnSpPr>
          <p:nvPr/>
        </p:nvCxnSpPr>
        <p:spPr bwMode="auto">
          <a:xfrm flipV="1">
            <a:off x="5271224" y="3627233"/>
            <a:ext cx="635362" cy="437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E9A83419-7758-4583-AD87-5E357586B158}"/>
              </a:ext>
            </a:extLst>
          </p:cNvPr>
          <p:cNvCxnSpPr>
            <a:cxnSpLocks/>
          </p:cNvCxnSpPr>
          <p:nvPr/>
        </p:nvCxnSpPr>
        <p:spPr bwMode="auto">
          <a:xfrm>
            <a:off x="5265564" y="1939964"/>
            <a:ext cx="0" cy="220980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1502B111-2E62-4B80-B3BF-141B5287C5E6}"/>
              </a:ext>
            </a:extLst>
          </p:cNvPr>
          <p:cNvCxnSpPr>
            <a:cxnSpLocks/>
          </p:cNvCxnSpPr>
          <p:nvPr/>
        </p:nvCxnSpPr>
        <p:spPr bwMode="auto">
          <a:xfrm flipH="1">
            <a:off x="5265564" y="4149764"/>
            <a:ext cx="2514600"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20" name="TextBox 19">
            <a:extLst>
              <a:ext uri="{FF2B5EF4-FFF2-40B4-BE49-F238E27FC236}">
                <a16:creationId xmlns:a16="http://schemas.microsoft.com/office/drawing/2014/main" id="{FEACF089-F16E-4A92-942E-BB8ED10CEE36}"/>
              </a:ext>
            </a:extLst>
          </p:cNvPr>
          <p:cNvSpPr txBox="1"/>
          <p:nvPr/>
        </p:nvSpPr>
        <p:spPr>
          <a:xfrm>
            <a:off x="6111569" y="4319132"/>
            <a:ext cx="105349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Predictor (X1)</a:t>
            </a:r>
          </a:p>
        </p:txBody>
      </p:sp>
      <p:sp>
        <p:nvSpPr>
          <p:cNvPr id="21" name="TextBox 20">
            <a:extLst>
              <a:ext uri="{FF2B5EF4-FFF2-40B4-BE49-F238E27FC236}">
                <a16:creationId xmlns:a16="http://schemas.microsoft.com/office/drawing/2014/main" id="{29F37938-12C0-40A5-AEFF-23CBB3AC4551}"/>
              </a:ext>
            </a:extLst>
          </p:cNvPr>
          <p:cNvSpPr txBox="1"/>
          <p:nvPr/>
        </p:nvSpPr>
        <p:spPr>
          <a:xfrm rot="16200000">
            <a:off x="4443476" y="2672382"/>
            <a:ext cx="793807"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Target (y)</a:t>
            </a:r>
          </a:p>
        </p:txBody>
      </p:sp>
      <p:cxnSp>
        <p:nvCxnSpPr>
          <p:cNvPr id="22" name="Connector: Curved 21">
            <a:extLst>
              <a:ext uri="{FF2B5EF4-FFF2-40B4-BE49-F238E27FC236}">
                <a16:creationId xmlns:a16="http://schemas.microsoft.com/office/drawing/2014/main" id="{74500838-391B-4C32-A1F8-E18A25A858D8}"/>
              </a:ext>
            </a:extLst>
          </p:cNvPr>
          <p:cNvCxnSpPr>
            <a:cxnSpLocks/>
          </p:cNvCxnSpPr>
          <p:nvPr/>
        </p:nvCxnSpPr>
        <p:spPr bwMode="auto">
          <a:xfrm flipV="1">
            <a:off x="5884661" y="2542446"/>
            <a:ext cx="1856728" cy="1082010"/>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223DACAF-95D1-4EB7-A3E1-1565A793D1D2}"/>
              </a:ext>
            </a:extLst>
          </p:cNvPr>
          <p:cNvCxnSpPr>
            <a:cxnSpLocks/>
          </p:cNvCxnSpPr>
          <p:nvPr/>
        </p:nvCxnSpPr>
        <p:spPr bwMode="auto">
          <a:xfrm>
            <a:off x="7746360" y="2542446"/>
            <a:ext cx="54888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Oval 23">
            <a:extLst>
              <a:ext uri="{FF2B5EF4-FFF2-40B4-BE49-F238E27FC236}">
                <a16:creationId xmlns:a16="http://schemas.microsoft.com/office/drawing/2014/main" id="{CABE1A37-B08A-43DC-9A39-3C70E267D7F0}"/>
              </a:ext>
            </a:extLst>
          </p:cNvPr>
          <p:cNvSpPr/>
          <p:nvPr/>
        </p:nvSpPr>
        <p:spPr bwMode="auto">
          <a:xfrm>
            <a:off x="7063807" y="2498589"/>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Oval 24">
            <a:extLst>
              <a:ext uri="{FF2B5EF4-FFF2-40B4-BE49-F238E27FC236}">
                <a16:creationId xmlns:a16="http://schemas.microsoft.com/office/drawing/2014/main" id="{F8D1DE4C-CF16-4211-8F8F-32A2573F3BEA}"/>
              </a:ext>
            </a:extLst>
          </p:cNvPr>
          <p:cNvSpPr/>
          <p:nvPr/>
        </p:nvSpPr>
        <p:spPr bwMode="auto">
          <a:xfrm>
            <a:off x="7278432" y="2498589"/>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Oval 25">
            <a:extLst>
              <a:ext uri="{FF2B5EF4-FFF2-40B4-BE49-F238E27FC236}">
                <a16:creationId xmlns:a16="http://schemas.microsoft.com/office/drawing/2014/main" id="{06ABC10F-B7A2-409B-B10E-0E9B4EE8CD50}"/>
              </a:ext>
            </a:extLst>
          </p:cNvPr>
          <p:cNvSpPr/>
          <p:nvPr/>
        </p:nvSpPr>
        <p:spPr bwMode="auto">
          <a:xfrm>
            <a:off x="7607750" y="2504103"/>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7" name="Oval 26">
            <a:extLst>
              <a:ext uri="{FF2B5EF4-FFF2-40B4-BE49-F238E27FC236}">
                <a16:creationId xmlns:a16="http://schemas.microsoft.com/office/drawing/2014/main" id="{77077CB0-8A2B-4ADA-9B48-7B20159FC656}"/>
              </a:ext>
            </a:extLst>
          </p:cNvPr>
          <p:cNvSpPr/>
          <p:nvPr/>
        </p:nvSpPr>
        <p:spPr bwMode="auto">
          <a:xfrm>
            <a:off x="7420682" y="2498589"/>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Oval 27">
            <a:extLst>
              <a:ext uri="{FF2B5EF4-FFF2-40B4-BE49-F238E27FC236}">
                <a16:creationId xmlns:a16="http://schemas.microsoft.com/office/drawing/2014/main" id="{82A2A4E4-FDC2-42EC-B1A1-53AB85F05F12}"/>
              </a:ext>
            </a:extLst>
          </p:cNvPr>
          <p:cNvSpPr/>
          <p:nvPr/>
        </p:nvSpPr>
        <p:spPr bwMode="auto">
          <a:xfrm>
            <a:off x="7732602" y="2504103"/>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9" name="Oval 28">
            <a:extLst>
              <a:ext uri="{FF2B5EF4-FFF2-40B4-BE49-F238E27FC236}">
                <a16:creationId xmlns:a16="http://schemas.microsoft.com/office/drawing/2014/main" id="{11F7F1F8-0DCA-451B-A6E7-A684DE8E750E}"/>
              </a:ext>
            </a:extLst>
          </p:cNvPr>
          <p:cNvSpPr/>
          <p:nvPr/>
        </p:nvSpPr>
        <p:spPr bwMode="auto">
          <a:xfrm>
            <a:off x="7849932" y="2504346"/>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Oval 29">
            <a:extLst>
              <a:ext uri="{FF2B5EF4-FFF2-40B4-BE49-F238E27FC236}">
                <a16:creationId xmlns:a16="http://schemas.microsoft.com/office/drawing/2014/main" id="{C9A155F0-225B-4344-93F0-A4BCC0E2D69C}"/>
              </a:ext>
            </a:extLst>
          </p:cNvPr>
          <p:cNvSpPr/>
          <p:nvPr/>
        </p:nvSpPr>
        <p:spPr bwMode="auto">
          <a:xfrm>
            <a:off x="8179250" y="2504346"/>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1" name="Oval 30">
            <a:extLst>
              <a:ext uri="{FF2B5EF4-FFF2-40B4-BE49-F238E27FC236}">
                <a16:creationId xmlns:a16="http://schemas.microsoft.com/office/drawing/2014/main" id="{50714B54-40E6-4F11-853D-00094889729F}"/>
              </a:ext>
            </a:extLst>
          </p:cNvPr>
          <p:cNvSpPr/>
          <p:nvPr/>
        </p:nvSpPr>
        <p:spPr bwMode="auto">
          <a:xfrm>
            <a:off x="7992182" y="2504346"/>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Oval 31">
            <a:extLst>
              <a:ext uri="{FF2B5EF4-FFF2-40B4-BE49-F238E27FC236}">
                <a16:creationId xmlns:a16="http://schemas.microsoft.com/office/drawing/2014/main" id="{748223AF-2815-4674-873F-EDD3023EEE8E}"/>
              </a:ext>
            </a:extLst>
          </p:cNvPr>
          <p:cNvSpPr/>
          <p:nvPr/>
        </p:nvSpPr>
        <p:spPr bwMode="auto">
          <a:xfrm>
            <a:off x="6638316" y="2498501"/>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3" name="Oval 32">
            <a:extLst>
              <a:ext uri="{FF2B5EF4-FFF2-40B4-BE49-F238E27FC236}">
                <a16:creationId xmlns:a16="http://schemas.microsoft.com/office/drawing/2014/main" id="{F66DC130-9566-4949-8CB2-1E1397C89BF4}"/>
              </a:ext>
            </a:extLst>
          </p:cNvPr>
          <p:cNvSpPr/>
          <p:nvPr/>
        </p:nvSpPr>
        <p:spPr bwMode="auto">
          <a:xfrm>
            <a:off x="5315554" y="358611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Oval 33">
            <a:extLst>
              <a:ext uri="{FF2B5EF4-FFF2-40B4-BE49-F238E27FC236}">
                <a16:creationId xmlns:a16="http://schemas.microsoft.com/office/drawing/2014/main" id="{211E74B6-87E0-44CA-92EC-A958192147E9}"/>
              </a:ext>
            </a:extLst>
          </p:cNvPr>
          <p:cNvSpPr/>
          <p:nvPr/>
        </p:nvSpPr>
        <p:spPr bwMode="auto">
          <a:xfrm>
            <a:off x="5432884" y="3586356"/>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5" name="Oval 34">
            <a:extLst>
              <a:ext uri="{FF2B5EF4-FFF2-40B4-BE49-F238E27FC236}">
                <a16:creationId xmlns:a16="http://schemas.microsoft.com/office/drawing/2014/main" id="{151C5A72-24A9-4A07-971B-4B20AFF4BB5C}"/>
              </a:ext>
            </a:extLst>
          </p:cNvPr>
          <p:cNvSpPr/>
          <p:nvPr/>
        </p:nvSpPr>
        <p:spPr bwMode="auto">
          <a:xfrm>
            <a:off x="5762202" y="3591870"/>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Oval 35">
            <a:extLst>
              <a:ext uri="{FF2B5EF4-FFF2-40B4-BE49-F238E27FC236}">
                <a16:creationId xmlns:a16="http://schemas.microsoft.com/office/drawing/2014/main" id="{90E81D06-2F05-4477-8D69-5C7464332360}"/>
              </a:ext>
            </a:extLst>
          </p:cNvPr>
          <p:cNvSpPr/>
          <p:nvPr/>
        </p:nvSpPr>
        <p:spPr bwMode="auto">
          <a:xfrm>
            <a:off x="5575134" y="3586356"/>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7" name="Oval 36">
            <a:extLst>
              <a:ext uri="{FF2B5EF4-FFF2-40B4-BE49-F238E27FC236}">
                <a16:creationId xmlns:a16="http://schemas.microsoft.com/office/drawing/2014/main" id="{EB46CB82-37E1-4F9B-87D6-B8E4481429B7}"/>
              </a:ext>
            </a:extLst>
          </p:cNvPr>
          <p:cNvSpPr/>
          <p:nvPr/>
        </p:nvSpPr>
        <p:spPr bwMode="auto">
          <a:xfrm>
            <a:off x="5887054" y="3591870"/>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8" name="Oval 37">
            <a:extLst>
              <a:ext uri="{FF2B5EF4-FFF2-40B4-BE49-F238E27FC236}">
                <a16:creationId xmlns:a16="http://schemas.microsoft.com/office/drawing/2014/main" id="{7285306D-7434-454E-B53D-1E7E2D6A2F31}"/>
              </a:ext>
            </a:extLst>
          </p:cNvPr>
          <p:cNvSpPr/>
          <p:nvPr/>
        </p:nvSpPr>
        <p:spPr bwMode="auto">
          <a:xfrm>
            <a:off x="6004384" y="359211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9" name="Oval 38">
            <a:extLst>
              <a:ext uri="{FF2B5EF4-FFF2-40B4-BE49-F238E27FC236}">
                <a16:creationId xmlns:a16="http://schemas.microsoft.com/office/drawing/2014/main" id="{447CC788-3F19-4E9F-9D8F-0EA0810065F8}"/>
              </a:ext>
            </a:extLst>
          </p:cNvPr>
          <p:cNvSpPr/>
          <p:nvPr/>
        </p:nvSpPr>
        <p:spPr bwMode="auto">
          <a:xfrm>
            <a:off x="6333702" y="359211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0" name="Oval 39">
            <a:extLst>
              <a:ext uri="{FF2B5EF4-FFF2-40B4-BE49-F238E27FC236}">
                <a16:creationId xmlns:a16="http://schemas.microsoft.com/office/drawing/2014/main" id="{C7185343-B96F-4D64-BF53-82F1717286B6}"/>
              </a:ext>
            </a:extLst>
          </p:cNvPr>
          <p:cNvSpPr/>
          <p:nvPr/>
        </p:nvSpPr>
        <p:spPr bwMode="auto">
          <a:xfrm>
            <a:off x="6146634" y="359211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2" name="Oval 41">
            <a:extLst>
              <a:ext uri="{FF2B5EF4-FFF2-40B4-BE49-F238E27FC236}">
                <a16:creationId xmlns:a16="http://schemas.microsoft.com/office/drawing/2014/main" id="{7EAB4E5C-5E7E-4D5C-B7B4-633E08359117}"/>
              </a:ext>
            </a:extLst>
          </p:cNvPr>
          <p:cNvSpPr/>
          <p:nvPr/>
        </p:nvSpPr>
        <p:spPr bwMode="auto">
          <a:xfrm>
            <a:off x="6678780" y="3595306"/>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4" name="Oval 43">
            <a:extLst>
              <a:ext uri="{FF2B5EF4-FFF2-40B4-BE49-F238E27FC236}">
                <a16:creationId xmlns:a16="http://schemas.microsoft.com/office/drawing/2014/main" id="{38851B54-3CC2-42DD-A6A5-40BAC36870A0}"/>
              </a:ext>
            </a:extLst>
          </p:cNvPr>
          <p:cNvSpPr/>
          <p:nvPr/>
        </p:nvSpPr>
        <p:spPr bwMode="auto">
          <a:xfrm>
            <a:off x="6830242" y="3595306"/>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6" name="Oval 45">
            <a:extLst>
              <a:ext uri="{FF2B5EF4-FFF2-40B4-BE49-F238E27FC236}">
                <a16:creationId xmlns:a16="http://schemas.microsoft.com/office/drawing/2014/main" id="{5116E7F5-A597-453B-8522-4CB167D83322}"/>
              </a:ext>
            </a:extLst>
          </p:cNvPr>
          <p:cNvSpPr/>
          <p:nvPr/>
        </p:nvSpPr>
        <p:spPr bwMode="auto">
          <a:xfrm>
            <a:off x="7168438" y="3594508"/>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8" name="TextBox 47">
            <a:extLst>
              <a:ext uri="{FF2B5EF4-FFF2-40B4-BE49-F238E27FC236}">
                <a16:creationId xmlns:a16="http://schemas.microsoft.com/office/drawing/2014/main" id="{C9E07C00-80A4-4DCD-8997-2F782D8DF0DA}"/>
              </a:ext>
            </a:extLst>
          </p:cNvPr>
          <p:cNvSpPr txBox="1"/>
          <p:nvPr/>
        </p:nvSpPr>
        <p:spPr>
          <a:xfrm>
            <a:off x="6941487" y="4120384"/>
            <a:ext cx="899944" cy="261610"/>
          </a:xfrm>
          <a:prstGeom prst="rect">
            <a:avLst/>
          </a:prstGeom>
          <a:noFill/>
        </p:spPr>
        <p:txBody>
          <a:bodyPr wrap="square" rtlCol="0">
            <a:spAutoFit/>
          </a:bodyPr>
          <a:lstStyle/>
          <a:p>
            <a:r>
              <a:rPr lang="en-US" sz="1050" dirty="0">
                <a:latin typeface="Arial" panose="020B0604020202020204" pitchFamily="34" charset="0"/>
                <a:cs typeface="Arial" panose="020B0604020202020204" pitchFamily="34" charset="0"/>
              </a:rPr>
              <a:t>10</a:t>
            </a:r>
          </a:p>
        </p:txBody>
      </p:sp>
      <p:cxnSp>
        <p:nvCxnSpPr>
          <p:cNvPr id="52" name="Straight Connector 51">
            <a:extLst>
              <a:ext uri="{FF2B5EF4-FFF2-40B4-BE49-F238E27FC236}">
                <a16:creationId xmlns:a16="http://schemas.microsoft.com/office/drawing/2014/main" id="{1920D345-605B-49BC-BFDD-71F9F438FB97}"/>
              </a:ext>
            </a:extLst>
          </p:cNvPr>
          <p:cNvCxnSpPr>
            <a:cxnSpLocks/>
          </p:cNvCxnSpPr>
          <p:nvPr/>
        </p:nvCxnSpPr>
        <p:spPr bwMode="auto">
          <a:xfrm>
            <a:off x="5252878" y="3463965"/>
            <a:ext cx="2979343" cy="0"/>
          </a:xfrm>
          <a:prstGeom prst="line">
            <a:avLst/>
          </a:prstGeom>
          <a:solidFill>
            <a:schemeClr val="accent1"/>
          </a:solidFill>
          <a:ln w="9525" cap="flat" cmpd="sng" algn="ctr">
            <a:solidFill>
              <a:srgbClr val="FFC000"/>
            </a:solidFill>
            <a:prstDash val="solid"/>
            <a:round/>
            <a:headEnd type="none" w="med" len="med"/>
            <a:tailEnd type="none" w="med" len="med"/>
          </a:ln>
          <a:effectLst/>
        </p:spPr>
      </p:cxnSp>
      <p:sp>
        <p:nvSpPr>
          <p:cNvPr id="54" name="TextBox 53">
            <a:extLst>
              <a:ext uri="{FF2B5EF4-FFF2-40B4-BE49-F238E27FC236}">
                <a16:creationId xmlns:a16="http://schemas.microsoft.com/office/drawing/2014/main" id="{FC01F75A-94BB-4983-AA51-36F6D00E8596}"/>
              </a:ext>
            </a:extLst>
          </p:cNvPr>
          <p:cNvSpPr txBox="1"/>
          <p:nvPr/>
        </p:nvSpPr>
        <p:spPr>
          <a:xfrm>
            <a:off x="7178759" y="3247241"/>
            <a:ext cx="1042273"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Threshold 25%</a:t>
            </a:r>
          </a:p>
        </p:txBody>
      </p:sp>
      <p:sp>
        <p:nvSpPr>
          <p:cNvPr id="56" name="TextBox 55">
            <a:extLst>
              <a:ext uri="{FF2B5EF4-FFF2-40B4-BE49-F238E27FC236}">
                <a16:creationId xmlns:a16="http://schemas.microsoft.com/office/drawing/2014/main" id="{4417B924-3291-42F8-B86E-A825D05E3160}"/>
              </a:ext>
            </a:extLst>
          </p:cNvPr>
          <p:cNvSpPr txBox="1"/>
          <p:nvPr/>
        </p:nvSpPr>
        <p:spPr>
          <a:xfrm>
            <a:off x="6730577" y="3500377"/>
            <a:ext cx="287258" cy="261610"/>
          </a:xfrm>
          <a:prstGeom prst="rect">
            <a:avLst/>
          </a:prstGeom>
          <a:noFill/>
        </p:spPr>
        <p:txBody>
          <a:bodyPr wrap="none" rtlCol="0">
            <a:spAutoFit/>
          </a:bodyPr>
          <a:lstStyle/>
          <a:p>
            <a:r>
              <a:rPr lang="en-US" sz="1100" b="1" dirty="0"/>
              <a:t>X</a:t>
            </a:r>
          </a:p>
        </p:txBody>
      </p:sp>
      <p:sp>
        <p:nvSpPr>
          <p:cNvPr id="62" name="TextBox 61">
            <a:extLst>
              <a:ext uri="{FF2B5EF4-FFF2-40B4-BE49-F238E27FC236}">
                <a16:creationId xmlns:a16="http://schemas.microsoft.com/office/drawing/2014/main" id="{6B3E051C-7AD5-483D-BCF2-D7D68ADAFB50}"/>
              </a:ext>
            </a:extLst>
          </p:cNvPr>
          <p:cNvSpPr txBox="1"/>
          <p:nvPr/>
        </p:nvSpPr>
        <p:spPr>
          <a:xfrm>
            <a:off x="7060747" y="3500377"/>
            <a:ext cx="287258" cy="261610"/>
          </a:xfrm>
          <a:prstGeom prst="rect">
            <a:avLst/>
          </a:prstGeom>
          <a:noFill/>
        </p:spPr>
        <p:txBody>
          <a:bodyPr wrap="none" rtlCol="0">
            <a:spAutoFit/>
          </a:bodyPr>
          <a:lstStyle/>
          <a:p>
            <a:r>
              <a:rPr lang="en-US" sz="1100" b="1" dirty="0"/>
              <a:t>X</a:t>
            </a:r>
          </a:p>
        </p:txBody>
      </p:sp>
      <p:sp>
        <p:nvSpPr>
          <p:cNvPr id="70" name="TextBox 69">
            <a:extLst>
              <a:ext uri="{FF2B5EF4-FFF2-40B4-BE49-F238E27FC236}">
                <a16:creationId xmlns:a16="http://schemas.microsoft.com/office/drawing/2014/main" id="{8A265D07-4BF8-45F2-8B25-9E14EA606BBF}"/>
              </a:ext>
            </a:extLst>
          </p:cNvPr>
          <p:cNvSpPr txBox="1"/>
          <p:nvPr/>
        </p:nvSpPr>
        <p:spPr>
          <a:xfrm>
            <a:off x="6578070" y="3500377"/>
            <a:ext cx="287258" cy="261610"/>
          </a:xfrm>
          <a:prstGeom prst="rect">
            <a:avLst/>
          </a:prstGeom>
          <a:noFill/>
        </p:spPr>
        <p:txBody>
          <a:bodyPr wrap="none" rtlCol="0">
            <a:spAutoFit/>
          </a:bodyPr>
          <a:lstStyle/>
          <a:p>
            <a:r>
              <a:rPr lang="en-US" sz="1100" b="1" dirty="0"/>
              <a:t>X</a:t>
            </a:r>
          </a:p>
        </p:txBody>
      </p:sp>
    </p:spTree>
    <p:extLst>
      <p:ext uri="{BB962C8B-B14F-4D97-AF65-F5344CB8AC3E}">
        <p14:creationId xmlns:p14="http://schemas.microsoft.com/office/powerpoint/2010/main" val="3755704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4A680DC-49F5-4496-84AA-41BF98B24BB0}"/>
              </a:ext>
            </a:extLst>
          </p:cNvPr>
          <p:cNvSpPr/>
          <p:nvPr/>
        </p:nvSpPr>
        <p:spPr bwMode="auto">
          <a:xfrm>
            <a:off x="216406" y="1268139"/>
            <a:ext cx="3146817" cy="339090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50% Threshold</a:t>
            </a:r>
          </a:p>
        </p:txBody>
      </p:sp>
      <p:cxnSp>
        <p:nvCxnSpPr>
          <p:cNvPr id="141" name="Straight Connector 140">
            <a:extLst>
              <a:ext uri="{FF2B5EF4-FFF2-40B4-BE49-F238E27FC236}">
                <a16:creationId xmlns:a16="http://schemas.microsoft.com/office/drawing/2014/main" id="{D56C279D-856B-42A1-93DB-C25989B792BE}"/>
              </a:ext>
            </a:extLst>
          </p:cNvPr>
          <p:cNvCxnSpPr>
            <a:cxnSpLocks/>
          </p:cNvCxnSpPr>
          <p:nvPr/>
        </p:nvCxnSpPr>
        <p:spPr bwMode="auto">
          <a:xfrm flipV="1">
            <a:off x="375325" y="3701117"/>
            <a:ext cx="635362" cy="43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Title 1">
            <a:extLst>
              <a:ext uri="{FF2B5EF4-FFF2-40B4-BE49-F238E27FC236}">
                <a16:creationId xmlns:a16="http://schemas.microsoft.com/office/drawing/2014/main" id="{3580AFEE-42DB-44A2-B599-FEE6EE475BC9}"/>
              </a:ext>
            </a:extLst>
          </p:cNvPr>
          <p:cNvSpPr>
            <a:spLocks noGrp="1"/>
          </p:cNvSpPr>
          <p:nvPr>
            <p:ph type="title"/>
          </p:nvPr>
        </p:nvSpPr>
        <p:spPr/>
        <p:txBody>
          <a:bodyPr/>
          <a:lstStyle/>
          <a:p>
            <a:r>
              <a:rPr lang="en-US" dirty="0"/>
              <a:t>Logistic Regression</a:t>
            </a:r>
          </a:p>
        </p:txBody>
      </p:sp>
      <p:sp>
        <p:nvSpPr>
          <p:cNvPr id="4" name="Slide Number Placeholder 3">
            <a:extLst>
              <a:ext uri="{FF2B5EF4-FFF2-40B4-BE49-F238E27FC236}">
                <a16:creationId xmlns:a16="http://schemas.microsoft.com/office/drawing/2014/main" id="{5A0B054C-79E7-437B-BE92-9B5794AA85D4}"/>
              </a:ext>
            </a:extLst>
          </p:cNvPr>
          <p:cNvSpPr>
            <a:spLocks noGrp="1"/>
          </p:cNvSpPr>
          <p:nvPr>
            <p:ph type="sldNum" sz="quarter" idx="12"/>
          </p:nvPr>
        </p:nvSpPr>
        <p:spPr/>
        <p:txBody>
          <a:bodyPr/>
          <a:lstStyle/>
          <a:p>
            <a:fld id="{179A9A4E-4C82-4D44-9372-C31BB3818094}" type="slidenum">
              <a:rPr lang="en-US" smtClean="0"/>
              <a:pPr/>
              <a:t>24</a:t>
            </a:fld>
            <a:endParaRPr lang="en-US" dirty="0"/>
          </a:p>
        </p:txBody>
      </p:sp>
      <p:cxnSp>
        <p:nvCxnSpPr>
          <p:cNvPr id="57" name="Straight Connector 56">
            <a:extLst>
              <a:ext uri="{FF2B5EF4-FFF2-40B4-BE49-F238E27FC236}">
                <a16:creationId xmlns:a16="http://schemas.microsoft.com/office/drawing/2014/main" id="{97794EB2-2850-4E79-A5BC-EE8D3DEB38CD}"/>
              </a:ext>
            </a:extLst>
          </p:cNvPr>
          <p:cNvCxnSpPr>
            <a:cxnSpLocks/>
          </p:cNvCxnSpPr>
          <p:nvPr/>
        </p:nvCxnSpPr>
        <p:spPr bwMode="auto">
          <a:xfrm>
            <a:off x="369665" y="2013848"/>
            <a:ext cx="0" cy="220980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B52DD79A-18FA-4A70-B726-AE1C3CE2B8F0}"/>
              </a:ext>
            </a:extLst>
          </p:cNvPr>
          <p:cNvCxnSpPr>
            <a:cxnSpLocks/>
          </p:cNvCxnSpPr>
          <p:nvPr/>
        </p:nvCxnSpPr>
        <p:spPr bwMode="auto">
          <a:xfrm flipH="1">
            <a:off x="369665" y="4223648"/>
            <a:ext cx="2514600"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A792AAFE-8FA7-489F-BFFA-EB28B17B7CDE}"/>
              </a:ext>
            </a:extLst>
          </p:cNvPr>
          <p:cNvSpPr txBox="1"/>
          <p:nvPr/>
        </p:nvSpPr>
        <p:spPr>
          <a:xfrm>
            <a:off x="1215670" y="4393016"/>
            <a:ext cx="105349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Predictor (X1)</a:t>
            </a:r>
          </a:p>
        </p:txBody>
      </p:sp>
      <p:sp>
        <p:nvSpPr>
          <p:cNvPr id="89" name="TextBox 88">
            <a:extLst>
              <a:ext uri="{FF2B5EF4-FFF2-40B4-BE49-F238E27FC236}">
                <a16:creationId xmlns:a16="http://schemas.microsoft.com/office/drawing/2014/main" id="{B988CB1F-B4A1-4E44-AFDF-13F44BB287A1}"/>
              </a:ext>
            </a:extLst>
          </p:cNvPr>
          <p:cNvSpPr txBox="1"/>
          <p:nvPr/>
        </p:nvSpPr>
        <p:spPr>
          <a:xfrm rot="16200000">
            <a:off x="-115842" y="2705407"/>
            <a:ext cx="793807"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Target (y)</a:t>
            </a:r>
          </a:p>
        </p:txBody>
      </p:sp>
      <p:cxnSp>
        <p:nvCxnSpPr>
          <p:cNvPr id="131" name="Connector: Curved 130">
            <a:extLst>
              <a:ext uri="{FF2B5EF4-FFF2-40B4-BE49-F238E27FC236}">
                <a16:creationId xmlns:a16="http://schemas.microsoft.com/office/drawing/2014/main" id="{F98778A6-6538-462F-9088-45577C6E2601}"/>
              </a:ext>
            </a:extLst>
          </p:cNvPr>
          <p:cNvCxnSpPr>
            <a:cxnSpLocks/>
          </p:cNvCxnSpPr>
          <p:nvPr/>
        </p:nvCxnSpPr>
        <p:spPr bwMode="auto">
          <a:xfrm flipV="1">
            <a:off x="988762" y="2616330"/>
            <a:ext cx="1856728" cy="1082010"/>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AAB9BEB2-9D55-4C28-BA12-0C6BC39929B8}"/>
              </a:ext>
            </a:extLst>
          </p:cNvPr>
          <p:cNvCxnSpPr>
            <a:cxnSpLocks/>
          </p:cNvCxnSpPr>
          <p:nvPr/>
        </p:nvCxnSpPr>
        <p:spPr bwMode="auto">
          <a:xfrm>
            <a:off x="2850461" y="2616330"/>
            <a:ext cx="54888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7" name="Oval 106">
            <a:extLst>
              <a:ext uri="{FF2B5EF4-FFF2-40B4-BE49-F238E27FC236}">
                <a16:creationId xmlns:a16="http://schemas.microsoft.com/office/drawing/2014/main" id="{87BFA75F-82F0-4873-93D3-CA2A393C3039}"/>
              </a:ext>
            </a:extLst>
          </p:cNvPr>
          <p:cNvSpPr/>
          <p:nvPr/>
        </p:nvSpPr>
        <p:spPr bwMode="auto">
          <a:xfrm>
            <a:off x="2167908" y="2572473"/>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9" name="Oval 108">
            <a:extLst>
              <a:ext uri="{FF2B5EF4-FFF2-40B4-BE49-F238E27FC236}">
                <a16:creationId xmlns:a16="http://schemas.microsoft.com/office/drawing/2014/main" id="{19D40E0F-C072-4012-94F8-F41A426717B1}"/>
              </a:ext>
            </a:extLst>
          </p:cNvPr>
          <p:cNvSpPr/>
          <p:nvPr/>
        </p:nvSpPr>
        <p:spPr bwMode="auto">
          <a:xfrm>
            <a:off x="2382533" y="2572473"/>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1" name="Oval 110">
            <a:extLst>
              <a:ext uri="{FF2B5EF4-FFF2-40B4-BE49-F238E27FC236}">
                <a16:creationId xmlns:a16="http://schemas.microsoft.com/office/drawing/2014/main" id="{8EC5B77A-DE85-4847-B338-E861578A62C9}"/>
              </a:ext>
            </a:extLst>
          </p:cNvPr>
          <p:cNvSpPr/>
          <p:nvPr/>
        </p:nvSpPr>
        <p:spPr bwMode="auto">
          <a:xfrm>
            <a:off x="2711851" y="2577987"/>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3" name="Oval 112">
            <a:extLst>
              <a:ext uri="{FF2B5EF4-FFF2-40B4-BE49-F238E27FC236}">
                <a16:creationId xmlns:a16="http://schemas.microsoft.com/office/drawing/2014/main" id="{BD70451A-A937-47F5-BEF1-79E1E0EF3C27}"/>
              </a:ext>
            </a:extLst>
          </p:cNvPr>
          <p:cNvSpPr/>
          <p:nvPr/>
        </p:nvSpPr>
        <p:spPr bwMode="auto">
          <a:xfrm>
            <a:off x="2524783" y="2572473"/>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5" name="Oval 114">
            <a:extLst>
              <a:ext uri="{FF2B5EF4-FFF2-40B4-BE49-F238E27FC236}">
                <a16:creationId xmlns:a16="http://schemas.microsoft.com/office/drawing/2014/main" id="{76A09535-F891-48F6-854C-A4607E80A4D7}"/>
              </a:ext>
            </a:extLst>
          </p:cNvPr>
          <p:cNvSpPr/>
          <p:nvPr/>
        </p:nvSpPr>
        <p:spPr bwMode="auto">
          <a:xfrm>
            <a:off x="2836703" y="2577987"/>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7" name="Oval 116">
            <a:extLst>
              <a:ext uri="{FF2B5EF4-FFF2-40B4-BE49-F238E27FC236}">
                <a16:creationId xmlns:a16="http://schemas.microsoft.com/office/drawing/2014/main" id="{9E2C81FC-F5FD-4969-BAF7-6AE4EFC802C2}"/>
              </a:ext>
            </a:extLst>
          </p:cNvPr>
          <p:cNvSpPr/>
          <p:nvPr/>
        </p:nvSpPr>
        <p:spPr bwMode="auto">
          <a:xfrm>
            <a:off x="2954033" y="257823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9" name="Oval 118">
            <a:extLst>
              <a:ext uri="{FF2B5EF4-FFF2-40B4-BE49-F238E27FC236}">
                <a16:creationId xmlns:a16="http://schemas.microsoft.com/office/drawing/2014/main" id="{52E82857-5D6E-453E-92B9-53F1995776C8}"/>
              </a:ext>
            </a:extLst>
          </p:cNvPr>
          <p:cNvSpPr/>
          <p:nvPr/>
        </p:nvSpPr>
        <p:spPr bwMode="auto">
          <a:xfrm>
            <a:off x="3283351" y="257823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1" name="Oval 120">
            <a:extLst>
              <a:ext uri="{FF2B5EF4-FFF2-40B4-BE49-F238E27FC236}">
                <a16:creationId xmlns:a16="http://schemas.microsoft.com/office/drawing/2014/main" id="{70F1C2E6-DD17-4625-94B5-38CD018BCEEF}"/>
              </a:ext>
            </a:extLst>
          </p:cNvPr>
          <p:cNvSpPr/>
          <p:nvPr/>
        </p:nvSpPr>
        <p:spPr bwMode="auto">
          <a:xfrm>
            <a:off x="3096283" y="2578230"/>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3" name="Oval 122">
            <a:extLst>
              <a:ext uri="{FF2B5EF4-FFF2-40B4-BE49-F238E27FC236}">
                <a16:creationId xmlns:a16="http://schemas.microsoft.com/office/drawing/2014/main" id="{2542AB57-531E-47A1-8ED8-68E0587793ED}"/>
              </a:ext>
            </a:extLst>
          </p:cNvPr>
          <p:cNvSpPr/>
          <p:nvPr/>
        </p:nvSpPr>
        <p:spPr bwMode="auto">
          <a:xfrm>
            <a:off x="1742417" y="2572385"/>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3" name="Oval 62">
            <a:extLst>
              <a:ext uri="{FF2B5EF4-FFF2-40B4-BE49-F238E27FC236}">
                <a16:creationId xmlns:a16="http://schemas.microsoft.com/office/drawing/2014/main" id="{6A60B3EE-C87E-486C-B41D-3BD2522DB45F}"/>
              </a:ext>
            </a:extLst>
          </p:cNvPr>
          <p:cNvSpPr/>
          <p:nvPr/>
        </p:nvSpPr>
        <p:spPr bwMode="auto">
          <a:xfrm>
            <a:off x="419655" y="3659997"/>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7" name="Oval 66">
            <a:extLst>
              <a:ext uri="{FF2B5EF4-FFF2-40B4-BE49-F238E27FC236}">
                <a16:creationId xmlns:a16="http://schemas.microsoft.com/office/drawing/2014/main" id="{9E328F10-8AAD-4D8A-9620-14D626BA5039}"/>
              </a:ext>
            </a:extLst>
          </p:cNvPr>
          <p:cNvSpPr/>
          <p:nvPr/>
        </p:nvSpPr>
        <p:spPr bwMode="auto">
          <a:xfrm>
            <a:off x="536985" y="3660240"/>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1" name="Oval 70">
            <a:extLst>
              <a:ext uri="{FF2B5EF4-FFF2-40B4-BE49-F238E27FC236}">
                <a16:creationId xmlns:a16="http://schemas.microsoft.com/office/drawing/2014/main" id="{DAAF2630-25A8-4546-8181-1F525FB5388C}"/>
              </a:ext>
            </a:extLst>
          </p:cNvPr>
          <p:cNvSpPr/>
          <p:nvPr/>
        </p:nvSpPr>
        <p:spPr bwMode="auto">
          <a:xfrm>
            <a:off x="866303" y="3665754"/>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5" name="Oval 74">
            <a:extLst>
              <a:ext uri="{FF2B5EF4-FFF2-40B4-BE49-F238E27FC236}">
                <a16:creationId xmlns:a16="http://schemas.microsoft.com/office/drawing/2014/main" id="{EECA5312-D8BC-46EB-B2CD-42117DD446C6}"/>
              </a:ext>
            </a:extLst>
          </p:cNvPr>
          <p:cNvSpPr/>
          <p:nvPr/>
        </p:nvSpPr>
        <p:spPr bwMode="auto">
          <a:xfrm>
            <a:off x="679235" y="3660240"/>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9" name="Oval 98">
            <a:extLst>
              <a:ext uri="{FF2B5EF4-FFF2-40B4-BE49-F238E27FC236}">
                <a16:creationId xmlns:a16="http://schemas.microsoft.com/office/drawing/2014/main" id="{262000C8-C6FE-407C-ADA3-70D9897EDB7E}"/>
              </a:ext>
            </a:extLst>
          </p:cNvPr>
          <p:cNvSpPr/>
          <p:nvPr/>
        </p:nvSpPr>
        <p:spPr bwMode="auto">
          <a:xfrm>
            <a:off x="991155" y="3665754"/>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1" name="Oval 100">
            <a:extLst>
              <a:ext uri="{FF2B5EF4-FFF2-40B4-BE49-F238E27FC236}">
                <a16:creationId xmlns:a16="http://schemas.microsoft.com/office/drawing/2014/main" id="{40683ADE-5A4B-4214-8E3B-354499B22123}"/>
              </a:ext>
            </a:extLst>
          </p:cNvPr>
          <p:cNvSpPr/>
          <p:nvPr/>
        </p:nvSpPr>
        <p:spPr bwMode="auto">
          <a:xfrm>
            <a:off x="1108485" y="3665997"/>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3" name="Oval 102">
            <a:extLst>
              <a:ext uri="{FF2B5EF4-FFF2-40B4-BE49-F238E27FC236}">
                <a16:creationId xmlns:a16="http://schemas.microsoft.com/office/drawing/2014/main" id="{C370BF8A-E4ED-4E3B-BC0C-CADA3A9BA933}"/>
              </a:ext>
            </a:extLst>
          </p:cNvPr>
          <p:cNvSpPr/>
          <p:nvPr/>
        </p:nvSpPr>
        <p:spPr bwMode="auto">
          <a:xfrm>
            <a:off x="1437803" y="3665997"/>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5" name="Oval 104">
            <a:extLst>
              <a:ext uri="{FF2B5EF4-FFF2-40B4-BE49-F238E27FC236}">
                <a16:creationId xmlns:a16="http://schemas.microsoft.com/office/drawing/2014/main" id="{9785C62E-C28E-4BB5-A671-8F7C10B1A13E}"/>
              </a:ext>
            </a:extLst>
          </p:cNvPr>
          <p:cNvSpPr/>
          <p:nvPr/>
        </p:nvSpPr>
        <p:spPr bwMode="auto">
          <a:xfrm>
            <a:off x="1250735" y="3665997"/>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5" name="Oval 124">
            <a:extLst>
              <a:ext uri="{FF2B5EF4-FFF2-40B4-BE49-F238E27FC236}">
                <a16:creationId xmlns:a16="http://schemas.microsoft.com/office/drawing/2014/main" id="{8D259221-15E8-4D7E-84B4-A52AC039E869}"/>
              </a:ext>
            </a:extLst>
          </p:cNvPr>
          <p:cNvSpPr/>
          <p:nvPr/>
        </p:nvSpPr>
        <p:spPr bwMode="auto">
          <a:xfrm>
            <a:off x="1782881" y="3669190"/>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3" name="Oval 142">
            <a:extLst>
              <a:ext uri="{FF2B5EF4-FFF2-40B4-BE49-F238E27FC236}">
                <a16:creationId xmlns:a16="http://schemas.microsoft.com/office/drawing/2014/main" id="{84041C34-78D6-49C2-BA6A-A6FCE1E26B0D}"/>
              </a:ext>
            </a:extLst>
          </p:cNvPr>
          <p:cNvSpPr/>
          <p:nvPr/>
        </p:nvSpPr>
        <p:spPr bwMode="auto">
          <a:xfrm>
            <a:off x="1934343" y="3669190"/>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5" name="Oval 144">
            <a:extLst>
              <a:ext uri="{FF2B5EF4-FFF2-40B4-BE49-F238E27FC236}">
                <a16:creationId xmlns:a16="http://schemas.microsoft.com/office/drawing/2014/main" id="{9BD861BC-8AEE-4928-BF13-1D7506E15D83}"/>
              </a:ext>
            </a:extLst>
          </p:cNvPr>
          <p:cNvSpPr/>
          <p:nvPr/>
        </p:nvSpPr>
        <p:spPr bwMode="auto">
          <a:xfrm>
            <a:off x="2272539" y="3668392"/>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0" name="Straight Connector 9">
            <a:extLst>
              <a:ext uri="{FF2B5EF4-FFF2-40B4-BE49-F238E27FC236}">
                <a16:creationId xmlns:a16="http://schemas.microsoft.com/office/drawing/2014/main" id="{95748B01-1E98-4ACB-9824-EF04B69FF12A}"/>
              </a:ext>
            </a:extLst>
          </p:cNvPr>
          <p:cNvCxnSpPr/>
          <p:nvPr/>
        </p:nvCxnSpPr>
        <p:spPr bwMode="auto">
          <a:xfrm>
            <a:off x="369665" y="3231664"/>
            <a:ext cx="2979343" cy="0"/>
          </a:xfrm>
          <a:prstGeom prst="line">
            <a:avLst/>
          </a:prstGeom>
          <a:solidFill>
            <a:schemeClr val="accent1"/>
          </a:solidFill>
          <a:ln w="9525" cap="flat" cmpd="sng" algn="ctr">
            <a:solidFill>
              <a:srgbClr val="FFC000"/>
            </a:solidFill>
            <a:prstDash val="solid"/>
            <a:round/>
            <a:headEnd type="none" w="med" len="med"/>
            <a:tailEnd type="none" w="med" len="med"/>
          </a:ln>
          <a:effectLst/>
        </p:spPr>
      </p:cxnSp>
      <p:sp>
        <p:nvSpPr>
          <p:cNvPr id="3" name="TextBox 2">
            <a:extLst>
              <a:ext uri="{FF2B5EF4-FFF2-40B4-BE49-F238E27FC236}">
                <a16:creationId xmlns:a16="http://schemas.microsoft.com/office/drawing/2014/main" id="{57B207DE-566C-4A03-A7FB-832F1B054D6B}"/>
              </a:ext>
            </a:extLst>
          </p:cNvPr>
          <p:cNvSpPr txBox="1"/>
          <p:nvPr/>
        </p:nvSpPr>
        <p:spPr>
          <a:xfrm>
            <a:off x="1834678" y="3574261"/>
            <a:ext cx="287258" cy="261610"/>
          </a:xfrm>
          <a:prstGeom prst="rect">
            <a:avLst/>
          </a:prstGeom>
          <a:noFill/>
        </p:spPr>
        <p:txBody>
          <a:bodyPr wrap="none" rtlCol="0">
            <a:spAutoFit/>
          </a:bodyPr>
          <a:lstStyle/>
          <a:p>
            <a:r>
              <a:rPr lang="en-US" sz="1100" b="1" dirty="0"/>
              <a:t>X</a:t>
            </a:r>
          </a:p>
        </p:txBody>
      </p:sp>
      <p:sp>
        <p:nvSpPr>
          <p:cNvPr id="12" name="TextBox 11">
            <a:extLst>
              <a:ext uri="{FF2B5EF4-FFF2-40B4-BE49-F238E27FC236}">
                <a16:creationId xmlns:a16="http://schemas.microsoft.com/office/drawing/2014/main" id="{2A7CE30C-FAC0-49D1-BC12-2D2E6407C17B}"/>
              </a:ext>
            </a:extLst>
          </p:cNvPr>
          <p:cNvSpPr txBox="1"/>
          <p:nvPr/>
        </p:nvSpPr>
        <p:spPr>
          <a:xfrm>
            <a:off x="2164848" y="3574261"/>
            <a:ext cx="287258" cy="261610"/>
          </a:xfrm>
          <a:prstGeom prst="rect">
            <a:avLst/>
          </a:prstGeom>
          <a:noFill/>
        </p:spPr>
        <p:txBody>
          <a:bodyPr wrap="none" rtlCol="0">
            <a:spAutoFit/>
          </a:bodyPr>
          <a:lstStyle/>
          <a:p>
            <a:r>
              <a:rPr lang="en-US" sz="1100" b="1" dirty="0"/>
              <a:t>X</a:t>
            </a:r>
          </a:p>
        </p:txBody>
      </p:sp>
      <p:sp>
        <p:nvSpPr>
          <p:cNvPr id="15" name="TextBox 14">
            <a:extLst>
              <a:ext uri="{FF2B5EF4-FFF2-40B4-BE49-F238E27FC236}">
                <a16:creationId xmlns:a16="http://schemas.microsoft.com/office/drawing/2014/main" id="{4F4FD3DD-FED5-4938-8B06-CD77E5C85125}"/>
              </a:ext>
            </a:extLst>
          </p:cNvPr>
          <p:cNvSpPr txBox="1"/>
          <p:nvPr/>
        </p:nvSpPr>
        <p:spPr>
          <a:xfrm>
            <a:off x="1642098" y="2471076"/>
            <a:ext cx="287258" cy="261610"/>
          </a:xfrm>
          <a:prstGeom prst="rect">
            <a:avLst/>
          </a:prstGeom>
          <a:noFill/>
        </p:spPr>
        <p:txBody>
          <a:bodyPr wrap="none" rtlCol="0">
            <a:spAutoFit/>
          </a:bodyPr>
          <a:lstStyle/>
          <a:p>
            <a:r>
              <a:rPr lang="en-US" sz="1100" b="1" dirty="0"/>
              <a:t>X</a:t>
            </a:r>
          </a:p>
        </p:txBody>
      </p:sp>
      <p:grpSp>
        <p:nvGrpSpPr>
          <p:cNvPr id="8" name="Group 7">
            <a:extLst>
              <a:ext uri="{FF2B5EF4-FFF2-40B4-BE49-F238E27FC236}">
                <a16:creationId xmlns:a16="http://schemas.microsoft.com/office/drawing/2014/main" id="{8C863DB2-C93B-4435-9899-A33F8C1B2C07}"/>
              </a:ext>
            </a:extLst>
          </p:cNvPr>
          <p:cNvGrpSpPr/>
          <p:nvPr/>
        </p:nvGrpSpPr>
        <p:grpSpPr>
          <a:xfrm>
            <a:off x="3146283" y="1268015"/>
            <a:ext cx="3361688" cy="3430587"/>
            <a:chOff x="3147124" y="1052830"/>
            <a:chExt cx="3361688" cy="3430587"/>
          </a:xfrm>
        </p:grpSpPr>
        <p:sp>
          <p:nvSpPr>
            <p:cNvPr id="16" name="Rectangle 15">
              <a:extLst>
                <a:ext uri="{FF2B5EF4-FFF2-40B4-BE49-F238E27FC236}">
                  <a16:creationId xmlns:a16="http://schemas.microsoft.com/office/drawing/2014/main" id="{1D004560-F487-4044-95EE-CE4043003766}"/>
                </a:ext>
              </a:extLst>
            </p:cNvPr>
            <p:cNvSpPr/>
            <p:nvPr/>
          </p:nvSpPr>
          <p:spPr bwMode="auto">
            <a:xfrm>
              <a:off x="3147124" y="1052830"/>
              <a:ext cx="3283792" cy="339090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25% Threshold</a:t>
              </a:r>
            </a:p>
          </p:txBody>
        </p:sp>
        <p:cxnSp>
          <p:nvCxnSpPr>
            <p:cNvPr id="17" name="Straight Connector 16">
              <a:extLst>
                <a:ext uri="{FF2B5EF4-FFF2-40B4-BE49-F238E27FC236}">
                  <a16:creationId xmlns:a16="http://schemas.microsoft.com/office/drawing/2014/main" id="{EC10BC88-825C-4604-9C9C-8649A0909348}"/>
                </a:ext>
              </a:extLst>
            </p:cNvPr>
            <p:cNvCxnSpPr>
              <a:cxnSpLocks/>
            </p:cNvCxnSpPr>
            <p:nvPr/>
          </p:nvCxnSpPr>
          <p:spPr bwMode="auto">
            <a:xfrm flipV="1">
              <a:off x="3484790" y="3529908"/>
              <a:ext cx="635362" cy="437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E9A83419-7758-4583-AD87-5E357586B158}"/>
                </a:ext>
              </a:extLst>
            </p:cNvPr>
            <p:cNvCxnSpPr>
              <a:cxnSpLocks/>
            </p:cNvCxnSpPr>
            <p:nvPr/>
          </p:nvCxnSpPr>
          <p:spPr bwMode="auto">
            <a:xfrm>
              <a:off x="3479130" y="1842639"/>
              <a:ext cx="0" cy="220980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1502B111-2E62-4B80-B3BF-141B5287C5E6}"/>
                </a:ext>
              </a:extLst>
            </p:cNvPr>
            <p:cNvCxnSpPr>
              <a:cxnSpLocks/>
            </p:cNvCxnSpPr>
            <p:nvPr/>
          </p:nvCxnSpPr>
          <p:spPr bwMode="auto">
            <a:xfrm flipH="1">
              <a:off x="3479130" y="4052439"/>
              <a:ext cx="2514600"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20" name="TextBox 19">
              <a:extLst>
                <a:ext uri="{FF2B5EF4-FFF2-40B4-BE49-F238E27FC236}">
                  <a16:creationId xmlns:a16="http://schemas.microsoft.com/office/drawing/2014/main" id="{FEACF089-F16E-4A92-942E-BB8ED10CEE36}"/>
                </a:ext>
              </a:extLst>
            </p:cNvPr>
            <p:cNvSpPr txBox="1"/>
            <p:nvPr/>
          </p:nvSpPr>
          <p:spPr>
            <a:xfrm>
              <a:off x="4325135" y="4221807"/>
              <a:ext cx="105349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Predictor (X1)</a:t>
              </a:r>
            </a:p>
          </p:txBody>
        </p:sp>
        <p:sp>
          <p:nvSpPr>
            <p:cNvPr id="21" name="TextBox 20">
              <a:extLst>
                <a:ext uri="{FF2B5EF4-FFF2-40B4-BE49-F238E27FC236}">
                  <a16:creationId xmlns:a16="http://schemas.microsoft.com/office/drawing/2014/main" id="{29F37938-12C0-40A5-AEFF-23CBB3AC4551}"/>
                </a:ext>
              </a:extLst>
            </p:cNvPr>
            <p:cNvSpPr txBox="1"/>
            <p:nvPr/>
          </p:nvSpPr>
          <p:spPr>
            <a:xfrm rot="16200000">
              <a:off x="2937401" y="2490097"/>
              <a:ext cx="793807"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Target (y)</a:t>
              </a:r>
            </a:p>
          </p:txBody>
        </p:sp>
        <p:cxnSp>
          <p:nvCxnSpPr>
            <p:cNvPr id="22" name="Connector: Curved 21">
              <a:extLst>
                <a:ext uri="{FF2B5EF4-FFF2-40B4-BE49-F238E27FC236}">
                  <a16:creationId xmlns:a16="http://schemas.microsoft.com/office/drawing/2014/main" id="{74500838-391B-4C32-A1F8-E18A25A858D8}"/>
                </a:ext>
              </a:extLst>
            </p:cNvPr>
            <p:cNvCxnSpPr>
              <a:cxnSpLocks/>
            </p:cNvCxnSpPr>
            <p:nvPr/>
          </p:nvCxnSpPr>
          <p:spPr bwMode="auto">
            <a:xfrm flipV="1">
              <a:off x="4098227" y="2445121"/>
              <a:ext cx="1856728" cy="1082010"/>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223DACAF-95D1-4EB7-A3E1-1565A793D1D2}"/>
                </a:ext>
              </a:extLst>
            </p:cNvPr>
            <p:cNvCxnSpPr>
              <a:cxnSpLocks/>
            </p:cNvCxnSpPr>
            <p:nvPr/>
          </p:nvCxnSpPr>
          <p:spPr bwMode="auto">
            <a:xfrm>
              <a:off x="5959926" y="2445121"/>
              <a:ext cx="54888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Oval 23">
              <a:extLst>
                <a:ext uri="{FF2B5EF4-FFF2-40B4-BE49-F238E27FC236}">
                  <a16:creationId xmlns:a16="http://schemas.microsoft.com/office/drawing/2014/main" id="{CABE1A37-B08A-43DC-9A39-3C70E267D7F0}"/>
                </a:ext>
              </a:extLst>
            </p:cNvPr>
            <p:cNvSpPr/>
            <p:nvPr/>
          </p:nvSpPr>
          <p:spPr bwMode="auto">
            <a:xfrm>
              <a:off x="5277373" y="2401264"/>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Oval 24">
              <a:extLst>
                <a:ext uri="{FF2B5EF4-FFF2-40B4-BE49-F238E27FC236}">
                  <a16:creationId xmlns:a16="http://schemas.microsoft.com/office/drawing/2014/main" id="{F8D1DE4C-CF16-4211-8F8F-32A2573F3BEA}"/>
                </a:ext>
              </a:extLst>
            </p:cNvPr>
            <p:cNvSpPr/>
            <p:nvPr/>
          </p:nvSpPr>
          <p:spPr bwMode="auto">
            <a:xfrm>
              <a:off x="5491998" y="2401264"/>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Oval 25">
              <a:extLst>
                <a:ext uri="{FF2B5EF4-FFF2-40B4-BE49-F238E27FC236}">
                  <a16:creationId xmlns:a16="http://schemas.microsoft.com/office/drawing/2014/main" id="{06ABC10F-B7A2-409B-B10E-0E9B4EE8CD50}"/>
                </a:ext>
              </a:extLst>
            </p:cNvPr>
            <p:cNvSpPr/>
            <p:nvPr/>
          </p:nvSpPr>
          <p:spPr bwMode="auto">
            <a:xfrm>
              <a:off x="5821316" y="2406778"/>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7" name="Oval 26">
              <a:extLst>
                <a:ext uri="{FF2B5EF4-FFF2-40B4-BE49-F238E27FC236}">
                  <a16:creationId xmlns:a16="http://schemas.microsoft.com/office/drawing/2014/main" id="{77077CB0-8A2B-4ADA-9B48-7B20159FC656}"/>
                </a:ext>
              </a:extLst>
            </p:cNvPr>
            <p:cNvSpPr/>
            <p:nvPr/>
          </p:nvSpPr>
          <p:spPr bwMode="auto">
            <a:xfrm>
              <a:off x="5634248" y="2401264"/>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Oval 27">
              <a:extLst>
                <a:ext uri="{FF2B5EF4-FFF2-40B4-BE49-F238E27FC236}">
                  <a16:creationId xmlns:a16="http://schemas.microsoft.com/office/drawing/2014/main" id="{82A2A4E4-FDC2-42EC-B1A1-53AB85F05F12}"/>
                </a:ext>
              </a:extLst>
            </p:cNvPr>
            <p:cNvSpPr/>
            <p:nvPr/>
          </p:nvSpPr>
          <p:spPr bwMode="auto">
            <a:xfrm>
              <a:off x="5946168" y="2406778"/>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9" name="Oval 28">
              <a:extLst>
                <a:ext uri="{FF2B5EF4-FFF2-40B4-BE49-F238E27FC236}">
                  <a16:creationId xmlns:a16="http://schemas.microsoft.com/office/drawing/2014/main" id="{11F7F1F8-0DCA-451B-A6E7-A684DE8E750E}"/>
                </a:ext>
              </a:extLst>
            </p:cNvPr>
            <p:cNvSpPr/>
            <p:nvPr/>
          </p:nvSpPr>
          <p:spPr bwMode="auto">
            <a:xfrm>
              <a:off x="6063498" y="2407021"/>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Oval 29">
              <a:extLst>
                <a:ext uri="{FF2B5EF4-FFF2-40B4-BE49-F238E27FC236}">
                  <a16:creationId xmlns:a16="http://schemas.microsoft.com/office/drawing/2014/main" id="{C9A155F0-225B-4344-93F0-A4BCC0E2D69C}"/>
                </a:ext>
              </a:extLst>
            </p:cNvPr>
            <p:cNvSpPr/>
            <p:nvPr/>
          </p:nvSpPr>
          <p:spPr bwMode="auto">
            <a:xfrm>
              <a:off x="6392816" y="2407021"/>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1" name="Oval 30">
              <a:extLst>
                <a:ext uri="{FF2B5EF4-FFF2-40B4-BE49-F238E27FC236}">
                  <a16:creationId xmlns:a16="http://schemas.microsoft.com/office/drawing/2014/main" id="{50714B54-40E6-4F11-853D-00094889729F}"/>
                </a:ext>
              </a:extLst>
            </p:cNvPr>
            <p:cNvSpPr/>
            <p:nvPr/>
          </p:nvSpPr>
          <p:spPr bwMode="auto">
            <a:xfrm>
              <a:off x="6205748" y="2407021"/>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Oval 31">
              <a:extLst>
                <a:ext uri="{FF2B5EF4-FFF2-40B4-BE49-F238E27FC236}">
                  <a16:creationId xmlns:a16="http://schemas.microsoft.com/office/drawing/2014/main" id="{748223AF-2815-4674-873F-EDD3023EEE8E}"/>
                </a:ext>
              </a:extLst>
            </p:cNvPr>
            <p:cNvSpPr/>
            <p:nvPr/>
          </p:nvSpPr>
          <p:spPr bwMode="auto">
            <a:xfrm>
              <a:off x="4851882" y="2401176"/>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3" name="Oval 32">
              <a:extLst>
                <a:ext uri="{FF2B5EF4-FFF2-40B4-BE49-F238E27FC236}">
                  <a16:creationId xmlns:a16="http://schemas.microsoft.com/office/drawing/2014/main" id="{F66DC130-9566-4949-8CB2-1E1397C89BF4}"/>
                </a:ext>
              </a:extLst>
            </p:cNvPr>
            <p:cNvSpPr/>
            <p:nvPr/>
          </p:nvSpPr>
          <p:spPr bwMode="auto">
            <a:xfrm>
              <a:off x="3529120" y="3488788"/>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Oval 33">
              <a:extLst>
                <a:ext uri="{FF2B5EF4-FFF2-40B4-BE49-F238E27FC236}">
                  <a16:creationId xmlns:a16="http://schemas.microsoft.com/office/drawing/2014/main" id="{211E74B6-87E0-44CA-92EC-A958192147E9}"/>
                </a:ext>
              </a:extLst>
            </p:cNvPr>
            <p:cNvSpPr/>
            <p:nvPr/>
          </p:nvSpPr>
          <p:spPr bwMode="auto">
            <a:xfrm>
              <a:off x="3646450" y="3489031"/>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5" name="Oval 34">
              <a:extLst>
                <a:ext uri="{FF2B5EF4-FFF2-40B4-BE49-F238E27FC236}">
                  <a16:creationId xmlns:a16="http://schemas.microsoft.com/office/drawing/2014/main" id="{151C5A72-24A9-4A07-971B-4B20AFF4BB5C}"/>
                </a:ext>
              </a:extLst>
            </p:cNvPr>
            <p:cNvSpPr/>
            <p:nvPr/>
          </p:nvSpPr>
          <p:spPr bwMode="auto">
            <a:xfrm>
              <a:off x="3975768" y="3494545"/>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6" name="Oval 35">
              <a:extLst>
                <a:ext uri="{FF2B5EF4-FFF2-40B4-BE49-F238E27FC236}">
                  <a16:creationId xmlns:a16="http://schemas.microsoft.com/office/drawing/2014/main" id="{90E81D06-2F05-4477-8D69-5C7464332360}"/>
                </a:ext>
              </a:extLst>
            </p:cNvPr>
            <p:cNvSpPr/>
            <p:nvPr/>
          </p:nvSpPr>
          <p:spPr bwMode="auto">
            <a:xfrm>
              <a:off x="3788700" y="3489031"/>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7" name="Oval 36">
              <a:extLst>
                <a:ext uri="{FF2B5EF4-FFF2-40B4-BE49-F238E27FC236}">
                  <a16:creationId xmlns:a16="http://schemas.microsoft.com/office/drawing/2014/main" id="{EB46CB82-37E1-4F9B-87D6-B8E4481429B7}"/>
                </a:ext>
              </a:extLst>
            </p:cNvPr>
            <p:cNvSpPr/>
            <p:nvPr/>
          </p:nvSpPr>
          <p:spPr bwMode="auto">
            <a:xfrm>
              <a:off x="4100620" y="3494545"/>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8" name="Oval 37">
              <a:extLst>
                <a:ext uri="{FF2B5EF4-FFF2-40B4-BE49-F238E27FC236}">
                  <a16:creationId xmlns:a16="http://schemas.microsoft.com/office/drawing/2014/main" id="{7285306D-7434-454E-B53D-1E7E2D6A2F31}"/>
                </a:ext>
              </a:extLst>
            </p:cNvPr>
            <p:cNvSpPr/>
            <p:nvPr/>
          </p:nvSpPr>
          <p:spPr bwMode="auto">
            <a:xfrm>
              <a:off x="4217950" y="3494788"/>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9" name="Oval 38">
              <a:extLst>
                <a:ext uri="{FF2B5EF4-FFF2-40B4-BE49-F238E27FC236}">
                  <a16:creationId xmlns:a16="http://schemas.microsoft.com/office/drawing/2014/main" id="{447CC788-3F19-4E9F-9D8F-0EA0810065F8}"/>
                </a:ext>
              </a:extLst>
            </p:cNvPr>
            <p:cNvSpPr/>
            <p:nvPr/>
          </p:nvSpPr>
          <p:spPr bwMode="auto">
            <a:xfrm>
              <a:off x="4547268" y="3494788"/>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0" name="Oval 39">
              <a:extLst>
                <a:ext uri="{FF2B5EF4-FFF2-40B4-BE49-F238E27FC236}">
                  <a16:creationId xmlns:a16="http://schemas.microsoft.com/office/drawing/2014/main" id="{C7185343-B96F-4D64-BF53-82F1717286B6}"/>
                </a:ext>
              </a:extLst>
            </p:cNvPr>
            <p:cNvSpPr/>
            <p:nvPr/>
          </p:nvSpPr>
          <p:spPr bwMode="auto">
            <a:xfrm>
              <a:off x="4360200" y="3494788"/>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2" name="Oval 41">
              <a:extLst>
                <a:ext uri="{FF2B5EF4-FFF2-40B4-BE49-F238E27FC236}">
                  <a16:creationId xmlns:a16="http://schemas.microsoft.com/office/drawing/2014/main" id="{7EAB4E5C-5E7E-4D5C-B7B4-633E08359117}"/>
                </a:ext>
              </a:extLst>
            </p:cNvPr>
            <p:cNvSpPr/>
            <p:nvPr/>
          </p:nvSpPr>
          <p:spPr bwMode="auto">
            <a:xfrm>
              <a:off x="4892346" y="3497981"/>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4" name="Oval 43">
              <a:extLst>
                <a:ext uri="{FF2B5EF4-FFF2-40B4-BE49-F238E27FC236}">
                  <a16:creationId xmlns:a16="http://schemas.microsoft.com/office/drawing/2014/main" id="{38851B54-3CC2-42DD-A6A5-40BAC36870A0}"/>
                </a:ext>
              </a:extLst>
            </p:cNvPr>
            <p:cNvSpPr/>
            <p:nvPr/>
          </p:nvSpPr>
          <p:spPr bwMode="auto">
            <a:xfrm>
              <a:off x="5043808" y="3497981"/>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6" name="Oval 45">
              <a:extLst>
                <a:ext uri="{FF2B5EF4-FFF2-40B4-BE49-F238E27FC236}">
                  <a16:creationId xmlns:a16="http://schemas.microsoft.com/office/drawing/2014/main" id="{5116E7F5-A597-453B-8522-4CB167D83322}"/>
                </a:ext>
              </a:extLst>
            </p:cNvPr>
            <p:cNvSpPr/>
            <p:nvPr/>
          </p:nvSpPr>
          <p:spPr bwMode="auto">
            <a:xfrm>
              <a:off x="5382004" y="349718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52" name="Straight Connector 51">
              <a:extLst>
                <a:ext uri="{FF2B5EF4-FFF2-40B4-BE49-F238E27FC236}">
                  <a16:creationId xmlns:a16="http://schemas.microsoft.com/office/drawing/2014/main" id="{1920D345-605B-49BC-BFDD-71F9F438FB97}"/>
                </a:ext>
              </a:extLst>
            </p:cNvPr>
            <p:cNvCxnSpPr>
              <a:cxnSpLocks/>
            </p:cNvCxnSpPr>
            <p:nvPr/>
          </p:nvCxnSpPr>
          <p:spPr bwMode="auto">
            <a:xfrm>
              <a:off x="3466444" y="3366640"/>
              <a:ext cx="2979343" cy="0"/>
            </a:xfrm>
            <a:prstGeom prst="line">
              <a:avLst/>
            </a:prstGeom>
            <a:solidFill>
              <a:schemeClr val="accent1"/>
            </a:solidFill>
            <a:ln w="9525" cap="flat" cmpd="sng" algn="ctr">
              <a:solidFill>
                <a:srgbClr val="FFC000"/>
              </a:solidFill>
              <a:prstDash val="solid"/>
              <a:round/>
              <a:headEnd type="none" w="med" len="med"/>
              <a:tailEnd type="none" w="med" len="med"/>
            </a:ln>
            <a:effectLst/>
          </p:spPr>
        </p:cxnSp>
        <p:sp>
          <p:nvSpPr>
            <p:cNvPr id="56" name="TextBox 55">
              <a:extLst>
                <a:ext uri="{FF2B5EF4-FFF2-40B4-BE49-F238E27FC236}">
                  <a16:creationId xmlns:a16="http://schemas.microsoft.com/office/drawing/2014/main" id="{4417B924-3291-42F8-B86E-A825D05E3160}"/>
                </a:ext>
              </a:extLst>
            </p:cNvPr>
            <p:cNvSpPr txBox="1"/>
            <p:nvPr/>
          </p:nvSpPr>
          <p:spPr>
            <a:xfrm>
              <a:off x="4944143" y="3403052"/>
              <a:ext cx="287258" cy="261610"/>
            </a:xfrm>
            <a:prstGeom prst="rect">
              <a:avLst/>
            </a:prstGeom>
            <a:noFill/>
          </p:spPr>
          <p:txBody>
            <a:bodyPr wrap="none" rtlCol="0">
              <a:spAutoFit/>
            </a:bodyPr>
            <a:lstStyle/>
            <a:p>
              <a:r>
                <a:rPr lang="en-US" sz="1100" b="1" dirty="0"/>
                <a:t>X</a:t>
              </a:r>
            </a:p>
          </p:txBody>
        </p:sp>
        <p:sp>
          <p:nvSpPr>
            <p:cNvPr id="62" name="TextBox 61">
              <a:extLst>
                <a:ext uri="{FF2B5EF4-FFF2-40B4-BE49-F238E27FC236}">
                  <a16:creationId xmlns:a16="http://schemas.microsoft.com/office/drawing/2014/main" id="{6B3E051C-7AD5-483D-BCF2-D7D68ADAFB50}"/>
                </a:ext>
              </a:extLst>
            </p:cNvPr>
            <p:cNvSpPr txBox="1"/>
            <p:nvPr/>
          </p:nvSpPr>
          <p:spPr>
            <a:xfrm>
              <a:off x="5274313" y="3403052"/>
              <a:ext cx="287258" cy="261610"/>
            </a:xfrm>
            <a:prstGeom prst="rect">
              <a:avLst/>
            </a:prstGeom>
            <a:noFill/>
          </p:spPr>
          <p:txBody>
            <a:bodyPr wrap="none" rtlCol="0">
              <a:spAutoFit/>
            </a:bodyPr>
            <a:lstStyle/>
            <a:p>
              <a:r>
                <a:rPr lang="en-US" sz="1100" b="1" dirty="0"/>
                <a:t>X</a:t>
              </a:r>
            </a:p>
          </p:txBody>
        </p:sp>
        <p:sp>
          <p:nvSpPr>
            <p:cNvPr id="70" name="TextBox 69">
              <a:extLst>
                <a:ext uri="{FF2B5EF4-FFF2-40B4-BE49-F238E27FC236}">
                  <a16:creationId xmlns:a16="http://schemas.microsoft.com/office/drawing/2014/main" id="{8A265D07-4BF8-45F2-8B25-9E14EA606BBF}"/>
                </a:ext>
              </a:extLst>
            </p:cNvPr>
            <p:cNvSpPr txBox="1"/>
            <p:nvPr/>
          </p:nvSpPr>
          <p:spPr>
            <a:xfrm>
              <a:off x="4791636" y="3403052"/>
              <a:ext cx="287258" cy="261610"/>
            </a:xfrm>
            <a:prstGeom prst="rect">
              <a:avLst/>
            </a:prstGeom>
            <a:noFill/>
          </p:spPr>
          <p:txBody>
            <a:bodyPr wrap="none" rtlCol="0">
              <a:spAutoFit/>
            </a:bodyPr>
            <a:lstStyle/>
            <a:p>
              <a:r>
                <a:rPr lang="en-US" sz="1100" b="1" dirty="0"/>
                <a:t>X</a:t>
              </a:r>
            </a:p>
          </p:txBody>
        </p:sp>
      </p:grpSp>
      <p:grpSp>
        <p:nvGrpSpPr>
          <p:cNvPr id="76" name="Group 75">
            <a:extLst>
              <a:ext uri="{FF2B5EF4-FFF2-40B4-BE49-F238E27FC236}">
                <a16:creationId xmlns:a16="http://schemas.microsoft.com/office/drawing/2014/main" id="{0DB474FD-1E6F-499B-99B8-A65B549F7A39}"/>
              </a:ext>
            </a:extLst>
          </p:cNvPr>
          <p:cNvGrpSpPr/>
          <p:nvPr/>
        </p:nvGrpSpPr>
        <p:grpSpPr>
          <a:xfrm>
            <a:off x="5816840" y="1268262"/>
            <a:ext cx="3361688" cy="3430587"/>
            <a:chOff x="3147124" y="1052830"/>
            <a:chExt cx="3361688" cy="3430587"/>
          </a:xfrm>
        </p:grpSpPr>
        <p:sp>
          <p:nvSpPr>
            <p:cNvPr id="77" name="Rectangle 76">
              <a:extLst>
                <a:ext uri="{FF2B5EF4-FFF2-40B4-BE49-F238E27FC236}">
                  <a16:creationId xmlns:a16="http://schemas.microsoft.com/office/drawing/2014/main" id="{E8473122-6D73-452F-9EBA-0FA97603D248}"/>
                </a:ext>
              </a:extLst>
            </p:cNvPr>
            <p:cNvSpPr/>
            <p:nvPr/>
          </p:nvSpPr>
          <p:spPr bwMode="auto">
            <a:xfrm>
              <a:off x="3147124" y="1052830"/>
              <a:ext cx="3283792" cy="339090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a:latin typeface="Arial" panose="020B0604020202020204" pitchFamily="34" charset="0"/>
                  <a:cs typeface="Arial" panose="020B0604020202020204" pitchFamily="34" charset="0"/>
                </a:rPr>
                <a:t>95</a:t>
              </a: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Threshold</a:t>
              </a:r>
            </a:p>
          </p:txBody>
        </p:sp>
        <p:cxnSp>
          <p:nvCxnSpPr>
            <p:cNvPr id="78" name="Straight Connector 77">
              <a:extLst>
                <a:ext uri="{FF2B5EF4-FFF2-40B4-BE49-F238E27FC236}">
                  <a16:creationId xmlns:a16="http://schemas.microsoft.com/office/drawing/2014/main" id="{9F5B51AD-5397-4627-804A-8F2A0F701F01}"/>
                </a:ext>
              </a:extLst>
            </p:cNvPr>
            <p:cNvCxnSpPr>
              <a:cxnSpLocks/>
            </p:cNvCxnSpPr>
            <p:nvPr/>
          </p:nvCxnSpPr>
          <p:spPr bwMode="auto">
            <a:xfrm flipV="1">
              <a:off x="3484790" y="3529908"/>
              <a:ext cx="635362" cy="437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id="{EC7FFF06-20B7-4D49-B9FF-16F9A30A280F}"/>
                </a:ext>
              </a:extLst>
            </p:cNvPr>
            <p:cNvCxnSpPr>
              <a:cxnSpLocks/>
            </p:cNvCxnSpPr>
            <p:nvPr/>
          </p:nvCxnSpPr>
          <p:spPr bwMode="auto">
            <a:xfrm>
              <a:off x="3479130" y="1842639"/>
              <a:ext cx="0" cy="220980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id="{7B181263-3C80-47CF-B666-7960C625E374}"/>
                </a:ext>
              </a:extLst>
            </p:cNvPr>
            <p:cNvCxnSpPr>
              <a:cxnSpLocks/>
            </p:cNvCxnSpPr>
            <p:nvPr/>
          </p:nvCxnSpPr>
          <p:spPr bwMode="auto">
            <a:xfrm flipH="1">
              <a:off x="3479130" y="4052439"/>
              <a:ext cx="2514600"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81" name="TextBox 80">
              <a:extLst>
                <a:ext uri="{FF2B5EF4-FFF2-40B4-BE49-F238E27FC236}">
                  <a16:creationId xmlns:a16="http://schemas.microsoft.com/office/drawing/2014/main" id="{E61EE2E5-2D16-4610-B68F-AD51C01F6F21}"/>
                </a:ext>
              </a:extLst>
            </p:cNvPr>
            <p:cNvSpPr txBox="1"/>
            <p:nvPr/>
          </p:nvSpPr>
          <p:spPr>
            <a:xfrm>
              <a:off x="4325135" y="4221807"/>
              <a:ext cx="105349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Predictor (X1)</a:t>
              </a:r>
            </a:p>
          </p:txBody>
        </p:sp>
        <p:sp>
          <p:nvSpPr>
            <p:cNvPr id="82" name="TextBox 81">
              <a:extLst>
                <a:ext uri="{FF2B5EF4-FFF2-40B4-BE49-F238E27FC236}">
                  <a16:creationId xmlns:a16="http://schemas.microsoft.com/office/drawing/2014/main" id="{8C275FF9-25CA-4A4C-9954-9F0AB80903B6}"/>
                </a:ext>
              </a:extLst>
            </p:cNvPr>
            <p:cNvSpPr txBox="1"/>
            <p:nvPr/>
          </p:nvSpPr>
          <p:spPr>
            <a:xfrm rot="16200000">
              <a:off x="2937401" y="2490097"/>
              <a:ext cx="793807"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Target (y)</a:t>
              </a:r>
            </a:p>
          </p:txBody>
        </p:sp>
        <p:cxnSp>
          <p:nvCxnSpPr>
            <p:cNvPr id="83" name="Connector: Curved 82">
              <a:extLst>
                <a:ext uri="{FF2B5EF4-FFF2-40B4-BE49-F238E27FC236}">
                  <a16:creationId xmlns:a16="http://schemas.microsoft.com/office/drawing/2014/main" id="{CACA8BE0-D679-40DD-839B-146D8B38440F}"/>
                </a:ext>
              </a:extLst>
            </p:cNvPr>
            <p:cNvCxnSpPr>
              <a:cxnSpLocks/>
            </p:cNvCxnSpPr>
            <p:nvPr/>
          </p:nvCxnSpPr>
          <p:spPr bwMode="auto">
            <a:xfrm flipV="1">
              <a:off x="4098227" y="2445121"/>
              <a:ext cx="1856728" cy="1082010"/>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097A3CB2-6893-4629-B969-8ECC7092DDCA}"/>
                </a:ext>
              </a:extLst>
            </p:cNvPr>
            <p:cNvCxnSpPr>
              <a:cxnSpLocks/>
            </p:cNvCxnSpPr>
            <p:nvPr/>
          </p:nvCxnSpPr>
          <p:spPr bwMode="auto">
            <a:xfrm>
              <a:off x="5959926" y="2445121"/>
              <a:ext cx="54888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5" name="Oval 84">
              <a:extLst>
                <a:ext uri="{FF2B5EF4-FFF2-40B4-BE49-F238E27FC236}">
                  <a16:creationId xmlns:a16="http://schemas.microsoft.com/office/drawing/2014/main" id="{020E160F-4F87-4D1F-9944-1233003AD6C7}"/>
                </a:ext>
              </a:extLst>
            </p:cNvPr>
            <p:cNvSpPr/>
            <p:nvPr/>
          </p:nvSpPr>
          <p:spPr bwMode="auto">
            <a:xfrm>
              <a:off x="5277373" y="2401264"/>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6" name="Oval 85">
              <a:extLst>
                <a:ext uri="{FF2B5EF4-FFF2-40B4-BE49-F238E27FC236}">
                  <a16:creationId xmlns:a16="http://schemas.microsoft.com/office/drawing/2014/main" id="{0C3C5D83-A577-41E6-9D27-DEC4DC29CB32}"/>
                </a:ext>
              </a:extLst>
            </p:cNvPr>
            <p:cNvSpPr/>
            <p:nvPr/>
          </p:nvSpPr>
          <p:spPr bwMode="auto">
            <a:xfrm>
              <a:off x="5491998" y="2401264"/>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8" name="Oval 87">
              <a:extLst>
                <a:ext uri="{FF2B5EF4-FFF2-40B4-BE49-F238E27FC236}">
                  <a16:creationId xmlns:a16="http://schemas.microsoft.com/office/drawing/2014/main" id="{71596A29-63C8-4065-8CA1-EA57D160F418}"/>
                </a:ext>
              </a:extLst>
            </p:cNvPr>
            <p:cNvSpPr/>
            <p:nvPr/>
          </p:nvSpPr>
          <p:spPr bwMode="auto">
            <a:xfrm>
              <a:off x="5821316" y="2406778"/>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0" name="Oval 89">
              <a:extLst>
                <a:ext uri="{FF2B5EF4-FFF2-40B4-BE49-F238E27FC236}">
                  <a16:creationId xmlns:a16="http://schemas.microsoft.com/office/drawing/2014/main" id="{F4AC291A-B933-478C-8846-673CEB890BF4}"/>
                </a:ext>
              </a:extLst>
            </p:cNvPr>
            <p:cNvSpPr/>
            <p:nvPr/>
          </p:nvSpPr>
          <p:spPr bwMode="auto">
            <a:xfrm>
              <a:off x="5634248" y="2401264"/>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1" name="Oval 90">
              <a:extLst>
                <a:ext uri="{FF2B5EF4-FFF2-40B4-BE49-F238E27FC236}">
                  <a16:creationId xmlns:a16="http://schemas.microsoft.com/office/drawing/2014/main" id="{F92BA519-6282-42BD-A070-E98FBA32A2ED}"/>
                </a:ext>
              </a:extLst>
            </p:cNvPr>
            <p:cNvSpPr/>
            <p:nvPr/>
          </p:nvSpPr>
          <p:spPr bwMode="auto">
            <a:xfrm>
              <a:off x="5946168" y="2406778"/>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2" name="Oval 91">
              <a:extLst>
                <a:ext uri="{FF2B5EF4-FFF2-40B4-BE49-F238E27FC236}">
                  <a16:creationId xmlns:a16="http://schemas.microsoft.com/office/drawing/2014/main" id="{8C49805A-D996-44F5-B55D-C153CB24639D}"/>
                </a:ext>
              </a:extLst>
            </p:cNvPr>
            <p:cNvSpPr/>
            <p:nvPr/>
          </p:nvSpPr>
          <p:spPr bwMode="auto">
            <a:xfrm>
              <a:off x="6063498" y="2407021"/>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3" name="Oval 92">
              <a:extLst>
                <a:ext uri="{FF2B5EF4-FFF2-40B4-BE49-F238E27FC236}">
                  <a16:creationId xmlns:a16="http://schemas.microsoft.com/office/drawing/2014/main" id="{866AC6A2-9B54-4723-8302-CEF03AB90428}"/>
                </a:ext>
              </a:extLst>
            </p:cNvPr>
            <p:cNvSpPr/>
            <p:nvPr/>
          </p:nvSpPr>
          <p:spPr bwMode="auto">
            <a:xfrm>
              <a:off x="6392816" y="2407021"/>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4" name="Oval 93">
              <a:extLst>
                <a:ext uri="{FF2B5EF4-FFF2-40B4-BE49-F238E27FC236}">
                  <a16:creationId xmlns:a16="http://schemas.microsoft.com/office/drawing/2014/main" id="{933ED629-22C7-4CD3-9858-BAA44DD4CF21}"/>
                </a:ext>
              </a:extLst>
            </p:cNvPr>
            <p:cNvSpPr/>
            <p:nvPr/>
          </p:nvSpPr>
          <p:spPr bwMode="auto">
            <a:xfrm>
              <a:off x="6205748" y="2407021"/>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5" name="Oval 94">
              <a:extLst>
                <a:ext uri="{FF2B5EF4-FFF2-40B4-BE49-F238E27FC236}">
                  <a16:creationId xmlns:a16="http://schemas.microsoft.com/office/drawing/2014/main" id="{EC213E9B-417A-42D2-969F-C8535A892248}"/>
                </a:ext>
              </a:extLst>
            </p:cNvPr>
            <p:cNvSpPr/>
            <p:nvPr/>
          </p:nvSpPr>
          <p:spPr bwMode="auto">
            <a:xfrm>
              <a:off x="4851882" y="2401176"/>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6" name="Oval 95">
              <a:extLst>
                <a:ext uri="{FF2B5EF4-FFF2-40B4-BE49-F238E27FC236}">
                  <a16:creationId xmlns:a16="http://schemas.microsoft.com/office/drawing/2014/main" id="{E6370456-5554-4F90-AA26-734783131926}"/>
                </a:ext>
              </a:extLst>
            </p:cNvPr>
            <p:cNvSpPr/>
            <p:nvPr/>
          </p:nvSpPr>
          <p:spPr bwMode="auto">
            <a:xfrm>
              <a:off x="3529120" y="3488788"/>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7" name="Oval 96">
              <a:extLst>
                <a:ext uri="{FF2B5EF4-FFF2-40B4-BE49-F238E27FC236}">
                  <a16:creationId xmlns:a16="http://schemas.microsoft.com/office/drawing/2014/main" id="{1370FDB8-D55F-4DE9-A5C3-CEC88FD35BCE}"/>
                </a:ext>
              </a:extLst>
            </p:cNvPr>
            <p:cNvSpPr/>
            <p:nvPr/>
          </p:nvSpPr>
          <p:spPr bwMode="auto">
            <a:xfrm>
              <a:off x="3646450" y="3489031"/>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8" name="Oval 97">
              <a:extLst>
                <a:ext uri="{FF2B5EF4-FFF2-40B4-BE49-F238E27FC236}">
                  <a16:creationId xmlns:a16="http://schemas.microsoft.com/office/drawing/2014/main" id="{7480142C-0998-445C-9B9A-4CBFFBFDB598}"/>
                </a:ext>
              </a:extLst>
            </p:cNvPr>
            <p:cNvSpPr/>
            <p:nvPr/>
          </p:nvSpPr>
          <p:spPr bwMode="auto">
            <a:xfrm>
              <a:off x="3975768" y="3494545"/>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0" name="Oval 99">
              <a:extLst>
                <a:ext uri="{FF2B5EF4-FFF2-40B4-BE49-F238E27FC236}">
                  <a16:creationId xmlns:a16="http://schemas.microsoft.com/office/drawing/2014/main" id="{7E120136-7FB7-46C5-928D-CE232E2817B6}"/>
                </a:ext>
              </a:extLst>
            </p:cNvPr>
            <p:cNvSpPr/>
            <p:nvPr/>
          </p:nvSpPr>
          <p:spPr bwMode="auto">
            <a:xfrm>
              <a:off x="3788700" y="3489031"/>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2" name="Oval 101">
              <a:extLst>
                <a:ext uri="{FF2B5EF4-FFF2-40B4-BE49-F238E27FC236}">
                  <a16:creationId xmlns:a16="http://schemas.microsoft.com/office/drawing/2014/main" id="{C9A946D7-660B-4B6A-9A14-CAF217C34E7C}"/>
                </a:ext>
              </a:extLst>
            </p:cNvPr>
            <p:cNvSpPr/>
            <p:nvPr/>
          </p:nvSpPr>
          <p:spPr bwMode="auto">
            <a:xfrm>
              <a:off x="4100620" y="3494545"/>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4" name="Oval 103">
              <a:extLst>
                <a:ext uri="{FF2B5EF4-FFF2-40B4-BE49-F238E27FC236}">
                  <a16:creationId xmlns:a16="http://schemas.microsoft.com/office/drawing/2014/main" id="{757B8DAB-335A-4113-925D-128715B5C3B3}"/>
                </a:ext>
              </a:extLst>
            </p:cNvPr>
            <p:cNvSpPr/>
            <p:nvPr/>
          </p:nvSpPr>
          <p:spPr bwMode="auto">
            <a:xfrm>
              <a:off x="4217950" y="3494788"/>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6" name="Oval 105">
              <a:extLst>
                <a:ext uri="{FF2B5EF4-FFF2-40B4-BE49-F238E27FC236}">
                  <a16:creationId xmlns:a16="http://schemas.microsoft.com/office/drawing/2014/main" id="{E1AA112D-4D5C-464E-BB45-C6C9326220C7}"/>
                </a:ext>
              </a:extLst>
            </p:cNvPr>
            <p:cNvSpPr/>
            <p:nvPr/>
          </p:nvSpPr>
          <p:spPr bwMode="auto">
            <a:xfrm>
              <a:off x="4547268" y="3494788"/>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8" name="Oval 107">
              <a:extLst>
                <a:ext uri="{FF2B5EF4-FFF2-40B4-BE49-F238E27FC236}">
                  <a16:creationId xmlns:a16="http://schemas.microsoft.com/office/drawing/2014/main" id="{FF993DC9-00C6-467A-9359-84759D50E435}"/>
                </a:ext>
              </a:extLst>
            </p:cNvPr>
            <p:cNvSpPr/>
            <p:nvPr/>
          </p:nvSpPr>
          <p:spPr bwMode="auto">
            <a:xfrm>
              <a:off x="4360200" y="3494788"/>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0" name="Oval 109">
              <a:extLst>
                <a:ext uri="{FF2B5EF4-FFF2-40B4-BE49-F238E27FC236}">
                  <a16:creationId xmlns:a16="http://schemas.microsoft.com/office/drawing/2014/main" id="{2531F17B-044C-494D-A945-64DFC42A4E6B}"/>
                </a:ext>
              </a:extLst>
            </p:cNvPr>
            <p:cNvSpPr/>
            <p:nvPr/>
          </p:nvSpPr>
          <p:spPr bwMode="auto">
            <a:xfrm>
              <a:off x="4892346" y="3497981"/>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2" name="Oval 111">
              <a:extLst>
                <a:ext uri="{FF2B5EF4-FFF2-40B4-BE49-F238E27FC236}">
                  <a16:creationId xmlns:a16="http://schemas.microsoft.com/office/drawing/2014/main" id="{BE66A33E-D35F-4393-B270-AFCFCBB288D1}"/>
                </a:ext>
              </a:extLst>
            </p:cNvPr>
            <p:cNvSpPr/>
            <p:nvPr/>
          </p:nvSpPr>
          <p:spPr bwMode="auto">
            <a:xfrm>
              <a:off x="5043808" y="3497981"/>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4" name="Oval 113">
              <a:extLst>
                <a:ext uri="{FF2B5EF4-FFF2-40B4-BE49-F238E27FC236}">
                  <a16:creationId xmlns:a16="http://schemas.microsoft.com/office/drawing/2014/main" id="{980533B8-3E73-49C8-8943-0E5CD7839B2D}"/>
                </a:ext>
              </a:extLst>
            </p:cNvPr>
            <p:cNvSpPr/>
            <p:nvPr/>
          </p:nvSpPr>
          <p:spPr bwMode="auto">
            <a:xfrm>
              <a:off x="5382004" y="349718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18" name="Straight Connector 117">
              <a:extLst>
                <a:ext uri="{FF2B5EF4-FFF2-40B4-BE49-F238E27FC236}">
                  <a16:creationId xmlns:a16="http://schemas.microsoft.com/office/drawing/2014/main" id="{D90B344D-D602-442E-BF4C-B83752E7C01A}"/>
                </a:ext>
              </a:extLst>
            </p:cNvPr>
            <p:cNvCxnSpPr>
              <a:cxnSpLocks/>
            </p:cNvCxnSpPr>
            <p:nvPr/>
          </p:nvCxnSpPr>
          <p:spPr bwMode="auto">
            <a:xfrm>
              <a:off x="3488507" y="2531217"/>
              <a:ext cx="2979343" cy="0"/>
            </a:xfrm>
            <a:prstGeom prst="line">
              <a:avLst/>
            </a:prstGeom>
            <a:solidFill>
              <a:schemeClr val="accent1"/>
            </a:solidFill>
            <a:ln w="9525" cap="flat" cmpd="sng" algn="ctr">
              <a:solidFill>
                <a:srgbClr val="FFC000"/>
              </a:solidFill>
              <a:prstDash val="solid"/>
              <a:round/>
              <a:headEnd type="none" w="med" len="med"/>
              <a:tailEnd type="none" w="med" len="med"/>
            </a:ln>
            <a:effectLst/>
          </p:spPr>
        </p:cxnSp>
      </p:grpSp>
      <p:sp>
        <p:nvSpPr>
          <p:cNvPr id="9" name="TextBox 8">
            <a:extLst>
              <a:ext uri="{FF2B5EF4-FFF2-40B4-BE49-F238E27FC236}">
                <a16:creationId xmlns:a16="http://schemas.microsoft.com/office/drawing/2014/main" id="{59602E23-7C3E-4E0C-B83A-C57ED79C114C}"/>
              </a:ext>
            </a:extLst>
          </p:cNvPr>
          <p:cNvSpPr txBox="1"/>
          <p:nvPr/>
        </p:nvSpPr>
        <p:spPr>
          <a:xfrm>
            <a:off x="7852303" y="2516170"/>
            <a:ext cx="287258" cy="261610"/>
          </a:xfrm>
          <a:prstGeom prst="rect">
            <a:avLst/>
          </a:prstGeom>
          <a:noFill/>
        </p:spPr>
        <p:txBody>
          <a:bodyPr wrap="none" rtlCol="0">
            <a:spAutoFit/>
          </a:bodyPr>
          <a:lstStyle/>
          <a:p>
            <a:r>
              <a:rPr lang="en-US" sz="1100" b="1" dirty="0"/>
              <a:t>X</a:t>
            </a:r>
          </a:p>
        </p:txBody>
      </p:sp>
      <p:sp>
        <p:nvSpPr>
          <p:cNvPr id="13" name="TextBox 12">
            <a:extLst>
              <a:ext uri="{FF2B5EF4-FFF2-40B4-BE49-F238E27FC236}">
                <a16:creationId xmlns:a16="http://schemas.microsoft.com/office/drawing/2014/main" id="{20560760-84FA-4C29-9FC6-0781C7E1353E}"/>
              </a:ext>
            </a:extLst>
          </p:cNvPr>
          <p:cNvSpPr txBox="1"/>
          <p:nvPr/>
        </p:nvSpPr>
        <p:spPr>
          <a:xfrm>
            <a:off x="7427446" y="2523022"/>
            <a:ext cx="287258" cy="261610"/>
          </a:xfrm>
          <a:prstGeom prst="rect">
            <a:avLst/>
          </a:prstGeom>
          <a:noFill/>
        </p:spPr>
        <p:txBody>
          <a:bodyPr wrap="none" rtlCol="0">
            <a:spAutoFit/>
          </a:bodyPr>
          <a:lstStyle/>
          <a:p>
            <a:r>
              <a:rPr lang="en-US" sz="1100" b="1" dirty="0"/>
              <a:t>X</a:t>
            </a:r>
          </a:p>
        </p:txBody>
      </p:sp>
    </p:spTree>
    <p:extLst>
      <p:ext uri="{BB962C8B-B14F-4D97-AF65-F5344CB8AC3E}">
        <p14:creationId xmlns:p14="http://schemas.microsoft.com/office/powerpoint/2010/main" val="268766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4A680DC-49F5-4496-84AA-41BF98B24BB0}"/>
              </a:ext>
            </a:extLst>
          </p:cNvPr>
          <p:cNvSpPr/>
          <p:nvPr/>
        </p:nvSpPr>
        <p:spPr bwMode="auto">
          <a:xfrm>
            <a:off x="120533" y="1274517"/>
            <a:ext cx="3190304" cy="339090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Classification</a:t>
            </a:r>
          </a:p>
        </p:txBody>
      </p:sp>
      <p:cxnSp>
        <p:nvCxnSpPr>
          <p:cNvPr id="141" name="Straight Connector 140">
            <a:extLst>
              <a:ext uri="{FF2B5EF4-FFF2-40B4-BE49-F238E27FC236}">
                <a16:creationId xmlns:a16="http://schemas.microsoft.com/office/drawing/2014/main" id="{D56C279D-856B-42A1-93DB-C25989B792BE}"/>
              </a:ext>
            </a:extLst>
          </p:cNvPr>
          <p:cNvCxnSpPr>
            <a:cxnSpLocks/>
          </p:cNvCxnSpPr>
          <p:nvPr/>
        </p:nvCxnSpPr>
        <p:spPr bwMode="auto">
          <a:xfrm flipV="1">
            <a:off x="326611" y="3677618"/>
            <a:ext cx="635362" cy="43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Title 1">
            <a:extLst>
              <a:ext uri="{FF2B5EF4-FFF2-40B4-BE49-F238E27FC236}">
                <a16:creationId xmlns:a16="http://schemas.microsoft.com/office/drawing/2014/main" id="{3580AFEE-42DB-44A2-B599-FEE6EE475BC9}"/>
              </a:ext>
            </a:extLst>
          </p:cNvPr>
          <p:cNvSpPr>
            <a:spLocks noGrp="1"/>
          </p:cNvSpPr>
          <p:nvPr>
            <p:ph type="title"/>
          </p:nvPr>
        </p:nvSpPr>
        <p:spPr>
          <a:xfrm>
            <a:off x="662388" y="478083"/>
            <a:ext cx="7886700" cy="692663"/>
          </a:xfrm>
        </p:spPr>
        <p:txBody>
          <a:bodyPr/>
          <a:lstStyle/>
          <a:p>
            <a:r>
              <a:rPr lang="en-US" dirty="0"/>
              <a:t>Example2 – Threshold 25%</a:t>
            </a:r>
          </a:p>
        </p:txBody>
      </p:sp>
      <p:sp>
        <p:nvSpPr>
          <p:cNvPr id="4" name="Slide Number Placeholder 3">
            <a:extLst>
              <a:ext uri="{FF2B5EF4-FFF2-40B4-BE49-F238E27FC236}">
                <a16:creationId xmlns:a16="http://schemas.microsoft.com/office/drawing/2014/main" id="{5A0B054C-79E7-437B-BE92-9B5794AA85D4}"/>
              </a:ext>
            </a:extLst>
          </p:cNvPr>
          <p:cNvSpPr>
            <a:spLocks noGrp="1"/>
          </p:cNvSpPr>
          <p:nvPr>
            <p:ph type="sldNum" sz="quarter" idx="12"/>
          </p:nvPr>
        </p:nvSpPr>
        <p:spPr/>
        <p:txBody>
          <a:bodyPr/>
          <a:lstStyle/>
          <a:p>
            <a:fld id="{179A9A4E-4C82-4D44-9372-C31BB3818094}" type="slidenum">
              <a:rPr lang="en-US" smtClean="0"/>
              <a:pPr/>
              <a:t>25</a:t>
            </a:fld>
            <a:endParaRPr lang="en-US" dirty="0"/>
          </a:p>
        </p:txBody>
      </p:sp>
      <p:cxnSp>
        <p:nvCxnSpPr>
          <p:cNvPr id="57" name="Straight Connector 56">
            <a:extLst>
              <a:ext uri="{FF2B5EF4-FFF2-40B4-BE49-F238E27FC236}">
                <a16:creationId xmlns:a16="http://schemas.microsoft.com/office/drawing/2014/main" id="{97794EB2-2850-4E79-A5BC-EE8D3DEB38CD}"/>
              </a:ext>
            </a:extLst>
          </p:cNvPr>
          <p:cNvCxnSpPr>
            <a:cxnSpLocks/>
          </p:cNvCxnSpPr>
          <p:nvPr/>
        </p:nvCxnSpPr>
        <p:spPr bwMode="auto">
          <a:xfrm>
            <a:off x="320951" y="1990349"/>
            <a:ext cx="0" cy="220980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B52DD79A-18FA-4A70-B726-AE1C3CE2B8F0}"/>
              </a:ext>
            </a:extLst>
          </p:cNvPr>
          <p:cNvCxnSpPr>
            <a:cxnSpLocks/>
          </p:cNvCxnSpPr>
          <p:nvPr/>
        </p:nvCxnSpPr>
        <p:spPr bwMode="auto">
          <a:xfrm flipH="1">
            <a:off x="320951" y="4200149"/>
            <a:ext cx="2514600"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A792AAFE-8FA7-489F-BFFA-EB28B17B7CDE}"/>
              </a:ext>
            </a:extLst>
          </p:cNvPr>
          <p:cNvSpPr txBox="1"/>
          <p:nvPr/>
        </p:nvSpPr>
        <p:spPr>
          <a:xfrm>
            <a:off x="1166956" y="4369517"/>
            <a:ext cx="105349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Predictor (X1)</a:t>
            </a:r>
          </a:p>
        </p:txBody>
      </p:sp>
      <p:sp>
        <p:nvSpPr>
          <p:cNvPr id="89" name="TextBox 88">
            <a:extLst>
              <a:ext uri="{FF2B5EF4-FFF2-40B4-BE49-F238E27FC236}">
                <a16:creationId xmlns:a16="http://schemas.microsoft.com/office/drawing/2014/main" id="{B988CB1F-B4A1-4E44-AFDF-13F44BB287A1}"/>
              </a:ext>
            </a:extLst>
          </p:cNvPr>
          <p:cNvSpPr txBox="1"/>
          <p:nvPr/>
        </p:nvSpPr>
        <p:spPr>
          <a:xfrm rot="16200000">
            <a:off x="-175698" y="2711784"/>
            <a:ext cx="793807"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Target (y)</a:t>
            </a:r>
          </a:p>
        </p:txBody>
      </p:sp>
      <p:cxnSp>
        <p:nvCxnSpPr>
          <p:cNvPr id="131" name="Connector: Curved 130">
            <a:extLst>
              <a:ext uri="{FF2B5EF4-FFF2-40B4-BE49-F238E27FC236}">
                <a16:creationId xmlns:a16="http://schemas.microsoft.com/office/drawing/2014/main" id="{F98778A6-6538-462F-9088-45577C6E2601}"/>
              </a:ext>
            </a:extLst>
          </p:cNvPr>
          <p:cNvCxnSpPr>
            <a:cxnSpLocks/>
          </p:cNvCxnSpPr>
          <p:nvPr/>
        </p:nvCxnSpPr>
        <p:spPr bwMode="auto">
          <a:xfrm flipV="1">
            <a:off x="940048" y="2592831"/>
            <a:ext cx="1856728" cy="1082010"/>
          </a:xfrm>
          <a:prstGeom prst="curved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AAB9BEB2-9D55-4C28-BA12-0C6BC39929B8}"/>
              </a:ext>
            </a:extLst>
          </p:cNvPr>
          <p:cNvCxnSpPr>
            <a:cxnSpLocks/>
          </p:cNvCxnSpPr>
          <p:nvPr/>
        </p:nvCxnSpPr>
        <p:spPr bwMode="auto">
          <a:xfrm>
            <a:off x="2801747" y="2592831"/>
            <a:ext cx="54888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7" name="Oval 106">
            <a:extLst>
              <a:ext uri="{FF2B5EF4-FFF2-40B4-BE49-F238E27FC236}">
                <a16:creationId xmlns:a16="http://schemas.microsoft.com/office/drawing/2014/main" id="{87BFA75F-82F0-4873-93D3-CA2A393C3039}"/>
              </a:ext>
            </a:extLst>
          </p:cNvPr>
          <p:cNvSpPr/>
          <p:nvPr/>
        </p:nvSpPr>
        <p:spPr bwMode="auto">
          <a:xfrm>
            <a:off x="2119194" y="2548974"/>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9" name="Oval 108">
            <a:extLst>
              <a:ext uri="{FF2B5EF4-FFF2-40B4-BE49-F238E27FC236}">
                <a16:creationId xmlns:a16="http://schemas.microsoft.com/office/drawing/2014/main" id="{19D40E0F-C072-4012-94F8-F41A426717B1}"/>
              </a:ext>
            </a:extLst>
          </p:cNvPr>
          <p:cNvSpPr/>
          <p:nvPr/>
        </p:nvSpPr>
        <p:spPr bwMode="auto">
          <a:xfrm>
            <a:off x="2333819" y="2548974"/>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1" name="Oval 110">
            <a:extLst>
              <a:ext uri="{FF2B5EF4-FFF2-40B4-BE49-F238E27FC236}">
                <a16:creationId xmlns:a16="http://schemas.microsoft.com/office/drawing/2014/main" id="{8EC5B77A-DE85-4847-B338-E861578A62C9}"/>
              </a:ext>
            </a:extLst>
          </p:cNvPr>
          <p:cNvSpPr/>
          <p:nvPr/>
        </p:nvSpPr>
        <p:spPr bwMode="auto">
          <a:xfrm>
            <a:off x="2663137" y="2554488"/>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3" name="Oval 112">
            <a:extLst>
              <a:ext uri="{FF2B5EF4-FFF2-40B4-BE49-F238E27FC236}">
                <a16:creationId xmlns:a16="http://schemas.microsoft.com/office/drawing/2014/main" id="{BD70451A-A937-47F5-BEF1-79E1E0EF3C27}"/>
              </a:ext>
            </a:extLst>
          </p:cNvPr>
          <p:cNvSpPr/>
          <p:nvPr/>
        </p:nvSpPr>
        <p:spPr bwMode="auto">
          <a:xfrm>
            <a:off x="2476069" y="2548974"/>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5" name="Oval 114">
            <a:extLst>
              <a:ext uri="{FF2B5EF4-FFF2-40B4-BE49-F238E27FC236}">
                <a16:creationId xmlns:a16="http://schemas.microsoft.com/office/drawing/2014/main" id="{76A09535-F891-48F6-854C-A4607E80A4D7}"/>
              </a:ext>
            </a:extLst>
          </p:cNvPr>
          <p:cNvSpPr/>
          <p:nvPr/>
        </p:nvSpPr>
        <p:spPr bwMode="auto">
          <a:xfrm>
            <a:off x="2787989" y="2554488"/>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7" name="Oval 116">
            <a:extLst>
              <a:ext uri="{FF2B5EF4-FFF2-40B4-BE49-F238E27FC236}">
                <a16:creationId xmlns:a16="http://schemas.microsoft.com/office/drawing/2014/main" id="{9E2C81FC-F5FD-4969-BAF7-6AE4EFC802C2}"/>
              </a:ext>
            </a:extLst>
          </p:cNvPr>
          <p:cNvSpPr/>
          <p:nvPr/>
        </p:nvSpPr>
        <p:spPr bwMode="auto">
          <a:xfrm>
            <a:off x="2905319" y="2554731"/>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9" name="Oval 118">
            <a:extLst>
              <a:ext uri="{FF2B5EF4-FFF2-40B4-BE49-F238E27FC236}">
                <a16:creationId xmlns:a16="http://schemas.microsoft.com/office/drawing/2014/main" id="{52E82857-5D6E-453E-92B9-53F1995776C8}"/>
              </a:ext>
            </a:extLst>
          </p:cNvPr>
          <p:cNvSpPr/>
          <p:nvPr/>
        </p:nvSpPr>
        <p:spPr bwMode="auto">
          <a:xfrm>
            <a:off x="3234637" y="2554731"/>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1" name="Oval 120">
            <a:extLst>
              <a:ext uri="{FF2B5EF4-FFF2-40B4-BE49-F238E27FC236}">
                <a16:creationId xmlns:a16="http://schemas.microsoft.com/office/drawing/2014/main" id="{70F1C2E6-DD17-4625-94B5-38CD018BCEEF}"/>
              </a:ext>
            </a:extLst>
          </p:cNvPr>
          <p:cNvSpPr/>
          <p:nvPr/>
        </p:nvSpPr>
        <p:spPr bwMode="auto">
          <a:xfrm>
            <a:off x="3047569" y="2554731"/>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3" name="Oval 122">
            <a:extLst>
              <a:ext uri="{FF2B5EF4-FFF2-40B4-BE49-F238E27FC236}">
                <a16:creationId xmlns:a16="http://schemas.microsoft.com/office/drawing/2014/main" id="{2542AB57-531E-47A1-8ED8-68E0587793ED}"/>
              </a:ext>
            </a:extLst>
          </p:cNvPr>
          <p:cNvSpPr/>
          <p:nvPr/>
        </p:nvSpPr>
        <p:spPr bwMode="auto">
          <a:xfrm>
            <a:off x="1693703" y="2548886"/>
            <a:ext cx="76200" cy="762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3" name="Oval 62">
            <a:extLst>
              <a:ext uri="{FF2B5EF4-FFF2-40B4-BE49-F238E27FC236}">
                <a16:creationId xmlns:a16="http://schemas.microsoft.com/office/drawing/2014/main" id="{6A60B3EE-C87E-486C-B41D-3BD2522DB45F}"/>
              </a:ext>
            </a:extLst>
          </p:cNvPr>
          <p:cNvSpPr/>
          <p:nvPr/>
        </p:nvSpPr>
        <p:spPr bwMode="auto">
          <a:xfrm>
            <a:off x="370941" y="3636498"/>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7" name="Oval 66">
            <a:extLst>
              <a:ext uri="{FF2B5EF4-FFF2-40B4-BE49-F238E27FC236}">
                <a16:creationId xmlns:a16="http://schemas.microsoft.com/office/drawing/2014/main" id="{9E328F10-8AAD-4D8A-9620-14D626BA5039}"/>
              </a:ext>
            </a:extLst>
          </p:cNvPr>
          <p:cNvSpPr/>
          <p:nvPr/>
        </p:nvSpPr>
        <p:spPr bwMode="auto">
          <a:xfrm>
            <a:off x="488271" y="3636741"/>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1" name="Oval 70">
            <a:extLst>
              <a:ext uri="{FF2B5EF4-FFF2-40B4-BE49-F238E27FC236}">
                <a16:creationId xmlns:a16="http://schemas.microsoft.com/office/drawing/2014/main" id="{DAAF2630-25A8-4546-8181-1F525FB5388C}"/>
              </a:ext>
            </a:extLst>
          </p:cNvPr>
          <p:cNvSpPr/>
          <p:nvPr/>
        </p:nvSpPr>
        <p:spPr bwMode="auto">
          <a:xfrm>
            <a:off x="817589" y="3642255"/>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5" name="Oval 74">
            <a:extLst>
              <a:ext uri="{FF2B5EF4-FFF2-40B4-BE49-F238E27FC236}">
                <a16:creationId xmlns:a16="http://schemas.microsoft.com/office/drawing/2014/main" id="{EECA5312-D8BC-46EB-B2CD-42117DD446C6}"/>
              </a:ext>
            </a:extLst>
          </p:cNvPr>
          <p:cNvSpPr/>
          <p:nvPr/>
        </p:nvSpPr>
        <p:spPr bwMode="auto">
          <a:xfrm>
            <a:off x="630521" y="3636741"/>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9" name="Oval 98">
            <a:extLst>
              <a:ext uri="{FF2B5EF4-FFF2-40B4-BE49-F238E27FC236}">
                <a16:creationId xmlns:a16="http://schemas.microsoft.com/office/drawing/2014/main" id="{262000C8-C6FE-407C-ADA3-70D9897EDB7E}"/>
              </a:ext>
            </a:extLst>
          </p:cNvPr>
          <p:cNvSpPr/>
          <p:nvPr/>
        </p:nvSpPr>
        <p:spPr bwMode="auto">
          <a:xfrm>
            <a:off x="942441" y="3642255"/>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1" name="Oval 100">
            <a:extLst>
              <a:ext uri="{FF2B5EF4-FFF2-40B4-BE49-F238E27FC236}">
                <a16:creationId xmlns:a16="http://schemas.microsoft.com/office/drawing/2014/main" id="{40683ADE-5A4B-4214-8E3B-354499B22123}"/>
              </a:ext>
            </a:extLst>
          </p:cNvPr>
          <p:cNvSpPr/>
          <p:nvPr/>
        </p:nvSpPr>
        <p:spPr bwMode="auto">
          <a:xfrm>
            <a:off x="1059771" y="3642498"/>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3" name="Oval 102">
            <a:extLst>
              <a:ext uri="{FF2B5EF4-FFF2-40B4-BE49-F238E27FC236}">
                <a16:creationId xmlns:a16="http://schemas.microsoft.com/office/drawing/2014/main" id="{C370BF8A-E4ED-4E3B-BC0C-CADA3A9BA933}"/>
              </a:ext>
            </a:extLst>
          </p:cNvPr>
          <p:cNvSpPr/>
          <p:nvPr/>
        </p:nvSpPr>
        <p:spPr bwMode="auto">
          <a:xfrm>
            <a:off x="1389089" y="3642498"/>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5" name="Oval 104">
            <a:extLst>
              <a:ext uri="{FF2B5EF4-FFF2-40B4-BE49-F238E27FC236}">
                <a16:creationId xmlns:a16="http://schemas.microsoft.com/office/drawing/2014/main" id="{9785C62E-C28E-4BB5-A671-8F7C10B1A13E}"/>
              </a:ext>
            </a:extLst>
          </p:cNvPr>
          <p:cNvSpPr/>
          <p:nvPr/>
        </p:nvSpPr>
        <p:spPr bwMode="auto">
          <a:xfrm>
            <a:off x="1202021" y="3642498"/>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5" name="Oval 124">
            <a:extLst>
              <a:ext uri="{FF2B5EF4-FFF2-40B4-BE49-F238E27FC236}">
                <a16:creationId xmlns:a16="http://schemas.microsoft.com/office/drawing/2014/main" id="{8D259221-15E8-4D7E-84B4-A52AC039E869}"/>
              </a:ext>
            </a:extLst>
          </p:cNvPr>
          <p:cNvSpPr/>
          <p:nvPr/>
        </p:nvSpPr>
        <p:spPr bwMode="auto">
          <a:xfrm>
            <a:off x="1734167" y="3645691"/>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3" name="Oval 142">
            <a:extLst>
              <a:ext uri="{FF2B5EF4-FFF2-40B4-BE49-F238E27FC236}">
                <a16:creationId xmlns:a16="http://schemas.microsoft.com/office/drawing/2014/main" id="{84041C34-78D6-49C2-BA6A-A6FCE1E26B0D}"/>
              </a:ext>
            </a:extLst>
          </p:cNvPr>
          <p:cNvSpPr/>
          <p:nvPr/>
        </p:nvSpPr>
        <p:spPr bwMode="auto">
          <a:xfrm>
            <a:off x="1885629" y="3645691"/>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5" name="Oval 144">
            <a:extLst>
              <a:ext uri="{FF2B5EF4-FFF2-40B4-BE49-F238E27FC236}">
                <a16:creationId xmlns:a16="http://schemas.microsoft.com/office/drawing/2014/main" id="{9BD861BC-8AEE-4928-BF13-1D7506E15D83}"/>
              </a:ext>
            </a:extLst>
          </p:cNvPr>
          <p:cNvSpPr/>
          <p:nvPr/>
        </p:nvSpPr>
        <p:spPr bwMode="auto">
          <a:xfrm>
            <a:off x="2223825" y="3644893"/>
            <a:ext cx="76200" cy="762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 name="TextBox 6">
            <a:extLst>
              <a:ext uri="{FF2B5EF4-FFF2-40B4-BE49-F238E27FC236}">
                <a16:creationId xmlns:a16="http://schemas.microsoft.com/office/drawing/2014/main" id="{35DF1E6B-0073-45F8-98B6-564F9671F707}"/>
              </a:ext>
            </a:extLst>
          </p:cNvPr>
          <p:cNvSpPr txBox="1"/>
          <p:nvPr/>
        </p:nvSpPr>
        <p:spPr>
          <a:xfrm>
            <a:off x="1996874" y="4170769"/>
            <a:ext cx="899944" cy="261610"/>
          </a:xfrm>
          <a:prstGeom prst="rect">
            <a:avLst/>
          </a:prstGeom>
          <a:noFill/>
        </p:spPr>
        <p:txBody>
          <a:bodyPr wrap="square" rtlCol="0">
            <a:spAutoFit/>
          </a:bodyPr>
          <a:lstStyle/>
          <a:p>
            <a:r>
              <a:rPr lang="en-US" sz="1050" dirty="0">
                <a:latin typeface="Arial" panose="020B0604020202020204" pitchFamily="34" charset="0"/>
                <a:cs typeface="Arial" panose="020B0604020202020204" pitchFamily="34" charset="0"/>
              </a:rPr>
              <a:t>10</a:t>
            </a:r>
          </a:p>
        </p:txBody>
      </p:sp>
      <p:cxnSp>
        <p:nvCxnSpPr>
          <p:cNvPr id="10" name="Straight Connector 9">
            <a:extLst>
              <a:ext uri="{FF2B5EF4-FFF2-40B4-BE49-F238E27FC236}">
                <a16:creationId xmlns:a16="http://schemas.microsoft.com/office/drawing/2014/main" id="{95748B01-1E98-4ACB-9824-EF04B69FF12A}"/>
              </a:ext>
            </a:extLst>
          </p:cNvPr>
          <p:cNvCxnSpPr/>
          <p:nvPr/>
        </p:nvCxnSpPr>
        <p:spPr bwMode="auto">
          <a:xfrm>
            <a:off x="320951" y="3478665"/>
            <a:ext cx="2979343" cy="0"/>
          </a:xfrm>
          <a:prstGeom prst="line">
            <a:avLst/>
          </a:prstGeom>
          <a:solidFill>
            <a:schemeClr val="accent1"/>
          </a:solidFill>
          <a:ln w="9525" cap="flat" cmpd="sng" algn="ctr">
            <a:solidFill>
              <a:srgbClr val="FFC000"/>
            </a:solidFill>
            <a:prstDash val="solid"/>
            <a:round/>
            <a:headEnd type="none" w="med" len="med"/>
            <a:tailEnd type="none" w="med" len="med"/>
          </a:ln>
          <a:effectLst/>
        </p:spPr>
      </p:cxnSp>
      <p:sp>
        <p:nvSpPr>
          <p:cNvPr id="11" name="TextBox 10">
            <a:extLst>
              <a:ext uri="{FF2B5EF4-FFF2-40B4-BE49-F238E27FC236}">
                <a16:creationId xmlns:a16="http://schemas.microsoft.com/office/drawing/2014/main" id="{48E6ED60-68BB-4A08-94FD-F0677B2EE21E}"/>
              </a:ext>
            </a:extLst>
          </p:cNvPr>
          <p:cNvSpPr txBox="1"/>
          <p:nvPr/>
        </p:nvSpPr>
        <p:spPr>
          <a:xfrm>
            <a:off x="2329911" y="3278577"/>
            <a:ext cx="1042273"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Threshold 25%</a:t>
            </a:r>
          </a:p>
        </p:txBody>
      </p:sp>
      <p:sp>
        <p:nvSpPr>
          <p:cNvPr id="3" name="TextBox 2">
            <a:extLst>
              <a:ext uri="{FF2B5EF4-FFF2-40B4-BE49-F238E27FC236}">
                <a16:creationId xmlns:a16="http://schemas.microsoft.com/office/drawing/2014/main" id="{57B207DE-566C-4A03-A7FB-832F1B054D6B}"/>
              </a:ext>
            </a:extLst>
          </p:cNvPr>
          <p:cNvSpPr txBox="1"/>
          <p:nvPr/>
        </p:nvSpPr>
        <p:spPr>
          <a:xfrm>
            <a:off x="1785964" y="3550762"/>
            <a:ext cx="287258" cy="261610"/>
          </a:xfrm>
          <a:prstGeom prst="rect">
            <a:avLst/>
          </a:prstGeom>
          <a:noFill/>
        </p:spPr>
        <p:txBody>
          <a:bodyPr wrap="none" rtlCol="0">
            <a:spAutoFit/>
          </a:bodyPr>
          <a:lstStyle/>
          <a:p>
            <a:r>
              <a:rPr lang="en-US" sz="1100" b="1" dirty="0"/>
              <a:t>X</a:t>
            </a:r>
          </a:p>
        </p:txBody>
      </p:sp>
      <p:sp>
        <p:nvSpPr>
          <p:cNvPr id="12" name="TextBox 11">
            <a:extLst>
              <a:ext uri="{FF2B5EF4-FFF2-40B4-BE49-F238E27FC236}">
                <a16:creationId xmlns:a16="http://schemas.microsoft.com/office/drawing/2014/main" id="{2A7CE30C-FAC0-49D1-BC12-2D2E6407C17B}"/>
              </a:ext>
            </a:extLst>
          </p:cNvPr>
          <p:cNvSpPr txBox="1"/>
          <p:nvPr/>
        </p:nvSpPr>
        <p:spPr>
          <a:xfrm>
            <a:off x="2116134" y="3550762"/>
            <a:ext cx="287258" cy="261610"/>
          </a:xfrm>
          <a:prstGeom prst="rect">
            <a:avLst/>
          </a:prstGeom>
          <a:noFill/>
        </p:spPr>
        <p:txBody>
          <a:bodyPr wrap="none" rtlCol="0">
            <a:spAutoFit/>
          </a:bodyPr>
          <a:lstStyle/>
          <a:p>
            <a:r>
              <a:rPr lang="en-US" sz="1100" b="1" dirty="0"/>
              <a:t>X</a:t>
            </a:r>
          </a:p>
        </p:txBody>
      </p:sp>
      <p:sp>
        <p:nvSpPr>
          <p:cNvPr id="5" name="TextBox 4">
            <a:extLst>
              <a:ext uri="{FF2B5EF4-FFF2-40B4-BE49-F238E27FC236}">
                <a16:creationId xmlns:a16="http://schemas.microsoft.com/office/drawing/2014/main" id="{7428CB36-D6CE-4768-A8DE-6E821FB7DC5F}"/>
              </a:ext>
            </a:extLst>
          </p:cNvPr>
          <p:cNvSpPr txBox="1"/>
          <p:nvPr/>
        </p:nvSpPr>
        <p:spPr>
          <a:xfrm>
            <a:off x="1633457" y="3550975"/>
            <a:ext cx="287258" cy="261610"/>
          </a:xfrm>
          <a:prstGeom prst="rect">
            <a:avLst/>
          </a:prstGeom>
          <a:noFill/>
        </p:spPr>
        <p:txBody>
          <a:bodyPr wrap="none" rtlCol="0">
            <a:spAutoFit/>
          </a:bodyPr>
          <a:lstStyle/>
          <a:p>
            <a:r>
              <a:rPr lang="en-US" sz="1100" b="1" dirty="0"/>
              <a:t>X</a:t>
            </a:r>
          </a:p>
        </p:txBody>
      </p:sp>
      <p:sp>
        <p:nvSpPr>
          <p:cNvPr id="8" name="TextBox 7">
            <a:extLst>
              <a:ext uri="{FF2B5EF4-FFF2-40B4-BE49-F238E27FC236}">
                <a16:creationId xmlns:a16="http://schemas.microsoft.com/office/drawing/2014/main" id="{587E01FB-955A-42CA-8F7C-197C2D7E5879}"/>
              </a:ext>
            </a:extLst>
          </p:cNvPr>
          <p:cNvSpPr txBox="1"/>
          <p:nvPr/>
        </p:nvSpPr>
        <p:spPr>
          <a:xfrm>
            <a:off x="3310837" y="1308490"/>
            <a:ext cx="5961888" cy="1384995"/>
          </a:xfrm>
          <a:prstGeom prst="rect">
            <a:avLst/>
          </a:prstGeom>
          <a:noFill/>
        </p:spPr>
        <p:txBody>
          <a:bodyPr wrap="none" rtlCol="0">
            <a:spAutoFit/>
          </a:bodyPr>
          <a:lstStyle/>
          <a:p>
            <a:r>
              <a:rPr lang="fr-FR" sz="700" b="0" dirty="0">
                <a:solidFill>
                  <a:srgbClr val="000000"/>
                </a:solidFill>
                <a:effectLst/>
                <a:latin typeface="Courier New" panose="02070309020205020404" pitchFamily="49" charset="0"/>
                <a:cs typeface="Courier New" panose="02070309020205020404" pitchFamily="49" charset="0"/>
              </a:rPr>
              <a:t># </a:t>
            </a:r>
            <a:r>
              <a:rPr lang="fr-FR" sz="700" b="0" dirty="0" err="1">
                <a:solidFill>
                  <a:srgbClr val="000000"/>
                </a:solidFill>
                <a:effectLst/>
                <a:latin typeface="Courier New" panose="02070309020205020404" pitchFamily="49" charset="0"/>
                <a:cs typeface="Courier New" panose="02070309020205020404" pitchFamily="49" charset="0"/>
              </a:rPr>
              <a:t>build</a:t>
            </a:r>
            <a:r>
              <a:rPr lang="fr-FR" sz="700" b="0" dirty="0">
                <a:solidFill>
                  <a:srgbClr val="000000"/>
                </a:solidFill>
                <a:effectLst/>
                <a:latin typeface="Courier New" panose="02070309020205020404" pitchFamily="49" charset="0"/>
                <a:cs typeface="Courier New" panose="02070309020205020404" pitchFamily="49" charset="0"/>
              </a:rPr>
              <a:t> and train a </a:t>
            </a:r>
            <a:r>
              <a:rPr lang="fr-FR" sz="700" b="0" dirty="0" err="1">
                <a:solidFill>
                  <a:srgbClr val="000000"/>
                </a:solidFill>
                <a:effectLst/>
                <a:latin typeface="Courier New" panose="02070309020205020404" pitchFamily="49" charset="0"/>
                <a:cs typeface="Courier New" panose="02070309020205020404" pitchFamily="49" charset="0"/>
              </a:rPr>
              <a:t>logistic</a:t>
            </a:r>
            <a:r>
              <a:rPr lang="fr-FR" sz="700" b="0" dirty="0">
                <a:solidFill>
                  <a:srgbClr val="000000"/>
                </a:solidFill>
                <a:effectLst/>
                <a:latin typeface="Courier New" panose="02070309020205020404" pitchFamily="49" charset="0"/>
                <a:cs typeface="Courier New" panose="02070309020205020404" pitchFamily="49" charset="0"/>
              </a:rPr>
              <a:t> </a:t>
            </a:r>
            <a:r>
              <a:rPr lang="fr-FR" sz="700" b="0" dirty="0" err="1">
                <a:solidFill>
                  <a:srgbClr val="000000"/>
                </a:solidFill>
                <a:effectLst/>
                <a:latin typeface="Courier New" panose="02070309020205020404" pitchFamily="49" charset="0"/>
                <a:cs typeface="Courier New" panose="02070309020205020404" pitchFamily="49" charset="0"/>
              </a:rPr>
              <a:t>regression</a:t>
            </a:r>
            <a:r>
              <a:rPr lang="fr-FR" sz="700" b="0" dirty="0">
                <a:solidFill>
                  <a:srgbClr val="000000"/>
                </a:solidFill>
                <a:effectLst/>
                <a:latin typeface="Courier New" panose="02070309020205020404" pitchFamily="49" charset="0"/>
                <a:cs typeface="Courier New" panose="02070309020205020404" pitchFamily="49" charset="0"/>
              </a:rPr>
              <a:t> classifier</a:t>
            </a:r>
          </a:p>
          <a:p>
            <a:r>
              <a:rPr lang="fr-FR" sz="700" b="0" dirty="0" err="1">
                <a:solidFill>
                  <a:srgbClr val="000000"/>
                </a:solidFill>
                <a:effectLst/>
                <a:latin typeface="Courier New" panose="02070309020205020404" pitchFamily="49" charset="0"/>
                <a:cs typeface="Courier New" panose="02070309020205020404" pitchFamily="49" charset="0"/>
              </a:rPr>
              <a:t>logClassifier</a:t>
            </a:r>
            <a:r>
              <a:rPr lang="fr-FR" sz="700" b="0" dirty="0">
                <a:solidFill>
                  <a:srgbClr val="000000"/>
                </a:solidFill>
                <a:effectLst/>
                <a:latin typeface="Courier New" panose="02070309020205020404" pitchFamily="49" charset="0"/>
                <a:cs typeface="Courier New" panose="02070309020205020404" pitchFamily="49" charset="0"/>
              </a:rPr>
              <a:t> = </a:t>
            </a:r>
            <a:r>
              <a:rPr lang="fr-FR" sz="700" b="0" dirty="0" err="1">
                <a:solidFill>
                  <a:srgbClr val="000000"/>
                </a:solidFill>
                <a:effectLst/>
                <a:latin typeface="Courier New" panose="02070309020205020404" pitchFamily="49" charset="0"/>
                <a:cs typeface="Courier New" panose="02070309020205020404" pitchFamily="49" charset="0"/>
              </a:rPr>
              <a:t>LogisticRegression</a:t>
            </a:r>
            <a:r>
              <a:rPr lang="fr-FR" sz="700" b="0" dirty="0">
                <a:solidFill>
                  <a:srgbClr val="000000"/>
                </a:solidFill>
                <a:effectLst/>
                <a:latin typeface="Courier New" panose="02070309020205020404" pitchFamily="49" charset="0"/>
                <a:cs typeface="Courier New" panose="02070309020205020404" pitchFamily="49" charset="0"/>
              </a:rPr>
              <a:t>(</a:t>
            </a:r>
            <a:r>
              <a:rPr lang="fr-FR" sz="700" b="0" dirty="0" err="1">
                <a:solidFill>
                  <a:srgbClr val="000000"/>
                </a:solidFill>
                <a:effectLst/>
                <a:latin typeface="Courier New" panose="02070309020205020404" pitchFamily="49" charset="0"/>
                <a:cs typeface="Courier New" panose="02070309020205020404" pitchFamily="49" charset="0"/>
              </a:rPr>
              <a:t>random_state</a:t>
            </a:r>
            <a:r>
              <a:rPr lang="fr-FR" sz="700" b="0" dirty="0">
                <a:solidFill>
                  <a:srgbClr val="000000"/>
                </a:solidFill>
                <a:effectLst/>
                <a:latin typeface="Courier New" panose="02070309020205020404" pitchFamily="49" charset="0"/>
                <a:cs typeface="Courier New" panose="02070309020205020404" pitchFamily="49" charset="0"/>
              </a:rPr>
              <a:t>=</a:t>
            </a:r>
            <a:r>
              <a:rPr lang="fr-FR" sz="700" b="0" dirty="0">
                <a:solidFill>
                  <a:srgbClr val="09885A"/>
                </a:solidFill>
                <a:effectLst/>
                <a:latin typeface="Courier New" panose="02070309020205020404" pitchFamily="49" charset="0"/>
                <a:cs typeface="Courier New" panose="02070309020205020404" pitchFamily="49" charset="0"/>
              </a:rPr>
              <a:t>1</a:t>
            </a:r>
            <a:r>
              <a:rPr lang="fr-FR" sz="700" b="0" dirty="0">
                <a:solidFill>
                  <a:srgbClr val="000000"/>
                </a:solidFill>
                <a:effectLst/>
                <a:latin typeface="Courier New" panose="02070309020205020404" pitchFamily="49" charset="0"/>
                <a:cs typeface="Courier New" panose="02070309020205020404" pitchFamily="49" charset="0"/>
              </a:rPr>
              <a:t>)</a:t>
            </a:r>
          </a:p>
          <a:p>
            <a:r>
              <a:rPr lang="fr-FR" sz="700" b="0" dirty="0" err="1">
                <a:solidFill>
                  <a:srgbClr val="000000"/>
                </a:solidFill>
                <a:effectLst/>
                <a:latin typeface="Courier New" panose="02070309020205020404" pitchFamily="49" charset="0"/>
                <a:cs typeface="Courier New" panose="02070309020205020404" pitchFamily="49" charset="0"/>
              </a:rPr>
              <a:t>logClassifier.fit</a:t>
            </a:r>
            <a:r>
              <a:rPr lang="fr-FR" sz="700" b="0" dirty="0">
                <a:solidFill>
                  <a:srgbClr val="000000"/>
                </a:solidFill>
                <a:effectLst/>
                <a:latin typeface="Courier New" panose="02070309020205020404" pitchFamily="49" charset="0"/>
                <a:cs typeface="Courier New" panose="02070309020205020404" pitchFamily="49" charset="0"/>
              </a:rPr>
              <a:t>(</a:t>
            </a:r>
            <a:r>
              <a:rPr lang="fr-FR" sz="700" b="0" dirty="0" err="1">
                <a:solidFill>
                  <a:srgbClr val="000000"/>
                </a:solidFill>
                <a:effectLst/>
                <a:latin typeface="Courier New" panose="02070309020205020404" pitchFamily="49" charset="0"/>
                <a:cs typeface="Courier New" panose="02070309020205020404" pitchFamily="49" charset="0"/>
              </a:rPr>
              <a:t>train_X,train_y</a:t>
            </a:r>
            <a:r>
              <a:rPr lang="fr-FR" sz="700" b="0" dirty="0">
                <a:solidFill>
                  <a:srgbClr val="000000"/>
                </a:solidFill>
                <a:effectLst/>
                <a:latin typeface="Courier New" panose="02070309020205020404" pitchFamily="49" charset="0"/>
                <a:cs typeface="Courier New" panose="02070309020205020404" pitchFamily="49" charset="0"/>
              </a:rPr>
              <a:t>)</a:t>
            </a:r>
            <a:br>
              <a:rPr lang="fr-FR" sz="700" b="0" dirty="0">
                <a:solidFill>
                  <a:srgbClr val="000000"/>
                </a:solidFill>
                <a:effectLst/>
                <a:latin typeface="Courier New" panose="02070309020205020404" pitchFamily="49" charset="0"/>
                <a:cs typeface="Courier New" panose="02070309020205020404" pitchFamily="49" charset="0"/>
              </a:rPr>
            </a:br>
            <a:endParaRPr lang="fr-FR" sz="700" b="0" dirty="0">
              <a:solidFill>
                <a:srgbClr val="000000"/>
              </a:solidFill>
              <a:effectLst/>
              <a:latin typeface="Courier New" panose="02070309020205020404" pitchFamily="49" charset="0"/>
              <a:cs typeface="Courier New" panose="02070309020205020404" pitchFamily="49" charset="0"/>
            </a:endParaRPr>
          </a:p>
          <a:p>
            <a:r>
              <a:rPr lang="fr-FR" sz="700" dirty="0">
                <a:solidFill>
                  <a:srgbClr val="000000"/>
                </a:solidFill>
                <a:latin typeface="Courier New" panose="02070309020205020404" pitchFamily="49" charset="0"/>
                <a:cs typeface="Courier New" panose="02070309020205020404" pitchFamily="49" charset="0"/>
              </a:rPr>
              <a:t># </a:t>
            </a:r>
            <a:r>
              <a:rPr lang="fr-FR" sz="700" dirty="0" err="1">
                <a:solidFill>
                  <a:srgbClr val="000000"/>
                </a:solidFill>
                <a:latin typeface="Courier New" panose="02070309020205020404" pitchFamily="49" charset="0"/>
                <a:cs typeface="Courier New" panose="02070309020205020404" pitchFamily="49" charset="0"/>
              </a:rPr>
              <a:t>create</a:t>
            </a:r>
            <a:r>
              <a:rPr lang="fr-FR" sz="700" dirty="0">
                <a:solidFill>
                  <a:srgbClr val="000000"/>
                </a:solidFill>
                <a:latin typeface="Courier New" panose="02070309020205020404" pitchFamily="49" charset="0"/>
                <a:cs typeface="Courier New" panose="02070309020205020404" pitchFamily="49" charset="0"/>
              </a:rPr>
              <a:t> </a:t>
            </a:r>
            <a:r>
              <a:rPr lang="fr-FR" sz="700" dirty="0" err="1">
                <a:solidFill>
                  <a:srgbClr val="000000"/>
                </a:solidFill>
                <a:latin typeface="Courier New" panose="02070309020205020404" pitchFamily="49" charset="0"/>
                <a:cs typeface="Courier New" panose="02070309020205020404" pitchFamily="49" charset="0"/>
              </a:rPr>
              <a:t>predictions</a:t>
            </a:r>
            <a:r>
              <a:rPr lang="fr-FR" sz="700" dirty="0">
                <a:solidFill>
                  <a:srgbClr val="000000"/>
                </a:solidFill>
                <a:latin typeface="Courier New" panose="02070309020205020404" pitchFamily="49" charset="0"/>
                <a:cs typeface="Courier New" panose="02070309020205020404" pitchFamily="49" charset="0"/>
              </a:rPr>
              <a:t> </a:t>
            </a:r>
            <a:r>
              <a:rPr lang="fr-FR" sz="700" dirty="0" err="1">
                <a:solidFill>
                  <a:srgbClr val="000000"/>
                </a:solidFill>
                <a:latin typeface="Courier New" panose="02070309020205020404" pitchFamily="49" charset="0"/>
                <a:cs typeface="Courier New" panose="02070309020205020404" pitchFamily="49" charset="0"/>
              </a:rPr>
              <a:t>based</a:t>
            </a:r>
            <a:r>
              <a:rPr lang="fr-FR" sz="700" dirty="0">
                <a:solidFill>
                  <a:srgbClr val="000000"/>
                </a:solidFill>
                <a:latin typeface="Courier New" panose="02070309020205020404" pitchFamily="49" charset="0"/>
                <a:cs typeface="Courier New" panose="02070309020205020404" pitchFamily="49" charset="0"/>
              </a:rPr>
              <a:t> on </a:t>
            </a:r>
            <a:r>
              <a:rPr lang="fr-FR" sz="700" dirty="0" err="1">
                <a:solidFill>
                  <a:srgbClr val="000000"/>
                </a:solidFill>
                <a:latin typeface="Courier New" panose="02070309020205020404" pitchFamily="49" charset="0"/>
                <a:cs typeface="Courier New" panose="02070309020205020404" pitchFamily="49" charset="0"/>
              </a:rPr>
              <a:t>threshold</a:t>
            </a:r>
            <a:r>
              <a:rPr lang="fr-FR" sz="700" dirty="0">
                <a:solidFill>
                  <a:srgbClr val="000000"/>
                </a:solidFill>
                <a:latin typeface="Courier New" panose="02070309020205020404" pitchFamily="49" charset="0"/>
                <a:cs typeface="Courier New" panose="02070309020205020404" pitchFamily="49" charset="0"/>
              </a:rPr>
              <a:t> 0.25</a:t>
            </a:r>
          </a:p>
          <a:p>
            <a:r>
              <a:rPr lang="en-US" sz="700" dirty="0">
                <a:solidFill>
                  <a:srgbClr val="000000"/>
                </a:solidFill>
                <a:latin typeface="Courier New" panose="02070309020205020404" pitchFamily="49" charset="0"/>
                <a:cs typeface="Courier New" panose="02070309020205020404" pitchFamily="49" charset="0"/>
              </a:rPr>
              <a:t>THRESHOLD = 0.25</a:t>
            </a:r>
          </a:p>
          <a:p>
            <a:r>
              <a:rPr lang="en-US" sz="700" dirty="0">
                <a:solidFill>
                  <a:srgbClr val="000000"/>
                </a:solidFill>
                <a:latin typeface="Courier New" panose="02070309020205020404" pitchFamily="49" charset="0"/>
                <a:cs typeface="Courier New" panose="02070309020205020404" pitchFamily="49" charset="0"/>
              </a:rPr>
              <a:t>validation_predictions_threshold25 = </a:t>
            </a:r>
            <a:r>
              <a:rPr lang="en-US" sz="700" dirty="0" err="1">
                <a:solidFill>
                  <a:srgbClr val="000000"/>
                </a:solidFill>
                <a:latin typeface="Courier New" panose="02070309020205020404" pitchFamily="49" charset="0"/>
                <a:cs typeface="Courier New" panose="02070309020205020404" pitchFamily="49" charset="0"/>
              </a:rPr>
              <a:t>np.where</a:t>
            </a:r>
            <a:r>
              <a:rPr lang="en-US" sz="700" dirty="0">
                <a:solidFill>
                  <a:srgbClr val="000000"/>
                </a:solidFill>
                <a:latin typeface="Courier New" panose="02070309020205020404" pitchFamily="49" charset="0"/>
                <a:cs typeface="Courier New" panose="02070309020205020404" pitchFamily="49" charset="0"/>
              </a:rPr>
              <a:t>(</a:t>
            </a:r>
            <a:r>
              <a:rPr lang="en-US" sz="700" dirty="0" err="1">
                <a:solidFill>
                  <a:srgbClr val="000000"/>
                </a:solidFill>
                <a:latin typeface="Courier New" panose="02070309020205020404" pitchFamily="49" charset="0"/>
                <a:cs typeface="Courier New" panose="02070309020205020404" pitchFamily="49" charset="0"/>
              </a:rPr>
              <a:t>logClassifier.predict_proba</a:t>
            </a:r>
            <a:r>
              <a:rPr lang="en-US" sz="700" dirty="0">
                <a:solidFill>
                  <a:srgbClr val="000000"/>
                </a:solidFill>
                <a:latin typeface="Courier New" panose="02070309020205020404" pitchFamily="49" charset="0"/>
                <a:cs typeface="Courier New" panose="02070309020205020404" pitchFamily="49" charset="0"/>
              </a:rPr>
              <a:t>(</a:t>
            </a:r>
            <a:r>
              <a:rPr lang="en-US" sz="700" dirty="0" err="1">
                <a:solidFill>
                  <a:srgbClr val="000000"/>
                </a:solidFill>
                <a:latin typeface="Courier New" panose="02070309020205020404" pitchFamily="49" charset="0"/>
                <a:cs typeface="Courier New" panose="02070309020205020404" pitchFamily="49" charset="0"/>
              </a:rPr>
              <a:t>valid_X</a:t>
            </a:r>
            <a:r>
              <a:rPr lang="en-US" sz="700" dirty="0">
                <a:solidFill>
                  <a:srgbClr val="000000"/>
                </a:solidFill>
                <a:latin typeface="Courier New" panose="02070309020205020404" pitchFamily="49" charset="0"/>
                <a:cs typeface="Courier New" panose="02070309020205020404" pitchFamily="49" charset="0"/>
              </a:rPr>
              <a:t>)[:,1] &gt; THRESHOLD, 1, 0)</a:t>
            </a:r>
          </a:p>
          <a:p>
            <a:r>
              <a:rPr lang="en-US" sz="700" dirty="0">
                <a:solidFill>
                  <a:srgbClr val="000000"/>
                </a:solidFill>
                <a:latin typeface="Courier New" panose="02070309020205020404" pitchFamily="49" charset="0"/>
                <a:cs typeface="Courier New" panose="02070309020205020404" pitchFamily="49" charset="0"/>
              </a:rPr>
              <a:t>validation_predictions_threshold25</a:t>
            </a:r>
          </a:p>
          <a:p>
            <a:endParaRPr lang="fr-FR" sz="700" b="0" dirty="0">
              <a:solidFill>
                <a:srgbClr val="000000"/>
              </a:solidFill>
              <a:effectLst/>
              <a:latin typeface="Courier New" panose="02070309020205020404" pitchFamily="49" charset="0"/>
              <a:cs typeface="Courier New" panose="02070309020205020404" pitchFamily="49" charset="0"/>
            </a:endParaRPr>
          </a:p>
          <a:p>
            <a:r>
              <a:rPr lang="fr-FR" sz="700" dirty="0">
                <a:solidFill>
                  <a:srgbClr val="000000"/>
                </a:solidFill>
                <a:latin typeface="Courier New" panose="02070309020205020404" pitchFamily="49" charset="0"/>
                <a:cs typeface="Courier New" panose="02070309020205020404" pitchFamily="49" charset="0"/>
              </a:rPr>
              <a:t># show </a:t>
            </a:r>
            <a:r>
              <a:rPr lang="fr-FR" sz="700" dirty="0" err="1">
                <a:solidFill>
                  <a:srgbClr val="000000"/>
                </a:solidFill>
                <a:latin typeface="Courier New" panose="02070309020205020404" pitchFamily="49" charset="0"/>
                <a:cs typeface="Courier New" panose="02070309020205020404" pitchFamily="49" charset="0"/>
              </a:rPr>
              <a:t>predictions</a:t>
            </a:r>
            <a:r>
              <a:rPr lang="fr-FR" sz="700" dirty="0">
                <a:solidFill>
                  <a:srgbClr val="000000"/>
                </a:solidFill>
                <a:latin typeface="Courier New" panose="02070309020205020404" pitchFamily="49" charset="0"/>
                <a:cs typeface="Courier New" panose="02070309020205020404" pitchFamily="49" charset="0"/>
              </a:rPr>
              <a:t> vs </a:t>
            </a:r>
            <a:r>
              <a:rPr lang="fr-FR" sz="700" dirty="0" err="1">
                <a:solidFill>
                  <a:srgbClr val="000000"/>
                </a:solidFill>
                <a:latin typeface="Courier New" panose="02070309020205020404" pitchFamily="49" charset="0"/>
                <a:cs typeface="Courier New" panose="02070309020205020404" pitchFamily="49" charset="0"/>
              </a:rPr>
              <a:t>actual</a:t>
            </a:r>
            <a:r>
              <a:rPr lang="fr-FR" sz="700" dirty="0">
                <a:solidFill>
                  <a:srgbClr val="000000"/>
                </a:solidFill>
                <a:latin typeface="Courier New" panose="02070309020205020404" pitchFamily="49" charset="0"/>
                <a:cs typeface="Courier New" panose="02070309020205020404" pitchFamily="49" charset="0"/>
              </a:rPr>
              <a:t> validation values</a:t>
            </a:r>
            <a:endParaRPr lang="fr-FR" sz="700" b="0" dirty="0">
              <a:solidFill>
                <a:srgbClr val="000000"/>
              </a:solidFill>
              <a:effectLst/>
              <a:latin typeface="Courier New" panose="02070309020205020404" pitchFamily="49" charset="0"/>
              <a:cs typeface="Courier New" panose="02070309020205020404" pitchFamily="49" charset="0"/>
            </a:endParaRPr>
          </a:p>
          <a:p>
            <a:r>
              <a:rPr lang="en-US" sz="700" b="0" dirty="0" err="1">
                <a:solidFill>
                  <a:srgbClr val="000000"/>
                </a:solidFill>
                <a:effectLst/>
                <a:latin typeface="Courier New" panose="02070309020205020404" pitchFamily="49" charset="0"/>
                <a:cs typeface="Courier New" panose="02070309020205020404" pitchFamily="49" charset="0"/>
              </a:rPr>
              <a:t>pd.DataFrame</a:t>
            </a:r>
            <a:r>
              <a:rPr lang="en-US" sz="700" b="0" dirty="0">
                <a:solidFill>
                  <a:srgbClr val="000000"/>
                </a:solidFill>
                <a:effectLst/>
                <a:latin typeface="Courier New" panose="02070309020205020404" pitchFamily="49" charset="0"/>
                <a:cs typeface="Courier New" panose="02070309020205020404" pitchFamily="49" charset="0"/>
              </a:rPr>
              <a:t>({</a:t>
            </a:r>
            <a:r>
              <a:rPr lang="en-US" sz="700" b="0" dirty="0">
                <a:solidFill>
                  <a:srgbClr val="A31515"/>
                </a:solidFill>
                <a:effectLst/>
                <a:latin typeface="Courier New" panose="02070309020205020404" pitchFamily="49" charset="0"/>
                <a:cs typeface="Courier New" panose="02070309020205020404" pitchFamily="49" charset="0"/>
              </a:rPr>
              <a:t>"predicted"</a:t>
            </a:r>
            <a:r>
              <a:rPr lang="en-US" sz="700" b="0" dirty="0">
                <a:solidFill>
                  <a:srgbClr val="000000"/>
                </a:solidFill>
                <a:effectLst/>
                <a:latin typeface="Courier New" panose="02070309020205020404" pitchFamily="49" charset="0"/>
                <a:cs typeface="Courier New" panose="02070309020205020404" pitchFamily="49" charset="0"/>
              </a:rPr>
              <a:t>:validation_predictions_threshold25, </a:t>
            </a:r>
            <a:r>
              <a:rPr lang="en-US" sz="700" b="0" dirty="0">
                <a:solidFill>
                  <a:srgbClr val="A31515"/>
                </a:solidFill>
                <a:effectLst/>
                <a:latin typeface="Courier New" panose="02070309020205020404" pitchFamily="49" charset="0"/>
                <a:cs typeface="Courier New" panose="02070309020205020404" pitchFamily="49" charset="0"/>
              </a:rPr>
              <a:t>"actual"</a:t>
            </a:r>
            <a:r>
              <a:rPr lang="en-US" sz="700" b="0" dirty="0">
                <a:solidFill>
                  <a:srgbClr val="000000"/>
                </a:solidFill>
                <a:effectLst/>
                <a:latin typeface="Courier New" panose="02070309020205020404" pitchFamily="49" charset="0"/>
                <a:cs typeface="Courier New" panose="02070309020205020404" pitchFamily="49" charset="0"/>
              </a:rPr>
              <a:t>:</a:t>
            </a:r>
            <a:r>
              <a:rPr lang="en-US" sz="700" b="0" dirty="0" err="1">
                <a:solidFill>
                  <a:srgbClr val="000000"/>
                </a:solidFill>
                <a:effectLst/>
                <a:latin typeface="Courier New" panose="02070309020205020404" pitchFamily="49" charset="0"/>
                <a:cs typeface="Courier New" panose="02070309020205020404" pitchFamily="49" charset="0"/>
              </a:rPr>
              <a:t>valid_y</a:t>
            </a:r>
            <a:r>
              <a:rPr lang="en-US" sz="700" b="0" dirty="0">
                <a:solidFill>
                  <a:srgbClr val="000000"/>
                </a:solidFill>
                <a:effectLst/>
                <a:latin typeface="Courier New" panose="02070309020205020404" pitchFamily="49" charset="0"/>
                <a:cs typeface="Courier New" panose="02070309020205020404" pitchFamily="49" charset="0"/>
              </a:rPr>
              <a:t>})</a:t>
            </a:r>
          </a:p>
          <a:p>
            <a:endParaRPr lang="en-US" sz="700" dirty="0">
              <a:latin typeface="Courier New" panose="02070309020205020404" pitchFamily="49" charset="0"/>
              <a:cs typeface="Courier New" panose="02070309020205020404" pitchFamily="49" charset="0"/>
            </a:endParaRPr>
          </a:p>
        </p:txBody>
      </p:sp>
      <p:sp>
        <p:nvSpPr>
          <p:cNvPr id="44" name="TextBox 43">
            <a:extLst>
              <a:ext uri="{FF2B5EF4-FFF2-40B4-BE49-F238E27FC236}">
                <a16:creationId xmlns:a16="http://schemas.microsoft.com/office/drawing/2014/main" id="{098BC0C8-2A2F-4637-818F-0CB7B6B74B23}"/>
              </a:ext>
            </a:extLst>
          </p:cNvPr>
          <p:cNvSpPr txBox="1"/>
          <p:nvPr/>
        </p:nvSpPr>
        <p:spPr>
          <a:xfrm>
            <a:off x="4508500" y="4693452"/>
            <a:ext cx="4635500" cy="307777"/>
          </a:xfrm>
          <a:prstGeom prst="rect">
            <a:avLst/>
          </a:prstGeom>
          <a:noFill/>
        </p:spPr>
        <p:txBody>
          <a:bodyPr wrap="square">
            <a:spAutoFit/>
          </a:bodyPr>
          <a:lstStyle/>
          <a:p>
            <a:r>
              <a:rPr lang="en-US" sz="1400" i="1" dirty="0">
                <a:solidFill>
                  <a:srgbClr val="C00000"/>
                </a:solidFill>
                <a:latin typeface="Arial" panose="020B0604020202020204" pitchFamily="34" charset="0"/>
                <a:cs typeface="Arial" panose="020B0604020202020204" pitchFamily="34" charset="0"/>
              </a:rPr>
              <a:t>See Class08_Example2 notebook</a:t>
            </a:r>
          </a:p>
        </p:txBody>
      </p:sp>
    </p:spTree>
    <p:extLst>
      <p:ext uri="{BB962C8B-B14F-4D97-AF65-F5344CB8AC3E}">
        <p14:creationId xmlns:p14="http://schemas.microsoft.com/office/powerpoint/2010/main" val="2331124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B897-0A2B-A99F-0BA3-D1A03D971358}"/>
              </a:ext>
            </a:extLst>
          </p:cNvPr>
          <p:cNvSpPr>
            <a:spLocks noGrp="1"/>
          </p:cNvSpPr>
          <p:nvPr>
            <p:ph type="title"/>
          </p:nvPr>
        </p:nvSpPr>
        <p:spPr/>
        <p:txBody>
          <a:bodyPr/>
          <a:lstStyle/>
          <a:p>
            <a:r>
              <a:rPr lang="en-US" dirty="0"/>
              <a:t>Scoring Classification Models</a:t>
            </a:r>
          </a:p>
        </p:txBody>
      </p:sp>
      <p:sp>
        <p:nvSpPr>
          <p:cNvPr id="4" name="Slide Number Placeholder 3">
            <a:extLst>
              <a:ext uri="{FF2B5EF4-FFF2-40B4-BE49-F238E27FC236}">
                <a16:creationId xmlns:a16="http://schemas.microsoft.com/office/drawing/2014/main" id="{D1371EE3-F6CD-F0DF-1981-6A1107B23799}"/>
              </a:ext>
            </a:extLst>
          </p:cNvPr>
          <p:cNvSpPr>
            <a:spLocks noGrp="1"/>
          </p:cNvSpPr>
          <p:nvPr>
            <p:ph type="sldNum" sz="quarter" idx="4294967295"/>
          </p:nvPr>
        </p:nvSpPr>
        <p:spPr>
          <a:xfrm>
            <a:off x="7010400" y="4286250"/>
            <a:ext cx="2133600" cy="274638"/>
          </a:xfrm>
        </p:spPr>
        <p:txBody>
          <a:bodyPr/>
          <a:lstStyle/>
          <a:p>
            <a:fld id="{179A9A4E-4C82-4D44-9372-C31BB3818094}" type="slidenum">
              <a:rPr lang="en-US" smtClean="0"/>
              <a:pPr/>
              <a:t>26</a:t>
            </a:fld>
            <a:endParaRPr lang="en-US" dirty="0"/>
          </a:p>
        </p:txBody>
      </p:sp>
    </p:spTree>
    <p:extLst>
      <p:ext uri="{BB962C8B-B14F-4D97-AF65-F5344CB8AC3E}">
        <p14:creationId xmlns:p14="http://schemas.microsoft.com/office/powerpoint/2010/main" val="880738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36B5-D3AA-4959-9CAE-044EC141174B}"/>
              </a:ext>
            </a:extLst>
          </p:cNvPr>
          <p:cNvSpPr>
            <a:spLocks noGrp="1"/>
          </p:cNvSpPr>
          <p:nvPr>
            <p:ph type="title"/>
          </p:nvPr>
        </p:nvSpPr>
        <p:spPr/>
        <p:txBody>
          <a:bodyPr/>
          <a:lstStyle/>
          <a:p>
            <a:r>
              <a:rPr lang="en-US" dirty="0"/>
              <a:t>Learning outcomes :</a:t>
            </a:r>
          </a:p>
        </p:txBody>
      </p:sp>
      <p:sp>
        <p:nvSpPr>
          <p:cNvPr id="3" name="Content Placeholder 2">
            <a:extLst>
              <a:ext uri="{FF2B5EF4-FFF2-40B4-BE49-F238E27FC236}">
                <a16:creationId xmlns:a16="http://schemas.microsoft.com/office/drawing/2014/main" id="{FF58A83B-B0E9-4166-BB98-1EB44B847762}"/>
              </a:ext>
            </a:extLst>
          </p:cNvPr>
          <p:cNvSpPr>
            <a:spLocks noGrp="1"/>
          </p:cNvSpPr>
          <p:nvPr>
            <p:ph idx="1"/>
          </p:nvPr>
        </p:nvSpPr>
        <p:spPr/>
        <p:txBody>
          <a:bodyPr>
            <a:normAutofit/>
          </a:bodyPr>
          <a:lstStyle/>
          <a:p>
            <a:r>
              <a:rPr lang="en-US" dirty="0"/>
              <a:t>Read and interpret a confusion matrix</a:t>
            </a:r>
          </a:p>
          <a:p>
            <a:r>
              <a:rPr lang="en-US" dirty="0"/>
              <a:t>Understand the various scoring measures that can be derived from a confusion matrix.</a:t>
            </a:r>
          </a:p>
          <a:p>
            <a:r>
              <a:rPr lang="en-US" dirty="0"/>
              <a:t>Understand that the context of the problem will dictate which measures are most important to optimize. </a:t>
            </a:r>
          </a:p>
          <a:p>
            <a:r>
              <a:rPr lang="en-US" dirty="0"/>
              <a:t>Understand how we can evaluate models using profit and loss.</a:t>
            </a:r>
          </a:p>
        </p:txBody>
      </p:sp>
    </p:spTree>
    <p:extLst>
      <p:ext uri="{BB962C8B-B14F-4D97-AF65-F5344CB8AC3E}">
        <p14:creationId xmlns:p14="http://schemas.microsoft.com/office/powerpoint/2010/main" val="239090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457AE-5B78-4824-BF64-8165265B4D6B}"/>
              </a:ext>
            </a:extLst>
          </p:cNvPr>
          <p:cNvSpPr>
            <a:spLocks noGrp="1"/>
          </p:cNvSpPr>
          <p:nvPr>
            <p:ph type="title"/>
          </p:nvPr>
        </p:nvSpPr>
        <p:spPr/>
        <p:txBody>
          <a:bodyPr/>
          <a:lstStyle/>
          <a:p>
            <a:r>
              <a:rPr lang="en-US" dirty="0"/>
              <a:t>Evaluating a binary classifier</a:t>
            </a:r>
          </a:p>
        </p:txBody>
      </p:sp>
      <p:sp>
        <p:nvSpPr>
          <p:cNvPr id="5" name="Content Placeholder 4">
            <a:extLst>
              <a:ext uri="{FF2B5EF4-FFF2-40B4-BE49-F238E27FC236}">
                <a16:creationId xmlns:a16="http://schemas.microsoft.com/office/drawing/2014/main" id="{F2BC41D5-8C21-D289-B290-A5C7CA26FE9F}"/>
              </a:ext>
            </a:extLst>
          </p:cNvPr>
          <p:cNvSpPr>
            <a:spLocks noGrp="1"/>
          </p:cNvSpPr>
          <p:nvPr>
            <p:ph idx="1"/>
          </p:nvPr>
        </p:nvSpPr>
        <p:spPr/>
        <p:txBody>
          <a:bodyPr/>
          <a:lstStyle/>
          <a:p>
            <a:r>
              <a:rPr lang="en-US" dirty="0"/>
              <a:t>Overall accuracy is one metric</a:t>
            </a:r>
          </a:p>
        </p:txBody>
      </p:sp>
      <p:graphicFrame>
        <p:nvGraphicFramePr>
          <p:cNvPr id="6" name="Table 6">
            <a:extLst>
              <a:ext uri="{FF2B5EF4-FFF2-40B4-BE49-F238E27FC236}">
                <a16:creationId xmlns:a16="http://schemas.microsoft.com/office/drawing/2014/main" id="{90FA93FB-93AB-EE91-BB8E-F69633C038D8}"/>
              </a:ext>
            </a:extLst>
          </p:cNvPr>
          <p:cNvGraphicFramePr>
            <a:graphicFrameLocks noGrp="1"/>
          </p:cNvGraphicFramePr>
          <p:nvPr>
            <p:extLst>
              <p:ext uri="{D42A27DB-BD31-4B8C-83A1-F6EECF244321}">
                <p14:modId xmlns:p14="http://schemas.microsoft.com/office/powerpoint/2010/main" val="1478905003"/>
              </p:ext>
            </p:extLst>
          </p:nvPr>
        </p:nvGraphicFramePr>
        <p:xfrm>
          <a:off x="849823" y="1919099"/>
          <a:ext cx="6096000" cy="2595880"/>
        </p:xfrm>
        <a:graphic>
          <a:graphicData uri="http://schemas.openxmlformats.org/drawingml/2006/table">
            <a:tbl>
              <a:tblPr firstRow="1">
                <a:tableStyleId>{5C22544A-7EE6-4342-B048-85BDC9FD1C3A}</a:tableStyleId>
              </a:tblPr>
              <a:tblGrid>
                <a:gridCol w="2032000">
                  <a:extLst>
                    <a:ext uri="{9D8B030D-6E8A-4147-A177-3AD203B41FA5}">
                      <a16:colId xmlns:a16="http://schemas.microsoft.com/office/drawing/2014/main" val="2519550994"/>
                    </a:ext>
                  </a:extLst>
                </a:gridCol>
                <a:gridCol w="2032000">
                  <a:extLst>
                    <a:ext uri="{9D8B030D-6E8A-4147-A177-3AD203B41FA5}">
                      <a16:colId xmlns:a16="http://schemas.microsoft.com/office/drawing/2014/main" val="1126844831"/>
                    </a:ext>
                  </a:extLst>
                </a:gridCol>
                <a:gridCol w="2032000">
                  <a:extLst>
                    <a:ext uri="{9D8B030D-6E8A-4147-A177-3AD203B41FA5}">
                      <a16:colId xmlns:a16="http://schemas.microsoft.com/office/drawing/2014/main" val="4107349031"/>
                    </a:ext>
                  </a:extLst>
                </a:gridCol>
              </a:tblGrid>
              <a:tr h="370840">
                <a:tc>
                  <a:txBody>
                    <a:bodyPr/>
                    <a:lstStyle/>
                    <a:p>
                      <a:r>
                        <a:rPr lang="en-US" dirty="0"/>
                        <a:t>Input</a:t>
                      </a:r>
                    </a:p>
                  </a:txBody>
                  <a:tcPr/>
                </a:tc>
                <a:tc>
                  <a:txBody>
                    <a:bodyPr/>
                    <a:lstStyle/>
                    <a:p>
                      <a:r>
                        <a:rPr lang="en-US" dirty="0"/>
                        <a:t>Target</a:t>
                      </a:r>
                    </a:p>
                  </a:txBody>
                  <a:tcPr/>
                </a:tc>
                <a:tc>
                  <a:txBody>
                    <a:bodyPr/>
                    <a:lstStyle/>
                    <a:p>
                      <a:r>
                        <a:rPr lang="en-US" dirty="0"/>
                        <a:t>Prediction</a:t>
                      </a:r>
                    </a:p>
                  </a:txBody>
                  <a:tcPr/>
                </a:tc>
                <a:extLst>
                  <a:ext uri="{0D108BD9-81ED-4DB2-BD59-A6C34878D82A}">
                    <a16:rowId xmlns:a16="http://schemas.microsoft.com/office/drawing/2014/main" val="3812258105"/>
                  </a:ext>
                </a:extLst>
              </a:tr>
              <a:tr h="370840">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259485408"/>
                  </a:ext>
                </a:extLst>
              </a:tr>
              <a:tr h="370840">
                <a:tc>
                  <a:txBody>
                    <a:bodyPr/>
                    <a:lstStyle/>
                    <a:p>
                      <a:r>
                        <a:rPr lang="en-US" dirty="0"/>
                        <a:t>23</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635851996"/>
                  </a:ext>
                </a:extLst>
              </a:tr>
              <a:tr h="370840">
                <a:tc>
                  <a:txBody>
                    <a:bodyPr/>
                    <a:lstStyle/>
                    <a:p>
                      <a:r>
                        <a:rPr lang="en-US" dirty="0"/>
                        <a:t>34</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982681893"/>
                  </a:ext>
                </a:extLst>
              </a:tr>
              <a:tr h="370840">
                <a:tc>
                  <a:txBody>
                    <a:bodyPr/>
                    <a:lstStyle/>
                    <a:p>
                      <a:r>
                        <a:rPr lang="en-US" dirty="0"/>
                        <a:t>23</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219899308"/>
                  </a:ext>
                </a:extLst>
              </a:tr>
              <a:tr h="370840">
                <a:tc>
                  <a:txBody>
                    <a:bodyPr/>
                    <a:lstStyle/>
                    <a:p>
                      <a:r>
                        <a:rPr lang="en-US" dirty="0"/>
                        <a:t>66</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800807369"/>
                  </a:ext>
                </a:extLst>
              </a:tr>
              <a:tr h="370840">
                <a:tc>
                  <a:txBody>
                    <a:bodyPr/>
                    <a:lstStyle/>
                    <a:p>
                      <a:r>
                        <a:rPr lang="en-US" dirty="0"/>
                        <a:t>43</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450348109"/>
                  </a:ext>
                </a:extLst>
              </a:tr>
            </a:tbl>
          </a:graphicData>
        </a:graphic>
      </p:graphicFrame>
      <p:sp>
        <p:nvSpPr>
          <p:cNvPr id="7" name="TextBox 6">
            <a:extLst>
              <a:ext uri="{FF2B5EF4-FFF2-40B4-BE49-F238E27FC236}">
                <a16:creationId xmlns:a16="http://schemas.microsoft.com/office/drawing/2014/main" id="{09D4D75F-3E62-451B-16AC-C04936259408}"/>
              </a:ext>
            </a:extLst>
          </p:cNvPr>
          <p:cNvSpPr txBox="1"/>
          <p:nvPr/>
        </p:nvSpPr>
        <p:spPr>
          <a:xfrm>
            <a:off x="7245456" y="1916058"/>
            <a:ext cx="1957149" cy="2169825"/>
          </a:xfrm>
          <a:prstGeom prst="rect">
            <a:avLst/>
          </a:prstGeom>
          <a:noFill/>
        </p:spPr>
        <p:txBody>
          <a:bodyPr wrap="square" rtlCol="0">
            <a:spAutoFit/>
          </a:bodyPr>
          <a:lstStyle/>
          <a:p>
            <a:r>
              <a:rPr lang="en-US" dirty="0"/>
              <a:t>Out of 6 predictions, 5 were correct. </a:t>
            </a:r>
          </a:p>
          <a:p>
            <a:endParaRPr lang="en-US" dirty="0"/>
          </a:p>
          <a:p>
            <a:r>
              <a:rPr lang="en-US" dirty="0"/>
              <a:t>Accuracy is correct prediction count over total predictions.</a:t>
            </a:r>
          </a:p>
          <a:p>
            <a:endParaRPr lang="en-US" dirty="0"/>
          </a:p>
          <a:p>
            <a:r>
              <a:rPr lang="en-US" dirty="0"/>
              <a:t>In this case:</a:t>
            </a:r>
          </a:p>
          <a:p>
            <a:r>
              <a:rPr lang="en-US" dirty="0"/>
              <a:t>Accuracy = 5/6 = 83.33%</a:t>
            </a:r>
          </a:p>
        </p:txBody>
      </p:sp>
      <p:pic>
        <p:nvPicPr>
          <p:cNvPr id="9" name="Graphic 8" descr="Checkmark">
            <a:extLst>
              <a:ext uri="{FF2B5EF4-FFF2-40B4-BE49-F238E27FC236}">
                <a16:creationId xmlns:a16="http://schemas.microsoft.com/office/drawing/2014/main" id="{5E6EB228-5D32-C945-3F9B-8CA65D12DC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2425" y="2292958"/>
            <a:ext cx="278792" cy="278792"/>
          </a:xfrm>
          <a:prstGeom prst="rect">
            <a:avLst/>
          </a:prstGeom>
        </p:spPr>
      </p:pic>
      <p:pic>
        <p:nvPicPr>
          <p:cNvPr id="10" name="Graphic 9" descr="Checkmark">
            <a:extLst>
              <a:ext uri="{FF2B5EF4-FFF2-40B4-BE49-F238E27FC236}">
                <a16:creationId xmlns:a16="http://schemas.microsoft.com/office/drawing/2014/main" id="{5E9DCE03-AC31-CD91-A9F6-31C1886BFC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2425" y="2677949"/>
            <a:ext cx="278792" cy="278792"/>
          </a:xfrm>
          <a:prstGeom prst="rect">
            <a:avLst/>
          </a:prstGeom>
        </p:spPr>
      </p:pic>
      <p:pic>
        <p:nvPicPr>
          <p:cNvPr id="11" name="Graphic 10" descr="Checkmark">
            <a:extLst>
              <a:ext uri="{FF2B5EF4-FFF2-40B4-BE49-F238E27FC236}">
                <a16:creationId xmlns:a16="http://schemas.microsoft.com/office/drawing/2014/main" id="{A9FCDF0E-DA52-8F84-7F2A-B16BA96986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2425" y="3072077"/>
            <a:ext cx="278792" cy="278792"/>
          </a:xfrm>
          <a:prstGeom prst="rect">
            <a:avLst/>
          </a:prstGeom>
        </p:spPr>
      </p:pic>
      <p:pic>
        <p:nvPicPr>
          <p:cNvPr id="12" name="Graphic 11" descr="Checkmark">
            <a:extLst>
              <a:ext uri="{FF2B5EF4-FFF2-40B4-BE49-F238E27FC236}">
                <a16:creationId xmlns:a16="http://schemas.microsoft.com/office/drawing/2014/main" id="{0A5CDE98-DA38-2B63-E863-B5F33ECC03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2425" y="3807091"/>
            <a:ext cx="278792" cy="278792"/>
          </a:xfrm>
          <a:prstGeom prst="rect">
            <a:avLst/>
          </a:prstGeom>
        </p:spPr>
      </p:pic>
      <p:pic>
        <p:nvPicPr>
          <p:cNvPr id="13" name="Graphic 12" descr="Checkmark">
            <a:extLst>
              <a:ext uri="{FF2B5EF4-FFF2-40B4-BE49-F238E27FC236}">
                <a16:creationId xmlns:a16="http://schemas.microsoft.com/office/drawing/2014/main" id="{9B8CCAB8-A4C1-2499-BCED-5310ED36BA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2425" y="4187086"/>
            <a:ext cx="278792" cy="278792"/>
          </a:xfrm>
          <a:prstGeom prst="rect">
            <a:avLst/>
          </a:prstGeom>
        </p:spPr>
      </p:pic>
      <p:pic>
        <p:nvPicPr>
          <p:cNvPr id="15" name="Graphic 14" descr="Close">
            <a:extLst>
              <a:ext uri="{FF2B5EF4-FFF2-40B4-BE49-F238E27FC236}">
                <a16:creationId xmlns:a16="http://schemas.microsoft.com/office/drawing/2014/main" id="{5181A385-1B5F-D610-59FC-9ADA80EA98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82425" y="3450518"/>
            <a:ext cx="278792" cy="278792"/>
          </a:xfrm>
          <a:prstGeom prst="rect">
            <a:avLst/>
          </a:prstGeom>
        </p:spPr>
      </p:pic>
    </p:spTree>
    <p:extLst>
      <p:ext uri="{BB962C8B-B14F-4D97-AF65-F5344CB8AC3E}">
        <p14:creationId xmlns:p14="http://schemas.microsoft.com/office/powerpoint/2010/main" val="2059555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36B5-D3AA-4959-9CAE-044EC141174B}"/>
              </a:ext>
            </a:extLst>
          </p:cNvPr>
          <p:cNvSpPr>
            <a:spLocks noGrp="1"/>
          </p:cNvSpPr>
          <p:nvPr>
            <p:ph type="title"/>
          </p:nvPr>
        </p:nvSpPr>
        <p:spPr/>
        <p:txBody>
          <a:bodyPr/>
          <a:lstStyle/>
          <a:p>
            <a:r>
              <a:rPr lang="en-US" dirty="0"/>
              <a:t>Learning outcomes :</a:t>
            </a:r>
          </a:p>
        </p:txBody>
      </p:sp>
      <p:sp>
        <p:nvSpPr>
          <p:cNvPr id="3" name="Content Placeholder 2">
            <a:extLst>
              <a:ext uri="{FF2B5EF4-FFF2-40B4-BE49-F238E27FC236}">
                <a16:creationId xmlns:a16="http://schemas.microsoft.com/office/drawing/2014/main" id="{FF58A83B-B0E9-4166-BB98-1EB44B847762}"/>
              </a:ext>
            </a:extLst>
          </p:cNvPr>
          <p:cNvSpPr>
            <a:spLocks noGrp="1"/>
          </p:cNvSpPr>
          <p:nvPr>
            <p:ph idx="1"/>
          </p:nvPr>
        </p:nvSpPr>
        <p:spPr/>
        <p:txBody>
          <a:bodyPr>
            <a:normAutofit lnSpcReduction="10000"/>
          </a:bodyPr>
          <a:lstStyle/>
          <a:p>
            <a:r>
              <a:rPr lang="en-US" dirty="0"/>
              <a:t>Understand that accuracy is not always the best measure of model performance.</a:t>
            </a:r>
          </a:p>
          <a:p>
            <a:r>
              <a:rPr lang="en-US" dirty="0"/>
              <a:t>Understand the types of errors classification models produce.</a:t>
            </a:r>
          </a:p>
          <a:p>
            <a:r>
              <a:rPr lang="en-US" dirty="0"/>
              <a:t>Be able to create a confusion matrix representation of the performance of a model.</a:t>
            </a:r>
          </a:p>
          <a:p>
            <a:r>
              <a:rPr lang="en-US" dirty="0"/>
              <a:t>Be able to calculate the metrics: Accuracy, Error Rate, Precision, Recall, and F1-Score.</a:t>
            </a:r>
          </a:p>
          <a:p>
            <a:r>
              <a:rPr lang="en-US" dirty="0"/>
              <a:t>Gain an appreciation of the trade-off between FP’s and FN’s.</a:t>
            </a:r>
          </a:p>
          <a:p>
            <a:r>
              <a:rPr lang="en-US" dirty="0"/>
              <a:t>Calculate the expected P&amp;L of both a ‘null model’, and a proposed model.</a:t>
            </a:r>
          </a:p>
        </p:txBody>
      </p:sp>
    </p:spTree>
    <p:extLst>
      <p:ext uri="{BB962C8B-B14F-4D97-AF65-F5344CB8AC3E}">
        <p14:creationId xmlns:p14="http://schemas.microsoft.com/office/powerpoint/2010/main" val="412220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B897-0A2B-A99F-0BA3-D1A03D971358}"/>
              </a:ext>
            </a:extLst>
          </p:cNvPr>
          <p:cNvSpPr>
            <a:spLocks noGrp="1"/>
          </p:cNvSpPr>
          <p:nvPr>
            <p:ph type="title"/>
          </p:nvPr>
        </p:nvSpPr>
        <p:spPr/>
        <p:txBody>
          <a:bodyPr/>
          <a:lstStyle/>
          <a:p>
            <a:r>
              <a:rPr lang="en-US" dirty="0"/>
              <a:t>Data Preparation</a:t>
            </a:r>
          </a:p>
        </p:txBody>
      </p:sp>
      <p:sp>
        <p:nvSpPr>
          <p:cNvPr id="4" name="Slide Number Placeholder 3">
            <a:extLst>
              <a:ext uri="{FF2B5EF4-FFF2-40B4-BE49-F238E27FC236}">
                <a16:creationId xmlns:a16="http://schemas.microsoft.com/office/drawing/2014/main" id="{D1371EE3-F6CD-F0DF-1981-6A1107B23799}"/>
              </a:ext>
            </a:extLst>
          </p:cNvPr>
          <p:cNvSpPr>
            <a:spLocks noGrp="1"/>
          </p:cNvSpPr>
          <p:nvPr>
            <p:ph type="sldNum" sz="quarter" idx="4294967295"/>
          </p:nvPr>
        </p:nvSpPr>
        <p:spPr>
          <a:xfrm>
            <a:off x="7010400" y="4286250"/>
            <a:ext cx="2133600" cy="274638"/>
          </a:xfrm>
        </p:spPr>
        <p:txBody>
          <a:bodyPr/>
          <a:lstStyle/>
          <a:p>
            <a:fld id="{179A9A4E-4C82-4D44-9372-C31BB3818094}" type="slidenum">
              <a:rPr lang="en-US" smtClean="0"/>
              <a:pPr/>
              <a:t>3</a:t>
            </a:fld>
            <a:endParaRPr lang="en-US" dirty="0"/>
          </a:p>
        </p:txBody>
      </p:sp>
    </p:spTree>
    <p:extLst>
      <p:ext uri="{BB962C8B-B14F-4D97-AF65-F5344CB8AC3E}">
        <p14:creationId xmlns:p14="http://schemas.microsoft.com/office/powerpoint/2010/main" val="3430358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A12A-197C-458F-B3E7-31A6274E399A}"/>
              </a:ext>
            </a:extLst>
          </p:cNvPr>
          <p:cNvSpPr>
            <a:spLocks noGrp="1"/>
          </p:cNvSpPr>
          <p:nvPr>
            <p:ph type="title"/>
          </p:nvPr>
        </p:nvSpPr>
        <p:spPr/>
        <p:txBody>
          <a:bodyPr/>
          <a:lstStyle/>
          <a:p>
            <a:r>
              <a:rPr lang="en-US" dirty="0"/>
              <a:t>Are there more performance measures?</a:t>
            </a:r>
          </a:p>
        </p:txBody>
      </p:sp>
      <p:sp>
        <p:nvSpPr>
          <p:cNvPr id="3" name="Content Placeholder 2">
            <a:extLst>
              <a:ext uri="{FF2B5EF4-FFF2-40B4-BE49-F238E27FC236}">
                <a16:creationId xmlns:a16="http://schemas.microsoft.com/office/drawing/2014/main" id="{AA8A893C-0B83-4563-9B99-6393327657DF}"/>
              </a:ext>
            </a:extLst>
          </p:cNvPr>
          <p:cNvSpPr>
            <a:spLocks noGrp="1"/>
          </p:cNvSpPr>
          <p:nvPr>
            <p:ph idx="1"/>
          </p:nvPr>
        </p:nvSpPr>
        <p:spPr/>
        <p:txBody>
          <a:bodyPr/>
          <a:lstStyle/>
          <a:p>
            <a:r>
              <a:rPr lang="en-US" dirty="0"/>
              <a:t>So far, we’ve measured the performance of classifier using </a:t>
            </a:r>
            <a:r>
              <a:rPr lang="en-US" b="1" u="sng" dirty="0"/>
              <a:t>accuracy</a:t>
            </a:r>
            <a:r>
              <a:rPr lang="en-US" dirty="0"/>
              <a:t>: That is, the percentage the model correctly predicted the target value.</a:t>
            </a:r>
          </a:p>
          <a:p>
            <a:endParaRPr lang="en-US" dirty="0"/>
          </a:p>
          <a:p>
            <a:r>
              <a:rPr lang="en-US" dirty="0"/>
              <a:t>Today, we will explore how we can more rigorously evaluate a classifier using something called a </a:t>
            </a:r>
            <a:r>
              <a:rPr lang="en-US" b="1" u="sng" dirty="0"/>
              <a:t>confusion matrix</a:t>
            </a:r>
            <a:r>
              <a:rPr lang="en-US" dirty="0"/>
              <a:t>.</a:t>
            </a:r>
          </a:p>
          <a:p>
            <a:endParaRPr lang="en-US" dirty="0"/>
          </a:p>
        </p:txBody>
      </p:sp>
    </p:spTree>
    <p:extLst>
      <p:ext uri="{BB962C8B-B14F-4D97-AF65-F5344CB8AC3E}">
        <p14:creationId xmlns:p14="http://schemas.microsoft.com/office/powerpoint/2010/main" val="164486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738701-737C-49D9-89EA-FF46801BA40B}"/>
              </a:ext>
            </a:extLst>
          </p:cNvPr>
          <p:cNvSpPr/>
          <p:nvPr/>
        </p:nvSpPr>
        <p:spPr bwMode="auto">
          <a:xfrm>
            <a:off x="6013891" y="1072323"/>
            <a:ext cx="1143000" cy="267369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 name="Rectangle 4">
            <a:extLst>
              <a:ext uri="{FF2B5EF4-FFF2-40B4-BE49-F238E27FC236}">
                <a16:creationId xmlns:a16="http://schemas.microsoft.com/office/drawing/2014/main" id="{BEE60596-777E-49E8-87C0-2D3EEC8EFF23}"/>
              </a:ext>
            </a:extLst>
          </p:cNvPr>
          <p:cNvSpPr/>
          <p:nvPr/>
        </p:nvSpPr>
        <p:spPr bwMode="auto">
          <a:xfrm>
            <a:off x="1752600" y="171450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TN</a:t>
            </a:r>
          </a:p>
        </p:txBody>
      </p:sp>
      <p:sp>
        <p:nvSpPr>
          <p:cNvPr id="6" name="Rectangle 5">
            <a:extLst>
              <a:ext uri="{FF2B5EF4-FFF2-40B4-BE49-F238E27FC236}">
                <a16:creationId xmlns:a16="http://schemas.microsoft.com/office/drawing/2014/main" id="{6B35D2A6-72A5-4813-BCDE-B909B8F58BE1}"/>
              </a:ext>
            </a:extLst>
          </p:cNvPr>
          <p:cNvSpPr/>
          <p:nvPr/>
        </p:nvSpPr>
        <p:spPr bwMode="auto">
          <a:xfrm>
            <a:off x="2895600" y="171450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FP</a:t>
            </a:r>
          </a:p>
        </p:txBody>
      </p:sp>
      <p:sp>
        <p:nvSpPr>
          <p:cNvPr id="7" name="Rectangle 6">
            <a:extLst>
              <a:ext uri="{FF2B5EF4-FFF2-40B4-BE49-F238E27FC236}">
                <a16:creationId xmlns:a16="http://schemas.microsoft.com/office/drawing/2014/main" id="{1FA1D5A9-DC03-438B-854E-2206A6493F2A}"/>
              </a:ext>
            </a:extLst>
          </p:cNvPr>
          <p:cNvSpPr/>
          <p:nvPr/>
        </p:nvSpPr>
        <p:spPr bwMode="auto">
          <a:xfrm>
            <a:off x="1752600" y="257175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FN</a:t>
            </a:r>
          </a:p>
        </p:txBody>
      </p:sp>
      <p:sp>
        <p:nvSpPr>
          <p:cNvPr id="8" name="Rectangle 7">
            <a:extLst>
              <a:ext uri="{FF2B5EF4-FFF2-40B4-BE49-F238E27FC236}">
                <a16:creationId xmlns:a16="http://schemas.microsoft.com/office/drawing/2014/main" id="{77BDEC50-4B20-4D32-9D27-9AC13A6F1607}"/>
              </a:ext>
            </a:extLst>
          </p:cNvPr>
          <p:cNvSpPr/>
          <p:nvPr/>
        </p:nvSpPr>
        <p:spPr bwMode="auto">
          <a:xfrm>
            <a:off x="2895600" y="257175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TP</a:t>
            </a:r>
          </a:p>
        </p:txBody>
      </p:sp>
      <p:sp>
        <p:nvSpPr>
          <p:cNvPr id="9" name="TextBox 8">
            <a:extLst>
              <a:ext uri="{FF2B5EF4-FFF2-40B4-BE49-F238E27FC236}">
                <a16:creationId xmlns:a16="http://schemas.microsoft.com/office/drawing/2014/main" id="{671C2E51-85A4-442D-BF3A-1B29D3BE7B83}"/>
              </a:ext>
            </a:extLst>
          </p:cNvPr>
          <p:cNvSpPr txBox="1"/>
          <p:nvPr/>
        </p:nvSpPr>
        <p:spPr>
          <a:xfrm>
            <a:off x="1886319" y="1252835"/>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No</a:t>
            </a:r>
          </a:p>
        </p:txBody>
      </p:sp>
      <p:sp>
        <p:nvSpPr>
          <p:cNvPr id="10" name="TextBox 9">
            <a:extLst>
              <a:ext uri="{FF2B5EF4-FFF2-40B4-BE49-F238E27FC236}">
                <a16:creationId xmlns:a16="http://schemas.microsoft.com/office/drawing/2014/main" id="{5CBF924F-3644-4E33-8A3D-FADD58975541}"/>
              </a:ext>
            </a:extLst>
          </p:cNvPr>
          <p:cNvSpPr txBox="1"/>
          <p:nvPr/>
        </p:nvSpPr>
        <p:spPr>
          <a:xfrm>
            <a:off x="2971800" y="1252834"/>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Yes</a:t>
            </a:r>
          </a:p>
        </p:txBody>
      </p:sp>
      <p:sp>
        <p:nvSpPr>
          <p:cNvPr id="11" name="TextBox 10">
            <a:extLst>
              <a:ext uri="{FF2B5EF4-FFF2-40B4-BE49-F238E27FC236}">
                <a16:creationId xmlns:a16="http://schemas.microsoft.com/office/drawing/2014/main" id="{19D85725-BCEE-4557-AD01-A0B0E4820950}"/>
              </a:ext>
            </a:extLst>
          </p:cNvPr>
          <p:cNvSpPr txBox="1"/>
          <p:nvPr/>
        </p:nvSpPr>
        <p:spPr>
          <a:xfrm>
            <a:off x="1133701" y="1997826"/>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No</a:t>
            </a:r>
          </a:p>
        </p:txBody>
      </p:sp>
      <p:sp>
        <p:nvSpPr>
          <p:cNvPr id="12" name="TextBox 11">
            <a:extLst>
              <a:ext uri="{FF2B5EF4-FFF2-40B4-BE49-F238E27FC236}">
                <a16:creationId xmlns:a16="http://schemas.microsoft.com/office/drawing/2014/main" id="{1A8F0A75-0DEB-4513-9519-E9EF6D1FA461}"/>
              </a:ext>
            </a:extLst>
          </p:cNvPr>
          <p:cNvSpPr txBox="1"/>
          <p:nvPr/>
        </p:nvSpPr>
        <p:spPr>
          <a:xfrm>
            <a:off x="1164323" y="2802582"/>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Yes</a:t>
            </a:r>
          </a:p>
        </p:txBody>
      </p:sp>
      <p:sp>
        <p:nvSpPr>
          <p:cNvPr id="13" name="TextBox 12">
            <a:extLst>
              <a:ext uri="{FF2B5EF4-FFF2-40B4-BE49-F238E27FC236}">
                <a16:creationId xmlns:a16="http://schemas.microsoft.com/office/drawing/2014/main" id="{024C160E-9A1E-4F8E-985C-D1C0B0F16FAD}"/>
              </a:ext>
            </a:extLst>
          </p:cNvPr>
          <p:cNvSpPr txBox="1"/>
          <p:nvPr/>
        </p:nvSpPr>
        <p:spPr>
          <a:xfrm>
            <a:off x="6448124" y="2101037"/>
            <a:ext cx="1560042" cy="1546577"/>
          </a:xfrm>
          <a:prstGeom prst="rect">
            <a:avLst/>
          </a:prstGeom>
          <a:noFill/>
        </p:spPr>
        <p:txBody>
          <a:bodyPr wrap="none" rtlCol="0">
            <a:spAutoFit/>
          </a:bodyPr>
          <a:lstStyle/>
          <a:p>
            <a:r>
              <a:rPr lang="en-US" dirty="0"/>
              <a:t>True 	Positive</a:t>
            </a:r>
          </a:p>
          <a:p>
            <a:endParaRPr lang="en-US" dirty="0"/>
          </a:p>
          <a:p>
            <a:r>
              <a:rPr lang="en-US" dirty="0"/>
              <a:t>True 	Negative</a:t>
            </a:r>
          </a:p>
          <a:p>
            <a:endParaRPr lang="en-US" dirty="0"/>
          </a:p>
          <a:p>
            <a:r>
              <a:rPr lang="en-US" dirty="0"/>
              <a:t>False 	Negative</a:t>
            </a:r>
          </a:p>
          <a:p>
            <a:endParaRPr lang="en-US" dirty="0"/>
          </a:p>
          <a:p>
            <a:r>
              <a:rPr lang="en-US" dirty="0"/>
              <a:t>False 	Positive</a:t>
            </a:r>
          </a:p>
        </p:txBody>
      </p:sp>
      <p:sp>
        <p:nvSpPr>
          <p:cNvPr id="14" name="Rectangle 13">
            <a:extLst>
              <a:ext uri="{FF2B5EF4-FFF2-40B4-BE49-F238E27FC236}">
                <a16:creationId xmlns:a16="http://schemas.microsoft.com/office/drawing/2014/main" id="{062B3019-1F52-4BC3-BAF2-A33FEE35DDCD}"/>
              </a:ext>
            </a:extLst>
          </p:cNvPr>
          <p:cNvSpPr/>
          <p:nvPr/>
        </p:nvSpPr>
        <p:spPr bwMode="auto">
          <a:xfrm>
            <a:off x="7156891" y="1969595"/>
            <a:ext cx="1265513" cy="267369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TextBox 14">
            <a:extLst>
              <a:ext uri="{FF2B5EF4-FFF2-40B4-BE49-F238E27FC236}">
                <a16:creationId xmlns:a16="http://schemas.microsoft.com/office/drawing/2014/main" id="{95EE0710-83CA-42C9-B48A-017C01FFCDC6}"/>
              </a:ext>
            </a:extLst>
          </p:cNvPr>
          <p:cNvSpPr txBox="1"/>
          <p:nvPr/>
        </p:nvSpPr>
        <p:spPr>
          <a:xfrm>
            <a:off x="6013891" y="1117494"/>
            <a:ext cx="1143000"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Was prediction correct?</a:t>
            </a:r>
          </a:p>
        </p:txBody>
      </p:sp>
      <p:cxnSp>
        <p:nvCxnSpPr>
          <p:cNvPr id="16" name="Straight Connector 15">
            <a:extLst>
              <a:ext uri="{FF2B5EF4-FFF2-40B4-BE49-F238E27FC236}">
                <a16:creationId xmlns:a16="http://schemas.microsoft.com/office/drawing/2014/main" id="{BF5229C1-9134-4104-82D1-5B36AC477C5A}"/>
              </a:ext>
            </a:extLst>
          </p:cNvPr>
          <p:cNvCxnSpPr/>
          <p:nvPr/>
        </p:nvCxnSpPr>
        <p:spPr bwMode="auto">
          <a:xfrm>
            <a:off x="6160103" y="2473525"/>
            <a:ext cx="2209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99D13794-F044-4D73-A508-40E287003EAB}"/>
              </a:ext>
            </a:extLst>
          </p:cNvPr>
          <p:cNvCxnSpPr>
            <a:cxnSpLocks/>
          </p:cNvCxnSpPr>
          <p:nvPr/>
        </p:nvCxnSpPr>
        <p:spPr bwMode="auto">
          <a:xfrm>
            <a:off x="6128930" y="2874325"/>
            <a:ext cx="2209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31BEE844-36E1-4394-BDC5-927F671770EA}"/>
              </a:ext>
            </a:extLst>
          </p:cNvPr>
          <p:cNvCxnSpPr>
            <a:cxnSpLocks/>
          </p:cNvCxnSpPr>
          <p:nvPr/>
        </p:nvCxnSpPr>
        <p:spPr bwMode="auto">
          <a:xfrm>
            <a:off x="6122003" y="3299834"/>
            <a:ext cx="2209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TextBox 18">
            <a:extLst>
              <a:ext uri="{FF2B5EF4-FFF2-40B4-BE49-F238E27FC236}">
                <a16:creationId xmlns:a16="http://schemas.microsoft.com/office/drawing/2014/main" id="{3140ED58-44E0-42F6-8B9B-8062A18AE932}"/>
              </a:ext>
            </a:extLst>
          </p:cNvPr>
          <p:cNvSpPr txBox="1"/>
          <p:nvPr/>
        </p:nvSpPr>
        <p:spPr>
          <a:xfrm>
            <a:off x="7226903" y="4060835"/>
            <a:ext cx="1143000" cy="523220"/>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What was predicted?</a:t>
            </a:r>
          </a:p>
        </p:txBody>
      </p:sp>
      <p:cxnSp>
        <p:nvCxnSpPr>
          <p:cNvPr id="20" name="Straight Arrow Connector 19">
            <a:extLst>
              <a:ext uri="{FF2B5EF4-FFF2-40B4-BE49-F238E27FC236}">
                <a16:creationId xmlns:a16="http://schemas.microsoft.com/office/drawing/2014/main" id="{90D179B7-2AB1-45A0-8FDE-EC874C178255}"/>
              </a:ext>
            </a:extLst>
          </p:cNvPr>
          <p:cNvCxnSpPr>
            <a:cxnSpLocks/>
          </p:cNvCxnSpPr>
          <p:nvPr/>
        </p:nvCxnSpPr>
        <p:spPr bwMode="auto">
          <a:xfrm flipV="1">
            <a:off x="1264227" y="3486151"/>
            <a:ext cx="945573" cy="3545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TextBox 20">
            <a:extLst>
              <a:ext uri="{FF2B5EF4-FFF2-40B4-BE49-F238E27FC236}">
                <a16:creationId xmlns:a16="http://schemas.microsoft.com/office/drawing/2014/main" id="{2F018E28-F3D5-4480-A66D-FDDB2261BD41}"/>
              </a:ext>
            </a:extLst>
          </p:cNvPr>
          <p:cNvSpPr txBox="1"/>
          <p:nvPr/>
        </p:nvSpPr>
        <p:spPr>
          <a:xfrm>
            <a:off x="56780" y="3746020"/>
            <a:ext cx="4991839" cy="107721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You may see different versions of confusion matrix; to help avoid ‘confusion’, we will follow the same format at the output from Python’s </a:t>
            </a:r>
            <a:r>
              <a:rPr lang="en-US" sz="1600" dirty="0" err="1">
                <a:latin typeface="Arial" panose="020B0604020202020204" pitchFamily="34" charset="0"/>
                <a:cs typeface="Arial" panose="020B0604020202020204" pitchFamily="34" charset="0"/>
              </a:rPr>
              <a:t>sklearn</a:t>
            </a:r>
            <a:r>
              <a:rPr lang="en-US" sz="1600" dirty="0">
                <a:latin typeface="Arial" panose="020B0604020202020204" pitchFamily="34" charset="0"/>
                <a:cs typeface="Arial" panose="020B0604020202020204" pitchFamily="34" charset="0"/>
              </a:rPr>
              <a:t> confusion matrix.</a:t>
            </a:r>
          </a:p>
        </p:txBody>
      </p:sp>
      <p:sp>
        <p:nvSpPr>
          <p:cNvPr id="22" name="Title 1">
            <a:extLst>
              <a:ext uri="{FF2B5EF4-FFF2-40B4-BE49-F238E27FC236}">
                <a16:creationId xmlns:a16="http://schemas.microsoft.com/office/drawing/2014/main" id="{A84DE5BC-0DF0-4D83-9AAE-AE2EA6FAC783}"/>
              </a:ext>
            </a:extLst>
          </p:cNvPr>
          <p:cNvSpPr>
            <a:spLocks noGrp="1"/>
          </p:cNvSpPr>
          <p:nvPr>
            <p:ph type="title"/>
          </p:nvPr>
        </p:nvSpPr>
        <p:spPr>
          <a:xfrm>
            <a:off x="153508" y="138635"/>
            <a:ext cx="6294616" cy="994172"/>
          </a:xfrm>
        </p:spPr>
        <p:txBody>
          <a:bodyPr>
            <a:normAutofit/>
          </a:bodyPr>
          <a:lstStyle/>
          <a:p>
            <a:r>
              <a:rPr lang="en-US" dirty="0"/>
              <a:t>Introducing the Confusion Matrix</a:t>
            </a:r>
          </a:p>
        </p:txBody>
      </p:sp>
    </p:spTree>
    <p:extLst>
      <p:ext uri="{BB962C8B-B14F-4D97-AF65-F5344CB8AC3E}">
        <p14:creationId xmlns:p14="http://schemas.microsoft.com/office/powerpoint/2010/main" val="30979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265579-FE6B-4C26-A43E-B98B89C043D1}"/>
              </a:ext>
            </a:extLst>
          </p:cNvPr>
          <p:cNvSpPr/>
          <p:nvPr/>
        </p:nvSpPr>
        <p:spPr bwMode="auto">
          <a:xfrm>
            <a:off x="1447800" y="180975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TN</a:t>
            </a:r>
          </a:p>
        </p:txBody>
      </p:sp>
      <p:sp>
        <p:nvSpPr>
          <p:cNvPr id="5" name="Rectangle 4">
            <a:extLst>
              <a:ext uri="{FF2B5EF4-FFF2-40B4-BE49-F238E27FC236}">
                <a16:creationId xmlns:a16="http://schemas.microsoft.com/office/drawing/2014/main" id="{8009B71B-0FF1-4FC6-A61B-2A0195291340}"/>
              </a:ext>
            </a:extLst>
          </p:cNvPr>
          <p:cNvSpPr/>
          <p:nvPr/>
        </p:nvSpPr>
        <p:spPr bwMode="auto">
          <a:xfrm>
            <a:off x="2590800" y="180975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FP</a:t>
            </a:r>
          </a:p>
        </p:txBody>
      </p:sp>
      <p:sp>
        <p:nvSpPr>
          <p:cNvPr id="6" name="Rectangle 5">
            <a:extLst>
              <a:ext uri="{FF2B5EF4-FFF2-40B4-BE49-F238E27FC236}">
                <a16:creationId xmlns:a16="http://schemas.microsoft.com/office/drawing/2014/main" id="{D288F10A-197E-4ADC-8967-A73E11FA9AA5}"/>
              </a:ext>
            </a:extLst>
          </p:cNvPr>
          <p:cNvSpPr/>
          <p:nvPr/>
        </p:nvSpPr>
        <p:spPr bwMode="auto">
          <a:xfrm>
            <a:off x="1447800" y="266700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FN</a:t>
            </a:r>
          </a:p>
        </p:txBody>
      </p:sp>
      <p:sp>
        <p:nvSpPr>
          <p:cNvPr id="7" name="Rectangle 6">
            <a:extLst>
              <a:ext uri="{FF2B5EF4-FFF2-40B4-BE49-F238E27FC236}">
                <a16:creationId xmlns:a16="http://schemas.microsoft.com/office/drawing/2014/main" id="{33F531CD-27F3-4D36-8BF5-88B1D3C9590E}"/>
              </a:ext>
            </a:extLst>
          </p:cNvPr>
          <p:cNvSpPr/>
          <p:nvPr/>
        </p:nvSpPr>
        <p:spPr bwMode="auto">
          <a:xfrm>
            <a:off x="2590800" y="266700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TP</a:t>
            </a:r>
          </a:p>
        </p:txBody>
      </p:sp>
      <p:sp>
        <p:nvSpPr>
          <p:cNvPr id="8" name="TextBox 7">
            <a:extLst>
              <a:ext uri="{FF2B5EF4-FFF2-40B4-BE49-F238E27FC236}">
                <a16:creationId xmlns:a16="http://schemas.microsoft.com/office/drawing/2014/main" id="{93F29394-3108-4366-A892-DCE45DDD47D4}"/>
              </a:ext>
            </a:extLst>
          </p:cNvPr>
          <p:cNvSpPr txBox="1"/>
          <p:nvPr/>
        </p:nvSpPr>
        <p:spPr>
          <a:xfrm>
            <a:off x="1581519" y="1348085"/>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No</a:t>
            </a:r>
          </a:p>
        </p:txBody>
      </p:sp>
      <p:sp>
        <p:nvSpPr>
          <p:cNvPr id="9" name="TextBox 8">
            <a:extLst>
              <a:ext uri="{FF2B5EF4-FFF2-40B4-BE49-F238E27FC236}">
                <a16:creationId xmlns:a16="http://schemas.microsoft.com/office/drawing/2014/main" id="{D3AA93CE-39A8-4760-8B3D-A19F68598B67}"/>
              </a:ext>
            </a:extLst>
          </p:cNvPr>
          <p:cNvSpPr txBox="1"/>
          <p:nvPr/>
        </p:nvSpPr>
        <p:spPr>
          <a:xfrm>
            <a:off x="2667000" y="1348084"/>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Yes</a:t>
            </a:r>
          </a:p>
        </p:txBody>
      </p:sp>
      <p:sp>
        <p:nvSpPr>
          <p:cNvPr id="10" name="TextBox 9">
            <a:extLst>
              <a:ext uri="{FF2B5EF4-FFF2-40B4-BE49-F238E27FC236}">
                <a16:creationId xmlns:a16="http://schemas.microsoft.com/office/drawing/2014/main" id="{7ECA04F8-EE70-4A74-832A-06E70D09519B}"/>
              </a:ext>
            </a:extLst>
          </p:cNvPr>
          <p:cNvSpPr txBox="1"/>
          <p:nvPr/>
        </p:nvSpPr>
        <p:spPr>
          <a:xfrm>
            <a:off x="828901" y="2093076"/>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No</a:t>
            </a:r>
          </a:p>
        </p:txBody>
      </p:sp>
      <p:sp>
        <p:nvSpPr>
          <p:cNvPr id="11" name="TextBox 10">
            <a:extLst>
              <a:ext uri="{FF2B5EF4-FFF2-40B4-BE49-F238E27FC236}">
                <a16:creationId xmlns:a16="http://schemas.microsoft.com/office/drawing/2014/main" id="{A0CBC6E2-40AF-49DC-8D31-29459B177B00}"/>
              </a:ext>
            </a:extLst>
          </p:cNvPr>
          <p:cNvSpPr txBox="1"/>
          <p:nvPr/>
        </p:nvSpPr>
        <p:spPr>
          <a:xfrm>
            <a:off x="859523" y="2897832"/>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Yes</a:t>
            </a:r>
          </a:p>
        </p:txBody>
      </p:sp>
      <p:sp>
        <p:nvSpPr>
          <p:cNvPr id="12" name="TextBox 11">
            <a:extLst>
              <a:ext uri="{FF2B5EF4-FFF2-40B4-BE49-F238E27FC236}">
                <a16:creationId xmlns:a16="http://schemas.microsoft.com/office/drawing/2014/main" id="{7D71DEE4-88A7-4F54-8490-9E5122801B60}"/>
              </a:ext>
            </a:extLst>
          </p:cNvPr>
          <p:cNvSpPr txBox="1"/>
          <p:nvPr/>
        </p:nvSpPr>
        <p:spPr>
          <a:xfrm>
            <a:off x="4572000" y="2323908"/>
            <a:ext cx="3347391"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(TN+TP) / (TN+TP+FP+FN)</a:t>
            </a:r>
          </a:p>
        </p:txBody>
      </p:sp>
      <p:sp>
        <p:nvSpPr>
          <p:cNvPr id="13" name="TextBox 12">
            <a:extLst>
              <a:ext uri="{FF2B5EF4-FFF2-40B4-BE49-F238E27FC236}">
                <a16:creationId xmlns:a16="http://schemas.microsoft.com/office/drawing/2014/main" id="{A610838C-F0AE-4AF9-80F4-0B77313E20CD}"/>
              </a:ext>
            </a:extLst>
          </p:cNvPr>
          <p:cNvSpPr txBox="1"/>
          <p:nvPr/>
        </p:nvSpPr>
        <p:spPr>
          <a:xfrm>
            <a:off x="5410200" y="1809749"/>
            <a:ext cx="1535998"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Accuracy:</a:t>
            </a:r>
          </a:p>
        </p:txBody>
      </p:sp>
    </p:spTree>
    <p:extLst>
      <p:ext uri="{BB962C8B-B14F-4D97-AF65-F5344CB8AC3E}">
        <p14:creationId xmlns:p14="http://schemas.microsoft.com/office/powerpoint/2010/main" val="1972900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682175-0FBD-4B04-B455-734FE49058A7}"/>
              </a:ext>
            </a:extLst>
          </p:cNvPr>
          <p:cNvSpPr/>
          <p:nvPr/>
        </p:nvSpPr>
        <p:spPr bwMode="auto">
          <a:xfrm>
            <a:off x="1447800" y="180975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TN</a:t>
            </a:r>
          </a:p>
        </p:txBody>
      </p:sp>
      <p:sp>
        <p:nvSpPr>
          <p:cNvPr id="5" name="Rectangle 4">
            <a:extLst>
              <a:ext uri="{FF2B5EF4-FFF2-40B4-BE49-F238E27FC236}">
                <a16:creationId xmlns:a16="http://schemas.microsoft.com/office/drawing/2014/main" id="{40B8B52C-C2DF-4CA1-B7C0-4B151FE3C13F}"/>
              </a:ext>
            </a:extLst>
          </p:cNvPr>
          <p:cNvSpPr/>
          <p:nvPr/>
        </p:nvSpPr>
        <p:spPr bwMode="auto">
          <a:xfrm>
            <a:off x="2590800" y="180975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FP</a:t>
            </a:r>
          </a:p>
        </p:txBody>
      </p:sp>
      <p:sp>
        <p:nvSpPr>
          <p:cNvPr id="6" name="Rectangle 5">
            <a:extLst>
              <a:ext uri="{FF2B5EF4-FFF2-40B4-BE49-F238E27FC236}">
                <a16:creationId xmlns:a16="http://schemas.microsoft.com/office/drawing/2014/main" id="{43DC2298-E4FC-4594-935A-4B2B5E958474}"/>
              </a:ext>
            </a:extLst>
          </p:cNvPr>
          <p:cNvSpPr/>
          <p:nvPr/>
        </p:nvSpPr>
        <p:spPr bwMode="auto">
          <a:xfrm>
            <a:off x="1447800" y="266700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FN</a:t>
            </a:r>
          </a:p>
        </p:txBody>
      </p:sp>
      <p:sp>
        <p:nvSpPr>
          <p:cNvPr id="7" name="Rectangle 6">
            <a:extLst>
              <a:ext uri="{FF2B5EF4-FFF2-40B4-BE49-F238E27FC236}">
                <a16:creationId xmlns:a16="http://schemas.microsoft.com/office/drawing/2014/main" id="{2A365771-2D76-49BC-9362-0141F3E43866}"/>
              </a:ext>
            </a:extLst>
          </p:cNvPr>
          <p:cNvSpPr/>
          <p:nvPr/>
        </p:nvSpPr>
        <p:spPr bwMode="auto">
          <a:xfrm>
            <a:off x="2590800" y="266700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TP</a:t>
            </a:r>
          </a:p>
        </p:txBody>
      </p:sp>
      <p:sp>
        <p:nvSpPr>
          <p:cNvPr id="8" name="TextBox 7">
            <a:extLst>
              <a:ext uri="{FF2B5EF4-FFF2-40B4-BE49-F238E27FC236}">
                <a16:creationId xmlns:a16="http://schemas.microsoft.com/office/drawing/2014/main" id="{2D254A43-C957-4C6D-843E-AF006E019E73}"/>
              </a:ext>
            </a:extLst>
          </p:cNvPr>
          <p:cNvSpPr txBox="1"/>
          <p:nvPr/>
        </p:nvSpPr>
        <p:spPr>
          <a:xfrm>
            <a:off x="1581519" y="1348085"/>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No</a:t>
            </a:r>
          </a:p>
        </p:txBody>
      </p:sp>
      <p:sp>
        <p:nvSpPr>
          <p:cNvPr id="9" name="TextBox 8">
            <a:extLst>
              <a:ext uri="{FF2B5EF4-FFF2-40B4-BE49-F238E27FC236}">
                <a16:creationId xmlns:a16="http://schemas.microsoft.com/office/drawing/2014/main" id="{91BD24FC-6D0A-4545-A24A-3841179B7794}"/>
              </a:ext>
            </a:extLst>
          </p:cNvPr>
          <p:cNvSpPr txBox="1"/>
          <p:nvPr/>
        </p:nvSpPr>
        <p:spPr>
          <a:xfrm>
            <a:off x="2667000" y="1348084"/>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Yes</a:t>
            </a:r>
          </a:p>
        </p:txBody>
      </p:sp>
      <p:sp>
        <p:nvSpPr>
          <p:cNvPr id="10" name="TextBox 9">
            <a:extLst>
              <a:ext uri="{FF2B5EF4-FFF2-40B4-BE49-F238E27FC236}">
                <a16:creationId xmlns:a16="http://schemas.microsoft.com/office/drawing/2014/main" id="{658921D2-B316-4392-B88D-FB6955D95D15}"/>
              </a:ext>
            </a:extLst>
          </p:cNvPr>
          <p:cNvSpPr txBox="1"/>
          <p:nvPr/>
        </p:nvSpPr>
        <p:spPr>
          <a:xfrm>
            <a:off x="828901" y="2093076"/>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No</a:t>
            </a:r>
          </a:p>
        </p:txBody>
      </p:sp>
      <p:sp>
        <p:nvSpPr>
          <p:cNvPr id="11" name="TextBox 10">
            <a:extLst>
              <a:ext uri="{FF2B5EF4-FFF2-40B4-BE49-F238E27FC236}">
                <a16:creationId xmlns:a16="http://schemas.microsoft.com/office/drawing/2014/main" id="{FE716430-3107-4E75-9E31-29AB29AA2448}"/>
              </a:ext>
            </a:extLst>
          </p:cNvPr>
          <p:cNvSpPr txBox="1"/>
          <p:nvPr/>
        </p:nvSpPr>
        <p:spPr>
          <a:xfrm>
            <a:off x="859523" y="2897832"/>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Yes</a:t>
            </a:r>
          </a:p>
        </p:txBody>
      </p:sp>
      <p:sp>
        <p:nvSpPr>
          <p:cNvPr id="12" name="TextBox 11">
            <a:extLst>
              <a:ext uri="{FF2B5EF4-FFF2-40B4-BE49-F238E27FC236}">
                <a16:creationId xmlns:a16="http://schemas.microsoft.com/office/drawing/2014/main" id="{62B79F15-4306-4FD9-B121-8FD516B3B843}"/>
              </a:ext>
            </a:extLst>
          </p:cNvPr>
          <p:cNvSpPr txBox="1"/>
          <p:nvPr/>
        </p:nvSpPr>
        <p:spPr>
          <a:xfrm>
            <a:off x="4572000" y="2323908"/>
            <a:ext cx="3347391"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(FN+FP) / (TN+TP+FP+FN)</a:t>
            </a:r>
          </a:p>
        </p:txBody>
      </p:sp>
      <p:sp>
        <p:nvSpPr>
          <p:cNvPr id="13" name="TextBox 12">
            <a:extLst>
              <a:ext uri="{FF2B5EF4-FFF2-40B4-BE49-F238E27FC236}">
                <a16:creationId xmlns:a16="http://schemas.microsoft.com/office/drawing/2014/main" id="{2723AE0D-DE26-49F3-A2E9-1B3CBFA81886}"/>
              </a:ext>
            </a:extLst>
          </p:cNvPr>
          <p:cNvSpPr txBox="1"/>
          <p:nvPr/>
        </p:nvSpPr>
        <p:spPr>
          <a:xfrm>
            <a:off x="4494253" y="1757659"/>
            <a:ext cx="3502883" cy="400110"/>
          </a:xfrm>
          <a:prstGeom prst="rect">
            <a:avLst/>
          </a:prstGeom>
          <a:noFill/>
        </p:spPr>
        <p:txBody>
          <a:bodyPr wrap="none" rtlCol="0">
            <a:spAutoFit/>
          </a:bodyPr>
          <a:lstStyle/>
          <a:p>
            <a:pPr algn="ctr"/>
            <a:r>
              <a:rPr lang="en-US" sz="2000" dirty="0">
                <a:latin typeface="Arial" panose="020B0604020202020204" pitchFamily="34" charset="0"/>
                <a:cs typeface="Arial" panose="020B0604020202020204" pitchFamily="34" charset="0"/>
              </a:rPr>
              <a:t>Misclassification (error) Rate:</a:t>
            </a:r>
          </a:p>
        </p:txBody>
      </p:sp>
    </p:spTree>
    <p:extLst>
      <p:ext uri="{BB962C8B-B14F-4D97-AF65-F5344CB8AC3E}">
        <p14:creationId xmlns:p14="http://schemas.microsoft.com/office/powerpoint/2010/main" val="1069569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C0B8BA-5AF3-47F7-B20A-18274C5EB520}"/>
              </a:ext>
            </a:extLst>
          </p:cNvPr>
          <p:cNvSpPr/>
          <p:nvPr/>
        </p:nvSpPr>
        <p:spPr bwMode="auto">
          <a:xfrm>
            <a:off x="1447800" y="180975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TN</a:t>
            </a:r>
          </a:p>
        </p:txBody>
      </p:sp>
      <p:sp>
        <p:nvSpPr>
          <p:cNvPr id="5" name="Rectangle 4">
            <a:extLst>
              <a:ext uri="{FF2B5EF4-FFF2-40B4-BE49-F238E27FC236}">
                <a16:creationId xmlns:a16="http://schemas.microsoft.com/office/drawing/2014/main" id="{87791B4E-CC1A-4CFD-AFD9-49DE949CE08D}"/>
              </a:ext>
            </a:extLst>
          </p:cNvPr>
          <p:cNvSpPr/>
          <p:nvPr/>
        </p:nvSpPr>
        <p:spPr bwMode="auto">
          <a:xfrm>
            <a:off x="2590800" y="180975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FP</a:t>
            </a:r>
          </a:p>
        </p:txBody>
      </p:sp>
      <p:sp>
        <p:nvSpPr>
          <p:cNvPr id="6" name="Rectangle 5">
            <a:extLst>
              <a:ext uri="{FF2B5EF4-FFF2-40B4-BE49-F238E27FC236}">
                <a16:creationId xmlns:a16="http://schemas.microsoft.com/office/drawing/2014/main" id="{64A99B91-1703-40D7-8D67-B81C5A9248FB}"/>
              </a:ext>
            </a:extLst>
          </p:cNvPr>
          <p:cNvSpPr/>
          <p:nvPr/>
        </p:nvSpPr>
        <p:spPr bwMode="auto">
          <a:xfrm>
            <a:off x="1447800" y="266700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FN</a:t>
            </a:r>
          </a:p>
        </p:txBody>
      </p:sp>
      <p:sp>
        <p:nvSpPr>
          <p:cNvPr id="7" name="Rectangle 6">
            <a:extLst>
              <a:ext uri="{FF2B5EF4-FFF2-40B4-BE49-F238E27FC236}">
                <a16:creationId xmlns:a16="http://schemas.microsoft.com/office/drawing/2014/main" id="{0C1C7878-41AF-4CEC-A157-0B3C688A50A9}"/>
              </a:ext>
            </a:extLst>
          </p:cNvPr>
          <p:cNvSpPr/>
          <p:nvPr/>
        </p:nvSpPr>
        <p:spPr bwMode="auto">
          <a:xfrm>
            <a:off x="2590800" y="266700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TP</a:t>
            </a:r>
          </a:p>
        </p:txBody>
      </p:sp>
      <p:sp>
        <p:nvSpPr>
          <p:cNvPr id="8" name="TextBox 7">
            <a:extLst>
              <a:ext uri="{FF2B5EF4-FFF2-40B4-BE49-F238E27FC236}">
                <a16:creationId xmlns:a16="http://schemas.microsoft.com/office/drawing/2014/main" id="{FA46C506-9221-48F0-A96B-DDD3CAFFEB54}"/>
              </a:ext>
            </a:extLst>
          </p:cNvPr>
          <p:cNvSpPr txBox="1"/>
          <p:nvPr/>
        </p:nvSpPr>
        <p:spPr>
          <a:xfrm>
            <a:off x="1581519" y="1348085"/>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No</a:t>
            </a:r>
          </a:p>
        </p:txBody>
      </p:sp>
      <p:sp>
        <p:nvSpPr>
          <p:cNvPr id="9" name="TextBox 8">
            <a:extLst>
              <a:ext uri="{FF2B5EF4-FFF2-40B4-BE49-F238E27FC236}">
                <a16:creationId xmlns:a16="http://schemas.microsoft.com/office/drawing/2014/main" id="{415C2703-A435-4886-BC94-B5665C831648}"/>
              </a:ext>
            </a:extLst>
          </p:cNvPr>
          <p:cNvSpPr txBox="1"/>
          <p:nvPr/>
        </p:nvSpPr>
        <p:spPr>
          <a:xfrm>
            <a:off x="2667000" y="1348084"/>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Yes</a:t>
            </a:r>
          </a:p>
        </p:txBody>
      </p:sp>
      <p:sp>
        <p:nvSpPr>
          <p:cNvPr id="10" name="TextBox 9">
            <a:extLst>
              <a:ext uri="{FF2B5EF4-FFF2-40B4-BE49-F238E27FC236}">
                <a16:creationId xmlns:a16="http://schemas.microsoft.com/office/drawing/2014/main" id="{29145887-CCD4-402E-BCB2-23EE81287EB0}"/>
              </a:ext>
            </a:extLst>
          </p:cNvPr>
          <p:cNvSpPr txBox="1"/>
          <p:nvPr/>
        </p:nvSpPr>
        <p:spPr>
          <a:xfrm>
            <a:off x="828901" y="2093076"/>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No</a:t>
            </a:r>
          </a:p>
        </p:txBody>
      </p:sp>
      <p:sp>
        <p:nvSpPr>
          <p:cNvPr id="11" name="TextBox 10">
            <a:extLst>
              <a:ext uri="{FF2B5EF4-FFF2-40B4-BE49-F238E27FC236}">
                <a16:creationId xmlns:a16="http://schemas.microsoft.com/office/drawing/2014/main" id="{61CA7971-1ACB-44B7-A1E2-4DF92ABE4305}"/>
              </a:ext>
            </a:extLst>
          </p:cNvPr>
          <p:cNvSpPr txBox="1"/>
          <p:nvPr/>
        </p:nvSpPr>
        <p:spPr>
          <a:xfrm>
            <a:off x="859523" y="2897832"/>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Yes</a:t>
            </a:r>
          </a:p>
        </p:txBody>
      </p:sp>
      <p:sp>
        <p:nvSpPr>
          <p:cNvPr id="12" name="TextBox 11">
            <a:extLst>
              <a:ext uri="{FF2B5EF4-FFF2-40B4-BE49-F238E27FC236}">
                <a16:creationId xmlns:a16="http://schemas.microsoft.com/office/drawing/2014/main" id="{702F77B5-728B-4C70-B610-7940C1937F7F}"/>
              </a:ext>
            </a:extLst>
          </p:cNvPr>
          <p:cNvSpPr txBox="1"/>
          <p:nvPr/>
        </p:nvSpPr>
        <p:spPr>
          <a:xfrm>
            <a:off x="5385264" y="2320004"/>
            <a:ext cx="1696490"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TP / (TP+FP)</a:t>
            </a:r>
          </a:p>
        </p:txBody>
      </p:sp>
      <p:sp>
        <p:nvSpPr>
          <p:cNvPr id="13" name="TextBox 12">
            <a:extLst>
              <a:ext uri="{FF2B5EF4-FFF2-40B4-BE49-F238E27FC236}">
                <a16:creationId xmlns:a16="http://schemas.microsoft.com/office/drawing/2014/main" id="{A6D83D65-4876-435C-B517-79EE773B0C72}"/>
              </a:ext>
            </a:extLst>
          </p:cNvPr>
          <p:cNvSpPr txBox="1"/>
          <p:nvPr/>
        </p:nvSpPr>
        <p:spPr>
          <a:xfrm>
            <a:off x="4419600" y="2828956"/>
            <a:ext cx="4046656" cy="1600438"/>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212121"/>
                </a:solidFill>
                <a:effectLst/>
                <a:latin typeface="Roboto"/>
              </a:rPr>
              <a:t>When a positive value is predicted, how often is the prediction correct? In other words: How "precise" is the classifier when predicting positive instances?</a:t>
            </a:r>
          </a:p>
          <a:p>
            <a:pPr marL="285750" indent="-285750">
              <a:buFont typeface="Arial" panose="020B0604020202020204" pitchFamily="34" charset="0"/>
              <a:buChar char="•"/>
            </a:pPr>
            <a:endParaRPr lang="en-US" sz="1400" dirty="0">
              <a:solidFill>
                <a:srgbClr val="212121"/>
              </a:solidFill>
              <a:latin typeface="Roboto"/>
            </a:endParaRPr>
          </a:p>
          <a:p>
            <a:pPr marL="285750" indent="-285750">
              <a:buFont typeface="Arial" panose="020B0604020202020204" pitchFamily="34" charset="0"/>
              <a:buChar char="•"/>
            </a:pPr>
            <a:r>
              <a:rPr lang="en-US" sz="1400" dirty="0">
                <a:solidFill>
                  <a:srgbClr val="212121"/>
                </a:solidFill>
                <a:latin typeface="Roboto"/>
              </a:rPr>
              <a:t>Also referred to as Positive Predictive Value</a:t>
            </a:r>
            <a:endParaRPr lang="en-US" sz="1400" b="0" i="0" dirty="0">
              <a:solidFill>
                <a:srgbClr val="212121"/>
              </a:solidFill>
              <a:effectLst/>
              <a:latin typeface="Roboto"/>
            </a:endParaRPr>
          </a:p>
          <a:p>
            <a:endParaRPr lang="en-US" sz="1400" b="0" i="0" dirty="0">
              <a:solidFill>
                <a:srgbClr val="212121"/>
              </a:solidFill>
              <a:effectLst/>
              <a:latin typeface="Roboto"/>
            </a:endParaRPr>
          </a:p>
        </p:txBody>
      </p:sp>
      <p:sp>
        <p:nvSpPr>
          <p:cNvPr id="14" name="TextBox 13">
            <a:extLst>
              <a:ext uri="{FF2B5EF4-FFF2-40B4-BE49-F238E27FC236}">
                <a16:creationId xmlns:a16="http://schemas.microsoft.com/office/drawing/2014/main" id="{A52240B4-AB87-4A52-8540-3FE230390A5B}"/>
              </a:ext>
            </a:extLst>
          </p:cNvPr>
          <p:cNvSpPr txBox="1"/>
          <p:nvPr/>
        </p:nvSpPr>
        <p:spPr>
          <a:xfrm>
            <a:off x="5505361" y="1749497"/>
            <a:ext cx="1537601" cy="461665"/>
          </a:xfrm>
          <a:prstGeom prst="rect">
            <a:avLst/>
          </a:prstGeom>
          <a:noFill/>
        </p:spPr>
        <p:txBody>
          <a:bodyPr wrap="none" rtlCol="0">
            <a:spAutoFit/>
          </a:bodyPr>
          <a:lstStyle/>
          <a:p>
            <a:pPr algn="ctr"/>
            <a:r>
              <a:rPr lang="en-US" sz="2400" dirty="0">
                <a:latin typeface="Arial" panose="020B0604020202020204" pitchFamily="34" charset="0"/>
                <a:cs typeface="Arial" panose="020B0604020202020204" pitchFamily="34" charset="0"/>
              </a:rPr>
              <a:t>Precision:</a:t>
            </a:r>
          </a:p>
        </p:txBody>
      </p:sp>
    </p:spTree>
    <p:extLst>
      <p:ext uri="{BB962C8B-B14F-4D97-AF65-F5344CB8AC3E}">
        <p14:creationId xmlns:p14="http://schemas.microsoft.com/office/powerpoint/2010/main" val="477864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05BCF56-17FF-4436-BAB1-7A5F4A86F718}"/>
              </a:ext>
            </a:extLst>
          </p:cNvPr>
          <p:cNvSpPr/>
          <p:nvPr/>
        </p:nvSpPr>
        <p:spPr bwMode="auto">
          <a:xfrm>
            <a:off x="1447800" y="180975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TN</a:t>
            </a:r>
          </a:p>
        </p:txBody>
      </p:sp>
      <p:sp>
        <p:nvSpPr>
          <p:cNvPr id="16" name="Rectangle 15">
            <a:extLst>
              <a:ext uri="{FF2B5EF4-FFF2-40B4-BE49-F238E27FC236}">
                <a16:creationId xmlns:a16="http://schemas.microsoft.com/office/drawing/2014/main" id="{769289A8-C325-4191-85E8-0B8549A890C3}"/>
              </a:ext>
            </a:extLst>
          </p:cNvPr>
          <p:cNvSpPr/>
          <p:nvPr/>
        </p:nvSpPr>
        <p:spPr bwMode="auto">
          <a:xfrm>
            <a:off x="2590800" y="180975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FP</a:t>
            </a:r>
          </a:p>
        </p:txBody>
      </p:sp>
      <p:sp>
        <p:nvSpPr>
          <p:cNvPr id="17" name="Rectangle 16">
            <a:extLst>
              <a:ext uri="{FF2B5EF4-FFF2-40B4-BE49-F238E27FC236}">
                <a16:creationId xmlns:a16="http://schemas.microsoft.com/office/drawing/2014/main" id="{1B248F8C-9ACB-4806-9F0F-1F948B337913}"/>
              </a:ext>
            </a:extLst>
          </p:cNvPr>
          <p:cNvSpPr/>
          <p:nvPr/>
        </p:nvSpPr>
        <p:spPr bwMode="auto">
          <a:xfrm>
            <a:off x="1447800" y="266700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FN</a:t>
            </a:r>
          </a:p>
        </p:txBody>
      </p:sp>
      <p:sp>
        <p:nvSpPr>
          <p:cNvPr id="18" name="Rectangle 17">
            <a:extLst>
              <a:ext uri="{FF2B5EF4-FFF2-40B4-BE49-F238E27FC236}">
                <a16:creationId xmlns:a16="http://schemas.microsoft.com/office/drawing/2014/main" id="{A2EFAE14-FDD9-4226-A2F1-A67449D87C68}"/>
              </a:ext>
            </a:extLst>
          </p:cNvPr>
          <p:cNvSpPr/>
          <p:nvPr/>
        </p:nvSpPr>
        <p:spPr bwMode="auto">
          <a:xfrm>
            <a:off x="2590800" y="266700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TP</a:t>
            </a:r>
          </a:p>
        </p:txBody>
      </p:sp>
      <p:sp>
        <p:nvSpPr>
          <p:cNvPr id="19" name="TextBox 18">
            <a:extLst>
              <a:ext uri="{FF2B5EF4-FFF2-40B4-BE49-F238E27FC236}">
                <a16:creationId xmlns:a16="http://schemas.microsoft.com/office/drawing/2014/main" id="{17224697-2B86-4731-AE19-7DDCF22E9AF6}"/>
              </a:ext>
            </a:extLst>
          </p:cNvPr>
          <p:cNvSpPr txBox="1"/>
          <p:nvPr/>
        </p:nvSpPr>
        <p:spPr>
          <a:xfrm>
            <a:off x="1581519" y="1348085"/>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No</a:t>
            </a:r>
          </a:p>
        </p:txBody>
      </p:sp>
      <p:sp>
        <p:nvSpPr>
          <p:cNvPr id="20" name="TextBox 19">
            <a:extLst>
              <a:ext uri="{FF2B5EF4-FFF2-40B4-BE49-F238E27FC236}">
                <a16:creationId xmlns:a16="http://schemas.microsoft.com/office/drawing/2014/main" id="{104FDD58-4337-42D3-81F9-7B59935C250F}"/>
              </a:ext>
            </a:extLst>
          </p:cNvPr>
          <p:cNvSpPr txBox="1"/>
          <p:nvPr/>
        </p:nvSpPr>
        <p:spPr>
          <a:xfrm>
            <a:off x="2667000" y="1348084"/>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Yes</a:t>
            </a:r>
          </a:p>
        </p:txBody>
      </p:sp>
      <p:sp>
        <p:nvSpPr>
          <p:cNvPr id="21" name="TextBox 20">
            <a:extLst>
              <a:ext uri="{FF2B5EF4-FFF2-40B4-BE49-F238E27FC236}">
                <a16:creationId xmlns:a16="http://schemas.microsoft.com/office/drawing/2014/main" id="{65EEFED6-85D7-4F0B-AB5A-4B577E7CCB7B}"/>
              </a:ext>
            </a:extLst>
          </p:cNvPr>
          <p:cNvSpPr txBox="1"/>
          <p:nvPr/>
        </p:nvSpPr>
        <p:spPr>
          <a:xfrm>
            <a:off x="828901" y="2093076"/>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No</a:t>
            </a:r>
          </a:p>
        </p:txBody>
      </p:sp>
      <p:sp>
        <p:nvSpPr>
          <p:cNvPr id="22" name="TextBox 21">
            <a:extLst>
              <a:ext uri="{FF2B5EF4-FFF2-40B4-BE49-F238E27FC236}">
                <a16:creationId xmlns:a16="http://schemas.microsoft.com/office/drawing/2014/main" id="{D7E2BE25-26B6-45A6-A59A-58266080E00B}"/>
              </a:ext>
            </a:extLst>
          </p:cNvPr>
          <p:cNvSpPr txBox="1"/>
          <p:nvPr/>
        </p:nvSpPr>
        <p:spPr>
          <a:xfrm>
            <a:off x="859523" y="2897832"/>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Yes</a:t>
            </a:r>
          </a:p>
        </p:txBody>
      </p:sp>
      <p:sp>
        <p:nvSpPr>
          <p:cNvPr id="23" name="TextBox 22">
            <a:extLst>
              <a:ext uri="{FF2B5EF4-FFF2-40B4-BE49-F238E27FC236}">
                <a16:creationId xmlns:a16="http://schemas.microsoft.com/office/drawing/2014/main" id="{3B7B7C31-38F6-47A9-BCE0-70898EA36DA4}"/>
              </a:ext>
            </a:extLst>
          </p:cNvPr>
          <p:cNvSpPr txBox="1"/>
          <p:nvPr/>
        </p:nvSpPr>
        <p:spPr>
          <a:xfrm>
            <a:off x="5385264" y="2320004"/>
            <a:ext cx="1710918"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TP / (TP+FN)</a:t>
            </a:r>
          </a:p>
        </p:txBody>
      </p:sp>
      <p:sp>
        <p:nvSpPr>
          <p:cNvPr id="24" name="TextBox 23">
            <a:extLst>
              <a:ext uri="{FF2B5EF4-FFF2-40B4-BE49-F238E27FC236}">
                <a16:creationId xmlns:a16="http://schemas.microsoft.com/office/drawing/2014/main" id="{DB699C91-65BA-46D8-8D38-8B4DBB56F90E}"/>
              </a:ext>
            </a:extLst>
          </p:cNvPr>
          <p:cNvSpPr txBox="1"/>
          <p:nvPr/>
        </p:nvSpPr>
        <p:spPr>
          <a:xfrm>
            <a:off x="4419600" y="2886209"/>
            <a:ext cx="4046656" cy="1384995"/>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212121"/>
                </a:solidFill>
                <a:effectLst/>
                <a:latin typeface="Roboto"/>
              </a:rPr>
              <a:t>Ability of a classification model to identify all relevant instances</a:t>
            </a:r>
          </a:p>
          <a:p>
            <a:pPr marL="285750" indent="-285750">
              <a:buFont typeface="Arial" panose="020B0604020202020204" pitchFamily="34" charset="0"/>
              <a:buChar char="•"/>
            </a:pPr>
            <a:r>
              <a:rPr lang="en-US" sz="1400" b="0" i="0" dirty="0">
                <a:solidFill>
                  <a:srgbClr val="212121"/>
                </a:solidFill>
                <a:effectLst/>
                <a:latin typeface="Roboto"/>
              </a:rPr>
              <a:t>Also referred to as Sensitivity, Probability of Detection, True Positive Rate</a:t>
            </a:r>
          </a:p>
          <a:p>
            <a:br>
              <a:rPr lang="en-US" sz="1400" dirty="0"/>
            </a:br>
            <a:endParaRPr lang="en-US" sz="14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270031B7-045A-4669-88C9-8FA1F14AF3A9}"/>
              </a:ext>
            </a:extLst>
          </p:cNvPr>
          <p:cNvSpPr txBox="1"/>
          <p:nvPr/>
        </p:nvSpPr>
        <p:spPr>
          <a:xfrm>
            <a:off x="5677107" y="1712468"/>
            <a:ext cx="1127232"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Recall:</a:t>
            </a:r>
          </a:p>
        </p:txBody>
      </p:sp>
    </p:spTree>
    <p:extLst>
      <p:ext uri="{BB962C8B-B14F-4D97-AF65-F5344CB8AC3E}">
        <p14:creationId xmlns:p14="http://schemas.microsoft.com/office/powerpoint/2010/main" val="3187698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E2AA5B-9DE7-4A87-B0F0-55C8AD4B3FDF}"/>
              </a:ext>
            </a:extLst>
          </p:cNvPr>
          <p:cNvSpPr/>
          <p:nvPr/>
        </p:nvSpPr>
        <p:spPr bwMode="auto">
          <a:xfrm>
            <a:off x="1447800" y="180975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TN</a:t>
            </a:r>
          </a:p>
        </p:txBody>
      </p:sp>
      <p:sp>
        <p:nvSpPr>
          <p:cNvPr id="5" name="Rectangle 4">
            <a:extLst>
              <a:ext uri="{FF2B5EF4-FFF2-40B4-BE49-F238E27FC236}">
                <a16:creationId xmlns:a16="http://schemas.microsoft.com/office/drawing/2014/main" id="{9E20C742-1E16-4A29-89CA-905DBD3A1840}"/>
              </a:ext>
            </a:extLst>
          </p:cNvPr>
          <p:cNvSpPr/>
          <p:nvPr/>
        </p:nvSpPr>
        <p:spPr bwMode="auto">
          <a:xfrm>
            <a:off x="2590800" y="180975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FP</a:t>
            </a:r>
          </a:p>
        </p:txBody>
      </p:sp>
      <p:sp>
        <p:nvSpPr>
          <p:cNvPr id="6" name="Rectangle 5">
            <a:extLst>
              <a:ext uri="{FF2B5EF4-FFF2-40B4-BE49-F238E27FC236}">
                <a16:creationId xmlns:a16="http://schemas.microsoft.com/office/drawing/2014/main" id="{8526979C-AA2D-4609-BF25-2B8D91B7A08F}"/>
              </a:ext>
            </a:extLst>
          </p:cNvPr>
          <p:cNvSpPr/>
          <p:nvPr/>
        </p:nvSpPr>
        <p:spPr bwMode="auto">
          <a:xfrm>
            <a:off x="1447800" y="266700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FN</a:t>
            </a:r>
          </a:p>
        </p:txBody>
      </p:sp>
      <p:sp>
        <p:nvSpPr>
          <p:cNvPr id="7" name="Rectangle 6">
            <a:extLst>
              <a:ext uri="{FF2B5EF4-FFF2-40B4-BE49-F238E27FC236}">
                <a16:creationId xmlns:a16="http://schemas.microsoft.com/office/drawing/2014/main" id="{8CFFE718-EBEC-41FE-9591-E0FB4FC3ADC2}"/>
              </a:ext>
            </a:extLst>
          </p:cNvPr>
          <p:cNvSpPr/>
          <p:nvPr/>
        </p:nvSpPr>
        <p:spPr bwMode="auto">
          <a:xfrm>
            <a:off x="2590800" y="266700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TP</a:t>
            </a:r>
          </a:p>
        </p:txBody>
      </p:sp>
      <p:sp>
        <p:nvSpPr>
          <p:cNvPr id="8" name="TextBox 7">
            <a:extLst>
              <a:ext uri="{FF2B5EF4-FFF2-40B4-BE49-F238E27FC236}">
                <a16:creationId xmlns:a16="http://schemas.microsoft.com/office/drawing/2014/main" id="{C7A05F2B-A5FC-4E00-A73F-552F47CB25A4}"/>
              </a:ext>
            </a:extLst>
          </p:cNvPr>
          <p:cNvSpPr txBox="1"/>
          <p:nvPr/>
        </p:nvSpPr>
        <p:spPr>
          <a:xfrm>
            <a:off x="1581519" y="1348085"/>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No</a:t>
            </a:r>
          </a:p>
        </p:txBody>
      </p:sp>
      <p:sp>
        <p:nvSpPr>
          <p:cNvPr id="9" name="TextBox 8">
            <a:extLst>
              <a:ext uri="{FF2B5EF4-FFF2-40B4-BE49-F238E27FC236}">
                <a16:creationId xmlns:a16="http://schemas.microsoft.com/office/drawing/2014/main" id="{A0DC91EF-B3B9-493B-9634-DA87767192AC}"/>
              </a:ext>
            </a:extLst>
          </p:cNvPr>
          <p:cNvSpPr txBox="1"/>
          <p:nvPr/>
        </p:nvSpPr>
        <p:spPr>
          <a:xfrm>
            <a:off x="2667000" y="1348084"/>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Yes</a:t>
            </a:r>
          </a:p>
        </p:txBody>
      </p:sp>
      <p:sp>
        <p:nvSpPr>
          <p:cNvPr id="10" name="TextBox 9">
            <a:extLst>
              <a:ext uri="{FF2B5EF4-FFF2-40B4-BE49-F238E27FC236}">
                <a16:creationId xmlns:a16="http://schemas.microsoft.com/office/drawing/2014/main" id="{B6B7A294-9E5D-4EFE-98F1-0E6122A88B06}"/>
              </a:ext>
            </a:extLst>
          </p:cNvPr>
          <p:cNvSpPr txBox="1"/>
          <p:nvPr/>
        </p:nvSpPr>
        <p:spPr>
          <a:xfrm>
            <a:off x="828901" y="2093076"/>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No</a:t>
            </a:r>
          </a:p>
        </p:txBody>
      </p:sp>
      <p:sp>
        <p:nvSpPr>
          <p:cNvPr id="11" name="TextBox 10">
            <a:extLst>
              <a:ext uri="{FF2B5EF4-FFF2-40B4-BE49-F238E27FC236}">
                <a16:creationId xmlns:a16="http://schemas.microsoft.com/office/drawing/2014/main" id="{80C8521F-D93F-4A6D-B226-48B31D858586}"/>
              </a:ext>
            </a:extLst>
          </p:cNvPr>
          <p:cNvSpPr txBox="1"/>
          <p:nvPr/>
        </p:nvSpPr>
        <p:spPr>
          <a:xfrm>
            <a:off x="859523" y="2897832"/>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Yes</a:t>
            </a:r>
          </a:p>
        </p:txBody>
      </p:sp>
      <p:sp>
        <p:nvSpPr>
          <p:cNvPr id="12" name="TextBox 11">
            <a:extLst>
              <a:ext uri="{FF2B5EF4-FFF2-40B4-BE49-F238E27FC236}">
                <a16:creationId xmlns:a16="http://schemas.microsoft.com/office/drawing/2014/main" id="{EF764DCF-4506-4C3B-A742-838E57D95F96}"/>
              </a:ext>
            </a:extLst>
          </p:cNvPr>
          <p:cNvSpPr txBox="1"/>
          <p:nvPr/>
        </p:nvSpPr>
        <p:spPr>
          <a:xfrm>
            <a:off x="4495800" y="2331182"/>
            <a:ext cx="4636206"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(2*precision*recall) / (precision + recall)</a:t>
            </a:r>
          </a:p>
        </p:txBody>
      </p:sp>
      <p:sp>
        <p:nvSpPr>
          <p:cNvPr id="13" name="TextBox 12">
            <a:extLst>
              <a:ext uri="{FF2B5EF4-FFF2-40B4-BE49-F238E27FC236}">
                <a16:creationId xmlns:a16="http://schemas.microsoft.com/office/drawing/2014/main" id="{F8831640-7064-4479-90F0-CE2C6B3CAB18}"/>
              </a:ext>
            </a:extLst>
          </p:cNvPr>
          <p:cNvSpPr txBox="1"/>
          <p:nvPr/>
        </p:nvSpPr>
        <p:spPr>
          <a:xfrm>
            <a:off x="4419600" y="2886209"/>
            <a:ext cx="4046656" cy="800219"/>
          </a:xfrm>
          <a:prstGeom prst="rect">
            <a:avLst/>
          </a:prstGeom>
          <a:noFill/>
        </p:spPr>
        <p:txBody>
          <a:bodyPr wrap="square" rtlCol="0">
            <a:spAutoFit/>
          </a:bodyPr>
          <a:lstStyle/>
          <a:p>
            <a:pPr marL="285750" indent="-285750" algn="l">
              <a:buFont typeface="Arial" panose="020B0604020202020204" pitchFamily="34" charset="0"/>
              <a:buChar char="•"/>
            </a:pPr>
            <a:r>
              <a:rPr lang="en-US" sz="1600" b="0" i="0" dirty="0">
                <a:solidFill>
                  <a:srgbClr val="212121"/>
                </a:solidFill>
                <a:effectLst/>
                <a:latin typeface="Roboto"/>
              </a:rPr>
              <a:t>A single metric that combines recall and precision using the harmonic mean</a:t>
            </a:r>
            <a:br>
              <a:rPr lang="en-US" sz="1400" dirty="0"/>
            </a:br>
            <a:endParaRPr lang="en-US" sz="14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F5DCDF4B-0FF1-4112-B1C7-5184BF6D693C}"/>
              </a:ext>
            </a:extLst>
          </p:cNvPr>
          <p:cNvSpPr txBox="1"/>
          <p:nvPr/>
        </p:nvSpPr>
        <p:spPr>
          <a:xfrm>
            <a:off x="5794018" y="1714600"/>
            <a:ext cx="1518364"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F1 Score:</a:t>
            </a:r>
          </a:p>
        </p:txBody>
      </p:sp>
    </p:spTree>
    <p:extLst>
      <p:ext uri="{BB962C8B-B14F-4D97-AF65-F5344CB8AC3E}">
        <p14:creationId xmlns:p14="http://schemas.microsoft.com/office/powerpoint/2010/main" val="902453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5790-B82B-46AE-BD07-6FA45B1A4FA4}"/>
              </a:ext>
            </a:extLst>
          </p:cNvPr>
          <p:cNvSpPr>
            <a:spLocks noGrp="1"/>
          </p:cNvSpPr>
          <p:nvPr>
            <p:ph type="title"/>
          </p:nvPr>
        </p:nvSpPr>
        <p:spPr/>
        <p:txBody>
          <a:bodyPr/>
          <a:lstStyle/>
          <a:p>
            <a:r>
              <a:rPr lang="en-US" dirty="0"/>
              <a:t>Let’s look at a couple of examples:</a:t>
            </a:r>
          </a:p>
        </p:txBody>
      </p:sp>
      <p:sp>
        <p:nvSpPr>
          <p:cNvPr id="3" name="Content Placeholder 2">
            <a:extLst>
              <a:ext uri="{FF2B5EF4-FFF2-40B4-BE49-F238E27FC236}">
                <a16:creationId xmlns:a16="http://schemas.microsoft.com/office/drawing/2014/main" id="{D31C5E50-23F6-4E38-B89A-0764CF87D250}"/>
              </a:ext>
            </a:extLst>
          </p:cNvPr>
          <p:cNvSpPr>
            <a:spLocks noGrp="1"/>
          </p:cNvSpPr>
          <p:nvPr>
            <p:ph idx="1"/>
          </p:nvPr>
        </p:nvSpPr>
        <p:spPr/>
        <p:txBody>
          <a:bodyPr/>
          <a:lstStyle/>
          <a:p>
            <a:r>
              <a:rPr lang="en-US" dirty="0"/>
              <a:t>Medical Test</a:t>
            </a:r>
          </a:p>
          <a:p>
            <a:pPr lvl="1"/>
            <a:r>
              <a:rPr lang="en-US" dirty="0"/>
              <a:t>is the patient sick or not sick)</a:t>
            </a:r>
          </a:p>
          <a:p>
            <a:pPr marL="342900" lvl="1" indent="0">
              <a:buNone/>
            </a:pPr>
            <a:endParaRPr lang="en-US" dirty="0"/>
          </a:p>
          <a:p>
            <a:r>
              <a:rPr lang="en-US" dirty="0"/>
              <a:t>Spam Detector</a:t>
            </a:r>
          </a:p>
          <a:p>
            <a:pPr lvl="1"/>
            <a:r>
              <a:rPr lang="en-US" dirty="0"/>
              <a:t>is the email spam or not spam</a:t>
            </a:r>
          </a:p>
        </p:txBody>
      </p:sp>
    </p:spTree>
    <p:extLst>
      <p:ext uri="{BB962C8B-B14F-4D97-AF65-F5344CB8AC3E}">
        <p14:creationId xmlns:p14="http://schemas.microsoft.com/office/powerpoint/2010/main" val="464810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B5B4-B3C1-4AEB-8B79-04E2CF95E505}"/>
              </a:ext>
            </a:extLst>
          </p:cNvPr>
          <p:cNvSpPr>
            <a:spLocks noGrp="1"/>
          </p:cNvSpPr>
          <p:nvPr>
            <p:ph type="title"/>
          </p:nvPr>
        </p:nvSpPr>
        <p:spPr/>
        <p:txBody>
          <a:bodyPr/>
          <a:lstStyle/>
          <a:p>
            <a:r>
              <a:rPr lang="en-US" dirty="0"/>
              <a:t>A medical test</a:t>
            </a:r>
          </a:p>
        </p:txBody>
      </p:sp>
      <p:sp>
        <p:nvSpPr>
          <p:cNvPr id="4" name="Rectangle 3">
            <a:extLst>
              <a:ext uri="{FF2B5EF4-FFF2-40B4-BE49-F238E27FC236}">
                <a16:creationId xmlns:a16="http://schemas.microsoft.com/office/drawing/2014/main" id="{79F95BCD-6441-4A97-8C81-52DD32A99A67}"/>
              </a:ext>
            </a:extLst>
          </p:cNvPr>
          <p:cNvSpPr/>
          <p:nvPr/>
        </p:nvSpPr>
        <p:spPr bwMode="auto">
          <a:xfrm>
            <a:off x="1752600" y="1714500"/>
            <a:ext cx="1143000" cy="8572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TN</a:t>
            </a:r>
          </a:p>
        </p:txBody>
      </p:sp>
      <p:sp>
        <p:nvSpPr>
          <p:cNvPr id="5" name="Rectangle 4">
            <a:extLst>
              <a:ext uri="{FF2B5EF4-FFF2-40B4-BE49-F238E27FC236}">
                <a16:creationId xmlns:a16="http://schemas.microsoft.com/office/drawing/2014/main" id="{260CFC8B-9765-4545-9DF8-6E0380645B2C}"/>
              </a:ext>
            </a:extLst>
          </p:cNvPr>
          <p:cNvSpPr/>
          <p:nvPr/>
        </p:nvSpPr>
        <p:spPr bwMode="auto">
          <a:xfrm>
            <a:off x="2895600" y="1714500"/>
            <a:ext cx="1143000" cy="8572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FP</a:t>
            </a:r>
          </a:p>
        </p:txBody>
      </p:sp>
      <p:sp>
        <p:nvSpPr>
          <p:cNvPr id="6" name="Rectangle 5">
            <a:extLst>
              <a:ext uri="{FF2B5EF4-FFF2-40B4-BE49-F238E27FC236}">
                <a16:creationId xmlns:a16="http://schemas.microsoft.com/office/drawing/2014/main" id="{5FD32254-95C0-498E-AA07-1E3D28DB82E1}"/>
              </a:ext>
            </a:extLst>
          </p:cNvPr>
          <p:cNvSpPr/>
          <p:nvPr/>
        </p:nvSpPr>
        <p:spPr bwMode="auto">
          <a:xfrm>
            <a:off x="1752600" y="2571750"/>
            <a:ext cx="1143000" cy="8572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FN</a:t>
            </a:r>
          </a:p>
        </p:txBody>
      </p:sp>
      <p:sp>
        <p:nvSpPr>
          <p:cNvPr id="7" name="Rectangle 6">
            <a:extLst>
              <a:ext uri="{FF2B5EF4-FFF2-40B4-BE49-F238E27FC236}">
                <a16:creationId xmlns:a16="http://schemas.microsoft.com/office/drawing/2014/main" id="{52F4C6A8-D98B-4F79-BA4C-D040D461B4B5}"/>
              </a:ext>
            </a:extLst>
          </p:cNvPr>
          <p:cNvSpPr/>
          <p:nvPr/>
        </p:nvSpPr>
        <p:spPr bwMode="auto">
          <a:xfrm>
            <a:off x="2895600" y="2571750"/>
            <a:ext cx="1143000" cy="8572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TP</a:t>
            </a:r>
          </a:p>
        </p:txBody>
      </p:sp>
      <p:sp>
        <p:nvSpPr>
          <p:cNvPr id="8" name="TextBox 7">
            <a:extLst>
              <a:ext uri="{FF2B5EF4-FFF2-40B4-BE49-F238E27FC236}">
                <a16:creationId xmlns:a16="http://schemas.microsoft.com/office/drawing/2014/main" id="{6DBAF61D-4DBC-496E-BB6D-E2EC55CD9F2C}"/>
              </a:ext>
            </a:extLst>
          </p:cNvPr>
          <p:cNvSpPr txBox="1"/>
          <p:nvPr/>
        </p:nvSpPr>
        <p:spPr>
          <a:xfrm>
            <a:off x="1840385" y="1250446"/>
            <a:ext cx="1017115"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Diagnosed Healthy</a:t>
            </a:r>
          </a:p>
        </p:txBody>
      </p:sp>
      <p:sp>
        <p:nvSpPr>
          <p:cNvPr id="9" name="TextBox 8">
            <a:extLst>
              <a:ext uri="{FF2B5EF4-FFF2-40B4-BE49-F238E27FC236}">
                <a16:creationId xmlns:a16="http://schemas.microsoft.com/office/drawing/2014/main" id="{43E348A6-8FDE-484E-A482-F9C43D6BE2A0}"/>
              </a:ext>
            </a:extLst>
          </p:cNvPr>
          <p:cNvSpPr txBox="1"/>
          <p:nvPr/>
        </p:nvSpPr>
        <p:spPr>
          <a:xfrm>
            <a:off x="2971800" y="1252834"/>
            <a:ext cx="1017115"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Diagnosed Sick</a:t>
            </a:r>
          </a:p>
        </p:txBody>
      </p:sp>
      <p:sp>
        <p:nvSpPr>
          <p:cNvPr id="10" name="TextBox 9">
            <a:extLst>
              <a:ext uri="{FF2B5EF4-FFF2-40B4-BE49-F238E27FC236}">
                <a16:creationId xmlns:a16="http://schemas.microsoft.com/office/drawing/2014/main" id="{B2B0AA9D-0A7C-4D02-B786-198C66F76743}"/>
              </a:ext>
            </a:extLst>
          </p:cNvPr>
          <p:cNvSpPr txBox="1"/>
          <p:nvPr/>
        </p:nvSpPr>
        <p:spPr>
          <a:xfrm>
            <a:off x="987590" y="2051222"/>
            <a:ext cx="704039"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Healthy</a:t>
            </a:r>
          </a:p>
        </p:txBody>
      </p:sp>
      <p:sp>
        <p:nvSpPr>
          <p:cNvPr id="11" name="TextBox 10">
            <a:extLst>
              <a:ext uri="{FF2B5EF4-FFF2-40B4-BE49-F238E27FC236}">
                <a16:creationId xmlns:a16="http://schemas.microsoft.com/office/drawing/2014/main" id="{E72CF19A-7FE4-4FF8-BD2F-817779E141BC}"/>
              </a:ext>
            </a:extLst>
          </p:cNvPr>
          <p:cNvSpPr txBox="1"/>
          <p:nvPr/>
        </p:nvSpPr>
        <p:spPr>
          <a:xfrm>
            <a:off x="1216819" y="2815279"/>
            <a:ext cx="47481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Sick</a:t>
            </a:r>
          </a:p>
        </p:txBody>
      </p:sp>
      <p:pic>
        <p:nvPicPr>
          <p:cNvPr id="12" name="Picture 2" descr="ᐈ Person cartoon stock images, Royalty Free sick person cartoon animated |  download on Depositphotos®">
            <a:extLst>
              <a:ext uri="{FF2B5EF4-FFF2-40B4-BE49-F238E27FC236}">
                <a16:creationId xmlns:a16="http://schemas.microsoft.com/office/drawing/2014/main" id="{1E0DC954-A4FD-4BB0-85F4-D6AD5914F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219" y="2585594"/>
            <a:ext cx="704850" cy="78796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ᐈ Person cartoon stock images, Royalty Free sick person cartoon animated |  download on Depositphotos®">
            <a:extLst>
              <a:ext uri="{FF2B5EF4-FFF2-40B4-BE49-F238E27FC236}">
                <a16:creationId xmlns:a16="http://schemas.microsoft.com/office/drawing/2014/main" id="{B0B009F5-3698-4FDF-9FC5-1124EDC1B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016" y="2583820"/>
            <a:ext cx="704850" cy="78796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Smiley face emoticons “save people energy” - Energy Live News">
            <a:extLst>
              <a:ext uri="{FF2B5EF4-FFF2-40B4-BE49-F238E27FC236}">
                <a16:creationId xmlns:a16="http://schemas.microsoft.com/office/drawing/2014/main" id="{BEADF5B4-F982-4A42-8687-2DC5E42C03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475" t="2672" r="5118" b="-1"/>
          <a:stretch/>
        </p:blipFill>
        <p:spPr bwMode="auto">
          <a:xfrm>
            <a:off x="2923309" y="1720685"/>
            <a:ext cx="1023784" cy="66107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C541A844-FE15-4273-A2D6-23CD58A936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9444" y="2622332"/>
            <a:ext cx="269845" cy="17957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Ｘ光線 Images, Stock Photos &amp; Vectors | Shutterstock">
            <a:extLst>
              <a:ext uri="{FF2B5EF4-FFF2-40B4-BE49-F238E27FC236}">
                <a16:creationId xmlns:a16="http://schemas.microsoft.com/office/drawing/2014/main" id="{4EA7F10E-C5C9-4AAE-9C1F-08AD520B4EB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067" t="24286" r="25384" b="30556"/>
          <a:stretch/>
        </p:blipFill>
        <p:spPr bwMode="auto">
          <a:xfrm>
            <a:off x="2538875" y="2594913"/>
            <a:ext cx="269846" cy="27030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Ｘ光線 Images, Stock Photos &amp; Vectors | Shutterstock">
            <a:extLst>
              <a:ext uri="{FF2B5EF4-FFF2-40B4-BE49-F238E27FC236}">
                <a16:creationId xmlns:a16="http://schemas.microsoft.com/office/drawing/2014/main" id="{EE5DAB05-375F-45EA-97C1-04E08F4AAB9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067" t="24286" r="25384" b="30556"/>
          <a:stretch/>
        </p:blipFill>
        <p:spPr bwMode="auto">
          <a:xfrm>
            <a:off x="3807382" y="1746225"/>
            <a:ext cx="215911" cy="21628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A8C2AA4-1D59-4E01-A5B0-05B04FDE5CC2}"/>
              </a:ext>
            </a:extLst>
          </p:cNvPr>
          <p:cNvSpPr txBox="1"/>
          <p:nvPr/>
        </p:nvSpPr>
        <p:spPr>
          <a:xfrm>
            <a:off x="3598144" y="3110250"/>
            <a:ext cx="479618" cy="369332"/>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TP</a:t>
            </a:r>
          </a:p>
        </p:txBody>
      </p:sp>
      <p:pic>
        <p:nvPicPr>
          <p:cNvPr id="19" name="Picture 2" descr="Smiley face emoticons “save people energy” - Energy Live News">
            <a:extLst>
              <a:ext uri="{FF2B5EF4-FFF2-40B4-BE49-F238E27FC236}">
                <a16:creationId xmlns:a16="http://schemas.microsoft.com/office/drawing/2014/main" id="{15860D33-9D30-40B4-9554-5F9D8CC90E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475" t="2672" r="5118" b="-1"/>
          <a:stretch/>
        </p:blipFill>
        <p:spPr bwMode="auto">
          <a:xfrm>
            <a:off x="1771948" y="1723208"/>
            <a:ext cx="1023784" cy="66107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a:extLst>
              <a:ext uri="{FF2B5EF4-FFF2-40B4-BE49-F238E27FC236}">
                <a16:creationId xmlns:a16="http://schemas.microsoft.com/office/drawing/2014/main" id="{9870851A-48E5-443E-9DB8-2B6868473F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444" y="1746225"/>
            <a:ext cx="269845" cy="17957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E053E40-93C5-4FC7-B65B-BB9A3FE0564E}"/>
              </a:ext>
            </a:extLst>
          </p:cNvPr>
          <p:cNvSpPr txBox="1"/>
          <p:nvPr/>
        </p:nvSpPr>
        <p:spPr>
          <a:xfrm>
            <a:off x="2452613" y="2253000"/>
            <a:ext cx="492443" cy="369332"/>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TN</a:t>
            </a:r>
          </a:p>
        </p:txBody>
      </p:sp>
      <p:sp>
        <p:nvSpPr>
          <p:cNvPr id="22" name="TextBox 21">
            <a:extLst>
              <a:ext uri="{FF2B5EF4-FFF2-40B4-BE49-F238E27FC236}">
                <a16:creationId xmlns:a16="http://schemas.microsoft.com/office/drawing/2014/main" id="{58C94EC5-8F11-4866-9C2B-0BDDC759A434}"/>
              </a:ext>
            </a:extLst>
          </p:cNvPr>
          <p:cNvSpPr txBox="1"/>
          <p:nvPr/>
        </p:nvSpPr>
        <p:spPr>
          <a:xfrm>
            <a:off x="2444977" y="3030977"/>
            <a:ext cx="492443" cy="369332"/>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FN</a:t>
            </a:r>
          </a:p>
        </p:txBody>
      </p:sp>
      <p:sp>
        <p:nvSpPr>
          <p:cNvPr id="23" name="TextBox 22">
            <a:extLst>
              <a:ext uri="{FF2B5EF4-FFF2-40B4-BE49-F238E27FC236}">
                <a16:creationId xmlns:a16="http://schemas.microsoft.com/office/drawing/2014/main" id="{71AE1F06-105D-4F40-A986-387FD10C62FD}"/>
              </a:ext>
            </a:extLst>
          </p:cNvPr>
          <p:cNvSpPr txBox="1"/>
          <p:nvPr/>
        </p:nvSpPr>
        <p:spPr>
          <a:xfrm>
            <a:off x="3594103" y="2272783"/>
            <a:ext cx="479618" cy="369332"/>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FP</a:t>
            </a:r>
          </a:p>
        </p:txBody>
      </p:sp>
      <p:sp>
        <p:nvSpPr>
          <p:cNvPr id="24" name="TextBox 23">
            <a:extLst>
              <a:ext uri="{FF2B5EF4-FFF2-40B4-BE49-F238E27FC236}">
                <a16:creationId xmlns:a16="http://schemas.microsoft.com/office/drawing/2014/main" id="{CEFC4264-2998-4C0F-B569-E08204B02171}"/>
              </a:ext>
            </a:extLst>
          </p:cNvPr>
          <p:cNvSpPr txBox="1"/>
          <p:nvPr/>
        </p:nvSpPr>
        <p:spPr>
          <a:xfrm>
            <a:off x="4413334" y="1536174"/>
            <a:ext cx="4425866" cy="193899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There are two errors that we can make FP and FN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Are the ‘costs’ of these two types of errors equal?</a:t>
            </a:r>
          </a:p>
          <a:p>
            <a:endParaRPr lang="en-US" sz="20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AC0F3EE8-49E5-4C7F-A4F1-7B7846632FB6}"/>
              </a:ext>
            </a:extLst>
          </p:cNvPr>
          <p:cNvSpPr txBox="1"/>
          <p:nvPr/>
        </p:nvSpPr>
        <p:spPr>
          <a:xfrm>
            <a:off x="1149201" y="3671242"/>
            <a:ext cx="7615354" cy="738664"/>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Each error will have some cost, but (depending on the severity of the illness and the invasiveness of the test) we may want to prefer Diagnosed Sick when they are Healthy over Diagnosed Healthy when they are sick.</a:t>
            </a:r>
          </a:p>
        </p:txBody>
      </p:sp>
    </p:spTree>
    <p:extLst>
      <p:ext uri="{BB962C8B-B14F-4D97-AF65-F5344CB8AC3E}">
        <p14:creationId xmlns:p14="http://schemas.microsoft.com/office/powerpoint/2010/main" val="326120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D88E-BDC6-448D-B3AC-85806273B677}"/>
              </a:ext>
            </a:extLst>
          </p:cNvPr>
          <p:cNvSpPr>
            <a:spLocks noGrp="1"/>
          </p:cNvSpPr>
          <p:nvPr>
            <p:ph type="title"/>
          </p:nvPr>
        </p:nvSpPr>
        <p:spPr/>
        <p:txBody>
          <a:bodyPr/>
          <a:lstStyle/>
          <a:p>
            <a:r>
              <a:rPr lang="en-US" dirty="0"/>
              <a:t>A spam detector</a:t>
            </a:r>
          </a:p>
        </p:txBody>
      </p:sp>
      <p:sp>
        <p:nvSpPr>
          <p:cNvPr id="4" name="Slide Number Placeholder 3">
            <a:extLst>
              <a:ext uri="{FF2B5EF4-FFF2-40B4-BE49-F238E27FC236}">
                <a16:creationId xmlns:a16="http://schemas.microsoft.com/office/drawing/2014/main" id="{46B146E3-0648-4178-81D8-99235895CEC0}"/>
              </a:ext>
            </a:extLst>
          </p:cNvPr>
          <p:cNvSpPr txBox="1">
            <a:spLocks/>
          </p:cNvSpPr>
          <p:nvPr/>
        </p:nvSpPr>
        <p:spPr>
          <a:xfrm>
            <a:off x="6553200" y="4286251"/>
            <a:ext cx="2133600" cy="273844"/>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179A9A4E-4C82-4D44-9372-C31BB3818094}" type="slidenum">
              <a:rPr lang="en-US" smtClean="0"/>
              <a:pPr/>
              <a:t>39</a:t>
            </a:fld>
            <a:endParaRPr lang="en-US" dirty="0"/>
          </a:p>
        </p:txBody>
      </p:sp>
      <p:sp>
        <p:nvSpPr>
          <p:cNvPr id="5" name="Rectangle 4">
            <a:extLst>
              <a:ext uri="{FF2B5EF4-FFF2-40B4-BE49-F238E27FC236}">
                <a16:creationId xmlns:a16="http://schemas.microsoft.com/office/drawing/2014/main" id="{A1CD3B37-343D-438E-8F3A-DAE0D1CF1775}"/>
              </a:ext>
            </a:extLst>
          </p:cNvPr>
          <p:cNvSpPr/>
          <p:nvPr/>
        </p:nvSpPr>
        <p:spPr bwMode="auto">
          <a:xfrm>
            <a:off x="1752600" y="1714500"/>
            <a:ext cx="1143000" cy="8572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TN</a:t>
            </a:r>
          </a:p>
        </p:txBody>
      </p:sp>
      <p:sp>
        <p:nvSpPr>
          <p:cNvPr id="6" name="Rectangle 5">
            <a:extLst>
              <a:ext uri="{FF2B5EF4-FFF2-40B4-BE49-F238E27FC236}">
                <a16:creationId xmlns:a16="http://schemas.microsoft.com/office/drawing/2014/main" id="{D0D32653-B274-4ED3-AA52-168383AB4733}"/>
              </a:ext>
            </a:extLst>
          </p:cNvPr>
          <p:cNvSpPr/>
          <p:nvPr/>
        </p:nvSpPr>
        <p:spPr bwMode="auto">
          <a:xfrm>
            <a:off x="2895600" y="1714500"/>
            <a:ext cx="1143000" cy="8572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FP</a:t>
            </a:r>
          </a:p>
        </p:txBody>
      </p:sp>
      <p:sp>
        <p:nvSpPr>
          <p:cNvPr id="7" name="Rectangle 6">
            <a:extLst>
              <a:ext uri="{FF2B5EF4-FFF2-40B4-BE49-F238E27FC236}">
                <a16:creationId xmlns:a16="http://schemas.microsoft.com/office/drawing/2014/main" id="{EA451DFC-4509-45F3-8509-D80986F00EBC}"/>
              </a:ext>
            </a:extLst>
          </p:cNvPr>
          <p:cNvSpPr/>
          <p:nvPr/>
        </p:nvSpPr>
        <p:spPr bwMode="auto">
          <a:xfrm>
            <a:off x="1752600" y="2571750"/>
            <a:ext cx="1143000" cy="8572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FN</a:t>
            </a:r>
          </a:p>
        </p:txBody>
      </p:sp>
      <p:sp>
        <p:nvSpPr>
          <p:cNvPr id="8" name="Rectangle 7">
            <a:extLst>
              <a:ext uri="{FF2B5EF4-FFF2-40B4-BE49-F238E27FC236}">
                <a16:creationId xmlns:a16="http://schemas.microsoft.com/office/drawing/2014/main" id="{18950415-5103-4152-91DE-243602FC29CC}"/>
              </a:ext>
            </a:extLst>
          </p:cNvPr>
          <p:cNvSpPr/>
          <p:nvPr/>
        </p:nvSpPr>
        <p:spPr bwMode="auto">
          <a:xfrm>
            <a:off x="2895600" y="2571750"/>
            <a:ext cx="1143000" cy="8572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TP</a:t>
            </a:r>
          </a:p>
        </p:txBody>
      </p:sp>
      <p:sp>
        <p:nvSpPr>
          <p:cNvPr id="9" name="TextBox 8">
            <a:extLst>
              <a:ext uri="{FF2B5EF4-FFF2-40B4-BE49-F238E27FC236}">
                <a16:creationId xmlns:a16="http://schemas.microsoft.com/office/drawing/2014/main" id="{94520EE4-C44B-4A2E-BFFF-48D021C5161E}"/>
              </a:ext>
            </a:extLst>
          </p:cNvPr>
          <p:cNvSpPr txBox="1"/>
          <p:nvPr/>
        </p:nvSpPr>
        <p:spPr>
          <a:xfrm>
            <a:off x="1840385" y="1250446"/>
            <a:ext cx="1017115"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Predicted as not spam</a:t>
            </a:r>
          </a:p>
        </p:txBody>
      </p:sp>
      <p:sp>
        <p:nvSpPr>
          <p:cNvPr id="10" name="TextBox 9">
            <a:extLst>
              <a:ext uri="{FF2B5EF4-FFF2-40B4-BE49-F238E27FC236}">
                <a16:creationId xmlns:a16="http://schemas.microsoft.com/office/drawing/2014/main" id="{BF6E247A-5533-4CD2-AEB3-8D57C06339A3}"/>
              </a:ext>
            </a:extLst>
          </p:cNvPr>
          <p:cNvSpPr txBox="1"/>
          <p:nvPr/>
        </p:nvSpPr>
        <p:spPr>
          <a:xfrm>
            <a:off x="2971800" y="1252834"/>
            <a:ext cx="1017115"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Predicted as spam</a:t>
            </a:r>
          </a:p>
        </p:txBody>
      </p:sp>
      <p:sp>
        <p:nvSpPr>
          <p:cNvPr id="11" name="TextBox 10">
            <a:extLst>
              <a:ext uri="{FF2B5EF4-FFF2-40B4-BE49-F238E27FC236}">
                <a16:creationId xmlns:a16="http://schemas.microsoft.com/office/drawing/2014/main" id="{2121098F-0427-4F8A-9943-90D6C2C0AD77}"/>
              </a:ext>
            </a:extLst>
          </p:cNvPr>
          <p:cNvSpPr txBox="1"/>
          <p:nvPr/>
        </p:nvSpPr>
        <p:spPr>
          <a:xfrm>
            <a:off x="911001" y="2012130"/>
            <a:ext cx="84189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Not spam</a:t>
            </a:r>
          </a:p>
        </p:txBody>
      </p:sp>
      <p:sp>
        <p:nvSpPr>
          <p:cNvPr id="12" name="TextBox 11">
            <a:extLst>
              <a:ext uri="{FF2B5EF4-FFF2-40B4-BE49-F238E27FC236}">
                <a16:creationId xmlns:a16="http://schemas.microsoft.com/office/drawing/2014/main" id="{CADAB438-A7D3-47B0-8E46-B56579B2C5C1}"/>
              </a:ext>
            </a:extLst>
          </p:cNvPr>
          <p:cNvSpPr txBox="1"/>
          <p:nvPr/>
        </p:nvSpPr>
        <p:spPr>
          <a:xfrm>
            <a:off x="1216819" y="2815279"/>
            <a:ext cx="58541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Spam</a:t>
            </a:r>
          </a:p>
        </p:txBody>
      </p:sp>
      <p:sp>
        <p:nvSpPr>
          <p:cNvPr id="13" name="TextBox 12">
            <a:extLst>
              <a:ext uri="{FF2B5EF4-FFF2-40B4-BE49-F238E27FC236}">
                <a16:creationId xmlns:a16="http://schemas.microsoft.com/office/drawing/2014/main" id="{72A89EE9-D27C-481E-B637-D06B30846710}"/>
              </a:ext>
            </a:extLst>
          </p:cNvPr>
          <p:cNvSpPr txBox="1"/>
          <p:nvPr/>
        </p:nvSpPr>
        <p:spPr>
          <a:xfrm>
            <a:off x="4413334" y="1536174"/>
            <a:ext cx="4425866" cy="193899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Are the ‘costs’ of these two types of errors equal?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Are the ‘costs’ of these two types of errors equal?</a:t>
            </a:r>
          </a:p>
          <a:p>
            <a:endParaRPr lang="en-US" sz="20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843ABC54-6FFA-4C73-8D12-3B831FF36C34}"/>
              </a:ext>
            </a:extLst>
          </p:cNvPr>
          <p:cNvSpPr txBox="1"/>
          <p:nvPr/>
        </p:nvSpPr>
        <p:spPr>
          <a:xfrm>
            <a:off x="553448" y="3756927"/>
            <a:ext cx="8147207"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Each error will have some cost, but we might want to prefer Predicted as Not Spam when it’s Spam over flagging a good email as spam.</a:t>
            </a:r>
          </a:p>
          <a:p>
            <a:endParaRPr lang="en-US" sz="1600" dirty="0"/>
          </a:p>
        </p:txBody>
      </p:sp>
      <p:pic>
        <p:nvPicPr>
          <p:cNvPr id="15" name="Picture 2" descr="How Spam Went from Canned Necessity to American Icon | Food | Smithsonian  Magazine">
            <a:extLst>
              <a:ext uri="{FF2B5EF4-FFF2-40B4-BE49-F238E27FC236}">
                <a16:creationId xmlns:a16="http://schemas.microsoft.com/office/drawing/2014/main" id="{21D6CB77-0960-4627-A223-DD6D9599E4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05" t="691" r="11566" b="-691"/>
          <a:stretch/>
        </p:blipFill>
        <p:spPr bwMode="auto">
          <a:xfrm>
            <a:off x="1816436" y="2630635"/>
            <a:ext cx="720279" cy="72543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How Spam Went from Canned Necessity to American Icon | Food | Smithsonian  Magazine">
            <a:extLst>
              <a:ext uri="{FF2B5EF4-FFF2-40B4-BE49-F238E27FC236}">
                <a16:creationId xmlns:a16="http://schemas.microsoft.com/office/drawing/2014/main" id="{3423C8C1-1D29-4261-8408-9D32932DC0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05" t="691" r="11566" b="-691"/>
          <a:stretch/>
        </p:blipFill>
        <p:spPr bwMode="auto">
          <a:xfrm>
            <a:off x="2972680" y="2616822"/>
            <a:ext cx="720279" cy="72543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8F7DEB69-8724-4426-90FC-ABCE081F08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9444" y="2622332"/>
            <a:ext cx="269845" cy="17957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A3048AC-A2A3-41E1-97B3-6BAB22EDE3F6}"/>
              </a:ext>
            </a:extLst>
          </p:cNvPr>
          <p:cNvSpPr txBox="1"/>
          <p:nvPr/>
        </p:nvSpPr>
        <p:spPr>
          <a:xfrm>
            <a:off x="3598144" y="3110250"/>
            <a:ext cx="479618" cy="369332"/>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TP</a:t>
            </a:r>
          </a:p>
        </p:txBody>
      </p:sp>
      <p:sp>
        <p:nvSpPr>
          <p:cNvPr id="19" name="TextBox 18">
            <a:extLst>
              <a:ext uri="{FF2B5EF4-FFF2-40B4-BE49-F238E27FC236}">
                <a16:creationId xmlns:a16="http://schemas.microsoft.com/office/drawing/2014/main" id="{15FAC1AD-0CD7-48E9-AA76-071F3D6EBC8A}"/>
              </a:ext>
            </a:extLst>
          </p:cNvPr>
          <p:cNvSpPr txBox="1"/>
          <p:nvPr/>
        </p:nvSpPr>
        <p:spPr>
          <a:xfrm>
            <a:off x="2444977" y="3030977"/>
            <a:ext cx="492443" cy="369332"/>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FN</a:t>
            </a:r>
          </a:p>
        </p:txBody>
      </p:sp>
      <p:pic>
        <p:nvPicPr>
          <p:cNvPr id="20" name="Picture 2" descr="Ｘ光線 Images, Stock Photos &amp; Vectors | Shutterstock">
            <a:extLst>
              <a:ext uri="{FF2B5EF4-FFF2-40B4-BE49-F238E27FC236}">
                <a16:creationId xmlns:a16="http://schemas.microsoft.com/office/drawing/2014/main" id="{454A694D-1727-4116-B805-336F147F928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067" t="24286" r="25384" b="30556"/>
          <a:stretch/>
        </p:blipFill>
        <p:spPr bwMode="auto">
          <a:xfrm>
            <a:off x="2538875" y="2594913"/>
            <a:ext cx="269846" cy="27030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reating and sending relevant email marketing, not spam, by @attendly">
            <a:extLst>
              <a:ext uri="{FF2B5EF4-FFF2-40B4-BE49-F238E27FC236}">
                <a16:creationId xmlns:a16="http://schemas.microsoft.com/office/drawing/2014/main" id="{521C1757-0699-4D7A-BB0D-FCC35A4237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5116" y="1720685"/>
            <a:ext cx="826017" cy="82601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reating and sending relevant email marketing, not spam, by @attendly">
            <a:extLst>
              <a:ext uri="{FF2B5EF4-FFF2-40B4-BE49-F238E27FC236}">
                <a16:creationId xmlns:a16="http://schemas.microsoft.com/office/drawing/2014/main" id="{191D060E-2E7E-4FF3-ACB1-D11386C68D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6244" y="1730344"/>
            <a:ext cx="826017" cy="82601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Ｘ光線 Images, Stock Photos &amp; Vectors | Shutterstock">
            <a:extLst>
              <a:ext uri="{FF2B5EF4-FFF2-40B4-BE49-F238E27FC236}">
                <a16:creationId xmlns:a16="http://schemas.microsoft.com/office/drawing/2014/main" id="{9891BBAE-72E2-4A55-90F8-F717310957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067" t="24286" r="25384" b="30556"/>
          <a:stretch/>
        </p:blipFill>
        <p:spPr bwMode="auto">
          <a:xfrm>
            <a:off x="3807382" y="1746225"/>
            <a:ext cx="215911" cy="21628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a:extLst>
              <a:ext uri="{FF2B5EF4-FFF2-40B4-BE49-F238E27FC236}">
                <a16:creationId xmlns:a16="http://schemas.microsoft.com/office/drawing/2014/main" id="{AC465D1A-9DA8-4C87-9680-7AEF842B1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444" y="1746225"/>
            <a:ext cx="269845" cy="17957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9C84F592-2E8A-4A43-9ECA-E4BF367DB4FB}"/>
              </a:ext>
            </a:extLst>
          </p:cNvPr>
          <p:cNvSpPr txBox="1"/>
          <p:nvPr/>
        </p:nvSpPr>
        <p:spPr>
          <a:xfrm>
            <a:off x="2452613" y="2253000"/>
            <a:ext cx="492443" cy="369332"/>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TN</a:t>
            </a:r>
          </a:p>
        </p:txBody>
      </p:sp>
      <p:sp>
        <p:nvSpPr>
          <p:cNvPr id="26" name="TextBox 25">
            <a:extLst>
              <a:ext uri="{FF2B5EF4-FFF2-40B4-BE49-F238E27FC236}">
                <a16:creationId xmlns:a16="http://schemas.microsoft.com/office/drawing/2014/main" id="{F84354B0-2943-4BEE-BEE7-F097A5319B9F}"/>
              </a:ext>
            </a:extLst>
          </p:cNvPr>
          <p:cNvSpPr txBox="1"/>
          <p:nvPr/>
        </p:nvSpPr>
        <p:spPr>
          <a:xfrm>
            <a:off x="3594103" y="2272783"/>
            <a:ext cx="479618" cy="369332"/>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FP</a:t>
            </a:r>
          </a:p>
        </p:txBody>
      </p:sp>
    </p:spTree>
    <p:extLst>
      <p:ext uri="{BB962C8B-B14F-4D97-AF65-F5344CB8AC3E}">
        <p14:creationId xmlns:p14="http://schemas.microsoft.com/office/powerpoint/2010/main" val="398817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3AFBC-E8FE-4F7D-A955-6847C5C27BC6}"/>
              </a:ext>
            </a:extLst>
          </p:cNvPr>
          <p:cNvSpPr>
            <a:spLocks noGrp="1"/>
          </p:cNvSpPr>
          <p:nvPr>
            <p:ph type="title"/>
          </p:nvPr>
        </p:nvSpPr>
        <p:spPr/>
        <p:txBody>
          <a:bodyPr/>
          <a:lstStyle/>
          <a:p>
            <a:r>
              <a:rPr lang="en-US" dirty="0"/>
              <a:t>Drop unnecessary Features/Columns</a:t>
            </a:r>
          </a:p>
        </p:txBody>
      </p:sp>
      <p:sp>
        <p:nvSpPr>
          <p:cNvPr id="3" name="Content Placeholder 2">
            <a:extLst>
              <a:ext uri="{FF2B5EF4-FFF2-40B4-BE49-F238E27FC236}">
                <a16:creationId xmlns:a16="http://schemas.microsoft.com/office/drawing/2014/main" id="{F2239206-C9F2-6160-74B1-A4CF918263B0}"/>
              </a:ext>
            </a:extLst>
          </p:cNvPr>
          <p:cNvSpPr>
            <a:spLocks noGrp="1"/>
          </p:cNvSpPr>
          <p:nvPr>
            <p:ph idx="1"/>
          </p:nvPr>
        </p:nvSpPr>
        <p:spPr/>
        <p:txBody>
          <a:bodyPr/>
          <a:lstStyle/>
          <a:p>
            <a:r>
              <a:rPr lang="en-US" dirty="0"/>
              <a:t>Drop any variables that you wouldn’t know before knowing the target</a:t>
            </a:r>
          </a:p>
          <a:p>
            <a:pPr lvl="1"/>
            <a:r>
              <a:rPr lang="en-US" dirty="0"/>
              <a:t>For instance, if you’re creating a model to predict the sale price of a home, you wouldn’t know the tax paid until the house sells. </a:t>
            </a:r>
          </a:p>
          <a:p>
            <a:r>
              <a:rPr lang="en-US" dirty="0"/>
              <a:t>Drop any variables that would not have and predictive power:</a:t>
            </a:r>
          </a:p>
          <a:p>
            <a:pPr lvl="1"/>
            <a:r>
              <a:rPr lang="en-US" dirty="0"/>
              <a:t>Someone's phone number wouldn’t help determine their educational level.</a:t>
            </a:r>
          </a:p>
        </p:txBody>
      </p:sp>
    </p:spTree>
    <p:extLst>
      <p:ext uri="{BB962C8B-B14F-4D97-AF65-F5344CB8AC3E}">
        <p14:creationId xmlns:p14="http://schemas.microsoft.com/office/powerpoint/2010/main" val="13961752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E948-2DB3-435C-A9EC-6CFD46A4263F}"/>
              </a:ext>
            </a:extLst>
          </p:cNvPr>
          <p:cNvSpPr>
            <a:spLocks noGrp="1"/>
          </p:cNvSpPr>
          <p:nvPr>
            <p:ph type="title"/>
          </p:nvPr>
        </p:nvSpPr>
        <p:spPr/>
        <p:txBody>
          <a:bodyPr/>
          <a:lstStyle/>
          <a:p>
            <a:r>
              <a:rPr lang="en-US" dirty="0"/>
              <a:t>Key points: It’s about understanding and analyzing trade-offs</a:t>
            </a:r>
          </a:p>
        </p:txBody>
      </p:sp>
      <p:sp>
        <p:nvSpPr>
          <p:cNvPr id="3" name="Content Placeholder 2">
            <a:extLst>
              <a:ext uri="{FF2B5EF4-FFF2-40B4-BE49-F238E27FC236}">
                <a16:creationId xmlns:a16="http://schemas.microsoft.com/office/drawing/2014/main" id="{E02CFA84-6D05-40B5-91AD-B4B7D1DCA918}"/>
              </a:ext>
            </a:extLst>
          </p:cNvPr>
          <p:cNvSpPr>
            <a:spLocks noGrp="1"/>
          </p:cNvSpPr>
          <p:nvPr>
            <p:ph idx="1"/>
          </p:nvPr>
        </p:nvSpPr>
        <p:spPr/>
        <p:txBody>
          <a:bodyPr/>
          <a:lstStyle/>
          <a:p>
            <a:r>
              <a:rPr lang="en-US" dirty="0"/>
              <a:t>It’s natural to initial focus on maximizing accuracy (or minimizing error rate). </a:t>
            </a:r>
          </a:p>
          <a:p>
            <a:pPr lvl="1"/>
            <a:r>
              <a:rPr lang="en-US" dirty="0"/>
              <a:t>In an ideal world we would be able to produce 100% accurate models, but this is rarely possible in real world situations.</a:t>
            </a:r>
          </a:p>
          <a:p>
            <a:r>
              <a:rPr lang="en-US" dirty="0"/>
              <a:t>Since we generally need to accept some error rate, we need to evaluate the cost of such errors:</a:t>
            </a:r>
          </a:p>
          <a:p>
            <a:pPr lvl="1"/>
            <a:r>
              <a:rPr lang="en-US" dirty="0"/>
              <a:t>If the cost of a FN is greater than a FP, we will want to focus more on optimize recall.</a:t>
            </a:r>
          </a:p>
          <a:p>
            <a:pPr lvl="1"/>
            <a:r>
              <a:rPr lang="en-US" dirty="0"/>
              <a:t>If the cost of an FP is greater than a FN, we will want to focus on optimizing recall.</a:t>
            </a:r>
          </a:p>
          <a:p>
            <a:pPr lvl="2"/>
            <a:r>
              <a:rPr lang="en-US" dirty="0"/>
              <a:t>NOTE: Later we will see </a:t>
            </a:r>
            <a:r>
              <a:rPr lang="en-US"/>
              <a:t>FBeta</a:t>
            </a:r>
            <a:r>
              <a:rPr lang="en-US" dirty="0"/>
              <a:t>, which can further help us in such situations.</a:t>
            </a:r>
          </a:p>
        </p:txBody>
      </p:sp>
    </p:spTree>
    <p:extLst>
      <p:ext uri="{BB962C8B-B14F-4D97-AF65-F5344CB8AC3E}">
        <p14:creationId xmlns:p14="http://schemas.microsoft.com/office/powerpoint/2010/main" val="3901514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B97E-45C6-4E77-C571-0B96D18F995C}"/>
              </a:ext>
            </a:extLst>
          </p:cNvPr>
          <p:cNvSpPr txBox="1"/>
          <p:nvPr/>
        </p:nvSpPr>
        <p:spPr>
          <a:xfrm>
            <a:off x="2456873" y="1634836"/>
            <a:ext cx="4637808" cy="769441"/>
          </a:xfrm>
          <a:prstGeom prst="rect">
            <a:avLst/>
          </a:prstGeom>
          <a:noFill/>
        </p:spPr>
        <p:txBody>
          <a:bodyPr wrap="none" rtlCol="0">
            <a:spAutoFit/>
          </a:bodyPr>
          <a:lstStyle/>
          <a:p>
            <a:r>
              <a:rPr lang="en-US" sz="4400" b="1" dirty="0">
                <a:solidFill>
                  <a:schemeClr val="bg1"/>
                </a:solidFill>
              </a:rPr>
              <a:t>Happy Learning!</a:t>
            </a:r>
          </a:p>
        </p:txBody>
      </p:sp>
    </p:spTree>
    <p:extLst>
      <p:ext uri="{BB962C8B-B14F-4D97-AF65-F5344CB8AC3E}">
        <p14:creationId xmlns:p14="http://schemas.microsoft.com/office/powerpoint/2010/main" val="2332937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09CEA-94C6-3E1C-7FC1-3DD420643C22}"/>
              </a:ext>
            </a:extLst>
          </p:cNvPr>
          <p:cNvSpPr>
            <a:spLocks noGrp="1"/>
          </p:cNvSpPr>
          <p:nvPr>
            <p:ph type="title"/>
          </p:nvPr>
        </p:nvSpPr>
        <p:spPr/>
        <p:txBody>
          <a:bodyPr/>
          <a:lstStyle/>
          <a:p>
            <a:r>
              <a:rPr lang="en-US" dirty="0"/>
              <a:t>Missing Values</a:t>
            </a:r>
          </a:p>
        </p:txBody>
      </p:sp>
      <p:sp>
        <p:nvSpPr>
          <p:cNvPr id="3" name="Content Placeholder 2">
            <a:extLst>
              <a:ext uri="{FF2B5EF4-FFF2-40B4-BE49-F238E27FC236}">
                <a16:creationId xmlns:a16="http://schemas.microsoft.com/office/drawing/2014/main" id="{E569EC1F-2769-4241-6276-E137293BF633}"/>
              </a:ext>
            </a:extLst>
          </p:cNvPr>
          <p:cNvSpPr>
            <a:spLocks noGrp="1"/>
          </p:cNvSpPr>
          <p:nvPr>
            <p:ph idx="1"/>
          </p:nvPr>
        </p:nvSpPr>
        <p:spPr/>
        <p:txBody>
          <a:bodyPr/>
          <a:lstStyle/>
          <a:p>
            <a:r>
              <a:rPr lang="en-US" dirty="0"/>
              <a:t>If missing too many values in a column, drop the column</a:t>
            </a:r>
          </a:p>
          <a:p>
            <a:r>
              <a:rPr lang="en-US" dirty="0"/>
              <a:t>If missing too many values in an observation (row), drop the row</a:t>
            </a:r>
          </a:p>
          <a:p>
            <a:r>
              <a:rPr lang="en-US" dirty="0"/>
              <a:t>If missing a target value, drop the observation</a:t>
            </a:r>
          </a:p>
          <a:p>
            <a:r>
              <a:rPr lang="en-US" dirty="0"/>
              <a:t>For the remaining missing values, impute</a:t>
            </a:r>
          </a:p>
          <a:p>
            <a:pPr lvl="1"/>
            <a:r>
              <a:rPr lang="en-US" dirty="0"/>
              <a:t>For numeric values - replace with mean or median </a:t>
            </a:r>
          </a:p>
          <a:p>
            <a:pPr lvl="1"/>
            <a:r>
              <a:rPr lang="en-US" dirty="0"/>
              <a:t>For categorical/object values – replace with the value that has the highest frequency of </a:t>
            </a:r>
            <a:r>
              <a:rPr lang="en-US" dirty="0" err="1"/>
              <a:t>occurance</a:t>
            </a:r>
            <a:endParaRPr lang="en-US" dirty="0"/>
          </a:p>
        </p:txBody>
      </p:sp>
    </p:spTree>
    <p:extLst>
      <p:ext uri="{BB962C8B-B14F-4D97-AF65-F5344CB8AC3E}">
        <p14:creationId xmlns:p14="http://schemas.microsoft.com/office/powerpoint/2010/main" val="352910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B44B-83F4-AFE7-2A40-DCB3713F1E92}"/>
              </a:ext>
            </a:extLst>
          </p:cNvPr>
          <p:cNvSpPr>
            <a:spLocks noGrp="1"/>
          </p:cNvSpPr>
          <p:nvPr>
            <p:ph type="title"/>
          </p:nvPr>
        </p:nvSpPr>
        <p:spPr/>
        <p:txBody>
          <a:bodyPr/>
          <a:lstStyle/>
          <a:p>
            <a:r>
              <a:rPr lang="en-US" dirty="0"/>
              <a:t>Dummy Encoding</a:t>
            </a:r>
          </a:p>
        </p:txBody>
      </p:sp>
      <p:sp>
        <p:nvSpPr>
          <p:cNvPr id="6" name="Freeform 5">
            <a:extLst>
              <a:ext uri="{FF2B5EF4-FFF2-40B4-BE49-F238E27FC236}">
                <a16:creationId xmlns:a16="http://schemas.microsoft.com/office/drawing/2014/main" id="{4F19E90F-0E58-38B2-2E8E-31B8C0AD0830}"/>
              </a:ext>
            </a:extLst>
          </p:cNvPr>
          <p:cNvSpPr/>
          <p:nvPr/>
        </p:nvSpPr>
        <p:spPr>
          <a:xfrm>
            <a:off x="1689315" y="2626672"/>
            <a:ext cx="5765370" cy="355140"/>
          </a:xfrm>
          <a:custGeom>
            <a:avLst/>
            <a:gdLst>
              <a:gd name="connsiteX0" fmla="*/ 0 w 5796366"/>
              <a:gd name="connsiteY0" fmla="*/ 132026 h 397744"/>
              <a:gd name="connsiteX1" fmla="*/ 1123627 w 5796366"/>
              <a:gd name="connsiteY1" fmla="*/ 395497 h 397744"/>
              <a:gd name="connsiteX2" fmla="*/ 4285282 w 5796366"/>
              <a:gd name="connsiteY2" fmla="*/ 291 h 397744"/>
              <a:gd name="connsiteX3" fmla="*/ 5796366 w 5796366"/>
              <a:gd name="connsiteY3" fmla="*/ 333504 h 397744"/>
            </a:gdLst>
            <a:ahLst/>
            <a:cxnLst>
              <a:cxn ang="0">
                <a:pos x="connsiteX0" y="connsiteY0"/>
              </a:cxn>
              <a:cxn ang="0">
                <a:pos x="connsiteX1" y="connsiteY1"/>
              </a:cxn>
              <a:cxn ang="0">
                <a:pos x="connsiteX2" y="connsiteY2"/>
              </a:cxn>
              <a:cxn ang="0">
                <a:pos x="connsiteX3" y="connsiteY3"/>
              </a:cxn>
            </a:cxnLst>
            <a:rect l="l" t="t" r="r" b="b"/>
            <a:pathLst>
              <a:path w="5796366" h="397744">
                <a:moveTo>
                  <a:pt x="0" y="132026"/>
                </a:moveTo>
                <a:cubicBezTo>
                  <a:pt x="204706" y="274739"/>
                  <a:pt x="409413" y="417453"/>
                  <a:pt x="1123627" y="395497"/>
                </a:cubicBezTo>
                <a:cubicBezTo>
                  <a:pt x="1837841" y="373541"/>
                  <a:pt x="3506492" y="10623"/>
                  <a:pt x="4285282" y="291"/>
                </a:cubicBezTo>
                <a:cubicBezTo>
                  <a:pt x="5064072" y="-10041"/>
                  <a:pt x="5501898" y="257304"/>
                  <a:pt x="5796366" y="333504"/>
                </a:cubicBezTo>
              </a:path>
            </a:pathLst>
          </a:custGeom>
          <a:noFill/>
          <a:ln>
            <a:solidFill>
              <a:srgbClr val="00B050"/>
            </a:solidFill>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20C32451-FFFF-72EE-CC93-FB6118CD3A52}"/>
              </a:ext>
            </a:extLst>
          </p:cNvPr>
          <p:cNvSpPr/>
          <p:nvPr/>
        </p:nvSpPr>
        <p:spPr>
          <a:xfrm>
            <a:off x="1689315" y="2626672"/>
            <a:ext cx="6579699" cy="355140"/>
          </a:xfrm>
          <a:custGeom>
            <a:avLst/>
            <a:gdLst>
              <a:gd name="connsiteX0" fmla="*/ 0 w 5796366"/>
              <a:gd name="connsiteY0" fmla="*/ 132026 h 397744"/>
              <a:gd name="connsiteX1" fmla="*/ 1123627 w 5796366"/>
              <a:gd name="connsiteY1" fmla="*/ 395497 h 397744"/>
              <a:gd name="connsiteX2" fmla="*/ 4285282 w 5796366"/>
              <a:gd name="connsiteY2" fmla="*/ 291 h 397744"/>
              <a:gd name="connsiteX3" fmla="*/ 5796366 w 5796366"/>
              <a:gd name="connsiteY3" fmla="*/ 333504 h 397744"/>
            </a:gdLst>
            <a:ahLst/>
            <a:cxnLst>
              <a:cxn ang="0">
                <a:pos x="connsiteX0" y="connsiteY0"/>
              </a:cxn>
              <a:cxn ang="0">
                <a:pos x="connsiteX1" y="connsiteY1"/>
              </a:cxn>
              <a:cxn ang="0">
                <a:pos x="connsiteX2" y="connsiteY2"/>
              </a:cxn>
              <a:cxn ang="0">
                <a:pos x="connsiteX3" y="connsiteY3"/>
              </a:cxn>
            </a:cxnLst>
            <a:rect l="l" t="t" r="r" b="b"/>
            <a:pathLst>
              <a:path w="5796366" h="397744">
                <a:moveTo>
                  <a:pt x="0" y="132026"/>
                </a:moveTo>
                <a:cubicBezTo>
                  <a:pt x="204706" y="274739"/>
                  <a:pt x="409413" y="417453"/>
                  <a:pt x="1123627" y="395497"/>
                </a:cubicBezTo>
                <a:cubicBezTo>
                  <a:pt x="1837841" y="373541"/>
                  <a:pt x="3506492" y="10623"/>
                  <a:pt x="4285282" y="291"/>
                </a:cubicBezTo>
                <a:cubicBezTo>
                  <a:pt x="5064072" y="-10041"/>
                  <a:pt x="5501898" y="257304"/>
                  <a:pt x="5796366" y="333504"/>
                </a:cubicBezTo>
              </a:path>
            </a:pathLst>
          </a:custGeom>
          <a:noFill/>
          <a:ln>
            <a:solidFill>
              <a:srgbClr val="C00000"/>
            </a:solidFill>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A076C71-5E54-E7F3-F9C4-9B829DB60F4D}"/>
              </a:ext>
            </a:extLst>
          </p:cNvPr>
          <p:cNvPicPr>
            <a:picLocks noChangeAspect="1"/>
          </p:cNvPicPr>
          <p:nvPr/>
        </p:nvPicPr>
        <p:blipFill>
          <a:blip r:embed="rId2"/>
          <a:stretch>
            <a:fillRect/>
          </a:stretch>
        </p:blipFill>
        <p:spPr>
          <a:xfrm>
            <a:off x="5053189" y="595919"/>
            <a:ext cx="2425700" cy="1778000"/>
          </a:xfrm>
          <a:prstGeom prst="rect">
            <a:avLst/>
          </a:prstGeom>
        </p:spPr>
      </p:pic>
      <p:pic>
        <p:nvPicPr>
          <p:cNvPr id="12" name="Picture 11">
            <a:extLst>
              <a:ext uri="{FF2B5EF4-FFF2-40B4-BE49-F238E27FC236}">
                <a16:creationId xmlns:a16="http://schemas.microsoft.com/office/drawing/2014/main" id="{11367268-7142-05D1-AE80-8D8BDF499915}"/>
              </a:ext>
            </a:extLst>
          </p:cNvPr>
          <p:cNvPicPr>
            <a:picLocks noChangeAspect="1"/>
          </p:cNvPicPr>
          <p:nvPr/>
        </p:nvPicPr>
        <p:blipFill>
          <a:blip r:embed="rId3"/>
          <a:stretch>
            <a:fillRect/>
          </a:stretch>
        </p:blipFill>
        <p:spPr>
          <a:xfrm>
            <a:off x="1017059" y="1114570"/>
            <a:ext cx="2270912" cy="1612864"/>
          </a:xfrm>
          <a:prstGeom prst="rect">
            <a:avLst/>
          </a:prstGeom>
        </p:spPr>
      </p:pic>
      <p:pic>
        <p:nvPicPr>
          <p:cNvPr id="13" name="Picture 12">
            <a:extLst>
              <a:ext uri="{FF2B5EF4-FFF2-40B4-BE49-F238E27FC236}">
                <a16:creationId xmlns:a16="http://schemas.microsoft.com/office/drawing/2014/main" id="{3EF5898C-E924-5B39-E88C-9313B4DD5D25}"/>
              </a:ext>
            </a:extLst>
          </p:cNvPr>
          <p:cNvPicPr>
            <a:picLocks noChangeAspect="1"/>
          </p:cNvPicPr>
          <p:nvPr/>
        </p:nvPicPr>
        <p:blipFill>
          <a:blip r:embed="rId4"/>
          <a:stretch>
            <a:fillRect/>
          </a:stretch>
        </p:blipFill>
        <p:spPr>
          <a:xfrm>
            <a:off x="5381298" y="2981812"/>
            <a:ext cx="3258207" cy="1655593"/>
          </a:xfrm>
          <a:prstGeom prst="rect">
            <a:avLst/>
          </a:prstGeom>
        </p:spPr>
      </p:pic>
      <p:pic>
        <p:nvPicPr>
          <p:cNvPr id="14" name="Picture 13">
            <a:extLst>
              <a:ext uri="{FF2B5EF4-FFF2-40B4-BE49-F238E27FC236}">
                <a16:creationId xmlns:a16="http://schemas.microsoft.com/office/drawing/2014/main" id="{AA4EF7FF-32B8-EDB5-C56B-90E545E12574}"/>
              </a:ext>
            </a:extLst>
          </p:cNvPr>
          <p:cNvPicPr>
            <a:picLocks noChangeAspect="1"/>
          </p:cNvPicPr>
          <p:nvPr/>
        </p:nvPicPr>
        <p:blipFill>
          <a:blip r:embed="rId5"/>
          <a:stretch>
            <a:fillRect/>
          </a:stretch>
        </p:blipFill>
        <p:spPr>
          <a:xfrm>
            <a:off x="304800" y="3726338"/>
            <a:ext cx="3328356" cy="832089"/>
          </a:xfrm>
          <a:prstGeom prst="rect">
            <a:avLst/>
          </a:prstGeom>
        </p:spPr>
      </p:pic>
      <p:sp>
        <p:nvSpPr>
          <p:cNvPr id="15" name="TextBox 14">
            <a:extLst>
              <a:ext uri="{FF2B5EF4-FFF2-40B4-BE49-F238E27FC236}">
                <a16:creationId xmlns:a16="http://schemas.microsoft.com/office/drawing/2014/main" id="{5BA19C64-2C4C-316C-9B4D-9800EF293C38}"/>
              </a:ext>
            </a:extLst>
          </p:cNvPr>
          <p:cNvSpPr txBox="1"/>
          <p:nvPr/>
        </p:nvSpPr>
        <p:spPr>
          <a:xfrm>
            <a:off x="172344" y="3415617"/>
            <a:ext cx="3714478" cy="300082"/>
          </a:xfrm>
          <a:prstGeom prst="rect">
            <a:avLst/>
          </a:prstGeom>
          <a:noFill/>
        </p:spPr>
        <p:txBody>
          <a:bodyPr wrap="none" rtlCol="0">
            <a:spAutoFit/>
          </a:bodyPr>
          <a:lstStyle/>
          <a:p>
            <a:r>
              <a:rPr lang="en-US" dirty="0"/>
              <a:t>1</a:t>
            </a:r>
            <a:r>
              <a:rPr lang="en-US" baseline="30000" dirty="0"/>
              <a:t>st</a:t>
            </a:r>
            <a:r>
              <a:rPr lang="en-US" dirty="0"/>
              <a:t> – Determine/Check Classes of the Variable</a:t>
            </a:r>
          </a:p>
        </p:txBody>
      </p:sp>
      <p:sp>
        <p:nvSpPr>
          <p:cNvPr id="16" name="TextBox 15">
            <a:extLst>
              <a:ext uri="{FF2B5EF4-FFF2-40B4-BE49-F238E27FC236}">
                <a16:creationId xmlns:a16="http://schemas.microsoft.com/office/drawing/2014/main" id="{F9B08228-5204-4778-7E1A-D1B19E0C7416}"/>
              </a:ext>
            </a:extLst>
          </p:cNvPr>
          <p:cNvSpPr txBox="1"/>
          <p:nvPr/>
        </p:nvSpPr>
        <p:spPr>
          <a:xfrm>
            <a:off x="5168623" y="273844"/>
            <a:ext cx="2194832" cy="300082"/>
          </a:xfrm>
          <a:prstGeom prst="rect">
            <a:avLst/>
          </a:prstGeom>
          <a:noFill/>
        </p:spPr>
        <p:txBody>
          <a:bodyPr wrap="none" rtlCol="0">
            <a:spAutoFit/>
          </a:bodyPr>
          <a:lstStyle/>
          <a:p>
            <a:r>
              <a:rPr lang="en-US" dirty="0"/>
              <a:t>2</a:t>
            </a:r>
            <a:r>
              <a:rPr lang="en-US" baseline="30000" dirty="0"/>
              <a:t>nd</a:t>
            </a:r>
            <a:r>
              <a:rPr lang="en-US" dirty="0"/>
              <a:t> – Encode the Variable </a:t>
            </a:r>
          </a:p>
        </p:txBody>
      </p:sp>
    </p:spTree>
    <p:extLst>
      <p:ext uri="{BB962C8B-B14F-4D97-AF65-F5344CB8AC3E}">
        <p14:creationId xmlns:p14="http://schemas.microsoft.com/office/powerpoint/2010/main" val="2831782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B44B-83F4-AFE7-2A40-DCB3713F1E92}"/>
              </a:ext>
            </a:extLst>
          </p:cNvPr>
          <p:cNvSpPr>
            <a:spLocks noGrp="1"/>
          </p:cNvSpPr>
          <p:nvPr>
            <p:ph type="title"/>
          </p:nvPr>
        </p:nvSpPr>
        <p:spPr/>
        <p:txBody>
          <a:bodyPr/>
          <a:lstStyle/>
          <a:p>
            <a:r>
              <a:rPr lang="en-US" dirty="0" err="1"/>
              <a:t>OneHot</a:t>
            </a:r>
            <a:r>
              <a:rPr lang="en-US" dirty="0"/>
              <a:t> Encoding</a:t>
            </a:r>
          </a:p>
        </p:txBody>
      </p:sp>
      <p:sp>
        <p:nvSpPr>
          <p:cNvPr id="6" name="Freeform 5">
            <a:extLst>
              <a:ext uri="{FF2B5EF4-FFF2-40B4-BE49-F238E27FC236}">
                <a16:creationId xmlns:a16="http://schemas.microsoft.com/office/drawing/2014/main" id="{4F19E90F-0E58-38B2-2E8E-31B8C0AD0830}"/>
              </a:ext>
            </a:extLst>
          </p:cNvPr>
          <p:cNvSpPr/>
          <p:nvPr/>
        </p:nvSpPr>
        <p:spPr>
          <a:xfrm>
            <a:off x="1689315" y="2626672"/>
            <a:ext cx="5618002" cy="461166"/>
          </a:xfrm>
          <a:custGeom>
            <a:avLst/>
            <a:gdLst>
              <a:gd name="connsiteX0" fmla="*/ 0 w 5796366"/>
              <a:gd name="connsiteY0" fmla="*/ 132026 h 397744"/>
              <a:gd name="connsiteX1" fmla="*/ 1123627 w 5796366"/>
              <a:gd name="connsiteY1" fmla="*/ 395497 h 397744"/>
              <a:gd name="connsiteX2" fmla="*/ 4285282 w 5796366"/>
              <a:gd name="connsiteY2" fmla="*/ 291 h 397744"/>
              <a:gd name="connsiteX3" fmla="*/ 5796366 w 5796366"/>
              <a:gd name="connsiteY3" fmla="*/ 333504 h 397744"/>
            </a:gdLst>
            <a:ahLst/>
            <a:cxnLst>
              <a:cxn ang="0">
                <a:pos x="connsiteX0" y="connsiteY0"/>
              </a:cxn>
              <a:cxn ang="0">
                <a:pos x="connsiteX1" y="connsiteY1"/>
              </a:cxn>
              <a:cxn ang="0">
                <a:pos x="connsiteX2" y="connsiteY2"/>
              </a:cxn>
              <a:cxn ang="0">
                <a:pos x="connsiteX3" y="connsiteY3"/>
              </a:cxn>
            </a:cxnLst>
            <a:rect l="l" t="t" r="r" b="b"/>
            <a:pathLst>
              <a:path w="5796366" h="397744">
                <a:moveTo>
                  <a:pt x="0" y="132026"/>
                </a:moveTo>
                <a:cubicBezTo>
                  <a:pt x="204706" y="274739"/>
                  <a:pt x="409413" y="417453"/>
                  <a:pt x="1123627" y="395497"/>
                </a:cubicBezTo>
                <a:cubicBezTo>
                  <a:pt x="1837841" y="373541"/>
                  <a:pt x="3506492" y="10623"/>
                  <a:pt x="4285282" y="291"/>
                </a:cubicBezTo>
                <a:cubicBezTo>
                  <a:pt x="5064072" y="-10041"/>
                  <a:pt x="5501898" y="257304"/>
                  <a:pt x="5796366" y="333504"/>
                </a:cubicBezTo>
              </a:path>
            </a:pathLst>
          </a:custGeom>
          <a:noFill/>
          <a:ln>
            <a:solidFill>
              <a:srgbClr val="00B050"/>
            </a:solidFill>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20C32451-FFFF-72EE-CC93-FB6118CD3A52}"/>
              </a:ext>
            </a:extLst>
          </p:cNvPr>
          <p:cNvSpPr/>
          <p:nvPr/>
        </p:nvSpPr>
        <p:spPr>
          <a:xfrm>
            <a:off x="1689315" y="2626672"/>
            <a:ext cx="6347780" cy="461166"/>
          </a:xfrm>
          <a:custGeom>
            <a:avLst/>
            <a:gdLst>
              <a:gd name="connsiteX0" fmla="*/ 0 w 5796366"/>
              <a:gd name="connsiteY0" fmla="*/ 132026 h 397744"/>
              <a:gd name="connsiteX1" fmla="*/ 1123627 w 5796366"/>
              <a:gd name="connsiteY1" fmla="*/ 395497 h 397744"/>
              <a:gd name="connsiteX2" fmla="*/ 4285282 w 5796366"/>
              <a:gd name="connsiteY2" fmla="*/ 291 h 397744"/>
              <a:gd name="connsiteX3" fmla="*/ 5796366 w 5796366"/>
              <a:gd name="connsiteY3" fmla="*/ 333504 h 397744"/>
            </a:gdLst>
            <a:ahLst/>
            <a:cxnLst>
              <a:cxn ang="0">
                <a:pos x="connsiteX0" y="connsiteY0"/>
              </a:cxn>
              <a:cxn ang="0">
                <a:pos x="connsiteX1" y="connsiteY1"/>
              </a:cxn>
              <a:cxn ang="0">
                <a:pos x="connsiteX2" y="connsiteY2"/>
              </a:cxn>
              <a:cxn ang="0">
                <a:pos x="connsiteX3" y="connsiteY3"/>
              </a:cxn>
            </a:cxnLst>
            <a:rect l="l" t="t" r="r" b="b"/>
            <a:pathLst>
              <a:path w="5796366" h="397744">
                <a:moveTo>
                  <a:pt x="0" y="132026"/>
                </a:moveTo>
                <a:cubicBezTo>
                  <a:pt x="204706" y="274739"/>
                  <a:pt x="409413" y="417453"/>
                  <a:pt x="1123627" y="395497"/>
                </a:cubicBezTo>
                <a:cubicBezTo>
                  <a:pt x="1837841" y="373541"/>
                  <a:pt x="3506492" y="10623"/>
                  <a:pt x="4285282" y="291"/>
                </a:cubicBezTo>
                <a:cubicBezTo>
                  <a:pt x="5064072" y="-10041"/>
                  <a:pt x="5501898" y="257304"/>
                  <a:pt x="5796366" y="333504"/>
                </a:cubicBezTo>
              </a:path>
            </a:pathLst>
          </a:custGeom>
          <a:noFill/>
          <a:ln>
            <a:solidFill>
              <a:srgbClr val="C00000"/>
            </a:solidFill>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6E4BB3AA-6C06-277D-F57E-327B18195F75}"/>
              </a:ext>
            </a:extLst>
          </p:cNvPr>
          <p:cNvSpPr/>
          <p:nvPr/>
        </p:nvSpPr>
        <p:spPr>
          <a:xfrm>
            <a:off x="1699118" y="2626672"/>
            <a:ext cx="5006482" cy="516088"/>
          </a:xfrm>
          <a:custGeom>
            <a:avLst/>
            <a:gdLst>
              <a:gd name="connsiteX0" fmla="*/ 0 w 5796366"/>
              <a:gd name="connsiteY0" fmla="*/ 132026 h 397744"/>
              <a:gd name="connsiteX1" fmla="*/ 1123627 w 5796366"/>
              <a:gd name="connsiteY1" fmla="*/ 395497 h 397744"/>
              <a:gd name="connsiteX2" fmla="*/ 4285282 w 5796366"/>
              <a:gd name="connsiteY2" fmla="*/ 291 h 397744"/>
              <a:gd name="connsiteX3" fmla="*/ 5796366 w 5796366"/>
              <a:gd name="connsiteY3" fmla="*/ 333504 h 397744"/>
            </a:gdLst>
            <a:ahLst/>
            <a:cxnLst>
              <a:cxn ang="0">
                <a:pos x="connsiteX0" y="connsiteY0"/>
              </a:cxn>
              <a:cxn ang="0">
                <a:pos x="connsiteX1" y="connsiteY1"/>
              </a:cxn>
              <a:cxn ang="0">
                <a:pos x="connsiteX2" y="connsiteY2"/>
              </a:cxn>
              <a:cxn ang="0">
                <a:pos x="connsiteX3" y="connsiteY3"/>
              </a:cxn>
            </a:cxnLst>
            <a:rect l="l" t="t" r="r" b="b"/>
            <a:pathLst>
              <a:path w="5796366" h="397744">
                <a:moveTo>
                  <a:pt x="0" y="132026"/>
                </a:moveTo>
                <a:cubicBezTo>
                  <a:pt x="204706" y="274739"/>
                  <a:pt x="409413" y="417453"/>
                  <a:pt x="1123627" y="395497"/>
                </a:cubicBezTo>
                <a:cubicBezTo>
                  <a:pt x="1837841" y="373541"/>
                  <a:pt x="3506492" y="10623"/>
                  <a:pt x="4285282" y="291"/>
                </a:cubicBezTo>
                <a:cubicBezTo>
                  <a:pt x="5064072" y="-10041"/>
                  <a:pt x="5501898" y="257304"/>
                  <a:pt x="5796366" y="333504"/>
                </a:cubicBezTo>
              </a:path>
            </a:pathLst>
          </a:custGeom>
          <a:noFill/>
          <a:ln>
            <a:solidFill>
              <a:srgbClr val="00B0F0"/>
            </a:solidFill>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CA6B7F8-3DFD-C041-8F1D-F489826EAA81}"/>
              </a:ext>
            </a:extLst>
          </p:cNvPr>
          <p:cNvPicPr>
            <a:picLocks noChangeAspect="1"/>
          </p:cNvPicPr>
          <p:nvPr/>
        </p:nvPicPr>
        <p:blipFill>
          <a:blip r:embed="rId2"/>
          <a:stretch>
            <a:fillRect/>
          </a:stretch>
        </p:blipFill>
        <p:spPr>
          <a:xfrm>
            <a:off x="922283" y="960079"/>
            <a:ext cx="2489200" cy="1778000"/>
          </a:xfrm>
          <a:prstGeom prst="rect">
            <a:avLst/>
          </a:prstGeom>
        </p:spPr>
      </p:pic>
      <p:pic>
        <p:nvPicPr>
          <p:cNvPr id="12" name="Picture 11">
            <a:extLst>
              <a:ext uri="{FF2B5EF4-FFF2-40B4-BE49-F238E27FC236}">
                <a16:creationId xmlns:a16="http://schemas.microsoft.com/office/drawing/2014/main" id="{5E9A2221-F1AC-8CB4-CCC7-E70C801F6B61}"/>
              </a:ext>
            </a:extLst>
          </p:cNvPr>
          <p:cNvPicPr>
            <a:picLocks noChangeAspect="1"/>
          </p:cNvPicPr>
          <p:nvPr/>
        </p:nvPicPr>
        <p:blipFill>
          <a:blip r:embed="rId3"/>
          <a:stretch>
            <a:fillRect/>
          </a:stretch>
        </p:blipFill>
        <p:spPr>
          <a:xfrm>
            <a:off x="4775200" y="3110526"/>
            <a:ext cx="3622842" cy="1529916"/>
          </a:xfrm>
          <a:prstGeom prst="rect">
            <a:avLst/>
          </a:prstGeom>
        </p:spPr>
      </p:pic>
      <p:pic>
        <p:nvPicPr>
          <p:cNvPr id="13" name="Picture 12">
            <a:extLst>
              <a:ext uri="{FF2B5EF4-FFF2-40B4-BE49-F238E27FC236}">
                <a16:creationId xmlns:a16="http://schemas.microsoft.com/office/drawing/2014/main" id="{F6FFCFFE-3724-2DFC-58B6-5EF48537A44D}"/>
              </a:ext>
            </a:extLst>
          </p:cNvPr>
          <p:cNvPicPr>
            <a:picLocks noChangeAspect="1"/>
          </p:cNvPicPr>
          <p:nvPr/>
        </p:nvPicPr>
        <p:blipFill>
          <a:blip r:embed="rId4"/>
          <a:stretch>
            <a:fillRect/>
          </a:stretch>
        </p:blipFill>
        <p:spPr>
          <a:xfrm>
            <a:off x="4973721" y="636671"/>
            <a:ext cx="2565400" cy="1752600"/>
          </a:xfrm>
          <a:prstGeom prst="rect">
            <a:avLst/>
          </a:prstGeom>
        </p:spPr>
      </p:pic>
      <p:pic>
        <p:nvPicPr>
          <p:cNvPr id="14" name="Picture 13">
            <a:extLst>
              <a:ext uri="{FF2B5EF4-FFF2-40B4-BE49-F238E27FC236}">
                <a16:creationId xmlns:a16="http://schemas.microsoft.com/office/drawing/2014/main" id="{69445F4E-3B48-F509-80C0-6FD1F45D45E2}"/>
              </a:ext>
            </a:extLst>
          </p:cNvPr>
          <p:cNvPicPr>
            <a:picLocks noChangeAspect="1"/>
          </p:cNvPicPr>
          <p:nvPr/>
        </p:nvPicPr>
        <p:blipFill>
          <a:blip r:embed="rId5"/>
          <a:stretch>
            <a:fillRect/>
          </a:stretch>
        </p:blipFill>
        <p:spPr>
          <a:xfrm>
            <a:off x="304800" y="3726338"/>
            <a:ext cx="3328356" cy="832089"/>
          </a:xfrm>
          <a:prstGeom prst="rect">
            <a:avLst/>
          </a:prstGeom>
        </p:spPr>
      </p:pic>
      <p:sp>
        <p:nvSpPr>
          <p:cNvPr id="15" name="TextBox 14">
            <a:extLst>
              <a:ext uri="{FF2B5EF4-FFF2-40B4-BE49-F238E27FC236}">
                <a16:creationId xmlns:a16="http://schemas.microsoft.com/office/drawing/2014/main" id="{24B20AFA-B2AE-11C6-9550-B9A16A6EDC71}"/>
              </a:ext>
            </a:extLst>
          </p:cNvPr>
          <p:cNvSpPr txBox="1"/>
          <p:nvPr/>
        </p:nvSpPr>
        <p:spPr>
          <a:xfrm>
            <a:off x="172344" y="3415617"/>
            <a:ext cx="3714478" cy="300082"/>
          </a:xfrm>
          <a:prstGeom prst="rect">
            <a:avLst/>
          </a:prstGeom>
          <a:noFill/>
        </p:spPr>
        <p:txBody>
          <a:bodyPr wrap="none" rtlCol="0">
            <a:spAutoFit/>
          </a:bodyPr>
          <a:lstStyle/>
          <a:p>
            <a:r>
              <a:rPr lang="en-US" dirty="0"/>
              <a:t>1</a:t>
            </a:r>
            <a:r>
              <a:rPr lang="en-US" baseline="30000" dirty="0"/>
              <a:t>st</a:t>
            </a:r>
            <a:r>
              <a:rPr lang="en-US" dirty="0"/>
              <a:t> – Determine/Check Classes of the Variable</a:t>
            </a:r>
          </a:p>
        </p:txBody>
      </p:sp>
      <p:sp>
        <p:nvSpPr>
          <p:cNvPr id="16" name="TextBox 15">
            <a:extLst>
              <a:ext uri="{FF2B5EF4-FFF2-40B4-BE49-F238E27FC236}">
                <a16:creationId xmlns:a16="http://schemas.microsoft.com/office/drawing/2014/main" id="{80366184-6135-19A4-295C-9AD2F456CE92}"/>
              </a:ext>
            </a:extLst>
          </p:cNvPr>
          <p:cNvSpPr txBox="1"/>
          <p:nvPr/>
        </p:nvSpPr>
        <p:spPr>
          <a:xfrm>
            <a:off x="5168623" y="273844"/>
            <a:ext cx="2194832" cy="300082"/>
          </a:xfrm>
          <a:prstGeom prst="rect">
            <a:avLst/>
          </a:prstGeom>
          <a:noFill/>
        </p:spPr>
        <p:txBody>
          <a:bodyPr wrap="none" rtlCol="0">
            <a:spAutoFit/>
          </a:bodyPr>
          <a:lstStyle/>
          <a:p>
            <a:r>
              <a:rPr lang="en-US" dirty="0"/>
              <a:t>2</a:t>
            </a:r>
            <a:r>
              <a:rPr lang="en-US" baseline="30000" dirty="0"/>
              <a:t>nd</a:t>
            </a:r>
            <a:r>
              <a:rPr lang="en-US" dirty="0"/>
              <a:t> – Encode the Variable </a:t>
            </a:r>
          </a:p>
        </p:txBody>
      </p:sp>
    </p:spTree>
    <p:extLst>
      <p:ext uri="{BB962C8B-B14F-4D97-AF65-F5344CB8AC3E}">
        <p14:creationId xmlns:p14="http://schemas.microsoft.com/office/powerpoint/2010/main" val="4191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8C32-ABAA-CF8C-1526-80CEE784A763}"/>
              </a:ext>
            </a:extLst>
          </p:cNvPr>
          <p:cNvSpPr>
            <a:spLocks noGrp="1"/>
          </p:cNvSpPr>
          <p:nvPr>
            <p:ph type="title"/>
          </p:nvPr>
        </p:nvSpPr>
        <p:spPr/>
        <p:txBody>
          <a:bodyPr/>
          <a:lstStyle/>
          <a:p>
            <a:r>
              <a:rPr lang="en-US" dirty="0"/>
              <a:t>Where can things go wrong?</a:t>
            </a:r>
          </a:p>
        </p:txBody>
      </p:sp>
      <p:sp>
        <p:nvSpPr>
          <p:cNvPr id="3" name="Content Placeholder 2">
            <a:extLst>
              <a:ext uri="{FF2B5EF4-FFF2-40B4-BE49-F238E27FC236}">
                <a16:creationId xmlns:a16="http://schemas.microsoft.com/office/drawing/2014/main" id="{2F38635A-E654-A383-F66F-F80F50C30BFB}"/>
              </a:ext>
            </a:extLst>
          </p:cNvPr>
          <p:cNvSpPr>
            <a:spLocks noGrp="1"/>
          </p:cNvSpPr>
          <p:nvPr>
            <p:ph idx="1"/>
          </p:nvPr>
        </p:nvSpPr>
        <p:spPr/>
        <p:txBody>
          <a:bodyPr/>
          <a:lstStyle/>
          <a:p>
            <a:r>
              <a:rPr lang="en-US" dirty="0"/>
              <a:t>Missing values </a:t>
            </a:r>
          </a:p>
          <a:p>
            <a:pPr lvl="1"/>
            <a:r>
              <a:rPr lang="en-US" dirty="0"/>
              <a:t>Three Options: Drop, Impute or leave as </a:t>
            </a:r>
            <a:r>
              <a:rPr lang="en-US" dirty="0" err="1"/>
              <a:t>NaN</a:t>
            </a:r>
            <a:endParaRPr lang="en-US" dirty="0"/>
          </a:p>
          <a:p>
            <a:r>
              <a:rPr lang="en-US" dirty="0"/>
              <a:t>Typos</a:t>
            </a:r>
          </a:p>
          <a:p>
            <a:pPr lvl="1"/>
            <a:r>
              <a:rPr lang="en-US" dirty="0"/>
              <a:t>Check unique values</a:t>
            </a:r>
          </a:p>
          <a:p>
            <a:pPr lvl="2"/>
            <a:r>
              <a:rPr lang="en-US" dirty="0"/>
              <a:t>For instance, you could find [Red, red, blue, green]. </a:t>
            </a:r>
          </a:p>
          <a:p>
            <a:pPr lvl="2"/>
            <a:r>
              <a:rPr lang="en-US" dirty="0"/>
              <a:t>Solution: Rename values Red to red</a:t>
            </a:r>
          </a:p>
          <a:p>
            <a:pPr lvl="2"/>
            <a:endParaRPr lang="en-US" dirty="0"/>
          </a:p>
        </p:txBody>
      </p:sp>
    </p:spTree>
    <p:extLst>
      <p:ext uri="{BB962C8B-B14F-4D97-AF65-F5344CB8AC3E}">
        <p14:creationId xmlns:p14="http://schemas.microsoft.com/office/powerpoint/2010/main" val="411888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B897-0A2B-A99F-0BA3-D1A03D971358}"/>
              </a:ext>
            </a:extLst>
          </p:cNvPr>
          <p:cNvSpPr>
            <a:spLocks noGrp="1"/>
          </p:cNvSpPr>
          <p:nvPr>
            <p:ph type="title"/>
          </p:nvPr>
        </p:nvSpPr>
        <p:spPr/>
        <p:txBody>
          <a:bodyPr/>
          <a:lstStyle/>
          <a:p>
            <a:r>
              <a:rPr lang="en-US" dirty="0"/>
              <a:t>Classification Models (Classifiers)</a:t>
            </a:r>
          </a:p>
        </p:txBody>
      </p:sp>
      <p:sp>
        <p:nvSpPr>
          <p:cNvPr id="4" name="Slide Number Placeholder 3">
            <a:extLst>
              <a:ext uri="{FF2B5EF4-FFF2-40B4-BE49-F238E27FC236}">
                <a16:creationId xmlns:a16="http://schemas.microsoft.com/office/drawing/2014/main" id="{D1371EE3-F6CD-F0DF-1981-6A1107B23799}"/>
              </a:ext>
            </a:extLst>
          </p:cNvPr>
          <p:cNvSpPr>
            <a:spLocks noGrp="1"/>
          </p:cNvSpPr>
          <p:nvPr>
            <p:ph type="sldNum" sz="quarter" idx="4294967295"/>
          </p:nvPr>
        </p:nvSpPr>
        <p:spPr>
          <a:xfrm>
            <a:off x="7010400" y="4286250"/>
            <a:ext cx="2133600" cy="274638"/>
          </a:xfrm>
        </p:spPr>
        <p:txBody>
          <a:bodyPr/>
          <a:lstStyle/>
          <a:p>
            <a:fld id="{179A9A4E-4C82-4D44-9372-C31BB3818094}" type="slidenum">
              <a:rPr lang="en-US" smtClean="0"/>
              <a:pPr/>
              <a:t>9</a:t>
            </a:fld>
            <a:endParaRPr lang="en-US" dirty="0"/>
          </a:p>
        </p:txBody>
      </p:sp>
    </p:spTree>
    <p:extLst>
      <p:ext uri="{BB962C8B-B14F-4D97-AF65-F5344CB8AC3E}">
        <p14:creationId xmlns:p14="http://schemas.microsoft.com/office/powerpoint/2010/main" val="38790262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{59DB9003-08C6-A44B-B374-62BE413F1DB3}tf16401378</Template>
  <TotalTime>7832</TotalTime>
  <Words>2164</Words>
  <Application>Microsoft Macintosh PowerPoint</Application>
  <PresentationFormat>On-screen Show (16:9)</PresentationFormat>
  <Paragraphs>481</Paragraphs>
  <Slides>41</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Cambria Math</vt:lpstr>
      <vt:lpstr>Courier New</vt:lpstr>
      <vt:lpstr>Roboto</vt:lpstr>
      <vt:lpstr>Times</vt:lpstr>
      <vt:lpstr>Univers 65</vt:lpstr>
      <vt:lpstr>Wingdings</vt:lpstr>
      <vt:lpstr>Office Theme</vt:lpstr>
      <vt:lpstr>ISM 6136</vt:lpstr>
      <vt:lpstr>Agenda</vt:lpstr>
      <vt:lpstr>Data Preparation</vt:lpstr>
      <vt:lpstr>Drop unnecessary Features/Columns</vt:lpstr>
      <vt:lpstr>Missing Values</vt:lpstr>
      <vt:lpstr>Dummy Encoding</vt:lpstr>
      <vt:lpstr>OneHot Encoding</vt:lpstr>
      <vt:lpstr>Where can things go wrong?</vt:lpstr>
      <vt:lpstr>Classification Models (Classifiers)</vt:lpstr>
      <vt:lpstr>Learning outcomes :</vt:lpstr>
      <vt:lpstr>Classification Modeling</vt:lpstr>
      <vt:lpstr>Classification</vt:lpstr>
      <vt:lpstr>Classification</vt:lpstr>
      <vt:lpstr>Logistic Regression</vt:lpstr>
      <vt:lpstr>Regression vs Classification</vt:lpstr>
      <vt:lpstr>Linear Regression</vt:lpstr>
      <vt:lpstr>Logistic Regression</vt:lpstr>
      <vt:lpstr>Logistic Regression</vt:lpstr>
      <vt:lpstr>Logistic Regression</vt:lpstr>
      <vt:lpstr>Example1</vt:lpstr>
      <vt:lpstr>Logistic Regression</vt:lpstr>
      <vt:lpstr>Logistic Regression</vt:lpstr>
      <vt:lpstr>Logistic Regression</vt:lpstr>
      <vt:lpstr>Logistic Regression</vt:lpstr>
      <vt:lpstr>Example2 – Threshold 25%</vt:lpstr>
      <vt:lpstr>Scoring Classification Models</vt:lpstr>
      <vt:lpstr>Learning outcomes :</vt:lpstr>
      <vt:lpstr>Evaluating a binary classifier</vt:lpstr>
      <vt:lpstr>Learning outcomes :</vt:lpstr>
      <vt:lpstr>Are there more performance measures?</vt:lpstr>
      <vt:lpstr>Introducing the Confusion Matrix</vt:lpstr>
      <vt:lpstr>PowerPoint Presentation</vt:lpstr>
      <vt:lpstr>PowerPoint Presentation</vt:lpstr>
      <vt:lpstr>PowerPoint Presentation</vt:lpstr>
      <vt:lpstr>PowerPoint Presentation</vt:lpstr>
      <vt:lpstr>PowerPoint Presentation</vt:lpstr>
      <vt:lpstr>Let’s look at a couple of examples:</vt:lpstr>
      <vt:lpstr>A medical test</vt:lpstr>
      <vt:lpstr>A spam detector</vt:lpstr>
      <vt:lpstr>Key points: It’s about understanding and analyzing trade-offs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Tim Smith</dc:creator>
  <cp:lastModifiedBy>Timothy Smith</cp:lastModifiedBy>
  <cp:revision>239</cp:revision>
  <dcterms:created xsi:type="dcterms:W3CDTF">2019-11-06T18:18:56Z</dcterms:created>
  <dcterms:modified xsi:type="dcterms:W3CDTF">2023-09-18T01:21:41Z</dcterms:modified>
</cp:coreProperties>
</file>