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264" r:id="rId2"/>
    <p:sldId id="722" r:id="rId3"/>
    <p:sldId id="734" r:id="rId4"/>
    <p:sldId id="653" r:id="rId5"/>
    <p:sldId id="649" r:id="rId6"/>
    <p:sldId id="650" r:id="rId7"/>
    <p:sldId id="651" r:id="rId8"/>
    <p:sldId id="654" r:id="rId9"/>
    <p:sldId id="655" r:id="rId10"/>
    <p:sldId id="656" r:id="rId11"/>
    <p:sldId id="657" r:id="rId12"/>
    <p:sldId id="658" r:id="rId13"/>
    <p:sldId id="660" r:id="rId14"/>
    <p:sldId id="661" r:id="rId15"/>
    <p:sldId id="662" r:id="rId16"/>
    <p:sldId id="725" r:id="rId17"/>
    <p:sldId id="659" r:id="rId18"/>
    <p:sldId id="663" r:id="rId19"/>
    <p:sldId id="731" r:id="rId20"/>
    <p:sldId id="665" r:id="rId21"/>
    <p:sldId id="666" r:id="rId22"/>
    <p:sldId id="674" r:id="rId23"/>
    <p:sldId id="736" r:id="rId24"/>
    <p:sldId id="720" r:id="rId25"/>
    <p:sldId id="721" r:id="rId26"/>
    <p:sldId id="675" r:id="rId27"/>
    <p:sldId id="684" r:id="rId28"/>
    <p:sldId id="713" r:id="rId29"/>
    <p:sldId id="735" r:id="rId30"/>
    <p:sldId id="703" r:id="rId31"/>
    <p:sldId id="715" r:id="rId32"/>
    <p:sldId id="737" r:id="rId33"/>
    <p:sldId id="267" r:id="rId3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mith, Tim [ISBA]" initials="ST[" lastIdx="2" clrIdx="0">
    <p:extLst>
      <p:ext uri="{19B8F6BF-5375-455C-9EA6-DF929625EA0E}">
        <p15:presenceInfo xmlns:p15="http://schemas.microsoft.com/office/powerpoint/2012/main" userId="S::timsmith@iastate.edu::f31654f8-e825-44b9-9f42-ae59432b1ef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47"/>
    <a:srgbClr val="ECEAD1"/>
    <a:srgbClr val="CFC493"/>
    <a:srgbClr val="466069"/>
    <a:srgbClr val="7E9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70"/>
    <p:restoredTop sz="94541" autoAdjust="0"/>
  </p:normalViewPr>
  <p:slideViewPr>
    <p:cSldViewPr snapToGrid="0" snapToObjects="1">
      <p:cViewPr varScale="1">
        <p:scale>
          <a:sx n="162" d="100"/>
          <a:sy n="162" d="100"/>
        </p:scale>
        <p:origin x="200" y="2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94" d="100"/>
          <a:sy n="194" d="100"/>
        </p:scale>
        <p:origin x="1518" y="1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5376C-9A93-4286-A919-CFCA4B03E74D}" type="datetimeFigureOut">
              <a:rPr lang="en-US" smtClean="0"/>
              <a:t>9/24/23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50BC1-4EC3-450B-9FF3-D8E80A33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9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10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98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07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6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06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08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12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87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99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84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86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5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63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5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12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81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52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25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662436F-7E1C-4543-917F-2DB7AF9C0A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470006"/>
            <a:ext cx="7886700" cy="1512038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707FAF2-9310-E64A-BF65-F16E6CD0423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2002285"/>
            <a:ext cx="7886700" cy="562570"/>
          </a:xfrm>
        </p:spPr>
        <p:txBody>
          <a:bodyPr>
            <a:normAutofit/>
          </a:bodyPr>
          <a:lstStyle>
            <a:lvl1pPr marL="0" indent="0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488C8C-1B01-554E-ACC6-8C39DB14C6A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4409631"/>
            <a:ext cx="7886700" cy="297332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319696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een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663764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ay">
    <p:bg>
      <p:bgPr>
        <a:solidFill>
          <a:srgbClr val="7E9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2990483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3B7135-3D78-0E4B-9C26-9E7303734618}"/>
              </a:ext>
            </a:extLst>
          </p:cNvPr>
          <p:cNvSpPr/>
          <p:nvPr userDrawn="1"/>
        </p:nvSpPr>
        <p:spPr>
          <a:xfrm>
            <a:off x="182880" y="219456"/>
            <a:ext cx="8750808" cy="4754880"/>
          </a:xfrm>
          <a:prstGeom prst="rect">
            <a:avLst/>
          </a:prstGeom>
          <a:solidFill>
            <a:srgbClr val="0067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2DF257-01E2-CC4F-84E8-92951174B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548156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-2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3"/>
            <a:ext cx="3145064" cy="2734967"/>
          </a:xfrm>
        </p:spPr>
        <p:txBody>
          <a:bodyPr anchor="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D0E8F77-71F3-F946-9D23-CC819E7051D6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2000" cy="51435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30883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0" y="-34017"/>
            <a:ext cx="3887391" cy="5204389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4709" y="740569"/>
            <a:ext cx="4371831" cy="3655219"/>
          </a:xfrm>
        </p:spPr>
        <p:txBody>
          <a:bodyPr/>
          <a:lstStyle>
            <a:lvl1pPr>
              <a:defRPr sz="2400">
                <a:solidFill>
                  <a:srgbClr val="006747"/>
                </a:solidFill>
              </a:defRPr>
            </a:lvl1pPr>
            <a:lvl2pPr>
              <a:defRPr sz="2100">
                <a:solidFill>
                  <a:srgbClr val="006747"/>
                </a:solidFill>
              </a:defRPr>
            </a:lvl2pPr>
            <a:lvl3pPr>
              <a:defRPr sz="1800">
                <a:solidFill>
                  <a:srgbClr val="006747"/>
                </a:solidFill>
              </a:defRPr>
            </a:lvl3pPr>
            <a:lvl4pPr>
              <a:defRPr sz="1500">
                <a:solidFill>
                  <a:srgbClr val="006747"/>
                </a:solidFill>
              </a:defRPr>
            </a:lvl4pPr>
            <a:lvl5pPr>
              <a:defRPr sz="1500">
                <a:solidFill>
                  <a:srgbClr val="006747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07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0" y="-34016"/>
            <a:ext cx="9144000" cy="219159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0" y="342900"/>
            <a:ext cx="3099679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383604"/>
            <a:ext cx="4034626" cy="220894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C83AE0ED-DAFE-6347-ACD6-B8BA2CC2DB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33963" y="-33338"/>
            <a:ext cx="3606800" cy="3732213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51888F3-4D41-1847-B79F-091A153FEBA7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5033963" y="3871644"/>
            <a:ext cx="3606800" cy="453776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02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BF4C2C-1ED6-0F47-810A-EE823A1E98D4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78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og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66172" y="740569"/>
            <a:ext cx="2949178" cy="80248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6172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hart Placeholder 5">
            <a:extLst>
              <a:ext uri="{FF2B5EF4-FFF2-40B4-BE49-F238E27FC236}">
                <a16:creationId xmlns:a16="http://schemas.microsoft.com/office/drawing/2014/main" id="{88B55E94-566B-064E-82B6-C977F84F7C6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60663" y="740569"/>
            <a:ext cx="4627562" cy="36544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46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109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ED12-1E52-6C4E-9F94-C31ED28A5B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467360"/>
            <a:ext cx="7886700" cy="1087964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F4F18-B776-DD4E-AAD8-649F4A38F1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1575565"/>
            <a:ext cx="7886700" cy="562570"/>
          </a:xfrm>
        </p:spPr>
        <p:txBody>
          <a:bodyPr>
            <a:normAutofit/>
          </a:bodyPr>
          <a:lstStyle>
            <a:lvl1pPr marL="0" indent="0" algn="r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C5BBF53-4D71-3C4A-B4D0-13621C769C2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2296351"/>
            <a:ext cx="7886700" cy="297332"/>
          </a:xfrm>
        </p:spPr>
        <p:txBody>
          <a:bodyPr>
            <a:normAutofit/>
          </a:bodyPr>
          <a:lstStyle>
            <a:lvl1pPr marL="0" indent="0" algn="r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4385333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01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3848573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380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01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9188530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2712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15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070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432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51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01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9665039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3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1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75352"/>
            <a:ext cx="7886700" cy="692663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5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4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5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3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1" y="0"/>
            <a:ext cx="179462" cy="514350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BB23591-16BE-954D-B59B-91BFDA663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BE2CF947-D569-5840-90FE-2AE8871A80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50" y="1369219"/>
            <a:ext cx="3874984" cy="32635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-3">
    <p:bg>
      <p:bgPr>
        <a:solidFill>
          <a:srgbClr val="EC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E8CF8B-D494-CC47-8E2D-52DC8E8EF28F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0E96-9F1D-4749-BDBF-344ADF8F90F9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77" r:id="rId3"/>
    <p:sldLayoutId id="2147483676" r:id="rId4"/>
    <p:sldLayoutId id="2147483662" r:id="rId5"/>
    <p:sldLayoutId id="2147483664" r:id="rId6"/>
    <p:sldLayoutId id="2147483672" r:id="rId7"/>
    <p:sldLayoutId id="2147483675" r:id="rId8"/>
    <p:sldLayoutId id="2147483665" r:id="rId9"/>
    <p:sldLayoutId id="2147483666" r:id="rId10"/>
    <p:sldLayoutId id="2147483671" r:id="rId11"/>
    <p:sldLayoutId id="2147483667" r:id="rId12"/>
    <p:sldLayoutId id="2147483670" r:id="rId13"/>
    <p:sldLayoutId id="2147483668" r:id="rId14"/>
    <p:sldLayoutId id="2147483673" r:id="rId15"/>
    <p:sldLayoutId id="2147483669" r:id="rId16"/>
    <p:sldLayoutId id="2147483678" r:id="rId17"/>
    <p:sldLayoutId id="2147483674" r:id="rId18"/>
    <p:sldLayoutId id="2147483680" r:id="rId19"/>
    <p:sldLayoutId id="2147483682" r:id="rId20"/>
    <p:sldLayoutId id="2147483683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2" r:id="rId2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6DCE-5506-AE49-9AA5-4EB0B252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ISM 6136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915A3-AD07-F048-8B5A-7D44B354D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Mining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854F3-E1E6-B445-9497-094416CE94B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Dr. Tim Smith</a:t>
            </a:r>
          </a:p>
        </p:txBody>
      </p:sp>
    </p:spTree>
    <p:extLst>
      <p:ext uri="{BB962C8B-B14F-4D97-AF65-F5344CB8AC3E}">
        <p14:creationId xmlns:p14="http://schemas.microsoft.com/office/powerpoint/2010/main" val="1078244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6917F91-1AF6-4839-A954-4274C1185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381" y="791870"/>
            <a:ext cx="3647300" cy="35914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E7321A-DE7B-42FE-81A5-FC896378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994172"/>
          </a:xfrm>
        </p:spPr>
        <p:txBody>
          <a:bodyPr/>
          <a:lstStyle/>
          <a:p>
            <a:r>
              <a:rPr lang="en-US" dirty="0"/>
              <a:t>k-NN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9FD39-6A5C-41AF-AED5-EE2C9765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6D0923-9EF7-43B3-9D0F-2E0278951ED0}"/>
              </a:ext>
            </a:extLst>
          </p:cNvPr>
          <p:cNvGraphicFramePr/>
          <p:nvPr/>
        </p:nvGraphicFramePr>
        <p:xfrm>
          <a:off x="304800" y="819150"/>
          <a:ext cx="2286001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593">
                  <a:extLst>
                    <a:ext uri="{9D8B030D-6E8A-4147-A177-3AD203B41FA5}">
                      <a16:colId xmlns:a16="http://schemas.microsoft.com/office/drawing/2014/main" val="3216186164"/>
                    </a:ext>
                  </a:extLst>
                </a:gridCol>
                <a:gridCol w="731120">
                  <a:extLst>
                    <a:ext uri="{9D8B030D-6E8A-4147-A177-3AD203B41FA5}">
                      <a16:colId xmlns:a16="http://schemas.microsoft.com/office/drawing/2014/main" val="653452734"/>
                    </a:ext>
                  </a:extLst>
                </a:gridCol>
                <a:gridCol w="841288">
                  <a:extLst>
                    <a:ext uri="{9D8B030D-6E8A-4147-A177-3AD203B41FA5}">
                      <a16:colId xmlns:a16="http://schemas.microsoft.com/office/drawing/2014/main" val="3415505470"/>
                    </a:ext>
                  </a:extLst>
                </a:gridCol>
              </a:tblGrid>
              <a:tr h="14630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Income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Lot_Size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Ownership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8763310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18.4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4010443040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85.5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16.8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669801885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64.8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21.6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883991270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61.5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369436778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87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23.6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1180016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110.1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19.2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900451421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17.6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78643525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82.8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22.4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426403467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604096311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93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095415586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105842063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81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96522660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75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19.6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700890368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52.8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408670965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64.8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17.2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01776989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43.2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 dirty="0">
                          <a:effectLst/>
                        </a:rPr>
                        <a:t>Nonowner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60151280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84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17.6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90167782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49.2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17.6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67969992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59.4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054385671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18.4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491890998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47.4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16.4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278107324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18.8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914244624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006708744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14.8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 dirty="0">
                          <a:effectLst/>
                        </a:rPr>
                        <a:t>Nonowner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1872646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E07B296-B5A6-425A-90DC-FD16D991DA56}"/>
              </a:ext>
            </a:extLst>
          </p:cNvPr>
          <p:cNvSpPr txBox="1"/>
          <p:nvPr/>
        </p:nvSpPr>
        <p:spPr>
          <a:xfrm>
            <a:off x="6836215" y="623510"/>
            <a:ext cx="1742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Now here’s another way...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DE5B76-D70F-4EDD-BDA1-5B9E069F3AFE}"/>
              </a:ext>
            </a:extLst>
          </p:cNvPr>
          <p:cNvSpPr txBox="1"/>
          <p:nvPr/>
        </p:nvSpPr>
        <p:spPr>
          <a:xfrm>
            <a:off x="6848247" y="1336239"/>
            <a:ext cx="17423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Now, let’s look at observation #0.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 see that of the three nearest neighbors, all are “Nonowners”. Therefore, we’d predict that this is a nonowner. Incorrect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B027D9-60A9-40D6-BE8E-C999063347D6}"/>
              </a:ext>
            </a:extLst>
          </p:cNvPr>
          <p:cNvSpPr/>
          <p:nvPr/>
        </p:nvSpPr>
        <p:spPr bwMode="auto">
          <a:xfrm>
            <a:off x="3621505" y="2251911"/>
            <a:ext cx="918411" cy="918411"/>
          </a:xfrm>
          <a:prstGeom prst="ellipse">
            <a:avLst/>
          </a:prstGeom>
          <a:noFill/>
          <a:ln w="15875" cap="flat" cmpd="sng" algn="ctr">
            <a:solidFill>
              <a:srgbClr val="CE112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023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6917F91-1AF6-4839-A954-4274C1185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381" y="791870"/>
            <a:ext cx="3647300" cy="35914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E7321A-DE7B-42FE-81A5-FC896378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91"/>
            <a:ext cx="7886700" cy="994172"/>
          </a:xfrm>
        </p:spPr>
        <p:txBody>
          <a:bodyPr/>
          <a:lstStyle/>
          <a:p>
            <a:r>
              <a:rPr lang="en-US" dirty="0"/>
              <a:t>k</a:t>
            </a:r>
            <a:r>
              <a:rPr lang="en-US"/>
              <a:t>-NN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9FD39-6A5C-41AF-AED5-EE2C9765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6D0923-9EF7-43B3-9D0F-2E0278951ED0}"/>
              </a:ext>
            </a:extLst>
          </p:cNvPr>
          <p:cNvGraphicFramePr/>
          <p:nvPr/>
        </p:nvGraphicFramePr>
        <p:xfrm>
          <a:off x="304800" y="819150"/>
          <a:ext cx="2286001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593">
                  <a:extLst>
                    <a:ext uri="{9D8B030D-6E8A-4147-A177-3AD203B41FA5}">
                      <a16:colId xmlns:a16="http://schemas.microsoft.com/office/drawing/2014/main" val="3216186164"/>
                    </a:ext>
                  </a:extLst>
                </a:gridCol>
                <a:gridCol w="731120">
                  <a:extLst>
                    <a:ext uri="{9D8B030D-6E8A-4147-A177-3AD203B41FA5}">
                      <a16:colId xmlns:a16="http://schemas.microsoft.com/office/drawing/2014/main" val="653452734"/>
                    </a:ext>
                  </a:extLst>
                </a:gridCol>
                <a:gridCol w="841288">
                  <a:extLst>
                    <a:ext uri="{9D8B030D-6E8A-4147-A177-3AD203B41FA5}">
                      <a16:colId xmlns:a16="http://schemas.microsoft.com/office/drawing/2014/main" val="3415505470"/>
                    </a:ext>
                  </a:extLst>
                </a:gridCol>
              </a:tblGrid>
              <a:tr h="14630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Income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Lot_Size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Ownership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8763310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18.4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4010443040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85.5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16.8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669801885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64.8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21.6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883991270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61.5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369436778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87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23.6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1180016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110.1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19.2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900451421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17.6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78643525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82.8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22.4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426403467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604096311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93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095415586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105842063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81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96522660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75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19.6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700890368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52.8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408670965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64.8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17.2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01776989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43.2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 dirty="0">
                          <a:effectLst/>
                        </a:rPr>
                        <a:t>Nonowner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60151280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84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17.6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90167782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49.2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17.6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67969992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59.4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054385671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18.4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491890998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47.4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16.4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278107324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18.8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914244624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006708744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 dirty="0">
                          <a:effectLst/>
                        </a:rPr>
                        <a:t>14.8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 dirty="0">
                          <a:effectLst/>
                        </a:rPr>
                        <a:t>Nonowner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1872646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E07B296-B5A6-425A-90DC-FD16D991DA56}"/>
              </a:ext>
            </a:extLst>
          </p:cNvPr>
          <p:cNvSpPr txBox="1"/>
          <p:nvPr/>
        </p:nvSpPr>
        <p:spPr>
          <a:xfrm>
            <a:off x="6841942" y="964532"/>
            <a:ext cx="17423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 keep doing this for every value in the train data set.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After doing this, we calculated how well the given k value of 3 predicted outcomes by calculating the percentage of correct predictions.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B027D9-60A9-40D6-BE8E-C999063347D6}"/>
              </a:ext>
            </a:extLst>
          </p:cNvPr>
          <p:cNvSpPr/>
          <p:nvPr/>
        </p:nvSpPr>
        <p:spPr bwMode="auto">
          <a:xfrm>
            <a:off x="3581401" y="2190750"/>
            <a:ext cx="990600" cy="992605"/>
          </a:xfrm>
          <a:prstGeom prst="ellipse">
            <a:avLst/>
          </a:prstGeom>
          <a:noFill/>
          <a:ln w="15875" cap="flat" cmpd="sng" algn="ctr">
            <a:solidFill>
              <a:srgbClr val="CE112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A911FE-E212-491E-B040-3F8B389CDBA4}"/>
              </a:ext>
            </a:extLst>
          </p:cNvPr>
          <p:cNvSpPr/>
          <p:nvPr/>
        </p:nvSpPr>
        <p:spPr bwMode="auto">
          <a:xfrm>
            <a:off x="4644189" y="1336508"/>
            <a:ext cx="1503369" cy="1503369"/>
          </a:xfrm>
          <a:prstGeom prst="ellipse">
            <a:avLst/>
          </a:prstGeom>
          <a:noFill/>
          <a:ln w="15875" cap="flat" cmpd="sng" algn="ctr">
            <a:solidFill>
              <a:srgbClr val="CE112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32793E2-2E3F-4CBE-8C7F-E78946EFD247}"/>
              </a:ext>
            </a:extLst>
          </p:cNvPr>
          <p:cNvSpPr/>
          <p:nvPr/>
        </p:nvSpPr>
        <p:spPr bwMode="auto">
          <a:xfrm>
            <a:off x="5054982" y="2077174"/>
            <a:ext cx="1648324" cy="1648324"/>
          </a:xfrm>
          <a:prstGeom prst="ellipse">
            <a:avLst/>
          </a:prstGeom>
          <a:noFill/>
          <a:ln w="15875" cap="flat" cmpd="sng" algn="ctr">
            <a:solidFill>
              <a:srgbClr val="CE112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1C7023A-E225-4FAD-B54C-988261F7A16E}"/>
              </a:ext>
            </a:extLst>
          </p:cNvPr>
          <p:cNvSpPr/>
          <p:nvPr/>
        </p:nvSpPr>
        <p:spPr bwMode="auto">
          <a:xfrm>
            <a:off x="2753500" y="1446946"/>
            <a:ext cx="1429041" cy="1429041"/>
          </a:xfrm>
          <a:prstGeom prst="ellipse">
            <a:avLst/>
          </a:prstGeom>
          <a:noFill/>
          <a:ln w="15875" cap="flat" cmpd="sng" algn="ctr">
            <a:solidFill>
              <a:srgbClr val="CE112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C6EEC0-841A-48B9-A873-0B8C21AC53DE}"/>
              </a:ext>
            </a:extLst>
          </p:cNvPr>
          <p:cNvSpPr/>
          <p:nvPr/>
        </p:nvSpPr>
        <p:spPr bwMode="auto">
          <a:xfrm>
            <a:off x="3534052" y="2901009"/>
            <a:ext cx="1382294" cy="1385094"/>
          </a:xfrm>
          <a:prstGeom prst="ellipse">
            <a:avLst/>
          </a:prstGeom>
          <a:noFill/>
          <a:ln w="15875" cap="flat" cmpd="sng" algn="ctr">
            <a:solidFill>
              <a:srgbClr val="CE112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9A5E22C-611E-486D-A63F-603704BA6813}"/>
              </a:ext>
            </a:extLst>
          </p:cNvPr>
          <p:cNvSpPr/>
          <p:nvPr/>
        </p:nvSpPr>
        <p:spPr bwMode="auto">
          <a:xfrm>
            <a:off x="4186795" y="1968514"/>
            <a:ext cx="892434" cy="892434"/>
          </a:xfrm>
          <a:prstGeom prst="ellipse">
            <a:avLst/>
          </a:prstGeom>
          <a:noFill/>
          <a:ln w="15875" cap="flat" cmpd="sng" algn="ctr">
            <a:solidFill>
              <a:srgbClr val="CE112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067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6917F91-1AF6-4839-A954-4274C1185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381" y="791870"/>
            <a:ext cx="3647300" cy="35914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E7321A-DE7B-42FE-81A5-FC896378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994172"/>
          </a:xfrm>
        </p:spPr>
        <p:txBody>
          <a:bodyPr/>
          <a:lstStyle/>
          <a:p>
            <a:r>
              <a:rPr lang="en-US" dirty="0"/>
              <a:t>k-NN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9FD39-6A5C-41AF-AED5-EE2C9765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6D0923-9EF7-43B3-9D0F-2E0278951ED0}"/>
              </a:ext>
            </a:extLst>
          </p:cNvPr>
          <p:cNvGraphicFramePr/>
          <p:nvPr/>
        </p:nvGraphicFramePr>
        <p:xfrm>
          <a:off x="304800" y="819150"/>
          <a:ext cx="2286001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593">
                  <a:extLst>
                    <a:ext uri="{9D8B030D-6E8A-4147-A177-3AD203B41FA5}">
                      <a16:colId xmlns:a16="http://schemas.microsoft.com/office/drawing/2014/main" val="3216186164"/>
                    </a:ext>
                  </a:extLst>
                </a:gridCol>
                <a:gridCol w="731120">
                  <a:extLst>
                    <a:ext uri="{9D8B030D-6E8A-4147-A177-3AD203B41FA5}">
                      <a16:colId xmlns:a16="http://schemas.microsoft.com/office/drawing/2014/main" val="653452734"/>
                    </a:ext>
                  </a:extLst>
                </a:gridCol>
                <a:gridCol w="841288">
                  <a:extLst>
                    <a:ext uri="{9D8B030D-6E8A-4147-A177-3AD203B41FA5}">
                      <a16:colId xmlns:a16="http://schemas.microsoft.com/office/drawing/2014/main" val="3415505470"/>
                    </a:ext>
                  </a:extLst>
                </a:gridCol>
              </a:tblGrid>
              <a:tr h="14630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Income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Lot_Size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Ownership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8763310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18.4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4010443040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85.5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16.8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669801885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64.8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21.6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883991270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61.5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369436778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87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23.6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1180016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110.1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19.2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900451421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17.6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78643525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82.8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22.4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426403467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604096311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93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095415586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105842063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81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96522660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75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19.6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700890368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52.8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408670965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64.8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17.2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01776989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43.2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 dirty="0">
                          <a:effectLst/>
                        </a:rPr>
                        <a:t>Nonowner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60151280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84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17.6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90167782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49.2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17.6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67969992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59.4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054385671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18.4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491890998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47.4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16.4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278107324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18.8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914244624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006708744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14.8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 dirty="0">
                          <a:effectLst/>
                        </a:rPr>
                        <a:t>Nonowner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1872646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E07B296-B5A6-425A-90DC-FD16D991DA56}"/>
              </a:ext>
            </a:extLst>
          </p:cNvPr>
          <p:cNvSpPr txBox="1"/>
          <p:nvPr/>
        </p:nvSpPr>
        <p:spPr>
          <a:xfrm>
            <a:off x="6756590" y="1002090"/>
            <a:ext cx="1742301" cy="293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Now, what about other possible values of k?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 can redo the NN procedure for any value of k (between 1 and n-1). 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For instance, here we see k=3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NOTE: This is for illustration purposes…as you may notice, I haven’t put a circle around every value in our training set.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B027D9-60A9-40D6-BE8E-C999063347D6}"/>
              </a:ext>
            </a:extLst>
          </p:cNvPr>
          <p:cNvSpPr/>
          <p:nvPr/>
        </p:nvSpPr>
        <p:spPr bwMode="auto">
          <a:xfrm>
            <a:off x="4542713" y="1424724"/>
            <a:ext cx="1475595" cy="1312263"/>
          </a:xfrm>
          <a:prstGeom prst="ellipse">
            <a:avLst/>
          </a:prstGeom>
          <a:noFill/>
          <a:ln w="15875" cap="flat" cmpd="sng" algn="ctr">
            <a:solidFill>
              <a:srgbClr val="CE112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8C55AA-9DFE-4F72-9263-48B19D681E52}"/>
              </a:ext>
            </a:extLst>
          </p:cNvPr>
          <p:cNvSpPr/>
          <p:nvPr/>
        </p:nvSpPr>
        <p:spPr bwMode="auto">
          <a:xfrm>
            <a:off x="5023885" y="1937446"/>
            <a:ext cx="1849766" cy="1853504"/>
          </a:xfrm>
          <a:prstGeom prst="ellipse">
            <a:avLst/>
          </a:prstGeom>
          <a:noFill/>
          <a:ln w="15875" cap="flat" cmpd="sng" algn="ctr">
            <a:solidFill>
              <a:srgbClr val="CE112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3A182A-2F50-451F-83F5-22BCD0587C21}"/>
              </a:ext>
            </a:extLst>
          </p:cNvPr>
          <p:cNvSpPr/>
          <p:nvPr/>
        </p:nvSpPr>
        <p:spPr bwMode="auto">
          <a:xfrm>
            <a:off x="3568371" y="2885585"/>
            <a:ext cx="1350634" cy="1353364"/>
          </a:xfrm>
          <a:prstGeom prst="ellipse">
            <a:avLst/>
          </a:prstGeom>
          <a:noFill/>
          <a:ln w="15875" cap="flat" cmpd="sng" algn="ctr">
            <a:solidFill>
              <a:srgbClr val="CE112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C0BB81-02F1-46EA-9FF6-8C3FDC5A5D53}"/>
              </a:ext>
            </a:extLst>
          </p:cNvPr>
          <p:cNvSpPr/>
          <p:nvPr/>
        </p:nvSpPr>
        <p:spPr bwMode="auto">
          <a:xfrm>
            <a:off x="3239864" y="1278423"/>
            <a:ext cx="994881" cy="994172"/>
          </a:xfrm>
          <a:prstGeom prst="ellipse">
            <a:avLst/>
          </a:prstGeom>
          <a:noFill/>
          <a:ln w="15875" cap="flat" cmpd="sng" algn="ctr">
            <a:solidFill>
              <a:srgbClr val="CE112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ECE814-DDD0-47A5-B306-4C03E1C33DBF}"/>
              </a:ext>
            </a:extLst>
          </p:cNvPr>
          <p:cNvSpPr/>
          <p:nvPr/>
        </p:nvSpPr>
        <p:spPr bwMode="auto">
          <a:xfrm flipH="1">
            <a:off x="4243687" y="1937446"/>
            <a:ext cx="946224" cy="948139"/>
          </a:xfrm>
          <a:prstGeom prst="ellipse">
            <a:avLst/>
          </a:prstGeom>
          <a:noFill/>
          <a:ln w="15875" cap="flat" cmpd="sng" algn="ctr">
            <a:solidFill>
              <a:srgbClr val="CE112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EB7830-1A28-4EB8-BFB1-8096FC86C409}"/>
              </a:ext>
            </a:extLst>
          </p:cNvPr>
          <p:cNvSpPr/>
          <p:nvPr/>
        </p:nvSpPr>
        <p:spPr bwMode="auto">
          <a:xfrm flipH="1">
            <a:off x="3594053" y="2127979"/>
            <a:ext cx="1037461" cy="1039560"/>
          </a:xfrm>
          <a:prstGeom prst="ellipse">
            <a:avLst/>
          </a:prstGeom>
          <a:noFill/>
          <a:ln w="15875" cap="flat" cmpd="sng" algn="ctr">
            <a:solidFill>
              <a:srgbClr val="CE112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B1B716-74B5-4843-8600-FFE2C075AC7D}"/>
              </a:ext>
            </a:extLst>
          </p:cNvPr>
          <p:cNvSpPr txBox="1"/>
          <p:nvPr/>
        </p:nvSpPr>
        <p:spPr>
          <a:xfrm>
            <a:off x="8430742" y="1784840"/>
            <a:ext cx="816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 is the number of observations (aka rows)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4AD176-0BE2-4969-A072-17FE37C9C57E}"/>
              </a:ext>
            </a:extLst>
          </p:cNvPr>
          <p:cNvCxnSpPr>
            <a:cxnSpLocks/>
            <a:endCxn id="18" idx="1"/>
          </p:cNvCxnSpPr>
          <p:nvPr/>
        </p:nvCxnSpPr>
        <p:spPr bwMode="auto">
          <a:xfrm flipV="1">
            <a:off x="7475621" y="2108006"/>
            <a:ext cx="955121" cy="1138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7836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6917F91-1AF6-4839-A954-4274C1185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381" y="791870"/>
            <a:ext cx="3647300" cy="35914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E7321A-DE7B-42FE-81A5-FC896378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70" y="13691"/>
            <a:ext cx="7886700" cy="994172"/>
          </a:xfrm>
        </p:spPr>
        <p:txBody>
          <a:bodyPr/>
          <a:lstStyle/>
          <a:p>
            <a:r>
              <a:rPr lang="en-US" dirty="0"/>
              <a:t>k-NN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9FD39-6A5C-41AF-AED5-EE2C9765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6D0923-9EF7-43B3-9D0F-2E0278951ED0}"/>
              </a:ext>
            </a:extLst>
          </p:cNvPr>
          <p:cNvGraphicFramePr/>
          <p:nvPr/>
        </p:nvGraphicFramePr>
        <p:xfrm>
          <a:off x="304800" y="819150"/>
          <a:ext cx="2286001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593">
                  <a:extLst>
                    <a:ext uri="{9D8B030D-6E8A-4147-A177-3AD203B41FA5}">
                      <a16:colId xmlns:a16="http://schemas.microsoft.com/office/drawing/2014/main" val="3216186164"/>
                    </a:ext>
                  </a:extLst>
                </a:gridCol>
                <a:gridCol w="731120">
                  <a:extLst>
                    <a:ext uri="{9D8B030D-6E8A-4147-A177-3AD203B41FA5}">
                      <a16:colId xmlns:a16="http://schemas.microsoft.com/office/drawing/2014/main" val="653452734"/>
                    </a:ext>
                  </a:extLst>
                </a:gridCol>
                <a:gridCol w="841288">
                  <a:extLst>
                    <a:ext uri="{9D8B030D-6E8A-4147-A177-3AD203B41FA5}">
                      <a16:colId xmlns:a16="http://schemas.microsoft.com/office/drawing/2014/main" val="3415505470"/>
                    </a:ext>
                  </a:extLst>
                </a:gridCol>
              </a:tblGrid>
              <a:tr h="14630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Income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Lot_Size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Ownership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8763310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18.4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4010443040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85.5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16.8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669801885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64.8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21.6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883991270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61.5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369436778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87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23.6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1180016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110.1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19.2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900451421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17.6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78643525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82.8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22.4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426403467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604096311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93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095415586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105842063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81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96522660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75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19.6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700890368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52.8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408670965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64.8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17.2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01776989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43.2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 dirty="0">
                          <a:effectLst/>
                        </a:rPr>
                        <a:t>Nonowner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60151280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84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17.6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90167782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49.2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17.6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67969992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59.4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054385671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18.4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491890998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47.4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16.4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278107324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18.8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914244624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006708744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14.8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 dirty="0">
                          <a:effectLst/>
                        </a:rPr>
                        <a:t>Nonowner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1872646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E07B296-B5A6-425A-90DC-FD16D991DA56}"/>
              </a:ext>
            </a:extLst>
          </p:cNvPr>
          <p:cNvSpPr txBox="1"/>
          <p:nvPr/>
        </p:nvSpPr>
        <p:spPr>
          <a:xfrm>
            <a:off x="6740548" y="568872"/>
            <a:ext cx="2292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If we keep repeat this process for all values from 1 to the number of observations, we determine a percentage accuracy for each value of k.</a:t>
            </a:r>
            <a:endParaRPr lang="en-US" sz="105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00BB7EA-7871-4541-82A2-51A5AF3ECBA5}"/>
              </a:ext>
            </a:extLst>
          </p:cNvPr>
          <p:cNvGraphicFramePr>
            <a:graphicFrameLocks noGrp="1"/>
          </p:cNvGraphicFramePr>
          <p:nvPr/>
        </p:nvGraphicFramePr>
        <p:xfrm>
          <a:off x="6899260" y="1690839"/>
          <a:ext cx="1939940" cy="255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970">
                  <a:extLst>
                    <a:ext uri="{9D8B030D-6E8A-4147-A177-3AD203B41FA5}">
                      <a16:colId xmlns:a16="http://schemas.microsoft.com/office/drawing/2014/main" val="992414584"/>
                    </a:ext>
                  </a:extLst>
                </a:gridCol>
                <a:gridCol w="969970">
                  <a:extLst>
                    <a:ext uri="{9D8B030D-6E8A-4147-A177-3AD203B41FA5}">
                      <a16:colId xmlns:a16="http://schemas.microsoft.com/office/drawing/2014/main" val="2536220134"/>
                    </a:ext>
                  </a:extLst>
                </a:gridCol>
              </a:tblGrid>
              <a:tr h="17862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271767117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974501821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777956981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145189021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814402547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50153718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05705980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250903813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828431900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237074828"/>
                  </a:ext>
                </a:extLst>
              </a:tr>
              <a:tr h="237681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859195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217149481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60289661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569859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955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321A-DE7B-42FE-81A5-FC896378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Modeling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9FD39-6A5C-41AF-AED5-EE2C9765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00BB7EA-7871-4541-82A2-51A5AF3ECBA5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291860"/>
          <a:ext cx="1939940" cy="255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970">
                  <a:extLst>
                    <a:ext uri="{9D8B030D-6E8A-4147-A177-3AD203B41FA5}">
                      <a16:colId xmlns:a16="http://schemas.microsoft.com/office/drawing/2014/main" val="992414584"/>
                    </a:ext>
                  </a:extLst>
                </a:gridCol>
                <a:gridCol w="969970">
                  <a:extLst>
                    <a:ext uri="{9D8B030D-6E8A-4147-A177-3AD203B41FA5}">
                      <a16:colId xmlns:a16="http://schemas.microsoft.com/office/drawing/2014/main" val="2536220134"/>
                    </a:ext>
                  </a:extLst>
                </a:gridCol>
              </a:tblGrid>
              <a:tr h="17862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271767117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974501821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777956981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145189021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814402547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50153718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05705980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250903813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828431900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237074828"/>
                  </a:ext>
                </a:extLst>
              </a:tr>
              <a:tr h="237681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859195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217149481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60289661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5698595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03D1C02-8EE6-47BF-A77A-15584E524AD7}"/>
              </a:ext>
            </a:extLst>
          </p:cNvPr>
          <p:cNvSpPr txBox="1"/>
          <p:nvPr/>
        </p:nvSpPr>
        <p:spPr>
          <a:xfrm>
            <a:off x="3352800" y="129186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Question: Based on this table, which is the “best” model?</a:t>
            </a:r>
          </a:p>
        </p:txBody>
      </p:sp>
    </p:spTree>
    <p:extLst>
      <p:ext uri="{BB962C8B-B14F-4D97-AF65-F5344CB8AC3E}">
        <p14:creationId xmlns:p14="http://schemas.microsoft.com/office/powerpoint/2010/main" val="1935258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321A-DE7B-42FE-81A5-FC896378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Modeling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9FD39-6A5C-41AF-AED5-EE2C9765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00BB7EA-7871-4541-82A2-51A5AF3EC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637174"/>
              </p:ext>
            </p:extLst>
          </p:nvPr>
        </p:nvGraphicFramePr>
        <p:xfrm>
          <a:off x="609599" y="1291860"/>
          <a:ext cx="2358324" cy="2604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108">
                  <a:extLst>
                    <a:ext uri="{9D8B030D-6E8A-4147-A177-3AD203B41FA5}">
                      <a16:colId xmlns:a16="http://schemas.microsoft.com/office/drawing/2014/main" val="992414584"/>
                    </a:ext>
                  </a:extLst>
                </a:gridCol>
                <a:gridCol w="719812">
                  <a:extLst>
                    <a:ext uri="{9D8B030D-6E8A-4147-A177-3AD203B41FA5}">
                      <a16:colId xmlns:a16="http://schemas.microsoft.com/office/drawing/2014/main" val="2536220134"/>
                    </a:ext>
                  </a:extLst>
                </a:gridCol>
                <a:gridCol w="852404">
                  <a:extLst>
                    <a:ext uri="{9D8B030D-6E8A-4147-A177-3AD203B41FA5}">
                      <a16:colId xmlns:a16="http://schemas.microsoft.com/office/drawing/2014/main" val="3148760683"/>
                    </a:ext>
                  </a:extLst>
                </a:gridCol>
              </a:tblGrid>
              <a:tr h="17862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Training Data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Validation Data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099406823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974501821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777956981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145189021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814402547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50153718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05705980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250903813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828431900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237074828"/>
                  </a:ext>
                </a:extLst>
              </a:tr>
              <a:tr h="156554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859195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217149481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60289661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5698595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03D1C02-8EE6-47BF-A77A-15584E524AD7}"/>
              </a:ext>
            </a:extLst>
          </p:cNvPr>
          <p:cNvSpPr txBox="1"/>
          <p:nvPr/>
        </p:nvSpPr>
        <p:spPr>
          <a:xfrm>
            <a:off x="3352800" y="1291860"/>
            <a:ext cx="388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best determine performance, we should test the model on unseen data… in this case, the data we set aside for validation.</a:t>
            </a:r>
          </a:p>
        </p:txBody>
      </p:sp>
    </p:spTree>
    <p:extLst>
      <p:ext uri="{BB962C8B-B14F-4D97-AF65-F5344CB8AC3E}">
        <p14:creationId xmlns:p14="http://schemas.microsoft.com/office/powerpoint/2010/main" val="3885494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321A-DE7B-42FE-81A5-FC896378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Modeling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9FD39-6A5C-41AF-AED5-EE2C9765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00BB7EA-7871-4541-82A2-51A5AF3EC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797865"/>
              </p:ext>
            </p:extLst>
          </p:nvPr>
        </p:nvGraphicFramePr>
        <p:xfrm>
          <a:off x="609599" y="1291860"/>
          <a:ext cx="2358324" cy="2604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108">
                  <a:extLst>
                    <a:ext uri="{9D8B030D-6E8A-4147-A177-3AD203B41FA5}">
                      <a16:colId xmlns:a16="http://schemas.microsoft.com/office/drawing/2014/main" val="992414584"/>
                    </a:ext>
                  </a:extLst>
                </a:gridCol>
                <a:gridCol w="719812">
                  <a:extLst>
                    <a:ext uri="{9D8B030D-6E8A-4147-A177-3AD203B41FA5}">
                      <a16:colId xmlns:a16="http://schemas.microsoft.com/office/drawing/2014/main" val="2536220134"/>
                    </a:ext>
                  </a:extLst>
                </a:gridCol>
                <a:gridCol w="852404">
                  <a:extLst>
                    <a:ext uri="{9D8B030D-6E8A-4147-A177-3AD203B41FA5}">
                      <a16:colId xmlns:a16="http://schemas.microsoft.com/office/drawing/2014/main" val="3148760683"/>
                    </a:ext>
                  </a:extLst>
                </a:gridCol>
              </a:tblGrid>
              <a:tr h="17862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Training Data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Validation Data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099406823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974501821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777956981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145189021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814402547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50153718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05705980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250903813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828431900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237074828"/>
                  </a:ext>
                </a:extLst>
              </a:tr>
              <a:tr h="156554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859195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217149481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60289661"/>
                  </a:ext>
                </a:extLst>
              </a:tr>
              <a:tr h="17862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5698595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03D1C02-8EE6-47BF-A77A-15584E524AD7}"/>
              </a:ext>
            </a:extLst>
          </p:cNvPr>
          <p:cNvSpPr txBox="1"/>
          <p:nvPr/>
        </p:nvSpPr>
        <p:spPr>
          <a:xfrm>
            <a:off x="3352800" y="1291860"/>
            <a:ext cx="388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best determine performance, we should test the model on unseen data… in this case, the data we set aside for validation.</a:t>
            </a:r>
          </a:p>
        </p:txBody>
      </p:sp>
    </p:spTree>
    <p:extLst>
      <p:ext uri="{BB962C8B-B14F-4D97-AF65-F5344CB8AC3E}">
        <p14:creationId xmlns:p14="http://schemas.microsoft.com/office/powerpoint/2010/main" val="1733403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3333FB-7CA3-4B7D-9759-FDAD40F20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25000"/>
          </a:blip>
          <a:stretch/>
        </p:blipFill>
        <p:spPr>
          <a:xfrm>
            <a:off x="-6207" y="-273143"/>
            <a:ext cx="6554928" cy="55722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E4BFC4-837B-4B56-8C1A-229DD38B5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8" y="14089"/>
            <a:ext cx="7886700" cy="994172"/>
          </a:xfrm>
        </p:spPr>
        <p:txBody>
          <a:bodyPr/>
          <a:lstStyle/>
          <a:p>
            <a:r>
              <a:rPr lang="en-US" dirty="0"/>
              <a:t>How do we calculate distance?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419D4-C307-4B29-B1C0-68A1C815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AD5F9A-66D5-453D-B251-5163494B94ED}"/>
              </a:ext>
            </a:extLst>
          </p:cNvPr>
          <p:cNvCxnSpPr/>
          <p:nvPr/>
        </p:nvCxnSpPr>
        <p:spPr bwMode="auto">
          <a:xfrm>
            <a:off x="4383503" y="1672086"/>
            <a:ext cx="12192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A307C3-0106-4EAD-97A7-FA72D73DEFFC}"/>
              </a:ext>
            </a:extLst>
          </p:cNvPr>
          <p:cNvSpPr txBox="1"/>
          <p:nvPr/>
        </p:nvSpPr>
        <p:spPr>
          <a:xfrm>
            <a:off x="2576223" y="730378"/>
            <a:ext cx="638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Calculate the distance between observation 9 and observation 5.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314CBD-5A14-4D91-B075-AD4E1977C06D}"/>
              </a:ext>
            </a:extLst>
          </p:cNvPr>
          <p:cNvCxnSpPr/>
          <p:nvPr/>
        </p:nvCxnSpPr>
        <p:spPr bwMode="auto">
          <a:xfrm>
            <a:off x="4327356" y="1708527"/>
            <a:ext cx="0" cy="6616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9D16E3-0060-480C-89DB-075DC84B1CC7}"/>
              </a:ext>
            </a:extLst>
          </p:cNvPr>
          <p:cNvCxnSpPr>
            <a:cxnSpLocks/>
          </p:cNvCxnSpPr>
          <p:nvPr/>
        </p:nvCxnSpPr>
        <p:spPr bwMode="auto">
          <a:xfrm flipH="1">
            <a:off x="4327356" y="2370187"/>
            <a:ext cx="1295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036AA74-1A30-4041-BCFC-FF762947F7BE}"/>
              </a:ext>
            </a:extLst>
          </p:cNvPr>
          <p:cNvSpPr txBox="1"/>
          <p:nvPr/>
        </p:nvSpPr>
        <p:spPr>
          <a:xfrm>
            <a:off x="5586025" y="246798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(X</a:t>
            </a:r>
            <a:r>
              <a:rPr lang="en-US" sz="1100" baseline="-25000" dirty="0"/>
              <a:t>5</a:t>
            </a:r>
            <a:r>
              <a:rPr lang="en-US" sz="1100" dirty="0"/>
              <a:t>, Y</a:t>
            </a:r>
            <a:r>
              <a:rPr lang="en-US" sz="1100" baseline="-25000" dirty="0"/>
              <a:t>5</a:t>
            </a:r>
            <a:r>
              <a:rPr lang="en-US" sz="11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C50347-0F44-495C-B361-94FEF7F0B441}"/>
              </a:ext>
            </a:extLst>
          </p:cNvPr>
          <p:cNvSpPr txBox="1"/>
          <p:nvPr/>
        </p:nvSpPr>
        <p:spPr>
          <a:xfrm>
            <a:off x="3713127" y="1398174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(X</a:t>
            </a:r>
            <a:r>
              <a:rPr lang="en-US" sz="1100" baseline="-25000" dirty="0"/>
              <a:t>9</a:t>
            </a:r>
            <a:r>
              <a:rPr lang="en-US" sz="1100" dirty="0"/>
              <a:t>, Y</a:t>
            </a:r>
            <a:r>
              <a:rPr lang="en-US" sz="1100" baseline="-25000" dirty="0"/>
              <a:t>9</a:t>
            </a:r>
            <a:r>
              <a:rPr lang="en-US" sz="1100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B0B56-39C1-4D56-B6AC-8CE730A5B7AB}"/>
              </a:ext>
            </a:extLst>
          </p:cNvPr>
          <p:cNvSpPr txBox="1"/>
          <p:nvPr/>
        </p:nvSpPr>
        <p:spPr>
          <a:xfrm>
            <a:off x="4651890" y="2522587"/>
            <a:ext cx="705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(X</a:t>
            </a:r>
            <a:r>
              <a:rPr lang="en-US" sz="1100" baseline="-25000" dirty="0"/>
              <a:t>9 </a:t>
            </a:r>
            <a:r>
              <a:rPr lang="en-US" sz="1100" dirty="0"/>
              <a:t>– X</a:t>
            </a:r>
            <a:r>
              <a:rPr lang="en-US" sz="1100" baseline="-25000" dirty="0"/>
              <a:t>5</a:t>
            </a:r>
            <a:r>
              <a:rPr lang="en-US" sz="1100" dirty="0"/>
              <a:t>)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5E3839CB-3C46-48BC-B2FF-182F15338107}"/>
              </a:ext>
            </a:extLst>
          </p:cNvPr>
          <p:cNvSpPr/>
          <p:nvPr/>
        </p:nvSpPr>
        <p:spPr bwMode="auto">
          <a:xfrm rot="16200000">
            <a:off x="4873636" y="1849664"/>
            <a:ext cx="202841" cy="1295401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E4F6D1-1503-43A6-872D-42BBD4D23ED9}"/>
              </a:ext>
            </a:extLst>
          </p:cNvPr>
          <p:cNvSpPr txBox="1"/>
          <p:nvPr/>
        </p:nvSpPr>
        <p:spPr>
          <a:xfrm>
            <a:off x="3531137" y="1988725"/>
            <a:ext cx="705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(Y</a:t>
            </a:r>
            <a:r>
              <a:rPr lang="en-US" sz="1100" baseline="-25000" dirty="0"/>
              <a:t>9 </a:t>
            </a:r>
            <a:r>
              <a:rPr lang="en-US" sz="1100" dirty="0"/>
              <a:t>– Y</a:t>
            </a:r>
            <a:r>
              <a:rPr lang="en-US" sz="1100" baseline="-25000" dirty="0"/>
              <a:t>5</a:t>
            </a:r>
            <a:r>
              <a:rPr lang="en-US" sz="1100" dirty="0"/>
              <a:t>)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A0FE5484-E44B-4788-B05C-3CA9852D576B}"/>
              </a:ext>
            </a:extLst>
          </p:cNvPr>
          <p:cNvSpPr/>
          <p:nvPr/>
        </p:nvSpPr>
        <p:spPr bwMode="auto">
          <a:xfrm>
            <a:off x="4152397" y="1684387"/>
            <a:ext cx="168765" cy="726220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F0F138-84E7-490E-8CAB-23E4D281D78A}"/>
              </a:ext>
            </a:extLst>
          </p:cNvPr>
          <p:cNvSpPr txBox="1"/>
          <p:nvPr/>
        </p:nvSpPr>
        <p:spPr>
          <a:xfrm>
            <a:off x="6380579" y="2467982"/>
            <a:ext cx="28536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Note: Pythagorean Theorem also works to calculate distance in more the two dimensions.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7A43480-392C-4F26-A7F5-3BAB3284607F}"/>
                  </a:ext>
                </a:extLst>
              </p:cNvPr>
              <p:cNvSpPr txBox="1"/>
              <p:nvPr/>
            </p:nvSpPr>
            <p:spPr>
              <a:xfrm>
                <a:off x="4724400" y="1682006"/>
                <a:ext cx="1752598" cy="297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100" i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sub>
                                  </m:sSub>
                                  <m:r>
                                    <a:rPr lang="en-US" sz="11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1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100" i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1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100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100" i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sub>
                                  </m:sSub>
                                  <m:r>
                                    <a:rPr lang="en-US" sz="11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1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100" i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1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10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7A43480-392C-4F26-A7F5-3BAB32846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682006"/>
                <a:ext cx="1752598" cy="297325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56D6072-9111-4409-971E-80802A1DDB80}"/>
                  </a:ext>
                </a:extLst>
              </p:cNvPr>
              <p:cNvSpPr txBox="1"/>
              <p:nvPr/>
            </p:nvSpPr>
            <p:spPr>
              <a:xfrm>
                <a:off x="5357532" y="3174133"/>
                <a:ext cx="4588398" cy="315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200" i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sub>
                                  </m:sSub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200" i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200" i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sub>
                                  </m:sSub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200" i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1200" i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sub>
                                  </m:sSub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1200" i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56D6072-9111-4409-971E-80802A1DD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532" y="3174133"/>
                <a:ext cx="4588398" cy="315984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650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3333FB-7CA3-4B7D-9759-FDAD40F20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/>
        </p:blipFill>
        <p:spPr>
          <a:xfrm>
            <a:off x="-1010983" y="518635"/>
            <a:ext cx="4837870" cy="4761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E4BFC4-837B-4B56-8C1A-229DD38B5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092" y="-203525"/>
            <a:ext cx="7886700" cy="994172"/>
          </a:xfrm>
        </p:spPr>
        <p:txBody>
          <a:bodyPr/>
          <a:lstStyle/>
          <a:p>
            <a:r>
              <a:rPr lang="en-US" dirty="0"/>
              <a:t>How do we calculate k-nearest?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419D4-C307-4B29-B1C0-68A1C815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AD5F9A-66D5-453D-B251-5163494B94ED}"/>
              </a:ext>
            </a:extLst>
          </p:cNvPr>
          <p:cNvCxnSpPr>
            <a:cxnSpLocks/>
            <a:endCxn id="3" idx="2"/>
          </p:cNvCxnSpPr>
          <p:nvPr/>
        </p:nvCxnSpPr>
        <p:spPr bwMode="auto">
          <a:xfrm>
            <a:off x="2305894" y="2236905"/>
            <a:ext cx="752562" cy="5266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A307C3-0106-4EAD-97A7-FA72D73DEFFC}"/>
              </a:ext>
            </a:extLst>
          </p:cNvPr>
          <p:cNvSpPr txBox="1"/>
          <p:nvPr/>
        </p:nvSpPr>
        <p:spPr>
          <a:xfrm>
            <a:off x="3657600" y="984584"/>
            <a:ext cx="5257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Give the point of interest, the algorithm involves calculating the distance between this point and all other points in the data set (note: each “point” is an observation). 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result is then sorted ascending, and the k lowest values are taken. 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 instance, if we are testing 2-NN, then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721D52-E6B1-4E36-B9AB-B1CF7EC5D532}"/>
              </a:ext>
            </a:extLst>
          </p:cNvPr>
          <p:cNvSpPr txBox="1"/>
          <p:nvPr/>
        </p:nvSpPr>
        <p:spPr>
          <a:xfrm>
            <a:off x="2883568" y="2501974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CD49E4-2606-465D-B14E-3B0F7EC9A0E1}"/>
              </a:ext>
            </a:extLst>
          </p:cNvPr>
          <p:cNvCxnSpPr>
            <a:cxnSpLocks/>
            <a:endCxn id="29" idx="2"/>
          </p:cNvCxnSpPr>
          <p:nvPr/>
        </p:nvCxnSpPr>
        <p:spPr bwMode="auto">
          <a:xfrm flipH="1">
            <a:off x="1662896" y="2236905"/>
            <a:ext cx="528504" cy="1795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7299B9-1462-4D2B-BA85-7E4FB9877F1A}"/>
              </a:ext>
            </a:extLst>
          </p:cNvPr>
          <p:cNvCxnSpPr>
            <a:cxnSpLocks/>
          </p:cNvCxnSpPr>
          <p:nvPr/>
        </p:nvCxnSpPr>
        <p:spPr bwMode="auto">
          <a:xfrm flipH="1">
            <a:off x="1407026" y="2236905"/>
            <a:ext cx="811247" cy="3487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E7E984-DFCF-4FCA-8C48-8BF67489EEA1}"/>
              </a:ext>
            </a:extLst>
          </p:cNvPr>
          <p:cNvCxnSpPr>
            <a:cxnSpLocks/>
            <a:endCxn id="27" idx="1"/>
          </p:cNvCxnSpPr>
          <p:nvPr/>
        </p:nvCxnSpPr>
        <p:spPr bwMode="auto">
          <a:xfrm flipH="1" flipV="1">
            <a:off x="1711289" y="1723932"/>
            <a:ext cx="480111" cy="4308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9431657-6F30-4D1E-AD2F-D47979393AAD}"/>
              </a:ext>
            </a:extLst>
          </p:cNvPr>
          <p:cNvSpPr txBox="1"/>
          <p:nvPr/>
        </p:nvSpPr>
        <p:spPr>
          <a:xfrm>
            <a:off x="1711289" y="159312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085D26-415D-4916-B81E-F9F477D66302}"/>
              </a:ext>
            </a:extLst>
          </p:cNvPr>
          <p:cNvSpPr txBox="1"/>
          <p:nvPr/>
        </p:nvSpPr>
        <p:spPr>
          <a:xfrm>
            <a:off x="1492016" y="2154803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AEB163-19AB-4AA6-9A63-E1FDDDF467EB}"/>
              </a:ext>
            </a:extLst>
          </p:cNvPr>
          <p:cNvSpPr txBox="1"/>
          <p:nvPr/>
        </p:nvSpPr>
        <p:spPr>
          <a:xfrm>
            <a:off x="1387810" y="2575848"/>
            <a:ext cx="341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d4</a:t>
            </a:r>
          </a:p>
        </p:txBody>
      </p: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EBE1752B-B8CD-460D-B470-E240239D90DA}"/>
              </a:ext>
            </a:extLst>
          </p:cNvPr>
          <p:cNvGraphicFramePr>
            <a:graphicFrameLocks noGrp="1"/>
          </p:cNvGraphicFramePr>
          <p:nvPr/>
        </p:nvGraphicFramePr>
        <p:xfrm>
          <a:off x="4305781" y="2899175"/>
          <a:ext cx="3429000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82135436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815587772"/>
                    </a:ext>
                  </a:extLst>
                </a:gridCol>
              </a:tblGrid>
              <a:tr h="225600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463219"/>
                  </a:ext>
                </a:extLst>
              </a:tr>
              <a:tr h="225600">
                <a:tc>
                  <a:txBody>
                    <a:bodyPr/>
                    <a:lstStyle/>
                    <a:p>
                      <a:r>
                        <a:rPr lang="en-US" sz="105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390498"/>
                  </a:ext>
                </a:extLst>
              </a:tr>
              <a:tr h="225600">
                <a:tc>
                  <a:txBody>
                    <a:bodyPr/>
                    <a:lstStyle/>
                    <a:p>
                      <a:r>
                        <a:rPr lang="en-US" sz="105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325036"/>
                  </a:ext>
                </a:extLst>
              </a:tr>
              <a:tr h="225600">
                <a:tc>
                  <a:txBody>
                    <a:bodyPr/>
                    <a:lstStyle/>
                    <a:p>
                      <a:r>
                        <a:rPr lang="en-US" sz="105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84891"/>
                  </a:ext>
                </a:extLst>
              </a:tr>
              <a:tr h="225600">
                <a:tc>
                  <a:txBody>
                    <a:bodyPr/>
                    <a:lstStyle/>
                    <a:p>
                      <a:r>
                        <a:rPr lang="en-US" sz="105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715765"/>
                  </a:ext>
                </a:extLst>
              </a:tr>
            </a:tbl>
          </a:graphicData>
        </a:graphic>
      </p:graphicFrame>
      <p:sp>
        <p:nvSpPr>
          <p:cNvPr id="42" name="Rectangle 41">
            <a:extLst>
              <a:ext uri="{FF2B5EF4-FFF2-40B4-BE49-F238E27FC236}">
                <a16:creationId xmlns:a16="http://schemas.microsoft.com/office/drawing/2014/main" id="{C4544240-4E68-4581-87E4-A9D001653D98}"/>
              </a:ext>
            </a:extLst>
          </p:cNvPr>
          <p:cNvSpPr/>
          <p:nvPr/>
        </p:nvSpPr>
        <p:spPr bwMode="auto">
          <a:xfrm>
            <a:off x="4038600" y="3181350"/>
            <a:ext cx="39624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51F56E-7731-4E42-8BAB-E7E8AA476FBC}"/>
              </a:ext>
            </a:extLst>
          </p:cNvPr>
          <p:cNvSpPr txBox="1"/>
          <p:nvPr/>
        </p:nvSpPr>
        <p:spPr>
          <a:xfrm>
            <a:off x="8001000" y="3194506"/>
            <a:ext cx="934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2 nearest neighbors</a:t>
            </a:r>
          </a:p>
        </p:txBody>
      </p:sp>
    </p:spTree>
    <p:extLst>
      <p:ext uri="{BB962C8B-B14F-4D97-AF65-F5344CB8AC3E}">
        <p14:creationId xmlns:p14="http://schemas.microsoft.com/office/powerpoint/2010/main" val="3651272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A0AF-527C-BBE7-D614-2930B64C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77C9E-4FD2-7002-E492-84BB290A1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along with the professor</a:t>
            </a:r>
          </a:p>
        </p:txBody>
      </p:sp>
    </p:spTree>
    <p:extLst>
      <p:ext uri="{BB962C8B-B14F-4D97-AF65-F5344CB8AC3E}">
        <p14:creationId xmlns:p14="http://schemas.microsoft.com/office/powerpoint/2010/main" val="24360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B897-0A2B-A99F-0BA3-D1A03D97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Modeling using</a:t>
            </a:r>
            <a:br>
              <a:rPr lang="en-US" dirty="0"/>
            </a:br>
            <a:r>
              <a:rPr lang="en-US" dirty="0"/>
              <a:t>k-NN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71EE3-F6CD-F0DF-1981-6A1107B237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4286250"/>
            <a:ext cx="2133600" cy="274638"/>
          </a:xfrm>
        </p:spPr>
        <p:txBody>
          <a:bodyPr/>
          <a:lstStyle/>
          <a:p>
            <a:fld id="{179A9A4E-4C82-4D44-9372-C31BB381809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77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DA0A-9ACC-40E7-95AC-E545DABD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potential problem…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FBBAF-E4A8-4BB5-93FC-8B554F059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Unless the two values are recorded using the same scale, I terms of distance, then one variable may “dominate” the other. </a:t>
            </a:r>
          </a:p>
          <a:p>
            <a:r>
              <a:rPr lang="en-US" sz="2000" dirty="0"/>
              <a:t>To help address this problem, it’s often advised to create a common scale across your variables. </a:t>
            </a:r>
          </a:p>
          <a:p>
            <a:r>
              <a:rPr lang="en-US" sz="2000" dirty="0"/>
              <a:t>There are three common methods to accomplish this.</a:t>
            </a:r>
          </a:p>
          <a:p>
            <a:pPr lvl="1"/>
            <a:r>
              <a:rPr lang="en-US" sz="1800" dirty="0"/>
              <a:t>Min-Max Normalization</a:t>
            </a:r>
          </a:p>
          <a:p>
            <a:pPr lvl="1"/>
            <a:r>
              <a:rPr lang="en-US" sz="1800" dirty="0"/>
              <a:t>Mean Normalization</a:t>
            </a:r>
          </a:p>
          <a:p>
            <a:pPr lvl="1"/>
            <a:r>
              <a:rPr lang="en-US" sz="1800" dirty="0"/>
              <a:t>Standardization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AC254-77B4-4BD1-9DF0-39DC5A9A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137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EA3F-2660-46DE-983E-978DA6C4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a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9638E-9B1D-47E5-AB89-3FF2F9CC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AutoShape 2" descr="x'={\frac  {x-{\text{min}}(x)}{{\text{max}}(x)-{\text{min}}(x)}}">
            <a:extLst>
              <a:ext uri="{FF2B5EF4-FFF2-40B4-BE49-F238E27FC236}">
                <a16:creationId xmlns:a16="http://schemas.microsoft.com/office/drawing/2014/main" id="{4A5E2B6A-9ECA-4EA0-82A7-88932719F0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A38A6A-21F8-47E3-BE66-C5D2190AE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838" y="2233006"/>
            <a:ext cx="2629267" cy="8097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0CF25A-A113-4D5D-B6E2-16ABF6F59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328" y="1084975"/>
            <a:ext cx="2572109" cy="8478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1717D4-D212-467C-B8BB-0F45D3587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328" y="3375052"/>
            <a:ext cx="1428949" cy="6668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AAE344B-9612-45C5-8D2B-3E16C93CA87A}"/>
              </a:ext>
            </a:extLst>
          </p:cNvPr>
          <p:cNvSpPr txBox="1"/>
          <p:nvPr/>
        </p:nvSpPr>
        <p:spPr>
          <a:xfrm>
            <a:off x="677391" y="1293330"/>
            <a:ext cx="3499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Min-Max normalization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CE3A7F-769C-401A-A1EF-5E02A5A0A12A}"/>
              </a:ext>
            </a:extLst>
          </p:cNvPr>
          <p:cNvSpPr txBox="1"/>
          <p:nvPr/>
        </p:nvSpPr>
        <p:spPr>
          <a:xfrm>
            <a:off x="1167063" y="2340917"/>
            <a:ext cx="31001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Mean normalization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8B8C1D-F2A2-44EA-B0A6-50B5F34E89F8}"/>
              </a:ext>
            </a:extLst>
          </p:cNvPr>
          <p:cNvSpPr txBox="1"/>
          <p:nvPr/>
        </p:nvSpPr>
        <p:spPr>
          <a:xfrm>
            <a:off x="1788733" y="3386856"/>
            <a:ext cx="25841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Standardization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(Z-score Normalization)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180EE8-65B7-4956-8FF7-6B7C62ABFD48}"/>
              </a:ext>
            </a:extLst>
          </p:cNvPr>
          <p:cNvSpPr/>
          <p:nvPr/>
        </p:nvSpPr>
        <p:spPr bwMode="auto">
          <a:xfrm>
            <a:off x="1524000" y="3257550"/>
            <a:ext cx="5029200" cy="9143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8BBC1E-799E-48BB-8A20-37A2BC60FD89}"/>
              </a:ext>
            </a:extLst>
          </p:cNvPr>
          <p:cNvSpPr txBox="1"/>
          <p:nvPr/>
        </p:nvSpPr>
        <p:spPr>
          <a:xfrm>
            <a:off x="6522089" y="3363673"/>
            <a:ext cx="6911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6BCCE4-E39A-434B-A82E-4851BF91464C}"/>
              </a:ext>
            </a:extLst>
          </p:cNvPr>
          <p:cNvSpPr txBox="1"/>
          <p:nvPr/>
        </p:nvSpPr>
        <p:spPr>
          <a:xfrm>
            <a:off x="6990073" y="3448050"/>
            <a:ext cx="194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Use for k-NN</a:t>
            </a:r>
          </a:p>
        </p:txBody>
      </p:sp>
    </p:spTree>
    <p:extLst>
      <p:ext uri="{BB962C8B-B14F-4D97-AF65-F5344CB8AC3E}">
        <p14:creationId xmlns:p14="http://schemas.microsoft.com/office/powerpoint/2010/main" val="4075576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EA3F-2660-46DE-983E-978DA6C4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a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9638E-9B1D-47E5-AB89-3FF2F9CC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AutoShape 2" descr="x'={\frac  {x-{\text{min}}(x)}{{\text{max}}(x)-{\text{min}}(x)}}">
            <a:extLst>
              <a:ext uri="{FF2B5EF4-FFF2-40B4-BE49-F238E27FC236}">
                <a16:creationId xmlns:a16="http://schemas.microsoft.com/office/drawing/2014/main" id="{4A5E2B6A-9ECA-4EA0-82A7-88932719F0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1717D4-D212-467C-B8BB-0F45D3587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14300"/>
            <a:ext cx="1428949" cy="66684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8B8C1D-F2A2-44EA-B0A6-50B5F34E89F8}"/>
              </a:ext>
            </a:extLst>
          </p:cNvPr>
          <p:cNvSpPr txBox="1"/>
          <p:nvPr/>
        </p:nvSpPr>
        <p:spPr>
          <a:xfrm>
            <a:off x="3954805" y="126104"/>
            <a:ext cx="25841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Standardization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(Z-score Normalization)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Curve of normal distribution and its main statistics in standardized variables. ">
            <a:extLst>
              <a:ext uri="{FF2B5EF4-FFF2-40B4-BE49-F238E27FC236}">
                <a16:creationId xmlns:a16="http://schemas.microsoft.com/office/drawing/2014/main" id="{1AC1DB23-043E-44F1-8724-DEDAB1F93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902" y="886864"/>
            <a:ext cx="4738194" cy="362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36D46D-76B4-488B-84E2-4FBE7C603130}"/>
              </a:ext>
            </a:extLst>
          </p:cNvPr>
          <p:cNvSpPr txBox="1"/>
          <p:nvPr/>
        </p:nvSpPr>
        <p:spPr>
          <a:xfrm>
            <a:off x="8241224" y="278444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E08DBC-6CD9-45E7-8C42-2FD821A2C905}"/>
              </a:ext>
            </a:extLst>
          </p:cNvPr>
          <p:cNvSpPr txBox="1"/>
          <p:nvPr/>
        </p:nvSpPr>
        <p:spPr>
          <a:xfrm>
            <a:off x="7485646" y="832436"/>
            <a:ext cx="1487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Standard Deviation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22551F-AEF3-4922-A943-149D15EC88B4}"/>
              </a:ext>
            </a:extLst>
          </p:cNvPr>
          <p:cNvCxnSpPr>
            <a:stCxn id="5" idx="1"/>
          </p:cNvCxnSpPr>
          <p:nvPr/>
        </p:nvCxnSpPr>
        <p:spPr bwMode="auto">
          <a:xfrm flipH="1" flipV="1">
            <a:off x="7919275" y="278444"/>
            <a:ext cx="321949" cy="138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8EA602-AD85-41A7-86EB-322884C18A2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696202" y="668292"/>
            <a:ext cx="384047" cy="1798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77911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DBC8A-2CFA-C73B-74AD-4B7DFC85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must be done after train-test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CB182-CA34-0247-BAF6-04C83FF4D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scale before the split, then we have used test data to determine the mean and standard deviation – this is data leakage, and will lead to model overfitting.</a:t>
            </a:r>
          </a:p>
        </p:txBody>
      </p:sp>
    </p:spTree>
    <p:extLst>
      <p:ext uri="{BB962C8B-B14F-4D97-AF65-F5344CB8AC3E}">
        <p14:creationId xmlns:p14="http://schemas.microsoft.com/office/powerpoint/2010/main" val="828064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284F-2AE1-429D-84EC-17D5965E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87BF0-2D8F-44D3-A2D3-A83C6BC33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Machine Learning algorithm</a:t>
            </a:r>
          </a:p>
          <a:p>
            <a:r>
              <a:rPr lang="en-US" sz="2400" dirty="0"/>
              <a:t>Focused on predicting outcomes</a:t>
            </a:r>
          </a:p>
          <a:p>
            <a:r>
              <a:rPr lang="en-US" sz="2400" dirty="0"/>
              <a:t>Doesn’t tell us anything about which factors are more Influential than others</a:t>
            </a:r>
          </a:p>
          <a:p>
            <a:r>
              <a:rPr lang="en-US" sz="2000" dirty="0"/>
              <a:t>Doesn’t require any assumptions around predictors.</a:t>
            </a:r>
          </a:p>
          <a:p>
            <a:r>
              <a:rPr lang="en-US" sz="2000" dirty="0"/>
              <a:t>Does require… </a:t>
            </a:r>
          </a:p>
          <a:p>
            <a:pPr lvl="1"/>
            <a:r>
              <a:rPr lang="en-US" sz="2000" dirty="0"/>
              <a:t>Rescaling all predictors to a common scale (normalization or standardization techniques)</a:t>
            </a:r>
          </a:p>
          <a:p>
            <a:pPr lvl="1"/>
            <a:r>
              <a:rPr lang="en-US" sz="2000" dirty="0"/>
              <a:t>Transforming categorical variable to dummy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CE70C-9054-4C64-B6B7-0EAC5BC0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301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AEFF-7167-49DB-86DF-C4182998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842F5-030C-4AAB-9F98-3BDD69FC9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i="0" dirty="0">
                <a:solidFill>
                  <a:srgbClr val="292929"/>
                </a:solidFill>
                <a:effectLst/>
                <a:latin typeface="medium-content-serif-font"/>
              </a:rPr>
              <a:t>Step 1: Import the necessary Libraries</a:t>
            </a:r>
          </a:p>
          <a:p>
            <a:r>
              <a:rPr lang="en-US" sz="1600" b="1" i="0" dirty="0">
                <a:solidFill>
                  <a:srgbClr val="292929"/>
                </a:solidFill>
                <a:effectLst/>
                <a:latin typeface="medium-content-serif-font"/>
              </a:rPr>
              <a:t>Step 2: Load and clean the dataset</a:t>
            </a:r>
          </a:p>
          <a:p>
            <a:pPr lvl="1"/>
            <a:r>
              <a:rPr lang="en-US" sz="1100" b="1" i="0" dirty="0">
                <a:solidFill>
                  <a:srgbClr val="292929"/>
                </a:solidFill>
                <a:effectLst/>
                <a:latin typeface="medium-content-serif-font"/>
              </a:rPr>
              <a:t>This process </a:t>
            </a:r>
            <a:r>
              <a:rPr lang="en-US" sz="1100" b="1" dirty="0">
                <a:solidFill>
                  <a:srgbClr val="292929"/>
                </a:solidFill>
                <a:latin typeface="medium-content-serif-font"/>
              </a:rPr>
              <a:t>varies by the problem context and actual data</a:t>
            </a:r>
          </a:p>
          <a:p>
            <a:pPr lvl="2"/>
            <a:r>
              <a:rPr lang="en-US" sz="1100" b="1" i="0" dirty="0">
                <a:solidFill>
                  <a:srgbClr val="292929"/>
                </a:solidFill>
                <a:effectLst/>
                <a:latin typeface="medium-content-serif-font"/>
              </a:rPr>
              <a:t>Check column names</a:t>
            </a:r>
          </a:p>
          <a:p>
            <a:pPr lvl="2"/>
            <a:r>
              <a:rPr lang="en-US" sz="1100" b="1" dirty="0">
                <a:solidFill>
                  <a:srgbClr val="292929"/>
                </a:solidFill>
                <a:latin typeface="medium-content-serif-font"/>
              </a:rPr>
              <a:t>Check to see you have good representation of all the categories found in your target variable</a:t>
            </a:r>
          </a:p>
          <a:p>
            <a:pPr lvl="2"/>
            <a:r>
              <a:rPr lang="en-US" sz="1100" b="1" dirty="0">
                <a:solidFill>
                  <a:srgbClr val="292929"/>
                </a:solidFill>
                <a:latin typeface="medium-content-serif-font"/>
              </a:rPr>
              <a:t>Drop records with a significant number of missing values</a:t>
            </a:r>
          </a:p>
          <a:p>
            <a:pPr lvl="2"/>
            <a:r>
              <a:rPr lang="en-US" sz="1100" b="1" i="0" dirty="0">
                <a:solidFill>
                  <a:srgbClr val="292929"/>
                </a:solidFill>
                <a:effectLst/>
                <a:latin typeface="medium-content-serif-font"/>
              </a:rPr>
              <a:t>Impute missing values</a:t>
            </a:r>
          </a:p>
          <a:p>
            <a:pPr lvl="2"/>
            <a:r>
              <a:rPr lang="en-US" sz="1100" b="1" dirty="0">
                <a:solidFill>
                  <a:srgbClr val="FF0000"/>
                </a:solidFill>
                <a:latin typeface="medium-content-serif-font"/>
              </a:rPr>
              <a:t>Identify and rebalance any significant data imbalances. &lt;- this is what you’ll explore in assignment02 and discussion04.</a:t>
            </a:r>
            <a:endParaRPr lang="en-US" sz="1100" b="1" i="0" dirty="0">
              <a:solidFill>
                <a:srgbClr val="FF0000"/>
              </a:solidFill>
              <a:effectLst/>
              <a:latin typeface="medium-content-serif-font"/>
            </a:endParaRPr>
          </a:p>
          <a:p>
            <a:r>
              <a:rPr lang="en-US" sz="1600" b="1" i="0" dirty="0">
                <a:solidFill>
                  <a:srgbClr val="292929"/>
                </a:solidFill>
                <a:effectLst/>
                <a:latin typeface="medium-content-serif-font"/>
              </a:rPr>
              <a:t>Step 3: Split the data into training and test sets</a:t>
            </a:r>
          </a:p>
          <a:p>
            <a:pPr lvl="1"/>
            <a:r>
              <a:rPr lang="en-US" sz="1100" b="1" dirty="0">
                <a:solidFill>
                  <a:srgbClr val="292929"/>
                </a:solidFill>
                <a:latin typeface="medium-content-serif-font"/>
              </a:rPr>
              <a:t>70/30 split is commonly used (book used a 60/40 split, so that’s what I used in the sample solution)</a:t>
            </a:r>
          </a:p>
          <a:p>
            <a:pPr lvl="2"/>
            <a:r>
              <a:rPr lang="en-US" sz="1100" b="1" i="0" dirty="0">
                <a:solidFill>
                  <a:srgbClr val="292929"/>
                </a:solidFill>
                <a:effectLst/>
                <a:latin typeface="medium-content-serif-font"/>
              </a:rPr>
              <a:t>Note: there is debate on </a:t>
            </a:r>
            <a:r>
              <a:rPr lang="en-US" sz="1100" b="1" dirty="0">
                <a:solidFill>
                  <a:srgbClr val="292929"/>
                </a:solidFill>
                <a:latin typeface="medium-content-serif-font"/>
              </a:rPr>
              <a:t>what is an appropriate ratio is/ literature indicates a 70-75% allocation for training might be optimal.</a:t>
            </a:r>
            <a:endParaRPr lang="en-US" sz="1100" b="1" i="0" dirty="0">
              <a:solidFill>
                <a:srgbClr val="292929"/>
              </a:solidFill>
              <a:effectLst/>
              <a:latin typeface="medium-content-serif-font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E7A2B-217A-4E7B-83BC-2C1A12EF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87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AEFF-7167-49DB-86DF-C4182998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842F5-030C-4AAB-9F98-3BDD69FC9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b="1" i="0" dirty="0">
                <a:solidFill>
                  <a:srgbClr val="292929"/>
                </a:solidFill>
                <a:effectLst/>
                <a:latin typeface="medium-content-serif-font"/>
              </a:rPr>
              <a:t>Step 4: Standardize/Normalize the data scale of the predictors </a:t>
            </a:r>
          </a:p>
          <a:p>
            <a:pPr lvl="1"/>
            <a:r>
              <a:rPr lang="en-US" sz="1100" b="1" dirty="0">
                <a:solidFill>
                  <a:srgbClr val="292929"/>
                </a:solidFill>
                <a:latin typeface="medium-content-serif-font"/>
              </a:rPr>
              <a:t>Train(fit) your scaler on the training data</a:t>
            </a:r>
          </a:p>
          <a:p>
            <a:pPr lvl="1"/>
            <a:r>
              <a:rPr lang="en-US" sz="1100" b="1" i="0" dirty="0">
                <a:solidFill>
                  <a:srgbClr val="292929"/>
                </a:solidFill>
                <a:effectLst/>
                <a:latin typeface="medium-content-serif-font"/>
              </a:rPr>
              <a:t>Apply </a:t>
            </a:r>
            <a:r>
              <a:rPr lang="en-US" sz="1100" b="1" dirty="0">
                <a:solidFill>
                  <a:srgbClr val="292929"/>
                </a:solidFill>
                <a:latin typeface="medium-content-serif-font"/>
              </a:rPr>
              <a:t>the trained scaler on your training and validation dataset</a:t>
            </a:r>
          </a:p>
          <a:p>
            <a:pPr lvl="2"/>
            <a:r>
              <a:rPr lang="en-US" sz="1100" b="1" i="0" dirty="0">
                <a:solidFill>
                  <a:srgbClr val="292929"/>
                </a:solidFill>
                <a:effectLst/>
                <a:latin typeface="medium-content-serif-font"/>
              </a:rPr>
              <a:t>Do not normalize/standardize the target variable.</a:t>
            </a:r>
          </a:p>
          <a:p>
            <a:pPr lvl="1"/>
            <a:r>
              <a:rPr lang="en-US" sz="1100" b="1" i="0" dirty="0">
                <a:solidFill>
                  <a:srgbClr val="292929"/>
                </a:solidFill>
                <a:effectLst/>
                <a:latin typeface="medium-content-serif-font"/>
              </a:rPr>
              <a:t>Why standardize/normalize the predictors?</a:t>
            </a:r>
          </a:p>
          <a:p>
            <a:pPr lvl="2"/>
            <a:r>
              <a:rPr lang="en-US" sz="1100" b="1" i="0" dirty="0">
                <a:solidFill>
                  <a:srgbClr val="292929"/>
                </a:solidFill>
                <a:effectLst/>
                <a:latin typeface="medium-content-serif-font"/>
              </a:rPr>
              <a:t>A scale indicates how something is measured</a:t>
            </a:r>
          </a:p>
          <a:p>
            <a:pPr lvl="2"/>
            <a:r>
              <a:rPr lang="en-US" sz="1100" b="1" i="0" dirty="0">
                <a:solidFill>
                  <a:srgbClr val="292929"/>
                </a:solidFill>
                <a:effectLst/>
                <a:latin typeface="medium-content-serif-font"/>
              </a:rPr>
              <a:t>K-NN algorithm is based on the measurement of multidimensional distances</a:t>
            </a:r>
            <a:endParaRPr lang="en-US" sz="1100" b="1" dirty="0">
              <a:solidFill>
                <a:srgbClr val="292929"/>
              </a:solidFill>
              <a:latin typeface="medium-content-serif-font"/>
            </a:endParaRPr>
          </a:p>
          <a:p>
            <a:pPr lvl="2"/>
            <a:r>
              <a:rPr lang="en-US" sz="1100" b="1" i="0" dirty="0">
                <a:solidFill>
                  <a:srgbClr val="292929"/>
                </a:solidFill>
                <a:effectLst/>
                <a:latin typeface="medium-content-serif-font"/>
              </a:rPr>
              <a:t>Normalizing/standardizing variables brings all measures into the same scale</a:t>
            </a:r>
          </a:p>
          <a:p>
            <a:pPr lvl="1"/>
            <a:r>
              <a:rPr lang="en-US" sz="1100" b="1" dirty="0">
                <a:solidFill>
                  <a:srgbClr val="292929"/>
                </a:solidFill>
                <a:latin typeface="medium-content-serif-font"/>
              </a:rPr>
              <a:t>Why train the scaler only on the training data? </a:t>
            </a:r>
          </a:p>
          <a:p>
            <a:pPr lvl="2"/>
            <a:r>
              <a:rPr lang="en-US" sz="1100" b="1" dirty="0">
                <a:solidFill>
                  <a:srgbClr val="292929"/>
                </a:solidFill>
                <a:latin typeface="medium-content-serif-font"/>
              </a:rPr>
              <a:t>We don’t want information leak from our training set to our validation/test set. </a:t>
            </a:r>
          </a:p>
          <a:p>
            <a:pPr lvl="2"/>
            <a:r>
              <a:rPr lang="en-US" sz="1100" b="1" dirty="0">
                <a:solidFill>
                  <a:srgbClr val="292929"/>
                </a:solidFill>
                <a:latin typeface="medium-content-serif-font"/>
              </a:rPr>
              <a:t>Remember: We’re trying to simulate ‘future’ data, data that we’ve not seen (as this will be the situation in production, where we won’t know the target variable.</a:t>
            </a:r>
            <a:endParaRPr lang="en-US" sz="1100" b="1" i="0" dirty="0">
              <a:solidFill>
                <a:srgbClr val="292929"/>
              </a:solidFill>
              <a:effectLst/>
              <a:latin typeface="medium-content-serif-font"/>
            </a:endParaRPr>
          </a:p>
          <a:p>
            <a:r>
              <a:rPr lang="en-US" sz="1600" b="1" i="0" dirty="0">
                <a:solidFill>
                  <a:srgbClr val="292929"/>
                </a:solidFill>
                <a:effectLst/>
                <a:latin typeface="medium-content-serif-font"/>
              </a:rPr>
              <a:t>Step 5: Train the Model for each value of k using transformed training set and assess performance on validation/test data.</a:t>
            </a:r>
          </a:p>
          <a:p>
            <a:pPr lvl="1"/>
            <a:r>
              <a:rPr lang="en-US" sz="1200" b="1" dirty="0">
                <a:solidFill>
                  <a:srgbClr val="292929"/>
                </a:solidFill>
                <a:latin typeface="medium-content-serif-font"/>
              </a:rPr>
              <a:t>As a general rule, train model using k values up to n</a:t>
            </a:r>
            <a:r>
              <a:rPr lang="en-US" sz="1200" b="1" baseline="30000" dirty="0">
                <a:solidFill>
                  <a:srgbClr val="292929"/>
                </a:solidFill>
                <a:latin typeface="medium-content-serif-font"/>
              </a:rPr>
              <a:t>1/2 </a:t>
            </a:r>
            <a:r>
              <a:rPr lang="en-US" sz="1200" b="1" dirty="0">
                <a:solidFill>
                  <a:srgbClr val="292929"/>
                </a:solidFill>
                <a:latin typeface="medium-content-serif-font"/>
              </a:rPr>
              <a:t>(with large data sets this may take too long to process, so try a smaller set, and look at the trend in performance (step 6) for increasing k values)</a:t>
            </a:r>
            <a:endParaRPr lang="en-US" sz="2000" b="1" i="0" dirty="0">
              <a:solidFill>
                <a:srgbClr val="292929"/>
              </a:solidFill>
              <a:effectLst/>
              <a:latin typeface="medium-content-serif-font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E7A2B-217A-4E7B-83BC-2C1A12EF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017473-4C3A-462A-8D1B-C6CDAEF72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509" y="1047750"/>
            <a:ext cx="1951495" cy="133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5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AEFF-7167-49DB-86DF-C4182998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842F5-030C-4AAB-9F98-3BDD69FC9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b="1" i="0" dirty="0">
                <a:solidFill>
                  <a:srgbClr val="292929"/>
                </a:solidFill>
                <a:effectLst/>
                <a:latin typeface="medium-content-serif-font"/>
              </a:rPr>
              <a:t>Step 7: Evaluate the performance of your set of k values, select a k value the produces the best performance (for the given context). </a:t>
            </a:r>
          </a:p>
          <a:p>
            <a:pPr lvl="1"/>
            <a:r>
              <a:rPr lang="en-US" sz="1200" b="1" dirty="0">
                <a:solidFill>
                  <a:srgbClr val="292929"/>
                </a:solidFill>
                <a:latin typeface="medium-content-serif-font"/>
              </a:rPr>
              <a:t>Determine the most appropriate scoring measure(s) (you may need to consider more than one).</a:t>
            </a:r>
            <a:endParaRPr lang="en-US" sz="1050" b="1" dirty="0">
              <a:solidFill>
                <a:srgbClr val="292929"/>
              </a:solidFill>
              <a:latin typeface="medium-content-serif-font"/>
            </a:endParaRPr>
          </a:p>
          <a:p>
            <a:pPr lvl="1"/>
            <a:r>
              <a:rPr lang="en-US" sz="1200" b="1" i="0" dirty="0">
                <a:solidFill>
                  <a:srgbClr val="292929"/>
                </a:solidFill>
                <a:effectLst/>
                <a:latin typeface="medium-content-serif-font"/>
              </a:rPr>
              <a:t>With many k values, you should visualize (or put into table form) the model score for variable values of k</a:t>
            </a:r>
          </a:p>
          <a:p>
            <a:pPr lvl="1"/>
            <a:endParaRPr lang="en-US" sz="1200" b="1" i="0" dirty="0">
              <a:solidFill>
                <a:srgbClr val="292929"/>
              </a:solidFill>
              <a:effectLst/>
              <a:latin typeface="medium-content-serif-font"/>
            </a:endParaRPr>
          </a:p>
          <a:p>
            <a:endParaRPr lang="en-US" sz="1600" b="1" dirty="0">
              <a:solidFill>
                <a:srgbClr val="292929"/>
              </a:solidFill>
              <a:latin typeface="medium-content-serif-font"/>
            </a:endParaRPr>
          </a:p>
          <a:p>
            <a:endParaRPr lang="en-US" sz="1600" b="1" dirty="0">
              <a:solidFill>
                <a:srgbClr val="292929"/>
              </a:solidFill>
              <a:latin typeface="medium-content-serif-font"/>
            </a:endParaRPr>
          </a:p>
          <a:p>
            <a:endParaRPr lang="en-US" sz="1600" b="1" dirty="0">
              <a:solidFill>
                <a:srgbClr val="292929"/>
              </a:solidFill>
              <a:latin typeface="medium-content-serif-font"/>
            </a:endParaRPr>
          </a:p>
          <a:p>
            <a:endParaRPr lang="en-US" sz="1600" b="1" dirty="0">
              <a:solidFill>
                <a:srgbClr val="292929"/>
              </a:solidFill>
              <a:latin typeface="medium-content-serif-font"/>
            </a:endParaRPr>
          </a:p>
          <a:p>
            <a:endParaRPr lang="en-US" sz="1600" b="1" dirty="0">
              <a:solidFill>
                <a:srgbClr val="292929"/>
              </a:solidFill>
              <a:latin typeface="medium-content-serif-font"/>
            </a:endParaRPr>
          </a:p>
          <a:p>
            <a:r>
              <a:rPr lang="en-US" sz="1600" b="1" dirty="0">
                <a:solidFill>
                  <a:srgbClr val="292929"/>
                </a:solidFill>
                <a:latin typeface="medium-content-serif-font"/>
              </a:rPr>
              <a:t>Step 8: Deploy Model</a:t>
            </a:r>
          </a:p>
          <a:p>
            <a:pPr lvl="1"/>
            <a:r>
              <a:rPr lang="en-US" sz="1200" b="1" dirty="0">
                <a:solidFill>
                  <a:srgbClr val="292929"/>
                </a:solidFill>
                <a:latin typeface="medium-content-serif-font"/>
              </a:rPr>
              <a:t>Support a single decision or Integrate model into business process(es) for continuous prediction</a:t>
            </a:r>
            <a:endParaRPr lang="en-US" sz="2000" b="1" i="0" dirty="0">
              <a:solidFill>
                <a:srgbClr val="292929"/>
              </a:solidFill>
              <a:effectLst/>
              <a:latin typeface="medium-content-serif-font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E7A2B-217A-4E7B-83BC-2C1A12EF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155BC28-F1D9-4B57-B2FE-CADD1D2E5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498" y="2248819"/>
            <a:ext cx="2743200" cy="177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039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B897-0A2B-A99F-0BA3-D1A03D97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Classification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71EE3-F6CD-F0DF-1981-6A1107B237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4286250"/>
            <a:ext cx="2133600" cy="274638"/>
          </a:xfrm>
        </p:spPr>
        <p:txBody>
          <a:bodyPr/>
          <a:lstStyle/>
          <a:p>
            <a:fld id="{179A9A4E-4C82-4D44-9372-C31BB381809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052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36B5-D3AA-4959-9CAE-044EC141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8A83B-B0E9-4166-BB98-1EB44B847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Accuracy, Recall, Precision and F1-Score</a:t>
            </a:r>
          </a:p>
          <a:p>
            <a:r>
              <a:rPr lang="en-US" dirty="0"/>
              <a:t>Look at PR </a:t>
            </a:r>
            <a:r>
              <a:rPr lang="en-US" dirty="0" err="1"/>
              <a:t>Curver</a:t>
            </a:r>
            <a:r>
              <a:rPr lang="en-US" dirty="0"/>
              <a:t> and AUC</a:t>
            </a:r>
          </a:p>
        </p:txBody>
      </p:sp>
    </p:spTree>
    <p:extLst>
      <p:ext uri="{BB962C8B-B14F-4D97-AF65-F5344CB8AC3E}">
        <p14:creationId xmlns:p14="http://schemas.microsoft.com/office/powerpoint/2010/main" val="360071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36B5-D3AA-4959-9CAE-044EC141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8A83B-B0E9-4166-BB98-1EB44B847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how k-NN classifies new data.</a:t>
            </a:r>
          </a:p>
          <a:p>
            <a:r>
              <a:rPr lang="en-US" dirty="0"/>
              <a:t>Understand how to implement a k-NN classifier using python.</a:t>
            </a:r>
          </a:p>
          <a:p>
            <a:r>
              <a:rPr lang="en-US" dirty="0"/>
              <a:t>Understand one of the big issues k-NN (and other modeling techniques) can have </a:t>
            </a:r>
          </a:p>
          <a:p>
            <a:pPr lvl="1"/>
            <a:r>
              <a:rPr lang="en-US" dirty="0"/>
              <a:t>This problem is revealed later in the slides and will be discussed/explored.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7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D71DEE4-88A7-4F54-8490-9E5122801B60}"/>
              </a:ext>
            </a:extLst>
          </p:cNvPr>
          <p:cNvSpPr txBox="1"/>
          <p:nvPr/>
        </p:nvSpPr>
        <p:spPr>
          <a:xfrm>
            <a:off x="441434" y="1298231"/>
            <a:ext cx="3347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(TN+TP) / (TN+TP+FP+FN)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10838C-F0AE-4AF9-80F4-0B77313E20CD}"/>
              </a:ext>
            </a:extLst>
          </p:cNvPr>
          <p:cNvSpPr txBox="1"/>
          <p:nvPr/>
        </p:nvSpPr>
        <p:spPr>
          <a:xfrm>
            <a:off x="1233355" y="902190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AC2276-4917-CC97-BED5-A23EA4785011}"/>
              </a:ext>
            </a:extLst>
          </p:cNvPr>
          <p:cNvSpPr txBox="1"/>
          <p:nvPr/>
        </p:nvSpPr>
        <p:spPr>
          <a:xfrm>
            <a:off x="1162733" y="3192167"/>
            <a:ext cx="1696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TP / (TP+FP)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2E2E1-734B-14EB-76F8-A2EFFDF7F24E}"/>
              </a:ext>
            </a:extLst>
          </p:cNvPr>
          <p:cNvSpPr txBox="1"/>
          <p:nvPr/>
        </p:nvSpPr>
        <p:spPr>
          <a:xfrm>
            <a:off x="91801" y="3592277"/>
            <a:ext cx="40466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0" i="0" dirty="0">
                <a:solidFill>
                  <a:srgbClr val="212121"/>
                </a:solidFill>
                <a:effectLst/>
                <a:latin typeface="Roboto"/>
              </a:rPr>
              <a:t>When a positive value is predicted, how often is the prediction correct? In other words: How "precise" is the classifier when predicting positive instances?</a:t>
            </a:r>
          </a:p>
          <a:p>
            <a:endParaRPr lang="en-US" sz="1400" dirty="0">
              <a:solidFill>
                <a:srgbClr val="212121"/>
              </a:solidFill>
              <a:latin typeface="Robot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252BD9-ABEE-3210-20B7-4DB2CC0B6508}"/>
              </a:ext>
            </a:extLst>
          </p:cNvPr>
          <p:cNvSpPr txBox="1"/>
          <p:nvPr/>
        </p:nvSpPr>
        <p:spPr>
          <a:xfrm>
            <a:off x="1242177" y="2750594"/>
            <a:ext cx="1537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56293D-CDD0-7811-D957-B57E562E7C7C}"/>
              </a:ext>
            </a:extLst>
          </p:cNvPr>
          <p:cNvSpPr txBox="1"/>
          <p:nvPr/>
        </p:nvSpPr>
        <p:spPr>
          <a:xfrm>
            <a:off x="5818815" y="1098176"/>
            <a:ext cx="1710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TP / (TP+FN)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F98413-7483-B4A0-E55D-F9474238EC1B}"/>
              </a:ext>
            </a:extLst>
          </p:cNvPr>
          <p:cNvSpPr txBox="1"/>
          <p:nvPr/>
        </p:nvSpPr>
        <p:spPr>
          <a:xfrm>
            <a:off x="4750676" y="1531590"/>
            <a:ext cx="40466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>
                <a:solidFill>
                  <a:srgbClr val="212121"/>
                </a:solidFill>
                <a:effectLst/>
                <a:latin typeface="Roboto"/>
              </a:rPr>
              <a:t>If a </a:t>
            </a:r>
            <a:r>
              <a:rPr lang="en-US" sz="1200" dirty="0">
                <a:solidFill>
                  <a:srgbClr val="212121"/>
                </a:solidFill>
                <a:latin typeface="Roboto"/>
              </a:rPr>
              <a:t>positive value is predicted, how many FN’s did it take? Recall is the 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/>
              </a:rPr>
              <a:t>ability of a classification model to identify all relevant instances</a:t>
            </a:r>
            <a:br>
              <a:rPr lang="en-US" sz="1400" dirty="0"/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C85C26-95F3-FBD4-F2C0-4FCFBA80E5FA}"/>
              </a:ext>
            </a:extLst>
          </p:cNvPr>
          <p:cNvSpPr txBox="1"/>
          <p:nvPr/>
        </p:nvSpPr>
        <p:spPr>
          <a:xfrm>
            <a:off x="6110658" y="766544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6F78C6-EDFA-4705-3D25-F1BCD8CAEF9A}"/>
              </a:ext>
            </a:extLst>
          </p:cNvPr>
          <p:cNvSpPr txBox="1"/>
          <p:nvPr/>
        </p:nvSpPr>
        <p:spPr>
          <a:xfrm>
            <a:off x="4572000" y="3130612"/>
            <a:ext cx="4636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(2*precision*recall) / (precision + recall)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BBC063-E68C-10A4-661E-BC51C7D52C5A}"/>
              </a:ext>
            </a:extLst>
          </p:cNvPr>
          <p:cNvSpPr txBox="1"/>
          <p:nvPr/>
        </p:nvSpPr>
        <p:spPr>
          <a:xfrm>
            <a:off x="4715152" y="3592277"/>
            <a:ext cx="404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>
                <a:solidFill>
                  <a:srgbClr val="212121"/>
                </a:solidFill>
                <a:effectLst/>
                <a:latin typeface="Roboto"/>
              </a:rPr>
              <a:t>A single metric that combines recall and precision using the harmonic mean</a:t>
            </a:r>
            <a:br>
              <a:rPr lang="en-US" sz="1100" dirty="0"/>
            </a:b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5F0610-11C4-D5DF-9AA1-1F285BF2092B}"/>
              </a:ext>
            </a:extLst>
          </p:cNvPr>
          <p:cNvSpPr txBox="1"/>
          <p:nvPr/>
        </p:nvSpPr>
        <p:spPr>
          <a:xfrm>
            <a:off x="6010624" y="2669415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F1 Score:</a:t>
            </a:r>
          </a:p>
        </p:txBody>
      </p:sp>
    </p:spTree>
    <p:extLst>
      <p:ext uri="{BB962C8B-B14F-4D97-AF65-F5344CB8AC3E}">
        <p14:creationId xmlns:p14="http://schemas.microsoft.com/office/powerpoint/2010/main" val="206676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E948-2DB3-435C-A9EC-6CFD46A42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points: It’s about understanding and analyzing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CFA84-6D05-40B5-91AD-B4B7D1DCA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natural to initial focus on maximizing accuracy (or minimizing error rate). </a:t>
            </a:r>
          </a:p>
          <a:p>
            <a:pPr lvl="1"/>
            <a:r>
              <a:rPr lang="en-US" dirty="0"/>
              <a:t>In an ideal world we would be able to produce 100% accurate models, but this is rarely possible in real world situations.</a:t>
            </a:r>
          </a:p>
          <a:p>
            <a:r>
              <a:rPr lang="en-US" dirty="0"/>
              <a:t>Since we generally need to accept some error rate, we need to evaluate the cost of such errors:</a:t>
            </a:r>
          </a:p>
          <a:p>
            <a:pPr lvl="1"/>
            <a:r>
              <a:rPr lang="en-US" dirty="0"/>
              <a:t>If the cost of a FN is greater than a FP, we will want to focus more on optimize recall.</a:t>
            </a:r>
          </a:p>
          <a:p>
            <a:pPr lvl="1"/>
            <a:r>
              <a:rPr lang="en-US" dirty="0"/>
              <a:t>If the cost of an FP is greater than a FN, we will want to focus on optimizing recall.</a:t>
            </a:r>
          </a:p>
          <a:p>
            <a:pPr lvl="2"/>
            <a:r>
              <a:rPr lang="en-US" dirty="0"/>
              <a:t>NOTE: Later we will see </a:t>
            </a:r>
            <a:r>
              <a:rPr lang="en-US"/>
              <a:t>FBeta</a:t>
            </a:r>
            <a:r>
              <a:rPr lang="en-US" dirty="0"/>
              <a:t>, which can further help us in such situations.</a:t>
            </a:r>
          </a:p>
        </p:txBody>
      </p:sp>
    </p:spTree>
    <p:extLst>
      <p:ext uri="{BB962C8B-B14F-4D97-AF65-F5344CB8AC3E}">
        <p14:creationId xmlns:p14="http://schemas.microsoft.com/office/powerpoint/2010/main" val="96087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865B-E119-F7A4-815D-85162DBF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Precision-Recall Curves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87DEBA-08B1-9200-AA04-FE811594D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601" y="1268016"/>
            <a:ext cx="4031749" cy="38034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395FA2-821B-8855-26AD-95510E18C7B1}"/>
              </a:ext>
            </a:extLst>
          </p:cNvPr>
          <p:cNvSpPr txBox="1"/>
          <p:nvPr/>
        </p:nvSpPr>
        <p:spPr>
          <a:xfrm>
            <a:off x="465082" y="1830903"/>
            <a:ext cx="3681249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The precision-recall curve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shows the tradeoff between precision and recall for different threshold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A high area under the curve represents both high recall and high precision, where high precision relates to a low false positive rate, and high recall relates to a low false negative rate.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227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ACB97E-45C6-4E77-C571-0B96D18F995C}"/>
              </a:ext>
            </a:extLst>
          </p:cNvPr>
          <p:cNvSpPr txBox="1"/>
          <p:nvPr/>
        </p:nvSpPr>
        <p:spPr>
          <a:xfrm>
            <a:off x="2456873" y="1634836"/>
            <a:ext cx="46378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Happy Learning!</a:t>
            </a:r>
          </a:p>
        </p:txBody>
      </p:sp>
    </p:spTree>
    <p:extLst>
      <p:ext uri="{BB962C8B-B14F-4D97-AF65-F5344CB8AC3E}">
        <p14:creationId xmlns:p14="http://schemas.microsoft.com/office/powerpoint/2010/main" val="233293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BD526-A2DE-4C99-8700-41BD30EB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5015-90D1-4D62-8A16-1F48AFB99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</a:rPr>
              <a:t>There are many ways we could </a:t>
            </a:r>
            <a:r>
              <a:rPr lang="en-US" sz="2000" dirty="0">
                <a:latin typeface="Times New Roman" panose="02020603050405020304" pitchFamily="18" charset="0"/>
              </a:rPr>
              <a:t>model a classifier.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</a:rPr>
              <a:t>Today we will create our first classifier using k-NN (k-nearest neighbors)</a:t>
            </a:r>
          </a:p>
          <a:p>
            <a:pPr lvl="1"/>
            <a:r>
              <a:rPr lang="en-US" sz="2000" b="0" i="0" dirty="0">
                <a:effectLst/>
                <a:latin typeface="Times New Roman" panose="02020603050405020304" pitchFamily="18" charset="0"/>
              </a:rPr>
              <a:t>Don’t confuse this with K-means clustering – which represents an unsupervised algorithm, mainly used for clustering. 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High level overview….</a:t>
            </a:r>
          </a:p>
          <a:p>
            <a:pPr lvl="1"/>
            <a:r>
              <a:rPr lang="en-US" sz="1700" dirty="0">
                <a:latin typeface="Times New Roman" panose="02020603050405020304" pitchFamily="18" charset="0"/>
              </a:rPr>
              <a:t>k-NN looks at the distance between a new point and those around it. Based on knowing the classification of its neighbors, we can predict the classification of this new point.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92874-3637-4DFE-AA20-38626085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1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321A-DE7B-42FE-81A5-FC896378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5130"/>
            <a:ext cx="7886700" cy="994172"/>
          </a:xfrm>
        </p:spPr>
        <p:txBody>
          <a:bodyPr/>
          <a:lstStyle/>
          <a:p>
            <a:r>
              <a:rPr lang="en-US" dirty="0"/>
              <a:t>Classification Modeling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9FD39-6A5C-41AF-AED5-EE2C9765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6D0923-9EF7-43B3-9D0F-2E0278951E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0337234"/>
              </p:ext>
            </p:extLst>
          </p:nvPr>
        </p:nvGraphicFramePr>
        <p:xfrm>
          <a:off x="1021577" y="856028"/>
          <a:ext cx="2286001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593">
                  <a:extLst>
                    <a:ext uri="{9D8B030D-6E8A-4147-A177-3AD203B41FA5}">
                      <a16:colId xmlns:a16="http://schemas.microsoft.com/office/drawing/2014/main" val="3216186164"/>
                    </a:ext>
                  </a:extLst>
                </a:gridCol>
                <a:gridCol w="731120">
                  <a:extLst>
                    <a:ext uri="{9D8B030D-6E8A-4147-A177-3AD203B41FA5}">
                      <a16:colId xmlns:a16="http://schemas.microsoft.com/office/drawing/2014/main" val="653452734"/>
                    </a:ext>
                  </a:extLst>
                </a:gridCol>
                <a:gridCol w="841288">
                  <a:extLst>
                    <a:ext uri="{9D8B030D-6E8A-4147-A177-3AD203B41FA5}">
                      <a16:colId xmlns:a16="http://schemas.microsoft.com/office/drawing/2014/main" val="3415505470"/>
                    </a:ext>
                  </a:extLst>
                </a:gridCol>
              </a:tblGrid>
              <a:tr h="14630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Income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Lot_Size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Ownership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8763310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18.4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4010443040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85.5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16.8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 dirty="0">
                          <a:effectLst/>
                        </a:rPr>
                        <a:t>Owner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669801885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64.8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21.6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883991270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61.5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369436778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87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23.6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1180016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110.1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19.2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900451421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17.6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78643525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82.8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22.4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426403467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604096311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93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095415586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105842063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81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96522660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75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19.6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700890368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52.8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408670965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64.8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17.2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01776989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43.2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 dirty="0">
                          <a:effectLst/>
                        </a:rPr>
                        <a:t>Nonowner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60151280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84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17.6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90167782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49.2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17.6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67969992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59.4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054385671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18.4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491890998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47.4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16.4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278107324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18.8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914244624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006708744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14.8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 dirty="0">
                          <a:effectLst/>
                        </a:rPr>
                        <a:t>Nonowner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187264604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7483B172-40C0-4929-A890-9574CA79C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839" y="1443037"/>
            <a:ext cx="35433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811256-6854-456C-ABD6-7B04BF834D23}"/>
              </a:ext>
            </a:extLst>
          </p:cNvPr>
          <p:cNvSpPr txBox="1"/>
          <p:nvPr/>
        </p:nvSpPr>
        <p:spPr>
          <a:xfrm>
            <a:off x="3825489" y="971550"/>
            <a:ext cx="5089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By looking at our count distribution, we can see that we have excellent representation of each category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10285-8AA6-4AE2-8CB5-38793CE6DA3A}"/>
              </a:ext>
            </a:extLst>
          </p:cNvPr>
          <p:cNvSpPr txBox="1"/>
          <p:nvPr/>
        </p:nvSpPr>
        <p:spPr>
          <a:xfrm>
            <a:off x="3825489" y="3913464"/>
            <a:ext cx="457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NOTE: What does and “acceptable” distribution look like? This is a judgment call on your part. If there is one class with little representation, the predictive power of any model you fit will be lower than if we have a more even split.</a:t>
            </a:r>
          </a:p>
        </p:txBody>
      </p:sp>
    </p:spTree>
    <p:extLst>
      <p:ext uri="{BB962C8B-B14F-4D97-AF65-F5344CB8AC3E}">
        <p14:creationId xmlns:p14="http://schemas.microsoft.com/office/powerpoint/2010/main" val="126435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321A-DE7B-42FE-81A5-FC896378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5967"/>
            <a:ext cx="7886700" cy="994172"/>
          </a:xfrm>
        </p:spPr>
        <p:txBody>
          <a:bodyPr/>
          <a:lstStyle/>
          <a:p>
            <a:r>
              <a:rPr lang="en-US" dirty="0"/>
              <a:t>Classification Modeling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9FD39-6A5C-41AF-AED5-EE2C9765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1806B7-984B-419A-81CC-8DABF86E9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169195"/>
            <a:ext cx="33909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35F5C7-687A-43F8-8C5E-B8089A1509CE}"/>
              </a:ext>
            </a:extLst>
          </p:cNvPr>
          <p:cNvSpPr txBox="1"/>
          <p:nvPr/>
        </p:nvSpPr>
        <p:spPr>
          <a:xfrm>
            <a:off x="3962400" y="858823"/>
            <a:ext cx="2081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Visualize our data…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FA110-3087-45F8-98BA-EE9894884CC8}"/>
              </a:ext>
            </a:extLst>
          </p:cNvPr>
          <p:cNvSpPr txBox="1"/>
          <p:nvPr/>
        </p:nvSpPr>
        <p:spPr>
          <a:xfrm>
            <a:off x="6555158" y="1816209"/>
            <a:ext cx="259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Question: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What model can we develop that will allow us to predict ownership based on having Income and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LotSize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3539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321A-DE7B-42FE-81A5-FC896378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29" y="-29571"/>
            <a:ext cx="7886700" cy="994172"/>
          </a:xfrm>
        </p:spPr>
        <p:txBody>
          <a:bodyPr/>
          <a:lstStyle/>
          <a:p>
            <a:r>
              <a:rPr lang="en-US" dirty="0"/>
              <a:t>Classification Modeling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9FD39-6A5C-41AF-AED5-EE2C9765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6D0923-9EF7-43B3-9D0F-2E0278951ED0}"/>
              </a:ext>
            </a:extLst>
          </p:cNvPr>
          <p:cNvGraphicFramePr/>
          <p:nvPr/>
        </p:nvGraphicFramePr>
        <p:xfrm>
          <a:off x="304800" y="819150"/>
          <a:ext cx="2286001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593">
                  <a:extLst>
                    <a:ext uri="{9D8B030D-6E8A-4147-A177-3AD203B41FA5}">
                      <a16:colId xmlns:a16="http://schemas.microsoft.com/office/drawing/2014/main" val="3216186164"/>
                    </a:ext>
                  </a:extLst>
                </a:gridCol>
                <a:gridCol w="731120">
                  <a:extLst>
                    <a:ext uri="{9D8B030D-6E8A-4147-A177-3AD203B41FA5}">
                      <a16:colId xmlns:a16="http://schemas.microsoft.com/office/drawing/2014/main" val="653452734"/>
                    </a:ext>
                  </a:extLst>
                </a:gridCol>
                <a:gridCol w="841288">
                  <a:extLst>
                    <a:ext uri="{9D8B030D-6E8A-4147-A177-3AD203B41FA5}">
                      <a16:colId xmlns:a16="http://schemas.microsoft.com/office/drawing/2014/main" val="3415505470"/>
                    </a:ext>
                  </a:extLst>
                </a:gridCol>
              </a:tblGrid>
              <a:tr h="14630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Income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Lot_Size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Ownership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8763310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18.4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4010443040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85.5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16.8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669801885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64.8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21.6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883991270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61.5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369436778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87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23.6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1180016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110.1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19.2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900451421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17.6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78643525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82.8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22.4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426403467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604096311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93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095415586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105842063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81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96522660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75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19.6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700890368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52.8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408670965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64.8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17.2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01776989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43.2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 dirty="0">
                          <a:effectLst/>
                        </a:rPr>
                        <a:t>Nonowner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60151280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84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17.6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90167782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49.2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17.6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67969992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59.4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054385671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18.4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491890998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47.4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16.4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278107324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18.8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914244624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006708744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14.8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 dirty="0">
                          <a:effectLst/>
                        </a:rPr>
                        <a:t>Nonowner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18726460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59DAA464-6A64-428A-89C8-E34B0B7D3E56}"/>
              </a:ext>
            </a:extLst>
          </p:cNvPr>
          <p:cNvGrpSpPr/>
          <p:nvPr/>
        </p:nvGrpSpPr>
        <p:grpSpPr>
          <a:xfrm>
            <a:off x="2717564" y="751287"/>
            <a:ext cx="4724400" cy="2362200"/>
            <a:chOff x="990600" y="1125869"/>
            <a:chExt cx="6934200" cy="3467100"/>
          </a:xfrm>
        </p:grpSpPr>
        <p:pic>
          <p:nvPicPr>
            <p:cNvPr id="9" name="Picture 8" descr="A picture containing table, sitting, small, large&#10;&#10;Description automatically generated">
              <a:extLst>
                <a:ext uri="{FF2B5EF4-FFF2-40B4-BE49-F238E27FC236}">
                  <a16:creationId xmlns:a16="http://schemas.microsoft.com/office/drawing/2014/main" id="{3B08D09B-3A88-4E37-A60F-794DB51FE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600" y="1125869"/>
              <a:ext cx="6934200" cy="34671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FD8E2D-9D1E-421C-AA6A-D428ACC7BABC}"/>
                </a:ext>
              </a:extLst>
            </p:cNvPr>
            <p:cNvSpPr/>
            <p:nvPr/>
          </p:nvSpPr>
          <p:spPr bwMode="auto">
            <a:xfrm>
              <a:off x="4376508" y="1125869"/>
              <a:ext cx="228600" cy="34273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A190B5A-C16B-46E9-BE01-97CA577DDC11}"/>
              </a:ext>
            </a:extLst>
          </p:cNvPr>
          <p:cNvSpPr txBox="1"/>
          <p:nvPr/>
        </p:nvSpPr>
        <p:spPr>
          <a:xfrm>
            <a:off x="2971800" y="3362980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the first class, we contemplated a linear classifier and a tree classifier and some seemingly random line that we drew (more on these later) 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F36C54-4AE1-45BD-8800-4A64DAFB7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059" y="1986751"/>
            <a:ext cx="2352941" cy="235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5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6917F91-1AF6-4839-A954-4274C1185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381" y="791870"/>
            <a:ext cx="3647300" cy="35914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E7321A-DE7B-42FE-81A5-FC896378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994172"/>
          </a:xfrm>
        </p:spPr>
        <p:txBody>
          <a:bodyPr/>
          <a:lstStyle/>
          <a:p>
            <a:r>
              <a:rPr lang="en-US" dirty="0"/>
              <a:t>k-NN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9FD39-6A5C-41AF-AED5-EE2C9765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6D0923-9EF7-43B3-9D0F-2E0278951ED0}"/>
              </a:ext>
            </a:extLst>
          </p:cNvPr>
          <p:cNvGraphicFramePr/>
          <p:nvPr/>
        </p:nvGraphicFramePr>
        <p:xfrm>
          <a:off x="304800" y="819150"/>
          <a:ext cx="2286001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593">
                  <a:extLst>
                    <a:ext uri="{9D8B030D-6E8A-4147-A177-3AD203B41FA5}">
                      <a16:colId xmlns:a16="http://schemas.microsoft.com/office/drawing/2014/main" val="3216186164"/>
                    </a:ext>
                  </a:extLst>
                </a:gridCol>
                <a:gridCol w="731120">
                  <a:extLst>
                    <a:ext uri="{9D8B030D-6E8A-4147-A177-3AD203B41FA5}">
                      <a16:colId xmlns:a16="http://schemas.microsoft.com/office/drawing/2014/main" val="653452734"/>
                    </a:ext>
                  </a:extLst>
                </a:gridCol>
                <a:gridCol w="841288">
                  <a:extLst>
                    <a:ext uri="{9D8B030D-6E8A-4147-A177-3AD203B41FA5}">
                      <a16:colId xmlns:a16="http://schemas.microsoft.com/office/drawing/2014/main" val="3415505470"/>
                    </a:ext>
                  </a:extLst>
                </a:gridCol>
              </a:tblGrid>
              <a:tr h="14630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Income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Lot_Size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Ownership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8763310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18.4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4010443040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85.5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16.8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669801885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64.8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21.6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883991270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61.5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369436778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87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23.6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1180016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110.1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19.2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900451421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17.6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78643525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82.8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22.4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426403467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604096311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93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095415586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105842063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81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96522660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75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19.6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700890368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52.8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408670965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64.8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17.2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01776989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43.2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 dirty="0">
                          <a:effectLst/>
                        </a:rPr>
                        <a:t>Nonowner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60151280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84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17.6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90167782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49.2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17.6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67969992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59.4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054385671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18.4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491890998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47.4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16.4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278107324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18.8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914244624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006708744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14.8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 dirty="0">
                          <a:effectLst/>
                        </a:rPr>
                        <a:t>Nonowner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18726460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D47CE86-5889-44CB-9990-3FDE344FCB88}"/>
              </a:ext>
            </a:extLst>
          </p:cNvPr>
          <p:cNvSpPr txBox="1"/>
          <p:nvPr/>
        </p:nvSpPr>
        <p:spPr>
          <a:xfrm>
            <a:off x="6848247" y="3515625"/>
            <a:ext cx="1970901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an algorithm for that! </a:t>
            </a:r>
          </a:p>
          <a:p>
            <a:pPr algn="ctr"/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K-Nearest Neighbors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07B296-B5A6-425A-90DC-FD16D991DA56}"/>
              </a:ext>
            </a:extLst>
          </p:cNvPr>
          <p:cNvSpPr txBox="1"/>
          <p:nvPr/>
        </p:nvSpPr>
        <p:spPr>
          <a:xfrm>
            <a:off x="6836215" y="623510"/>
            <a:ext cx="1742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Now here’s another way...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DE5B76-D70F-4EDD-BDA1-5B9E069F3AFE}"/>
              </a:ext>
            </a:extLst>
          </p:cNvPr>
          <p:cNvSpPr txBox="1"/>
          <p:nvPr/>
        </p:nvSpPr>
        <p:spPr>
          <a:xfrm>
            <a:off x="6848247" y="1336239"/>
            <a:ext cx="174230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Look at each data point, then choose k neighbors (where k is some integer between 1 and the total number of observations).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Based on these identified k-nearest neighbors, look at the actual category for each, and then choose the major category. This is your prediction for the given point.</a:t>
            </a:r>
          </a:p>
        </p:txBody>
      </p:sp>
    </p:spTree>
    <p:extLst>
      <p:ext uri="{BB962C8B-B14F-4D97-AF65-F5344CB8AC3E}">
        <p14:creationId xmlns:p14="http://schemas.microsoft.com/office/powerpoint/2010/main" val="274670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6917F91-1AF6-4839-A954-4274C1185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381" y="791870"/>
            <a:ext cx="3647300" cy="35914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E7321A-DE7B-42FE-81A5-FC896378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91"/>
            <a:ext cx="7886700" cy="994172"/>
          </a:xfrm>
        </p:spPr>
        <p:txBody>
          <a:bodyPr/>
          <a:lstStyle/>
          <a:p>
            <a:r>
              <a:rPr lang="en-US" dirty="0"/>
              <a:t>k-NN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9FD39-6A5C-41AF-AED5-EE2C9765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6D0923-9EF7-43B3-9D0F-2E0278951ED0}"/>
              </a:ext>
            </a:extLst>
          </p:cNvPr>
          <p:cNvGraphicFramePr/>
          <p:nvPr/>
        </p:nvGraphicFramePr>
        <p:xfrm>
          <a:off x="304800" y="819150"/>
          <a:ext cx="2286001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593">
                  <a:extLst>
                    <a:ext uri="{9D8B030D-6E8A-4147-A177-3AD203B41FA5}">
                      <a16:colId xmlns:a16="http://schemas.microsoft.com/office/drawing/2014/main" val="3216186164"/>
                    </a:ext>
                  </a:extLst>
                </a:gridCol>
                <a:gridCol w="731120">
                  <a:extLst>
                    <a:ext uri="{9D8B030D-6E8A-4147-A177-3AD203B41FA5}">
                      <a16:colId xmlns:a16="http://schemas.microsoft.com/office/drawing/2014/main" val="653452734"/>
                    </a:ext>
                  </a:extLst>
                </a:gridCol>
                <a:gridCol w="841288">
                  <a:extLst>
                    <a:ext uri="{9D8B030D-6E8A-4147-A177-3AD203B41FA5}">
                      <a16:colId xmlns:a16="http://schemas.microsoft.com/office/drawing/2014/main" val="3415505470"/>
                    </a:ext>
                  </a:extLst>
                </a:gridCol>
              </a:tblGrid>
              <a:tr h="14630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Income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Lot_Size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Ownership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8763310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18.4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4010443040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85.5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16.8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669801885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64.8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21.6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883991270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61.5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369436778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87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23.6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1180016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110.1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19.2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900451421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17.6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78643525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82.8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22.4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426403467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604096311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93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095415586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105842063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81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96522660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75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19.6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700890368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52.8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408670965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64.8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17.2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01776989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43.2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20.4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 dirty="0">
                          <a:effectLst/>
                        </a:rPr>
                        <a:t>Nonowner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60151280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84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17.6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90167782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49.2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17.6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67969992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59.4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054385671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18.4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491890998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47.4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16.4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278107324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18.8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914244624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Nonowner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006708744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14.8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 dirty="0">
                          <a:effectLst/>
                        </a:rPr>
                        <a:t>Nonowner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1872646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E07B296-B5A6-425A-90DC-FD16D991DA56}"/>
              </a:ext>
            </a:extLst>
          </p:cNvPr>
          <p:cNvSpPr txBox="1"/>
          <p:nvPr/>
        </p:nvSpPr>
        <p:spPr>
          <a:xfrm>
            <a:off x="6836215" y="623510"/>
            <a:ext cx="1742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Set 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DE5B76-D70F-4EDD-BDA1-5B9E069F3AFE}"/>
              </a:ext>
            </a:extLst>
          </p:cNvPr>
          <p:cNvSpPr txBox="1"/>
          <p:nvPr/>
        </p:nvSpPr>
        <p:spPr>
          <a:xfrm>
            <a:off x="6848247" y="1336239"/>
            <a:ext cx="17423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Let’s look at k=3, therefore we are testing a 3-nn model. 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Let’s look at observation #9.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 see that of the three nearest neighbors, all are “Owners”. Therefore, we’d predict that this is an owner. Correct!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B027D9-60A9-40D6-BE8E-C999063347D6}"/>
              </a:ext>
            </a:extLst>
          </p:cNvPr>
          <p:cNvSpPr/>
          <p:nvPr/>
        </p:nvSpPr>
        <p:spPr bwMode="auto">
          <a:xfrm>
            <a:off x="4644189" y="1336508"/>
            <a:ext cx="1503369" cy="1503369"/>
          </a:xfrm>
          <a:prstGeom prst="ellipse">
            <a:avLst/>
          </a:prstGeom>
          <a:noFill/>
          <a:ln w="15875" cap="flat" cmpd="sng" algn="ctr">
            <a:solidFill>
              <a:srgbClr val="CE112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01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{59DB9003-08C6-A44B-B374-62BE413F1DB3}tf16401378</Template>
  <TotalTime>7582</TotalTime>
  <Words>2541</Words>
  <Application>Microsoft Macintosh PowerPoint</Application>
  <PresentationFormat>On-screen Show (16:9)</PresentationFormat>
  <Paragraphs>969</Paragraphs>
  <Slides>33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Cambria Math</vt:lpstr>
      <vt:lpstr>Google Sans</vt:lpstr>
      <vt:lpstr>medium-content-serif-font</vt:lpstr>
      <vt:lpstr>Roboto</vt:lpstr>
      <vt:lpstr>Times</vt:lpstr>
      <vt:lpstr>Times New Roman</vt:lpstr>
      <vt:lpstr>Univers 65</vt:lpstr>
      <vt:lpstr>Office Theme</vt:lpstr>
      <vt:lpstr>ISM 6136</vt:lpstr>
      <vt:lpstr>Classification Modeling using k-NN</vt:lpstr>
      <vt:lpstr>Learning outcomes :</vt:lpstr>
      <vt:lpstr>K-NN</vt:lpstr>
      <vt:lpstr>Classification Modeling Example</vt:lpstr>
      <vt:lpstr>Classification Modeling Example</vt:lpstr>
      <vt:lpstr>Classification Modeling Example</vt:lpstr>
      <vt:lpstr>k-NN</vt:lpstr>
      <vt:lpstr>k-NN</vt:lpstr>
      <vt:lpstr>k-NN</vt:lpstr>
      <vt:lpstr>k-NN</vt:lpstr>
      <vt:lpstr>k-NN</vt:lpstr>
      <vt:lpstr>k-NN</vt:lpstr>
      <vt:lpstr>Classification Modeling Example</vt:lpstr>
      <vt:lpstr>Classification Modeling Example</vt:lpstr>
      <vt:lpstr>Classification Modeling Example</vt:lpstr>
      <vt:lpstr>How do we calculate distance?</vt:lpstr>
      <vt:lpstr>How do we calculate k-nearest?</vt:lpstr>
      <vt:lpstr>Worked Example</vt:lpstr>
      <vt:lpstr>One potential problem… Scale</vt:lpstr>
      <vt:lpstr>Scaling a variable</vt:lpstr>
      <vt:lpstr>Scaling a variable</vt:lpstr>
      <vt:lpstr>Scaling must be done after train-test split</vt:lpstr>
      <vt:lpstr>K-NN Summary</vt:lpstr>
      <vt:lpstr>Summary of steps</vt:lpstr>
      <vt:lpstr>Summary of steps</vt:lpstr>
      <vt:lpstr>Summary of steps</vt:lpstr>
      <vt:lpstr>Scoring Classification Models</vt:lpstr>
      <vt:lpstr>Learning outcomes :</vt:lpstr>
      <vt:lpstr>PowerPoint Presentation</vt:lpstr>
      <vt:lpstr>Key points: It’s about understanding and analyzing trade-offs</vt:lpstr>
      <vt:lpstr>Precision-Recall Curves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Tim Smith</dc:creator>
  <cp:lastModifiedBy>Timothy Smith</cp:lastModifiedBy>
  <cp:revision>237</cp:revision>
  <dcterms:created xsi:type="dcterms:W3CDTF">2019-11-06T18:18:56Z</dcterms:created>
  <dcterms:modified xsi:type="dcterms:W3CDTF">2023-09-25T01:47:21Z</dcterms:modified>
</cp:coreProperties>
</file>