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64" r:id="rId2"/>
    <p:sldId id="738" r:id="rId3"/>
    <p:sldId id="722" r:id="rId4"/>
    <p:sldId id="742" r:id="rId5"/>
    <p:sldId id="743" r:id="rId6"/>
    <p:sldId id="744" r:id="rId7"/>
    <p:sldId id="745" r:id="rId8"/>
    <p:sldId id="746" r:id="rId9"/>
    <p:sldId id="748" r:id="rId10"/>
    <p:sldId id="753" r:id="rId11"/>
    <p:sldId id="754" r:id="rId12"/>
    <p:sldId id="749" r:id="rId13"/>
    <p:sldId id="752" r:id="rId14"/>
    <p:sldId id="750" r:id="rId15"/>
    <p:sldId id="751" r:id="rId16"/>
    <p:sldId id="747" r:id="rId17"/>
    <p:sldId id="739" r:id="rId18"/>
    <p:sldId id="755" r:id="rId19"/>
    <p:sldId id="740" r:id="rId20"/>
    <p:sldId id="756" r:id="rId21"/>
    <p:sldId id="758" r:id="rId22"/>
    <p:sldId id="757" r:id="rId23"/>
    <p:sldId id="759" r:id="rId24"/>
    <p:sldId id="760" r:id="rId25"/>
    <p:sldId id="741" r:id="rId26"/>
    <p:sldId id="316" r:id="rId27"/>
    <p:sldId id="270" r:id="rId28"/>
    <p:sldId id="319" r:id="rId29"/>
    <p:sldId id="273" r:id="rId30"/>
    <p:sldId id="320" r:id="rId31"/>
    <p:sldId id="275" r:id="rId32"/>
    <p:sldId id="321" r:id="rId33"/>
    <p:sldId id="277" r:id="rId34"/>
    <p:sldId id="322" r:id="rId35"/>
    <p:sldId id="324" r:id="rId36"/>
    <p:sldId id="325" r:id="rId37"/>
    <p:sldId id="326" r:id="rId38"/>
    <p:sldId id="327" r:id="rId39"/>
    <p:sldId id="296" r:id="rId40"/>
    <p:sldId id="328" r:id="rId41"/>
    <p:sldId id="329" r:id="rId42"/>
    <p:sldId id="330" r:id="rId43"/>
    <p:sldId id="331" r:id="rId44"/>
    <p:sldId id="333" r:id="rId45"/>
    <p:sldId id="334" r:id="rId46"/>
    <p:sldId id="335" r:id="rId47"/>
    <p:sldId id="336" r:id="rId48"/>
    <p:sldId id="337" r:id="rId49"/>
    <p:sldId id="259" r:id="rId50"/>
    <p:sldId id="291" r:id="rId51"/>
    <p:sldId id="293" r:id="rId52"/>
    <p:sldId id="299" r:id="rId53"/>
    <p:sldId id="292" r:id="rId54"/>
    <p:sldId id="300" r:id="rId55"/>
    <p:sldId id="265" r:id="rId56"/>
    <p:sldId id="261" r:id="rId57"/>
    <p:sldId id="304" r:id="rId58"/>
    <p:sldId id="769" r:id="rId59"/>
    <p:sldId id="305" r:id="rId60"/>
    <p:sldId id="301" r:id="rId61"/>
    <p:sldId id="272" r:id="rId62"/>
    <p:sldId id="274" r:id="rId63"/>
    <p:sldId id="295" r:id="rId64"/>
    <p:sldId id="276" r:id="rId65"/>
    <p:sldId id="278" r:id="rId66"/>
    <p:sldId id="267" r:id="rId6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58"/>
    <p:restoredTop sz="94469" autoAdjust="0"/>
  </p:normalViewPr>
  <p:slideViewPr>
    <p:cSldViewPr snapToGrid="0" snapToObjects="1">
      <p:cViewPr>
        <p:scale>
          <a:sx n="126" d="100"/>
          <a:sy n="126" d="100"/>
        </p:scale>
        <p:origin x="1216" y="50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10/1/23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31</a:t>
            </a:fld>
            <a:endParaRPr lang="en-US"/>
          </a:p>
        </p:txBody>
      </p:sp>
    </p:spTree>
    <p:extLst>
      <p:ext uri="{BB962C8B-B14F-4D97-AF65-F5344CB8AC3E}">
        <p14:creationId xmlns:p14="http://schemas.microsoft.com/office/powerpoint/2010/main" val="112848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33</a:t>
            </a:fld>
            <a:endParaRPr lang="en-US"/>
          </a:p>
        </p:txBody>
      </p:sp>
    </p:spTree>
    <p:extLst>
      <p:ext uri="{BB962C8B-B14F-4D97-AF65-F5344CB8AC3E}">
        <p14:creationId xmlns:p14="http://schemas.microsoft.com/office/powerpoint/2010/main" val="3270981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34</a:t>
            </a:fld>
            <a:endParaRPr lang="en-US"/>
          </a:p>
        </p:txBody>
      </p:sp>
    </p:spTree>
    <p:extLst>
      <p:ext uri="{BB962C8B-B14F-4D97-AF65-F5344CB8AC3E}">
        <p14:creationId xmlns:p14="http://schemas.microsoft.com/office/powerpoint/2010/main" val="125938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37</a:t>
            </a:fld>
            <a:endParaRPr lang="en-US"/>
          </a:p>
        </p:txBody>
      </p:sp>
    </p:spTree>
    <p:extLst>
      <p:ext uri="{BB962C8B-B14F-4D97-AF65-F5344CB8AC3E}">
        <p14:creationId xmlns:p14="http://schemas.microsoft.com/office/powerpoint/2010/main" val="22926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38</a:t>
            </a:fld>
            <a:endParaRPr lang="en-US"/>
          </a:p>
        </p:txBody>
      </p:sp>
    </p:spTree>
    <p:extLst>
      <p:ext uri="{BB962C8B-B14F-4D97-AF65-F5344CB8AC3E}">
        <p14:creationId xmlns:p14="http://schemas.microsoft.com/office/powerpoint/2010/main" val="152526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39</a:t>
            </a:fld>
            <a:endParaRPr lang="en-US"/>
          </a:p>
        </p:txBody>
      </p:sp>
    </p:spTree>
    <p:extLst>
      <p:ext uri="{BB962C8B-B14F-4D97-AF65-F5344CB8AC3E}">
        <p14:creationId xmlns:p14="http://schemas.microsoft.com/office/powerpoint/2010/main" val="1568697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40</a:t>
            </a:fld>
            <a:endParaRPr lang="en-US"/>
          </a:p>
        </p:txBody>
      </p:sp>
    </p:spTree>
    <p:extLst>
      <p:ext uri="{BB962C8B-B14F-4D97-AF65-F5344CB8AC3E}">
        <p14:creationId xmlns:p14="http://schemas.microsoft.com/office/powerpoint/2010/main" val="167347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solidFill>
                  <a:srgbClr val="CE1126"/>
                </a:solidFill>
              </a:rPr>
              <a:t>0.19097</a:t>
            </a:r>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236088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solidFill>
                  <a:srgbClr val="CE1126"/>
                </a:solidFill>
              </a:rPr>
              <a:t>0.19097</a:t>
            </a:r>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46</a:t>
            </a:fld>
            <a:endParaRPr lang="en-US"/>
          </a:p>
        </p:txBody>
      </p:sp>
    </p:spTree>
    <p:extLst>
      <p:ext uri="{BB962C8B-B14F-4D97-AF65-F5344CB8AC3E}">
        <p14:creationId xmlns:p14="http://schemas.microsoft.com/office/powerpoint/2010/main" val="220470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48</a:t>
            </a:fld>
            <a:endParaRPr lang="en-US"/>
          </a:p>
        </p:txBody>
      </p:sp>
    </p:spTree>
    <p:extLst>
      <p:ext uri="{BB962C8B-B14F-4D97-AF65-F5344CB8AC3E}">
        <p14:creationId xmlns:p14="http://schemas.microsoft.com/office/powerpoint/2010/main" val="103563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a:t>
            </a:fld>
            <a:endParaRPr lang="en-US"/>
          </a:p>
        </p:txBody>
      </p:sp>
    </p:spTree>
    <p:extLst>
      <p:ext uri="{BB962C8B-B14F-4D97-AF65-F5344CB8AC3E}">
        <p14:creationId xmlns:p14="http://schemas.microsoft.com/office/powerpoint/2010/main" val="2021886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66</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17</a:t>
            </a:fld>
            <a:endParaRPr lang="en-US"/>
          </a:p>
        </p:txBody>
      </p:sp>
    </p:spTree>
    <p:extLst>
      <p:ext uri="{BB962C8B-B14F-4D97-AF65-F5344CB8AC3E}">
        <p14:creationId xmlns:p14="http://schemas.microsoft.com/office/powerpoint/2010/main" val="88652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19</a:t>
            </a:fld>
            <a:endParaRPr lang="en-US"/>
          </a:p>
        </p:txBody>
      </p:sp>
    </p:spTree>
    <p:extLst>
      <p:ext uri="{BB962C8B-B14F-4D97-AF65-F5344CB8AC3E}">
        <p14:creationId xmlns:p14="http://schemas.microsoft.com/office/powerpoint/2010/main" val="309588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25</a:t>
            </a:fld>
            <a:endParaRPr lang="en-US"/>
          </a:p>
        </p:txBody>
      </p:sp>
    </p:spTree>
    <p:extLst>
      <p:ext uri="{BB962C8B-B14F-4D97-AF65-F5344CB8AC3E}">
        <p14:creationId xmlns:p14="http://schemas.microsoft.com/office/powerpoint/2010/main" val="260449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26</a:t>
            </a:fld>
            <a:endParaRPr lang="en-US"/>
          </a:p>
        </p:txBody>
      </p:sp>
    </p:spTree>
    <p:extLst>
      <p:ext uri="{BB962C8B-B14F-4D97-AF65-F5344CB8AC3E}">
        <p14:creationId xmlns:p14="http://schemas.microsoft.com/office/powerpoint/2010/main" val="174429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27</a:t>
            </a:fld>
            <a:endParaRPr lang="en-US"/>
          </a:p>
        </p:txBody>
      </p:sp>
    </p:spTree>
    <p:extLst>
      <p:ext uri="{BB962C8B-B14F-4D97-AF65-F5344CB8AC3E}">
        <p14:creationId xmlns:p14="http://schemas.microsoft.com/office/powerpoint/2010/main" val="406420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28</a:t>
            </a:fld>
            <a:endParaRPr lang="en-US"/>
          </a:p>
        </p:txBody>
      </p:sp>
    </p:spTree>
    <p:extLst>
      <p:ext uri="{BB962C8B-B14F-4D97-AF65-F5344CB8AC3E}">
        <p14:creationId xmlns:p14="http://schemas.microsoft.com/office/powerpoint/2010/main" val="296273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29</a:t>
            </a:fld>
            <a:endParaRPr lang="en-US"/>
          </a:p>
        </p:txBody>
      </p:sp>
    </p:spTree>
    <p:extLst>
      <p:ext uri="{BB962C8B-B14F-4D97-AF65-F5344CB8AC3E}">
        <p14:creationId xmlns:p14="http://schemas.microsoft.com/office/powerpoint/2010/main" val="407030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40"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1" y="4667067"/>
            <a:ext cx="2582758"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5179054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40"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1" y="4667067"/>
            <a:ext cx="2582758"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93727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40"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1" y="4667067"/>
            <a:ext cx="2582758"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194395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40"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1" y="4667067"/>
            <a:ext cx="2582758"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866834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40"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1" y="4667067"/>
            <a:ext cx="2582758"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05753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46963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65254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77669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617894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78014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022323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9506204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86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04353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067931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689123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401846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58142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10/1/23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10" r:id="rId44"/>
    <p:sldLayoutId id="2147483711" r:id="rId45"/>
    <p:sldLayoutId id="2147483712" r:id="rId46"/>
    <p:sldLayoutId id="2147483713" r:id="rId47"/>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hyperlink" Target="https://web.archive.org/web/19980715013250/http:/cm.bell-labs.com/cm/ms/what/shannonday/shannon1948.pdf" TargetMode="Externa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8A45-AA10-4680-FC20-568DE3C15835}"/>
              </a:ext>
            </a:extLst>
          </p:cNvPr>
          <p:cNvSpPr>
            <a:spLocks noGrp="1"/>
          </p:cNvSpPr>
          <p:nvPr>
            <p:ph type="title"/>
          </p:nvPr>
        </p:nvSpPr>
        <p:spPr>
          <a:xfrm>
            <a:off x="243840" y="-71120"/>
            <a:ext cx="9377680" cy="994172"/>
          </a:xfrm>
        </p:spPr>
        <p:txBody>
          <a:bodyPr/>
          <a:lstStyle/>
          <a:p>
            <a:r>
              <a:rPr lang="en-US" dirty="0" err="1"/>
              <a:t>Undersampling</a:t>
            </a:r>
            <a:r>
              <a:rPr lang="en-US" dirty="0"/>
              <a:t>:</a:t>
            </a:r>
          </a:p>
        </p:txBody>
      </p:sp>
      <p:sp>
        <p:nvSpPr>
          <p:cNvPr id="3" name="Content Placeholder 2">
            <a:extLst>
              <a:ext uri="{FF2B5EF4-FFF2-40B4-BE49-F238E27FC236}">
                <a16:creationId xmlns:a16="http://schemas.microsoft.com/office/drawing/2014/main" id="{F883B0E4-0A4B-289C-1B67-D459EDDA9DEA}"/>
              </a:ext>
            </a:extLst>
          </p:cNvPr>
          <p:cNvSpPr>
            <a:spLocks noGrp="1"/>
          </p:cNvSpPr>
          <p:nvPr>
            <p:ph idx="1"/>
          </p:nvPr>
        </p:nvSpPr>
        <p:spPr>
          <a:xfrm>
            <a:off x="243840" y="701040"/>
            <a:ext cx="8768080" cy="3931683"/>
          </a:xfrm>
        </p:spPr>
        <p:txBody>
          <a:bodyPr>
            <a:normAutofit fontScale="62500" lnSpcReduction="20000"/>
          </a:bodyPr>
          <a:lstStyle/>
          <a:p>
            <a:r>
              <a:rPr lang="en-US" dirty="0"/>
              <a:t>Advantages</a:t>
            </a:r>
          </a:p>
          <a:p>
            <a:pPr lvl="1"/>
            <a:r>
              <a:rPr lang="en-US" dirty="0"/>
              <a:t>Computational Efficiency:</a:t>
            </a:r>
          </a:p>
          <a:p>
            <a:pPr lvl="2"/>
            <a:r>
              <a:rPr lang="en-US" dirty="0"/>
              <a:t>One of the primary benefits is the reduction in dataset size, which leads to faster training times for machine learning models.</a:t>
            </a:r>
          </a:p>
          <a:p>
            <a:pPr lvl="1"/>
            <a:r>
              <a:rPr lang="en-US" dirty="0"/>
              <a:t>Reduced Risk of Overfitting: </a:t>
            </a:r>
          </a:p>
          <a:p>
            <a:pPr lvl="2"/>
            <a:r>
              <a:rPr lang="en-US" dirty="0"/>
              <a:t>With a balanced dataset, the model is less likely to overfit to the majority class, potentially improving generalization to new data.</a:t>
            </a:r>
          </a:p>
          <a:p>
            <a:pPr lvl="1"/>
            <a:r>
              <a:rPr lang="en-US" dirty="0"/>
              <a:t>Simplicity: </a:t>
            </a:r>
          </a:p>
          <a:p>
            <a:pPr lvl="2"/>
            <a:r>
              <a:rPr lang="en-US" dirty="0" err="1"/>
              <a:t>Undersampling</a:t>
            </a:r>
            <a:r>
              <a:rPr lang="en-US" dirty="0"/>
              <a:t> is straightforward to understand and implement. There are no complex calculations involved, unlike in oversampling techniques like SMOTE.</a:t>
            </a:r>
          </a:p>
          <a:p>
            <a:pPr lvl="1"/>
            <a:r>
              <a:rPr lang="en-US" dirty="0"/>
              <a:t>Focus on Minority Class: </a:t>
            </a:r>
          </a:p>
          <a:p>
            <a:pPr lvl="2"/>
            <a:r>
              <a:rPr lang="en-US" dirty="0"/>
              <a:t>By reducing the size of the majority class, the relative importance of the minority class instances increases, which can improve the model’s performance metrics on the minority class.</a:t>
            </a:r>
          </a:p>
          <a:p>
            <a:pPr lvl="1"/>
            <a:r>
              <a:rPr lang="en-US" dirty="0"/>
              <a:t>Preserves Original Data: </a:t>
            </a:r>
          </a:p>
          <a:p>
            <a:pPr lvl="2"/>
            <a:r>
              <a:rPr lang="en-US" dirty="0"/>
              <a:t>Unlike synthetic oversampling techniques, all instances in the </a:t>
            </a:r>
            <a:r>
              <a:rPr lang="en-US" dirty="0" err="1"/>
              <a:t>undersampled</a:t>
            </a:r>
            <a:r>
              <a:rPr lang="en-US" dirty="0"/>
              <a:t> dataset are real instances from the original dataset.</a:t>
            </a:r>
          </a:p>
          <a:p>
            <a:r>
              <a:rPr lang="en-US" dirty="0"/>
              <a:t>Disadvantages:</a:t>
            </a:r>
          </a:p>
          <a:p>
            <a:pPr lvl="1"/>
            <a:r>
              <a:rPr lang="en-US" dirty="0"/>
              <a:t>Information Loss: </a:t>
            </a:r>
          </a:p>
          <a:p>
            <a:pPr lvl="2"/>
            <a:r>
              <a:rPr lang="en-US" dirty="0"/>
              <a:t>The most significant disadvantage is the loss of potentially useful information. By randomly removing instances from the majority class, you may discard valuable data that could be essential for classification.</a:t>
            </a:r>
          </a:p>
          <a:p>
            <a:pPr lvl="1"/>
            <a:r>
              <a:rPr lang="en-US" dirty="0"/>
              <a:t>Potential Underfitting: </a:t>
            </a:r>
          </a:p>
          <a:p>
            <a:pPr lvl="2"/>
            <a:r>
              <a:rPr lang="en-US" dirty="0"/>
              <a:t>Reducing the majority class too much may lead the model to underfit, thus performing poorly on unseen data.</a:t>
            </a:r>
          </a:p>
          <a:p>
            <a:pPr lvl="1"/>
            <a:r>
              <a:rPr lang="en-US" dirty="0"/>
              <a:t>Impractical for Large Imbalances: </a:t>
            </a:r>
          </a:p>
          <a:p>
            <a:pPr lvl="2"/>
            <a:r>
              <a:rPr lang="en-US" dirty="0"/>
              <a:t>In cases where the class imbalance is extreme, </a:t>
            </a:r>
            <a:r>
              <a:rPr lang="en-US" dirty="0" err="1"/>
              <a:t>undersampling</a:t>
            </a:r>
            <a:r>
              <a:rPr lang="en-US" dirty="0"/>
              <a:t> may require a drastic reduction in the majority class, making it less practical.</a:t>
            </a:r>
          </a:p>
          <a:p>
            <a:pPr lvl="1"/>
            <a:r>
              <a:rPr lang="en-US" dirty="0"/>
              <a:t>Variable Performance: </a:t>
            </a:r>
          </a:p>
          <a:p>
            <a:pPr lvl="2"/>
            <a:r>
              <a:rPr lang="en-US" dirty="0"/>
              <a:t>The random nature of </a:t>
            </a:r>
            <a:r>
              <a:rPr lang="en-US" dirty="0" err="1"/>
              <a:t>undersampling</a:t>
            </a:r>
            <a:r>
              <a:rPr lang="en-US" dirty="0"/>
              <a:t> can lead to inconsistent model performance, depending on which instances are removed.</a:t>
            </a:r>
          </a:p>
          <a:p>
            <a:pPr lvl="1"/>
            <a:r>
              <a:rPr lang="en-US" dirty="0"/>
              <a:t>Biased Estimates: </a:t>
            </a:r>
          </a:p>
          <a:p>
            <a:pPr lvl="2"/>
            <a:r>
              <a:rPr lang="en-US" dirty="0"/>
              <a:t>The change in class distribution can result in biased estimates of class probabilities, which might be a problem for certain applications.</a:t>
            </a:r>
          </a:p>
        </p:txBody>
      </p:sp>
    </p:spTree>
    <p:extLst>
      <p:ext uri="{BB962C8B-B14F-4D97-AF65-F5344CB8AC3E}">
        <p14:creationId xmlns:p14="http://schemas.microsoft.com/office/powerpoint/2010/main" val="7118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F101-C7C9-9BE4-EAD8-0F509CBF93E7}"/>
              </a:ext>
            </a:extLst>
          </p:cNvPr>
          <p:cNvSpPr>
            <a:spLocks noGrp="1"/>
          </p:cNvSpPr>
          <p:nvPr>
            <p:ph type="title"/>
          </p:nvPr>
        </p:nvSpPr>
        <p:spPr>
          <a:xfrm>
            <a:off x="283210" y="0"/>
            <a:ext cx="7886700" cy="994172"/>
          </a:xfrm>
        </p:spPr>
        <p:txBody>
          <a:bodyPr/>
          <a:lstStyle/>
          <a:p>
            <a:r>
              <a:rPr lang="en-US" dirty="0"/>
              <a:t>Oversampling</a:t>
            </a:r>
          </a:p>
        </p:txBody>
      </p:sp>
      <p:sp>
        <p:nvSpPr>
          <p:cNvPr id="3" name="Content Placeholder 2">
            <a:extLst>
              <a:ext uri="{FF2B5EF4-FFF2-40B4-BE49-F238E27FC236}">
                <a16:creationId xmlns:a16="http://schemas.microsoft.com/office/drawing/2014/main" id="{DA0E64A2-6A5F-1638-C715-EAAFA447D3EB}"/>
              </a:ext>
            </a:extLst>
          </p:cNvPr>
          <p:cNvSpPr>
            <a:spLocks noGrp="1"/>
          </p:cNvSpPr>
          <p:nvPr>
            <p:ph idx="1"/>
          </p:nvPr>
        </p:nvSpPr>
        <p:spPr>
          <a:xfrm>
            <a:off x="425450" y="830738"/>
            <a:ext cx="8576310" cy="4025741"/>
          </a:xfrm>
        </p:spPr>
        <p:txBody>
          <a:bodyPr>
            <a:normAutofit fontScale="70000" lnSpcReduction="20000"/>
          </a:bodyPr>
          <a:lstStyle/>
          <a:p>
            <a:r>
              <a:rPr lang="en-US" dirty="0"/>
              <a:t>Advantages of Oversampling</a:t>
            </a:r>
          </a:p>
          <a:p>
            <a:pPr lvl="1"/>
            <a:r>
              <a:rPr lang="en-US" dirty="0"/>
              <a:t>Increased Sensitivity: </a:t>
            </a:r>
          </a:p>
          <a:p>
            <a:pPr lvl="2"/>
            <a:r>
              <a:rPr lang="en-US" dirty="0"/>
              <a:t>Oversampling can improve the model's ability to detect the minority class, which can be crucial in fraud detection or medical diagnosis applications.</a:t>
            </a:r>
          </a:p>
          <a:p>
            <a:pPr lvl="1"/>
            <a:r>
              <a:rPr lang="en-US" dirty="0"/>
              <a:t>No Information Loss: </a:t>
            </a:r>
          </a:p>
          <a:p>
            <a:pPr lvl="2"/>
            <a:r>
              <a:rPr lang="en-US" dirty="0"/>
              <a:t>Unlike </a:t>
            </a:r>
            <a:r>
              <a:rPr lang="en-US" dirty="0" err="1"/>
              <a:t>undersampling</a:t>
            </a:r>
            <a:r>
              <a:rPr lang="en-US" dirty="0"/>
              <a:t>, oversampling does not result in the loss of instances from the majority class, preserving all the information in the dataset.</a:t>
            </a:r>
          </a:p>
          <a:p>
            <a:pPr lvl="1"/>
            <a:r>
              <a:rPr lang="en-US" dirty="0"/>
              <a:t>Improved Accuracy: </a:t>
            </a:r>
          </a:p>
          <a:p>
            <a:pPr lvl="2"/>
            <a:r>
              <a:rPr lang="en-US" dirty="0"/>
              <a:t>Because the dataset becomes more balanced, the classifier often has a better predictive accuracy, especially on the minority class.</a:t>
            </a:r>
          </a:p>
          <a:p>
            <a:pPr lvl="1"/>
            <a:r>
              <a:rPr lang="en-US" dirty="0"/>
              <a:t>Better Model Complexity: </a:t>
            </a:r>
          </a:p>
          <a:p>
            <a:pPr lvl="2"/>
            <a:r>
              <a:rPr lang="en-US" dirty="0"/>
              <a:t>With more data points to learn from, machine learning algorithms have the potential to capture more complex patterns.</a:t>
            </a:r>
          </a:p>
          <a:p>
            <a:r>
              <a:rPr lang="en-US" dirty="0"/>
              <a:t>Disadvantages of Oversampling</a:t>
            </a:r>
          </a:p>
          <a:p>
            <a:pPr lvl="1"/>
            <a:r>
              <a:rPr lang="en-US" dirty="0"/>
              <a:t>Computational Cost: </a:t>
            </a:r>
          </a:p>
          <a:p>
            <a:pPr lvl="2"/>
            <a:r>
              <a:rPr lang="en-US" dirty="0"/>
              <a:t>As the dataset size increases due to oversampling, the computational cost of memory and time also increases, especially for algorithms with higher time complexity.</a:t>
            </a:r>
          </a:p>
          <a:p>
            <a:pPr lvl="1"/>
            <a:r>
              <a:rPr lang="en-US" dirty="0"/>
              <a:t>Increased Likelihood of Overfitting: </a:t>
            </a:r>
          </a:p>
          <a:p>
            <a:pPr lvl="2"/>
            <a:r>
              <a:rPr lang="en-US" dirty="0"/>
              <a:t>More data points from the minority class can lead the model to memorize the noise in the data rather than generalize, resulting in overfitting.</a:t>
            </a:r>
          </a:p>
          <a:p>
            <a:pPr lvl="1"/>
            <a:r>
              <a:rPr lang="en-US" dirty="0"/>
              <a:t>Distorted Class Distributions: </a:t>
            </a:r>
          </a:p>
          <a:p>
            <a:pPr lvl="2"/>
            <a:r>
              <a:rPr lang="en-US" dirty="0"/>
              <a:t>Synthetic oversampling methods can change the underlying distribution of classes, potentially leading to less generalizable models.</a:t>
            </a:r>
          </a:p>
        </p:txBody>
      </p:sp>
    </p:spTree>
    <p:extLst>
      <p:ext uri="{BB962C8B-B14F-4D97-AF65-F5344CB8AC3E}">
        <p14:creationId xmlns:p14="http://schemas.microsoft.com/office/powerpoint/2010/main" val="87440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B399-1786-F4AC-D598-B54F3D03E480}"/>
              </a:ext>
            </a:extLst>
          </p:cNvPr>
          <p:cNvSpPr>
            <a:spLocks noGrp="1"/>
          </p:cNvSpPr>
          <p:nvPr>
            <p:ph type="title"/>
          </p:nvPr>
        </p:nvSpPr>
        <p:spPr/>
        <p:txBody>
          <a:bodyPr/>
          <a:lstStyle/>
          <a:p>
            <a:r>
              <a:rPr lang="en-US" dirty="0"/>
              <a:t>SMOTE: Algorithm</a:t>
            </a:r>
          </a:p>
        </p:txBody>
      </p:sp>
      <p:sp>
        <p:nvSpPr>
          <p:cNvPr id="3" name="Content Placeholder 2">
            <a:extLst>
              <a:ext uri="{FF2B5EF4-FFF2-40B4-BE49-F238E27FC236}">
                <a16:creationId xmlns:a16="http://schemas.microsoft.com/office/drawing/2014/main" id="{BA5E3AFF-7BDA-6172-16A6-5E212C32886D}"/>
              </a:ext>
            </a:extLst>
          </p:cNvPr>
          <p:cNvSpPr>
            <a:spLocks noGrp="1"/>
          </p:cNvSpPr>
          <p:nvPr>
            <p:ph idx="1"/>
          </p:nvPr>
        </p:nvSpPr>
        <p:spPr/>
        <p:txBody>
          <a:bodyPr>
            <a:normAutofit fontScale="85000" lnSpcReduction="10000"/>
          </a:bodyPr>
          <a:lstStyle/>
          <a:p>
            <a:r>
              <a:rPr lang="en-US" dirty="0"/>
              <a:t>1. Select a Minority Class Instance</a:t>
            </a:r>
          </a:p>
          <a:p>
            <a:pPr lvl="1"/>
            <a:r>
              <a:rPr lang="en-US" dirty="0"/>
              <a:t>Randomly picking a point from the minority class.</a:t>
            </a:r>
          </a:p>
          <a:p>
            <a:r>
              <a:rPr lang="en-US" dirty="0"/>
              <a:t>2. Finding the k-Nearest Neighbors</a:t>
            </a:r>
          </a:p>
          <a:p>
            <a:pPr lvl="1"/>
            <a:r>
              <a:rPr lang="en-US" dirty="0"/>
              <a:t>Use graphics to show how k-nearest neighbors are found for the selected instance.</a:t>
            </a:r>
          </a:p>
          <a:p>
            <a:r>
              <a:rPr lang="en-US" dirty="0"/>
              <a:t>3. Random Neighbor and Interpolation</a:t>
            </a:r>
          </a:p>
          <a:p>
            <a:pPr lvl="1"/>
            <a:r>
              <a:rPr lang="en-US" dirty="0"/>
              <a:t>Choose one of the k-nearest neighbors randomly.</a:t>
            </a:r>
          </a:p>
          <a:p>
            <a:r>
              <a:rPr lang="en-US" dirty="0"/>
              <a:t>4. Synthesize new observation</a:t>
            </a:r>
          </a:p>
          <a:p>
            <a:pPr lvl="1"/>
            <a:r>
              <a:rPr lang="en-US" dirty="0"/>
              <a:t>Add data from the randomly k-nearest neighbor selected in step 3.</a:t>
            </a:r>
          </a:p>
          <a:p>
            <a:r>
              <a:rPr lang="en-US" dirty="0"/>
              <a:t>Parameters:</a:t>
            </a:r>
          </a:p>
          <a:p>
            <a:pPr lvl="1"/>
            <a:r>
              <a:rPr lang="en-US" dirty="0" err="1"/>
              <a:t>n_neighbors</a:t>
            </a:r>
            <a:r>
              <a:rPr lang="en-US" dirty="0"/>
              <a:t>: Number of nearest neighbors to use to construct synthetic samples. </a:t>
            </a:r>
          </a:p>
          <a:p>
            <a:pPr lvl="1"/>
            <a:r>
              <a:rPr lang="en-US" dirty="0" err="1"/>
              <a:t>Sampling_strategy</a:t>
            </a:r>
            <a:r>
              <a:rPr lang="en-US" dirty="0"/>
              <a:t>: Generally, the amount of the majority class is included, and the number of minority class observations to create.</a:t>
            </a:r>
          </a:p>
        </p:txBody>
      </p:sp>
    </p:spTree>
    <p:extLst>
      <p:ext uri="{BB962C8B-B14F-4D97-AF65-F5344CB8AC3E}">
        <p14:creationId xmlns:p14="http://schemas.microsoft.com/office/powerpoint/2010/main" val="387491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477E-0121-6576-BD30-0B2AD319336C}"/>
              </a:ext>
            </a:extLst>
          </p:cNvPr>
          <p:cNvSpPr>
            <a:spLocks noGrp="1"/>
          </p:cNvSpPr>
          <p:nvPr>
            <p:ph type="title"/>
          </p:nvPr>
        </p:nvSpPr>
        <p:spPr>
          <a:xfrm>
            <a:off x="628650" y="13691"/>
            <a:ext cx="7886700" cy="994172"/>
          </a:xfrm>
        </p:spPr>
        <p:txBody>
          <a:bodyPr/>
          <a:lstStyle/>
          <a:p>
            <a:r>
              <a:rPr lang="en-US" dirty="0"/>
              <a:t>SMOTE: Pros and Cons</a:t>
            </a:r>
          </a:p>
        </p:txBody>
      </p:sp>
      <p:sp>
        <p:nvSpPr>
          <p:cNvPr id="3" name="Content Placeholder 2">
            <a:extLst>
              <a:ext uri="{FF2B5EF4-FFF2-40B4-BE49-F238E27FC236}">
                <a16:creationId xmlns:a16="http://schemas.microsoft.com/office/drawing/2014/main" id="{A9FCE131-9ABE-B0CC-DB71-67CDF6EBAA93}"/>
              </a:ext>
            </a:extLst>
          </p:cNvPr>
          <p:cNvSpPr>
            <a:spLocks noGrp="1"/>
          </p:cNvSpPr>
          <p:nvPr>
            <p:ph idx="1"/>
          </p:nvPr>
        </p:nvSpPr>
        <p:spPr>
          <a:xfrm>
            <a:off x="628650" y="711200"/>
            <a:ext cx="7886700" cy="4226560"/>
          </a:xfrm>
        </p:spPr>
        <p:txBody>
          <a:bodyPr>
            <a:normAutofit fontScale="70000" lnSpcReduction="20000"/>
          </a:bodyPr>
          <a:lstStyle/>
          <a:p>
            <a:r>
              <a:rPr lang="en-US" dirty="0"/>
              <a:t>Advantages:</a:t>
            </a:r>
          </a:p>
          <a:p>
            <a:pPr lvl="1"/>
            <a:r>
              <a:rPr lang="en-US" dirty="0"/>
              <a:t>Improved Classifier Performance: </a:t>
            </a:r>
          </a:p>
          <a:p>
            <a:pPr lvl="2"/>
            <a:r>
              <a:rPr lang="en-US" dirty="0"/>
              <a:t>By balancing the class distribution, SMOTE often enhances the performance of classifiers, especially on the minority class.</a:t>
            </a:r>
          </a:p>
          <a:p>
            <a:pPr lvl="1"/>
            <a:r>
              <a:rPr lang="en-US" dirty="0"/>
              <a:t>Reduced Overfitting: </a:t>
            </a:r>
          </a:p>
          <a:p>
            <a:pPr lvl="2"/>
            <a:r>
              <a:rPr lang="en-US" dirty="0"/>
              <a:t>Unlike simple oversampling, which replicates minority samples, SMOTE generates synthetic samples that are variations of the existing ones. This can result in a model that generalizes better to unseen data.</a:t>
            </a:r>
          </a:p>
          <a:p>
            <a:pPr lvl="1"/>
            <a:r>
              <a:rPr lang="en-US" dirty="0"/>
              <a:t>Focus on Entire Feature Space: </a:t>
            </a:r>
          </a:p>
          <a:p>
            <a:pPr lvl="2"/>
            <a:r>
              <a:rPr lang="en-US" dirty="0"/>
              <a:t>SMOTE considers the feature space to generate synthetic instances, which may be more representative than duplicating existing minority instances or creating new instances in the data space.</a:t>
            </a:r>
          </a:p>
          <a:p>
            <a:r>
              <a:rPr lang="en-US" dirty="0"/>
              <a:t>Disadvantages:</a:t>
            </a:r>
          </a:p>
          <a:p>
            <a:pPr lvl="1"/>
            <a:r>
              <a:rPr lang="en-US" dirty="0"/>
              <a:t>Computational Complexity: </a:t>
            </a:r>
          </a:p>
          <a:p>
            <a:pPr lvl="2"/>
            <a:r>
              <a:rPr lang="en-US" dirty="0"/>
              <a:t>Generating synthetic samples involves calculations over the feature space, making it computationally expensive, especially for large datasets.</a:t>
            </a:r>
          </a:p>
          <a:p>
            <a:pPr lvl="1"/>
            <a:r>
              <a:rPr lang="en-US" dirty="0"/>
              <a:t>Risk of Noise Introduction:</a:t>
            </a:r>
          </a:p>
          <a:p>
            <a:pPr lvl="2"/>
            <a:r>
              <a:rPr lang="en-US" dirty="0"/>
              <a:t> SMOTE operates based on the k-nearest neighbors principle, which could introduce noise if the neighbors are not carefully chosen or if </a:t>
            </a:r>
            <a:r>
              <a:rPr lang="en-US" dirty="0" err="1"/>
              <a:t>k_neighbors</a:t>
            </a:r>
            <a:r>
              <a:rPr lang="en-US" dirty="0"/>
              <a:t> is set too high.</a:t>
            </a:r>
          </a:p>
          <a:p>
            <a:pPr lvl="1"/>
            <a:r>
              <a:rPr lang="en-US" dirty="0"/>
              <a:t>Not Effective for High-dimensional Data: </a:t>
            </a:r>
          </a:p>
          <a:p>
            <a:pPr lvl="2"/>
            <a:r>
              <a:rPr lang="en-US" dirty="0"/>
              <a:t>In very high-dimensional spaces, the notion of "nearest" neighbors may become less meaningful, weakening the structure that SMOTE relies on.</a:t>
            </a:r>
          </a:p>
          <a:p>
            <a:pPr lvl="1"/>
            <a:r>
              <a:rPr lang="en-US" dirty="0"/>
              <a:t>Sensitivity to Outliers: </a:t>
            </a:r>
          </a:p>
          <a:p>
            <a:pPr lvl="2"/>
            <a:r>
              <a:rPr lang="en-US" dirty="0"/>
              <a:t>Over-reliance on SMOTE can lead to overly optimistic performance estimates, as synthetic samples may not necessarily represent real-world data points.</a:t>
            </a:r>
          </a:p>
        </p:txBody>
      </p:sp>
    </p:spTree>
    <p:extLst>
      <p:ext uri="{BB962C8B-B14F-4D97-AF65-F5344CB8AC3E}">
        <p14:creationId xmlns:p14="http://schemas.microsoft.com/office/powerpoint/2010/main" val="226486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BA76-7AB2-207D-1061-9CD3708F0234}"/>
              </a:ext>
            </a:extLst>
          </p:cNvPr>
          <p:cNvSpPr>
            <a:spLocks noGrp="1"/>
          </p:cNvSpPr>
          <p:nvPr>
            <p:ph type="title"/>
          </p:nvPr>
        </p:nvSpPr>
        <p:spPr/>
        <p:txBody>
          <a:bodyPr/>
          <a:lstStyle/>
          <a:p>
            <a:r>
              <a:rPr lang="en-US" dirty="0"/>
              <a:t>ADASYN Algorithm</a:t>
            </a:r>
          </a:p>
        </p:txBody>
      </p:sp>
      <p:sp>
        <p:nvSpPr>
          <p:cNvPr id="3" name="Content Placeholder 2">
            <a:extLst>
              <a:ext uri="{FF2B5EF4-FFF2-40B4-BE49-F238E27FC236}">
                <a16:creationId xmlns:a16="http://schemas.microsoft.com/office/drawing/2014/main" id="{1BAEFE7B-43FD-5C3D-F389-14571716E061}"/>
              </a:ext>
            </a:extLst>
          </p:cNvPr>
          <p:cNvSpPr>
            <a:spLocks noGrp="1"/>
          </p:cNvSpPr>
          <p:nvPr>
            <p:ph idx="1"/>
          </p:nvPr>
        </p:nvSpPr>
        <p:spPr/>
        <p:txBody>
          <a:bodyPr>
            <a:normAutofit fontScale="85000" lnSpcReduction="10000"/>
          </a:bodyPr>
          <a:lstStyle/>
          <a:p>
            <a:r>
              <a:rPr lang="en-US" dirty="0"/>
              <a:t>1. Compute Imbalance Ratio</a:t>
            </a:r>
          </a:p>
          <a:p>
            <a:pPr lvl="1"/>
            <a:r>
              <a:rPr lang="en-US" dirty="0"/>
              <a:t>Define the imbalance ratio for each minority class sample based on its k-nearest neighbors in the majority class.</a:t>
            </a:r>
          </a:p>
          <a:p>
            <a:r>
              <a:rPr lang="en-US" dirty="0"/>
              <a:t>2. Generate Ratio-based Weights</a:t>
            </a:r>
          </a:p>
          <a:p>
            <a:pPr lvl="1"/>
            <a:r>
              <a:rPr lang="en-US" dirty="0"/>
              <a:t>Calculate a weight for each minority sample based on its difficulty level (i.e., how often its nearest neighbors misclassify it).</a:t>
            </a:r>
          </a:p>
          <a:p>
            <a:r>
              <a:rPr lang="en-US" dirty="0"/>
              <a:t>3. Synthetic Sample Generation</a:t>
            </a:r>
          </a:p>
          <a:p>
            <a:pPr lvl="1"/>
            <a:r>
              <a:rPr lang="en-US" dirty="0"/>
              <a:t>Similar to SMOTE, but with the number of synthetic samples generated for each minority instance determined by its weight.</a:t>
            </a:r>
          </a:p>
          <a:p>
            <a:r>
              <a:rPr lang="en-US" dirty="0"/>
              <a:t>Parameters: </a:t>
            </a:r>
          </a:p>
          <a:p>
            <a:pPr lvl="1"/>
            <a:r>
              <a:rPr lang="en-US" dirty="0" err="1"/>
              <a:t>n_neighbors</a:t>
            </a:r>
            <a:r>
              <a:rPr lang="en-US" dirty="0"/>
              <a:t>: Number of nearest neighbors to use to construct synthetic samples. </a:t>
            </a:r>
          </a:p>
          <a:p>
            <a:pPr lvl="1"/>
            <a:r>
              <a:rPr lang="en-US" dirty="0" err="1"/>
              <a:t>Sampling_strategy</a:t>
            </a:r>
            <a:r>
              <a:rPr lang="en-US" dirty="0"/>
              <a:t>: Generally, the amount of the majority class is included, and the number of minority class observations to create.</a:t>
            </a:r>
          </a:p>
          <a:p>
            <a:pPr lvl="1"/>
            <a:endParaRPr lang="en-US" dirty="0"/>
          </a:p>
          <a:p>
            <a:pPr lvl="1"/>
            <a:endParaRPr lang="en-US" dirty="0"/>
          </a:p>
        </p:txBody>
      </p:sp>
    </p:spTree>
    <p:extLst>
      <p:ext uri="{BB962C8B-B14F-4D97-AF65-F5344CB8AC3E}">
        <p14:creationId xmlns:p14="http://schemas.microsoft.com/office/powerpoint/2010/main" val="93502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6FC9-A3D5-5901-4F1B-349FA933E2B5}"/>
              </a:ext>
            </a:extLst>
          </p:cNvPr>
          <p:cNvSpPr>
            <a:spLocks noGrp="1"/>
          </p:cNvSpPr>
          <p:nvPr>
            <p:ph type="title"/>
          </p:nvPr>
        </p:nvSpPr>
        <p:spPr/>
        <p:txBody>
          <a:bodyPr/>
          <a:lstStyle/>
          <a:p>
            <a:r>
              <a:rPr lang="en-US" dirty="0"/>
              <a:t>ADASYN: Pros and Cons</a:t>
            </a:r>
          </a:p>
        </p:txBody>
      </p:sp>
      <p:sp>
        <p:nvSpPr>
          <p:cNvPr id="3" name="Content Placeholder 2">
            <a:extLst>
              <a:ext uri="{FF2B5EF4-FFF2-40B4-BE49-F238E27FC236}">
                <a16:creationId xmlns:a16="http://schemas.microsoft.com/office/drawing/2014/main" id="{E10BAAA8-360E-327E-403F-AE039E63628E}"/>
              </a:ext>
            </a:extLst>
          </p:cNvPr>
          <p:cNvSpPr>
            <a:spLocks noGrp="1"/>
          </p:cNvSpPr>
          <p:nvPr>
            <p:ph idx="1"/>
          </p:nvPr>
        </p:nvSpPr>
        <p:spPr/>
        <p:txBody>
          <a:bodyPr/>
          <a:lstStyle/>
          <a:p>
            <a:r>
              <a:rPr lang="en-US" dirty="0"/>
              <a:t>Advantages</a:t>
            </a:r>
          </a:p>
          <a:p>
            <a:pPr lvl="1"/>
            <a:r>
              <a:rPr lang="en-US" dirty="0"/>
              <a:t>Focuses on the more challenging to classify instances.</a:t>
            </a:r>
          </a:p>
          <a:p>
            <a:pPr lvl="1"/>
            <a:r>
              <a:rPr lang="en-US" dirty="0"/>
              <a:t>Often provides better classifier performance on the minority class.</a:t>
            </a:r>
          </a:p>
          <a:p>
            <a:r>
              <a:rPr lang="en-US" dirty="0"/>
              <a:t>Limitations</a:t>
            </a:r>
          </a:p>
          <a:p>
            <a:pPr lvl="1"/>
            <a:r>
              <a:rPr lang="en-US" dirty="0"/>
              <a:t>It is computationally expensive, especially for large datasets.</a:t>
            </a:r>
          </a:p>
          <a:p>
            <a:pPr lvl="1"/>
            <a:r>
              <a:rPr lang="en-US" dirty="0"/>
              <a:t>Potential for introducing noise due to extreme synthetic sample generation.</a:t>
            </a:r>
          </a:p>
        </p:txBody>
      </p:sp>
    </p:spTree>
    <p:extLst>
      <p:ext uri="{BB962C8B-B14F-4D97-AF65-F5344CB8AC3E}">
        <p14:creationId xmlns:p14="http://schemas.microsoft.com/office/powerpoint/2010/main" val="74050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C33B-3E0D-E31F-C107-A9800CFD1523}"/>
              </a:ext>
            </a:extLst>
          </p:cNvPr>
          <p:cNvSpPr>
            <a:spLocks noGrp="1"/>
          </p:cNvSpPr>
          <p:nvPr>
            <p:ph type="title"/>
          </p:nvPr>
        </p:nvSpPr>
        <p:spPr/>
        <p:txBody>
          <a:bodyPr/>
          <a:lstStyle/>
          <a:p>
            <a:r>
              <a:rPr lang="en-US" dirty="0"/>
              <a:t>Sample Notebook	</a:t>
            </a:r>
          </a:p>
        </p:txBody>
      </p:sp>
      <p:sp>
        <p:nvSpPr>
          <p:cNvPr id="3" name="Content Placeholder 2">
            <a:extLst>
              <a:ext uri="{FF2B5EF4-FFF2-40B4-BE49-F238E27FC236}">
                <a16:creationId xmlns:a16="http://schemas.microsoft.com/office/drawing/2014/main" id="{B9E067E2-0583-E7A4-2E55-BC7336CF262A}"/>
              </a:ext>
            </a:extLst>
          </p:cNvPr>
          <p:cNvSpPr>
            <a:spLocks noGrp="1"/>
          </p:cNvSpPr>
          <p:nvPr>
            <p:ph idx="1"/>
          </p:nvPr>
        </p:nvSpPr>
        <p:spPr/>
        <p:txBody>
          <a:bodyPr/>
          <a:lstStyle/>
          <a:p>
            <a:r>
              <a:rPr lang="en-US" dirty="0"/>
              <a:t>Follow along with the professor as he reviews notebook examples that address data imbalance.</a:t>
            </a:r>
          </a:p>
        </p:txBody>
      </p:sp>
    </p:spTree>
    <p:extLst>
      <p:ext uri="{BB962C8B-B14F-4D97-AF65-F5344CB8AC3E}">
        <p14:creationId xmlns:p14="http://schemas.microsoft.com/office/powerpoint/2010/main" val="300893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Evaluation Metrics:</a:t>
            </a:r>
            <a:br>
              <a:rPr lang="en-US" dirty="0"/>
            </a:br>
            <a:r>
              <a:rPr lang="en-US" dirty="0"/>
              <a:t>ROC and ROC AUC</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17</a:t>
            </a:fld>
            <a:endParaRPr lang="en-US" dirty="0"/>
          </a:p>
        </p:txBody>
      </p:sp>
    </p:spTree>
    <p:extLst>
      <p:ext uri="{BB962C8B-B14F-4D97-AF65-F5344CB8AC3E}">
        <p14:creationId xmlns:p14="http://schemas.microsoft.com/office/powerpoint/2010/main" val="313966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0681-F2AD-E4B6-7482-8834A8FF0E88}"/>
              </a:ext>
            </a:extLst>
          </p:cNvPr>
          <p:cNvSpPr>
            <a:spLocks noGrp="1"/>
          </p:cNvSpPr>
          <p:nvPr>
            <p:ph type="title"/>
          </p:nvPr>
        </p:nvSpPr>
        <p:spPr/>
        <p:txBody>
          <a:bodyPr/>
          <a:lstStyle/>
          <a:p>
            <a:r>
              <a:rPr lang="en-US" dirty="0"/>
              <a:t>ROC AUC</a:t>
            </a:r>
          </a:p>
        </p:txBody>
      </p:sp>
      <p:sp>
        <p:nvSpPr>
          <p:cNvPr id="3" name="Content Placeholder 2">
            <a:extLst>
              <a:ext uri="{FF2B5EF4-FFF2-40B4-BE49-F238E27FC236}">
                <a16:creationId xmlns:a16="http://schemas.microsoft.com/office/drawing/2014/main" id="{177AF43C-5E99-99D0-B3D6-6E699E0978B9}"/>
              </a:ext>
            </a:extLst>
          </p:cNvPr>
          <p:cNvSpPr>
            <a:spLocks noGrp="1"/>
          </p:cNvSpPr>
          <p:nvPr>
            <p:ph idx="1"/>
          </p:nvPr>
        </p:nvSpPr>
        <p:spPr/>
        <p:txBody>
          <a:bodyPr/>
          <a:lstStyle/>
          <a:p>
            <a:r>
              <a:rPr lang="en-US" dirty="0"/>
              <a:t>Follow along with the professor as your reviews a ROC AUC example and discussion found in this weeks ROC AUC notebook.</a:t>
            </a:r>
          </a:p>
        </p:txBody>
      </p:sp>
    </p:spTree>
    <p:extLst>
      <p:ext uri="{BB962C8B-B14F-4D97-AF65-F5344CB8AC3E}">
        <p14:creationId xmlns:p14="http://schemas.microsoft.com/office/powerpoint/2010/main" val="373436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Modeling:</a:t>
            </a:r>
            <a:br>
              <a:rPr lang="en-US" dirty="0"/>
            </a:br>
            <a:r>
              <a:rPr lang="en-US" dirty="0"/>
              <a:t>SVM/SVC</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19</a:t>
            </a:fld>
            <a:endParaRPr lang="en-US" dirty="0"/>
          </a:p>
        </p:txBody>
      </p:sp>
    </p:spTree>
    <p:extLst>
      <p:ext uri="{BB962C8B-B14F-4D97-AF65-F5344CB8AC3E}">
        <p14:creationId xmlns:p14="http://schemas.microsoft.com/office/powerpoint/2010/main" val="292792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Data Preparation</a:t>
            </a:r>
          </a:p>
          <a:p>
            <a:pPr lvl="1"/>
            <a:r>
              <a:rPr lang="en-US" dirty="0"/>
              <a:t>Addressing data imbalance</a:t>
            </a:r>
          </a:p>
          <a:p>
            <a:r>
              <a:rPr lang="en-US" dirty="0"/>
              <a:t>Evaluation Metrics</a:t>
            </a:r>
          </a:p>
          <a:p>
            <a:pPr lvl="1"/>
            <a:r>
              <a:rPr lang="en-US" dirty="0"/>
              <a:t>ROC and ROC AUC</a:t>
            </a:r>
          </a:p>
          <a:p>
            <a:r>
              <a:rPr lang="en-US" dirty="0"/>
              <a:t>Modeling Techniques</a:t>
            </a:r>
          </a:p>
          <a:p>
            <a:pPr lvl="1"/>
            <a:r>
              <a:rPr lang="en-US" dirty="0"/>
              <a:t>SVM/SVC</a:t>
            </a:r>
          </a:p>
          <a:p>
            <a:pPr lvl="1"/>
            <a:r>
              <a:rPr lang="en-US" dirty="0"/>
              <a:t>Decision Trees</a:t>
            </a:r>
          </a:p>
          <a:p>
            <a:endParaRPr lang="en-US" dirty="0"/>
          </a:p>
          <a:p>
            <a:pPr marL="0" indent="0">
              <a:buNone/>
            </a:pPr>
            <a:endParaRPr lang="en-US" dirty="0"/>
          </a:p>
        </p:txBody>
      </p:sp>
    </p:spTree>
    <p:extLst>
      <p:ext uri="{BB962C8B-B14F-4D97-AF65-F5344CB8AC3E}">
        <p14:creationId xmlns:p14="http://schemas.microsoft.com/office/powerpoint/2010/main" val="336857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9724-8E80-732B-A4C5-DB52900C3FE4}"/>
              </a:ext>
            </a:extLst>
          </p:cNvPr>
          <p:cNvSpPr>
            <a:spLocks noGrp="1"/>
          </p:cNvSpPr>
          <p:nvPr>
            <p:ph type="title"/>
          </p:nvPr>
        </p:nvSpPr>
        <p:spPr/>
        <p:txBody>
          <a:bodyPr/>
          <a:lstStyle/>
          <a:p>
            <a:r>
              <a:rPr lang="en-US" dirty="0"/>
              <a:t>Introduction to SVM</a:t>
            </a:r>
          </a:p>
        </p:txBody>
      </p:sp>
      <p:sp>
        <p:nvSpPr>
          <p:cNvPr id="3" name="Content Placeholder 2">
            <a:extLst>
              <a:ext uri="{FF2B5EF4-FFF2-40B4-BE49-F238E27FC236}">
                <a16:creationId xmlns:a16="http://schemas.microsoft.com/office/drawing/2014/main" id="{572024C3-9E62-674B-8A9B-F0E3B6949F90}"/>
              </a:ext>
            </a:extLst>
          </p:cNvPr>
          <p:cNvSpPr>
            <a:spLocks noGrp="1"/>
          </p:cNvSpPr>
          <p:nvPr>
            <p:ph idx="1"/>
          </p:nvPr>
        </p:nvSpPr>
        <p:spPr>
          <a:xfrm>
            <a:off x="242570" y="1176179"/>
            <a:ext cx="8596630" cy="3263504"/>
          </a:xfrm>
        </p:spPr>
        <p:txBody>
          <a:bodyPr>
            <a:normAutofit/>
          </a:bodyPr>
          <a:lstStyle/>
          <a:p>
            <a:r>
              <a:rPr lang="en-US" dirty="0"/>
              <a:t>Support Vector Machine (SVM): A supervised machine learning algorithm mainly used for classification but can also perform regression tasks.</a:t>
            </a:r>
          </a:p>
          <a:p>
            <a:r>
              <a:rPr lang="en-US" dirty="0"/>
              <a:t>Support Vector Classification (SVC): A specific application of SVM for classification.</a:t>
            </a:r>
          </a:p>
          <a:p>
            <a:r>
              <a:rPr lang="en-US" dirty="0"/>
              <a:t>The goal is to find a hyperplane that separates data into different classes as optimally as possible. In a 2D space, the hyperplane is essentially a line.</a:t>
            </a:r>
          </a:p>
        </p:txBody>
      </p:sp>
    </p:spTree>
    <p:extLst>
      <p:ext uri="{BB962C8B-B14F-4D97-AF65-F5344CB8AC3E}">
        <p14:creationId xmlns:p14="http://schemas.microsoft.com/office/powerpoint/2010/main" val="2825642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Support Vector Machine theory">
            <a:extLst>
              <a:ext uri="{FF2B5EF4-FFF2-40B4-BE49-F238E27FC236}">
                <a16:creationId xmlns:a16="http://schemas.microsoft.com/office/drawing/2014/main" id="{7E4B26C1-CC6F-BAE7-986A-0D5730787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063" y="1268016"/>
            <a:ext cx="4875500" cy="3080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2A9A2C-81BE-F599-5BC8-AA872EE2C40C}"/>
              </a:ext>
            </a:extLst>
          </p:cNvPr>
          <p:cNvSpPr>
            <a:spLocks noGrp="1"/>
          </p:cNvSpPr>
          <p:nvPr>
            <p:ph type="title"/>
          </p:nvPr>
        </p:nvSpPr>
        <p:spPr/>
        <p:txBody>
          <a:bodyPr/>
          <a:lstStyle/>
          <a:p>
            <a:r>
              <a:rPr lang="en-US" dirty="0"/>
              <a:t>SVM/SVC Components</a:t>
            </a:r>
          </a:p>
        </p:txBody>
      </p:sp>
      <p:sp>
        <p:nvSpPr>
          <p:cNvPr id="3" name="Content Placeholder 2">
            <a:extLst>
              <a:ext uri="{FF2B5EF4-FFF2-40B4-BE49-F238E27FC236}">
                <a16:creationId xmlns:a16="http://schemas.microsoft.com/office/drawing/2014/main" id="{4F9439A1-5E8E-764E-69AD-3D6233DF0D22}"/>
              </a:ext>
            </a:extLst>
          </p:cNvPr>
          <p:cNvSpPr>
            <a:spLocks noGrp="1"/>
          </p:cNvSpPr>
          <p:nvPr>
            <p:ph idx="1"/>
          </p:nvPr>
        </p:nvSpPr>
        <p:spPr>
          <a:xfrm>
            <a:off x="628650" y="1369219"/>
            <a:ext cx="3750310" cy="3263504"/>
          </a:xfrm>
        </p:spPr>
        <p:txBody>
          <a:bodyPr/>
          <a:lstStyle/>
          <a:p>
            <a:r>
              <a:rPr lang="en-US" dirty="0"/>
              <a:t>Decision Boundary: The hyperplane that best separates different classes.</a:t>
            </a:r>
          </a:p>
          <a:p>
            <a:r>
              <a:rPr lang="en-US" dirty="0"/>
              <a:t>Support Vectors: Data points that are closest to the decision boundary.</a:t>
            </a:r>
          </a:p>
          <a:p>
            <a:r>
              <a:rPr lang="en-US" dirty="0"/>
              <a:t>Margin: The distance between the support vectors and the decision boundary.</a:t>
            </a:r>
          </a:p>
        </p:txBody>
      </p:sp>
      <p:sp>
        <p:nvSpPr>
          <p:cNvPr id="5" name="TextBox 4">
            <a:extLst>
              <a:ext uri="{FF2B5EF4-FFF2-40B4-BE49-F238E27FC236}">
                <a16:creationId xmlns:a16="http://schemas.microsoft.com/office/drawing/2014/main" id="{2D530B2D-706E-AE75-D957-449B460D3977}"/>
              </a:ext>
            </a:extLst>
          </p:cNvPr>
          <p:cNvSpPr txBox="1"/>
          <p:nvPr/>
        </p:nvSpPr>
        <p:spPr>
          <a:xfrm>
            <a:off x="6029493" y="4248452"/>
            <a:ext cx="2485857" cy="200055"/>
          </a:xfrm>
          <a:prstGeom prst="rect">
            <a:avLst/>
          </a:prstGeom>
          <a:noFill/>
        </p:spPr>
        <p:txBody>
          <a:bodyPr wrap="square">
            <a:spAutoFit/>
          </a:bodyPr>
          <a:lstStyle/>
          <a:p>
            <a:r>
              <a:rPr lang="en-US" sz="700" b="0" i="1" dirty="0">
                <a:solidFill>
                  <a:srgbClr val="222222"/>
                </a:solidFill>
                <a:effectLst/>
                <a:latin typeface="Lato" panose="020F0502020204030204" pitchFamily="34" charset="0"/>
              </a:rPr>
              <a:t>Image Source: </a:t>
            </a:r>
            <a:r>
              <a:rPr lang="en-US" sz="700" b="0" i="1" dirty="0" err="1">
                <a:solidFill>
                  <a:srgbClr val="222222"/>
                </a:solidFill>
                <a:effectLst/>
                <a:latin typeface="Lato" panose="020F0502020204030204" pitchFamily="34" charset="0"/>
              </a:rPr>
              <a:t>edureka.com</a:t>
            </a:r>
            <a:endParaRPr lang="en-US" sz="700" dirty="0"/>
          </a:p>
        </p:txBody>
      </p:sp>
    </p:spTree>
    <p:extLst>
      <p:ext uri="{BB962C8B-B14F-4D97-AF65-F5344CB8AC3E}">
        <p14:creationId xmlns:p14="http://schemas.microsoft.com/office/powerpoint/2010/main" val="186374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00A216C-ED1F-2911-D804-16420F3D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747" y="1132246"/>
            <a:ext cx="6045149" cy="32635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58E55E-D44F-07D0-B502-469707E5245D}"/>
              </a:ext>
            </a:extLst>
          </p:cNvPr>
          <p:cNvSpPr>
            <a:spLocks noGrp="1"/>
          </p:cNvSpPr>
          <p:nvPr>
            <p:ph type="title"/>
          </p:nvPr>
        </p:nvSpPr>
        <p:spPr/>
        <p:txBody>
          <a:bodyPr/>
          <a:lstStyle/>
          <a:p>
            <a:r>
              <a:rPr lang="en-US" dirty="0"/>
              <a:t>Soft versus Hard Margin</a:t>
            </a:r>
          </a:p>
        </p:txBody>
      </p:sp>
      <p:sp>
        <p:nvSpPr>
          <p:cNvPr id="3" name="Content Placeholder 2">
            <a:extLst>
              <a:ext uri="{FF2B5EF4-FFF2-40B4-BE49-F238E27FC236}">
                <a16:creationId xmlns:a16="http://schemas.microsoft.com/office/drawing/2014/main" id="{A023FFA5-F6FE-28E4-1A26-B2D3DBAD0992}"/>
              </a:ext>
            </a:extLst>
          </p:cNvPr>
          <p:cNvSpPr>
            <a:spLocks noGrp="1"/>
          </p:cNvSpPr>
          <p:nvPr>
            <p:ph idx="1"/>
          </p:nvPr>
        </p:nvSpPr>
        <p:spPr>
          <a:xfrm>
            <a:off x="360045" y="1491139"/>
            <a:ext cx="2653030" cy="3263504"/>
          </a:xfrm>
        </p:spPr>
        <p:txBody>
          <a:bodyPr/>
          <a:lstStyle/>
          <a:p>
            <a:r>
              <a:rPr lang="en-US" dirty="0"/>
              <a:t>The requirement for a support vector can be ‘softened’; which means that some errors are allowed:</a:t>
            </a:r>
          </a:p>
        </p:txBody>
      </p:sp>
      <p:sp>
        <p:nvSpPr>
          <p:cNvPr id="5" name="TextBox 4">
            <a:extLst>
              <a:ext uri="{FF2B5EF4-FFF2-40B4-BE49-F238E27FC236}">
                <a16:creationId xmlns:a16="http://schemas.microsoft.com/office/drawing/2014/main" id="{EFB5D999-086C-F607-595B-A33936FA8965}"/>
              </a:ext>
            </a:extLst>
          </p:cNvPr>
          <p:cNvSpPr txBox="1"/>
          <p:nvPr/>
        </p:nvSpPr>
        <p:spPr>
          <a:xfrm>
            <a:off x="5171440" y="4314181"/>
            <a:ext cx="2286000" cy="200055"/>
          </a:xfrm>
          <a:prstGeom prst="rect">
            <a:avLst/>
          </a:prstGeom>
          <a:noFill/>
        </p:spPr>
        <p:txBody>
          <a:bodyPr wrap="square">
            <a:spAutoFit/>
          </a:bodyPr>
          <a:lstStyle/>
          <a:p>
            <a:r>
              <a:rPr lang="en-US" sz="700" b="0" i="1" dirty="0">
                <a:solidFill>
                  <a:srgbClr val="222222"/>
                </a:solidFill>
                <a:effectLst/>
                <a:latin typeface="Lato" panose="020F0502020204030203" pitchFamily="34" charset="0"/>
              </a:rPr>
              <a:t>Image Source: </a:t>
            </a:r>
            <a:r>
              <a:rPr lang="en-US" sz="700" b="0" i="1" dirty="0" err="1">
                <a:solidFill>
                  <a:srgbClr val="222222"/>
                </a:solidFill>
                <a:effectLst/>
                <a:latin typeface="Lato" panose="020F0502020204030203" pitchFamily="34" charset="0"/>
              </a:rPr>
              <a:t>medium.com</a:t>
            </a:r>
            <a:endParaRPr lang="en-US" sz="700" dirty="0"/>
          </a:p>
        </p:txBody>
      </p:sp>
    </p:spTree>
    <p:extLst>
      <p:ext uri="{BB962C8B-B14F-4D97-AF65-F5344CB8AC3E}">
        <p14:creationId xmlns:p14="http://schemas.microsoft.com/office/powerpoint/2010/main" val="175371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8400-5E05-E922-3DC0-9B2B69666332}"/>
              </a:ext>
            </a:extLst>
          </p:cNvPr>
          <p:cNvSpPr>
            <a:spLocks noGrp="1"/>
          </p:cNvSpPr>
          <p:nvPr>
            <p:ph type="title"/>
          </p:nvPr>
        </p:nvSpPr>
        <p:spPr>
          <a:xfrm>
            <a:off x="0" y="-49293"/>
            <a:ext cx="7886700" cy="994172"/>
          </a:xfrm>
        </p:spPr>
        <p:txBody>
          <a:bodyPr/>
          <a:lstStyle/>
          <a:p>
            <a:r>
              <a:rPr lang="en-US" dirty="0"/>
              <a:t>Kernels</a:t>
            </a:r>
          </a:p>
        </p:txBody>
      </p:sp>
      <p:sp>
        <p:nvSpPr>
          <p:cNvPr id="3" name="Content Placeholder 2">
            <a:extLst>
              <a:ext uri="{FF2B5EF4-FFF2-40B4-BE49-F238E27FC236}">
                <a16:creationId xmlns:a16="http://schemas.microsoft.com/office/drawing/2014/main" id="{763E15C7-1E0F-9E07-C7C2-C16CFA67E5C5}"/>
              </a:ext>
            </a:extLst>
          </p:cNvPr>
          <p:cNvSpPr>
            <a:spLocks noGrp="1"/>
          </p:cNvSpPr>
          <p:nvPr>
            <p:ph idx="1"/>
          </p:nvPr>
        </p:nvSpPr>
        <p:spPr>
          <a:xfrm>
            <a:off x="232410" y="1166019"/>
            <a:ext cx="3272790" cy="3263504"/>
          </a:xfrm>
        </p:spPr>
        <p:txBody>
          <a:bodyPr>
            <a:normAutofit lnSpcReduction="10000"/>
          </a:bodyPr>
          <a:lstStyle/>
          <a:p>
            <a:r>
              <a:rPr lang="en-US" dirty="0"/>
              <a:t>The kernel function transforms the original feature space into a higher-dimensional one.</a:t>
            </a:r>
          </a:p>
          <a:p>
            <a:r>
              <a:rPr lang="en-US" dirty="0"/>
              <a:t>This makes it feasible to perform classifications for non-linearly separable datasets, thereby increasing the flexibility and power of the SVC algorithm.</a:t>
            </a:r>
          </a:p>
        </p:txBody>
      </p:sp>
      <p:pic>
        <p:nvPicPr>
          <p:cNvPr id="4098" name="Picture 2" descr="IPython Cookbook - 8.5. Using support vector machines for classification  tasks">
            <a:extLst>
              <a:ext uri="{FF2B5EF4-FFF2-40B4-BE49-F238E27FC236}">
                <a16:creationId xmlns:a16="http://schemas.microsoft.com/office/drawing/2014/main" id="{6C390C57-6272-E38D-6D85-05887B589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628390" y="81279"/>
            <a:ext cx="5245984" cy="2332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06A189-5AE0-43EF-D61B-E7C3E9A6CD58}"/>
              </a:ext>
            </a:extLst>
          </p:cNvPr>
          <p:cNvSpPr txBox="1"/>
          <p:nvPr/>
        </p:nvSpPr>
        <p:spPr>
          <a:xfrm>
            <a:off x="3505200" y="2475142"/>
            <a:ext cx="2426970" cy="1615827"/>
          </a:xfrm>
          <a:prstGeom prst="rect">
            <a:avLst/>
          </a:prstGeom>
          <a:noFill/>
        </p:spPr>
        <p:txBody>
          <a:bodyPr wrap="square">
            <a:spAutoFit/>
          </a:bodyPr>
          <a:lstStyle/>
          <a:p>
            <a:r>
              <a:rPr lang="en-US" sz="1100" b="1" dirty="0"/>
              <a:t>Linear Kernel:</a:t>
            </a:r>
          </a:p>
          <a:p>
            <a:pPr marL="171450" indent="-171450">
              <a:buFont typeface="Arial" panose="020B0604020202020204" pitchFamily="34" charset="0"/>
              <a:buChar char="•"/>
            </a:pPr>
            <a:r>
              <a:rPr lang="en-US" sz="1100" dirty="0"/>
              <a:t>Using a linear kernel implies that the decision boundary separating the data classes is a straight line (or a hyperplane in higher dimensions). </a:t>
            </a:r>
          </a:p>
          <a:p>
            <a:pPr marL="171450" indent="-171450">
              <a:buFont typeface="Arial" panose="020B0604020202020204" pitchFamily="34" charset="0"/>
              <a:buChar char="•"/>
            </a:pPr>
            <a:r>
              <a:rPr lang="en-US" sz="1100" dirty="0"/>
              <a:t>This is most effective when the data is linearly separable or close to being linearly separable.</a:t>
            </a:r>
          </a:p>
        </p:txBody>
      </p:sp>
      <p:sp>
        <p:nvSpPr>
          <p:cNvPr id="9" name="TextBox 8">
            <a:extLst>
              <a:ext uri="{FF2B5EF4-FFF2-40B4-BE49-F238E27FC236}">
                <a16:creationId xmlns:a16="http://schemas.microsoft.com/office/drawing/2014/main" id="{5A65EEF7-523A-CC3B-37C4-60BFF13BCB32}"/>
              </a:ext>
            </a:extLst>
          </p:cNvPr>
          <p:cNvSpPr txBox="1"/>
          <p:nvPr/>
        </p:nvSpPr>
        <p:spPr>
          <a:xfrm>
            <a:off x="6402070" y="2475142"/>
            <a:ext cx="2509520" cy="2123658"/>
          </a:xfrm>
          <a:prstGeom prst="rect">
            <a:avLst/>
          </a:prstGeom>
          <a:noFill/>
        </p:spPr>
        <p:txBody>
          <a:bodyPr wrap="square">
            <a:spAutoFit/>
          </a:bodyPr>
          <a:lstStyle/>
          <a:p>
            <a:r>
              <a:rPr lang="en-US" sz="1100" b="1" dirty="0"/>
              <a:t>Non-linear kernels:</a:t>
            </a:r>
          </a:p>
          <a:p>
            <a:pPr marL="171450" indent="-171450">
              <a:buFont typeface="Arial" panose="020B0604020202020204" pitchFamily="34" charset="0"/>
              <a:buChar char="•"/>
            </a:pPr>
            <a:r>
              <a:rPr lang="en-US" sz="1100" dirty="0"/>
              <a:t>Used when the data is not linearly separable. </a:t>
            </a:r>
          </a:p>
          <a:p>
            <a:pPr marL="171450" indent="-171450">
              <a:buFont typeface="Arial" panose="020B0604020202020204" pitchFamily="34" charset="0"/>
              <a:buChar char="•"/>
            </a:pPr>
            <a:r>
              <a:rPr lang="en-US" sz="1100" dirty="0"/>
              <a:t>These kernels map the input features into a higher-dimensional space where a hyperplane can perform the separation.</a:t>
            </a:r>
          </a:p>
          <a:p>
            <a:pPr marL="171450" indent="-171450">
              <a:buFont typeface="Arial" panose="020B0604020202020204" pitchFamily="34" charset="0"/>
              <a:buChar char="•"/>
            </a:pPr>
            <a:r>
              <a:rPr lang="en-US" sz="1100" b="1" dirty="0"/>
              <a:t>Common kernels used</a:t>
            </a:r>
            <a:r>
              <a:rPr lang="en-US" sz="1100" dirty="0"/>
              <a:t>:</a:t>
            </a:r>
          </a:p>
          <a:p>
            <a:pPr marL="514350" lvl="1" indent="-171450">
              <a:buFont typeface="Arial" panose="020B0604020202020204" pitchFamily="34" charset="0"/>
              <a:buChar char="•"/>
            </a:pPr>
            <a:r>
              <a:rPr lang="en-US" sz="1100" dirty="0"/>
              <a:t>Polynomial</a:t>
            </a:r>
          </a:p>
          <a:p>
            <a:pPr marL="514350" lvl="1" indent="-171450">
              <a:buFont typeface="Arial" panose="020B0604020202020204" pitchFamily="34" charset="0"/>
              <a:buChar char="•"/>
            </a:pPr>
            <a:r>
              <a:rPr lang="en-US" sz="1100" dirty="0"/>
              <a:t>Sigmoid</a:t>
            </a:r>
          </a:p>
          <a:p>
            <a:pPr marL="514350" lvl="1" indent="-171450">
              <a:buFont typeface="Arial" panose="020B0604020202020204" pitchFamily="34" charset="0"/>
              <a:buChar char="•"/>
            </a:pPr>
            <a:r>
              <a:rPr lang="en-US" sz="1100" dirty="0"/>
              <a:t>Radial Bias Kernel</a:t>
            </a:r>
          </a:p>
          <a:p>
            <a:endParaRPr lang="en-US" sz="1100" dirty="0"/>
          </a:p>
        </p:txBody>
      </p:sp>
    </p:spTree>
    <p:extLst>
      <p:ext uri="{BB962C8B-B14F-4D97-AF65-F5344CB8AC3E}">
        <p14:creationId xmlns:p14="http://schemas.microsoft.com/office/powerpoint/2010/main" val="120385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467C-7EBC-4F6A-A42A-13799248C32F}"/>
              </a:ext>
            </a:extLst>
          </p:cNvPr>
          <p:cNvSpPr>
            <a:spLocks noGrp="1"/>
          </p:cNvSpPr>
          <p:nvPr>
            <p:ph type="title"/>
          </p:nvPr>
        </p:nvSpPr>
        <p:spPr/>
        <p:txBody>
          <a:bodyPr/>
          <a:lstStyle/>
          <a:p>
            <a:r>
              <a:rPr lang="en-US" dirty="0"/>
              <a:t>Example notebook	</a:t>
            </a:r>
          </a:p>
        </p:txBody>
      </p:sp>
      <p:sp>
        <p:nvSpPr>
          <p:cNvPr id="3" name="Content Placeholder 2">
            <a:extLst>
              <a:ext uri="{FF2B5EF4-FFF2-40B4-BE49-F238E27FC236}">
                <a16:creationId xmlns:a16="http://schemas.microsoft.com/office/drawing/2014/main" id="{0470599A-F432-B5BE-4386-E98DCB5EC24E}"/>
              </a:ext>
            </a:extLst>
          </p:cNvPr>
          <p:cNvSpPr>
            <a:spLocks noGrp="1"/>
          </p:cNvSpPr>
          <p:nvPr>
            <p:ph idx="1"/>
          </p:nvPr>
        </p:nvSpPr>
        <p:spPr/>
        <p:txBody>
          <a:bodyPr/>
          <a:lstStyle/>
          <a:p>
            <a:r>
              <a:rPr lang="en-US" dirty="0"/>
              <a:t>Follow along with the professor as he reviews this week’s SVC notebook.</a:t>
            </a:r>
          </a:p>
        </p:txBody>
      </p:sp>
    </p:spTree>
    <p:extLst>
      <p:ext uri="{BB962C8B-B14F-4D97-AF65-F5344CB8AC3E}">
        <p14:creationId xmlns:p14="http://schemas.microsoft.com/office/powerpoint/2010/main" val="145880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Modeling:</a:t>
            </a:r>
            <a:br>
              <a:rPr lang="en-US" dirty="0"/>
            </a:br>
            <a:r>
              <a:rPr lang="en-US" dirty="0"/>
              <a:t>Decision Trees</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25</a:t>
            </a:fld>
            <a:endParaRPr lang="en-US" dirty="0"/>
          </a:p>
        </p:txBody>
      </p:sp>
    </p:spTree>
    <p:extLst>
      <p:ext uri="{BB962C8B-B14F-4D97-AF65-F5344CB8AC3E}">
        <p14:creationId xmlns:p14="http://schemas.microsoft.com/office/powerpoint/2010/main" val="380615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a:xfrm>
            <a:off x="628650" y="1146313"/>
            <a:ext cx="7886700" cy="3486410"/>
          </a:xfrm>
        </p:spPr>
        <p:txBody>
          <a:bodyPr>
            <a:normAutofit fontScale="92500" lnSpcReduction="20000"/>
          </a:bodyPr>
          <a:lstStyle/>
          <a:p>
            <a:r>
              <a:rPr lang="en-US" dirty="0"/>
              <a:t>Supervised Learning Model</a:t>
            </a:r>
          </a:p>
          <a:p>
            <a:pPr lvl="1"/>
            <a:r>
              <a:rPr lang="en-US" dirty="0"/>
              <a:t>Predictors/features/attributes as input</a:t>
            </a:r>
          </a:p>
          <a:p>
            <a:pPr lvl="1"/>
            <a:r>
              <a:rPr lang="en-US" dirty="0"/>
              <a:t>Predicted Output/Outcome can be checked with known result</a:t>
            </a:r>
          </a:p>
          <a:p>
            <a:r>
              <a:rPr lang="en-US" dirty="0"/>
              <a:t>Flowchart like Tree structure</a:t>
            </a:r>
          </a:p>
          <a:p>
            <a:pPr marL="0" indent="0">
              <a:buNone/>
            </a:pPr>
            <a:endParaRPr lang="en-US" dirty="0"/>
          </a:p>
          <a:p>
            <a:pPr marL="0" indent="0">
              <a:buNone/>
            </a:pPr>
            <a:endParaRPr lang="en-US" dirty="0"/>
          </a:p>
          <a:p>
            <a:endParaRPr lang="en-US" dirty="0"/>
          </a:p>
          <a:p>
            <a:endParaRPr lang="en-US" dirty="0"/>
          </a:p>
          <a:p>
            <a:endParaRPr lang="en-US" dirty="0"/>
          </a:p>
          <a:p>
            <a:r>
              <a:rPr lang="en-US" dirty="0"/>
              <a:t>Two types of Decision Tree:</a:t>
            </a:r>
          </a:p>
          <a:p>
            <a:pPr lvl="1"/>
            <a:r>
              <a:rPr lang="en-US" sz="1600" dirty="0"/>
              <a:t>Classification Tree (outcome is classification) </a:t>
            </a:r>
            <a:r>
              <a:rPr lang="en-US" sz="1600" dirty="0">
                <a:sym typeface="Wingdings" panose="05000000000000000000" pitchFamily="2" charset="2"/>
              </a:rPr>
              <a:t> this is our focus in this course</a:t>
            </a:r>
            <a:endParaRPr lang="en-US" sz="1600" dirty="0"/>
          </a:p>
          <a:p>
            <a:pPr lvl="1"/>
            <a:r>
              <a:rPr lang="en-US" sz="1600" dirty="0"/>
              <a:t>Regression Tree (outcome is continuous)</a:t>
            </a:r>
          </a:p>
          <a:p>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12"/>
          </p:nvPr>
        </p:nvSpPr>
        <p:spPr/>
        <p:txBody>
          <a:bodyPr/>
          <a:lstStyle/>
          <a:p>
            <a:fld id="{179A9A4E-4C82-4D44-9372-C31BB3818094}" type="slidenum">
              <a:rPr lang="en-US" smtClean="0"/>
              <a:pPr/>
              <a:t>26</a:t>
            </a:fld>
            <a:endParaRPr lang="en-US" dirty="0"/>
          </a:p>
        </p:txBody>
      </p:sp>
      <p:pic>
        <p:nvPicPr>
          <p:cNvPr id="5" name="Content Placeholder 7">
            <a:extLst>
              <a:ext uri="{FF2B5EF4-FFF2-40B4-BE49-F238E27FC236}">
                <a16:creationId xmlns:a16="http://schemas.microsoft.com/office/drawing/2014/main" id="{8B95D198-A919-4E69-A82B-F59D8B769B60}"/>
              </a:ext>
            </a:extLst>
          </p:cNvPr>
          <p:cNvPicPr>
            <a:picLocks noGrp="1" noChangeAspect="1"/>
          </p:cNvPicPr>
          <p:nvPr/>
        </p:nvPicPr>
        <p:blipFill>
          <a:blip r:embed="rId3"/>
          <a:stretch>
            <a:fillRect/>
          </a:stretch>
        </p:blipFill>
        <p:spPr bwMode="auto">
          <a:xfrm>
            <a:off x="2541104" y="2141054"/>
            <a:ext cx="1790700" cy="145347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7453564B-ECDC-4884-BDB6-7E8C43B42CA8}"/>
              </a:ext>
            </a:extLst>
          </p:cNvPr>
          <p:cNvSpPr txBox="1"/>
          <p:nvPr/>
        </p:nvSpPr>
        <p:spPr>
          <a:xfrm>
            <a:off x="1475594" y="2439277"/>
            <a:ext cx="702436"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Root Node</a:t>
            </a:r>
          </a:p>
        </p:txBody>
      </p:sp>
      <p:sp>
        <p:nvSpPr>
          <p:cNvPr id="8" name="TextBox 7">
            <a:extLst>
              <a:ext uri="{FF2B5EF4-FFF2-40B4-BE49-F238E27FC236}">
                <a16:creationId xmlns:a16="http://schemas.microsoft.com/office/drawing/2014/main" id="{DAABE3DA-EE49-481B-8799-78872386DBC9}"/>
              </a:ext>
            </a:extLst>
          </p:cNvPr>
          <p:cNvSpPr txBox="1"/>
          <p:nvPr/>
        </p:nvSpPr>
        <p:spPr>
          <a:xfrm>
            <a:off x="1550505" y="3131654"/>
            <a:ext cx="7393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Leaf Nodes</a:t>
            </a:r>
          </a:p>
        </p:txBody>
      </p:sp>
      <p:sp>
        <p:nvSpPr>
          <p:cNvPr id="10" name="TextBox 9">
            <a:extLst>
              <a:ext uri="{FF2B5EF4-FFF2-40B4-BE49-F238E27FC236}">
                <a16:creationId xmlns:a16="http://schemas.microsoft.com/office/drawing/2014/main" id="{17DE698B-C32A-4797-9158-CDD5F3B36A7B}"/>
              </a:ext>
            </a:extLst>
          </p:cNvPr>
          <p:cNvSpPr txBox="1"/>
          <p:nvPr/>
        </p:nvSpPr>
        <p:spPr>
          <a:xfrm>
            <a:off x="1331855" y="2844055"/>
            <a:ext cx="8996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Internal Nodes</a:t>
            </a:r>
          </a:p>
        </p:txBody>
      </p:sp>
      <p:cxnSp>
        <p:nvCxnSpPr>
          <p:cNvPr id="12" name="Straight Arrow Connector 11">
            <a:extLst>
              <a:ext uri="{FF2B5EF4-FFF2-40B4-BE49-F238E27FC236}">
                <a16:creationId xmlns:a16="http://schemas.microsoft.com/office/drawing/2014/main" id="{62F11BF0-F04D-462A-828F-44DF95DAEE9D}"/>
              </a:ext>
            </a:extLst>
          </p:cNvPr>
          <p:cNvCxnSpPr>
            <a:cxnSpLocks/>
            <a:stCxn id="10" idx="3"/>
          </p:cNvCxnSpPr>
          <p:nvPr/>
        </p:nvCxnSpPr>
        <p:spPr bwMode="auto">
          <a:xfrm flipV="1">
            <a:off x="2231460" y="2657255"/>
            <a:ext cx="1224044" cy="2945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14" name="Straight Arrow Connector 13">
            <a:extLst>
              <a:ext uri="{FF2B5EF4-FFF2-40B4-BE49-F238E27FC236}">
                <a16:creationId xmlns:a16="http://schemas.microsoft.com/office/drawing/2014/main" id="{904127B9-8C6E-4550-A0AE-AAFF1212618C}"/>
              </a:ext>
            </a:extLst>
          </p:cNvPr>
          <p:cNvCxnSpPr>
            <a:cxnSpLocks/>
            <a:stCxn id="10" idx="3"/>
          </p:cNvCxnSpPr>
          <p:nvPr/>
        </p:nvCxnSpPr>
        <p:spPr bwMode="auto">
          <a:xfrm>
            <a:off x="2231460" y="2951777"/>
            <a:ext cx="899605" cy="107721"/>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22" name="Straight Arrow Connector 21">
            <a:extLst>
              <a:ext uri="{FF2B5EF4-FFF2-40B4-BE49-F238E27FC236}">
                <a16:creationId xmlns:a16="http://schemas.microsoft.com/office/drawing/2014/main" id="{DF97DAE6-B4C7-41BD-AD4A-AD6A037D3C69}"/>
              </a:ext>
            </a:extLst>
          </p:cNvPr>
          <p:cNvCxnSpPr>
            <a:cxnSpLocks/>
            <a:stCxn id="8" idx="3"/>
          </p:cNvCxnSpPr>
          <p:nvPr/>
        </p:nvCxnSpPr>
        <p:spPr bwMode="auto">
          <a:xfrm flipV="1">
            <a:off x="2289810" y="2750654"/>
            <a:ext cx="403695" cy="48872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26" name="Straight Arrow Connector 25">
            <a:extLst>
              <a:ext uri="{FF2B5EF4-FFF2-40B4-BE49-F238E27FC236}">
                <a16:creationId xmlns:a16="http://schemas.microsoft.com/office/drawing/2014/main" id="{EB39BFDF-642F-4564-B511-134DBD216904}"/>
              </a:ext>
            </a:extLst>
          </p:cNvPr>
          <p:cNvCxnSpPr>
            <a:cxnSpLocks/>
          </p:cNvCxnSpPr>
          <p:nvPr/>
        </p:nvCxnSpPr>
        <p:spPr bwMode="auto">
          <a:xfrm>
            <a:off x="2289809" y="3239377"/>
            <a:ext cx="556095" cy="206261"/>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0" name="Straight Arrow Connector 29">
            <a:extLst>
              <a:ext uri="{FF2B5EF4-FFF2-40B4-BE49-F238E27FC236}">
                <a16:creationId xmlns:a16="http://schemas.microsoft.com/office/drawing/2014/main" id="{34701E5B-E480-45F0-B281-3592BDF239AE}"/>
              </a:ext>
            </a:extLst>
          </p:cNvPr>
          <p:cNvCxnSpPr>
            <a:cxnSpLocks/>
          </p:cNvCxnSpPr>
          <p:nvPr/>
        </p:nvCxnSpPr>
        <p:spPr bwMode="auto">
          <a:xfrm>
            <a:off x="2306741" y="3238074"/>
            <a:ext cx="1224963" cy="22990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4" name="Straight Arrow Connector 33">
            <a:extLst>
              <a:ext uri="{FF2B5EF4-FFF2-40B4-BE49-F238E27FC236}">
                <a16:creationId xmlns:a16="http://schemas.microsoft.com/office/drawing/2014/main" id="{53F6D06B-C8A2-410B-85CF-400410E49283}"/>
              </a:ext>
            </a:extLst>
          </p:cNvPr>
          <p:cNvCxnSpPr>
            <a:cxnSpLocks/>
            <a:stCxn id="8" idx="3"/>
          </p:cNvCxnSpPr>
          <p:nvPr/>
        </p:nvCxnSpPr>
        <p:spPr bwMode="auto">
          <a:xfrm flipV="1">
            <a:off x="2289810" y="3098147"/>
            <a:ext cx="1622895" cy="141229"/>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8" name="Straight Arrow Connector 37">
            <a:extLst>
              <a:ext uri="{FF2B5EF4-FFF2-40B4-BE49-F238E27FC236}">
                <a16:creationId xmlns:a16="http://schemas.microsoft.com/office/drawing/2014/main" id="{144C7291-21D4-455A-A250-0A5793E36DC9}"/>
              </a:ext>
            </a:extLst>
          </p:cNvPr>
          <p:cNvCxnSpPr>
            <a:cxnSpLocks/>
            <a:stCxn id="6" idx="3"/>
          </p:cNvCxnSpPr>
          <p:nvPr/>
        </p:nvCxnSpPr>
        <p:spPr bwMode="auto">
          <a:xfrm flipV="1">
            <a:off x="2178030" y="2267827"/>
            <a:ext cx="820274" cy="279172"/>
          </a:xfrm>
          <a:prstGeom prst="straightConnector1">
            <a:avLst/>
          </a:prstGeom>
          <a:solidFill>
            <a:schemeClr val="accent1"/>
          </a:solidFill>
          <a:ln w="9525" cap="flat" cmpd="sng" algn="ctr">
            <a:solidFill>
              <a:srgbClr val="C00000"/>
            </a:solidFill>
            <a:prstDash val="lgDash"/>
            <a:round/>
            <a:headEnd type="none" w="med" len="med"/>
            <a:tailEnd type="triangle" w="sm" len="sm"/>
          </a:ln>
          <a:effectLst/>
        </p:spPr>
      </p:cxnSp>
    </p:spTree>
    <p:extLst>
      <p:ext uri="{BB962C8B-B14F-4D97-AF65-F5344CB8AC3E}">
        <p14:creationId xmlns:p14="http://schemas.microsoft.com/office/powerpoint/2010/main" val="6737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decision trees used for classiﬁcation?</a:t>
            </a:r>
          </a:p>
        </p:txBody>
      </p:sp>
      <p:pic>
        <p:nvPicPr>
          <p:cNvPr id="4" name="Content Placeholder 3"/>
          <p:cNvPicPr>
            <a:picLocks noGrp="1" noChangeAspect="1"/>
          </p:cNvPicPr>
          <p:nvPr>
            <p:ph idx="1"/>
          </p:nvPr>
        </p:nvPicPr>
        <p:blipFill>
          <a:blip r:embed="rId3"/>
          <a:stretch>
            <a:fillRect/>
          </a:stretch>
        </p:blipFill>
        <p:spPr>
          <a:xfrm>
            <a:off x="1676252" y="1383141"/>
            <a:ext cx="5791498" cy="2648086"/>
          </a:xfrm>
          <a:prstGeom prst="rect">
            <a:avLst/>
          </a:prstGeom>
        </p:spPr>
      </p:pic>
      <p:sp>
        <p:nvSpPr>
          <p:cNvPr id="5" name="Rectangle 4"/>
          <p:cNvSpPr/>
          <p:nvPr/>
        </p:nvSpPr>
        <p:spPr>
          <a:xfrm>
            <a:off x="5029201" y="2384020"/>
            <a:ext cx="2438549" cy="923330"/>
          </a:xfrm>
          <a:prstGeom prst="rect">
            <a:avLst/>
          </a:prstGeom>
        </p:spPr>
        <p:txBody>
          <a:bodyPr wrap="square">
            <a:spAutoFit/>
          </a:bodyPr>
          <a:lstStyle/>
          <a:p>
            <a:r>
              <a:rPr lang="en-US" sz="1800" dirty="0"/>
              <a:t>whether a tax filer has cheated in his/her taxes</a:t>
            </a:r>
          </a:p>
        </p:txBody>
      </p:sp>
    </p:spTree>
    <p:extLst>
      <p:ext uri="{BB962C8B-B14F-4D97-AF65-F5344CB8AC3E}">
        <p14:creationId xmlns:p14="http://schemas.microsoft.com/office/powerpoint/2010/main" val="1496420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3"/>
          <a:stretch>
            <a:fillRect/>
          </a:stretch>
        </p:blipFill>
        <p:spPr>
          <a:xfrm>
            <a:off x="1883015" y="1245394"/>
            <a:ext cx="5382732" cy="3086100"/>
          </a:xfrm>
          <a:prstGeom prst="rect">
            <a:avLst/>
          </a:prstGeom>
        </p:spPr>
      </p:pic>
    </p:spTree>
    <p:extLst>
      <p:ext uri="{BB962C8B-B14F-4D97-AF65-F5344CB8AC3E}">
        <p14:creationId xmlns:p14="http://schemas.microsoft.com/office/powerpoint/2010/main" val="3688796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3"/>
          <a:stretch>
            <a:fillRect/>
          </a:stretch>
        </p:blipFill>
        <p:spPr>
          <a:xfrm>
            <a:off x="1808885" y="1245394"/>
            <a:ext cx="5530992" cy="3086100"/>
          </a:xfrm>
          <a:prstGeom prst="rect">
            <a:avLst/>
          </a:prstGeom>
        </p:spPr>
      </p:pic>
    </p:spTree>
    <p:extLst>
      <p:ext uri="{BB962C8B-B14F-4D97-AF65-F5344CB8AC3E}">
        <p14:creationId xmlns:p14="http://schemas.microsoft.com/office/powerpoint/2010/main" val="416948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Data Preparation:</a:t>
            </a:r>
            <a:br>
              <a:rPr lang="en-US" dirty="0"/>
            </a:br>
            <a:r>
              <a:rPr lang="en-US" dirty="0"/>
              <a:t>Addressing data imbalance</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3</a:t>
            </a:fld>
            <a:endParaRPr lang="en-US" dirty="0"/>
          </a:p>
        </p:txBody>
      </p:sp>
    </p:spTree>
    <p:extLst>
      <p:ext uri="{BB962C8B-B14F-4D97-AF65-F5344CB8AC3E}">
        <p14:creationId xmlns:p14="http://schemas.microsoft.com/office/powerpoint/2010/main" val="3618777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2"/>
          <a:stretch>
            <a:fillRect/>
          </a:stretch>
        </p:blipFill>
        <p:spPr>
          <a:xfrm>
            <a:off x="1736398" y="1245394"/>
            <a:ext cx="5675966" cy="3086100"/>
          </a:xfrm>
          <a:prstGeom prst="rect">
            <a:avLst/>
          </a:prstGeom>
        </p:spPr>
      </p:pic>
    </p:spTree>
    <p:extLst>
      <p:ext uri="{BB962C8B-B14F-4D97-AF65-F5344CB8AC3E}">
        <p14:creationId xmlns:p14="http://schemas.microsoft.com/office/powerpoint/2010/main" val="102910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3"/>
          <a:stretch>
            <a:fillRect/>
          </a:stretch>
        </p:blipFill>
        <p:spPr>
          <a:xfrm>
            <a:off x="1828627" y="1245394"/>
            <a:ext cx="5491511" cy="3086100"/>
          </a:xfrm>
          <a:prstGeom prst="rect">
            <a:avLst/>
          </a:prstGeom>
        </p:spPr>
      </p:pic>
    </p:spTree>
    <p:extLst>
      <p:ext uri="{BB962C8B-B14F-4D97-AF65-F5344CB8AC3E}">
        <p14:creationId xmlns:p14="http://schemas.microsoft.com/office/powerpoint/2010/main" val="1696093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2"/>
          <a:stretch>
            <a:fillRect/>
          </a:stretch>
        </p:blipFill>
        <p:spPr>
          <a:xfrm>
            <a:off x="1731062" y="1245394"/>
            <a:ext cx="5686641" cy="3086100"/>
          </a:xfrm>
          <a:prstGeom prst="rect">
            <a:avLst/>
          </a:prstGeom>
        </p:spPr>
      </p:pic>
    </p:spTree>
    <p:extLst>
      <p:ext uri="{BB962C8B-B14F-4D97-AF65-F5344CB8AC3E}">
        <p14:creationId xmlns:p14="http://schemas.microsoft.com/office/powerpoint/2010/main" val="369156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Decision Tree?</a:t>
            </a:r>
          </a:p>
        </p:txBody>
      </p:sp>
      <p:pic>
        <p:nvPicPr>
          <p:cNvPr id="4" name="Content Placeholder 3"/>
          <p:cNvPicPr>
            <a:picLocks noGrp="1" noChangeAspect="1"/>
          </p:cNvPicPr>
          <p:nvPr>
            <p:ph idx="1"/>
          </p:nvPr>
        </p:nvPicPr>
        <p:blipFill>
          <a:blip r:embed="rId3"/>
          <a:stretch>
            <a:fillRect/>
          </a:stretch>
        </p:blipFill>
        <p:spPr>
          <a:xfrm>
            <a:off x="1654277" y="1245394"/>
            <a:ext cx="5840211" cy="3086100"/>
          </a:xfrm>
          <a:prstGeom prst="rect">
            <a:avLst/>
          </a:prstGeom>
        </p:spPr>
      </p:pic>
    </p:spTree>
    <p:extLst>
      <p:ext uri="{BB962C8B-B14F-4D97-AF65-F5344CB8AC3E}">
        <p14:creationId xmlns:p14="http://schemas.microsoft.com/office/powerpoint/2010/main" val="927284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pic>
        <p:nvPicPr>
          <p:cNvPr id="4" name="Content Placeholder 7"/>
          <p:cNvPicPr>
            <a:picLocks noGrp="1" noChangeAspect="1"/>
          </p:cNvPicPr>
          <p:nvPr>
            <p:ph idx="1"/>
          </p:nvPr>
        </p:nvPicPr>
        <p:blipFill>
          <a:blip r:embed="rId3"/>
          <a:stretch>
            <a:fillRect/>
          </a:stretch>
        </p:blipFill>
        <p:spPr>
          <a:xfrm>
            <a:off x="1600201" y="1428750"/>
            <a:ext cx="3262481" cy="2648086"/>
          </a:xfrm>
          <a:prstGeom prst="rect">
            <a:avLst/>
          </a:prstGeom>
        </p:spPr>
      </p:pic>
      <p:pic>
        <p:nvPicPr>
          <p:cNvPr id="5" name="Picture 4"/>
          <p:cNvPicPr>
            <a:picLocks noChangeAspect="1"/>
          </p:cNvPicPr>
          <p:nvPr/>
        </p:nvPicPr>
        <p:blipFill>
          <a:blip r:embed="rId4"/>
          <a:stretch>
            <a:fillRect/>
          </a:stretch>
        </p:blipFill>
        <p:spPr>
          <a:xfrm>
            <a:off x="4972052" y="1371600"/>
            <a:ext cx="2143235" cy="409596"/>
          </a:xfrm>
          <a:prstGeom prst="rect">
            <a:avLst/>
          </a:prstGeom>
        </p:spPr>
      </p:pic>
      <p:sp>
        <p:nvSpPr>
          <p:cNvPr id="7" name="Rectangle 6"/>
          <p:cNvSpPr/>
          <p:nvPr/>
        </p:nvSpPr>
        <p:spPr bwMode="auto">
          <a:xfrm>
            <a:off x="6686552" y="1771650"/>
            <a:ext cx="428735" cy="409596"/>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83"/>
            <a:r>
              <a:rPr lang="en-US" sz="1800" b="1" dirty="0">
                <a:solidFill>
                  <a:srgbClr val="C00000"/>
                </a:solidFill>
              </a:rPr>
              <a:t>?</a:t>
            </a:r>
          </a:p>
        </p:txBody>
      </p:sp>
      <p:sp>
        <p:nvSpPr>
          <p:cNvPr id="3" name="TextBox 2">
            <a:extLst>
              <a:ext uri="{FF2B5EF4-FFF2-40B4-BE49-F238E27FC236}">
                <a16:creationId xmlns:a16="http://schemas.microsoft.com/office/drawing/2014/main" id="{5F4CC409-330C-AC13-1AC2-659270F0E41C}"/>
              </a:ext>
            </a:extLst>
          </p:cNvPr>
          <p:cNvSpPr txBox="1"/>
          <p:nvPr/>
        </p:nvSpPr>
        <p:spPr>
          <a:xfrm>
            <a:off x="5049078" y="1837949"/>
            <a:ext cx="351378" cy="248209"/>
          </a:xfrm>
          <a:prstGeom prst="rect">
            <a:avLst/>
          </a:prstGeom>
          <a:noFill/>
        </p:spPr>
        <p:txBody>
          <a:bodyPr wrap="none" rtlCol="0">
            <a:spAutoFit/>
          </a:bodyPr>
          <a:lstStyle/>
          <a:p>
            <a:r>
              <a:rPr lang="en-US" sz="1013" dirty="0"/>
              <a:t>No</a:t>
            </a:r>
          </a:p>
        </p:txBody>
      </p:sp>
      <p:sp>
        <p:nvSpPr>
          <p:cNvPr id="8" name="TextBox 7">
            <a:extLst>
              <a:ext uri="{FF2B5EF4-FFF2-40B4-BE49-F238E27FC236}">
                <a16:creationId xmlns:a16="http://schemas.microsoft.com/office/drawing/2014/main" id="{1CB0835F-C80A-3E21-3E88-AB733438F3DB}"/>
              </a:ext>
            </a:extLst>
          </p:cNvPr>
          <p:cNvSpPr txBox="1"/>
          <p:nvPr/>
        </p:nvSpPr>
        <p:spPr>
          <a:xfrm>
            <a:off x="5486785" y="1837949"/>
            <a:ext cx="545342" cy="248209"/>
          </a:xfrm>
          <a:prstGeom prst="rect">
            <a:avLst/>
          </a:prstGeom>
          <a:noFill/>
        </p:spPr>
        <p:txBody>
          <a:bodyPr wrap="none" rtlCol="0">
            <a:spAutoFit/>
          </a:bodyPr>
          <a:lstStyle/>
          <a:p>
            <a:r>
              <a:rPr lang="en-US" sz="1013" dirty="0"/>
              <a:t>Single</a:t>
            </a:r>
          </a:p>
        </p:txBody>
      </p:sp>
      <p:sp>
        <p:nvSpPr>
          <p:cNvPr id="9" name="TextBox 8">
            <a:extLst>
              <a:ext uri="{FF2B5EF4-FFF2-40B4-BE49-F238E27FC236}">
                <a16:creationId xmlns:a16="http://schemas.microsoft.com/office/drawing/2014/main" id="{29CF4DD4-E098-1E7B-BEFD-B3D458BA55E3}"/>
              </a:ext>
            </a:extLst>
          </p:cNvPr>
          <p:cNvSpPr txBox="1"/>
          <p:nvPr/>
        </p:nvSpPr>
        <p:spPr>
          <a:xfrm>
            <a:off x="6073486" y="1842722"/>
            <a:ext cx="466794" cy="248209"/>
          </a:xfrm>
          <a:prstGeom prst="rect">
            <a:avLst/>
          </a:prstGeom>
          <a:noFill/>
        </p:spPr>
        <p:txBody>
          <a:bodyPr wrap="none" rtlCol="0">
            <a:spAutoFit/>
          </a:bodyPr>
          <a:lstStyle/>
          <a:p>
            <a:r>
              <a:rPr lang="en-US" sz="1013" dirty="0"/>
              <a:t>123k</a:t>
            </a:r>
          </a:p>
        </p:txBody>
      </p:sp>
    </p:spTree>
    <p:extLst>
      <p:ext uri="{BB962C8B-B14F-4D97-AF65-F5344CB8AC3E}">
        <p14:creationId xmlns:p14="http://schemas.microsoft.com/office/powerpoint/2010/main" val="3646859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How to create/build decision tree</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a:lstStyle/>
          <a:p>
            <a:r>
              <a:rPr lang="en-US" dirty="0"/>
              <a:t>Top-down recursive partitioning</a:t>
            </a:r>
          </a:p>
          <a:p>
            <a:r>
              <a:rPr lang="en-US" dirty="0"/>
              <a:t>Select feature for first (root) node</a:t>
            </a:r>
          </a:p>
          <a:p>
            <a:r>
              <a:rPr lang="en-US" dirty="0"/>
              <a:t>Split given node into branches</a:t>
            </a:r>
          </a:p>
          <a:p>
            <a:r>
              <a:rPr lang="en-US" dirty="0"/>
              <a:t>Continue until no features left to use a node OR we have perfect fit</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35</a:t>
            </a:fld>
            <a:endParaRPr lang="en-US" dirty="0"/>
          </a:p>
        </p:txBody>
      </p:sp>
    </p:spTree>
    <p:extLst>
      <p:ext uri="{BB962C8B-B14F-4D97-AF65-F5344CB8AC3E}">
        <p14:creationId xmlns:p14="http://schemas.microsoft.com/office/powerpoint/2010/main" val="185521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Building tree</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a:lstStyle/>
          <a:p>
            <a:r>
              <a:rPr lang="en-US" dirty="0"/>
              <a:t>How do we split a feature?</a:t>
            </a:r>
          </a:p>
          <a:p>
            <a:pPr lvl="1"/>
            <a:r>
              <a:rPr lang="en-US" dirty="0"/>
              <a:t>For Categorical predictor</a:t>
            </a:r>
          </a:p>
          <a:p>
            <a:pPr lvl="2"/>
            <a:r>
              <a:rPr lang="en-US" dirty="0"/>
              <a:t>binary – split to two branch</a:t>
            </a:r>
          </a:p>
          <a:p>
            <a:pPr lvl="2"/>
            <a:r>
              <a:rPr lang="en-US" dirty="0"/>
              <a:t>multiple classes – split to number of distinct classes</a:t>
            </a:r>
          </a:p>
          <a:p>
            <a:pPr lvl="1"/>
            <a:r>
              <a:rPr lang="en-US" dirty="0"/>
              <a:t>For continuous predictor</a:t>
            </a:r>
          </a:p>
          <a:p>
            <a:pPr lvl="2"/>
            <a:r>
              <a:rPr lang="en-US" dirty="0"/>
              <a:t>Binary split  – optimal value</a:t>
            </a:r>
          </a:p>
          <a:p>
            <a:pPr lvl="2"/>
            <a:r>
              <a:rPr lang="en-US" dirty="0"/>
              <a:t>Multiple way split - binning</a:t>
            </a:r>
          </a:p>
          <a:p>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36</a:t>
            </a:fld>
            <a:endParaRPr lang="en-US" dirty="0"/>
          </a:p>
        </p:txBody>
      </p:sp>
    </p:spTree>
    <p:extLst>
      <p:ext uri="{BB962C8B-B14F-4D97-AF65-F5344CB8AC3E}">
        <p14:creationId xmlns:p14="http://schemas.microsoft.com/office/powerpoint/2010/main" val="4136190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Building tree</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a:lstStyle/>
          <a:p>
            <a:r>
              <a:rPr lang="en-US" dirty="0"/>
              <a:t>Which order of features to split with?</a:t>
            </a:r>
          </a:p>
          <a:p>
            <a:pPr lvl="1"/>
            <a:r>
              <a:rPr lang="en-US" sz="2400" dirty="0"/>
              <a:t>Different orders of splitting will create different trees. </a:t>
            </a:r>
          </a:p>
          <a:p>
            <a:pPr lvl="2"/>
            <a:r>
              <a:rPr lang="en-US" sz="2000" dirty="0"/>
              <a:t>We’re finding the best fitting tree, so we test which node split will be better than the others.</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37</a:t>
            </a:fld>
            <a:endParaRPr lang="en-US" dirty="0"/>
          </a:p>
        </p:txBody>
      </p:sp>
    </p:spTree>
    <p:extLst>
      <p:ext uri="{BB962C8B-B14F-4D97-AF65-F5344CB8AC3E}">
        <p14:creationId xmlns:p14="http://schemas.microsoft.com/office/powerpoint/2010/main" val="231498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327942" y="79373"/>
            <a:ext cx="8610600" cy="857250"/>
          </a:xfrm>
        </p:spPr>
        <p:txBody>
          <a:bodyPr/>
          <a:lstStyle/>
          <a:p>
            <a:r>
              <a:rPr lang="en-US" dirty="0"/>
              <a:t>Information gain as means of selecting nodes</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38</a:t>
            </a:fld>
            <a:endParaRPr lang="en-US" dirty="0"/>
          </a:p>
        </p:txBody>
      </p:sp>
      <p:sp>
        <p:nvSpPr>
          <p:cNvPr id="5" name="Rectangle: Rounded Corners 4">
            <a:extLst>
              <a:ext uri="{FF2B5EF4-FFF2-40B4-BE49-F238E27FC236}">
                <a16:creationId xmlns:a16="http://schemas.microsoft.com/office/drawing/2014/main" id="{D7647AEF-0940-486A-B46B-3DA2FB101264}"/>
              </a:ext>
            </a:extLst>
          </p:cNvPr>
          <p:cNvSpPr/>
          <p:nvPr/>
        </p:nvSpPr>
        <p:spPr bwMode="auto">
          <a:xfrm>
            <a:off x="5553232" y="233335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Refund Received</a:t>
            </a:r>
          </a:p>
        </p:txBody>
      </p:sp>
      <p:sp>
        <p:nvSpPr>
          <p:cNvPr id="7" name="Rectangle: Rounded Corners 6">
            <a:extLst>
              <a:ext uri="{FF2B5EF4-FFF2-40B4-BE49-F238E27FC236}">
                <a16:creationId xmlns:a16="http://schemas.microsoft.com/office/drawing/2014/main" id="{CB064E5D-ED44-4755-A3A7-29CB3B65E7B7}"/>
              </a:ext>
            </a:extLst>
          </p:cNvPr>
          <p:cNvSpPr/>
          <p:nvPr/>
        </p:nvSpPr>
        <p:spPr bwMode="auto">
          <a:xfrm>
            <a:off x="45626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A2E41DE7-2510-4581-BADA-5BCBFFBE0C0A}"/>
              </a:ext>
            </a:extLst>
          </p:cNvPr>
          <p:cNvSpPr/>
          <p:nvPr/>
        </p:nvSpPr>
        <p:spPr bwMode="auto">
          <a:xfrm>
            <a:off x="65438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 name="Rectangle: Rounded Corners 10">
            <a:extLst>
              <a:ext uri="{FF2B5EF4-FFF2-40B4-BE49-F238E27FC236}">
                <a16:creationId xmlns:a16="http://schemas.microsoft.com/office/drawing/2014/main" id="{6228D27B-9D13-4F5F-B348-A4EAD71D9770}"/>
              </a:ext>
            </a:extLst>
          </p:cNvPr>
          <p:cNvSpPr/>
          <p:nvPr/>
        </p:nvSpPr>
        <p:spPr bwMode="auto">
          <a:xfrm>
            <a:off x="5557243" y="112268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2" name="Oval 11">
            <a:extLst>
              <a:ext uri="{FF2B5EF4-FFF2-40B4-BE49-F238E27FC236}">
                <a16:creationId xmlns:a16="http://schemas.microsoft.com/office/drawing/2014/main" id="{FE970A8B-90D5-4D13-BF98-22F570990F76}"/>
              </a:ext>
            </a:extLst>
          </p:cNvPr>
          <p:cNvSpPr/>
          <p:nvPr/>
        </p:nvSpPr>
        <p:spPr bwMode="auto">
          <a:xfrm>
            <a:off x="5724178"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7FA07D0C-9832-4D3E-AE34-9E5836D7CDA2}"/>
              </a:ext>
            </a:extLst>
          </p:cNvPr>
          <p:cNvSpPr/>
          <p:nvPr/>
        </p:nvSpPr>
        <p:spPr bwMode="auto">
          <a:xfrm>
            <a:off x="6029980"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448F8BD1-31FC-4E1C-AE69-C039D970E214}"/>
              </a:ext>
            </a:extLst>
          </p:cNvPr>
          <p:cNvSpPr/>
          <p:nvPr/>
        </p:nvSpPr>
        <p:spPr bwMode="auto">
          <a:xfrm>
            <a:off x="6340795" y="123848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8" name="Oval 17">
            <a:extLst>
              <a:ext uri="{FF2B5EF4-FFF2-40B4-BE49-F238E27FC236}">
                <a16:creationId xmlns:a16="http://schemas.microsoft.com/office/drawing/2014/main" id="{BF5F07C3-E100-49D7-88DB-5D0DAC143917}"/>
              </a:ext>
            </a:extLst>
          </p:cNvPr>
          <p:cNvSpPr/>
          <p:nvPr/>
        </p:nvSpPr>
        <p:spPr bwMode="auto">
          <a:xfrm>
            <a:off x="6652097" y="123697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0" name="Oval 19">
            <a:extLst>
              <a:ext uri="{FF2B5EF4-FFF2-40B4-BE49-F238E27FC236}">
                <a16:creationId xmlns:a16="http://schemas.microsoft.com/office/drawing/2014/main" id="{14D71E5F-5298-4A86-9BDE-FF0CB79AD42E}"/>
              </a:ext>
            </a:extLst>
          </p:cNvPr>
          <p:cNvSpPr/>
          <p:nvPr/>
        </p:nvSpPr>
        <p:spPr bwMode="auto">
          <a:xfrm>
            <a:off x="5718659" y="1520721"/>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2" name="Oval 21">
            <a:extLst>
              <a:ext uri="{FF2B5EF4-FFF2-40B4-BE49-F238E27FC236}">
                <a16:creationId xmlns:a16="http://schemas.microsoft.com/office/drawing/2014/main" id="{01CE5EA9-CAAA-4799-82FB-F997A7E63E07}"/>
              </a:ext>
            </a:extLst>
          </p:cNvPr>
          <p:cNvSpPr/>
          <p:nvPr/>
        </p:nvSpPr>
        <p:spPr bwMode="auto">
          <a:xfrm>
            <a:off x="6034492" y="1520721"/>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4" name="Oval 23">
            <a:extLst>
              <a:ext uri="{FF2B5EF4-FFF2-40B4-BE49-F238E27FC236}">
                <a16:creationId xmlns:a16="http://schemas.microsoft.com/office/drawing/2014/main" id="{DA2ECB51-B0E3-4156-8155-8037A4262845}"/>
              </a:ext>
            </a:extLst>
          </p:cNvPr>
          <p:cNvSpPr/>
          <p:nvPr/>
        </p:nvSpPr>
        <p:spPr bwMode="auto">
          <a:xfrm>
            <a:off x="6341294" y="1528238"/>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ECC565E3-138E-4C1B-AF83-824E12EF7A3B}"/>
              </a:ext>
            </a:extLst>
          </p:cNvPr>
          <p:cNvSpPr/>
          <p:nvPr/>
        </p:nvSpPr>
        <p:spPr bwMode="auto">
          <a:xfrm>
            <a:off x="6648096" y="152773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60" name="Straight Arrow Connector 59">
            <a:extLst>
              <a:ext uri="{FF2B5EF4-FFF2-40B4-BE49-F238E27FC236}">
                <a16:creationId xmlns:a16="http://schemas.microsoft.com/office/drawing/2014/main" id="{8476D45E-6EFE-4B21-A08D-7E8C0EBC483D}"/>
              </a:ext>
            </a:extLst>
          </p:cNvPr>
          <p:cNvCxnSpPr>
            <a:stCxn id="5" idx="2"/>
            <a:endCxn id="7" idx="0"/>
          </p:cNvCxnSpPr>
          <p:nvPr/>
        </p:nvCxnSpPr>
        <p:spPr bwMode="auto">
          <a:xfrm flipH="1">
            <a:off x="52674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40B25AC7-4050-477A-AE2E-C852AEE4190B}"/>
              </a:ext>
            </a:extLst>
          </p:cNvPr>
          <p:cNvCxnSpPr>
            <a:cxnSpLocks/>
            <a:stCxn id="5" idx="2"/>
            <a:endCxn id="9" idx="0"/>
          </p:cNvCxnSpPr>
          <p:nvPr/>
        </p:nvCxnSpPr>
        <p:spPr bwMode="auto">
          <a:xfrm>
            <a:off x="62580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Rectangle 64">
            <a:extLst>
              <a:ext uri="{FF2B5EF4-FFF2-40B4-BE49-F238E27FC236}">
                <a16:creationId xmlns:a16="http://schemas.microsoft.com/office/drawing/2014/main" id="{BE97D077-7869-4AB8-AE6D-261701200E5C}"/>
              </a:ext>
            </a:extLst>
          </p:cNvPr>
          <p:cNvSpPr/>
          <p:nvPr/>
        </p:nvSpPr>
        <p:spPr bwMode="auto">
          <a:xfrm>
            <a:off x="5466501" y="3172561"/>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67" name="Rectangle 66">
            <a:extLst>
              <a:ext uri="{FF2B5EF4-FFF2-40B4-BE49-F238E27FC236}">
                <a16:creationId xmlns:a16="http://schemas.microsoft.com/office/drawing/2014/main" id="{5E29DAF5-F918-4EDD-BC3C-E61E91C0C53A}"/>
              </a:ext>
            </a:extLst>
          </p:cNvPr>
          <p:cNvSpPr/>
          <p:nvPr/>
        </p:nvSpPr>
        <p:spPr bwMode="auto">
          <a:xfrm>
            <a:off x="6594207" y="31484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75" name="Oval 74">
            <a:extLst>
              <a:ext uri="{FF2B5EF4-FFF2-40B4-BE49-F238E27FC236}">
                <a16:creationId xmlns:a16="http://schemas.microsoft.com/office/drawing/2014/main" id="{CFF895A5-73F1-4A76-9A7B-F4CF8A6FFD30}"/>
              </a:ext>
            </a:extLst>
          </p:cNvPr>
          <p:cNvSpPr/>
          <p:nvPr/>
        </p:nvSpPr>
        <p:spPr bwMode="auto">
          <a:xfrm>
            <a:off x="5336420" y="358615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79" name="Oval 78">
            <a:extLst>
              <a:ext uri="{FF2B5EF4-FFF2-40B4-BE49-F238E27FC236}">
                <a16:creationId xmlns:a16="http://schemas.microsoft.com/office/drawing/2014/main" id="{E5C22560-21A4-49BD-B863-90E34AE58A73}"/>
              </a:ext>
            </a:extLst>
          </p:cNvPr>
          <p:cNvSpPr/>
          <p:nvPr/>
        </p:nvSpPr>
        <p:spPr bwMode="auto">
          <a:xfrm>
            <a:off x="4714284" y="386839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3" name="Oval 82">
            <a:extLst>
              <a:ext uri="{FF2B5EF4-FFF2-40B4-BE49-F238E27FC236}">
                <a16:creationId xmlns:a16="http://schemas.microsoft.com/office/drawing/2014/main" id="{5812749D-AFB1-428F-B1E8-AD1AAA968CF1}"/>
              </a:ext>
            </a:extLst>
          </p:cNvPr>
          <p:cNvSpPr/>
          <p:nvPr/>
        </p:nvSpPr>
        <p:spPr bwMode="auto">
          <a:xfrm>
            <a:off x="5336919" y="387590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7" name="Oval 86">
            <a:extLst>
              <a:ext uri="{FF2B5EF4-FFF2-40B4-BE49-F238E27FC236}">
                <a16:creationId xmlns:a16="http://schemas.microsoft.com/office/drawing/2014/main" id="{CDC0F949-D546-48B2-B5E1-BF9C8C0CBCBA}"/>
              </a:ext>
            </a:extLst>
          </p:cNvPr>
          <p:cNvSpPr/>
          <p:nvPr/>
        </p:nvSpPr>
        <p:spPr bwMode="auto">
          <a:xfrm>
            <a:off x="6717188"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9" name="Oval 88">
            <a:extLst>
              <a:ext uri="{FF2B5EF4-FFF2-40B4-BE49-F238E27FC236}">
                <a16:creationId xmlns:a16="http://schemas.microsoft.com/office/drawing/2014/main" id="{4CA1BFF0-DF31-4808-9493-34FB84CA5D2F}"/>
              </a:ext>
            </a:extLst>
          </p:cNvPr>
          <p:cNvSpPr/>
          <p:nvPr/>
        </p:nvSpPr>
        <p:spPr bwMode="auto">
          <a:xfrm>
            <a:off x="7022990"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3" name="Oval 92">
            <a:extLst>
              <a:ext uri="{FF2B5EF4-FFF2-40B4-BE49-F238E27FC236}">
                <a16:creationId xmlns:a16="http://schemas.microsoft.com/office/drawing/2014/main" id="{FA0F0B5E-C977-4B01-8A21-6DDA45ACD70C}"/>
              </a:ext>
            </a:extLst>
          </p:cNvPr>
          <p:cNvSpPr/>
          <p:nvPr/>
        </p:nvSpPr>
        <p:spPr bwMode="auto">
          <a:xfrm>
            <a:off x="7645107" y="357712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7" name="Oval 96">
            <a:extLst>
              <a:ext uri="{FF2B5EF4-FFF2-40B4-BE49-F238E27FC236}">
                <a16:creationId xmlns:a16="http://schemas.microsoft.com/office/drawing/2014/main" id="{08BEF6D5-9FED-4805-8C84-B4D2B024CF2C}"/>
              </a:ext>
            </a:extLst>
          </p:cNvPr>
          <p:cNvSpPr/>
          <p:nvPr/>
        </p:nvSpPr>
        <p:spPr bwMode="auto">
          <a:xfrm>
            <a:off x="7027502" y="3860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01" name="Oval 100">
            <a:extLst>
              <a:ext uri="{FF2B5EF4-FFF2-40B4-BE49-F238E27FC236}">
                <a16:creationId xmlns:a16="http://schemas.microsoft.com/office/drawing/2014/main" id="{16D0B52B-8EE1-4EF8-A2F8-6E1485BB671F}"/>
              </a:ext>
            </a:extLst>
          </p:cNvPr>
          <p:cNvSpPr/>
          <p:nvPr/>
        </p:nvSpPr>
        <p:spPr bwMode="auto">
          <a:xfrm>
            <a:off x="7641106" y="386788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03" name="Straight Arrow Connector 102">
            <a:extLst>
              <a:ext uri="{FF2B5EF4-FFF2-40B4-BE49-F238E27FC236}">
                <a16:creationId xmlns:a16="http://schemas.microsoft.com/office/drawing/2014/main" id="{10BF290F-F481-48EA-BA3B-44E5A6140151}"/>
              </a:ext>
            </a:extLst>
          </p:cNvPr>
          <p:cNvCxnSpPr>
            <a:stCxn id="11" idx="2"/>
            <a:endCxn id="5" idx="0"/>
          </p:cNvCxnSpPr>
          <p:nvPr/>
        </p:nvCxnSpPr>
        <p:spPr bwMode="auto">
          <a:xfrm flipH="1">
            <a:off x="6258083" y="1792438"/>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6" name="Rectangle 105">
            <a:extLst>
              <a:ext uri="{FF2B5EF4-FFF2-40B4-BE49-F238E27FC236}">
                <a16:creationId xmlns:a16="http://schemas.microsoft.com/office/drawing/2014/main" id="{81FE7C22-64A3-43E4-B9DE-94782751633D}"/>
              </a:ext>
            </a:extLst>
          </p:cNvPr>
          <p:cNvSpPr/>
          <p:nvPr/>
        </p:nvSpPr>
        <p:spPr bwMode="auto">
          <a:xfrm>
            <a:off x="7014178" y="118484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08" name="Rectangle 107">
            <a:extLst>
              <a:ext uri="{FF2B5EF4-FFF2-40B4-BE49-F238E27FC236}">
                <a16:creationId xmlns:a16="http://schemas.microsoft.com/office/drawing/2014/main" id="{4E0E27DD-CB89-4885-A8EF-7C04F78BA05A}"/>
              </a:ext>
            </a:extLst>
          </p:cNvPr>
          <p:cNvSpPr/>
          <p:nvPr/>
        </p:nvSpPr>
        <p:spPr bwMode="auto">
          <a:xfrm>
            <a:off x="7006786" y="2349286"/>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10" name="Rectangle: Rounded Corners 109">
            <a:extLst>
              <a:ext uri="{FF2B5EF4-FFF2-40B4-BE49-F238E27FC236}">
                <a16:creationId xmlns:a16="http://schemas.microsoft.com/office/drawing/2014/main" id="{73E7695F-A75B-4712-8BC3-AE3823D7484D}"/>
              </a:ext>
            </a:extLst>
          </p:cNvPr>
          <p:cNvSpPr/>
          <p:nvPr/>
        </p:nvSpPr>
        <p:spPr bwMode="auto">
          <a:xfrm>
            <a:off x="1495920" y="2368690"/>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Marital Status</a:t>
            </a:r>
          </a:p>
        </p:txBody>
      </p:sp>
      <p:sp>
        <p:nvSpPr>
          <p:cNvPr id="112" name="Rectangle: Rounded Corners 111">
            <a:extLst>
              <a:ext uri="{FF2B5EF4-FFF2-40B4-BE49-F238E27FC236}">
                <a16:creationId xmlns:a16="http://schemas.microsoft.com/office/drawing/2014/main" id="{6A003230-307C-420F-B4D1-95D67EAFC489}"/>
              </a:ext>
            </a:extLst>
          </p:cNvPr>
          <p:cNvSpPr/>
          <p:nvPr/>
        </p:nvSpPr>
        <p:spPr bwMode="auto">
          <a:xfrm>
            <a:off x="5053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4" name="Rectangle: Rounded Corners 113">
            <a:extLst>
              <a:ext uri="{FF2B5EF4-FFF2-40B4-BE49-F238E27FC236}">
                <a16:creationId xmlns:a16="http://schemas.microsoft.com/office/drawing/2014/main" id="{F7DF47F1-8DA1-453B-940C-DC5460F623B6}"/>
              </a:ext>
            </a:extLst>
          </p:cNvPr>
          <p:cNvSpPr/>
          <p:nvPr/>
        </p:nvSpPr>
        <p:spPr bwMode="auto">
          <a:xfrm>
            <a:off x="24865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6" name="Rectangle: Rounded Corners 115">
            <a:extLst>
              <a:ext uri="{FF2B5EF4-FFF2-40B4-BE49-F238E27FC236}">
                <a16:creationId xmlns:a16="http://schemas.microsoft.com/office/drawing/2014/main" id="{ACF92A97-8574-49C3-B311-15E9D8AB1FC5}"/>
              </a:ext>
            </a:extLst>
          </p:cNvPr>
          <p:cNvSpPr/>
          <p:nvPr/>
        </p:nvSpPr>
        <p:spPr bwMode="auto">
          <a:xfrm>
            <a:off x="1499931" y="115801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8" name="Oval 117">
            <a:extLst>
              <a:ext uri="{FF2B5EF4-FFF2-40B4-BE49-F238E27FC236}">
                <a16:creationId xmlns:a16="http://schemas.microsoft.com/office/drawing/2014/main" id="{C80B6AAF-D762-4329-9116-2CB70737C004}"/>
              </a:ext>
            </a:extLst>
          </p:cNvPr>
          <p:cNvSpPr/>
          <p:nvPr/>
        </p:nvSpPr>
        <p:spPr bwMode="auto">
          <a:xfrm>
            <a:off x="1666866"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0" name="Oval 119">
            <a:extLst>
              <a:ext uri="{FF2B5EF4-FFF2-40B4-BE49-F238E27FC236}">
                <a16:creationId xmlns:a16="http://schemas.microsoft.com/office/drawing/2014/main" id="{1B0DDE9D-4BCC-4D41-8F71-7E15D496BA5C}"/>
              </a:ext>
            </a:extLst>
          </p:cNvPr>
          <p:cNvSpPr/>
          <p:nvPr/>
        </p:nvSpPr>
        <p:spPr bwMode="auto">
          <a:xfrm>
            <a:off x="1972668"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2" name="Oval 121">
            <a:extLst>
              <a:ext uri="{FF2B5EF4-FFF2-40B4-BE49-F238E27FC236}">
                <a16:creationId xmlns:a16="http://schemas.microsoft.com/office/drawing/2014/main" id="{753E2C6B-4D5E-42A6-861D-A4FF56CE6F82}"/>
              </a:ext>
            </a:extLst>
          </p:cNvPr>
          <p:cNvSpPr/>
          <p:nvPr/>
        </p:nvSpPr>
        <p:spPr bwMode="auto">
          <a:xfrm>
            <a:off x="2283483" y="127381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4" name="Oval 123">
            <a:extLst>
              <a:ext uri="{FF2B5EF4-FFF2-40B4-BE49-F238E27FC236}">
                <a16:creationId xmlns:a16="http://schemas.microsoft.com/office/drawing/2014/main" id="{4D7524A8-05AA-4CF0-A2E8-979BB33C665E}"/>
              </a:ext>
            </a:extLst>
          </p:cNvPr>
          <p:cNvSpPr/>
          <p:nvPr/>
        </p:nvSpPr>
        <p:spPr bwMode="auto">
          <a:xfrm>
            <a:off x="2594785" y="127230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6" name="Oval 125">
            <a:extLst>
              <a:ext uri="{FF2B5EF4-FFF2-40B4-BE49-F238E27FC236}">
                <a16:creationId xmlns:a16="http://schemas.microsoft.com/office/drawing/2014/main" id="{6BF17B56-36FA-4FE4-8439-62CE470297B2}"/>
              </a:ext>
            </a:extLst>
          </p:cNvPr>
          <p:cNvSpPr/>
          <p:nvPr/>
        </p:nvSpPr>
        <p:spPr bwMode="auto">
          <a:xfrm>
            <a:off x="1661347" y="155605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8" name="Oval 127">
            <a:extLst>
              <a:ext uri="{FF2B5EF4-FFF2-40B4-BE49-F238E27FC236}">
                <a16:creationId xmlns:a16="http://schemas.microsoft.com/office/drawing/2014/main" id="{21FBC333-3236-49D4-8A3C-BB4BB2C39293}"/>
              </a:ext>
            </a:extLst>
          </p:cNvPr>
          <p:cNvSpPr/>
          <p:nvPr/>
        </p:nvSpPr>
        <p:spPr bwMode="auto">
          <a:xfrm>
            <a:off x="1977180" y="155605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0" name="Oval 129">
            <a:extLst>
              <a:ext uri="{FF2B5EF4-FFF2-40B4-BE49-F238E27FC236}">
                <a16:creationId xmlns:a16="http://schemas.microsoft.com/office/drawing/2014/main" id="{2C4DF9CB-CE6E-4C95-9AC6-2FA0957EB72F}"/>
              </a:ext>
            </a:extLst>
          </p:cNvPr>
          <p:cNvSpPr/>
          <p:nvPr/>
        </p:nvSpPr>
        <p:spPr bwMode="auto">
          <a:xfrm>
            <a:off x="2283982" y="156356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2" name="Oval 131">
            <a:extLst>
              <a:ext uri="{FF2B5EF4-FFF2-40B4-BE49-F238E27FC236}">
                <a16:creationId xmlns:a16="http://schemas.microsoft.com/office/drawing/2014/main" id="{761E199E-8801-471D-837D-C693DD82DAF8}"/>
              </a:ext>
            </a:extLst>
          </p:cNvPr>
          <p:cNvSpPr/>
          <p:nvPr/>
        </p:nvSpPr>
        <p:spPr bwMode="auto">
          <a:xfrm>
            <a:off x="2590784" y="156306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34" name="Straight Arrow Connector 133">
            <a:extLst>
              <a:ext uri="{FF2B5EF4-FFF2-40B4-BE49-F238E27FC236}">
                <a16:creationId xmlns:a16="http://schemas.microsoft.com/office/drawing/2014/main" id="{44234760-266A-49E7-AF03-7561FE8D8A76}"/>
              </a:ext>
            </a:extLst>
          </p:cNvPr>
          <p:cNvCxnSpPr>
            <a:cxnSpLocks/>
            <a:stCxn id="110" idx="2"/>
            <a:endCxn id="112" idx="0"/>
          </p:cNvCxnSpPr>
          <p:nvPr/>
        </p:nvCxnSpPr>
        <p:spPr bwMode="auto">
          <a:xfrm flipH="1">
            <a:off x="12101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B2A3F036-EFD0-43BE-A416-5212F143C2AE}"/>
              </a:ext>
            </a:extLst>
          </p:cNvPr>
          <p:cNvCxnSpPr>
            <a:cxnSpLocks/>
            <a:stCxn id="110" idx="2"/>
            <a:endCxn id="114" idx="0"/>
          </p:cNvCxnSpPr>
          <p:nvPr/>
        </p:nvCxnSpPr>
        <p:spPr bwMode="auto">
          <a:xfrm>
            <a:off x="22007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8" name="Rectangle 137">
            <a:extLst>
              <a:ext uri="{FF2B5EF4-FFF2-40B4-BE49-F238E27FC236}">
                <a16:creationId xmlns:a16="http://schemas.microsoft.com/office/drawing/2014/main" id="{3D0949A7-4ABE-4FCA-A95A-5FEC6732A4D1}"/>
              </a:ext>
            </a:extLst>
          </p:cNvPr>
          <p:cNvSpPr/>
          <p:nvPr/>
        </p:nvSpPr>
        <p:spPr bwMode="auto">
          <a:xfrm>
            <a:off x="1409188" y="32078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140" name="Rectangle 139">
            <a:extLst>
              <a:ext uri="{FF2B5EF4-FFF2-40B4-BE49-F238E27FC236}">
                <a16:creationId xmlns:a16="http://schemas.microsoft.com/office/drawing/2014/main" id="{20B54930-E19D-4FE1-A554-B82424DE36E6}"/>
              </a:ext>
            </a:extLst>
          </p:cNvPr>
          <p:cNvSpPr/>
          <p:nvPr/>
        </p:nvSpPr>
        <p:spPr bwMode="auto">
          <a:xfrm>
            <a:off x="2536894" y="318382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142" name="Oval 141">
            <a:extLst>
              <a:ext uri="{FF2B5EF4-FFF2-40B4-BE49-F238E27FC236}">
                <a16:creationId xmlns:a16="http://schemas.microsoft.com/office/drawing/2014/main" id="{08F9340F-E77D-48B5-B78A-2E9F6709BD4F}"/>
              </a:ext>
            </a:extLst>
          </p:cNvPr>
          <p:cNvSpPr/>
          <p:nvPr/>
        </p:nvSpPr>
        <p:spPr bwMode="auto">
          <a:xfrm>
            <a:off x="1279108" y="362148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4" name="Oval 143">
            <a:extLst>
              <a:ext uri="{FF2B5EF4-FFF2-40B4-BE49-F238E27FC236}">
                <a16:creationId xmlns:a16="http://schemas.microsoft.com/office/drawing/2014/main" id="{38B61C70-3394-40EE-AB0D-1DABE80107CE}"/>
              </a:ext>
            </a:extLst>
          </p:cNvPr>
          <p:cNvSpPr/>
          <p:nvPr/>
        </p:nvSpPr>
        <p:spPr bwMode="auto">
          <a:xfrm>
            <a:off x="656972" y="390372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8" name="Oval 147">
            <a:extLst>
              <a:ext uri="{FF2B5EF4-FFF2-40B4-BE49-F238E27FC236}">
                <a16:creationId xmlns:a16="http://schemas.microsoft.com/office/drawing/2014/main" id="{9C65CFBE-C51E-4C60-85A6-881E49474E83}"/>
              </a:ext>
            </a:extLst>
          </p:cNvPr>
          <p:cNvSpPr/>
          <p:nvPr/>
        </p:nvSpPr>
        <p:spPr bwMode="auto">
          <a:xfrm>
            <a:off x="2659876"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0" name="Oval 149">
            <a:extLst>
              <a:ext uri="{FF2B5EF4-FFF2-40B4-BE49-F238E27FC236}">
                <a16:creationId xmlns:a16="http://schemas.microsoft.com/office/drawing/2014/main" id="{7A84A1E5-BC79-413A-A5B7-494A5520D2BA}"/>
              </a:ext>
            </a:extLst>
          </p:cNvPr>
          <p:cNvSpPr/>
          <p:nvPr/>
        </p:nvSpPr>
        <p:spPr bwMode="auto">
          <a:xfrm>
            <a:off x="2965678"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2" name="Oval 151">
            <a:extLst>
              <a:ext uri="{FF2B5EF4-FFF2-40B4-BE49-F238E27FC236}">
                <a16:creationId xmlns:a16="http://schemas.microsoft.com/office/drawing/2014/main" id="{15634AAA-56AF-4714-887E-65FD1F1100DF}"/>
              </a:ext>
            </a:extLst>
          </p:cNvPr>
          <p:cNvSpPr/>
          <p:nvPr/>
        </p:nvSpPr>
        <p:spPr bwMode="auto">
          <a:xfrm>
            <a:off x="3587795" y="361245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4" name="Oval 153">
            <a:extLst>
              <a:ext uri="{FF2B5EF4-FFF2-40B4-BE49-F238E27FC236}">
                <a16:creationId xmlns:a16="http://schemas.microsoft.com/office/drawing/2014/main" id="{8BD1F02D-0540-4CE0-8AD6-5B00C839E061}"/>
              </a:ext>
            </a:extLst>
          </p:cNvPr>
          <p:cNvSpPr/>
          <p:nvPr/>
        </p:nvSpPr>
        <p:spPr bwMode="auto">
          <a:xfrm>
            <a:off x="2970190" y="389620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6" name="Oval 155">
            <a:extLst>
              <a:ext uri="{FF2B5EF4-FFF2-40B4-BE49-F238E27FC236}">
                <a16:creationId xmlns:a16="http://schemas.microsoft.com/office/drawing/2014/main" id="{4AC96256-3C34-478D-802E-8AE7B0EB5B73}"/>
              </a:ext>
            </a:extLst>
          </p:cNvPr>
          <p:cNvSpPr/>
          <p:nvPr/>
        </p:nvSpPr>
        <p:spPr bwMode="auto">
          <a:xfrm>
            <a:off x="3583794" y="390321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58" name="Straight Arrow Connector 157">
            <a:extLst>
              <a:ext uri="{FF2B5EF4-FFF2-40B4-BE49-F238E27FC236}">
                <a16:creationId xmlns:a16="http://schemas.microsoft.com/office/drawing/2014/main" id="{61873486-F940-4D41-943E-43A82EC96CF3}"/>
              </a:ext>
            </a:extLst>
          </p:cNvPr>
          <p:cNvCxnSpPr>
            <a:cxnSpLocks/>
            <a:stCxn id="116" idx="2"/>
            <a:endCxn id="110" idx="0"/>
          </p:cNvCxnSpPr>
          <p:nvPr/>
        </p:nvCxnSpPr>
        <p:spPr bwMode="auto">
          <a:xfrm flipH="1">
            <a:off x="2200771" y="1827769"/>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0" name="Rectangle 159">
            <a:extLst>
              <a:ext uri="{FF2B5EF4-FFF2-40B4-BE49-F238E27FC236}">
                <a16:creationId xmlns:a16="http://schemas.microsoft.com/office/drawing/2014/main" id="{37286AEE-A687-4540-8213-FD643445C31C}"/>
              </a:ext>
            </a:extLst>
          </p:cNvPr>
          <p:cNvSpPr/>
          <p:nvPr/>
        </p:nvSpPr>
        <p:spPr bwMode="auto">
          <a:xfrm>
            <a:off x="2956867" y="1220179"/>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62" name="Rectangle 161">
            <a:extLst>
              <a:ext uri="{FF2B5EF4-FFF2-40B4-BE49-F238E27FC236}">
                <a16:creationId xmlns:a16="http://schemas.microsoft.com/office/drawing/2014/main" id="{CF96DE8C-B24F-4628-B06D-028D3B15BE44}"/>
              </a:ext>
            </a:extLst>
          </p:cNvPr>
          <p:cNvSpPr/>
          <p:nvPr/>
        </p:nvSpPr>
        <p:spPr bwMode="auto">
          <a:xfrm>
            <a:off x="2949475" y="2384617"/>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65" name="Oval 164">
            <a:extLst>
              <a:ext uri="{FF2B5EF4-FFF2-40B4-BE49-F238E27FC236}">
                <a16:creationId xmlns:a16="http://schemas.microsoft.com/office/drawing/2014/main" id="{CC585A7F-E666-4DF7-8612-5B2711318456}"/>
              </a:ext>
            </a:extLst>
          </p:cNvPr>
          <p:cNvSpPr/>
          <p:nvPr/>
        </p:nvSpPr>
        <p:spPr bwMode="auto">
          <a:xfrm>
            <a:off x="3271368" y="389620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67" name="Straight Arrow Connector 166">
            <a:extLst>
              <a:ext uri="{FF2B5EF4-FFF2-40B4-BE49-F238E27FC236}">
                <a16:creationId xmlns:a16="http://schemas.microsoft.com/office/drawing/2014/main" id="{73C7D86F-2614-4D54-ADDC-B16C9EB4B5AF}"/>
              </a:ext>
            </a:extLst>
          </p:cNvPr>
          <p:cNvCxnSpPr/>
          <p:nvPr/>
        </p:nvCxnSpPr>
        <p:spPr bwMode="auto">
          <a:xfrm>
            <a:off x="228600" y="1253773"/>
            <a:ext cx="0" cy="2583032"/>
          </a:xfrm>
          <a:prstGeom prst="straightConnector1">
            <a:avLst/>
          </a:prstGeom>
          <a:solidFill>
            <a:schemeClr val="accent1"/>
          </a:solidFill>
          <a:ln w="88900" cap="flat" cmpd="sng" algn="ctr">
            <a:solidFill>
              <a:srgbClr val="0070C0"/>
            </a:solidFill>
            <a:prstDash val="solid"/>
            <a:round/>
            <a:headEnd type="none" w="med" len="med"/>
            <a:tailEnd type="triangle" w="sm" len="sm"/>
          </a:ln>
          <a:effectLst/>
        </p:spPr>
      </p:cxnSp>
      <p:sp>
        <p:nvSpPr>
          <p:cNvPr id="168" name="TextBox 167">
            <a:extLst>
              <a:ext uri="{FF2B5EF4-FFF2-40B4-BE49-F238E27FC236}">
                <a16:creationId xmlns:a16="http://schemas.microsoft.com/office/drawing/2014/main" id="{17ED5B5C-02B2-433F-95D5-7FA21BD075BE}"/>
              </a:ext>
            </a:extLst>
          </p:cNvPr>
          <p:cNvSpPr txBox="1"/>
          <p:nvPr/>
        </p:nvSpPr>
        <p:spPr>
          <a:xfrm>
            <a:off x="207415" y="2666334"/>
            <a:ext cx="1389639"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Information Gain</a:t>
            </a:r>
          </a:p>
        </p:txBody>
      </p:sp>
      <p:cxnSp>
        <p:nvCxnSpPr>
          <p:cNvPr id="170" name="Straight Arrow Connector 169">
            <a:extLst>
              <a:ext uri="{FF2B5EF4-FFF2-40B4-BE49-F238E27FC236}">
                <a16:creationId xmlns:a16="http://schemas.microsoft.com/office/drawing/2014/main" id="{E012B4B8-69EB-49BA-93C0-24C71565A2BF}"/>
              </a:ext>
            </a:extLst>
          </p:cNvPr>
          <p:cNvCxnSpPr>
            <a:cxnSpLocks/>
          </p:cNvCxnSpPr>
          <p:nvPr/>
        </p:nvCxnSpPr>
        <p:spPr bwMode="auto">
          <a:xfrm>
            <a:off x="3657600" y="2114550"/>
            <a:ext cx="1524000" cy="0"/>
          </a:xfrm>
          <a:prstGeom prst="straightConnector1">
            <a:avLst/>
          </a:prstGeom>
          <a:solidFill>
            <a:schemeClr val="accent1"/>
          </a:solidFill>
          <a:ln w="88900" cap="flat" cmpd="sng" algn="ctr">
            <a:solidFill>
              <a:srgbClr val="0070C0"/>
            </a:solidFill>
            <a:prstDash val="solid"/>
            <a:round/>
            <a:headEnd type="none" w="med" len="med"/>
            <a:tailEnd type="triangle" w="sm" len="sm"/>
          </a:ln>
          <a:effectLst/>
        </p:spPr>
      </p:cxnSp>
      <p:sp>
        <p:nvSpPr>
          <p:cNvPr id="173" name="TextBox 172">
            <a:extLst>
              <a:ext uri="{FF2B5EF4-FFF2-40B4-BE49-F238E27FC236}">
                <a16:creationId xmlns:a16="http://schemas.microsoft.com/office/drawing/2014/main" id="{1ECB2C0D-32B6-4B92-9139-25AA7133D7BE}"/>
              </a:ext>
            </a:extLst>
          </p:cNvPr>
          <p:cNvSpPr txBox="1"/>
          <p:nvPr/>
        </p:nvSpPr>
        <p:spPr>
          <a:xfrm>
            <a:off x="3785296" y="2167235"/>
            <a:ext cx="1374020"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More information gained</a:t>
            </a:r>
          </a:p>
        </p:txBody>
      </p:sp>
      <p:sp>
        <p:nvSpPr>
          <p:cNvPr id="174" name="TextBox 173">
            <a:extLst>
              <a:ext uri="{FF2B5EF4-FFF2-40B4-BE49-F238E27FC236}">
                <a16:creationId xmlns:a16="http://schemas.microsoft.com/office/drawing/2014/main" id="{D97A0853-5DAC-4213-AEE5-764146CF627B}"/>
              </a:ext>
            </a:extLst>
          </p:cNvPr>
          <p:cNvSpPr txBox="1"/>
          <p:nvPr/>
        </p:nvSpPr>
        <p:spPr>
          <a:xfrm>
            <a:off x="7474680" y="2295230"/>
            <a:ext cx="598241" cy="707886"/>
          </a:xfrm>
          <a:prstGeom prst="rect">
            <a:avLst/>
          </a:prstGeom>
          <a:noFill/>
        </p:spPr>
        <p:txBody>
          <a:bodyPr wrap="none" rtlCol="0">
            <a:spAutoFit/>
          </a:bodyPr>
          <a:lstStyle/>
          <a:p>
            <a:r>
              <a:rPr lang="en-US" sz="4000" b="1" dirty="0">
                <a:solidFill>
                  <a:srgbClr val="C00000"/>
                </a:solidFill>
                <a:sym typeface="Wingdings" panose="05000000000000000000" pitchFamily="2" charset="2"/>
              </a:rPr>
              <a:t></a:t>
            </a:r>
            <a:endParaRPr lang="en-US" sz="4000" b="1" dirty="0">
              <a:solidFill>
                <a:srgbClr val="C00000"/>
              </a:solidFill>
            </a:endParaRPr>
          </a:p>
        </p:txBody>
      </p:sp>
      <p:sp>
        <p:nvSpPr>
          <p:cNvPr id="175" name="TextBox 174">
            <a:extLst>
              <a:ext uri="{FF2B5EF4-FFF2-40B4-BE49-F238E27FC236}">
                <a16:creationId xmlns:a16="http://schemas.microsoft.com/office/drawing/2014/main" id="{7D459559-B6C1-4AAE-A194-B27CEFB22085}"/>
              </a:ext>
            </a:extLst>
          </p:cNvPr>
          <p:cNvSpPr txBox="1"/>
          <p:nvPr/>
        </p:nvSpPr>
        <p:spPr>
          <a:xfrm>
            <a:off x="7983994" y="2207451"/>
            <a:ext cx="954548"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Refund Received is a “better</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rule</a:t>
            </a:r>
          </a:p>
        </p:txBody>
      </p:sp>
    </p:spTree>
    <p:extLst>
      <p:ext uri="{BB962C8B-B14F-4D97-AF65-F5344CB8AC3E}">
        <p14:creationId xmlns:p14="http://schemas.microsoft.com/office/powerpoint/2010/main" val="244040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4" grpId="0" animBg="1"/>
      <p:bldP spid="16" grpId="0" animBg="1"/>
      <p:bldP spid="18" grpId="0" animBg="1"/>
      <p:bldP spid="20" grpId="0" animBg="1"/>
      <p:bldP spid="22" grpId="0" animBg="1"/>
      <p:bldP spid="24" grpId="0" animBg="1"/>
      <p:bldP spid="26" grpId="0" animBg="1"/>
      <p:bldP spid="65" grpId="0" animBg="1"/>
      <p:bldP spid="67" grpId="0" animBg="1"/>
      <p:bldP spid="75" grpId="0" animBg="1"/>
      <p:bldP spid="79" grpId="0" animBg="1"/>
      <p:bldP spid="83" grpId="0" animBg="1"/>
      <p:bldP spid="87" grpId="0" animBg="1"/>
      <p:bldP spid="89" grpId="0" animBg="1"/>
      <p:bldP spid="93" grpId="0" animBg="1"/>
      <p:bldP spid="97" grpId="0" animBg="1"/>
      <p:bldP spid="101" grpId="0" animBg="1"/>
      <p:bldP spid="106" grpId="0" animBg="1"/>
      <p:bldP spid="108" grpId="0" animBg="1"/>
      <p:bldP spid="110" grpId="0" animBg="1"/>
      <p:bldP spid="112" grpId="0" animBg="1"/>
      <p:bldP spid="114" grpId="0" animBg="1"/>
      <p:bldP spid="138" grpId="0" animBg="1"/>
      <p:bldP spid="140" grpId="0" animBg="1"/>
      <p:bldP spid="142" grpId="0" animBg="1"/>
      <p:bldP spid="144" grpId="0" animBg="1"/>
      <p:bldP spid="148" grpId="0" animBg="1"/>
      <p:bldP spid="150" grpId="0" animBg="1"/>
      <p:bldP spid="152" grpId="0" animBg="1"/>
      <p:bldP spid="154" grpId="0" animBg="1"/>
      <p:bldP spid="156" grpId="0" animBg="1"/>
      <p:bldP spid="162" grpId="0" animBg="1"/>
      <p:bldP spid="165" grpId="0" animBg="1"/>
      <p:bldP spid="168" grpId="0"/>
      <p:bldP spid="173" grpId="0"/>
      <p:bldP spid="174" grpId="0"/>
      <p:bldP spid="1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How we quantify information gain?</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a:lstStyle/>
          <a:p>
            <a:r>
              <a:rPr lang="en-US" dirty="0"/>
              <a:t>Measure Entropy: </a:t>
            </a:r>
          </a:p>
          <a:p>
            <a:pPr lvl="1"/>
            <a:r>
              <a:rPr lang="en-US" dirty="0"/>
              <a:t>Higher entropy means more disorder</a:t>
            </a:r>
          </a:p>
          <a:p>
            <a:pPr lvl="1"/>
            <a:r>
              <a:rPr lang="en-US" dirty="0"/>
              <a:t>Lower entropy means less disorder</a:t>
            </a:r>
          </a:p>
          <a:p>
            <a:r>
              <a:rPr lang="en-US" dirty="0"/>
              <a:t>Measure Purity/Homogeneity</a:t>
            </a:r>
          </a:p>
          <a:p>
            <a:pPr lvl="1"/>
            <a:r>
              <a:rPr lang="en-US" dirty="0"/>
              <a:t>Higher purity/homogeneity means more order</a:t>
            </a:r>
          </a:p>
          <a:p>
            <a:pPr lvl="1"/>
            <a:r>
              <a:rPr lang="en-US" dirty="0"/>
              <a:t>Lower purity/homogeneity means less order</a:t>
            </a:r>
          </a:p>
          <a:p>
            <a:pPr lvl="1"/>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39</a:t>
            </a:fld>
            <a:endParaRPr lang="en-US" dirty="0"/>
          </a:p>
        </p:txBody>
      </p:sp>
      <p:sp>
        <p:nvSpPr>
          <p:cNvPr id="5" name="TextBox 4">
            <a:extLst>
              <a:ext uri="{FF2B5EF4-FFF2-40B4-BE49-F238E27FC236}">
                <a16:creationId xmlns:a16="http://schemas.microsoft.com/office/drawing/2014/main" id="{07088854-17EF-40BF-9AD7-B97ED14AC00E}"/>
              </a:ext>
            </a:extLst>
          </p:cNvPr>
          <p:cNvSpPr txBox="1"/>
          <p:nvPr/>
        </p:nvSpPr>
        <p:spPr>
          <a:xfrm>
            <a:off x="241853" y="3938515"/>
            <a:ext cx="3884397" cy="369332"/>
          </a:xfrm>
          <a:prstGeom prst="rect">
            <a:avLst/>
          </a:prstGeom>
          <a:noFill/>
        </p:spPr>
        <p:txBody>
          <a:bodyPr wrap="none" rtlCol="0">
            <a:spAutoFit/>
          </a:bodyPr>
          <a:lstStyle/>
          <a:p>
            <a:r>
              <a:rPr lang="en-US" sz="1800" b="1" dirty="0">
                <a:solidFill>
                  <a:srgbClr val="CE1126"/>
                </a:solidFill>
                <a:latin typeface="Arial" panose="020B0604020202020204" pitchFamily="34" charset="0"/>
                <a:cs typeface="Arial" panose="020B0604020202020204" pitchFamily="34" charset="0"/>
              </a:rPr>
              <a:t>More disorder = more information</a:t>
            </a:r>
          </a:p>
        </p:txBody>
      </p:sp>
      <p:sp>
        <p:nvSpPr>
          <p:cNvPr id="7" name="TextBox 6">
            <a:extLst>
              <a:ext uri="{FF2B5EF4-FFF2-40B4-BE49-F238E27FC236}">
                <a16:creationId xmlns:a16="http://schemas.microsoft.com/office/drawing/2014/main" id="{A18484E3-81B8-4F4C-BA92-17B05813BC5C}"/>
              </a:ext>
            </a:extLst>
          </p:cNvPr>
          <p:cNvSpPr txBox="1"/>
          <p:nvPr/>
        </p:nvSpPr>
        <p:spPr>
          <a:xfrm>
            <a:off x="4521233" y="3938515"/>
            <a:ext cx="3743332" cy="369332"/>
          </a:xfrm>
          <a:prstGeom prst="rect">
            <a:avLst/>
          </a:prstGeom>
          <a:noFill/>
        </p:spPr>
        <p:txBody>
          <a:bodyPr wrap="none" rtlCol="0">
            <a:spAutoFit/>
          </a:bodyPr>
          <a:lstStyle/>
          <a:p>
            <a:r>
              <a:rPr lang="en-US" sz="1800" b="1" dirty="0">
                <a:solidFill>
                  <a:srgbClr val="CE1126"/>
                </a:solidFill>
                <a:latin typeface="Arial" panose="020B0604020202020204" pitchFamily="34" charset="0"/>
                <a:cs typeface="Arial" panose="020B0604020202020204" pitchFamily="34" charset="0"/>
              </a:rPr>
              <a:t>Less disorder = less information</a:t>
            </a:r>
          </a:p>
        </p:txBody>
      </p:sp>
      <p:sp>
        <p:nvSpPr>
          <p:cNvPr id="6" name="TextBox 5">
            <a:extLst>
              <a:ext uri="{FF2B5EF4-FFF2-40B4-BE49-F238E27FC236}">
                <a16:creationId xmlns:a16="http://schemas.microsoft.com/office/drawing/2014/main" id="{D04305D2-6807-5102-699F-C09895EE0EAA}"/>
              </a:ext>
            </a:extLst>
          </p:cNvPr>
          <p:cNvSpPr txBox="1"/>
          <p:nvPr/>
        </p:nvSpPr>
        <p:spPr>
          <a:xfrm>
            <a:off x="113087" y="4538499"/>
            <a:ext cx="8917826" cy="369332"/>
          </a:xfrm>
          <a:prstGeom prst="rect">
            <a:avLst/>
          </a:prstGeom>
          <a:noFill/>
        </p:spPr>
        <p:txBody>
          <a:bodyPr wrap="none" rtlCol="0">
            <a:spAutoFit/>
          </a:bodyPr>
          <a:lstStyle/>
          <a:p>
            <a:r>
              <a:rPr lang="en-US" sz="1800" b="1" u="sng" dirty="0">
                <a:solidFill>
                  <a:srgbClr val="CE1126"/>
                </a:solidFill>
                <a:latin typeface="Arial" panose="020B0604020202020204" pitchFamily="34" charset="0"/>
                <a:cs typeface="Arial" panose="020B0604020202020204" pitchFamily="34" charset="0"/>
              </a:rPr>
              <a:t>If we move from more disorder to less disorder – we have extracted information</a:t>
            </a:r>
          </a:p>
        </p:txBody>
      </p:sp>
    </p:spTree>
    <p:extLst>
      <p:ext uri="{BB962C8B-B14F-4D97-AF65-F5344CB8AC3E}">
        <p14:creationId xmlns:p14="http://schemas.microsoft.com/office/powerpoint/2010/main" val="394217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E1A2-06BA-99AD-28C2-02D6C04FF79E}"/>
              </a:ext>
            </a:extLst>
          </p:cNvPr>
          <p:cNvSpPr>
            <a:spLocks noGrp="1"/>
          </p:cNvSpPr>
          <p:nvPr>
            <p:ph type="title"/>
          </p:nvPr>
        </p:nvSpPr>
        <p:spPr/>
        <p:txBody>
          <a:bodyPr/>
          <a:lstStyle/>
          <a:p>
            <a:r>
              <a:rPr lang="en-US" dirty="0"/>
              <a:t>Data Imbalance</a:t>
            </a:r>
          </a:p>
        </p:txBody>
      </p:sp>
      <p:sp>
        <p:nvSpPr>
          <p:cNvPr id="3" name="Content Placeholder 2">
            <a:extLst>
              <a:ext uri="{FF2B5EF4-FFF2-40B4-BE49-F238E27FC236}">
                <a16:creationId xmlns:a16="http://schemas.microsoft.com/office/drawing/2014/main" id="{A1FEF947-EC82-C41E-9E7D-AC7E027A2185}"/>
              </a:ext>
            </a:extLst>
          </p:cNvPr>
          <p:cNvSpPr>
            <a:spLocks noGrp="1"/>
          </p:cNvSpPr>
          <p:nvPr>
            <p:ph idx="1"/>
          </p:nvPr>
        </p:nvSpPr>
        <p:spPr/>
        <p:txBody>
          <a:bodyPr/>
          <a:lstStyle/>
          <a:p>
            <a:r>
              <a:rPr lang="en-US" dirty="0"/>
              <a:t>Data imbalance refers to a situation in which the classes within a labeled dataset are not represented equally or proportionately. </a:t>
            </a:r>
          </a:p>
          <a:p>
            <a:r>
              <a:rPr lang="en-US" dirty="0"/>
              <a:t>This is a common scenario in various fields, including but not limited to medical diagnosis, fraud detection, and natural language processing.</a:t>
            </a:r>
          </a:p>
        </p:txBody>
      </p:sp>
    </p:spTree>
    <p:extLst>
      <p:ext uri="{BB962C8B-B14F-4D97-AF65-F5344CB8AC3E}">
        <p14:creationId xmlns:p14="http://schemas.microsoft.com/office/powerpoint/2010/main" val="2558703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Two common measures</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a:lstStyle/>
          <a:p>
            <a:r>
              <a:rPr lang="en-US" dirty="0"/>
              <a:t>Gini Index – measure of homogeneity (sameness) 	</a:t>
            </a:r>
          </a:p>
          <a:p>
            <a:pPr marL="0" indent="0">
              <a:buNone/>
            </a:pPr>
            <a:endParaRPr lang="en-US" dirty="0"/>
          </a:p>
          <a:p>
            <a:endParaRPr lang="en-US" dirty="0"/>
          </a:p>
          <a:p>
            <a:endParaRPr lang="en-US" dirty="0"/>
          </a:p>
          <a:p>
            <a:r>
              <a:rPr lang="en-US" dirty="0"/>
              <a:t>Entropy – another measure the accomplishes the same task</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40</a:t>
            </a:fld>
            <a:endParaRPr lang="en-US" dirty="0"/>
          </a:p>
        </p:txBody>
      </p:sp>
      <p:pic>
        <p:nvPicPr>
          <p:cNvPr id="1026" name="Picture 2" descr="Decision Tree Flavors: Gini Index and Information Gain – Learn by Marketing">
            <a:extLst>
              <a:ext uri="{FF2B5EF4-FFF2-40B4-BE49-F238E27FC236}">
                <a16:creationId xmlns:a16="http://schemas.microsoft.com/office/drawing/2014/main" id="{08B48EAF-4A03-4E65-BE63-7CA9CFE24D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9"/>
          <a:stretch/>
        </p:blipFill>
        <p:spPr bwMode="auto">
          <a:xfrm>
            <a:off x="2282687" y="1757763"/>
            <a:ext cx="2857500" cy="9665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D5D4E56-5C4C-4B6A-81DA-0626065F0C8C}"/>
              </a:ext>
            </a:extLst>
          </p:cNvPr>
          <p:cNvPicPr>
            <a:picLocks noChangeAspect="1"/>
          </p:cNvPicPr>
          <p:nvPr/>
        </p:nvPicPr>
        <p:blipFill>
          <a:blip r:embed="rId4"/>
          <a:stretch>
            <a:fillRect/>
          </a:stretch>
        </p:blipFill>
        <p:spPr>
          <a:xfrm>
            <a:off x="1312693" y="3525550"/>
            <a:ext cx="4420217" cy="981212"/>
          </a:xfrm>
          <a:prstGeom prst="rect">
            <a:avLst/>
          </a:prstGeom>
        </p:spPr>
      </p:pic>
      <p:sp>
        <p:nvSpPr>
          <p:cNvPr id="7" name="TextBox 6">
            <a:extLst>
              <a:ext uri="{FF2B5EF4-FFF2-40B4-BE49-F238E27FC236}">
                <a16:creationId xmlns:a16="http://schemas.microsoft.com/office/drawing/2014/main" id="{03266214-55BB-4251-B76C-906048E41A92}"/>
              </a:ext>
            </a:extLst>
          </p:cNvPr>
          <p:cNvSpPr txBox="1"/>
          <p:nvPr/>
        </p:nvSpPr>
        <p:spPr>
          <a:xfrm>
            <a:off x="5601945" y="1597878"/>
            <a:ext cx="1845377" cy="646331"/>
          </a:xfrm>
          <a:prstGeom prst="rect">
            <a:avLst/>
          </a:prstGeom>
          <a:noFill/>
        </p:spPr>
        <p:txBody>
          <a:bodyPr wrap="none" rtlCol="0">
            <a:spAutoFit/>
          </a:bodyPr>
          <a:lstStyle/>
          <a:p>
            <a:r>
              <a:rPr lang="en-US" sz="1800" i="1" dirty="0"/>
              <a:t>i = feature</a:t>
            </a:r>
          </a:p>
          <a:p>
            <a:r>
              <a:rPr lang="en-US" sz="1800" i="1" dirty="0"/>
              <a:t>c = # of features</a:t>
            </a:r>
          </a:p>
        </p:txBody>
      </p:sp>
      <p:sp>
        <p:nvSpPr>
          <p:cNvPr id="8" name="TextBox 7">
            <a:extLst>
              <a:ext uri="{FF2B5EF4-FFF2-40B4-BE49-F238E27FC236}">
                <a16:creationId xmlns:a16="http://schemas.microsoft.com/office/drawing/2014/main" id="{125F1EAF-3BB3-46E6-9842-391F8BF5D841}"/>
              </a:ext>
            </a:extLst>
          </p:cNvPr>
          <p:cNvSpPr txBox="1"/>
          <p:nvPr/>
        </p:nvSpPr>
        <p:spPr>
          <a:xfrm>
            <a:off x="5587979" y="3231441"/>
            <a:ext cx="3704860" cy="1200329"/>
          </a:xfrm>
          <a:prstGeom prst="rect">
            <a:avLst/>
          </a:prstGeom>
          <a:noFill/>
        </p:spPr>
        <p:txBody>
          <a:bodyPr wrap="none" rtlCol="0">
            <a:spAutoFit/>
          </a:bodyPr>
          <a:lstStyle/>
          <a:p>
            <a:r>
              <a:rPr lang="en-US" sz="1800" i="1" dirty="0"/>
              <a:t>i = feature</a:t>
            </a:r>
          </a:p>
          <a:p>
            <a:r>
              <a:rPr lang="en-US" sz="1800" i="1" dirty="0"/>
              <a:t>n = # of features</a:t>
            </a:r>
          </a:p>
          <a:p>
            <a:r>
              <a:rPr lang="en-US" sz="1800" i="1" dirty="0"/>
              <a:t>b = 2 (bits) or e (</a:t>
            </a:r>
            <a:r>
              <a:rPr lang="en-US" sz="1800" i="1" dirty="0" err="1"/>
              <a:t>nats</a:t>
            </a:r>
            <a:r>
              <a:rPr lang="en-US" sz="1800" i="1" dirty="0"/>
              <a:t>) or 10 (bans)</a:t>
            </a:r>
          </a:p>
          <a:p>
            <a:r>
              <a:rPr lang="en-US" sz="1800" i="1" dirty="0"/>
              <a:t>	… use base 2</a:t>
            </a:r>
          </a:p>
        </p:txBody>
      </p:sp>
      <p:sp>
        <p:nvSpPr>
          <p:cNvPr id="10" name="TextBox 9">
            <a:extLst>
              <a:ext uri="{FF2B5EF4-FFF2-40B4-BE49-F238E27FC236}">
                <a16:creationId xmlns:a16="http://schemas.microsoft.com/office/drawing/2014/main" id="{B71CE43F-E085-4159-B112-3979023D5E1C}"/>
              </a:ext>
            </a:extLst>
          </p:cNvPr>
          <p:cNvSpPr txBox="1"/>
          <p:nvPr/>
        </p:nvSpPr>
        <p:spPr>
          <a:xfrm>
            <a:off x="2971801" y="4673070"/>
            <a:ext cx="6019799" cy="400110"/>
          </a:xfrm>
          <a:prstGeom prst="rect">
            <a:avLst/>
          </a:prstGeom>
          <a:noFill/>
        </p:spPr>
        <p:txBody>
          <a:bodyPr wrap="square">
            <a:spAutoFit/>
          </a:bodyPr>
          <a:lstStyle/>
          <a:p>
            <a:r>
              <a:rPr lang="en-US" sz="1000" dirty="0">
                <a:hlinkClick r:id="rId5"/>
              </a:rPr>
              <a:t>https://web.archive.org/web/19980715013250/http://cm.bell-labs.com/cm/ms/what/shannonday/shannon1948.pdf</a:t>
            </a:r>
            <a:endParaRPr lang="en-US" sz="1000" dirty="0"/>
          </a:p>
        </p:txBody>
      </p:sp>
    </p:spTree>
    <p:extLst>
      <p:ext uri="{BB962C8B-B14F-4D97-AF65-F5344CB8AC3E}">
        <p14:creationId xmlns:p14="http://schemas.microsoft.com/office/powerpoint/2010/main" val="146319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0" y="0"/>
            <a:ext cx="7772400" cy="857250"/>
          </a:xfrm>
        </p:spPr>
        <p:txBody>
          <a:bodyPr/>
          <a:lstStyle/>
          <a:p>
            <a:r>
              <a:rPr lang="en-US" dirty="0"/>
              <a:t>Using Gini Index</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41</a:t>
            </a:fld>
            <a:endParaRPr lang="en-US" dirty="0"/>
          </a:p>
        </p:txBody>
      </p:sp>
      <p:sp>
        <p:nvSpPr>
          <p:cNvPr id="6" name="Rectangle: Rounded Corners 5">
            <a:extLst>
              <a:ext uri="{FF2B5EF4-FFF2-40B4-BE49-F238E27FC236}">
                <a16:creationId xmlns:a16="http://schemas.microsoft.com/office/drawing/2014/main" id="{41584D7C-4F5A-41FD-9683-C9CB390BDBAF}"/>
              </a:ext>
            </a:extLst>
          </p:cNvPr>
          <p:cNvSpPr/>
          <p:nvPr/>
        </p:nvSpPr>
        <p:spPr bwMode="auto">
          <a:xfrm>
            <a:off x="1295400" y="219075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Marital Status</a:t>
            </a:r>
          </a:p>
        </p:txBody>
      </p:sp>
      <p:sp>
        <p:nvSpPr>
          <p:cNvPr id="7" name="Rectangle: Rounded Corners 6">
            <a:extLst>
              <a:ext uri="{FF2B5EF4-FFF2-40B4-BE49-F238E27FC236}">
                <a16:creationId xmlns:a16="http://schemas.microsoft.com/office/drawing/2014/main" id="{5AC89194-44EC-4DE5-B04A-FAAB6F2B7286}"/>
              </a:ext>
            </a:extLst>
          </p:cNvPr>
          <p:cNvSpPr/>
          <p:nvPr/>
        </p:nvSpPr>
        <p:spPr bwMode="auto">
          <a:xfrm>
            <a:off x="3048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8" name="Rectangle: Rounded Corners 7">
            <a:extLst>
              <a:ext uri="{FF2B5EF4-FFF2-40B4-BE49-F238E27FC236}">
                <a16:creationId xmlns:a16="http://schemas.microsoft.com/office/drawing/2014/main" id="{AD068E5F-2231-43AC-A584-3E00ABC8E8B5}"/>
              </a:ext>
            </a:extLst>
          </p:cNvPr>
          <p:cNvSpPr/>
          <p:nvPr/>
        </p:nvSpPr>
        <p:spPr bwMode="auto">
          <a:xfrm>
            <a:off x="22860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869B3ED8-EC6E-448E-B360-5BB8E4988ADD}"/>
              </a:ext>
            </a:extLst>
          </p:cNvPr>
          <p:cNvSpPr/>
          <p:nvPr/>
        </p:nvSpPr>
        <p:spPr bwMode="auto">
          <a:xfrm>
            <a:off x="1299411" y="980073"/>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0" name="Oval 9">
            <a:extLst>
              <a:ext uri="{FF2B5EF4-FFF2-40B4-BE49-F238E27FC236}">
                <a16:creationId xmlns:a16="http://schemas.microsoft.com/office/drawing/2014/main" id="{6A6B613F-89E1-4E98-A875-F12C9F239348}"/>
              </a:ext>
            </a:extLst>
          </p:cNvPr>
          <p:cNvSpPr/>
          <p:nvPr/>
        </p:nvSpPr>
        <p:spPr bwMode="auto">
          <a:xfrm>
            <a:off x="1466346"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1" name="Oval 10">
            <a:extLst>
              <a:ext uri="{FF2B5EF4-FFF2-40B4-BE49-F238E27FC236}">
                <a16:creationId xmlns:a16="http://schemas.microsoft.com/office/drawing/2014/main" id="{7394FBBA-6615-489A-A153-961262BB1EF5}"/>
              </a:ext>
            </a:extLst>
          </p:cNvPr>
          <p:cNvSpPr/>
          <p:nvPr/>
        </p:nvSpPr>
        <p:spPr bwMode="auto">
          <a:xfrm>
            <a:off x="1772148"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 name="Oval 11">
            <a:extLst>
              <a:ext uri="{FF2B5EF4-FFF2-40B4-BE49-F238E27FC236}">
                <a16:creationId xmlns:a16="http://schemas.microsoft.com/office/drawing/2014/main" id="{BECF03D8-EA32-46C9-8EB5-E51FCDBBBAFD}"/>
              </a:ext>
            </a:extLst>
          </p:cNvPr>
          <p:cNvSpPr/>
          <p:nvPr/>
        </p:nvSpPr>
        <p:spPr bwMode="auto">
          <a:xfrm>
            <a:off x="2082963" y="109587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 name="Oval 12">
            <a:extLst>
              <a:ext uri="{FF2B5EF4-FFF2-40B4-BE49-F238E27FC236}">
                <a16:creationId xmlns:a16="http://schemas.microsoft.com/office/drawing/2014/main" id="{01FF31F7-B7FA-452E-9339-8C6FD04C1A0B}"/>
              </a:ext>
            </a:extLst>
          </p:cNvPr>
          <p:cNvSpPr/>
          <p:nvPr/>
        </p:nvSpPr>
        <p:spPr bwMode="auto">
          <a:xfrm>
            <a:off x="2394265" y="109436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606C923F-9A85-4C4A-9BD1-FCCF9F204CC7}"/>
              </a:ext>
            </a:extLst>
          </p:cNvPr>
          <p:cNvSpPr/>
          <p:nvPr/>
        </p:nvSpPr>
        <p:spPr bwMode="auto">
          <a:xfrm>
            <a:off x="1460827" y="137811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 name="Oval 14">
            <a:extLst>
              <a:ext uri="{FF2B5EF4-FFF2-40B4-BE49-F238E27FC236}">
                <a16:creationId xmlns:a16="http://schemas.microsoft.com/office/drawing/2014/main" id="{D2AFD2C5-010F-41FD-B010-200C4DDD0D7A}"/>
              </a:ext>
            </a:extLst>
          </p:cNvPr>
          <p:cNvSpPr/>
          <p:nvPr/>
        </p:nvSpPr>
        <p:spPr bwMode="auto">
          <a:xfrm>
            <a:off x="1776660" y="137811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78A44A4A-46FD-4C66-B619-7245AA04ACA7}"/>
              </a:ext>
            </a:extLst>
          </p:cNvPr>
          <p:cNvSpPr/>
          <p:nvPr/>
        </p:nvSpPr>
        <p:spPr bwMode="auto">
          <a:xfrm>
            <a:off x="2083462" y="1385630"/>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7" name="Oval 16">
            <a:extLst>
              <a:ext uri="{FF2B5EF4-FFF2-40B4-BE49-F238E27FC236}">
                <a16:creationId xmlns:a16="http://schemas.microsoft.com/office/drawing/2014/main" id="{67CFF669-7104-4CAC-A51F-06B40C7A647F}"/>
              </a:ext>
            </a:extLst>
          </p:cNvPr>
          <p:cNvSpPr/>
          <p:nvPr/>
        </p:nvSpPr>
        <p:spPr bwMode="auto">
          <a:xfrm>
            <a:off x="2390264" y="138512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8" name="Straight Arrow Connector 17">
            <a:extLst>
              <a:ext uri="{FF2B5EF4-FFF2-40B4-BE49-F238E27FC236}">
                <a16:creationId xmlns:a16="http://schemas.microsoft.com/office/drawing/2014/main" id="{59A1552E-6B69-4AE4-9DCC-6EB12E1DF9F5}"/>
              </a:ext>
            </a:extLst>
          </p:cNvPr>
          <p:cNvCxnSpPr>
            <a:stCxn id="6" idx="2"/>
            <a:endCxn id="7" idx="0"/>
          </p:cNvCxnSpPr>
          <p:nvPr/>
        </p:nvCxnSpPr>
        <p:spPr bwMode="auto">
          <a:xfrm flipH="1">
            <a:off x="10096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E4636DB1-CFEB-4AF0-B05E-6C29CEBF4E86}"/>
              </a:ext>
            </a:extLst>
          </p:cNvPr>
          <p:cNvCxnSpPr>
            <a:cxnSpLocks/>
            <a:stCxn id="6" idx="2"/>
            <a:endCxn id="8" idx="0"/>
          </p:cNvCxnSpPr>
          <p:nvPr/>
        </p:nvCxnSpPr>
        <p:spPr bwMode="auto">
          <a:xfrm>
            <a:off x="20002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BA4FE985-AA26-43D5-B905-44D1144AA2F0}"/>
              </a:ext>
            </a:extLst>
          </p:cNvPr>
          <p:cNvSpPr/>
          <p:nvPr/>
        </p:nvSpPr>
        <p:spPr bwMode="auto">
          <a:xfrm>
            <a:off x="1208668" y="302995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21" name="Rectangle 20">
            <a:extLst>
              <a:ext uri="{FF2B5EF4-FFF2-40B4-BE49-F238E27FC236}">
                <a16:creationId xmlns:a16="http://schemas.microsoft.com/office/drawing/2014/main" id="{2DD87FCF-663E-4C7D-BF7E-8C9AE0AD5878}"/>
              </a:ext>
            </a:extLst>
          </p:cNvPr>
          <p:cNvSpPr/>
          <p:nvPr/>
        </p:nvSpPr>
        <p:spPr bwMode="auto">
          <a:xfrm>
            <a:off x="2336374" y="300588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22" name="Oval 21">
            <a:extLst>
              <a:ext uri="{FF2B5EF4-FFF2-40B4-BE49-F238E27FC236}">
                <a16:creationId xmlns:a16="http://schemas.microsoft.com/office/drawing/2014/main" id="{75650A89-589B-414F-9802-F11263BB7E18}"/>
              </a:ext>
            </a:extLst>
          </p:cNvPr>
          <p:cNvSpPr/>
          <p:nvPr/>
        </p:nvSpPr>
        <p:spPr bwMode="auto">
          <a:xfrm>
            <a:off x="1078588" y="344354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3" name="Oval 22">
            <a:extLst>
              <a:ext uri="{FF2B5EF4-FFF2-40B4-BE49-F238E27FC236}">
                <a16:creationId xmlns:a16="http://schemas.microsoft.com/office/drawing/2014/main" id="{87D0FED4-BE43-4D52-837B-F8132F5751FC}"/>
              </a:ext>
            </a:extLst>
          </p:cNvPr>
          <p:cNvSpPr/>
          <p:nvPr/>
        </p:nvSpPr>
        <p:spPr bwMode="auto">
          <a:xfrm>
            <a:off x="456452" y="372578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5" name="Oval 24">
            <a:extLst>
              <a:ext uri="{FF2B5EF4-FFF2-40B4-BE49-F238E27FC236}">
                <a16:creationId xmlns:a16="http://schemas.microsoft.com/office/drawing/2014/main" id="{F06574B4-4F6A-4E04-829B-FF61ACD70C20}"/>
              </a:ext>
            </a:extLst>
          </p:cNvPr>
          <p:cNvSpPr/>
          <p:nvPr/>
        </p:nvSpPr>
        <p:spPr bwMode="auto">
          <a:xfrm>
            <a:off x="2459356"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5112DAB2-AD34-4260-8EF8-452F1F7FBCD4}"/>
              </a:ext>
            </a:extLst>
          </p:cNvPr>
          <p:cNvSpPr/>
          <p:nvPr/>
        </p:nvSpPr>
        <p:spPr bwMode="auto">
          <a:xfrm>
            <a:off x="2765158"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7" name="Oval 26">
            <a:extLst>
              <a:ext uri="{FF2B5EF4-FFF2-40B4-BE49-F238E27FC236}">
                <a16:creationId xmlns:a16="http://schemas.microsoft.com/office/drawing/2014/main" id="{75875941-7989-48F4-905D-7B90B910F7DF}"/>
              </a:ext>
            </a:extLst>
          </p:cNvPr>
          <p:cNvSpPr/>
          <p:nvPr/>
        </p:nvSpPr>
        <p:spPr bwMode="auto">
          <a:xfrm>
            <a:off x="3387275" y="343452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8" name="Oval 27">
            <a:extLst>
              <a:ext uri="{FF2B5EF4-FFF2-40B4-BE49-F238E27FC236}">
                <a16:creationId xmlns:a16="http://schemas.microsoft.com/office/drawing/2014/main" id="{ACF37981-E4F6-46B9-A3A0-591BDF7A3847}"/>
              </a:ext>
            </a:extLst>
          </p:cNvPr>
          <p:cNvSpPr/>
          <p:nvPr/>
        </p:nvSpPr>
        <p:spPr bwMode="auto">
          <a:xfrm>
            <a:off x="2769670" y="371826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9" name="Oval 28">
            <a:extLst>
              <a:ext uri="{FF2B5EF4-FFF2-40B4-BE49-F238E27FC236}">
                <a16:creationId xmlns:a16="http://schemas.microsoft.com/office/drawing/2014/main" id="{A3F3A705-F2AE-4829-8A7B-72476FB605F6}"/>
              </a:ext>
            </a:extLst>
          </p:cNvPr>
          <p:cNvSpPr/>
          <p:nvPr/>
        </p:nvSpPr>
        <p:spPr bwMode="auto">
          <a:xfrm>
            <a:off x="3383274" y="372528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30" name="Straight Arrow Connector 29">
            <a:extLst>
              <a:ext uri="{FF2B5EF4-FFF2-40B4-BE49-F238E27FC236}">
                <a16:creationId xmlns:a16="http://schemas.microsoft.com/office/drawing/2014/main" id="{B8622909-6337-44B5-9DC0-C8171D211B0A}"/>
              </a:ext>
            </a:extLst>
          </p:cNvPr>
          <p:cNvCxnSpPr>
            <a:stCxn id="9" idx="2"/>
            <a:endCxn id="6" idx="0"/>
          </p:cNvCxnSpPr>
          <p:nvPr/>
        </p:nvCxnSpPr>
        <p:spPr bwMode="auto">
          <a:xfrm flipH="1">
            <a:off x="2000251" y="1649830"/>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30">
            <a:extLst>
              <a:ext uri="{FF2B5EF4-FFF2-40B4-BE49-F238E27FC236}">
                <a16:creationId xmlns:a16="http://schemas.microsoft.com/office/drawing/2014/main" id="{D3D716AC-4C56-420D-8DF9-B45BA4A7B80C}"/>
              </a:ext>
            </a:extLst>
          </p:cNvPr>
          <p:cNvSpPr/>
          <p:nvPr/>
        </p:nvSpPr>
        <p:spPr bwMode="auto">
          <a:xfrm>
            <a:off x="2756347" y="1042240"/>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32" name="Rectangle 31">
            <a:extLst>
              <a:ext uri="{FF2B5EF4-FFF2-40B4-BE49-F238E27FC236}">
                <a16:creationId xmlns:a16="http://schemas.microsoft.com/office/drawing/2014/main" id="{0CA81EC3-315C-4E8E-8EC4-4AC0B1E9EB05}"/>
              </a:ext>
            </a:extLst>
          </p:cNvPr>
          <p:cNvSpPr/>
          <p:nvPr/>
        </p:nvSpPr>
        <p:spPr bwMode="auto">
          <a:xfrm>
            <a:off x="2748955" y="220667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35" name="TextBox 34">
            <a:extLst>
              <a:ext uri="{FF2B5EF4-FFF2-40B4-BE49-F238E27FC236}">
                <a16:creationId xmlns:a16="http://schemas.microsoft.com/office/drawing/2014/main" id="{6C78E77D-7EC2-4D36-9DBD-497E33FE268B}"/>
              </a:ext>
            </a:extLst>
          </p:cNvPr>
          <p:cNvSpPr txBox="1"/>
          <p:nvPr/>
        </p:nvSpPr>
        <p:spPr>
          <a:xfrm>
            <a:off x="3951323" y="1015308"/>
            <a:ext cx="2618024" cy="369332"/>
          </a:xfrm>
          <a:prstGeom prst="rect">
            <a:avLst/>
          </a:prstGeom>
          <a:noFill/>
        </p:spPr>
        <p:txBody>
          <a:bodyPr wrap="none" rtlCol="0">
            <a:spAutoFit/>
          </a:bodyPr>
          <a:lstStyle/>
          <a:p>
            <a:r>
              <a:rPr lang="en-US" sz="1800" dirty="0"/>
              <a:t>1-(3/8)</a:t>
            </a:r>
            <a:r>
              <a:rPr lang="en-US" sz="1800" baseline="30000" dirty="0"/>
              <a:t>2</a:t>
            </a:r>
            <a:r>
              <a:rPr lang="en-US" sz="1800" dirty="0"/>
              <a:t>-(5/8)</a:t>
            </a:r>
            <a:r>
              <a:rPr lang="en-US" sz="1800" baseline="30000" dirty="0"/>
              <a:t>2</a:t>
            </a:r>
            <a:r>
              <a:rPr lang="en-US" sz="1800" dirty="0"/>
              <a:t>= 0.46875</a:t>
            </a:r>
          </a:p>
        </p:txBody>
      </p:sp>
      <p:sp>
        <p:nvSpPr>
          <p:cNvPr id="37" name="TextBox 36">
            <a:extLst>
              <a:ext uri="{FF2B5EF4-FFF2-40B4-BE49-F238E27FC236}">
                <a16:creationId xmlns:a16="http://schemas.microsoft.com/office/drawing/2014/main" id="{28E5A8C5-363A-40FE-8229-095FE6339771}"/>
              </a:ext>
            </a:extLst>
          </p:cNvPr>
          <p:cNvSpPr txBox="1"/>
          <p:nvPr/>
        </p:nvSpPr>
        <p:spPr>
          <a:xfrm>
            <a:off x="98894" y="4035001"/>
            <a:ext cx="1749455" cy="338554"/>
          </a:xfrm>
          <a:prstGeom prst="rect">
            <a:avLst/>
          </a:prstGeom>
          <a:noFill/>
        </p:spPr>
        <p:txBody>
          <a:bodyPr wrap="square" rtlCol="0">
            <a:spAutoFit/>
          </a:bodyPr>
          <a:lstStyle/>
          <a:p>
            <a:r>
              <a:rPr lang="en-US" sz="1600" dirty="0"/>
              <a:t>1-(2/2)</a:t>
            </a:r>
            <a:r>
              <a:rPr lang="en-US" sz="1600" baseline="30000" dirty="0"/>
              <a:t>2</a:t>
            </a:r>
            <a:r>
              <a:rPr lang="en-US" sz="1600" dirty="0"/>
              <a:t>-(0/2)</a:t>
            </a:r>
            <a:r>
              <a:rPr lang="en-US" sz="1600" baseline="30000" dirty="0"/>
              <a:t>2</a:t>
            </a:r>
            <a:r>
              <a:rPr lang="en-US" sz="1600" dirty="0"/>
              <a:t>= 0</a:t>
            </a:r>
          </a:p>
        </p:txBody>
      </p:sp>
      <p:sp>
        <p:nvSpPr>
          <p:cNvPr id="39" name="TextBox 38">
            <a:extLst>
              <a:ext uri="{FF2B5EF4-FFF2-40B4-BE49-F238E27FC236}">
                <a16:creationId xmlns:a16="http://schemas.microsoft.com/office/drawing/2014/main" id="{54024ABC-49BA-40A8-BF45-486F55A1FE88}"/>
              </a:ext>
            </a:extLst>
          </p:cNvPr>
          <p:cNvSpPr txBox="1"/>
          <p:nvPr/>
        </p:nvSpPr>
        <p:spPr>
          <a:xfrm>
            <a:off x="2229046" y="4016041"/>
            <a:ext cx="2266755" cy="584775"/>
          </a:xfrm>
          <a:prstGeom prst="rect">
            <a:avLst/>
          </a:prstGeom>
          <a:noFill/>
        </p:spPr>
        <p:txBody>
          <a:bodyPr wrap="square" rtlCol="0">
            <a:spAutoFit/>
          </a:bodyPr>
          <a:lstStyle/>
          <a:p>
            <a:r>
              <a:rPr lang="en-US" sz="1600" dirty="0"/>
              <a:t>1-(1/6)</a:t>
            </a:r>
            <a:r>
              <a:rPr lang="en-US" sz="1600" baseline="30000" dirty="0"/>
              <a:t>2</a:t>
            </a:r>
            <a:r>
              <a:rPr lang="en-US" sz="1600" dirty="0"/>
              <a:t>-(5/6)</a:t>
            </a:r>
            <a:r>
              <a:rPr lang="en-US" sz="1600" baseline="30000" dirty="0"/>
              <a:t>2</a:t>
            </a:r>
            <a:r>
              <a:rPr lang="en-US" sz="1600" dirty="0"/>
              <a:t>= 0.27778</a:t>
            </a:r>
          </a:p>
        </p:txBody>
      </p:sp>
      <p:sp>
        <p:nvSpPr>
          <p:cNvPr id="41" name="TextBox 40">
            <a:extLst>
              <a:ext uri="{FF2B5EF4-FFF2-40B4-BE49-F238E27FC236}">
                <a16:creationId xmlns:a16="http://schemas.microsoft.com/office/drawing/2014/main" id="{04E06BE7-7177-4A32-A64C-2836CF6412BF}"/>
              </a:ext>
            </a:extLst>
          </p:cNvPr>
          <p:cNvSpPr txBox="1"/>
          <p:nvPr/>
        </p:nvSpPr>
        <p:spPr>
          <a:xfrm>
            <a:off x="4552426" y="3587033"/>
            <a:ext cx="3962400" cy="400110"/>
          </a:xfrm>
          <a:prstGeom prst="rect">
            <a:avLst/>
          </a:prstGeom>
          <a:noFill/>
        </p:spPr>
        <p:txBody>
          <a:bodyPr wrap="square" rtlCol="0">
            <a:spAutoFit/>
          </a:bodyPr>
          <a:lstStyle/>
          <a:p>
            <a:r>
              <a:rPr lang="en-US" sz="2000" dirty="0"/>
              <a:t>(2/8)*0+(6/8)*0.27778=0.27778</a:t>
            </a:r>
          </a:p>
        </p:txBody>
      </p:sp>
      <p:sp>
        <p:nvSpPr>
          <p:cNvPr id="48" name="Freeform: Shape 47">
            <a:extLst>
              <a:ext uri="{FF2B5EF4-FFF2-40B4-BE49-F238E27FC236}">
                <a16:creationId xmlns:a16="http://schemas.microsoft.com/office/drawing/2014/main" id="{780EC1ED-8E24-44AE-87AF-93F4EA60E80E}"/>
              </a:ext>
            </a:extLst>
          </p:cNvPr>
          <p:cNvSpPr/>
          <p:nvPr/>
        </p:nvSpPr>
        <p:spPr bwMode="auto">
          <a:xfrm>
            <a:off x="872456" y="3564654"/>
            <a:ext cx="4605556" cy="1005848"/>
          </a:xfrm>
          <a:custGeom>
            <a:avLst/>
            <a:gdLst>
              <a:gd name="connsiteX0" fmla="*/ 0 w 4605556"/>
              <a:gd name="connsiteY0" fmla="*/ 789233 h 1005848"/>
              <a:gd name="connsiteX1" fmla="*/ 41945 w 4605556"/>
              <a:gd name="connsiteY1" fmla="*/ 806011 h 1005848"/>
              <a:gd name="connsiteX2" fmla="*/ 117446 w 4605556"/>
              <a:gd name="connsiteY2" fmla="*/ 822789 h 1005848"/>
              <a:gd name="connsiteX3" fmla="*/ 218114 w 4605556"/>
              <a:gd name="connsiteY3" fmla="*/ 847956 h 1005848"/>
              <a:gd name="connsiteX4" fmla="*/ 243281 w 4605556"/>
              <a:gd name="connsiteY4" fmla="*/ 864734 h 1005848"/>
              <a:gd name="connsiteX5" fmla="*/ 302004 w 4605556"/>
              <a:gd name="connsiteY5" fmla="*/ 881512 h 1005848"/>
              <a:gd name="connsiteX6" fmla="*/ 327171 w 4605556"/>
              <a:gd name="connsiteY6" fmla="*/ 898290 h 1005848"/>
              <a:gd name="connsiteX7" fmla="*/ 385894 w 4605556"/>
              <a:gd name="connsiteY7" fmla="*/ 915068 h 1005848"/>
              <a:gd name="connsiteX8" fmla="*/ 486562 w 4605556"/>
              <a:gd name="connsiteY8" fmla="*/ 923457 h 1005848"/>
              <a:gd name="connsiteX9" fmla="*/ 847288 w 4605556"/>
              <a:gd name="connsiteY9" fmla="*/ 940235 h 1005848"/>
              <a:gd name="connsiteX10" fmla="*/ 2046914 w 4605556"/>
              <a:gd name="connsiteY10" fmla="*/ 948624 h 1005848"/>
              <a:gd name="connsiteX11" fmla="*/ 2365695 w 4605556"/>
              <a:gd name="connsiteY11" fmla="*/ 931846 h 1005848"/>
              <a:gd name="connsiteX12" fmla="*/ 2390862 w 4605556"/>
              <a:gd name="connsiteY12" fmla="*/ 923457 h 1005848"/>
              <a:gd name="connsiteX13" fmla="*/ 2709644 w 4605556"/>
              <a:gd name="connsiteY13" fmla="*/ 915068 h 1005848"/>
              <a:gd name="connsiteX14" fmla="*/ 2810312 w 4605556"/>
              <a:gd name="connsiteY14" fmla="*/ 898290 h 1005848"/>
              <a:gd name="connsiteX15" fmla="*/ 3204595 w 4605556"/>
              <a:gd name="connsiteY15" fmla="*/ 881512 h 1005848"/>
              <a:gd name="connsiteX16" fmla="*/ 3280095 w 4605556"/>
              <a:gd name="connsiteY16" fmla="*/ 856345 h 1005848"/>
              <a:gd name="connsiteX17" fmla="*/ 3305262 w 4605556"/>
              <a:gd name="connsiteY17" fmla="*/ 847956 h 1005848"/>
              <a:gd name="connsiteX18" fmla="*/ 3405930 w 4605556"/>
              <a:gd name="connsiteY18" fmla="*/ 839567 h 1005848"/>
              <a:gd name="connsiteX19" fmla="*/ 3498209 w 4605556"/>
              <a:gd name="connsiteY19" fmla="*/ 822789 h 1005848"/>
              <a:gd name="connsiteX20" fmla="*/ 3523376 w 4605556"/>
              <a:gd name="connsiteY20" fmla="*/ 814400 h 1005848"/>
              <a:gd name="connsiteX21" fmla="*/ 3565321 w 4605556"/>
              <a:gd name="connsiteY21" fmla="*/ 806011 h 1005848"/>
              <a:gd name="connsiteX22" fmla="*/ 3590488 w 4605556"/>
              <a:gd name="connsiteY22" fmla="*/ 797622 h 1005848"/>
              <a:gd name="connsiteX23" fmla="*/ 3657600 w 4605556"/>
              <a:gd name="connsiteY23" fmla="*/ 780844 h 1005848"/>
              <a:gd name="connsiteX24" fmla="*/ 3699545 w 4605556"/>
              <a:gd name="connsiteY24" fmla="*/ 772455 h 1005848"/>
              <a:gd name="connsiteX25" fmla="*/ 3749879 w 4605556"/>
              <a:gd name="connsiteY25" fmla="*/ 755677 h 1005848"/>
              <a:gd name="connsiteX26" fmla="*/ 3783435 w 4605556"/>
              <a:gd name="connsiteY26" fmla="*/ 747288 h 1005848"/>
              <a:gd name="connsiteX27" fmla="*/ 3833769 w 4605556"/>
              <a:gd name="connsiteY27" fmla="*/ 713732 h 1005848"/>
              <a:gd name="connsiteX28" fmla="*/ 3858936 w 4605556"/>
              <a:gd name="connsiteY28" fmla="*/ 696954 h 1005848"/>
              <a:gd name="connsiteX29" fmla="*/ 3884103 w 4605556"/>
              <a:gd name="connsiteY29" fmla="*/ 671787 h 1005848"/>
              <a:gd name="connsiteX30" fmla="*/ 3900881 w 4605556"/>
              <a:gd name="connsiteY30" fmla="*/ 646620 h 1005848"/>
              <a:gd name="connsiteX31" fmla="*/ 3926048 w 4605556"/>
              <a:gd name="connsiteY31" fmla="*/ 629842 h 1005848"/>
              <a:gd name="connsiteX32" fmla="*/ 3967993 w 4605556"/>
              <a:gd name="connsiteY32" fmla="*/ 587897 h 1005848"/>
              <a:gd name="connsiteX33" fmla="*/ 4018327 w 4605556"/>
              <a:gd name="connsiteY33" fmla="*/ 537564 h 1005848"/>
              <a:gd name="connsiteX34" fmla="*/ 4035105 w 4605556"/>
              <a:gd name="connsiteY34" fmla="*/ 512397 h 1005848"/>
              <a:gd name="connsiteX35" fmla="*/ 4085439 w 4605556"/>
              <a:gd name="connsiteY35" fmla="*/ 462063 h 1005848"/>
              <a:gd name="connsiteX36" fmla="*/ 3900881 w 4605556"/>
              <a:gd name="connsiteY36" fmla="*/ 453674 h 1005848"/>
              <a:gd name="connsiteX37" fmla="*/ 3850547 w 4605556"/>
              <a:gd name="connsiteY37" fmla="*/ 436896 h 1005848"/>
              <a:gd name="connsiteX38" fmla="*/ 3825380 w 4605556"/>
              <a:gd name="connsiteY38" fmla="*/ 428507 h 1005848"/>
              <a:gd name="connsiteX39" fmla="*/ 3808602 w 4605556"/>
              <a:gd name="connsiteY39" fmla="*/ 403340 h 1005848"/>
              <a:gd name="connsiteX40" fmla="*/ 3783435 w 4605556"/>
              <a:gd name="connsiteY40" fmla="*/ 386562 h 1005848"/>
              <a:gd name="connsiteX41" fmla="*/ 3749879 w 4605556"/>
              <a:gd name="connsiteY41" fmla="*/ 336228 h 1005848"/>
              <a:gd name="connsiteX42" fmla="*/ 3749879 w 4605556"/>
              <a:gd name="connsiteY42" fmla="*/ 134892 h 1005848"/>
              <a:gd name="connsiteX43" fmla="*/ 3800213 w 4605556"/>
              <a:gd name="connsiteY43" fmla="*/ 92947 h 1005848"/>
              <a:gd name="connsiteX44" fmla="*/ 3825380 w 4605556"/>
              <a:gd name="connsiteY44" fmla="*/ 67780 h 1005848"/>
              <a:gd name="connsiteX45" fmla="*/ 3875714 w 4605556"/>
              <a:gd name="connsiteY45" fmla="*/ 51002 h 1005848"/>
              <a:gd name="connsiteX46" fmla="*/ 3900881 w 4605556"/>
              <a:gd name="connsiteY46" fmla="*/ 42613 h 1005848"/>
              <a:gd name="connsiteX47" fmla="*/ 3926048 w 4605556"/>
              <a:gd name="connsiteY47" fmla="*/ 34224 h 1005848"/>
              <a:gd name="connsiteX48" fmla="*/ 4068661 w 4605556"/>
              <a:gd name="connsiteY48" fmla="*/ 17446 h 1005848"/>
              <a:gd name="connsiteX49" fmla="*/ 4194495 w 4605556"/>
              <a:gd name="connsiteY49" fmla="*/ 668 h 1005848"/>
              <a:gd name="connsiteX50" fmla="*/ 4488110 w 4605556"/>
              <a:gd name="connsiteY50" fmla="*/ 17446 h 1005848"/>
              <a:gd name="connsiteX51" fmla="*/ 4513277 w 4605556"/>
              <a:gd name="connsiteY51" fmla="*/ 25835 h 1005848"/>
              <a:gd name="connsiteX52" fmla="*/ 4530055 w 4605556"/>
              <a:gd name="connsiteY52" fmla="*/ 51002 h 1005848"/>
              <a:gd name="connsiteX53" fmla="*/ 4580389 w 4605556"/>
              <a:gd name="connsiteY53" fmla="*/ 92947 h 1005848"/>
              <a:gd name="connsiteX54" fmla="*/ 4605556 w 4605556"/>
              <a:gd name="connsiteY54" fmla="*/ 143281 h 1005848"/>
              <a:gd name="connsiteX55" fmla="*/ 4588778 w 4605556"/>
              <a:gd name="connsiteY55" fmla="*/ 243949 h 1005848"/>
              <a:gd name="connsiteX56" fmla="*/ 4546833 w 4605556"/>
              <a:gd name="connsiteY56" fmla="*/ 285894 h 1005848"/>
              <a:gd name="connsiteX57" fmla="*/ 4521666 w 4605556"/>
              <a:gd name="connsiteY57" fmla="*/ 311061 h 1005848"/>
              <a:gd name="connsiteX58" fmla="*/ 4496499 w 4605556"/>
              <a:gd name="connsiteY58" fmla="*/ 327839 h 1005848"/>
              <a:gd name="connsiteX59" fmla="*/ 4420998 w 4605556"/>
              <a:gd name="connsiteY59" fmla="*/ 386562 h 1005848"/>
              <a:gd name="connsiteX60" fmla="*/ 4370664 w 4605556"/>
              <a:gd name="connsiteY60" fmla="*/ 411729 h 1005848"/>
              <a:gd name="connsiteX61" fmla="*/ 4320330 w 4605556"/>
              <a:gd name="connsiteY61" fmla="*/ 428507 h 1005848"/>
              <a:gd name="connsiteX62" fmla="*/ 4236440 w 4605556"/>
              <a:gd name="connsiteY62" fmla="*/ 445285 h 1005848"/>
              <a:gd name="connsiteX63" fmla="*/ 4118995 w 4605556"/>
              <a:gd name="connsiteY63" fmla="*/ 453674 h 1005848"/>
              <a:gd name="connsiteX64" fmla="*/ 4051883 w 4605556"/>
              <a:gd name="connsiteY64" fmla="*/ 462063 h 100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605556" h="1005848">
                <a:moveTo>
                  <a:pt x="0" y="789233"/>
                </a:moveTo>
                <a:cubicBezTo>
                  <a:pt x="13982" y="794826"/>
                  <a:pt x="27659" y="801249"/>
                  <a:pt x="41945" y="806011"/>
                </a:cubicBezTo>
                <a:cubicBezTo>
                  <a:pt x="58103" y="811397"/>
                  <a:pt x="102818" y="820129"/>
                  <a:pt x="117446" y="822789"/>
                </a:cubicBezTo>
                <a:cubicBezTo>
                  <a:pt x="143392" y="827506"/>
                  <a:pt x="195140" y="832640"/>
                  <a:pt x="218114" y="847956"/>
                </a:cubicBezTo>
                <a:cubicBezTo>
                  <a:pt x="226503" y="853549"/>
                  <a:pt x="234014" y="860762"/>
                  <a:pt x="243281" y="864734"/>
                </a:cubicBezTo>
                <a:cubicBezTo>
                  <a:pt x="280911" y="880861"/>
                  <a:pt x="269354" y="865187"/>
                  <a:pt x="302004" y="881512"/>
                </a:cubicBezTo>
                <a:cubicBezTo>
                  <a:pt x="311022" y="886021"/>
                  <a:pt x="318153" y="893781"/>
                  <a:pt x="327171" y="898290"/>
                </a:cubicBezTo>
                <a:cubicBezTo>
                  <a:pt x="336457" y="902933"/>
                  <a:pt x="378726" y="914172"/>
                  <a:pt x="385894" y="915068"/>
                </a:cubicBezTo>
                <a:cubicBezTo>
                  <a:pt x="419306" y="919245"/>
                  <a:pt x="452964" y="921217"/>
                  <a:pt x="486562" y="923457"/>
                </a:cubicBezTo>
                <a:cubicBezTo>
                  <a:pt x="615397" y="932046"/>
                  <a:pt x="714907" y="934940"/>
                  <a:pt x="847288" y="940235"/>
                </a:cubicBezTo>
                <a:cubicBezTo>
                  <a:pt x="1261070" y="1078162"/>
                  <a:pt x="879937" y="957142"/>
                  <a:pt x="2046914" y="948624"/>
                </a:cubicBezTo>
                <a:cubicBezTo>
                  <a:pt x="2198377" y="923380"/>
                  <a:pt x="2012763" y="952014"/>
                  <a:pt x="2365695" y="931846"/>
                </a:cubicBezTo>
                <a:cubicBezTo>
                  <a:pt x="2374523" y="931342"/>
                  <a:pt x="2382030" y="923888"/>
                  <a:pt x="2390862" y="923457"/>
                </a:cubicBezTo>
                <a:cubicBezTo>
                  <a:pt x="2497033" y="918278"/>
                  <a:pt x="2603383" y="917864"/>
                  <a:pt x="2709644" y="915068"/>
                </a:cubicBezTo>
                <a:cubicBezTo>
                  <a:pt x="2757432" y="899139"/>
                  <a:pt x="2730036" y="906318"/>
                  <a:pt x="2810312" y="898290"/>
                </a:cubicBezTo>
                <a:cubicBezTo>
                  <a:pt x="2978644" y="881457"/>
                  <a:pt x="2950752" y="888563"/>
                  <a:pt x="3204595" y="881512"/>
                </a:cubicBezTo>
                <a:lnTo>
                  <a:pt x="3280095" y="856345"/>
                </a:lnTo>
                <a:cubicBezTo>
                  <a:pt x="3288484" y="853549"/>
                  <a:pt x="3296450" y="848690"/>
                  <a:pt x="3305262" y="847956"/>
                </a:cubicBezTo>
                <a:lnTo>
                  <a:pt x="3405930" y="839567"/>
                </a:lnTo>
                <a:cubicBezTo>
                  <a:pt x="3505407" y="814698"/>
                  <a:pt x="3347916" y="852848"/>
                  <a:pt x="3498209" y="822789"/>
                </a:cubicBezTo>
                <a:cubicBezTo>
                  <a:pt x="3506880" y="821055"/>
                  <a:pt x="3514797" y="816545"/>
                  <a:pt x="3523376" y="814400"/>
                </a:cubicBezTo>
                <a:cubicBezTo>
                  <a:pt x="3537209" y="810942"/>
                  <a:pt x="3551488" y="809469"/>
                  <a:pt x="3565321" y="806011"/>
                </a:cubicBezTo>
                <a:cubicBezTo>
                  <a:pt x="3573900" y="803866"/>
                  <a:pt x="3581957" y="799949"/>
                  <a:pt x="3590488" y="797622"/>
                </a:cubicBezTo>
                <a:cubicBezTo>
                  <a:pt x="3612735" y="791555"/>
                  <a:pt x="3634989" y="785366"/>
                  <a:pt x="3657600" y="780844"/>
                </a:cubicBezTo>
                <a:cubicBezTo>
                  <a:pt x="3671582" y="778048"/>
                  <a:pt x="3685789" y="776207"/>
                  <a:pt x="3699545" y="772455"/>
                </a:cubicBezTo>
                <a:cubicBezTo>
                  <a:pt x="3716607" y="767802"/>
                  <a:pt x="3732721" y="759966"/>
                  <a:pt x="3749879" y="755677"/>
                </a:cubicBezTo>
                <a:lnTo>
                  <a:pt x="3783435" y="747288"/>
                </a:lnTo>
                <a:lnTo>
                  <a:pt x="3833769" y="713732"/>
                </a:lnTo>
                <a:cubicBezTo>
                  <a:pt x="3842158" y="708139"/>
                  <a:pt x="3851807" y="704083"/>
                  <a:pt x="3858936" y="696954"/>
                </a:cubicBezTo>
                <a:cubicBezTo>
                  <a:pt x="3867325" y="688565"/>
                  <a:pt x="3876508" y="680901"/>
                  <a:pt x="3884103" y="671787"/>
                </a:cubicBezTo>
                <a:cubicBezTo>
                  <a:pt x="3890558" y="664042"/>
                  <a:pt x="3893752" y="653749"/>
                  <a:pt x="3900881" y="646620"/>
                </a:cubicBezTo>
                <a:cubicBezTo>
                  <a:pt x="3908010" y="639491"/>
                  <a:pt x="3917659" y="635435"/>
                  <a:pt x="3926048" y="629842"/>
                </a:cubicBezTo>
                <a:cubicBezTo>
                  <a:pt x="3960620" y="577984"/>
                  <a:pt x="3922236" y="628569"/>
                  <a:pt x="3967993" y="587897"/>
                </a:cubicBezTo>
                <a:cubicBezTo>
                  <a:pt x="3985727" y="572133"/>
                  <a:pt x="4005165" y="557306"/>
                  <a:pt x="4018327" y="537564"/>
                </a:cubicBezTo>
                <a:cubicBezTo>
                  <a:pt x="4023920" y="529175"/>
                  <a:pt x="4028407" y="519933"/>
                  <a:pt x="4035105" y="512397"/>
                </a:cubicBezTo>
                <a:cubicBezTo>
                  <a:pt x="4050869" y="494663"/>
                  <a:pt x="4085439" y="462063"/>
                  <a:pt x="4085439" y="462063"/>
                </a:cubicBezTo>
                <a:cubicBezTo>
                  <a:pt x="4023920" y="459267"/>
                  <a:pt x="3962113" y="460235"/>
                  <a:pt x="3900881" y="453674"/>
                </a:cubicBezTo>
                <a:cubicBezTo>
                  <a:pt x="3883296" y="451790"/>
                  <a:pt x="3867325" y="442489"/>
                  <a:pt x="3850547" y="436896"/>
                </a:cubicBezTo>
                <a:lnTo>
                  <a:pt x="3825380" y="428507"/>
                </a:lnTo>
                <a:cubicBezTo>
                  <a:pt x="3819787" y="420118"/>
                  <a:pt x="3815731" y="410469"/>
                  <a:pt x="3808602" y="403340"/>
                </a:cubicBezTo>
                <a:cubicBezTo>
                  <a:pt x="3801473" y="396211"/>
                  <a:pt x="3790074" y="394150"/>
                  <a:pt x="3783435" y="386562"/>
                </a:cubicBezTo>
                <a:cubicBezTo>
                  <a:pt x="3770156" y="371387"/>
                  <a:pt x="3749879" y="336228"/>
                  <a:pt x="3749879" y="336228"/>
                </a:cubicBezTo>
                <a:cubicBezTo>
                  <a:pt x="3739252" y="251212"/>
                  <a:pt x="3733478" y="238768"/>
                  <a:pt x="3749879" y="134892"/>
                </a:cubicBezTo>
                <a:cubicBezTo>
                  <a:pt x="3754504" y="105600"/>
                  <a:pt x="3781317" y="106444"/>
                  <a:pt x="3800213" y="92947"/>
                </a:cubicBezTo>
                <a:cubicBezTo>
                  <a:pt x="3809867" y="86051"/>
                  <a:pt x="3815009" y="73542"/>
                  <a:pt x="3825380" y="67780"/>
                </a:cubicBezTo>
                <a:cubicBezTo>
                  <a:pt x="3840840" y="59191"/>
                  <a:pt x="3858936" y="56595"/>
                  <a:pt x="3875714" y="51002"/>
                </a:cubicBezTo>
                <a:lnTo>
                  <a:pt x="3900881" y="42613"/>
                </a:lnTo>
                <a:cubicBezTo>
                  <a:pt x="3909270" y="39817"/>
                  <a:pt x="3917326" y="35678"/>
                  <a:pt x="3926048" y="34224"/>
                </a:cubicBezTo>
                <a:cubicBezTo>
                  <a:pt x="4020909" y="18414"/>
                  <a:pt x="3933911" y="31630"/>
                  <a:pt x="4068661" y="17446"/>
                </a:cubicBezTo>
                <a:cubicBezTo>
                  <a:pt x="4109862" y="13109"/>
                  <a:pt x="4153388" y="6541"/>
                  <a:pt x="4194495" y="668"/>
                </a:cubicBezTo>
                <a:cubicBezTo>
                  <a:pt x="4341319" y="5404"/>
                  <a:pt x="4386997" y="-11443"/>
                  <a:pt x="4488110" y="17446"/>
                </a:cubicBezTo>
                <a:cubicBezTo>
                  <a:pt x="4496613" y="19875"/>
                  <a:pt x="4504888" y="23039"/>
                  <a:pt x="4513277" y="25835"/>
                </a:cubicBezTo>
                <a:cubicBezTo>
                  <a:pt x="4518870" y="34224"/>
                  <a:pt x="4522926" y="43873"/>
                  <a:pt x="4530055" y="51002"/>
                </a:cubicBezTo>
                <a:cubicBezTo>
                  <a:pt x="4596044" y="116991"/>
                  <a:pt x="4511673" y="10488"/>
                  <a:pt x="4580389" y="92947"/>
                </a:cubicBezTo>
                <a:cubicBezTo>
                  <a:pt x="4598458" y="114630"/>
                  <a:pt x="4597148" y="118058"/>
                  <a:pt x="4605556" y="143281"/>
                </a:cubicBezTo>
                <a:cubicBezTo>
                  <a:pt x="4602898" y="167203"/>
                  <a:pt x="4602832" y="215841"/>
                  <a:pt x="4588778" y="243949"/>
                </a:cubicBezTo>
                <a:cubicBezTo>
                  <a:pt x="4571201" y="279103"/>
                  <a:pt x="4575595" y="261925"/>
                  <a:pt x="4546833" y="285894"/>
                </a:cubicBezTo>
                <a:cubicBezTo>
                  <a:pt x="4537719" y="293489"/>
                  <a:pt x="4530780" y="303466"/>
                  <a:pt x="4521666" y="311061"/>
                </a:cubicBezTo>
                <a:cubicBezTo>
                  <a:pt x="4513921" y="317516"/>
                  <a:pt x="4504244" y="321384"/>
                  <a:pt x="4496499" y="327839"/>
                </a:cubicBezTo>
                <a:cubicBezTo>
                  <a:pt x="4467546" y="351966"/>
                  <a:pt x="4463403" y="372427"/>
                  <a:pt x="4420998" y="386562"/>
                </a:cubicBezTo>
                <a:cubicBezTo>
                  <a:pt x="4329214" y="417157"/>
                  <a:pt x="4468238" y="368363"/>
                  <a:pt x="4370664" y="411729"/>
                </a:cubicBezTo>
                <a:cubicBezTo>
                  <a:pt x="4354503" y="418912"/>
                  <a:pt x="4337488" y="424218"/>
                  <a:pt x="4320330" y="428507"/>
                </a:cubicBezTo>
                <a:cubicBezTo>
                  <a:pt x="4288862" y="436374"/>
                  <a:pt x="4270722" y="441857"/>
                  <a:pt x="4236440" y="445285"/>
                </a:cubicBezTo>
                <a:cubicBezTo>
                  <a:pt x="4197387" y="449190"/>
                  <a:pt x="4158143" y="450878"/>
                  <a:pt x="4118995" y="453674"/>
                </a:cubicBezTo>
                <a:cubicBezTo>
                  <a:pt x="4068824" y="463708"/>
                  <a:pt x="4091309" y="462063"/>
                  <a:pt x="4051883" y="462063"/>
                </a:cubicBezTo>
              </a:path>
            </a:pathLst>
          </a:cu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51" name="Straight Arrow Connector 50">
            <a:extLst>
              <a:ext uri="{FF2B5EF4-FFF2-40B4-BE49-F238E27FC236}">
                <a16:creationId xmlns:a16="http://schemas.microsoft.com/office/drawing/2014/main" id="{24F9ACE1-CDA0-4F95-BFCC-A414E12F199C}"/>
              </a:ext>
            </a:extLst>
          </p:cNvPr>
          <p:cNvCxnSpPr>
            <a:cxnSpLocks/>
          </p:cNvCxnSpPr>
          <p:nvPr/>
        </p:nvCxnSpPr>
        <p:spPr bwMode="auto">
          <a:xfrm>
            <a:off x="5950227" y="1314952"/>
            <a:ext cx="927652" cy="11139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2F969833-32A7-48D0-95B9-97AD4FB55746}"/>
              </a:ext>
            </a:extLst>
          </p:cNvPr>
          <p:cNvCxnSpPr>
            <a:cxnSpLocks/>
          </p:cNvCxnSpPr>
          <p:nvPr/>
        </p:nvCxnSpPr>
        <p:spPr bwMode="auto">
          <a:xfrm flipV="1">
            <a:off x="6477001" y="2727969"/>
            <a:ext cx="1018913" cy="8876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Box 53">
            <a:extLst>
              <a:ext uri="{FF2B5EF4-FFF2-40B4-BE49-F238E27FC236}">
                <a16:creationId xmlns:a16="http://schemas.microsoft.com/office/drawing/2014/main" id="{8261842A-73B8-472C-8232-C22259553F88}"/>
              </a:ext>
            </a:extLst>
          </p:cNvPr>
          <p:cNvSpPr txBox="1"/>
          <p:nvPr/>
        </p:nvSpPr>
        <p:spPr>
          <a:xfrm>
            <a:off x="4379540" y="2435891"/>
            <a:ext cx="4942379" cy="369332"/>
          </a:xfrm>
          <a:prstGeom prst="rect">
            <a:avLst/>
          </a:prstGeom>
          <a:noFill/>
        </p:spPr>
        <p:txBody>
          <a:bodyPr wrap="none" rtlCol="0">
            <a:spAutoFit/>
          </a:bodyPr>
          <a:lstStyle/>
          <a:p>
            <a:r>
              <a:rPr lang="en-US" sz="1800" dirty="0"/>
              <a:t>Information gain = 0.46875-0.27778 = </a:t>
            </a:r>
            <a:r>
              <a:rPr lang="en-US" sz="1800" b="1" u="sng" dirty="0">
                <a:solidFill>
                  <a:srgbClr val="CE1126"/>
                </a:solidFill>
              </a:rPr>
              <a:t>0.19097</a:t>
            </a:r>
          </a:p>
        </p:txBody>
      </p:sp>
      <p:sp>
        <p:nvSpPr>
          <p:cNvPr id="3" name="Oval 2">
            <a:extLst>
              <a:ext uri="{FF2B5EF4-FFF2-40B4-BE49-F238E27FC236}">
                <a16:creationId xmlns:a16="http://schemas.microsoft.com/office/drawing/2014/main" id="{F012B9F4-A2EE-4C19-8442-65B2D6D06949}"/>
              </a:ext>
            </a:extLst>
          </p:cNvPr>
          <p:cNvSpPr/>
          <p:nvPr/>
        </p:nvSpPr>
        <p:spPr bwMode="auto">
          <a:xfrm>
            <a:off x="3089629" y="3718267"/>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33" name="Freeform: Shape 32">
            <a:extLst>
              <a:ext uri="{FF2B5EF4-FFF2-40B4-BE49-F238E27FC236}">
                <a16:creationId xmlns:a16="http://schemas.microsoft.com/office/drawing/2014/main" id="{2E9B8705-C9F3-40DD-AB61-2BF69663D8B6}"/>
              </a:ext>
            </a:extLst>
          </p:cNvPr>
          <p:cNvSpPr/>
          <p:nvPr/>
        </p:nvSpPr>
        <p:spPr bwMode="auto">
          <a:xfrm>
            <a:off x="3087150" y="3590488"/>
            <a:ext cx="4075651" cy="880844"/>
          </a:xfrm>
          <a:custGeom>
            <a:avLst/>
            <a:gdLst>
              <a:gd name="connsiteX0" fmla="*/ 0 w 3942887"/>
              <a:gd name="connsiteY0" fmla="*/ 763398 h 880844"/>
              <a:gd name="connsiteX1" fmla="*/ 41945 w 3942887"/>
              <a:gd name="connsiteY1" fmla="*/ 780176 h 880844"/>
              <a:gd name="connsiteX2" fmla="*/ 92279 w 3942887"/>
              <a:gd name="connsiteY2" fmla="*/ 813732 h 880844"/>
              <a:gd name="connsiteX3" fmla="*/ 201335 w 3942887"/>
              <a:gd name="connsiteY3" fmla="*/ 838899 h 880844"/>
              <a:gd name="connsiteX4" fmla="*/ 251669 w 3942887"/>
              <a:gd name="connsiteY4" fmla="*/ 847288 h 880844"/>
              <a:gd name="connsiteX5" fmla="*/ 302003 w 3942887"/>
              <a:gd name="connsiteY5" fmla="*/ 864066 h 880844"/>
              <a:gd name="connsiteX6" fmla="*/ 360726 w 3942887"/>
              <a:gd name="connsiteY6" fmla="*/ 880844 h 880844"/>
              <a:gd name="connsiteX7" fmla="*/ 1929468 w 3942887"/>
              <a:gd name="connsiteY7" fmla="*/ 864066 h 880844"/>
              <a:gd name="connsiteX8" fmla="*/ 2088858 w 3942887"/>
              <a:gd name="connsiteY8" fmla="*/ 847288 h 880844"/>
              <a:gd name="connsiteX9" fmla="*/ 2181137 w 3942887"/>
              <a:gd name="connsiteY9" fmla="*/ 822121 h 880844"/>
              <a:gd name="connsiteX10" fmla="*/ 2273416 w 3942887"/>
              <a:gd name="connsiteY10" fmla="*/ 813732 h 880844"/>
              <a:gd name="connsiteX11" fmla="*/ 2298583 w 3942887"/>
              <a:gd name="connsiteY11" fmla="*/ 805343 h 880844"/>
              <a:gd name="connsiteX12" fmla="*/ 2432807 w 3942887"/>
              <a:gd name="connsiteY12" fmla="*/ 788565 h 880844"/>
              <a:gd name="connsiteX13" fmla="*/ 2457974 w 3942887"/>
              <a:gd name="connsiteY13" fmla="*/ 780176 h 880844"/>
              <a:gd name="connsiteX14" fmla="*/ 2508308 w 3942887"/>
              <a:gd name="connsiteY14" fmla="*/ 755009 h 880844"/>
              <a:gd name="connsiteX15" fmla="*/ 2575420 w 3942887"/>
              <a:gd name="connsiteY15" fmla="*/ 746620 h 880844"/>
              <a:gd name="connsiteX16" fmla="*/ 2625754 w 3942887"/>
              <a:gd name="connsiteY16" fmla="*/ 713064 h 880844"/>
              <a:gd name="connsiteX17" fmla="*/ 2659310 w 3942887"/>
              <a:gd name="connsiteY17" fmla="*/ 704675 h 880844"/>
              <a:gd name="connsiteX18" fmla="*/ 2709644 w 3942887"/>
              <a:gd name="connsiteY18" fmla="*/ 696286 h 880844"/>
              <a:gd name="connsiteX19" fmla="*/ 2759978 w 3942887"/>
              <a:gd name="connsiteY19" fmla="*/ 671119 h 880844"/>
              <a:gd name="connsiteX20" fmla="*/ 2801923 w 3942887"/>
              <a:gd name="connsiteY20" fmla="*/ 662730 h 880844"/>
              <a:gd name="connsiteX21" fmla="*/ 2860645 w 3942887"/>
              <a:gd name="connsiteY21" fmla="*/ 637563 h 880844"/>
              <a:gd name="connsiteX22" fmla="*/ 2936146 w 3942887"/>
              <a:gd name="connsiteY22" fmla="*/ 578840 h 880844"/>
              <a:gd name="connsiteX23" fmla="*/ 2944535 w 3942887"/>
              <a:gd name="connsiteY23" fmla="*/ 553673 h 880844"/>
              <a:gd name="connsiteX24" fmla="*/ 3020036 w 3942887"/>
              <a:gd name="connsiteY24" fmla="*/ 494951 h 880844"/>
              <a:gd name="connsiteX25" fmla="*/ 3045203 w 3942887"/>
              <a:gd name="connsiteY25" fmla="*/ 478173 h 880844"/>
              <a:gd name="connsiteX26" fmla="*/ 3070370 w 3942887"/>
              <a:gd name="connsiteY26" fmla="*/ 461395 h 880844"/>
              <a:gd name="connsiteX27" fmla="*/ 3095537 w 3942887"/>
              <a:gd name="connsiteY27" fmla="*/ 453006 h 880844"/>
              <a:gd name="connsiteX28" fmla="*/ 3171038 w 3942887"/>
              <a:gd name="connsiteY28" fmla="*/ 411061 h 880844"/>
              <a:gd name="connsiteX29" fmla="*/ 3691156 w 3942887"/>
              <a:gd name="connsiteY29" fmla="*/ 402672 h 880844"/>
              <a:gd name="connsiteX30" fmla="*/ 3808601 w 3942887"/>
              <a:gd name="connsiteY30" fmla="*/ 385894 h 880844"/>
              <a:gd name="connsiteX31" fmla="*/ 3833768 w 3942887"/>
              <a:gd name="connsiteY31" fmla="*/ 369116 h 880844"/>
              <a:gd name="connsiteX32" fmla="*/ 3850546 w 3942887"/>
              <a:gd name="connsiteY32" fmla="*/ 343949 h 880844"/>
              <a:gd name="connsiteX33" fmla="*/ 3900880 w 3942887"/>
              <a:gd name="connsiteY33" fmla="*/ 327171 h 880844"/>
              <a:gd name="connsiteX34" fmla="*/ 3926047 w 3942887"/>
              <a:gd name="connsiteY34" fmla="*/ 310393 h 880844"/>
              <a:gd name="connsiteX35" fmla="*/ 3942825 w 3942887"/>
              <a:gd name="connsiteY35" fmla="*/ 260059 h 880844"/>
              <a:gd name="connsiteX36" fmla="*/ 3934436 w 3942887"/>
              <a:gd name="connsiteY36" fmla="*/ 117446 h 880844"/>
              <a:gd name="connsiteX37" fmla="*/ 3909269 w 3942887"/>
              <a:gd name="connsiteY37" fmla="*/ 58723 h 880844"/>
              <a:gd name="connsiteX38" fmla="*/ 3884102 w 3942887"/>
              <a:gd name="connsiteY38" fmla="*/ 25167 h 880844"/>
              <a:gd name="connsiteX39" fmla="*/ 3825379 w 3942887"/>
              <a:gd name="connsiteY39" fmla="*/ 8389 h 880844"/>
              <a:gd name="connsiteX40" fmla="*/ 3624044 w 3942887"/>
              <a:gd name="connsiteY40" fmla="*/ 0 h 880844"/>
              <a:gd name="connsiteX41" fmla="*/ 2583809 w 3942887"/>
              <a:gd name="connsiteY41" fmla="*/ 8389 h 880844"/>
              <a:gd name="connsiteX42" fmla="*/ 2533475 w 3942887"/>
              <a:gd name="connsiteY42" fmla="*/ 25167 h 880844"/>
              <a:gd name="connsiteX43" fmla="*/ 2499919 w 3942887"/>
              <a:gd name="connsiteY43" fmla="*/ 33556 h 880844"/>
              <a:gd name="connsiteX44" fmla="*/ 2424418 w 3942887"/>
              <a:gd name="connsiteY44" fmla="*/ 50334 h 880844"/>
              <a:gd name="connsiteX45" fmla="*/ 2382473 w 3942887"/>
              <a:gd name="connsiteY45" fmla="*/ 125835 h 880844"/>
              <a:gd name="connsiteX46" fmla="*/ 2374084 w 3942887"/>
              <a:gd name="connsiteY46" fmla="*/ 159391 h 880844"/>
              <a:gd name="connsiteX47" fmla="*/ 2365695 w 3942887"/>
              <a:gd name="connsiteY47" fmla="*/ 234892 h 880844"/>
              <a:gd name="connsiteX48" fmla="*/ 2374084 w 3942887"/>
              <a:gd name="connsiteY48" fmla="*/ 318782 h 880844"/>
              <a:gd name="connsiteX49" fmla="*/ 2416029 w 3942887"/>
              <a:gd name="connsiteY49" fmla="*/ 360727 h 880844"/>
              <a:gd name="connsiteX50" fmla="*/ 2785145 w 3942887"/>
              <a:gd name="connsiteY50" fmla="*/ 369116 h 880844"/>
              <a:gd name="connsiteX51" fmla="*/ 2860645 w 3942887"/>
              <a:gd name="connsiteY51" fmla="*/ 385894 h 880844"/>
              <a:gd name="connsiteX52" fmla="*/ 3137482 w 3942887"/>
              <a:gd name="connsiteY52" fmla="*/ 402672 h 880844"/>
              <a:gd name="connsiteX53" fmla="*/ 3179427 w 3942887"/>
              <a:gd name="connsiteY53" fmla="*/ 436228 h 88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42887" h="880844">
                <a:moveTo>
                  <a:pt x="0" y="763398"/>
                </a:moveTo>
                <a:cubicBezTo>
                  <a:pt x="13982" y="768991"/>
                  <a:pt x="28725" y="772965"/>
                  <a:pt x="41945" y="780176"/>
                </a:cubicBezTo>
                <a:cubicBezTo>
                  <a:pt x="59647" y="789832"/>
                  <a:pt x="72716" y="808841"/>
                  <a:pt x="92279" y="813732"/>
                </a:cubicBezTo>
                <a:cubicBezTo>
                  <a:pt x="133604" y="824064"/>
                  <a:pt x="153132" y="829258"/>
                  <a:pt x="201335" y="838899"/>
                </a:cubicBezTo>
                <a:cubicBezTo>
                  <a:pt x="218014" y="842235"/>
                  <a:pt x="235167" y="843163"/>
                  <a:pt x="251669" y="847288"/>
                </a:cubicBezTo>
                <a:cubicBezTo>
                  <a:pt x="268827" y="851577"/>
                  <a:pt x="285063" y="858984"/>
                  <a:pt x="302003" y="864066"/>
                </a:cubicBezTo>
                <a:cubicBezTo>
                  <a:pt x="407340" y="895667"/>
                  <a:pt x="276147" y="852651"/>
                  <a:pt x="360726" y="880844"/>
                </a:cubicBezTo>
                <a:lnTo>
                  <a:pt x="1929468" y="864066"/>
                </a:lnTo>
                <a:cubicBezTo>
                  <a:pt x="1958317" y="862369"/>
                  <a:pt x="2053786" y="853133"/>
                  <a:pt x="2088858" y="847288"/>
                </a:cubicBezTo>
                <a:cubicBezTo>
                  <a:pt x="2120493" y="842016"/>
                  <a:pt x="2149347" y="826360"/>
                  <a:pt x="2181137" y="822121"/>
                </a:cubicBezTo>
                <a:cubicBezTo>
                  <a:pt x="2211753" y="818039"/>
                  <a:pt x="2242656" y="816528"/>
                  <a:pt x="2273416" y="813732"/>
                </a:cubicBezTo>
                <a:cubicBezTo>
                  <a:pt x="2281805" y="810936"/>
                  <a:pt x="2289848" y="806722"/>
                  <a:pt x="2298583" y="805343"/>
                </a:cubicBezTo>
                <a:cubicBezTo>
                  <a:pt x="2343121" y="798311"/>
                  <a:pt x="2432807" y="788565"/>
                  <a:pt x="2432807" y="788565"/>
                </a:cubicBezTo>
                <a:cubicBezTo>
                  <a:pt x="2441196" y="785769"/>
                  <a:pt x="2450065" y="784131"/>
                  <a:pt x="2457974" y="780176"/>
                </a:cubicBezTo>
                <a:cubicBezTo>
                  <a:pt x="2488678" y="764824"/>
                  <a:pt x="2475173" y="761034"/>
                  <a:pt x="2508308" y="755009"/>
                </a:cubicBezTo>
                <a:cubicBezTo>
                  <a:pt x="2530489" y="750976"/>
                  <a:pt x="2553049" y="749416"/>
                  <a:pt x="2575420" y="746620"/>
                </a:cubicBezTo>
                <a:cubicBezTo>
                  <a:pt x="2592198" y="735435"/>
                  <a:pt x="2606191" y="717955"/>
                  <a:pt x="2625754" y="713064"/>
                </a:cubicBezTo>
                <a:cubicBezTo>
                  <a:pt x="2636939" y="710268"/>
                  <a:pt x="2648004" y="706936"/>
                  <a:pt x="2659310" y="704675"/>
                </a:cubicBezTo>
                <a:cubicBezTo>
                  <a:pt x="2675989" y="701339"/>
                  <a:pt x="2693040" y="699976"/>
                  <a:pt x="2709644" y="696286"/>
                </a:cubicBezTo>
                <a:cubicBezTo>
                  <a:pt x="2773575" y="682079"/>
                  <a:pt x="2694161" y="695800"/>
                  <a:pt x="2759978" y="671119"/>
                </a:cubicBezTo>
                <a:cubicBezTo>
                  <a:pt x="2773329" y="666112"/>
                  <a:pt x="2787941" y="665526"/>
                  <a:pt x="2801923" y="662730"/>
                </a:cubicBezTo>
                <a:cubicBezTo>
                  <a:pt x="2893531" y="601658"/>
                  <a:pt x="2752302" y="691735"/>
                  <a:pt x="2860645" y="637563"/>
                </a:cubicBezTo>
                <a:cubicBezTo>
                  <a:pt x="2900782" y="617494"/>
                  <a:pt x="2908527" y="606459"/>
                  <a:pt x="2936146" y="578840"/>
                </a:cubicBezTo>
                <a:cubicBezTo>
                  <a:pt x="2938942" y="570451"/>
                  <a:pt x="2939630" y="561031"/>
                  <a:pt x="2944535" y="553673"/>
                </a:cubicBezTo>
                <a:cubicBezTo>
                  <a:pt x="2960306" y="530017"/>
                  <a:pt x="3000035" y="508285"/>
                  <a:pt x="3020036" y="494951"/>
                </a:cubicBezTo>
                <a:lnTo>
                  <a:pt x="3045203" y="478173"/>
                </a:lnTo>
                <a:cubicBezTo>
                  <a:pt x="3053592" y="472580"/>
                  <a:pt x="3060805" y="464583"/>
                  <a:pt x="3070370" y="461395"/>
                </a:cubicBezTo>
                <a:cubicBezTo>
                  <a:pt x="3078759" y="458599"/>
                  <a:pt x="3087807" y="457300"/>
                  <a:pt x="3095537" y="453006"/>
                </a:cubicBezTo>
                <a:cubicBezTo>
                  <a:pt x="3107205" y="446524"/>
                  <a:pt x="3146924" y="411803"/>
                  <a:pt x="3171038" y="411061"/>
                </a:cubicBezTo>
                <a:cubicBezTo>
                  <a:pt x="3344351" y="405728"/>
                  <a:pt x="3517783" y="405468"/>
                  <a:pt x="3691156" y="402672"/>
                </a:cubicBezTo>
                <a:cubicBezTo>
                  <a:pt x="3702187" y="401446"/>
                  <a:pt x="3786108" y="394329"/>
                  <a:pt x="3808601" y="385894"/>
                </a:cubicBezTo>
                <a:cubicBezTo>
                  <a:pt x="3818041" y="382354"/>
                  <a:pt x="3825379" y="374709"/>
                  <a:pt x="3833768" y="369116"/>
                </a:cubicBezTo>
                <a:cubicBezTo>
                  <a:pt x="3839361" y="360727"/>
                  <a:pt x="3841996" y="349293"/>
                  <a:pt x="3850546" y="343949"/>
                </a:cubicBezTo>
                <a:cubicBezTo>
                  <a:pt x="3865543" y="334576"/>
                  <a:pt x="3886165" y="336981"/>
                  <a:pt x="3900880" y="327171"/>
                </a:cubicBezTo>
                <a:lnTo>
                  <a:pt x="3926047" y="310393"/>
                </a:lnTo>
                <a:cubicBezTo>
                  <a:pt x="3931640" y="293615"/>
                  <a:pt x="3943864" y="277714"/>
                  <a:pt x="3942825" y="260059"/>
                </a:cubicBezTo>
                <a:cubicBezTo>
                  <a:pt x="3940029" y="212521"/>
                  <a:pt x="3938951" y="164851"/>
                  <a:pt x="3934436" y="117446"/>
                </a:cubicBezTo>
                <a:cubicBezTo>
                  <a:pt x="3931632" y="88001"/>
                  <a:pt x="3925420" y="81335"/>
                  <a:pt x="3909269" y="58723"/>
                </a:cubicBezTo>
                <a:cubicBezTo>
                  <a:pt x="3901142" y="47346"/>
                  <a:pt x="3894843" y="34118"/>
                  <a:pt x="3884102" y="25167"/>
                </a:cubicBezTo>
                <a:cubicBezTo>
                  <a:pt x="3879265" y="21136"/>
                  <a:pt x="3826745" y="8487"/>
                  <a:pt x="3825379" y="8389"/>
                </a:cubicBezTo>
                <a:cubicBezTo>
                  <a:pt x="3758380" y="3603"/>
                  <a:pt x="3691156" y="2796"/>
                  <a:pt x="3624044" y="0"/>
                </a:cubicBezTo>
                <a:lnTo>
                  <a:pt x="2583809" y="8389"/>
                </a:lnTo>
                <a:cubicBezTo>
                  <a:pt x="2566128" y="8797"/>
                  <a:pt x="2550633" y="20878"/>
                  <a:pt x="2533475" y="25167"/>
                </a:cubicBezTo>
                <a:cubicBezTo>
                  <a:pt x="2522290" y="27963"/>
                  <a:pt x="2511225" y="31295"/>
                  <a:pt x="2499919" y="33556"/>
                </a:cubicBezTo>
                <a:cubicBezTo>
                  <a:pt x="2426098" y="48320"/>
                  <a:pt x="2473397" y="34008"/>
                  <a:pt x="2424418" y="50334"/>
                </a:cubicBezTo>
                <a:cubicBezTo>
                  <a:pt x="2394375" y="95399"/>
                  <a:pt x="2393547" y="87075"/>
                  <a:pt x="2382473" y="125835"/>
                </a:cubicBezTo>
                <a:cubicBezTo>
                  <a:pt x="2379306" y="136921"/>
                  <a:pt x="2376880" y="148206"/>
                  <a:pt x="2374084" y="159391"/>
                </a:cubicBezTo>
                <a:cubicBezTo>
                  <a:pt x="2371288" y="184558"/>
                  <a:pt x="2365695" y="209570"/>
                  <a:pt x="2365695" y="234892"/>
                </a:cubicBezTo>
                <a:cubicBezTo>
                  <a:pt x="2365695" y="262995"/>
                  <a:pt x="2367765" y="291399"/>
                  <a:pt x="2374084" y="318782"/>
                </a:cubicBezTo>
                <a:cubicBezTo>
                  <a:pt x="2376871" y="330859"/>
                  <a:pt x="2402057" y="359835"/>
                  <a:pt x="2416029" y="360727"/>
                </a:cubicBezTo>
                <a:cubicBezTo>
                  <a:pt x="2538849" y="368567"/>
                  <a:pt x="2662106" y="366320"/>
                  <a:pt x="2785145" y="369116"/>
                </a:cubicBezTo>
                <a:cubicBezTo>
                  <a:pt x="2822610" y="381604"/>
                  <a:pt x="2808972" y="378512"/>
                  <a:pt x="2860645" y="385894"/>
                </a:cubicBezTo>
                <a:cubicBezTo>
                  <a:pt x="2973475" y="402013"/>
                  <a:pt x="2978797" y="396325"/>
                  <a:pt x="3137482" y="402672"/>
                </a:cubicBezTo>
                <a:cubicBezTo>
                  <a:pt x="3169230" y="423837"/>
                  <a:pt x="3155520" y="412321"/>
                  <a:pt x="3179427" y="436228"/>
                </a:cubicBezTo>
              </a:path>
            </a:pathLst>
          </a:custGeom>
          <a:noFill/>
          <a:ln w="158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Tree>
    <p:extLst>
      <p:ext uri="{BB962C8B-B14F-4D97-AF65-F5344CB8AC3E}">
        <p14:creationId xmlns:p14="http://schemas.microsoft.com/office/powerpoint/2010/main" val="2790859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0" y="0"/>
            <a:ext cx="7772400" cy="857250"/>
          </a:xfrm>
        </p:spPr>
        <p:txBody>
          <a:bodyPr/>
          <a:lstStyle/>
          <a:p>
            <a:r>
              <a:rPr lang="en-US" dirty="0"/>
              <a:t>Using Gini Index</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42</a:t>
            </a:fld>
            <a:endParaRPr lang="en-US" dirty="0"/>
          </a:p>
        </p:txBody>
      </p:sp>
      <p:sp>
        <p:nvSpPr>
          <p:cNvPr id="6" name="Rectangle: Rounded Corners 5">
            <a:extLst>
              <a:ext uri="{FF2B5EF4-FFF2-40B4-BE49-F238E27FC236}">
                <a16:creationId xmlns:a16="http://schemas.microsoft.com/office/drawing/2014/main" id="{41584D7C-4F5A-41FD-9683-C9CB390BDBAF}"/>
              </a:ext>
            </a:extLst>
          </p:cNvPr>
          <p:cNvSpPr/>
          <p:nvPr/>
        </p:nvSpPr>
        <p:spPr bwMode="auto">
          <a:xfrm>
            <a:off x="1295400" y="219075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Refund</a:t>
            </a:r>
          </a:p>
        </p:txBody>
      </p:sp>
      <p:sp>
        <p:nvSpPr>
          <p:cNvPr id="7" name="Rectangle: Rounded Corners 6">
            <a:extLst>
              <a:ext uri="{FF2B5EF4-FFF2-40B4-BE49-F238E27FC236}">
                <a16:creationId xmlns:a16="http://schemas.microsoft.com/office/drawing/2014/main" id="{5AC89194-44EC-4DE5-B04A-FAAB6F2B7286}"/>
              </a:ext>
            </a:extLst>
          </p:cNvPr>
          <p:cNvSpPr/>
          <p:nvPr/>
        </p:nvSpPr>
        <p:spPr bwMode="auto">
          <a:xfrm>
            <a:off x="3048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8" name="Rectangle: Rounded Corners 7">
            <a:extLst>
              <a:ext uri="{FF2B5EF4-FFF2-40B4-BE49-F238E27FC236}">
                <a16:creationId xmlns:a16="http://schemas.microsoft.com/office/drawing/2014/main" id="{AD068E5F-2231-43AC-A584-3E00ABC8E8B5}"/>
              </a:ext>
            </a:extLst>
          </p:cNvPr>
          <p:cNvSpPr/>
          <p:nvPr/>
        </p:nvSpPr>
        <p:spPr bwMode="auto">
          <a:xfrm>
            <a:off x="22860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869B3ED8-EC6E-448E-B360-5BB8E4988ADD}"/>
              </a:ext>
            </a:extLst>
          </p:cNvPr>
          <p:cNvSpPr/>
          <p:nvPr/>
        </p:nvSpPr>
        <p:spPr bwMode="auto">
          <a:xfrm>
            <a:off x="1299411" y="980073"/>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0" name="Oval 9">
            <a:extLst>
              <a:ext uri="{FF2B5EF4-FFF2-40B4-BE49-F238E27FC236}">
                <a16:creationId xmlns:a16="http://schemas.microsoft.com/office/drawing/2014/main" id="{6A6B613F-89E1-4E98-A875-F12C9F239348}"/>
              </a:ext>
            </a:extLst>
          </p:cNvPr>
          <p:cNvSpPr/>
          <p:nvPr/>
        </p:nvSpPr>
        <p:spPr bwMode="auto">
          <a:xfrm>
            <a:off x="1466346"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1" name="Oval 10">
            <a:extLst>
              <a:ext uri="{FF2B5EF4-FFF2-40B4-BE49-F238E27FC236}">
                <a16:creationId xmlns:a16="http://schemas.microsoft.com/office/drawing/2014/main" id="{7394FBBA-6615-489A-A153-961262BB1EF5}"/>
              </a:ext>
            </a:extLst>
          </p:cNvPr>
          <p:cNvSpPr/>
          <p:nvPr/>
        </p:nvSpPr>
        <p:spPr bwMode="auto">
          <a:xfrm>
            <a:off x="1772148"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 name="Oval 11">
            <a:extLst>
              <a:ext uri="{FF2B5EF4-FFF2-40B4-BE49-F238E27FC236}">
                <a16:creationId xmlns:a16="http://schemas.microsoft.com/office/drawing/2014/main" id="{BECF03D8-EA32-46C9-8EB5-E51FCDBBBAFD}"/>
              </a:ext>
            </a:extLst>
          </p:cNvPr>
          <p:cNvSpPr/>
          <p:nvPr/>
        </p:nvSpPr>
        <p:spPr bwMode="auto">
          <a:xfrm>
            <a:off x="2082963" y="109587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 name="Oval 12">
            <a:extLst>
              <a:ext uri="{FF2B5EF4-FFF2-40B4-BE49-F238E27FC236}">
                <a16:creationId xmlns:a16="http://schemas.microsoft.com/office/drawing/2014/main" id="{01FF31F7-B7FA-452E-9339-8C6FD04C1A0B}"/>
              </a:ext>
            </a:extLst>
          </p:cNvPr>
          <p:cNvSpPr/>
          <p:nvPr/>
        </p:nvSpPr>
        <p:spPr bwMode="auto">
          <a:xfrm>
            <a:off x="2394265" y="109436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606C923F-9A85-4C4A-9BD1-FCCF9F204CC7}"/>
              </a:ext>
            </a:extLst>
          </p:cNvPr>
          <p:cNvSpPr/>
          <p:nvPr/>
        </p:nvSpPr>
        <p:spPr bwMode="auto">
          <a:xfrm>
            <a:off x="1460827" y="137811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 name="Oval 14">
            <a:extLst>
              <a:ext uri="{FF2B5EF4-FFF2-40B4-BE49-F238E27FC236}">
                <a16:creationId xmlns:a16="http://schemas.microsoft.com/office/drawing/2014/main" id="{D2AFD2C5-010F-41FD-B010-200C4DDD0D7A}"/>
              </a:ext>
            </a:extLst>
          </p:cNvPr>
          <p:cNvSpPr/>
          <p:nvPr/>
        </p:nvSpPr>
        <p:spPr bwMode="auto">
          <a:xfrm>
            <a:off x="1776660" y="137811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78A44A4A-46FD-4C66-B619-7245AA04ACA7}"/>
              </a:ext>
            </a:extLst>
          </p:cNvPr>
          <p:cNvSpPr/>
          <p:nvPr/>
        </p:nvSpPr>
        <p:spPr bwMode="auto">
          <a:xfrm>
            <a:off x="2083462" y="1385630"/>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7" name="Oval 16">
            <a:extLst>
              <a:ext uri="{FF2B5EF4-FFF2-40B4-BE49-F238E27FC236}">
                <a16:creationId xmlns:a16="http://schemas.microsoft.com/office/drawing/2014/main" id="{67CFF669-7104-4CAC-A51F-06B40C7A647F}"/>
              </a:ext>
            </a:extLst>
          </p:cNvPr>
          <p:cNvSpPr/>
          <p:nvPr/>
        </p:nvSpPr>
        <p:spPr bwMode="auto">
          <a:xfrm>
            <a:off x="2390264" y="138512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8" name="Straight Arrow Connector 17">
            <a:extLst>
              <a:ext uri="{FF2B5EF4-FFF2-40B4-BE49-F238E27FC236}">
                <a16:creationId xmlns:a16="http://schemas.microsoft.com/office/drawing/2014/main" id="{59A1552E-6B69-4AE4-9DCC-6EB12E1DF9F5}"/>
              </a:ext>
            </a:extLst>
          </p:cNvPr>
          <p:cNvCxnSpPr>
            <a:stCxn id="6" idx="2"/>
            <a:endCxn id="7" idx="0"/>
          </p:cNvCxnSpPr>
          <p:nvPr/>
        </p:nvCxnSpPr>
        <p:spPr bwMode="auto">
          <a:xfrm flipH="1">
            <a:off x="10096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E4636DB1-CFEB-4AF0-B05E-6C29CEBF4E86}"/>
              </a:ext>
            </a:extLst>
          </p:cNvPr>
          <p:cNvCxnSpPr>
            <a:cxnSpLocks/>
            <a:stCxn id="6" idx="2"/>
            <a:endCxn id="8" idx="0"/>
          </p:cNvCxnSpPr>
          <p:nvPr/>
        </p:nvCxnSpPr>
        <p:spPr bwMode="auto">
          <a:xfrm>
            <a:off x="20002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BA4FE985-AA26-43D5-B905-44D1144AA2F0}"/>
              </a:ext>
            </a:extLst>
          </p:cNvPr>
          <p:cNvSpPr/>
          <p:nvPr/>
        </p:nvSpPr>
        <p:spPr bwMode="auto">
          <a:xfrm>
            <a:off x="1208668" y="302995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21" name="Rectangle 20">
            <a:extLst>
              <a:ext uri="{FF2B5EF4-FFF2-40B4-BE49-F238E27FC236}">
                <a16:creationId xmlns:a16="http://schemas.microsoft.com/office/drawing/2014/main" id="{2DD87FCF-663E-4C7D-BF7E-8C9AE0AD5878}"/>
              </a:ext>
            </a:extLst>
          </p:cNvPr>
          <p:cNvSpPr/>
          <p:nvPr/>
        </p:nvSpPr>
        <p:spPr bwMode="auto">
          <a:xfrm>
            <a:off x="2336374" y="300588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22" name="Oval 21">
            <a:extLst>
              <a:ext uri="{FF2B5EF4-FFF2-40B4-BE49-F238E27FC236}">
                <a16:creationId xmlns:a16="http://schemas.microsoft.com/office/drawing/2014/main" id="{75650A89-589B-414F-9802-F11263BB7E18}"/>
              </a:ext>
            </a:extLst>
          </p:cNvPr>
          <p:cNvSpPr/>
          <p:nvPr/>
        </p:nvSpPr>
        <p:spPr bwMode="auto">
          <a:xfrm>
            <a:off x="1078588" y="344354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3" name="Oval 22">
            <a:extLst>
              <a:ext uri="{FF2B5EF4-FFF2-40B4-BE49-F238E27FC236}">
                <a16:creationId xmlns:a16="http://schemas.microsoft.com/office/drawing/2014/main" id="{87D0FED4-BE43-4D52-837B-F8132F5751FC}"/>
              </a:ext>
            </a:extLst>
          </p:cNvPr>
          <p:cNvSpPr/>
          <p:nvPr/>
        </p:nvSpPr>
        <p:spPr bwMode="auto">
          <a:xfrm>
            <a:off x="456452" y="372578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4" name="Oval 23">
            <a:extLst>
              <a:ext uri="{FF2B5EF4-FFF2-40B4-BE49-F238E27FC236}">
                <a16:creationId xmlns:a16="http://schemas.microsoft.com/office/drawing/2014/main" id="{0E15BF8E-721D-4925-9135-2085DD097884}"/>
              </a:ext>
            </a:extLst>
          </p:cNvPr>
          <p:cNvSpPr/>
          <p:nvPr/>
        </p:nvSpPr>
        <p:spPr bwMode="auto">
          <a:xfrm>
            <a:off x="1079087" y="3733301"/>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5" name="Oval 24">
            <a:extLst>
              <a:ext uri="{FF2B5EF4-FFF2-40B4-BE49-F238E27FC236}">
                <a16:creationId xmlns:a16="http://schemas.microsoft.com/office/drawing/2014/main" id="{F06574B4-4F6A-4E04-829B-FF61ACD70C20}"/>
              </a:ext>
            </a:extLst>
          </p:cNvPr>
          <p:cNvSpPr/>
          <p:nvPr/>
        </p:nvSpPr>
        <p:spPr bwMode="auto">
          <a:xfrm>
            <a:off x="2459356"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5112DAB2-AD34-4260-8EF8-452F1F7FBCD4}"/>
              </a:ext>
            </a:extLst>
          </p:cNvPr>
          <p:cNvSpPr/>
          <p:nvPr/>
        </p:nvSpPr>
        <p:spPr bwMode="auto">
          <a:xfrm>
            <a:off x="2765158"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7" name="Oval 26">
            <a:extLst>
              <a:ext uri="{FF2B5EF4-FFF2-40B4-BE49-F238E27FC236}">
                <a16:creationId xmlns:a16="http://schemas.microsoft.com/office/drawing/2014/main" id="{75875941-7989-48F4-905D-7B90B910F7DF}"/>
              </a:ext>
            </a:extLst>
          </p:cNvPr>
          <p:cNvSpPr/>
          <p:nvPr/>
        </p:nvSpPr>
        <p:spPr bwMode="auto">
          <a:xfrm>
            <a:off x="3387275" y="343452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8" name="Oval 27">
            <a:extLst>
              <a:ext uri="{FF2B5EF4-FFF2-40B4-BE49-F238E27FC236}">
                <a16:creationId xmlns:a16="http://schemas.microsoft.com/office/drawing/2014/main" id="{ACF37981-E4F6-46B9-A3A0-591BDF7A3847}"/>
              </a:ext>
            </a:extLst>
          </p:cNvPr>
          <p:cNvSpPr/>
          <p:nvPr/>
        </p:nvSpPr>
        <p:spPr bwMode="auto">
          <a:xfrm>
            <a:off x="2769670" y="371826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9" name="Oval 28">
            <a:extLst>
              <a:ext uri="{FF2B5EF4-FFF2-40B4-BE49-F238E27FC236}">
                <a16:creationId xmlns:a16="http://schemas.microsoft.com/office/drawing/2014/main" id="{A3F3A705-F2AE-4829-8A7B-72476FB605F6}"/>
              </a:ext>
            </a:extLst>
          </p:cNvPr>
          <p:cNvSpPr/>
          <p:nvPr/>
        </p:nvSpPr>
        <p:spPr bwMode="auto">
          <a:xfrm>
            <a:off x="3383274" y="372528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30" name="Straight Arrow Connector 29">
            <a:extLst>
              <a:ext uri="{FF2B5EF4-FFF2-40B4-BE49-F238E27FC236}">
                <a16:creationId xmlns:a16="http://schemas.microsoft.com/office/drawing/2014/main" id="{B8622909-6337-44B5-9DC0-C8171D211B0A}"/>
              </a:ext>
            </a:extLst>
          </p:cNvPr>
          <p:cNvCxnSpPr>
            <a:stCxn id="9" idx="2"/>
            <a:endCxn id="6" idx="0"/>
          </p:cNvCxnSpPr>
          <p:nvPr/>
        </p:nvCxnSpPr>
        <p:spPr bwMode="auto">
          <a:xfrm flipH="1">
            <a:off x="2000251" y="1649830"/>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30">
            <a:extLst>
              <a:ext uri="{FF2B5EF4-FFF2-40B4-BE49-F238E27FC236}">
                <a16:creationId xmlns:a16="http://schemas.microsoft.com/office/drawing/2014/main" id="{D3D716AC-4C56-420D-8DF9-B45BA4A7B80C}"/>
              </a:ext>
            </a:extLst>
          </p:cNvPr>
          <p:cNvSpPr/>
          <p:nvPr/>
        </p:nvSpPr>
        <p:spPr bwMode="auto">
          <a:xfrm>
            <a:off x="2756347" y="1042240"/>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32" name="Rectangle 31">
            <a:extLst>
              <a:ext uri="{FF2B5EF4-FFF2-40B4-BE49-F238E27FC236}">
                <a16:creationId xmlns:a16="http://schemas.microsoft.com/office/drawing/2014/main" id="{0CA81EC3-315C-4E8E-8EC4-4AC0B1E9EB05}"/>
              </a:ext>
            </a:extLst>
          </p:cNvPr>
          <p:cNvSpPr/>
          <p:nvPr/>
        </p:nvSpPr>
        <p:spPr bwMode="auto">
          <a:xfrm>
            <a:off x="2748955" y="220667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35" name="TextBox 34">
            <a:extLst>
              <a:ext uri="{FF2B5EF4-FFF2-40B4-BE49-F238E27FC236}">
                <a16:creationId xmlns:a16="http://schemas.microsoft.com/office/drawing/2014/main" id="{6C78E77D-7EC2-4D36-9DBD-497E33FE268B}"/>
              </a:ext>
            </a:extLst>
          </p:cNvPr>
          <p:cNvSpPr txBox="1"/>
          <p:nvPr/>
        </p:nvSpPr>
        <p:spPr>
          <a:xfrm>
            <a:off x="4114801" y="1017346"/>
            <a:ext cx="2618024" cy="369332"/>
          </a:xfrm>
          <a:prstGeom prst="rect">
            <a:avLst/>
          </a:prstGeom>
          <a:noFill/>
        </p:spPr>
        <p:txBody>
          <a:bodyPr wrap="none" rtlCol="0">
            <a:spAutoFit/>
          </a:bodyPr>
          <a:lstStyle/>
          <a:p>
            <a:r>
              <a:rPr lang="en-US" sz="1800" dirty="0"/>
              <a:t>1-(3/8)</a:t>
            </a:r>
            <a:r>
              <a:rPr lang="en-US" sz="1800" baseline="30000" dirty="0"/>
              <a:t>2</a:t>
            </a:r>
            <a:r>
              <a:rPr lang="en-US" sz="1800" dirty="0"/>
              <a:t>-(5/8)</a:t>
            </a:r>
            <a:r>
              <a:rPr lang="en-US" sz="1800" baseline="30000" dirty="0"/>
              <a:t>2</a:t>
            </a:r>
            <a:r>
              <a:rPr lang="en-US" sz="1800" dirty="0"/>
              <a:t>= 0.46875</a:t>
            </a:r>
          </a:p>
        </p:txBody>
      </p:sp>
      <p:sp>
        <p:nvSpPr>
          <p:cNvPr id="37" name="TextBox 36">
            <a:extLst>
              <a:ext uri="{FF2B5EF4-FFF2-40B4-BE49-F238E27FC236}">
                <a16:creationId xmlns:a16="http://schemas.microsoft.com/office/drawing/2014/main" id="{28E5A8C5-363A-40FE-8229-095FE6339771}"/>
              </a:ext>
            </a:extLst>
          </p:cNvPr>
          <p:cNvSpPr txBox="1"/>
          <p:nvPr/>
        </p:nvSpPr>
        <p:spPr>
          <a:xfrm>
            <a:off x="98894" y="4035001"/>
            <a:ext cx="1749455" cy="338554"/>
          </a:xfrm>
          <a:prstGeom prst="rect">
            <a:avLst/>
          </a:prstGeom>
          <a:noFill/>
        </p:spPr>
        <p:txBody>
          <a:bodyPr wrap="square" rtlCol="0">
            <a:spAutoFit/>
          </a:bodyPr>
          <a:lstStyle/>
          <a:p>
            <a:r>
              <a:rPr lang="en-US" sz="1600" dirty="0"/>
              <a:t>1-(3/3)</a:t>
            </a:r>
            <a:r>
              <a:rPr lang="en-US" sz="1600" baseline="30000" dirty="0"/>
              <a:t>2</a:t>
            </a:r>
            <a:r>
              <a:rPr lang="en-US" sz="1600" dirty="0"/>
              <a:t>-(0/3)</a:t>
            </a:r>
            <a:r>
              <a:rPr lang="en-US" sz="1600" baseline="30000" dirty="0"/>
              <a:t>2</a:t>
            </a:r>
            <a:r>
              <a:rPr lang="en-US" sz="1600" dirty="0"/>
              <a:t>= 0</a:t>
            </a:r>
          </a:p>
        </p:txBody>
      </p:sp>
      <p:sp>
        <p:nvSpPr>
          <p:cNvPr id="39" name="TextBox 38">
            <a:extLst>
              <a:ext uri="{FF2B5EF4-FFF2-40B4-BE49-F238E27FC236}">
                <a16:creationId xmlns:a16="http://schemas.microsoft.com/office/drawing/2014/main" id="{54024ABC-49BA-40A8-BF45-486F55A1FE88}"/>
              </a:ext>
            </a:extLst>
          </p:cNvPr>
          <p:cNvSpPr txBox="1"/>
          <p:nvPr/>
        </p:nvSpPr>
        <p:spPr>
          <a:xfrm>
            <a:off x="2229046" y="4016041"/>
            <a:ext cx="1749455" cy="338554"/>
          </a:xfrm>
          <a:prstGeom prst="rect">
            <a:avLst/>
          </a:prstGeom>
          <a:noFill/>
        </p:spPr>
        <p:txBody>
          <a:bodyPr wrap="square" rtlCol="0">
            <a:spAutoFit/>
          </a:bodyPr>
          <a:lstStyle/>
          <a:p>
            <a:r>
              <a:rPr lang="en-US" sz="1600" dirty="0"/>
              <a:t>1-(0/5)</a:t>
            </a:r>
            <a:r>
              <a:rPr lang="en-US" sz="1600" baseline="30000" dirty="0"/>
              <a:t>2</a:t>
            </a:r>
            <a:r>
              <a:rPr lang="en-US" sz="1600" dirty="0"/>
              <a:t>-(5/5)</a:t>
            </a:r>
            <a:r>
              <a:rPr lang="en-US" sz="1600" baseline="30000" dirty="0"/>
              <a:t>2</a:t>
            </a:r>
            <a:r>
              <a:rPr lang="en-US" sz="1600" dirty="0"/>
              <a:t>= 0</a:t>
            </a:r>
          </a:p>
        </p:txBody>
      </p:sp>
      <p:sp>
        <p:nvSpPr>
          <p:cNvPr id="41" name="TextBox 40">
            <a:extLst>
              <a:ext uri="{FF2B5EF4-FFF2-40B4-BE49-F238E27FC236}">
                <a16:creationId xmlns:a16="http://schemas.microsoft.com/office/drawing/2014/main" id="{04E06BE7-7177-4A32-A64C-2836CF6412BF}"/>
              </a:ext>
            </a:extLst>
          </p:cNvPr>
          <p:cNvSpPr txBox="1"/>
          <p:nvPr/>
        </p:nvSpPr>
        <p:spPr>
          <a:xfrm>
            <a:off x="4552426" y="3587033"/>
            <a:ext cx="2610374" cy="400110"/>
          </a:xfrm>
          <a:prstGeom prst="rect">
            <a:avLst/>
          </a:prstGeom>
          <a:noFill/>
        </p:spPr>
        <p:txBody>
          <a:bodyPr wrap="square" rtlCol="0">
            <a:spAutoFit/>
          </a:bodyPr>
          <a:lstStyle/>
          <a:p>
            <a:r>
              <a:rPr lang="en-US" sz="2000" dirty="0"/>
              <a:t>(3/8)*0+(5/8)*0=0</a:t>
            </a:r>
          </a:p>
        </p:txBody>
      </p:sp>
      <p:sp>
        <p:nvSpPr>
          <p:cNvPr id="48" name="Freeform: Shape 47">
            <a:extLst>
              <a:ext uri="{FF2B5EF4-FFF2-40B4-BE49-F238E27FC236}">
                <a16:creationId xmlns:a16="http://schemas.microsoft.com/office/drawing/2014/main" id="{780EC1ED-8E24-44AE-87AF-93F4EA60E80E}"/>
              </a:ext>
            </a:extLst>
          </p:cNvPr>
          <p:cNvSpPr/>
          <p:nvPr/>
        </p:nvSpPr>
        <p:spPr bwMode="auto">
          <a:xfrm>
            <a:off x="872456" y="3564654"/>
            <a:ext cx="4605556" cy="1005848"/>
          </a:xfrm>
          <a:custGeom>
            <a:avLst/>
            <a:gdLst>
              <a:gd name="connsiteX0" fmla="*/ 0 w 4605556"/>
              <a:gd name="connsiteY0" fmla="*/ 789233 h 1005848"/>
              <a:gd name="connsiteX1" fmla="*/ 41945 w 4605556"/>
              <a:gd name="connsiteY1" fmla="*/ 806011 h 1005848"/>
              <a:gd name="connsiteX2" fmla="*/ 117446 w 4605556"/>
              <a:gd name="connsiteY2" fmla="*/ 822789 h 1005848"/>
              <a:gd name="connsiteX3" fmla="*/ 218114 w 4605556"/>
              <a:gd name="connsiteY3" fmla="*/ 847956 h 1005848"/>
              <a:gd name="connsiteX4" fmla="*/ 243281 w 4605556"/>
              <a:gd name="connsiteY4" fmla="*/ 864734 h 1005848"/>
              <a:gd name="connsiteX5" fmla="*/ 302004 w 4605556"/>
              <a:gd name="connsiteY5" fmla="*/ 881512 h 1005848"/>
              <a:gd name="connsiteX6" fmla="*/ 327171 w 4605556"/>
              <a:gd name="connsiteY6" fmla="*/ 898290 h 1005848"/>
              <a:gd name="connsiteX7" fmla="*/ 385894 w 4605556"/>
              <a:gd name="connsiteY7" fmla="*/ 915068 h 1005848"/>
              <a:gd name="connsiteX8" fmla="*/ 486562 w 4605556"/>
              <a:gd name="connsiteY8" fmla="*/ 923457 h 1005848"/>
              <a:gd name="connsiteX9" fmla="*/ 847288 w 4605556"/>
              <a:gd name="connsiteY9" fmla="*/ 940235 h 1005848"/>
              <a:gd name="connsiteX10" fmla="*/ 2046914 w 4605556"/>
              <a:gd name="connsiteY10" fmla="*/ 948624 h 1005848"/>
              <a:gd name="connsiteX11" fmla="*/ 2365695 w 4605556"/>
              <a:gd name="connsiteY11" fmla="*/ 931846 h 1005848"/>
              <a:gd name="connsiteX12" fmla="*/ 2390862 w 4605556"/>
              <a:gd name="connsiteY12" fmla="*/ 923457 h 1005848"/>
              <a:gd name="connsiteX13" fmla="*/ 2709644 w 4605556"/>
              <a:gd name="connsiteY13" fmla="*/ 915068 h 1005848"/>
              <a:gd name="connsiteX14" fmla="*/ 2810312 w 4605556"/>
              <a:gd name="connsiteY14" fmla="*/ 898290 h 1005848"/>
              <a:gd name="connsiteX15" fmla="*/ 3204595 w 4605556"/>
              <a:gd name="connsiteY15" fmla="*/ 881512 h 1005848"/>
              <a:gd name="connsiteX16" fmla="*/ 3280095 w 4605556"/>
              <a:gd name="connsiteY16" fmla="*/ 856345 h 1005848"/>
              <a:gd name="connsiteX17" fmla="*/ 3305262 w 4605556"/>
              <a:gd name="connsiteY17" fmla="*/ 847956 h 1005848"/>
              <a:gd name="connsiteX18" fmla="*/ 3405930 w 4605556"/>
              <a:gd name="connsiteY18" fmla="*/ 839567 h 1005848"/>
              <a:gd name="connsiteX19" fmla="*/ 3498209 w 4605556"/>
              <a:gd name="connsiteY19" fmla="*/ 822789 h 1005848"/>
              <a:gd name="connsiteX20" fmla="*/ 3523376 w 4605556"/>
              <a:gd name="connsiteY20" fmla="*/ 814400 h 1005848"/>
              <a:gd name="connsiteX21" fmla="*/ 3565321 w 4605556"/>
              <a:gd name="connsiteY21" fmla="*/ 806011 h 1005848"/>
              <a:gd name="connsiteX22" fmla="*/ 3590488 w 4605556"/>
              <a:gd name="connsiteY22" fmla="*/ 797622 h 1005848"/>
              <a:gd name="connsiteX23" fmla="*/ 3657600 w 4605556"/>
              <a:gd name="connsiteY23" fmla="*/ 780844 h 1005848"/>
              <a:gd name="connsiteX24" fmla="*/ 3699545 w 4605556"/>
              <a:gd name="connsiteY24" fmla="*/ 772455 h 1005848"/>
              <a:gd name="connsiteX25" fmla="*/ 3749879 w 4605556"/>
              <a:gd name="connsiteY25" fmla="*/ 755677 h 1005848"/>
              <a:gd name="connsiteX26" fmla="*/ 3783435 w 4605556"/>
              <a:gd name="connsiteY26" fmla="*/ 747288 h 1005848"/>
              <a:gd name="connsiteX27" fmla="*/ 3833769 w 4605556"/>
              <a:gd name="connsiteY27" fmla="*/ 713732 h 1005848"/>
              <a:gd name="connsiteX28" fmla="*/ 3858936 w 4605556"/>
              <a:gd name="connsiteY28" fmla="*/ 696954 h 1005848"/>
              <a:gd name="connsiteX29" fmla="*/ 3884103 w 4605556"/>
              <a:gd name="connsiteY29" fmla="*/ 671787 h 1005848"/>
              <a:gd name="connsiteX30" fmla="*/ 3900881 w 4605556"/>
              <a:gd name="connsiteY30" fmla="*/ 646620 h 1005848"/>
              <a:gd name="connsiteX31" fmla="*/ 3926048 w 4605556"/>
              <a:gd name="connsiteY31" fmla="*/ 629842 h 1005848"/>
              <a:gd name="connsiteX32" fmla="*/ 3967993 w 4605556"/>
              <a:gd name="connsiteY32" fmla="*/ 587897 h 1005848"/>
              <a:gd name="connsiteX33" fmla="*/ 4018327 w 4605556"/>
              <a:gd name="connsiteY33" fmla="*/ 537564 h 1005848"/>
              <a:gd name="connsiteX34" fmla="*/ 4035105 w 4605556"/>
              <a:gd name="connsiteY34" fmla="*/ 512397 h 1005848"/>
              <a:gd name="connsiteX35" fmla="*/ 4085439 w 4605556"/>
              <a:gd name="connsiteY35" fmla="*/ 462063 h 1005848"/>
              <a:gd name="connsiteX36" fmla="*/ 3900881 w 4605556"/>
              <a:gd name="connsiteY36" fmla="*/ 453674 h 1005848"/>
              <a:gd name="connsiteX37" fmla="*/ 3850547 w 4605556"/>
              <a:gd name="connsiteY37" fmla="*/ 436896 h 1005848"/>
              <a:gd name="connsiteX38" fmla="*/ 3825380 w 4605556"/>
              <a:gd name="connsiteY38" fmla="*/ 428507 h 1005848"/>
              <a:gd name="connsiteX39" fmla="*/ 3808602 w 4605556"/>
              <a:gd name="connsiteY39" fmla="*/ 403340 h 1005848"/>
              <a:gd name="connsiteX40" fmla="*/ 3783435 w 4605556"/>
              <a:gd name="connsiteY40" fmla="*/ 386562 h 1005848"/>
              <a:gd name="connsiteX41" fmla="*/ 3749879 w 4605556"/>
              <a:gd name="connsiteY41" fmla="*/ 336228 h 1005848"/>
              <a:gd name="connsiteX42" fmla="*/ 3749879 w 4605556"/>
              <a:gd name="connsiteY42" fmla="*/ 134892 h 1005848"/>
              <a:gd name="connsiteX43" fmla="*/ 3800213 w 4605556"/>
              <a:gd name="connsiteY43" fmla="*/ 92947 h 1005848"/>
              <a:gd name="connsiteX44" fmla="*/ 3825380 w 4605556"/>
              <a:gd name="connsiteY44" fmla="*/ 67780 h 1005848"/>
              <a:gd name="connsiteX45" fmla="*/ 3875714 w 4605556"/>
              <a:gd name="connsiteY45" fmla="*/ 51002 h 1005848"/>
              <a:gd name="connsiteX46" fmla="*/ 3900881 w 4605556"/>
              <a:gd name="connsiteY46" fmla="*/ 42613 h 1005848"/>
              <a:gd name="connsiteX47" fmla="*/ 3926048 w 4605556"/>
              <a:gd name="connsiteY47" fmla="*/ 34224 h 1005848"/>
              <a:gd name="connsiteX48" fmla="*/ 4068661 w 4605556"/>
              <a:gd name="connsiteY48" fmla="*/ 17446 h 1005848"/>
              <a:gd name="connsiteX49" fmla="*/ 4194495 w 4605556"/>
              <a:gd name="connsiteY49" fmla="*/ 668 h 1005848"/>
              <a:gd name="connsiteX50" fmla="*/ 4488110 w 4605556"/>
              <a:gd name="connsiteY50" fmla="*/ 17446 h 1005848"/>
              <a:gd name="connsiteX51" fmla="*/ 4513277 w 4605556"/>
              <a:gd name="connsiteY51" fmla="*/ 25835 h 1005848"/>
              <a:gd name="connsiteX52" fmla="*/ 4530055 w 4605556"/>
              <a:gd name="connsiteY52" fmla="*/ 51002 h 1005848"/>
              <a:gd name="connsiteX53" fmla="*/ 4580389 w 4605556"/>
              <a:gd name="connsiteY53" fmla="*/ 92947 h 1005848"/>
              <a:gd name="connsiteX54" fmla="*/ 4605556 w 4605556"/>
              <a:gd name="connsiteY54" fmla="*/ 143281 h 1005848"/>
              <a:gd name="connsiteX55" fmla="*/ 4588778 w 4605556"/>
              <a:gd name="connsiteY55" fmla="*/ 243949 h 1005848"/>
              <a:gd name="connsiteX56" fmla="*/ 4546833 w 4605556"/>
              <a:gd name="connsiteY56" fmla="*/ 285894 h 1005848"/>
              <a:gd name="connsiteX57" fmla="*/ 4521666 w 4605556"/>
              <a:gd name="connsiteY57" fmla="*/ 311061 h 1005848"/>
              <a:gd name="connsiteX58" fmla="*/ 4496499 w 4605556"/>
              <a:gd name="connsiteY58" fmla="*/ 327839 h 1005848"/>
              <a:gd name="connsiteX59" fmla="*/ 4420998 w 4605556"/>
              <a:gd name="connsiteY59" fmla="*/ 386562 h 1005848"/>
              <a:gd name="connsiteX60" fmla="*/ 4370664 w 4605556"/>
              <a:gd name="connsiteY60" fmla="*/ 411729 h 1005848"/>
              <a:gd name="connsiteX61" fmla="*/ 4320330 w 4605556"/>
              <a:gd name="connsiteY61" fmla="*/ 428507 h 1005848"/>
              <a:gd name="connsiteX62" fmla="*/ 4236440 w 4605556"/>
              <a:gd name="connsiteY62" fmla="*/ 445285 h 1005848"/>
              <a:gd name="connsiteX63" fmla="*/ 4118995 w 4605556"/>
              <a:gd name="connsiteY63" fmla="*/ 453674 h 1005848"/>
              <a:gd name="connsiteX64" fmla="*/ 4051883 w 4605556"/>
              <a:gd name="connsiteY64" fmla="*/ 462063 h 100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605556" h="1005848">
                <a:moveTo>
                  <a:pt x="0" y="789233"/>
                </a:moveTo>
                <a:cubicBezTo>
                  <a:pt x="13982" y="794826"/>
                  <a:pt x="27659" y="801249"/>
                  <a:pt x="41945" y="806011"/>
                </a:cubicBezTo>
                <a:cubicBezTo>
                  <a:pt x="58103" y="811397"/>
                  <a:pt x="102818" y="820129"/>
                  <a:pt x="117446" y="822789"/>
                </a:cubicBezTo>
                <a:cubicBezTo>
                  <a:pt x="143392" y="827506"/>
                  <a:pt x="195140" y="832640"/>
                  <a:pt x="218114" y="847956"/>
                </a:cubicBezTo>
                <a:cubicBezTo>
                  <a:pt x="226503" y="853549"/>
                  <a:pt x="234014" y="860762"/>
                  <a:pt x="243281" y="864734"/>
                </a:cubicBezTo>
                <a:cubicBezTo>
                  <a:pt x="280911" y="880861"/>
                  <a:pt x="269354" y="865187"/>
                  <a:pt x="302004" y="881512"/>
                </a:cubicBezTo>
                <a:cubicBezTo>
                  <a:pt x="311022" y="886021"/>
                  <a:pt x="318153" y="893781"/>
                  <a:pt x="327171" y="898290"/>
                </a:cubicBezTo>
                <a:cubicBezTo>
                  <a:pt x="336457" y="902933"/>
                  <a:pt x="378726" y="914172"/>
                  <a:pt x="385894" y="915068"/>
                </a:cubicBezTo>
                <a:cubicBezTo>
                  <a:pt x="419306" y="919245"/>
                  <a:pt x="452964" y="921217"/>
                  <a:pt x="486562" y="923457"/>
                </a:cubicBezTo>
                <a:cubicBezTo>
                  <a:pt x="615397" y="932046"/>
                  <a:pt x="714907" y="934940"/>
                  <a:pt x="847288" y="940235"/>
                </a:cubicBezTo>
                <a:cubicBezTo>
                  <a:pt x="1261070" y="1078162"/>
                  <a:pt x="879937" y="957142"/>
                  <a:pt x="2046914" y="948624"/>
                </a:cubicBezTo>
                <a:cubicBezTo>
                  <a:pt x="2198377" y="923380"/>
                  <a:pt x="2012763" y="952014"/>
                  <a:pt x="2365695" y="931846"/>
                </a:cubicBezTo>
                <a:cubicBezTo>
                  <a:pt x="2374523" y="931342"/>
                  <a:pt x="2382030" y="923888"/>
                  <a:pt x="2390862" y="923457"/>
                </a:cubicBezTo>
                <a:cubicBezTo>
                  <a:pt x="2497033" y="918278"/>
                  <a:pt x="2603383" y="917864"/>
                  <a:pt x="2709644" y="915068"/>
                </a:cubicBezTo>
                <a:cubicBezTo>
                  <a:pt x="2757432" y="899139"/>
                  <a:pt x="2730036" y="906318"/>
                  <a:pt x="2810312" y="898290"/>
                </a:cubicBezTo>
                <a:cubicBezTo>
                  <a:pt x="2978644" y="881457"/>
                  <a:pt x="2950752" y="888563"/>
                  <a:pt x="3204595" y="881512"/>
                </a:cubicBezTo>
                <a:lnTo>
                  <a:pt x="3280095" y="856345"/>
                </a:lnTo>
                <a:cubicBezTo>
                  <a:pt x="3288484" y="853549"/>
                  <a:pt x="3296450" y="848690"/>
                  <a:pt x="3305262" y="847956"/>
                </a:cubicBezTo>
                <a:lnTo>
                  <a:pt x="3405930" y="839567"/>
                </a:lnTo>
                <a:cubicBezTo>
                  <a:pt x="3505407" y="814698"/>
                  <a:pt x="3347916" y="852848"/>
                  <a:pt x="3498209" y="822789"/>
                </a:cubicBezTo>
                <a:cubicBezTo>
                  <a:pt x="3506880" y="821055"/>
                  <a:pt x="3514797" y="816545"/>
                  <a:pt x="3523376" y="814400"/>
                </a:cubicBezTo>
                <a:cubicBezTo>
                  <a:pt x="3537209" y="810942"/>
                  <a:pt x="3551488" y="809469"/>
                  <a:pt x="3565321" y="806011"/>
                </a:cubicBezTo>
                <a:cubicBezTo>
                  <a:pt x="3573900" y="803866"/>
                  <a:pt x="3581957" y="799949"/>
                  <a:pt x="3590488" y="797622"/>
                </a:cubicBezTo>
                <a:cubicBezTo>
                  <a:pt x="3612735" y="791555"/>
                  <a:pt x="3634989" y="785366"/>
                  <a:pt x="3657600" y="780844"/>
                </a:cubicBezTo>
                <a:cubicBezTo>
                  <a:pt x="3671582" y="778048"/>
                  <a:pt x="3685789" y="776207"/>
                  <a:pt x="3699545" y="772455"/>
                </a:cubicBezTo>
                <a:cubicBezTo>
                  <a:pt x="3716607" y="767802"/>
                  <a:pt x="3732721" y="759966"/>
                  <a:pt x="3749879" y="755677"/>
                </a:cubicBezTo>
                <a:lnTo>
                  <a:pt x="3783435" y="747288"/>
                </a:lnTo>
                <a:lnTo>
                  <a:pt x="3833769" y="713732"/>
                </a:lnTo>
                <a:cubicBezTo>
                  <a:pt x="3842158" y="708139"/>
                  <a:pt x="3851807" y="704083"/>
                  <a:pt x="3858936" y="696954"/>
                </a:cubicBezTo>
                <a:cubicBezTo>
                  <a:pt x="3867325" y="688565"/>
                  <a:pt x="3876508" y="680901"/>
                  <a:pt x="3884103" y="671787"/>
                </a:cubicBezTo>
                <a:cubicBezTo>
                  <a:pt x="3890558" y="664042"/>
                  <a:pt x="3893752" y="653749"/>
                  <a:pt x="3900881" y="646620"/>
                </a:cubicBezTo>
                <a:cubicBezTo>
                  <a:pt x="3908010" y="639491"/>
                  <a:pt x="3917659" y="635435"/>
                  <a:pt x="3926048" y="629842"/>
                </a:cubicBezTo>
                <a:cubicBezTo>
                  <a:pt x="3960620" y="577984"/>
                  <a:pt x="3922236" y="628569"/>
                  <a:pt x="3967993" y="587897"/>
                </a:cubicBezTo>
                <a:cubicBezTo>
                  <a:pt x="3985727" y="572133"/>
                  <a:pt x="4005165" y="557306"/>
                  <a:pt x="4018327" y="537564"/>
                </a:cubicBezTo>
                <a:cubicBezTo>
                  <a:pt x="4023920" y="529175"/>
                  <a:pt x="4028407" y="519933"/>
                  <a:pt x="4035105" y="512397"/>
                </a:cubicBezTo>
                <a:cubicBezTo>
                  <a:pt x="4050869" y="494663"/>
                  <a:pt x="4085439" y="462063"/>
                  <a:pt x="4085439" y="462063"/>
                </a:cubicBezTo>
                <a:cubicBezTo>
                  <a:pt x="4023920" y="459267"/>
                  <a:pt x="3962113" y="460235"/>
                  <a:pt x="3900881" y="453674"/>
                </a:cubicBezTo>
                <a:cubicBezTo>
                  <a:pt x="3883296" y="451790"/>
                  <a:pt x="3867325" y="442489"/>
                  <a:pt x="3850547" y="436896"/>
                </a:cubicBezTo>
                <a:lnTo>
                  <a:pt x="3825380" y="428507"/>
                </a:lnTo>
                <a:cubicBezTo>
                  <a:pt x="3819787" y="420118"/>
                  <a:pt x="3815731" y="410469"/>
                  <a:pt x="3808602" y="403340"/>
                </a:cubicBezTo>
                <a:cubicBezTo>
                  <a:pt x="3801473" y="396211"/>
                  <a:pt x="3790074" y="394150"/>
                  <a:pt x="3783435" y="386562"/>
                </a:cubicBezTo>
                <a:cubicBezTo>
                  <a:pt x="3770156" y="371387"/>
                  <a:pt x="3749879" y="336228"/>
                  <a:pt x="3749879" y="336228"/>
                </a:cubicBezTo>
                <a:cubicBezTo>
                  <a:pt x="3739252" y="251212"/>
                  <a:pt x="3733478" y="238768"/>
                  <a:pt x="3749879" y="134892"/>
                </a:cubicBezTo>
                <a:cubicBezTo>
                  <a:pt x="3754504" y="105600"/>
                  <a:pt x="3781317" y="106444"/>
                  <a:pt x="3800213" y="92947"/>
                </a:cubicBezTo>
                <a:cubicBezTo>
                  <a:pt x="3809867" y="86051"/>
                  <a:pt x="3815009" y="73542"/>
                  <a:pt x="3825380" y="67780"/>
                </a:cubicBezTo>
                <a:cubicBezTo>
                  <a:pt x="3840840" y="59191"/>
                  <a:pt x="3858936" y="56595"/>
                  <a:pt x="3875714" y="51002"/>
                </a:cubicBezTo>
                <a:lnTo>
                  <a:pt x="3900881" y="42613"/>
                </a:lnTo>
                <a:cubicBezTo>
                  <a:pt x="3909270" y="39817"/>
                  <a:pt x="3917326" y="35678"/>
                  <a:pt x="3926048" y="34224"/>
                </a:cubicBezTo>
                <a:cubicBezTo>
                  <a:pt x="4020909" y="18414"/>
                  <a:pt x="3933911" y="31630"/>
                  <a:pt x="4068661" y="17446"/>
                </a:cubicBezTo>
                <a:cubicBezTo>
                  <a:pt x="4109862" y="13109"/>
                  <a:pt x="4153388" y="6541"/>
                  <a:pt x="4194495" y="668"/>
                </a:cubicBezTo>
                <a:cubicBezTo>
                  <a:pt x="4341319" y="5404"/>
                  <a:pt x="4386997" y="-11443"/>
                  <a:pt x="4488110" y="17446"/>
                </a:cubicBezTo>
                <a:cubicBezTo>
                  <a:pt x="4496613" y="19875"/>
                  <a:pt x="4504888" y="23039"/>
                  <a:pt x="4513277" y="25835"/>
                </a:cubicBezTo>
                <a:cubicBezTo>
                  <a:pt x="4518870" y="34224"/>
                  <a:pt x="4522926" y="43873"/>
                  <a:pt x="4530055" y="51002"/>
                </a:cubicBezTo>
                <a:cubicBezTo>
                  <a:pt x="4596044" y="116991"/>
                  <a:pt x="4511673" y="10488"/>
                  <a:pt x="4580389" y="92947"/>
                </a:cubicBezTo>
                <a:cubicBezTo>
                  <a:pt x="4598458" y="114630"/>
                  <a:pt x="4597148" y="118058"/>
                  <a:pt x="4605556" y="143281"/>
                </a:cubicBezTo>
                <a:cubicBezTo>
                  <a:pt x="4602898" y="167203"/>
                  <a:pt x="4602832" y="215841"/>
                  <a:pt x="4588778" y="243949"/>
                </a:cubicBezTo>
                <a:cubicBezTo>
                  <a:pt x="4571201" y="279103"/>
                  <a:pt x="4575595" y="261925"/>
                  <a:pt x="4546833" y="285894"/>
                </a:cubicBezTo>
                <a:cubicBezTo>
                  <a:pt x="4537719" y="293489"/>
                  <a:pt x="4530780" y="303466"/>
                  <a:pt x="4521666" y="311061"/>
                </a:cubicBezTo>
                <a:cubicBezTo>
                  <a:pt x="4513921" y="317516"/>
                  <a:pt x="4504244" y="321384"/>
                  <a:pt x="4496499" y="327839"/>
                </a:cubicBezTo>
                <a:cubicBezTo>
                  <a:pt x="4467546" y="351966"/>
                  <a:pt x="4463403" y="372427"/>
                  <a:pt x="4420998" y="386562"/>
                </a:cubicBezTo>
                <a:cubicBezTo>
                  <a:pt x="4329214" y="417157"/>
                  <a:pt x="4468238" y="368363"/>
                  <a:pt x="4370664" y="411729"/>
                </a:cubicBezTo>
                <a:cubicBezTo>
                  <a:pt x="4354503" y="418912"/>
                  <a:pt x="4337488" y="424218"/>
                  <a:pt x="4320330" y="428507"/>
                </a:cubicBezTo>
                <a:cubicBezTo>
                  <a:pt x="4288862" y="436374"/>
                  <a:pt x="4270722" y="441857"/>
                  <a:pt x="4236440" y="445285"/>
                </a:cubicBezTo>
                <a:cubicBezTo>
                  <a:pt x="4197387" y="449190"/>
                  <a:pt x="4158143" y="450878"/>
                  <a:pt x="4118995" y="453674"/>
                </a:cubicBezTo>
                <a:cubicBezTo>
                  <a:pt x="4068824" y="463708"/>
                  <a:pt x="4091309" y="462063"/>
                  <a:pt x="4051883" y="462063"/>
                </a:cubicBezTo>
              </a:path>
            </a:pathLst>
          </a:custGeom>
          <a:noFill/>
          <a:ln w="12700"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49" name="Freeform: Shape 48">
            <a:extLst>
              <a:ext uri="{FF2B5EF4-FFF2-40B4-BE49-F238E27FC236}">
                <a16:creationId xmlns:a16="http://schemas.microsoft.com/office/drawing/2014/main" id="{85B542DA-B905-4D20-B8B2-188E65C6817E}"/>
              </a:ext>
            </a:extLst>
          </p:cNvPr>
          <p:cNvSpPr/>
          <p:nvPr/>
        </p:nvSpPr>
        <p:spPr bwMode="auto">
          <a:xfrm>
            <a:off x="3070372" y="3615656"/>
            <a:ext cx="3246539" cy="847288"/>
          </a:xfrm>
          <a:custGeom>
            <a:avLst/>
            <a:gdLst>
              <a:gd name="connsiteX0" fmla="*/ 0 w 3246539"/>
              <a:gd name="connsiteY0" fmla="*/ 679508 h 847288"/>
              <a:gd name="connsiteX1" fmla="*/ 75501 w 3246539"/>
              <a:gd name="connsiteY1" fmla="*/ 696286 h 847288"/>
              <a:gd name="connsiteX2" fmla="*/ 134223 w 3246539"/>
              <a:gd name="connsiteY2" fmla="*/ 738231 h 847288"/>
              <a:gd name="connsiteX3" fmla="*/ 184557 w 3246539"/>
              <a:gd name="connsiteY3" fmla="*/ 755009 h 847288"/>
              <a:gd name="connsiteX4" fmla="*/ 377504 w 3246539"/>
              <a:gd name="connsiteY4" fmla="*/ 788565 h 847288"/>
              <a:gd name="connsiteX5" fmla="*/ 511728 w 3246539"/>
              <a:gd name="connsiteY5" fmla="*/ 796954 h 847288"/>
              <a:gd name="connsiteX6" fmla="*/ 612396 w 3246539"/>
              <a:gd name="connsiteY6" fmla="*/ 822121 h 847288"/>
              <a:gd name="connsiteX7" fmla="*/ 645952 w 3246539"/>
              <a:gd name="connsiteY7" fmla="*/ 830510 h 847288"/>
              <a:gd name="connsiteX8" fmla="*/ 805343 w 3246539"/>
              <a:gd name="connsiteY8" fmla="*/ 838899 h 847288"/>
              <a:gd name="connsiteX9" fmla="*/ 1249959 w 3246539"/>
              <a:gd name="connsiteY9" fmla="*/ 847288 h 847288"/>
              <a:gd name="connsiteX10" fmla="*/ 2147581 w 3246539"/>
              <a:gd name="connsiteY10" fmla="*/ 838899 h 847288"/>
              <a:gd name="connsiteX11" fmla="*/ 2231471 w 3246539"/>
              <a:gd name="connsiteY11" fmla="*/ 822121 h 847288"/>
              <a:gd name="connsiteX12" fmla="*/ 2315361 w 3246539"/>
              <a:gd name="connsiteY12" fmla="*/ 796954 h 847288"/>
              <a:gd name="connsiteX13" fmla="*/ 2365695 w 3246539"/>
              <a:gd name="connsiteY13" fmla="*/ 780176 h 847288"/>
              <a:gd name="connsiteX14" fmla="*/ 2390862 w 3246539"/>
              <a:gd name="connsiteY14" fmla="*/ 771787 h 847288"/>
              <a:gd name="connsiteX15" fmla="*/ 2441196 w 3246539"/>
              <a:gd name="connsiteY15" fmla="*/ 738231 h 847288"/>
              <a:gd name="connsiteX16" fmla="*/ 2466363 w 3246539"/>
              <a:gd name="connsiteY16" fmla="*/ 721453 h 847288"/>
              <a:gd name="connsiteX17" fmla="*/ 2525086 w 3246539"/>
              <a:gd name="connsiteY17" fmla="*/ 704675 h 847288"/>
              <a:gd name="connsiteX18" fmla="*/ 2550253 w 3246539"/>
              <a:gd name="connsiteY18" fmla="*/ 687897 h 847288"/>
              <a:gd name="connsiteX19" fmla="*/ 2575420 w 3246539"/>
              <a:gd name="connsiteY19" fmla="*/ 679508 h 847288"/>
              <a:gd name="connsiteX20" fmla="*/ 2625754 w 3246539"/>
              <a:gd name="connsiteY20" fmla="*/ 629174 h 847288"/>
              <a:gd name="connsiteX21" fmla="*/ 2650921 w 3246539"/>
              <a:gd name="connsiteY21" fmla="*/ 612396 h 847288"/>
              <a:gd name="connsiteX22" fmla="*/ 2684477 w 3246539"/>
              <a:gd name="connsiteY22" fmla="*/ 562062 h 847288"/>
              <a:gd name="connsiteX23" fmla="*/ 2734811 w 3246539"/>
              <a:gd name="connsiteY23" fmla="*/ 511728 h 847288"/>
              <a:gd name="connsiteX24" fmla="*/ 2785145 w 3246539"/>
              <a:gd name="connsiteY24" fmla="*/ 469784 h 847288"/>
              <a:gd name="connsiteX25" fmla="*/ 2810312 w 3246539"/>
              <a:gd name="connsiteY25" fmla="*/ 419450 h 847288"/>
              <a:gd name="connsiteX26" fmla="*/ 2818701 w 3246539"/>
              <a:gd name="connsiteY26" fmla="*/ 394283 h 847288"/>
              <a:gd name="connsiteX27" fmla="*/ 2843868 w 3246539"/>
              <a:gd name="connsiteY27" fmla="*/ 377505 h 847288"/>
              <a:gd name="connsiteX28" fmla="*/ 2852257 w 3246539"/>
              <a:gd name="connsiteY28" fmla="*/ 352338 h 847288"/>
              <a:gd name="connsiteX29" fmla="*/ 2902590 w 3246539"/>
              <a:gd name="connsiteY29" fmla="*/ 327171 h 847288"/>
              <a:gd name="connsiteX30" fmla="*/ 3171038 w 3246539"/>
              <a:gd name="connsiteY30" fmla="*/ 318782 h 847288"/>
              <a:gd name="connsiteX31" fmla="*/ 3212983 w 3246539"/>
              <a:gd name="connsiteY31" fmla="*/ 268448 h 847288"/>
              <a:gd name="connsiteX32" fmla="*/ 3238150 w 3246539"/>
              <a:gd name="connsiteY32" fmla="*/ 243281 h 847288"/>
              <a:gd name="connsiteX33" fmla="*/ 3246539 w 3246539"/>
              <a:gd name="connsiteY33" fmla="*/ 218114 h 847288"/>
              <a:gd name="connsiteX34" fmla="*/ 3221372 w 3246539"/>
              <a:gd name="connsiteY34" fmla="*/ 134224 h 847288"/>
              <a:gd name="connsiteX35" fmla="*/ 3196205 w 3246539"/>
              <a:gd name="connsiteY35" fmla="*/ 58723 h 847288"/>
              <a:gd name="connsiteX36" fmla="*/ 3187816 w 3246539"/>
              <a:gd name="connsiteY36" fmla="*/ 33556 h 847288"/>
              <a:gd name="connsiteX37" fmla="*/ 3162649 w 3246539"/>
              <a:gd name="connsiteY37" fmla="*/ 25167 h 847288"/>
              <a:gd name="connsiteX38" fmla="*/ 3137482 w 3246539"/>
              <a:gd name="connsiteY38" fmla="*/ 8389 h 847288"/>
              <a:gd name="connsiteX39" fmla="*/ 3103926 w 3246539"/>
              <a:gd name="connsiteY39" fmla="*/ 0 h 847288"/>
              <a:gd name="connsiteX40" fmla="*/ 2508308 w 3246539"/>
              <a:gd name="connsiteY40" fmla="*/ 8389 h 847288"/>
              <a:gd name="connsiteX41" fmla="*/ 2457974 w 3246539"/>
              <a:gd name="connsiteY41" fmla="*/ 25167 h 847288"/>
              <a:gd name="connsiteX42" fmla="*/ 2432807 w 3246539"/>
              <a:gd name="connsiteY42" fmla="*/ 41945 h 847288"/>
              <a:gd name="connsiteX43" fmla="*/ 2399251 w 3246539"/>
              <a:gd name="connsiteY43" fmla="*/ 92279 h 847288"/>
              <a:gd name="connsiteX44" fmla="*/ 2374084 w 3246539"/>
              <a:gd name="connsiteY44" fmla="*/ 192947 h 847288"/>
              <a:gd name="connsiteX45" fmla="*/ 2382473 w 3246539"/>
              <a:gd name="connsiteY45" fmla="*/ 260059 h 847288"/>
              <a:gd name="connsiteX46" fmla="*/ 2390862 w 3246539"/>
              <a:gd name="connsiteY46" fmla="*/ 285226 h 847288"/>
              <a:gd name="connsiteX47" fmla="*/ 2441196 w 3246539"/>
              <a:gd name="connsiteY47" fmla="*/ 318782 h 847288"/>
              <a:gd name="connsiteX48" fmla="*/ 2466363 w 3246539"/>
              <a:gd name="connsiteY48" fmla="*/ 335560 h 847288"/>
              <a:gd name="connsiteX49" fmla="*/ 2936146 w 3246539"/>
              <a:gd name="connsiteY49" fmla="*/ 343949 h 84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246539" h="847288">
                <a:moveTo>
                  <a:pt x="0" y="679508"/>
                </a:moveTo>
                <a:cubicBezTo>
                  <a:pt x="6090" y="680523"/>
                  <a:pt x="61733" y="687107"/>
                  <a:pt x="75501" y="696286"/>
                </a:cubicBezTo>
                <a:cubicBezTo>
                  <a:pt x="136309" y="736824"/>
                  <a:pt x="61810" y="709265"/>
                  <a:pt x="134223" y="738231"/>
                </a:cubicBezTo>
                <a:cubicBezTo>
                  <a:pt x="150644" y="744799"/>
                  <a:pt x="184557" y="755009"/>
                  <a:pt x="184557" y="755009"/>
                </a:cubicBezTo>
                <a:cubicBezTo>
                  <a:pt x="260973" y="812321"/>
                  <a:pt x="203022" y="778595"/>
                  <a:pt x="377504" y="788565"/>
                </a:cubicBezTo>
                <a:lnTo>
                  <a:pt x="511728" y="796954"/>
                </a:lnTo>
                <a:cubicBezTo>
                  <a:pt x="595817" y="824984"/>
                  <a:pt x="527672" y="805176"/>
                  <a:pt x="612396" y="822121"/>
                </a:cubicBezTo>
                <a:cubicBezTo>
                  <a:pt x="623702" y="824382"/>
                  <a:pt x="634466" y="829511"/>
                  <a:pt x="645952" y="830510"/>
                </a:cubicBezTo>
                <a:cubicBezTo>
                  <a:pt x="698956" y="835119"/>
                  <a:pt x="752160" y="837422"/>
                  <a:pt x="805343" y="838899"/>
                </a:cubicBezTo>
                <a:lnTo>
                  <a:pt x="1249959" y="847288"/>
                </a:lnTo>
                <a:lnTo>
                  <a:pt x="2147581" y="838899"/>
                </a:lnTo>
                <a:cubicBezTo>
                  <a:pt x="2200968" y="837962"/>
                  <a:pt x="2193847" y="832871"/>
                  <a:pt x="2231471" y="822121"/>
                </a:cubicBezTo>
                <a:cubicBezTo>
                  <a:pt x="2320220" y="796764"/>
                  <a:pt x="2195746" y="836826"/>
                  <a:pt x="2315361" y="796954"/>
                </a:cubicBezTo>
                <a:lnTo>
                  <a:pt x="2365695" y="780176"/>
                </a:lnTo>
                <a:cubicBezTo>
                  <a:pt x="2374084" y="777380"/>
                  <a:pt x="2383504" y="776692"/>
                  <a:pt x="2390862" y="771787"/>
                </a:cubicBezTo>
                <a:lnTo>
                  <a:pt x="2441196" y="738231"/>
                </a:lnTo>
                <a:cubicBezTo>
                  <a:pt x="2449585" y="732638"/>
                  <a:pt x="2456582" y="723898"/>
                  <a:pt x="2466363" y="721453"/>
                </a:cubicBezTo>
                <a:cubicBezTo>
                  <a:pt x="2477114" y="718765"/>
                  <a:pt x="2513051" y="710692"/>
                  <a:pt x="2525086" y="704675"/>
                </a:cubicBezTo>
                <a:cubicBezTo>
                  <a:pt x="2534104" y="700166"/>
                  <a:pt x="2541235" y="692406"/>
                  <a:pt x="2550253" y="687897"/>
                </a:cubicBezTo>
                <a:cubicBezTo>
                  <a:pt x="2558162" y="683942"/>
                  <a:pt x="2567511" y="683463"/>
                  <a:pt x="2575420" y="679508"/>
                </a:cubicBezTo>
                <a:cubicBezTo>
                  <a:pt x="2614961" y="659738"/>
                  <a:pt x="2590738" y="664190"/>
                  <a:pt x="2625754" y="629174"/>
                </a:cubicBezTo>
                <a:cubicBezTo>
                  <a:pt x="2632883" y="622045"/>
                  <a:pt x="2642532" y="617989"/>
                  <a:pt x="2650921" y="612396"/>
                </a:cubicBezTo>
                <a:cubicBezTo>
                  <a:pt x="2662106" y="595618"/>
                  <a:pt x="2670218" y="576321"/>
                  <a:pt x="2684477" y="562062"/>
                </a:cubicBezTo>
                <a:cubicBezTo>
                  <a:pt x="2701255" y="545284"/>
                  <a:pt x="2715068" y="524889"/>
                  <a:pt x="2734811" y="511728"/>
                </a:cubicBezTo>
                <a:cubicBezTo>
                  <a:pt x="2769849" y="488370"/>
                  <a:pt x="2752849" y="502080"/>
                  <a:pt x="2785145" y="469784"/>
                </a:cubicBezTo>
                <a:cubicBezTo>
                  <a:pt x="2806231" y="406526"/>
                  <a:pt x="2777787" y="484499"/>
                  <a:pt x="2810312" y="419450"/>
                </a:cubicBezTo>
                <a:cubicBezTo>
                  <a:pt x="2814267" y="411541"/>
                  <a:pt x="2813177" y="401188"/>
                  <a:pt x="2818701" y="394283"/>
                </a:cubicBezTo>
                <a:cubicBezTo>
                  <a:pt x="2824999" y="386410"/>
                  <a:pt x="2835479" y="383098"/>
                  <a:pt x="2843868" y="377505"/>
                </a:cubicBezTo>
                <a:cubicBezTo>
                  <a:pt x="2846664" y="369116"/>
                  <a:pt x="2846733" y="359243"/>
                  <a:pt x="2852257" y="352338"/>
                </a:cubicBezTo>
                <a:cubicBezTo>
                  <a:pt x="2859708" y="343024"/>
                  <a:pt x="2889849" y="327899"/>
                  <a:pt x="2902590" y="327171"/>
                </a:cubicBezTo>
                <a:cubicBezTo>
                  <a:pt x="2991971" y="322064"/>
                  <a:pt x="3081555" y="321578"/>
                  <a:pt x="3171038" y="318782"/>
                </a:cubicBezTo>
                <a:cubicBezTo>
                  <a:pt x="3244564" y="245256"/>
                  <a:pt x="3154586" y="338525"/>
                  <a:pt x="3212983" y="268448"/>
                </a:cubicBezTo>
                <a:cubicBezTo>
                  <a:pt x="3220578" y="259334"/>
                  <a:pt x="3229761" y="251670"/>
                  <a:pt x="3238150" y="243281"/>
                </a:cubicBezTo>
                <a:cubicBezTo>
                  <a:pt x="3240946" y="234892"/>
                  <a:pt x="3246539" y="226957"/>
                  <a:pt x="3246539" y="218114"/>
                </a:cubicBezTo>
                <a:cubicBezTo>
                  <a:pt x="3246539" y="205436"/>
                  <a:pt x="3222348" y="137153"/>
                  <a:pt x="3221372" y="134224"/>
                </a:cubicBezTo>
                <a:lnTo>
                  <a:pt x="3196205" y="58723"/>
                </a:lnTo>
                <a:cubicBezTo>
                  <a:pt x="3193409" y="50334"/>
                  <a:pt x="3196205" y="36352"/>
                  <a:pt x="3187816" y="33556"/>
                </a:cubicBezTo>
                <a:cubicBezTo>
                  <a:pt x="3179427" y="30760"/>
                  <a:pt x="3170558" y="29122"/>
                  <a:pt x="3162649" y="25167"/>
                </a:cubicBezTo>
                <a:cubicBezTo>
                  <a:pt x="3153631" y="20658"/>
                  <a:pt x="3146749" y="12361"/>
                  <a:pt x="3137482" y="8389"/>
                </a:cubicBezTo>
                <a:cubicBezTo>
                  <a:pt x="3126885" y="3847"/>
                  <a:pt x="3115111" y="2796"/>
                  <a:pt x="3103926" y="0"/>
                </a:cubicBezTo>
                <a:cubicBezTo>
                  <a:pt x="2905387" y="2796"/>
                  <a:pt x="2706716" y="659"/>
                  <a:pt x="2508308" y="8389"/>
                </a:cubicBezTo>
                <a:cubicBezTo>
                  <a:pt x="2490636" y="9078"/>
                  <a:pt x="2472689" y="15357"/>
                  <a:pt x="2457974" y="25167"/>
                </a:cubicBezTo>
                <a:lnTo>
                  <a:pt x="2432807" y="41945"/>
                </a:lnTo>
                <a:cubicBezTo>
                  <a:pt x="2421622" y="58723"/>
                  <a:pt x="2405628" y="73149"/>
                  <a:pt x="2399251" y="92279"/>
                </a:cubicBezTo>
                <a:cubicBezTo>
                  <a:pt x="2377094" y="158750"/>
                  <a:pt x="2385380" y="125168"/>
                  <a:pt x="2374084" y="192947"/>
                </a:cubicBezTo>
                <a:cubicBezTo>
                  <a:pt x="2376880" y="215318"/>
                  <a:pt x="2378440" y="237878"/>
                  <a:pt x="2382473" y="260059"/>
                </a:cubicBezTo>
                <a:cubicBezTo>
                  <a:pt x="2384055" y="268759"/>
                  <a:pt x="2384609" y="278973"/>
                  <a:pt x="2390862" y="285226"/>
                </a:cubicBezTo>
                <a:cubicBezTo>
                  <a:pt x="2405121" y="299485"/>
                  <a:pt x="2424418" y="307597"/>
                  <a:pt x="2441196" y="318782"/>
                </a:cubicBezTo>
                <a:cubicBezTo>
                  <a:pt x="2449585" y="324375"/>
                  <a:pt x="2456798" y="332372"/>
                  <a:pt x="2466363" y="335560"/>
                </a:cubicBezTo>
                <a:cubicBezTo>
                  <a:pt x="2632130" y="390816"/>
                  <a:pt x="2482687" y="343949"/>
                  <a:pt x="2936146" y="343949"/>
                </a:cubicBezTo>
              </a:path>
            </a:pathLst>
          </a:custGeom>
          <a:noFill/>
          <a:ln w="127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51" name="Straight Arrow Connector 50">
            <a:extLst>
              <a:ext uri="{FF2B5EF4-FFF2-40B4-BE49-F238E27FC236}">
                <a16:creationId xmlns:a16="http://schemas.microsoft.com/office/drawing/2014/main" id="{24F9ACE1-CDA0-4F95-BFCC-A414E12F199C}"/>
              </a:ext>
            </a:extLst>
          </p:cNvPr>
          <p:cNvCxnSpPr>
            <a:cxnSpLocks/>
          </p:cNvCxnSpPr>
          <p:nvPr/>
        </p:nvCxnSpPr>
        <p:spPr bwMode="auto">
          <a:xfrm>
            <a:off x="5632174" y="1284334"/>
            <a:ext cx="1073426" cy="11445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2F969833-32A7-48D0-95B9-97AD4FB55746}"/>
              </a:ext>
            </a:extLst>
          </p:cNvPr>
          <p:cNvCxnSpPr>
            <a:cxnSpLocks/>
          </p:cNvCxnSpPr>
          <p:nvPr/>
        </p:nvCxnSpPr>
        <p:spPr bwMode="auto">
          <a:xfrm flipV="1">
            <a:off x="6477001" y="2695851"/>
            <a:ext cx="615429" cy="9198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Box 53">
            <a:extLst>
              <a:ext uri="{FF2B5EF4-FFF2-40B4-BE49-F238E27FC236}">
                <a16:creationId xmlns:a16="http://schemas.microsoft.com/office/drawing/2014/main" id="{8261842A-73B8-472C-8232-C22259553F88}"/>
              </a:ext>
            </a:extLst>
          </p:cNvPr>
          <p:cNvSpPr txBox="1"/>
          <p:nvPr/>
        </p:nvSpPr>
        <p:spPr>
          <a:xfrm>
            <a:off x="4845207" y="2388201"/>
            <a:ext cx="4237057" cy="369332"/>
          </a:xfrm>
          <a:prstGeom prst="rect">
            <a:avLst/>
          </a:prstGeom>
          <a:noFill/>
        </p:spPr>
        <p:txBody>
          <a:bodyPr wrap="none" rtlCol="0">
            <a:spAutoFit/>
          </a:bodyPr>
          <a:lstStyle/>
          <a:p>
            <a:r>
              <a:rPr lang="en-US" sz="1800" dirty="0"/>
              <a:t>Information gain = 0.46875-0 = </a:t>
            </a:r>
            <a:r>
              <a:rPr lang="en-US" sz="1800" b="1" u="sng" dirty="0">
                <a:solidFill>
                  <a:srgbClr val="CE1126"/>
                </a:solidFill>
              </a:rPr>
              <a:t>0.46875</a:t>
            </a:r>
          </a:p>
        </p:txBody>
      </p:sp>
    </p:spTree>
    <p:extLst>
      <p:ext uri="{BB962C8B-B14F-4D97-AF65-F5344CB8AC3E}">
        <p14:creationId xmlns:p14="http://schemas.microsoft.com/office/powerpoint/2010/main" val="2830967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175542" y="81685"/>
            <a:ext cx="8968458" cy="857250"/>
          </a:xfrm>
        </p:spPr>
        <p:txBody>
          <a:bodyPr/>
          <a:lstStyle/>
          <a:p>
            <a:r>
              <a:rPr lang="en-US" dirty="0"/>
              <a:t>Select node with greatest gain</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43</a:t>
            </a:fld>
            <a:endParaRPr lang="en-US" dirty="0"/>
          </a:p>
        </p:txBody>
      </p:sp>
      <p:sp>
        <p:nvSpPr>
          <p:cNvPr id="5" name="Rectangle: Rounded Corners 4">
            <a:extLst>
              <a:ext uri="{FF2B5EF4-FFF2-40B4-BE49-F238E27FC236}">
                <a16:creationId xmlns:a16="http://schemas.microsoft.com/office/drawing/2014/main" id="{D7647AEF-0940-486A-B46B-3DA2FB101264}"/>
              </a:ext>
            </a:extLst>
          </p:cNvPr>
          <p:cNvSpPr/>
          <p:nvPr/>
        </p:nvSpPr>
        <p:spPr bwMode="auto">
          <a:xfrm>
            <a:off x="5553232" y="233335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Refund Received</a:t>
            </a:r>
          </a:p>
        </p:txBody>
      </p:sp>
      <p:sp>
        <p:nvSpPr>
          <p:cNvPr id="7" name="Rectangle: Rounded Corners 6">
            <a:extLst>
              <a:ext uri="{FF2B5EF4-FFF2-40B4-BE49-F238E27FC236}">
                <a16:creationId xmlns:a16="http://schemas.microsoft.com/office/drawing/2014/main" id="{CB064E5D-ED44-4755-A3A7-29CB3B65E7B7}"/>
              </a:ext>
            </a:extLst>
          </p:cNvPr>
          <p:cNvSpPr/>
          <p:nvPr/>
        </p:nvSpPr>
        <p:spPr bwMode="auto">
          <a:xfrm>
            <a:off x="45626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A2E41DE7-2510-4581-BADA-5BCBFFBE0C0A}"/>
              </a:ext>
            </a:extLst>
          </p:cNvPr>
          <p:cNvSpPr/>
          <p:nvPr/>
        </p:nvSpPr>
        <p:spPr bwMode="auto">
          <a:xfrm>
            <a:off x="65438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 name="Rectangle: Rounded Corners 10">
            <a:extLst>
              <a:ext uri="{FF2B5EF4-FFF2-40B4-BE49-F238E27FC236}">
                <a16:creationId xmlns:a16="http://schemas.microsoft.com/office/drawing/2014/main" id="{6228D27B-9D13-4F5F-B348-A4EAD71D9770}"/>
              </a:ext>
            </a:extLst>
          </p:cNvPr>
          <p:cNvSpPr/>
          <p:nvPr/>
        </p:nvSpPr>
        <p:spPr bwMode="auto">
          <a:xfrm>
            <a:off x="5557243" y="112268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2" name="Oval 11">
            <a:extLst>
              <a:ext uri="{FF2B5EF4-FFF2-40B4-BE49-F238E27FC236}">
                <a16:creationId xmlns:a16="http://schemas.microsoft.com/office/drawing/2014/main" id="{FE970A8B-90D5-4D13-BF98-22F570990F76}"/>
              </a:ext>
            </a:extLst>
          </p:cNvPr>
          <p:cNvSpPr/>
          <p:nvPr/>
        </p:nvSpPr>
        <p:spPr bwMode="auto">
          <a:xfrm>
            <a:off x="5724178"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7FA07D0C-9832-4D3E-AE34-9E5836D7CDA2}"/>
              </a:ext>
            </a:extLst>
          </p:cNvPr>
          <p:cNvSpPr/>
          <p:nvPr/>
        </p:nvSpPr>
        <p:spPr bwMode="auto">
          <a:xfrm>
            <a:off x="6029980"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448F8BD1-31FC-4E1C-AE69-C039D970E214}"/>
              </a:ext>
            </a:extLst>
          </p:cNvPr>
          <p:cNvSpPr/>
          <p:nvPr/>
        </p:nvSpPr>
        <p:spPr bwMode="auto">
          <a:xfrm>
            <a:off x="6340795" y="123848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8" name="Oval 17">
            <a:extLst>
              <a:ext uri="{FF2B5EF4-FFF2-40B4-BE49-F238E27FC236}">
                <a16:creationId xmlns:a16="http://schemas.microsoft.com/office/drawing/2014/main" id="{BF5F07C3-E100-49D7-88DB-5D0DAC143917}"/>
              </a:ext>
            </a:extLst>
          </p:cNvPr>
          <p:cNvSpPr/>
          <p:nvPr/>
        </p:nvSpPr>
        <p:spPr bwMode="auto">
          <a:xfrm>
            <a:off x="6652097" y="123697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0" name="Oval 19">
            <a:extLst>
              <a:ext uri="{FF2B5EF4-FFF2-40B4-BE49-F238E27FC236}">
                <a16:creationId xmlns:a16="http://schemas.microsoft.com/office/drawing/2014/main" id="{14D71E5F-5298-4A86-9BDE-FF0CB79AD42E}"/>
              </a:ext>
            </a:extLst>
          </p:cNvPr>
          <p:cNvSpPr/>
          <p:nvPr/>
        </p:nvSpPr>
        <p:spPr bwMode="auto">
          <a:xfrm>
            <a:off x="5718659" y="1520721"/>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2" name="Oval 21">
            <a:extLst>
              <a:ext uri="{FF2B5EF4-FFF2-40B4-BE49-F238E27FC236}">
                <a16:creationId xmlns:a16="http://schemas.microsoft.com/office/drawing/2014/main" id="{01CE5EA9-CAAA-4799-82FB-F997A7E63E07}"/>
              </a:ext>
            </a:extLst>
          </p:cNvPr>
          <p:cNvSpPr/>
          <p:nvPr/>
        </p:nvSpPr>
        <p:spPr bwMode="auto">
          <a:xfrm>
            <a:off x="6034492" y="1520721"/>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4" name="Oval 23">
            <a:extLst>
              <a:ext uri="{FF2B5EF4-FFF2-40B4-BE49-F238E27FC236}">
                <a16:creationId xmlns:a16="http://schemas.microsoft.com/office/drawing/2014/main" id="{DA2ECB51-B0E3-4156-8155-8037A4262845}"/>
              </a:ext>
            </a:extLst>
          </p:cNvPr>
          <p:cNvSpPr/>
          <p:nvPr/>
        </p:nvSpPr>
        <p:spPr bwMode="auto">
          <a:xfrm>
            <a:off x="6341294" y="1528238"/>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ECC565E3-138E-4C1B-AF83-824E12EF7A3B}"/>
              </a:ext>
            </a:extLst>
          </p:cNvPr>
          <p:cNvSpPr/>
          <p:nvPr/>
        </p:nvSpPr>
        <p:spPr bwMode="auto">
          <a:xfrm>
            <a:off x="6648096" y="152773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60" name="Straight Arrow Connector 59">
            <a:extLst>
              <a:ext uri="{FF2B5EF4-FFF2-40B4-BE49-F238E27FC236}">
                <a16:creationId xmlns:a16="http://schemas.microsoft.com/office/drawing/2014/main" id="{8476D45E-6EFE-4B21-A08D-7E8C0EBC483D}"/>
              </a:ext>
            </a:extLst>
          </p:cNvPr>
          <p:cNvCxnSpPr>
            <a:stCxn id="5" idx="2"/>
            <a:endCxn id="7" idx="0"/>
          </p:cNvCxnSpPr>
          <p:nvPr/>
        </p:nvCxnSpPr>
        <p:spPr bwMode="auto">
          <a:xfrm flipH="1">
            <a:off x="52674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40B25AC7-4050-477A-AE2E-C852AEE4190B}"/>
              </a:ext>
            </a:extLst>
          </p:cNvPr>
          <p:cNvCxnSpPr>
            <a:cxnSpLocks/>
            <a:stCxn id="5" idx="2"/>
            <a:endCxn id="9" idx="0"/>
          </p:cNvCxnSpPr>
          <p:nvPr/>
        </p:nvCxnSpPr>
        <p:spPr bwMode="auto">
          <a:xfrm>
            <a:off x="62580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Rectangle 64">
            <a:extLst>
              <a:ext uri="{FF2B5EF4-FFF2-40B4-BE49-F238E27FC236}">
                <a16:creationId xmlns:a16="http://schemas.microsoft.com/office/drawing/2014/main" id="{BE97D077-7869-4AB8-AE6D-261701200E5C}"/>
              </a:ext>
            </a:extLst>
          </p:cNvPr>
          <p:cNvSpPr/>
          <p:nvPr/>
        </p:nvSpPr>
        <p:spPr bwMode="auto">
          <a:xfrm>
            <a:off x="5466501" y="3172561"/>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67" name="Rectangle 66">
            <a:extLst>
              <a:ext uri="{FF2B5EF4-FFF2-40B4-BE49-F238E27FC236}">
                <a16:creationId xmlns:a16="http://schemas.microsoft.com/office/drawing/2014/main" id="{5E29DAF5-F918-4EDD-BC3C-E61E91C0C53A}"/>
              </a:ext>
            </a:extLst>
          </p:cNvPr>
          <p:cNvSpPr/>
          <p:nvPr/>
        </p:nvSpPr>
        <p:spPr bwMode="auto">
          <a:xfrm>
            <a:off x="6594207" y="31484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75" name="Oval 74">
            <a:extLst>
              <a:ext uri="{FF2B5EF4-FFF2-40B4-BE49-F238E27FC236}">
                <a16:creationId xmlns:a16="http://schemas.microsoft.com/office/drawing/2014/main" id="{CFF895A5-73F1-4A76-9A7B-F4CF8A6FFD30}"/>
              </a:ext>
            </a:extLst>
          </p:cNvPr>
          <p:cNvSpPr/>
          <p:nvPr/>
        </p:nvSpPr>
        <p:spPr bwMode="auto">
          <a:xfrm>
            <a:off x="5336420" y="358615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79" name="Oval 78">
            <a:extLst>
              <a:ext uri="{FF2B5EF4-FFF2-40B4-BE49-F238E27FC236}">
                <a16:creationId xmlns:a16="http://schemas.microsoft.com/office/drawing/2014/main" id="{E5C22560-21A4-49BD-B863-90E34AE58A73}"/>
              </a:ext>
            </a:extLst>
          </p:cNvPr>
          <p:cNvSpPr/>
          <p:nvPr/>
        </p:nvSpPr>
        <p:spPr bwMode="auto">
          <a:xfrm>
            <a:off x="4714284" y="386839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3" name="Oval 82">
            <a:extLst>
              <a:ext uri="{FF2B5EF4-FFF2-40B4-BE49-F238E27FC236}">
                <a16:creationId xmlns:a16="http://schemas.microsoft.com/office/drawing/2014/main" id="{5812749D-AFB1-428F-B1E8-AD1AAA968CF1}"/>
              </a:ext>
            </a:extLst>
          </p:cNvPr>
          <p:cNvSpPr/>
          <p:nvPr/>
        </p:nvSpPr>
        <p:spPr bwMode="auto">
          <a:xfrm>
            <a:off x="5336919" y="387590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7" name="Oval 86">
            <a:extLst>
              <a:ext uri="{FF2B5EF4-FFF2-40B4-BE49-F238E27FC236}">
                <a16:creationId xmlns:a16="http://schemas.microsoft.com/office/drawing/2014/main" id="{CDC0F949-D546-48B2-B5E1-BF9C8C0CBCBA}"/>
              </a:ext>
            </a:extLst>
          </p:cNvPr>
          <p:cNvSpPr/>
          <p:nvPr/>
        </p:nvSpPr>
        <p:spPr bwMode="auto">
          <a:xfrm>
            <a:off x="6717188"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9" name="Oval 88">
            <a:extLst>
              <a:ext uri="{FF2B5EF4-FFF2-40B4-BE49-F238E27FC236}">
                <a16:creationId xmlns:a16="http://schemas.microsoft.com/office/drawing/2014/main" id="{4CA1BFF0-DF31-4808-9493-34FB84CA5D2F}"/>
              </a:ext>
            </a:extLst>
          </p:cNvPr>
          <p:cNvSpPr/>
          <p:nvPr/>
        </p:nvSpPr>
        <p:spPr bwMode="auto">
          <a:xfrm>
            <a:off x="7022990"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3" name="Oval 92">
            <a:extLst>
              <a:ext uri="{FF2B5EF4-FFF2-40B4-BE49-F238E27FC236}">
                <a16:creationId xmlns:a16="http://schemas.microsoft.com/office/drawing/2014/main" id="{FA0F0B5E-C977-4B01-8A21-6DDA45ACD70C}"/>
              </a:ext>
            </a:extLst>
          </p:cNvPr>
          <p:cNvSpPr/>
          <p:nvPr/>
        </p:nvSpPr>
        <p:spPr bwMode="auto">
          <a:xfrm>
            <a:off x="7645107" y="357712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7" name="Oval 96">
            <a:extLst>
              <a:ext uri="{FF2B5EF4-FFF2-40B4-BE49-F238E27FC236}">
                <a16:creationId xmlns:a16="http://schemas.microsoft.com/office/drawing/2014/main" id="{08BEF6D5-9FED-4805-8C84-B4D2B024CF2C}"/>
              </a:ext>
            </a:extLst>
          </p:cNvPr>
          <p:cNvSpPr/>
          <p:nvPr/>
        </p:nvSpPr>
        <p:spPr bwMode="auto">
          <a:xfrm>
            <a:off x="7027502" y="3860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01" name="Oval 100">
            <a:extLst>
              <a:ext uri="{FF2B5EF4-FFF2-40B4-BE49-F238E27FC236}">
                <a16:creationId xmlns:a16="http://schemas.microsoft.com/office/drawing/2014/main" id="{16D0B52B-8EE1-4EF8-A2F8-6E1485BB671F}"/>
              </a:ext>
            </a:extLst>
          </p:cNvPr>
          <p:cNvSpPr/>
          <p:nvPr/>
        </p:nvSpPr>
        <p:spPr bwMode="auto">
          <a:xfrm>
            <a:off x="7641106" y="386788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03" name="Straight Arrow Connector 102">
            <a:extLst>
              <a:ext uri="{FF2B5EF4-FFF2-40B4-BE49-F238E27FC236}">
                <a16:creationId xmlns:a16="http://schemas.microsoft.com/office/drawing/2014/main" id="{10BF290F-F481-48EA-BA3B-44E5A6140151}"/>
              </a:ext>
            </a:extLst>
          </p:cNvPr>
          <p:cNvCxnSpPr>
            <a:stCxn id="11" idx="2"/>
            <a:endCxn id="5" idx="0"/>
          </p:cNvCxnSpPr>
          <p:nvPr/>
        </p:nvCxnSpPr>
        <p:spPr bwMode="auto">
          <a:xfrm flipH="1">
            <a:off x="6258083" y="1792438"/>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6" name="Rectangle 105">
            <a:extLst>
              <a:ext uri="{FF2B5EF4-FFF2-40B4-BE49-F238E27FC236}">
                <a16:creationId xmlns:a16="http://schemas.microsoft.com/office/drawing/2014/main" id="{81FE7C22-64A3-43E4-B9DE-94782751633D}"/>
              </a:ext>
            </a:extLst>
          </p:cNvPr>
          <p:cNvSpPr/>
          <p:nvPr/>
        </p:nvSpPr>
        <p:spPr bwMode="auto">
          <a:xfrm>
            <a:off x="7014178" y="118484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08" name="Rectangle 107">
            <a:extLst>
              <a:ext uri="{FF2B5EF4-FFF2-40B4-BE49-F238E27FC236}">
                <a16:creationId xmlns:a16="http://schemas.microsoft.com/office/drawing/2014/main" id="{4E0E27DD-CB89-4885-A8EF-7C04F78BA05A}"/>
              </a:ext>
            </a:extLst>
          </p:cNvPr>
          <p:cNvSpPr/>
          <p:nvPr/>
        </p:nvSpPr>
        <p:spPr bwMode="auto">
          <a:xfrm>
            <a:off x="7006786" y="2349286"/>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10" name="Rectangle: Rounded Corners 109">
            <a:extLst>
              <a:ext uri="{FF2B5EF4-FFF2-40B4-BE49-F238E27FC236}">
                <a16:creationId xmlns:a16="http://schemas.microsoft.com/office/drawing/2014/main" id="{73E7695F-A75B-4712-8BC3-AE3823D7484D}"/>
              </a:ext>
            </a:extLst>
          </p:cNvPr>
          <p:cNvSpPr/>
          <p:nvPr/>
        </p:nvSpPr>
        <p:spPr bwMode="auto">
          <a:xfrm>
            <a:off x="1495920" y="2368690"/>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Marital Status</a:t>
            </a:r>
          </a:p>
        </p:txBody>
      </p:sp>
      <p:sp>
        <p:nvSpPr>
          <p:cNvPr id="112" name="Rectangle: Rounded Corners 111">
            <a:extLst>
              <a:ext uri="{FF2B5EF4-FFF2-40B4-BE49-F238E27FC236}">
                <a16:creationId xmlns:a16="http://schemas.microsoft.com/office/drawing/2014/main" id="{6A003230-307C-420F-B4D1-95D67EAFC489}"/>
              </a:ext>
            </a:extLst>
          </p:cNvPr>
          <p:cNvSpPr/>
          <p:nvPr/>
        </p:nvSpPr>
        <p:spPr bwMode="auto">
          <a:xfrm>
            <a:off x="5053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4" name="Rectangle: Rounded Corners 113">
            <a:extLst>
              <a:ext uri="{FF2B5EF4-FFF2-40B4-BE49-F238E27FC236}">
                <a16:creationId xmlns:a16="http://schemas.microsoft.com/office/drawing/2014/main" id="{F7DF47F1-8DA1-453B-940C-DC5460F623B6}"/>
              </a:ext>
            </a:extLst>
          </p:cNvPr>
          <p:cNvSpPr/>
          <p:nvPr/>
        </p:nvSpPr>
        <p:spPr bwMode="auto">
          <a:xfrm>
            <a:off x="24865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6" name="Rectangle: Rounded Corners 115">
            <a:extLst>
              <a:ext uri="{FF2B5EF4-FFF2-40B4-BE49-F238E27FC236}">
                <a16:creationId xmlns:a16="http://schemas.microsoft.com/office/drawing/2014/main" id="{ACF92A97-8574-49C3-B311-15E9D8AB1FC5}"/>
              </a:ext>
            </a:extLst>
          </p:cNvPr>
          <p:cNvSpPr/>
          <p:nvPr/>
        </p:nvSpPr>
        <p:spPr bwMode="auto">
          <a:xfrm>
            <a:off x="1499931" y="115801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8" name="Oval 117">
            <a:extLst>
              <a:ext uri="{FF2B5EF4-FFF2-40B4-BE49-F238E27FC236}">
                <a16:creationId xmlns:a16="http://schemas.microsoft.com/office/drawing/2014/main" id="{C80B6AAF-D762-4329-9116-2CB70737C004}"/>
              </a:ext>
            </a:extLst>
          </p:cNvPr>
          <p:cNvSpPr/>
          <p:nvPr/>
        </p:nvSpPr>
        <p:spPr bwMode="auto">
          <a:xfrm>
            <a:off x="1666866"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0" name="Oval 119">
            <a:extLst>
              <a:ext uri="{FF2B5EF4-FFF2-40B4-BE49-F238E27FC236}">
                <a16:creationId xmlns:a16="http://schemas.microsoft.com/office/drawing/2014/main" id="{1B0DDE9D-4BCC-4D41-8F71-7E15D496BA5C}"/>
              </a:ext>
            </a:extLst>
          </p:cNvPr>
          <p:cNvSpPr/>
          <p:nvPr/>
        </p:nvSpPr>
        <p:spPr bwMode="auto">
          <a:xfrm>
            <a:off x="1972668"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2" name="Oval 121">
            <a:extLst>
              <a:ext uri="{FF2B5EF4-FFF2-40B4-BE49-F238E27FC236}">
                <a16:creationId xmlns:a16="http://schemas.microsoft.com/office/drawing/2014/main" id="{753E2C6B-4D5E-42A6-861D-A4FF56CE6F82}"/>
              </a:ext>
            </a:extLst>
          </p:cNvPr>
          <p:cNvSpPr/>
          <p:nvPr/>
        </p:nvSpPr>
        <p:spPr bwMode="auto">
          <a:xfrm>
            <a:off x="2283483" y="127381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4" name="Oval 123">
            <a:extLst>
              <a:ext uri="{FF2B5EF4-FFF2-40B4-BE49-F238E27FC236}">
                <a16:creationId xmlns:a16="http://schemas.microsoft.com/office/drawing/2014/main" id="{4D7524A8-05AA-4CF0-A2E8-979BB33C665E}"/>
              </a:ext>
            </a:extLst>
          </p:cNvPr>
          <p:cNvSpPr/>
          <p:nvPr/>
        </p:nvSpPr>
        <p:spPr bwMode="auto">
          <a:xfrm>
            <a:off x="2594785" y="127230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6" name="Oval 125">
            <a:extLst>
              <a:ext uri="{FF2B5EF4-FFF2-40B4-BE49-F238E27FC236}">
                <a16:creationId xmlns:a16="http://schemas.microsoft.com/office/drawing/2014/main" id="{6BF17B56-36FA-4FE4-8439-62CE470297B2}"/>
              </a:ext>
            </a:extLst>
          </p:cNvPr>
          <p:cNvSpPr/>
          <p:nvPr/>
        </p:nvSpPr>
        <p:spPr bwMode="auto">
          <a:xfrm>
            <a:off x="1661347" y="155605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8" name="Oval 127">
            <a:extLst>
              <a:ext uri="{FF2B5EF4-FFF2-40B4-BE49-F238E27FC236}">
                <a16:creationId xmlns:a16="http://schemas.microsoft.com/office/drawing/2014/main" id="{21FBC333-3236-49D4-8A3C-BB4BB2C39293}"/>
              </a:ext>
            </a:extLst>
          </p:cNvPr>
          <p:cNvSpPr/>
          <p:nvPr/>
        </p:nvSpPr>
        <p:spPr bwMode="auto">
          <a:xfrm>
            <a:off x="1977180" y="155605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0" name="Oval 129">
            <a:extLst>
              <a:ext uri="{FF2B5EF4-FFF2-40B4-BE49-F238E27FC236}">
                <a16:creationId xmlns:a16="http://schemas.microsoft.com/office/drawing/2014/main" id="{2C4DF9CB-CE6E-4C95-9AC6-2FA0957EB72F}"/>
              </a:ext>
            </a:extLst>
          </p:cNvPr>
          <p:cNvSpPr/>
          <p:nvPr/>
        </p:nvSpPr>
        <p:spPr bwMode="auto">
          <a:xfrm>
            <a:off x="2283982" y="156356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2" name="Oval 131">
            <a:extLst>
              <a:ext uri="{FF2B5EF4-FFF2-40B4-BE49-F238E27FC236}">
                <a16:creationId xmlns:a16="http://schemas.microsoft.com/office/drawing/2014/main" id="{761E199E-8801-471D-837D-C693DD82DAF8}"/>
              </a:ext>
            </a:extLst>
          </p:cNvPr>
          <p:cNvSpPr/>
          <p:nvPr/>
        </p:nvSpPr>
        <p:spPr bwMode="auto">
          <a:xfrm>
            <a:off x="2590784" y="156306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34" name="Straight Arrow Connector 133">
            <a:extLst>
              <a:ext uri="{FF2B5EF4-FFF2-40B4-BE49-F238E27FC236}">
                <a16:creationId xmlns:a16="http://schemas.microsoft.com/office/drawing/2014/main" id="{44234760-266A-49E7-AF03-7561FE8D8A76}"/>
              </a:ext>
            </a:extLst>
          </p:cNvPr>
          <p:cNvCxnSpPr>
            <a:cxnSpLocks/>
            <a:stCxn id="110" idx="2"/>
            <a:endCxn id="112" idx="0"/>
          </p:cNvCxnSpPr>
          <p:nvPr/>
        </p:nvCxnSpPr>
        <p:spPr bwMode="auto">
          <a:xfrm flipH="1">
            <a:off x="12101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B2A3F036-EFD0-43BE-A416-5212F143C2AE}"/>
              </a:ext>
            </a:extLst>
          </p:cNvPr>
          <p:cNvCxnSpPr>
            <a:cxnSpLocks/>
            <a:stCxn id="110" idx="2"/>
            <a:endCxn id="114" idx="0"/>
          </p:cNvCxnSpPr>
          <p:nvPr/>
        </p:nvCxnSpPr>
        <p:spPr bwMode="auto">
          <a:xfrm>
            <a:off x="22007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8" name="Rectangle 137">
            <a:extLst>
              <a:ext uri="{FF2B5EF4-FFF2-40B4-BE49-F238E27FC236}">
                <a16:creationId xmlns:a16="http://schemas.microsoft.com/office/drawing/2014/main" id="{3D0949A7-4ABE-4FCA-A95A-5FEC6732A4D1}"/>
              </a:ext>
            </a:extLst>
          </p:cNvPr>
          <p:cNvSpPr/>
          <p:nvPr/>
        </p:nvSpPr>
        <p:spPr bwMode="auto">
          <a:xfrm>
            <a:off x="1409188" y="32078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140" name="Rectangle 139">
            <a:extLst>
              <a:ext uri="{FF2B5EF4-FFF2-40B4-BE49-F238E27FC236}">
                <a16:creationId xmlns:a16="http://schemas.microsoft.com/office/drawing/2014/main" id="{20B54930-E19D-4FE1-A554-B82424DE36E6}"/>
              </a:ext>
            </a:extLst>
          </p:cNvPr>
          <p:cNvSpPr/>
          <p:nvPr/>
        </p:nvSpPr>
        <p:spPr bwMode="auto">
          <a:xfrm>
            <a:off x="2536894" y="318382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142" name="Oval 141">
            <a:extLst>
              <a:ext uri="{FF2B5EF4-FFF2-40B4-BE49-F238E27FC236}">
                <a16:creationId xmlns:a16="http://schemas.microsoft.com/office/drawing/2014/main" id="{08F9340F-E77D-48B5-B78A-2E9F6709BD4F}"/>
              </a:ext>
            </a:extLst>
          </p:cNvPr>
          <p:cNvSpPr/>
          <p:nvPr/>
        </p:nvSpPr>
        <p:spPr bwMode="auto">
          <a:xfrm>
            <a:off x="1279108" y="362148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4" name="Oval 143">
            <a:extLst>
              <a:ext uri="{FF2B5EF4-FFF2-40B4-BE49-F238E27FC236}">
                <a16:creationId xmlns:a16="http://schemas.microsoft.com/office/drawing/2014/main" id="{38B61C70-3394-40EE-AB0D-1DABE80107CE}"/>
              </a:ext>
            </a:extLst>
          </p:cNvPr>
          <p:cNvSpPr/>
          <p:nvPr/>
        </p:nvSpPr>
        <p:spPr bwMode="auto">
          <a:xfrm>
            <a:off x="656972" y="390372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8" name="Oval 147">
            <a:extLst>
              <a:ext uri="{FF2B5EF4-FFF2-40B4-BE49-F238E27FC236}">
                <a16:creationId xmlns:a16="http://schemas.microsoft.com/office/drawing/2014/main" id="{9C65CFBE-C51E-4C60-85A6-881E49474E83}"/>
              </a:ext>
            </a:extLst>
          </p:cNvPr>
          <p:cNvSpPr/>
          <p:nvPr/>
        </p:nvSpPr>
        <p:spPr bwMode="auto">
          <a:xfrm>
            <a:off x="2659876"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0" name="Oval 149">
            <a:extLst>
              <a:ext uri="{FF2B5EF4-FFF2-40B4-BE49-F238E27FC236}">
                <a16:creationId xmlns:a16="http://schemas.microsoft.com/office/drawing/2014/main" id="{7A84A1E5-BC79-413A-A5B7-494A5520D2BA}"/>
              </a:ext>
            </a:extLst>
          </p:cNvPr>
          <p:cNvSpPr/>
          <p:nvPr/>
        </p:nvSpPr>
        <p:spPr bwMode="auto">
          <a:xfrm>
            <a:off x="2965678"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2" name="Oval 151">
            <a:extLst>
              <a:ext uri="{FF2B5EF4-FFF2-40B4-BE49-F238E27FC236}">
                <a16:creationId xmlns:a16="http://schemas.microsoft.com/office/drawing/2014/main" id="{15634AAA-56AF-4714-887E-65FD1F1100DF}"/>
              </a:ext>
            </a:extLst>
          </p:cNvPr>
          <p:cNvSpPr/>
          <p:nvPr/>
        </p:nvSpPr>
        <p:spPr bwMode="auto">
          <a:xfrm>
            <a:off x="3587795" y="361245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4" name="Oval 153">
            <a:extLst>
              <a:ext uri="{FF2B5EF4-FFF2-40B4-BE49-F238E27FC236}">
                <a16:creationId xmlns:a16="http://schemas.microsoft.com/office/drawing/2014/main" id="{8BD1F02D-0540-4CE0-8AD6-5B00C839E061}"/>
              </a:ext>
            </a:extLst>
          </p:cNvPr>
          <p:cNvSpPr/>
          <p:nvPr/>
        </p:nvSpPr>
        <p:spPr bwMode="auto">
          <a:xfrm>
            <a:off x="2970190" y="389620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6" name="Oval 155">
            <a:extLst>
              <a:ext uri="{FF2B5EF4-FFF2-40B4-BE49-F238E27FC236}">
                <a16:creationId xmlns:a16="http://schemas.microsoft.com/office/drawing/2014/main" id="{4AC96256-3C34-478D-802E-8AE7B0EB5B73}"/>
              </a:ext>
            </a:extLst>
          </p:cNvPr>
          <p:cNvSpPr/>
          <p:nvPr/>
        </p:nvSpPr>
        <p:spPr bwMode="auto">
          <a:xfrm>
            <a:off x="3583794" y="390321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58" name="Straight Arrow Connector 157">
            <a:extLst>
              <a:ext uri="{FF2B5EF4-FFF2-40B4-BE49-F238E27FC236}">
                <a16:creationId xmlns:a16="http://schemas.microsoft.com/office/drawing/2014/main" id="{61873486-F940-4D41-943E-43A82EC96CF3}"/>
              </a:ext>
            </a:extLst>
          </p:cNvPr>
          <p:cNvCxnSpPr>
            <a:cxnSpLocks/>
            <a:stCxn id="116" idx="2"/>
            <a:endCxn id="110" idx="0"/>
          </p:cNvCxnSpPr>
          <p:nvPr/>
        </p:nvCxnSpPr>
        <p:spPr bwMode="auto">
          <a:xfrm flipH="1">
            <a:off x="2200771" y="1827769"/>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0" name="Rectangle 159">
            <a:extLst>
              <a:ext uri="{FF2B5EF4-FFF2-40B4-BE49-F238E27FC236}">
                <a16:creationId xmlns:a16="http://schemas.microsoft.com/office/drawing/2014/main" id="{37286AEE-A687-4540-8213-FD643445C31C}"/>
              </a:ext>
            </a:extLst>
          </p:cNvPr>
          <p:cNvSpPr/>
          <p:nvPr/>
        </p:nvSpPr>
        <p:spPr bwMode="auto">
          <a:xfrm>
            <a:off x="2956867" y="1220179"/>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62" name="Rectangle 161">
            <a:extLst>
              <a:ext uri="{FF2B5EF4-FFF2-40B4-BE49-F238E27FC236}">
                <a16:creationId xmlns:a16="http://schemas.microsoft.com/office/drawing/2014/main" id="{CF96DE8C-B24F-4628-B06D-028D3B15BE44}"/>
              </a:ext>
            </a:extLst>
          </p:cNvPr>
          <p:cNvSpPr/>
          <p:nvPr/>
        </p:nvSpPr>
        <p:spPr bwMode="auto">
          <a:xfrm>
            <a:off x="2949475" y="2384617"/>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65" name="Oval 164">
            <a:extLst>
              <a:ext uri="{FF2B5EF4-FFF2-40B4-BE49-F238E27FC236}">
                <a16:creationId xmlns:a16="http://schemas.microsoft.com/office/drawing/2014/main" id="{CC585A7F-E666-4DF7-8612-5B2711318456}"/>
              </a:ext>
            </a:extLst>
          </p:cNvPr>
          <p:cNvSpPr/>
          <p:nvPr/>
        </p:nvSpPr>
        <p:spPr bwMode="auto">
          <a:xfrm>
            <a:off x="3271368" y="389620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66" name="TextBox 65">
            <a:extLst>
              <a:ext uri="{FF2B5EF4-FFF2-40B4-BE49-F238E27FC236}">
                <a16:creationId xmlns:a16="http://schemas.microsoft.com/office/drawing/2014/main" id="{07DADB8B-07C6-451B-9FE4-10465A1BBD56}"/>
              </a:ext>
            </a:extLst>
          </p:cNvPr>
          <p:cNvSpPr txBox="1"/>
          <p:nvPr/>
        </p:nvSpPr>
        <p:spPr>
          <a:xfrm>
            <a:off x="7370352" y="1849335"/>
            <a:ext cx="1316448" cy="369332"/>
          </a:xfrm>
          <a:prstGeom prst="rect">
            <a:avLst/>
          </a:prstGeom>
          <a:noFill/>
        </p:spPr>
        <p:txBody>
          <a:bodyPr wrap="square">
            <a:spAutoFit/>
          </a:bodyPr>
          <a:lstStyle/>
          <a:p>
            <a:r>
              <a:rPr lang="en-US" sz="1800" b="1" u="sng" dirty="0">
                <a:solidFill>
                  <a:srgbClr val="CE1126"/>
                </a:solidFill>
              </a:rPr>
              <a:t>0.46875</a:t>
            </a:r>
            <a:endParaRPr lang="en-US" sz="1800" dirty="0"/>
          </a:p>
        </p:txBody>
      </p:sp>
      <p:sp>
        <p:nvSpPr>
          <p:cNvPr id="68" name="TextBox 67">
            <a:extLst>
              <a:ext uri="{FF2B5EF4-FFF2-40B4-BE49-F238E27FC236}">
                <a16:creationId xmlns:a16="http://schemas.microsoft.com/office/drawing/2014/main" id="{A821E5E8-1173-4ADD-B8B5-CB5A1045D5D6}"/>
              </a:ext>
            </a:extLst>
          </p:cNvPr>
          <p:cNvSpPr txBox="1"/>
          <p:nvPr/>
        </p:nvSpPr>
        <p:spPr>
          <a:xfrm>
            <a:off x="3350148" y="1851433"/>
            <a:ext cx="1221852" cy="369332"/>
          </a:xfrm>
          <a:prstGeom prst="rect">
            <a:avLst/>
          </a:prstGeom>
          <a:noFill/>
        </p:spPr>
        <p:txBody>
          <a:bodyPr wrap="square">
            <a:spAutoFit/>
          </a:bodyPr>
          <a:lstStyle/>
          <a:p>
            <a:r>
              <a:rPr lang="en-US" sz="1800" b="1" u="sng" dirty="0">
                <a:solidFill>
                  <a:srgbClr val="CE1126"/>
                </a:solidFill>
              </a:rPr>
              <a:t>0.19097</a:t>
            </a:r>
            <a:endParaRPr lang="en-US" sz="1800" dirty="0"/>
          </a:p>
        </p:txBody>
      </p:sp>
      <p:sp>
        <p:nvSpPr>
          <p:cNvPr id="8" name="TextBox 7">
            <a:extLst>
              <a:ext uri="{FF2B5EF4-FFF2-40B4-BE49-F238E27FC236}">
                <a16:creationId xmlns:a16="http://schemas.microsoft.com/office/drawing/2014/main" id="{E2D0A044-44FD-482B-ABAA-B17324F6A0DD}"/>
              </a:ext>
            </a:extLst>
          </p:cNvPr>
          <p:cNvSpPr txBox="1"/>
          <p:nvPr/>
        </p:nvSpPr>
        <p:spPr>
          <a:xfrm>
            <a:off x="2867927" y="1592123"/>
            <a:ext cx="2473363"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Homogeneity Gain</a:t>
            </a:r>
          </a:p>
        </p:txBody>
      </p:sp>
      <p:sp>
        <p:nvSpPr>
          <p:cNvPr id="10" name="TextBox 9">
            <a:extLst>
              <a:ext uri="{FF2B5EF4-FFF2-40B4-BE49-F238E27FC236}">
                <a16:creationId xmlns:a16="http://schemas.microsoft.com/office/drawing/2014/main" id="{E4B142B0-F58A-45CD-9AB5-328C528CE100}"/>
              </a:ext>
            </a:extLst>
          </p:cNvPr>
          <p:cNvSpPr txBox="1"/>
          <p:nvPr/>
        </p:nvSpPr>
        <p:spPr>
          <a:xfrm>
            <a:off x="6935016" y="1582708"/>
            <a:ext cx="2473363"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Homogeneity Gain</a:t>
            </a:r>
          </a:p>
        </p:txBody>
      </p:sp>
    </p:spTree>
    <p:extLst>
      <p:ext uri="{BB962C8B-B14F-4D97-AF65-F5344CB8AC3E}">
        <p14:creationId xmlns:p14="http://schemas.microsoft.com/office/powerpoint/2010/main" val="347561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4" grpId="0" animBg="1"/>
      <p:bldP spid="16" grpId="0" animBg="1"/>
      <p:bldP spid="18" grpId="0" animBg="1"/>
      <p:bldP spid="20" grpId="0" animBg="1"/>
      <p:bldP spid="22" grpId="0" animBg="1"/>
      <p:bldP spid="24" grpId="0" animBg="1"/>
      <p:bldP spid="26" grpId="0" animBg="1"/>
      <p:bldP spid="65" grpId="0" animBg="1"/>
      <p:bldP spid="67" grpId="0" animBg="1"/>
      <p:bldP spid="75" grpId="0" animBg="1"/>
      <p:bldP spid="79" grpId="0" animBg="1"/>
      <p:bldP spid="83" grpId="0" animBg="1"/>
      <p:bldP spid="87" grpId="0" animBg="1"/>
      <p:bldP spid="89" grpId="0" animBg="1"/>
      <p:bldP spid="93" grpId="0" animBg="1"/>
      <p:bldP spid="97" grpId="0" animBg="1"/>
      <p:bldP spid="101" grpId="0" animBg="1"/>
      <p:bldP spid="106" grpId="0" animBg="1"/>
      <p:bldP spid="108" grpId="0" animBg="1"/>
      <p:bldP spid="110" grpId="0" animBg="1"/>
      <p:bldP spid="112" grpId="0" animBg="1"/>
      <p:bldP spid="114" grpId="0" animBg="1"/>
      <p:bldP spid="138" grpId="0" animBg="1"/>
      <p:bldP spid="140" grpId="0" animBg="1"/>
      <p:bldP spid="142" grpId="0" animBg="1"/>
      <p:bldP spid="144" grpId="0" animBg="1"/>
      <p:bldP spid="148" grpId="0" animBg="1"/>
      <p:bldP spid="150" grpId="0" animBg="1"/>
      <p:bldP spid="152" grpId="0" animBg="1"/>
      <p:bldP spid="154" grpId="0" animBg="1"/>
      <p:bldP spid="156" grpId="0" animBg="1"/>
      <p:bldP spid="162" grpId="0" animBg="1"/>
      <p:bldP spid="16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0" y="0"/>
            <a:ext cx="7772400" cy="857250"/>
          </a:xfrm>
        </p:spPr>
        <p:txBody>
          <a:bodyPr/>
          <a:lstStyle/>
          <a:p>
            <a:r>
              <a:rPr lang="en-US" dirty="0"/>
              <a:t>Using Entropy Loss</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44</a:t>
            </a:fld>
            <a:endParaRPr lang="en-US" dirty="0"/>
          </a:p>
        </p:txBody>
      </p:sp>
      <p:sp>
        <p:nvSpPr>
          <p:cNvPr id="6" name="Rectangle: Rounded Corners 5">
            <a:extLst>
              <a:ext uri="{FF2B5EF4-FFF2-40B4-BE49-F238E27FC236}">
                <a16:creationId xmlns:a16="http://schemas.microsoft.com/office/drawing/2014/main" id="{41584D7C-4F5A-41FD-9683-C9CB390BDBAF}"/>
              </a:ext>
            </a:extLst>
          </p:cNvPr>
          <p:cNvSpPr/>
          <p:nvPr/>
        </p:nvSpPr>
        <p:spPr bwMode="auto">
          <a:xfrm>
            <a:off x="1295400" y="219075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Marital Status</a:t>
            </a:r>
          </a:p>
        </p:txBody>
      </p:sp>
      <p:sp>
        <p:nvSpPr>
          <p:cNvPr id="7" name="Rectangle: Rounded Corners 6">
            <a:extLst>
              <a:ext uri="{FF2B5EF4-FFF2-40B4-BE49-F238E27FC236}">
                <a16:creationId xmlns:a16="http://schemas.microsoft.com/office/drawing/2014/main" id="{5AC89194-44EC-4DE5-B04A-FAAB6F2B7286}"/>
              </a:ext>
            </a:extLst>
          </p:cNvPr>
          <p:cNvSpPr/>
          <p:nvPr/>
        </p:nvSpPr>
        <p:spPr bwMode="auto">
          <a:xfrm>
            <a:off x="3048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8" name="Rectangle: Rounded Corners 7">
            <a:extLst>
              <a:ext uri="{FF2B5EF4-FFF2-40B4-BE49-F238E27FC236}">
                <a16:creationId xmlns:a16="http://schemas.microsoft.com/office/drawing/2014/main" id="{AD068E5F-2231-43AC-A584-3E00ABC8E8B5}"/>
              </a:ext>
            </a:extLst>
          </p:cNvPr>
          <p:cNvSpPr/>
          <p:nvPr/>
        </p:nvSpPr>
        <p:spPr bwMode="auto">
          <a:xfrm>
            <a:off x="22860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869B3ED8-EC6E-448E-B360-5BB8E4988ADD}"/>
              </a:ext>
            </a:extLst>
          </p:cNvPr>
          <p:cNvSpPr/>
          <p:nvPr/>
        </p:nvSpPr>
        <p:spPr bwMode="auto">
          <a:xfrm>
            <a:off x="1299411" y="980073"/>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0" name="Oval 9">
            <a:extLst>
              <a:ext uri="{FF2B5EF4-FFF2-40B4-BE49-F238E27FC236}">
                <a16:creationId xmlns:a16="http://schemas.microsoft.com/office/drawing/2014/main" id="{6A6B613F-89E1-4E98-A875-F12C9F239348}"/>
              </a:ext>
            </a:extLst>
          </p:cNvPr>
          <p:cNvSpPr/>
          <p:nvPr/>
        </p:nvSpPr>
        <p:spPr bwMode="auto">
          <a:xfrm>
            <a:off x="1466346"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1" name="Oval 10">
            <a:extLst>
              <a:ext uri="{FF2B5EF4-FFF2-40B4-BE49-F238E27FC236}">
                <a16:creationId xmlns:a16="http://schemas.microsoft.com/office/drawing/2014/main" id="{7394FBBA-6615-489A-A153-961262BB1EF5}"/>
              </a:ext>
            </a:extLst>
          </p:cNvPr>
          <p:cNvSpPr/>
          <p:nvPr/>
        </p:nvSpPr>
        <p:spPr bwMode="auto">
          <a:xfrm>
            <a:off x="1772148"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 name="Oval 11">
            <a:extLst>
              <a:ext uri="{FF2B5EF4-FFF2-40B4-BE49-F238E27FC236}">
                <a16:creationId xmlns:a16="http://schemas.microsoft.com/office/drawing/2014/main" id="{BECF03D8-EA32-46C9-8EB5-E51FCDBBBAFD}"/>
              </a:ext>
            </a:extLst>
          </p:cNvPr>
          <p:cNvSpPr/>
          <p:nvPr/>
        </p:nvSpPr>
        <p:spPr bwMode="auto">
          <a:xfrm>
            <a:off x="2082963" y="109587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 name="Oval 12">
            <a:extLst>
              <a:ext uri="{FF2B5EF4-FFF2-40B4-BE49-F238E27FC236}">
                <a16:creationId xmlns:a16="http://schemas.microsoft.com/office/drawing/2014/main" id="{01FF31F7-B7FA-452E-9339-8C6FD04C1A0B}"/>
              </a:ext>
            </a:extLst>
          </p:cNvPr>
          <p:cNvSpPr/>
          <p:nvPr/>
        </p:nvSpPr>
        <p:spPr bwMode="auto">
          <a:xfrm>
            <a:off x="2394265" y="109436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606C923F-9A85-4C4A-9BD1-FCCF9F204CC7}"/>
              </a:ext>
            </a:extLst>
          </p:cNvPr>
          <p:cNvSpPr/>
          <p:nvPr/>
        </p:nvSpPr>
        <p:spPr bwMode="auto">
          <a:xfrm>
            <a:off x="1460827" y="137811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 name="Oval 14">
            <a:extLst>
              <a:ext uri="{FF2B5EF4-FFF2-40B4-BE49-F238E27FC236}">
                <a16:creationId xmlns:a16="http://schemas.microsoft.com/office/drawing/2014/main" id="{D2AFD2C5-010F-41FD-B010-200C4DDD0D7A}"/>
              </a:ext>
            </a:extLst>
          </p:cNvPr>
          <p:cNvSpPr/>
          <p:nvPr/>
        </p:nvSpPr>
        <p:spPr bwMode="auto">
          <a:xfrm>
            <a:off x="1776660" y="137811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78A44A4A-46FD-4C66-B619-7245AA04ACA7}"/>
              </a:ext>
            </a:extLst>
          </p:cNvPr>
          <p:cNvSpPr/>
          <p:nvPr/>
        </p:nvSpPr>
        <p:spPr bwMode="auto">
          <a:xfrm>
            <a:off x="2083462" y="1385630"/>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7" name="Oval 16">
            <a:extLst>
              <a:ext uri="{FF2B5EF4-FFF2-40B4-BE49-F238E27FC236}">
                <a16:creationId xmlns:a16="http://schemas.microsoft.com/office/drawing/2014/main" id="{67CFF669-7104-4CAC-A51F-06B40C7A647F}"/>
              </a:ext>
            </a:extLst>
          </p:cNvPr>
          <p:cNvSpPr/>
          <p:nvPr/>
        </p:nvSpPr>
        <p:spPr bwMode="auto">
          <a:xfrm>
            <a:off x="2390264" y="138512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8" name="Straight Arrow Connector 17">
            <a:extLst>
              <a:ext uri="{FF2B5EF4-FFF2-40B4-BE49-F238E27FC236}">
                <a16:creationId xmlns:a16="http://schemas.microsoft.com/office/drawing/2014/main" id="{59A1552E-6B69-4AE4-9DCC-6EB12E1DF9F5}"/>
              </a:ext>
            </a:extLst>
          </p:cNvPr>
          <p:cNvCxnSpPr>
            <a:stCxn id="6" idx="2"/>
            <a:endCxn id="7" idx="0"/>
          </p:cNvCxnSpPr>
          <p:nvPr/>
        </p:nvCxnSpPr>
        <p:spPr bwMode="auto">
          <a:xfrm flipH="1">
            <a:off x="10096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E4636DB1-CFEB-4AF0-B05E-6C29CEBF4E86}"/>
              </a:ext>
            </a:extLst>
          </p:cNvPr>
          <p:cNvCxnSpPr>
            <a:cxnSpLocks/>
            <a:stCxn id="6" idx="2"/>
            <a:endCxn id="8" idx="0"/>
          </p:cNvCxnSpPr>
          <p:nvPr/>
        </p:nvCxnSpPr>
        <p:spPr bwMode="auto">
          <a:xfrm>
            <a:off x="20002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BA4FE985-AA26-43D5-B905-44D1144AA2F0}"/>
              </a:ext>
            </a:extLst>
          </p:cNvPr>
          <p:cNvSpPr/>
          <p:nvPr/>
        </p:nvSpPr>
        <p:spPr bwMode="auto">
          <a:xfrm>
            <a:off x="1208668" y="302995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21" name="Rectangle 20">
            <a:extLst>
              <a:ext uri="{FF2B5EF4-FFF2-40B4-BE49-F238E27FC236}">
                <a16:creationId xmlns:a16="http://schemas.microsoft.com/office/drawing/2014/main" id="{2DD87FCF-663E-4C7D-BF7E-8C9AE0AD5878}"/>
              </a:ext>
            </a:extLst>
          </p:cNvPr>
          <p:cNvSpPr/>
          <p:nvPr/>
        </p:nvSpPr>
        <p:spPr bwMode="auto">
          <a:xfrm>
            <a:off x="2336374" y="300588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22" name="Oval 21">
            <a:extLst>
              <a:ext uri="{FF2B5EF4-FFF2-40B4-BE49-F238E27FC236}">
                <a16:creationId xmlns:a16="http://schemas.microsoft.com/office/drawing/2014/main" id="{75650A89-589B-414F-9802-F11263BB7E18}"/>
              </a:ext>
            </a:extLst>
          </p:cNvPr>
          <p:cNvSpPr/>
          <p:nvPr/>
        </p:nvSpPr>
        <p:spPr bwMode="auto">
          <a:xfrm>
            <a:off x="1078588" y="344354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3" name="Oval 22">
            <a:extLst>
              <a:ext uri="{FF2B5EF4-FFF2-40B4-BE49-F238E27FC236}">
                <a16:creationId xmlns:a16="http://schemas.microsoft.com/office/drawing/2014/main" id="{87D0FED4-BE43-4D52-837B-F8132F5751FC}"/>
              </a:ext>
            </a:extLst>
          </p:cNvPr>
          <p:cNvSpPr/>
          <p:nvPr/>
        </p:nvSpPr>
        <p:spPr bwMode="auto">
          <a:xfrm>
            <a:off x="456452" y="372578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5" name="Oval 24">
            <a:extLst>
              <a:ext uri="{FF2B5EF4-FFF2-40B4-BE49-F238E27FC236}">
                <a16:creationId xmlns:a16="http://schemas.microsoft.com/office/drawing/2014/main" id="{F06574B4-4F6A-4E04-829B-FF61ACD70C20}"/>
              </a:ext>
            </a:extLst>
          </p:cNvPr>
          <p:cNvSpPr/>
          <p:nvPr/>
        </p:nvSpPr>
        <p:spPr bwMode="auto">
          <a:xfrm>
            <a:off x="2459356"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5112DAB2-AD34-4260-8EF8-452F1F7FBCD4}"/>
              </a:ext>
            </a:extLst>
          </p:cNvPr>
          <p:cNvSpPr/>
          <p:nvPr/>
        </p:nvSpPr>
        <p:spPr bwMode="auto">
          <a:xfrm>
            <a:off x="2765158"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7" name="Oval 26">
            <a:extLst>
              <a:ext uri="{FF2B5EF4-FFF2-40B4-BE49-F238E27FC236}">
                <a16:creationId xmlns:a16="http://schemas.microsoft.com/office/drawing/2014/main" id="{75875941-7989-48F4-905D-7B90B910F7DF}"/>
              </a:ext>
            </a:extLst>
          </p:cNvPr>
          <p:cNvSpPr/>
          <p:nvPr/>
        </p:nvSpPr>
        <p:spPr bwMode="auto">
          <a:xfrm>
            <a:off x="3387275" y="343452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8" name="Oval 27">
            <a:extLst>
              <a:ext uri="{FF2B5EF4-FFF2-40B4-BE49-F238E27FC236}">
                <a16:creationId xmlns:a16="http://schemas.microsoft.com/office/drawing/2014/main" id="{ACF37981-E4F6-46B9-A3A0-591BDF7A3847}"/>
              </a:ext>
            </a:extLst>
          </p:cNvPr>
          <p:cNvSpPr/>
          <p:nvPr/>
        </p:nvSpPr>
        <p:spPr bwMode="auto">
          <a:xfrm>
            <a:off x="2769670" y="371826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9" name="Oval 28">
            <a:extLst>
              <a:ext uri="{FF2B5EF4-FFF2-40B4-BE49-F238E27FC236}">
                <a16:creationId xmlns:a16="http://schemas.microsoft.com/office/drawing/2014/main" id="{A3F3A705-F2AE-4829-8A7B-72476FB605F6}"/>
              </a:ext>
            </a:extLst>
          </p:cNvPr>
          <p:cNvSpPr/>
          <p:nvPr/>
        </p:nvSpPr>
        <p:spPr bwMode="auto">
          <a:xfrm>
            <a:off x="3383274" y="372528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30" name="Straight Arrow Connector 29">
            <a:extLst>
              <a:ext uri="{FF2B5EF4-FFF2-40B4-BE49-F238E27FC236}">
                <a16:creationId xmlns:a16="http://schemas.microsoft.com/office/drawing/2014/main" id="{B8622909-6337-44B5-9DC0-C8171D211B0A}"/>
              </a:ext>
            </a:extLst>
          </p:cNvPr>
          <p:cNvCxnSpPr>
            <a:stCxn id="9" idx="2"/>
            <a:endCxn id="6" idx="0"/>
          </p:cNvCxnSpPr>
          <p:nvPr/>
        </p:nvCxnSpPr>
        <p:spPr bwMode="auto">
          <a:xfrm flipH="1">
            <a:off x="2000251" y="1649830"/>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30">
            <a:extLst>
              <a:ext uri="{FF2B5EF4-FFF2-40B4-BE49-F238E27FC236}">
                <a16:creationId xmlns:a16="http://schemas.microsoft.com/office/drawing/2014/main" id="{D3D716AC-4C56-420D-8DF9-B45BA4A7B80C}"/>
              </a:ext>
            </a:extLst>
          </p:cNvPr>
          <p:cNvSpPr/>
          <p:nvPr/>
        </p:nvSpPr>
        <p:spPr bwMode="auto">
          <a:xfrm>
            <a:off x="2756347" y="1042240"/>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32" name="Rectangle 31">
            <a:extLst>
              <a:ext uri="{FF2B5EF4-FFF2-40B4-BE49-F238E27FC236}">
                <a16:creationId xmlns:a16="http://schemas.microsoft.com/office/drawing/2014/main" id="{0CA81EC3-315C-4E8E-8EC4-4AC0B1E9EB05}"/>
              </a:ext>
            </a:extLst>
          </p:cNvPr>
          <p:cNvSpPr/>
          <p:nvPr/>
        </p:nvSpPr>
        <p:spPr bwMode="auto">
          <a:xfrm>
            <a:off x="2748955" y="220667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37" name="TextBox 36">
            <a:extLst>
              <a:ext uri="{FF2B5EF4-FFF2-40B4-BE49-F238E27FC236}">
                <a16:creationId xmlns:a16="http://schemas.microsoft.com/office/drawing/2014/main" id="{28E5A8C5-363A-40FE-8229-095FE6339771}"/>
              </a:ext>
            </a:extLst>
          </p:cNvPr>
          <p:cNvSpPr txBox="1"/>
          <p:nvPr/>
        </p:nvSpPr>
        <p:spPr>
          <a:xfrm>
            <a:off x="98893" y="4035000"/>
            <a:ext cx="2041333" cy="338554"/>
          </a:xfrm>
          <a:prstGeom prst="rect">
            <a:avLst/>
          </a:prstGeom>
          <a:noFill/>
        </p:spPr>
        <p:txBody>
          <a:bodyPr wrap="square" rtlCol="0">
            <a:spAutoFit/>
          </a:bodyPr>
          <a:lstStyle/>
          <a:p>
            <a:r>
              <a:rPr lang="en-US" sz="1600" dirty="0"/>
              <a:t>=-(2/2)*log2(2/2) = 0</a:t>
            </a:r>
          </a:p>
        </p:txBody>
      </p:sp>
      <p:sp>
        <p:nvSpPr>
          <p:cNvPr id="39" name="TextBox 38">
            <a:extLst>
              <a:ext uri="{FF2B5EF4-FFF2-40B4-BE49-F238E27FC236}">
                <a16:creationId xmlns:a16="http://schemas.microsoft.com/office/drawing/2014/main" id="{54024ABC-49BA-40A8-BF45-486F55A1FE88}"/>
              </a:ext>
            </a:extLst>
          </p:cNvPr>
          <p:cNvSpPr txBox="1"/>
          <p:nvPr/>
        </p:nvSpPr>
        <p:spPr>
          <a:xfrm>
            <a:off x="2229044" y="4016041"/>
            <a:ext cx="3724359" cy="584775"/>
          </a:xfrm>
          <a:prstGeom prst="rect">
            <a:avLst/>
          </a:prstGeom>
          <a:noFill/>
        </p:spPr>
        <p:txBody>
          <a:bodyPr wrap="square" rtlCol="0">
            <a:spAutoFit/>
          </a:bodyPr>
          <a:lstStyle/>
          <a:p>
            <a:r>
              <a:rPr lang="en-US" sz="1600" dirty="0"/>
              <a:t>-(1/6)log</a:t>
            </a:r>
            <a:r>
              <a:rPr lang="en-US" sz="1600" baseline="-25000" dirty="0"/>
              <a:t>2</a:t>
            </a:r>
            <a:r>
              <a:rPr lang="en-US" sz="1600" dirty="0"/>
              <a:t>(1/6)-(5/6)log</a:t>
            </a:r>
            <a:r>
              <a:rPr lang="en-US" sz="1600" baseline="-25000" dirty="0"/>
              <a:t>2</a:t>
            </a:r>
            <a:r>
              <a:rPr lang="en-US" sz="1600" dirty="0"/>
              <a:t>(5/6) =0.650022</a:t>
            </a:r>
          </a:p>
          <a:p>
            <a:endParaRPr lang="en-US" sz="1600" dirty="0"/>
          </a:p>
        </p:txBody>
      </p:sp>
      <p:sp>
        <p:nvSpPr>
          <p:cNvPr id="41" name="TextBox 40">
            <a:extLst>
              <a:ext uri="{FF2B5EF4-FFF2-40B4-BE49-F238E27FC236}">
                <a16:creationId xmlns:a16="http://schemas.microsoft.com/office/drawing/2014/main" id="{04E06BE7-7177-4A32-A64C-2836CF6412BF}"/>
              </a:ext>
            </a:extLst>
          </p:cNvPr>
          <p:cNvSpPr txBox="1"/>
          <p:nvPr/>
        </p:nvSpPr>
        <p:spPr>
          <a:xfrm>
            <a:off x="4553805" y="3587033"/>
            <a:ext cx="4192631" cy="400110"/>
          </a:xfrm>
          <a:prstGeom prst="rect">
            <a:avLst/>
          </a:prstGeom>
          <a:noFill/>
        </p:spPr>
        <p:txBody>
          <a:bodyPr wrap="square" rtlCol="0">
            <a:spAutoFit/>
          </a:bodyPr>
          <a:lstStyle/>
          <a:p>
            <a:r>
              <a:rPr lang="en-US" sz="2000" dirty="0"/>
              <a:t>(2/8)*0+(6/8)*0.650022=0.650022</a:t>
            </a:r>
          </a:p>
        </p:txBody>
      </p:sp>
      <p:sp>
        <p:nvSpPr>
          <p:cNvPr id="48" name="Freeform: Shape 47">
            <a:extLst>
              <a:ext uri="{FF2B5EF4-FFF2-40B4-BE49-F238E27FC236}">
                <a16:creationId xmlns:a16="http://schemas.microsoft.com/office/drawing/2014/main" id="{780EC1ED-8E24-44AE-87AF-93F4EA60E80E}"/>
              </a:ext>
            </a:extLst>
          </p:cNvPr>
          <p:cNvSpPr/>
          <p:nvPr/>
        </p:nvSpPr>
        <p:spPr bwMode="auto">
          <a:xfrm>
            <a:off x="872456" y="3564654"/>
            <a:ext cx="4605556" cy="1005848"/>
          </a:xfrm>
          <a:custGeom>
            <a:avLst/>
            <a:gdLst>
              <a:gd name="connsiteX0" fmla="*/ 0 w 4605556"/>
              <a:gd name="connsiteY0" fmla="*/ 789233 h 1005848"/>
              <a:gd name="connsiteX1" fmla="*/ 41945 w 4605556"/>
              <a:gd name="connsiteY1" fmla="*/ 806011 h 1005848"/>
              <a:gd name="connsiteX2" fmla="*/ 117446 w 4605556"/>
              <a:gd name="connsiteY2" fmla="*/ 822789 h 1005848"/>
              <a:gd name="connsiteX3" fmla="*/ 218114 w 4605556"/>
              <a:gd name="connsiteY3" fmla="*/ 847956 h 1005848"/>
              <a:gd name="connsiteX4" fmla="*/ 243281 w 4605556"/>
              <a:gd name="connsiteY4" fmla="*/ 864734 h 1005848"/>
              <a:gd name="connsiteX5" fmla="*/ 302004 w 4605556"/>
              <a:gd name="connsiteY5" fmla="*/ 881512 h 1005848"/>
              <a:gd name="connsiteX6" fmla="*/ 327171 w 4605556"/>
              <a:gd name="connsiteY6" fmla="*/ 898290 h 1005848"/>
              <a:gd name="connsiteX7" fmla="*/ 385894 w 4605556"/>
              <a:gd name="connsiteY7" fmla="*/ 915068 h 1005848"/>
              <a:gd name="connsiteX8" fmla="*/ 486562 w 4605556"/>
              <a:gd name="connsiteY8" fmla="*/ 923457 h 1005848"/>
              <a:gd name="connsiteX9" fmla="*/ 847288 w 4605556"/>
              <a:gd name="connsiteY9" fmla="*/ 940235 h 1005848"/>
              <a:gd name="connsiteX10" fmla="*/ 2046914 w 4605556"/>
              <a:gd name="connsiteY10" fmla="*/ 948624 h 1005848"/>
              <a:gd name="connsiteX11" fmla="*/ 2365695 w 4605556"/>
              <a:gd name="connsiteY11" fmla="*/ 931846 h 1005848"/>
              <a:gd name="connsiteX12" fmla="*/ 2390862 w 4605556"/>
              <a:gd name="connsiteY12" fmla="*/ 923457 h 1005848"/>
              <a:gd name="connsiteX13" fmla="*/ 2709644 w 4605556"/>
              <a:gd name="connsiteY13" fmla="*/ 915068 h 1005848"/>
              <a:gd name="connsiteX14" fmla="*/ 2810312 w 4605556"/>
              <a:gd name="connsiteY14" fmla="*/ 898290 h 1005848"/>
              <a:gd name="connsiteX15" fmla="*/ 3204595 w 4605556"/>
              <a:gd name="connsiteY15" fmla="*/ 881512 h 1005848"/>
              <a:gd name="connsiteX16" fmla="*/ 3280095 w 4605556"/>
              <a:gd name="connsiteY16" fmla="*/ 856345 h 1005848"/>
              <a:gd name="connsiteX17" fmla="*/ 3305262 w 4605556"/>
              <a:gd name="connsiteY17" fmla="*/ 847956 h 1005848"/>
              <a:gd name="connsiteX18" fmla="*/ 3405930 w 4605556"/>
              <a:gd name="connsiteY18" fmla="*/ 839567 h 1005848"/>
              <a:gd name="connsiteX19" fmla="*/ 3498209 w 4605556"/>
              <a:gd name="connsiteY19" fmla="*/ 822789 h 1005848"/>
              <a:gd name="connsiteX20" fmla="*/ 3523376 w 4605556"/>
              <a:gd name="connsiteY20" fmla="*/ 814400 h 1005848"/>
              <a:gd name="connsiteX21" fmla="*/ 3565321 w 4605556"/>
              <a:gd name="connsiteY21" fmla="*/ 806011 h 1005848"/>
              <a:gd name="connsiteX22" fmla="*/ 3590488 w 4605556"/>
              <a:gd name="connsiteY22" fmla="*/ 797622 h 1005848"/>
              <a:gd name="connsiteX23" fmla="*/ 3657600 w 4605556"/>
              <a:gd name="connsiteY23" fmla="*/ 780844 h 1005848"/>
              <a:gd name="connsiteX24" fmla="*/ 3699545 w 4605556"/>
              <a:gd name="connsiteY24" fmla="*/ 772455 h 1005848"/>
              <a:gd name="connsiteX25" fmla="*/ 3749879 w 4605556"/>
              <a:gd name="connsiteY25" fmla="*/ 755677 h 1005848"/>
              <a:gd name="connsiteX26" fmla="*/ 3783435 w 4605556"/>
              <a:gd name="connsiteY26" fmla="*/ 747288 h 1005848"/>
              <a:gd name="connsiteX27" fmla="*/ 3833769 w 4605556"/>
              <a:gd name="connsiteY27" fmla="*/ 713732 h 1005848"/>
              <a:gd name="connsiteX28" fmla="*/ 3858936 w 4605556"/>
              <a:gd name="connsiteY28" fmla="*/ 696954 h 1005848"/>
              <a:gd name="connsiteX29" fmla="*/ 3884103 w 4605556"/>
              <a:gd name="connsiteY29" fmla="*/ 671787 h 1005848"/>
              <a:gd name="connsiteX30" fmla="*/ 3900881 w 4605556"/>
              <a:gd name="connsiteY30" fmla="*/ 646620 h 1005848"/>
              <a:gd name="connsiteX31" fmla="*/ 3926048 w 4605556"/>
              <a:gd name="connsiteY31" fmla="*/ 629842 h 1005848"/>
              <a:gd name="connsiteX32" fmla="*/ 3967993 w 4605556"/>
              <a:gd name="connsiteY32" fmla="*/ 587897 h 1005848"/>
              <a:gd name="connsiteX33" fmla="*/ 4018327 w 4605556"/>
              <a:gd name="connsiteY33" fmla="*/ 537564 h 1005848"/>
              <a:gd name="connsiteX34" fmla="*/ 4035105 w 4605556"/>
              <a:gd name="connsiteY34" fmla="*/ 512397 h 1005848"/>
              <a:gd name="connsiteX35" fmla="*/ 4085439 w 4605556"/>
              <a:gd name="connsiteY35" fmla="*/ 462063 h 1005848"/>
              <a:gd name="connsiteX36" fmla="*/ 3900881 w 4605556"/>
              <a:gd name="connsiteY36" fmla="*/ 453674 h 1005848"/>
              <a:gd name="connsiteX37" fmla="*/ 3850547 w 4605556"/>
              <a:gd name="connsiteY37" fmla="*/ 436896 h 1005848"/>
              <a:gd name="connsiteX38" fmla="*/ 3825380 w 4605556"/>
              <a:gd name="connsiteY38" fmla="*/ 428507 h 1005848"/>
              <a:gd name="connsiteX39" fmla="*/ 3808602 w 4605556"/>
              <a:gd name="connsiteY39" fmla="*/ 403340 h 1005848"/>
              <a:gd name="connsiteX40" fmla="*/ 3783435 w 4605556"/>
              <a:gd name="connsiteY40" fmla="*/ 386562 h 1005848"/>
              <a:gd name="connsiteX41" fmla="*/ 3749879 w 4605556"/>
              <a:gd name="connsiteY41" fmla="*/ 336228 h 1005848"/>
              <a:gd name="connsiteX42" fmla="*/ 3749879 w 4605556"/>
              <a:gd name="connsiteY42" fmla="*/ 134892 h 1005848"/>
              <a:gd name="connsiteX43" fmla="*/ 3800213 w 4605556"/>
              <a:gd name="connsiteY43" fmla="*/ 92947 h 1005848"/>
              <a:gd name="connsiteX44" fmla="*/ 3825380 w 4605556"/>
              <a:gd name="connsiteY44" fmla="*/ 67780 h 1005848"/>
              <a:gd name="connsiteX45" fmla="*/ 3875714 w 4605556"/>
              <a:gd name="connsiteY45" fmla="*/ 51002 h 1005848"/>
              <a:gd name="connsiteX46" fmla="*/ 3900881 w 4605556"/>
              <a:gd name="connsiteY46" fmla="*/ 42613 h 1005848"/>
              <a:gd name="connsiteX47" fmla="*/ 3926048 w 4605556"/>
              <a:gd name="connsiteY47" fmla="*/ 34224 h 1005848"/>
              <a:gd name="connsiteX48" fmla="*/ 4068661 w 4605556"/>
              <a:gd name="connsiteY48" fmla="*/ 17446 h 1005848"/>
              <a:gd name="connsiteX49" fmla="*/ 4194495 w 4605556"/>
              <a:gd name="connsiteY49" fmla="*/ 668 h 1005848"/>
              <a:gd name="connsiteX50" fmla="*/ 4488110 w 4605556"/>
              <a:gd name="connsiteY50" fmla="*/ 17446 h 1005848"/>
              <a:gd name="connsiteX51" fmla="*/ 4513277 w 4605556"/>
              <a:gd name="connsiteY51" fmla="*/ 25835 h 1005848"/>
              <a:gd name="connsiteX52" fmla="*/ 4530055 w 4605556"/>
              <a:gd name="connsiteY52" fmla="*/ 51002 h 1005848"/>
              <a:gd name="connsiteX53" fmla="*/ 4580389 w 4605556"/>
              <a:gd name="connsiteY53" fmla="*/ 92947 h 1005848"/>
              <a:gd name="connsiteX54" fmla="*/ 4605556 w 4605556"/>
              <a:gd name="connsiteY54" fmla="*/ 143281 h 1005848"/>
              <a:gd name="connsiteX55" fmla="*/ 4588778 w 4605556"/>
              <a:gd name="connsiteY55" fmla="*/ 243949 h 1005848"/>
              <a:gd name="connsiteX56" fmla="*/ 4546833 w 4605556"/>
              <a:gd name="connsiteY56" fmla="*/ 285894 h 1005848"/>
              <a:gd name="connsiteX57" fmla="*/ 4521666 w 4605556"/>
              <a:gd name="connsiteY57" fmla="*/ 311061 h 1005848"/>
              <a:gd name="connsiteX58" fmla="*/ 4496499 w 4605556"/>
              <a:gd name="connsiteY58" fmla="*/ 327839 h 1005848"/>
              <a:gd name="connsiteX59" fmla="*/ 4420998 w 4605556"/>
              <a:gd name="connsiteY59" fmla="*/ 386562 h 1005848"/>
              <a:gd name="connsiteX60" fmla="*/ 4370664 w 4605556"/>
              <a:gd name="connsiteY60" fmla="*/ 411729 h 1005848"/>
              <a:gd name="connsiteX61" fmla="*/ 4320330 w 4605556"/>
              <a:gd name="connsiteY61" fmla="*/ 428507 h 1005848"/>
              <a:gd name="connsiteX62" fmla="*/ 4236440 w 4605556"/>
              <a:gd name="connsiteY62" fmla="*/ 445285 h 1005848"/>
              <a:gd name="connsiteX63" fmla="*/ 4118995 w 4605556"/>
              <a:gd name="connsiteY63" fmla="*/ 453674 h 1005848"/>
              <a:gd name="connsiteX64" fmla="*/ 4051883 w 4605556"/>
              <a:gd name="connsiteY64" fmla="*/ 462063 h 100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605556" h="1005848">
                <a:moveTo>
                  <a:pt x="0" y="789233"/>
                </a:moveTo>
                <a:cubicBezTo>
                  <a:pt x="13982" y="794826"/>
                  <a:pt x="27659" y="801249"/>
                  <a:pt x="41945" y="806011"/>
                </a:cubicBezTo>
                <a:cubicBezTo>
                  <a:pt x="58103" y="811397"/>
                  <a:pt x="102818" y="820129"/>
                  <a:pt x="117446" y="822789"/>
                </a:cubicBezTo>
                <a:cubicBezTo>
                  <a:pt x="143392" y="827506"/>
                  <a:pt x="195140" y="832640"/>
                  <a:pt x="218114" y="847956"/>
                </a:cubicBezTo>
                <a:cubicBezTo>
                  <a:pt x="226503" y="853549"/>
                  <a:pt x="234014" y="860762"/>
                  <a:pt x="243281" y="864734"/>
                </a:cubicBezTo>
                <a:cubicBezTo>
                  <a:pt x="280911" y="880861"/>
                  <a:pt x="269354" y="865187"/>
                  <a:pt x="302004" y="881512"/>
                </a:cubicBezTo>
                <a:cubicBezTo>
                  <a:pt x="311022" y="886021"/>
                  <a:pt x="318153" y="893781"/>
                  <a:pt x="327171" y="898290"/>
                </a:cubicBezTo>
                <a:cubicBezTo>
                  <a:pt x="336457" y="902933"/>
                  <a:pt x="378726" y="914172"/>
                  <a:pt x="385894" y="915068"/>
                </a:cubicBezTo>
                <a:cubicBezTo>
                  <a:pt x="419306" y="919245"/>
                  <a:pt x="452964" y="921217"/>
                  <a:pt x="486562" y="923457"/>
                </a:cubicBezTo>
                <a:cubicBezTo>
                  <a:pt x="615397" y="932046"/>
                  <a:pt x="714907" y="934940"/>
                  <a:pt x="847288" y="940235"/>
                </a:cubicBezTo>
                <a:cubicBezTo>
                  <a:pt x="1261070" y="1078162"/>
                  <a:pt x="879937" y="957142"/>
                  <a:pt x="2046914" y="948624"/>
                </a:cubicBezTo>
                <a:cubicBezTo>
                  <a:pt x="2198377" y="923380"/>
                  <a:pt x="2012763" y="952014"/>
                  <a:pt x="2365695" y="931846"/>
                </a:cubicBezTo>
                <a:cubicBezTo>
                  <a:pt x="2374523" y="931342"/>
                  <a:pt x="2382030" y="923888"/>
                  <a:pt x="2390862" y="923457"/>
                </a:cubicBezTo>
                <a:cubicBezTo>
                  <a:pt x="2497033" y="918278"/>
                  <a:pt x="2603383" y="917864"/>
                  <a:pt x="2709644" y="915068"/>
                </a:cubicBezTo>
                <a:cubicBezTo>
                  <a:pt x="2757432" y="899139"/>
                  <a:pt x="2730036" y="906318"/>
                  <a:pt x="2810312" y="898290"/>
                </a:cubicBezTo>
                <a:cubicBezTo>
                  <a:pt x="2978644" y="881457"/>
                  <a:pt x="2950752" y="888563"/>
                  <a:pt x="3204595" y="881512"/>
                </a:cubicBezTo>
                <a:lnTo>
                  <a:pt x="3280095" y="856345"/>
                </a:lnTo>
                <a:cubicBezTo>
                  <a:pt x="3288484" y="853549"/>
                  <a:pt x="3296450" y="848690"/>
                  <a:pt x="3305262" y="847956"/>
                </a:cubicBezTo>
                <a:lnTo>
                  <a:pt x="3405930" y="839567"/>
                </a:lnTo>
                <a:cubicBezTo>
                  <a:pt x="3505407" y="814698"/>
                  <a:pt x="3347916" y="852848"/>
                  <a:pt x="3498209" y="822789"/>
                </a:cubicBezTo>
                <a:cubicBezTo>
                  <a:pt x="3506880" y="821055"/>
                  <a:pt x="3514797" y="816545"/>
                  <a:pt x="3523376" y="814400"/>
                </a:cubicBezTo>
                <a:cubicBezTo>
                  <a:pt x="3537209" y="810942"/>
                  <a:pt x="3551488" y="809469"/>
                  <a:pt x="3565321" y="806011"/>
                </a:cubicBezTo>
                <a:cubicBezTo>
                  <a:pt x="3573900" y="803866"/>
                  <a:pt x="3581957" y="799949"/>
                  <a:pt x="3590488" y="797622"/>
                </a:cubicBezTo>
                <a:cubicBezTo>
                  <a:pt x="3612735" y="791555"/>
                  <a:pt x="3634989" y="785366"/>
                  <a:pt x="3657600" y="780844"/>
                </a:cubicBezTo>
                <a:cubicBezTo>
                  <a:pt x="3671582" y="778048"/>
                  <a:pt x="3685789" y="776207"/>
                  <a:pt x="3699545" y="772455"/>
                </a:cubicBezTo>
                <a:cubicBezTo>
                  <a:pt x="3716607" y="767802"/>
                  <a:pt x="3732721" y="759966"/>
                  <a:pt x="3749879" y="755677"/>
                </a:cubicBezTo>
                <a:lnTo>
                  <a:pt x="3783435" y="747288"/>
                </a:lnTo>
                <a:lnTo>
                  <a:pt x="3833769" y="713732"/>
                </a:lnTo>
                <a:cubicBezTo>
                  <a:pt x="3842158" y="708139"/>
                  <a:pt x="3851807" y="704083"/>
                  <a:pt x="3858936" y="696954"/>
                </a:cubicBezTo>
                <a:cubicBezTo>
                  <a:pt x="3867325" y="688565"/>
                  <a:pt x="3876508" y="680901"/>
                  <a:pt x="3884103" y="671787"/>
                </a:cubicBezTo>
                <a:cubicBezTo>
                  <a:pt x="3890558" y="664042"/>
                  <a:pt x="3893752" y="653749"/>
                  <a:pt x="3900881" y="646620"/>
                </a:cubicBezTo>
                <a:cubicBezTo>
                  <a:pt x="3908010" y="639491"/>
                  <a:pt x="3917659" y="635435"/>
                  <a:pt x="3926048" y="629842"/>
                </a:cubicBezTo>
                <a:cubicBezTo>
                  <a:pt x="3960620" y="577984"/>
                  <a:pt x="3922236" y="628569"/>
                  <a:pt x="3967993" y="587897"/>
                </a:cubicBezTo>
                <a:cubicBezTo>
                  <a:pt x="3985727" y="572133"/>
                  <a:pt x="4005165" y="557306"/>
                  <a:pt x="4018327" y="537564"/>
                </a:cubicBezTo>
                <a:cubicBezTo>
                  <a:pt x="4023920" y="529175"/>
                  <a:pt x="4028407" y="519933"/>
                  <a:pt x="4035105" y="512397"/>
                </a:cubicBezTo>
                <a:cubicBezTo>
                  <a:pt x="4050869" y="494663"/>
                  <a:pt x="4085439" y="462063"/>
                  <a:pt x="4085439" y="462063"/>
                </a:cubicBezTo>
                <a:cubicBezTo>
                  <a:pt x="4023920" y="459267"/>
                  <a:pt x="3962113" y="460235"/>
                  <a:pt x="3900881" y="453674"/>
                </a:cubicBezTo>
                <a:cubicBezTo>
                  <a:pt x="3883296" y="451790"/>
                  <a:pt x="3867325" y="442489"/>
                  <a:pt x="3850547" y="436896"/>
                </a:cubicBezTo>
                <a:lnTo>
                  <a:pt x="3825380" y="428507"/>
                </a:lnTo>
                <a:cubicBezTo>
                  <a:pt x="3819787" y="420118"/>
                  <a:pt x="3815731" y="410469"/>
                  <a:pt x="3808602" y="403340"/>
                </a:cubicBezTo>
                <a:cubicBezTo>
                  <a:pt x="3801473" y="396211"/>
                  <a:pt x="3790074" y="394150"/>
                  <a:pt x="3783435" y="386562"/>
                </a:cubicBezTo>
                <a:cubicBezTo>
                  <a:pt x="3770156" y="371387"/>
                  <a:pt x="3749879" y="336228"/>
                  <a:pt x="3749879" y="336228"/>
                </a:cubicBezTo>
                <a:cubicBezTo>
                  <a:pt x="3739252" y="251212"/>
                  <a:pt x="3733478" y="238768"/>
                  <a:pt x="3749879" y="134892"/>
                </a:cubicBezTo>
                <a:cubicBezTo>
                  <a:pt x="3754504" y="105600"/>
                  <a:pt x="3781317" y="106444"/>
                  <a:pt x="3800213" y="92947"/>
                </a:cubicBezTo>
                <a:cubicBezTo>
                  <a:pt x="3809867" y="86051"/>
                  <a:pt x="3815009" y="73542"/>
                  <a:pt x="3825380" y="67780"/>
                </a:cubicBezTo>
                <a:cubicBezTo>
                  <a:pt x="3840840" y="59191"/>
                  <a:pt x="3858936" y="56595"/>
                  <a:pt x="3875714" y="51002"/>
                </a:cubicBezTo>
                <a:lnTo>
                  <a:pt x="3900881" y="42613"/>
                </a:lnTo>
                <a:cubicBezTo>
                  <a:pt x="3909270" y="39817"/>
                  <a:pt x="3917326" y="35678"/>
                  <a:pt x="3926048" y="34224"/>
                </a:cubicBezTo>
                <a:cubicBezTo>
                  <a:pt x="4020909" y="18414"/>
                  <a:pt x="3933911" y="31630"/>
                  <a:pt x="4068661" y="17446"/>
                </a:cubicBezTo>
                <a:cubicBezTo>
                  <a:pt x="4109862" y="13109"/>
                  <a:pt x="4153388" y="6541"/>
                  <a:pt x="4194495" y="668"/>
                </a:cubicBezTo>
                <a:cubicBezTo>
                  <a:pt x="4341319" y="5404"/>
                  <a:pt x="4386997" y="-11443"/>
                  <a:pt x="4488110" y="17446"/>
                </a:cubicBezTo>
                <a:cubicBezTo>
                  <a:pt x="4496613" y="19875"/>
                  <a:pt x="4504888" y="23039"/>
                  <a:pt x="4513277" y="25835"/>
                </a:cubicBezTo>
                <a:cubicBezTo>
                  <a:pt x="4518870" y="34224"/>
                  <a:pt x="4522926" y="43873"/>
                  <a:pt x="4530055" y="51002"/>
                </a:cubicBezTo>
                <a:cubicBezTo>
                  <a:pt x="4596044" y="116991"/>
                  <a:pt x="4511673" y="10488"/>
                  <a:pt x="4580389" y="92947"/>
                </a:cubicBezTo>
                <a:cubicBezTo>
                  <a:pt x="4598458" y="114630"/>
                  <a:pt x="4597148" y="118058"/>
                  <a:pt x="4605556" y="143281"/>
                </a:cubicBezTo>
                <a:cubicBezTo>
                  <a:pt x="4602898" y="167203"/>
                  <a:pt x="4602832" y="215841"/>
                  <a:pt x="4588778" y="243949"/>
                </a:cubicBezTo>
                <a:cubicBezTo>
                  <a:pt x="4571201" y="279103"/>
                  <a:pt x="4575595" y="261925"/>
                  <a:pt x="4546833" y="285894"/>
                </a:cubicBezTo>
                <a:cubicBezTo>
                  <a:pt x="4537719" y="293489"/>
                  <a:pt x="4530780" y="303466"/>
                  <a:pt x="4521666" y="311061"/>
                </a:cubicBezTo>
                <a:cubicBezTo>
                  <a:pt x="4513921" y="317516"/>
                  <a:pt x="4504244" y="321384"/>
                  <a:pt x="4496499" y="327839"/>
                </a:cubicBezTo>
                <a:cubicBezTo>
                  <a:pt x="4467546" y="351966"/>
                  <a:pt x="4463403" y="372427"/>
                  <a:pt x="4420998" y="386562"/>
                </a:cubicBezTo>
                <a:cubicBezTo>
                  <a:pt x="4329214" y="417157"/>
                  <a:pt x="4468238" y="368363"/>
                  <a:pt x="4370664" y="411729"/>
                </a:cubicBezTo>
                <a:cubicBezTo>
                  <a:pt x="4354503" y="418912"/>
                  <a:pt x="4337488" y="424218"/>
                  <a:pt x="4320330" y="428507"/>
                </a:cubicBezTo>
                <a:cubicBezTo>
                  <a:pt x="4288862" y="436374"/>
                  <a:pt x="4270722" y="441857"/>
                  <a:pt x="4236440" y="445285"/>
                </a:cubicBezTo>
                <a:cubicBezTo>
                  <a:pt x="4197387" y="449190"/>
                  <a:pt x="4158143" y="450878"/>
                  <a:pt x="4118995" y="453674"/>
                </a:cubicBezTo>
                <a:cubicBezTo>
                  <a:pt x="4068824" y="463708"/>
                  <a:pt x="4091309" y="462063"/>
                  <a:pt x="4051883" y="462063"/>
                </a:cubicBezTo>
              </a:path>
            </a:pathLst>
          </a:custGeom>
          <a:noFill/>
          <a:ln w="12700"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51" name="Straight Arrow Connector 50">
            <a:extLst>
              <a:ext uri="{FF2B5EF4-FFF2-40B4-BE49-F238E27FC236}">
                <a16:creationId xmlns:a16="http://schemas.microsoft.com/office/drawing/2014/main" id="{24F9ACE1-CDA0-4F95-BFCC-A414E12F199C}"/>
              </a:ext>
            </a:extLst>
          </p:cNvPr>
          <p:cNvCxnSpPr>
            <a:cxnSpLocks/>
            <a:endCxn id="54" idx="0"/>
          </p:cNvCxnSpPr>
          <p:nvPr/>
        </p:nvCxnSpPr>
        <p:spPr bwMode="auto">
          <a:xfrm flipH="1">
            <a:off x="6430524" y="1428751"/>
            <a:ext cx="1646677" cy="10027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2F969833-32A7-48D0-95B9-97AD4FB55746}"/>
              </a:ext>
            </a:extLst>
          </p:cNvPr>
          <p:cNvCxnSpPr>
            <a:cxnSpLocks/>
          </p:cNvCxnSpPr>
          <p:nvPr/>
        </p:nvCxnSpPr>
        <p:spPr bwMode="auto">
          <a:xfrm flipH="1" flipV="1">
            <a:off x="7162800" y="2800352"/>
            <a:ext cx="609600" cy="8381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Box 53">
            <a:extLst>
              <a:ext uri="{FF2B5EF4-FFF2-40B4-BE49-F238E27FC236}">
                <a16:creationId xmlns:a16="http://schemas.microsoft.com/office/drawing/2014/main" id="{8261842A-73B8-472C-8232-C22259553F88}"/>
              </a:ext>
            </a:extLst>
          </p:cNvPr>
          <p:cNvSpPr txBox="1"/>
          <p:nvPr/>
        </p:nvSpPr>
        <p:spPr>
          <a:xfrm>
            <a:off x="3483243" y="2431539"/>
            <a:ext cx="5894562" cy="400110"/>
          </a:xfrm>
          <a:prstGeom prst="rect">
            <a:avLst/>
          </a:prstGeom>
          <a:noFill/>
        </p:spPr>
        <p:txBody>
          <a:bodyPr wrap="none" rtlCol="0">
            <a:spAutoFit/>
          </a:bodyPr>
          <a:lstStyle/>
          <a:p>
            <a:r>
              <a:rPr lang="en-US" sz="2000" dirty="0"/>
              <a:t>Information gain = 0.954434-0.650022 = </a:t>
            </a:r>
            <a:r>
              <a:rPr lang="en-US" sz="2000" b="1" u="sng" dirty="0">
                <a:solidFill>
                  <a:srgbClr val="CE1126"/>
                </a:solidFill>
              </a:rPr>
              <a:t>0.304412</a:t>
            </a:r>
          </a:p>
        </p:txBody>
      </p:sp>
      <p:sp>
        <p:nvSpPr>
          <p:cNvPr id="3" name="Oval 2">
            <a:extLst>
              <a:ext uri="{FF2B5EF4-FFF2-40B4-BE49-F238E27FC236}">
                <a16:creationId xmlns:a16="http://schemas.microsoft.com/office/drawing/2014/main" id="{F012B9F4-A2EE-4C19-8442-65B2D6D06949}"/>
              </a:ext>
            </a:extLst>
          </p:cNvPr>
          <p:cNvSpPr/>
          <p:nvPr/>
        </p:nvSpPr>
        <p:spPr bwMode="auto">
          <a:xfrm>
            <a:off x="3089629" y="3718267"/>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33" name="Freeform: Shape 32">
            <a:extLst>
              <a:ext uri="{FF2B5EF4-FFF2-40B4-BE49-F238E27FC236}">
                <a16:creationId xmlns:a16="http://schemas.microsoft.com/office/drawing/2014/main" id="{2E9B8705-C9F3-40DD-AB61-2BF69663D8B6}"/>
              </a:ext>
            </a:extLst>
          </p:cNvPr>
          <p:cNvSpPr/>
          <p:nvPr/>
        </p:nvSpPr>
        <p:spPr bwMode="auto">
          <a:xfrm>
            <a:off x="3087150" y="3590488"/>
            <a:ext cx="4075651" cy="880844"/>
          </a:xfrm>
          <a:custGeom>
            <a:avLst/>
            <a:gdLst>
              <a:gd name="connsiteX0" fmla="*/ 0 w 3942887"/>
              <a:gd name="connsiteY0" fmla="*/ 763398 h 880844"/>
              <a:gd name="connsiteX1" fmla="*/ 41945 w 3942887"/>
              <a:gd name="connsiteY1" fmla="*/ 780176 h 880844"/>
              <a:gd name="connsiteX2" fmla="*/ 92279 w 3942887"/>
              <a:gd name="connsiteY2" fmla="*/ 813732 h 880844"/>
              <a:gd name="connsiteX3" fmla="*/ 201335 w 3942887"/>
              <a:gd name="connsiteY3" fmla="*/ 838899 h 880844"/>
              <a:gd name="connsiteX4" fmla="*/ 251669 w 3942887"/>
              <a:gd name="connsiteY4" fmla="*/ 847288 h 880844"/>
              <a:gd name="connsiteX5" fmla="*/ 302003 w 3942887"/>
              <a:gd name="connsiteY5" fmla="*/ 864066 h 880844"/>
              <a:gd name="connsiteX6" fmla="*/ 360726 w 3942887"/>
              <a:gd name="connsiteY6" fmla="*/ 880844 h 880844"/>
              <a:gd name="connsiteX7" fmla="*/ 1929468 w 3942887"/>
              <a:gd name="connsiteY7" fmla="*/ 864066 h 880844"/>
              <a:gd name="connsiteX8" fmla="*/ 2088858 w 3942887"/>
              <a:gd name="connsiteY8" fmla="*/ 847288 h 880844"/>
              <a:gd name="connsiteX9" fmla="*/ 2181137 w 3942887"/>
              <a:gd name="connsiteY9" fmla="*/ 822121 h 880844"/>
              <a:gd name="connsiteX10" fmla="*/ 2273416 w 3942887"/>
              <a:gd name="connsiteY10" fmla="*/ 813732 h 880844"/>
              <a:gd name="connsiteX11" fmla="*/ 2298583 w 3942887"/>
              <a:gd name="connsiteY11" fmla="*/ 805343 h 880844"/>
              <a:gd name="connsiteX12" fmla="*/ 2432807 w 3942887"/>
              <a:gd name="connsiteY12" fmla="*/ 788565 h 880844"/>
              <a:gd name="connsiteX13" fmla="*/ 2457974 w 3942887"/>
              <a:gd name="connsiteY13" fmla="*/ 780176 h 880844"/>
              <a:gd name="connsiteX14" fmla="*/ 2508308 w 3942887"/>
              <a:gd name="connsiteY14" fmla="*/ 755009 h 880844"/>
              <a:gd name="connsiteX15" fmla="*/ 2575420 w 3942887"/>
              <a:gd name="connsiteY15" fmla="*/ 746620 h 880844"/>
              <a:gd name="connsiteX16" fmla="*/ 2625754 w 3942887"/>
              <a:gd name="connsiteY16" fmla="*/ 713064 h 880844"/>
              <a:gd name="connsiteX17" fmla="*/ 2659310 w 3942887"/>
              <a:gd name="connsiteY17" fmla="*/ 704675 h 880844"/>
              <a:gd name="connsiteX18" fmla="*/ 2709644 w 3942887"/>
              <a:gd name="connsiteY18" fmla="*/ 696286 h 880844"/>
              <a:gd name="connsiteX19" fmla="*/ 2759978 w 3942887"/>
              <a:gd name="connsiteY19" fmla="*/ 671119 h 880844"/>
              <a:gd name="connsiteX20" fmla="*/ 2801923 w 3942887"/>
              <a:gd name="connsiteY20" fmla="*/ 662730 h 880844"/>
              <a:gd name="connsiteX21" fmla="*/ 2860645 w 3942887"/>
              <a:gd name="connsiteY21" fmla="*/ 637563 h 880844"/>
              <a:gd name="connsiteX22" fmla="*/ 2936146 w 3942887"/>
              <a:gd name="connsiteY22" fmla="*/ 578840 h 880844"/>
              <a:gd name="connsiteX23" fmla="*/ 2944535 w 3942887"/>
              <a:gd name="connsiteY23" fmla="*/ 553673 h 880844"/>
              <a:gd name="connsiteX24" fmla="*/ 3020036 w 3942887"/>
              <a:gd name="connsiteY24" fmla="*/ 494951 h 880844"/>
              <a:gd name="connsiteX25" fmla="*/ 3045203 w 3942887"/>
              <a:gd name="connsiteY25" fmla="*/ 478173 h 880844"/>
              <a:gd name="connsiteX26" fmla="*/ 3070370 w 3942887"/>
              <a:gd name="connsiteY26" fmla="*/ 461395 h 880844"/>
              <a:gd name="connsiteX27" fmla="*/ 3095537 w 3942887"/>
              <a:gd name="connsiteY27" fmla="*/ 453006 h 880844"/>
              <a:gd name="connsiteX28" fmla="*/ 3171038 w 3942887"/>
              <a:gd name="connsiteY28" fmla="*/ 411061 h 880844"/>
              <a:gd name="connsiteX29" fmla="*/ 3691156 w 3942887"/>
              <a:gd name="connsiteY29" fmla="*/ 402672 h 880844"/>
              <a:gd name="connsiteX30" fmla="*/ 3808601 w 3942887"/>
              <a:gd name="connsiteY30" fmla="*/ 385894 h 880844"/>
              <a:gd name="connsiteX31" fmla="*/ 3833768 w 3942887"/>
              <a:gd name="connsiteY31" fmla="*/ 369116 h 880844"/>
              <a:gd name="connsiteX32" fmla="*/ 3850546 w 3942887"/>
              <a:gd name="connsiteY32" fmla="*/ 343949 h 880844"/>
              <a:gd name="connsiteX33" fmla="*/ 3900880 w 3942887"/>
              <a:gd name="connsiteY33" fmla="*/ 327171 h 880844"/>
              <a:gd name="connsiteX34" fmla="*/ 3926047 w 3942887"/>
              <a:gd name="connsiteY34" fmla="*/ 310393 h 880844"/>
              <a:gd name="connsiteX35" fmla="*/ 3942825 w 3942887"/>
              <a:gd name="connsiteY35" fmla="*/ 260059 h 880844"/>
              <a:gd name="connsiteX36" fmla="*/ 3934436 w 3942887"/>
              <a:gd name="connsiteY36" fmla="*/ 117446 h 880844"/>
              <a:gd name="connsiteX37" fmla="*/ 3909269 w 3942887"/>
              <a:gd name="connsiteY37" fmla="*/ 58723 h 880844"/>
              <a:gd name="connsiteX38" fmla="*/ 3884102 w 3942887"/>
              <a:gd name="connsiteY38" fmla="*/ 25167 h 880844"/>
              <a:gd name="connsiteX39" fmla="*/ 3825379 w 3942887"/>
              <a:gd name="connsiteY39" fmla="*/ 8389 h 880844"/>
              <a:gd name="connsiteX40" fmla="*/ 3624044 w 3942887"/>
              <a:gd name="connsiteY40" fmla="*/ 0 h 880844"/>
              <a:gd name="connsiteX41" fmla="*/ 2583809 w 3942887"/>
              <a:gd name="connsiteY41" fmla="*/ 8389 h 880844"/>
              <a:gd name="connsiteX42" fmla="*/ 2533475 w 3942887"/>
              <a:gd name="connsiteY42" fmla="*/ 25167 h 880844"/>
              <a:gd name="connsiteX43" fmla="*/ 2499919 w 3942887"/>
              <a:gd name="connsiteY43" fmla="*/ 33556 h 880844"/>
              <a:gd name="connsiteX44" fmla="*/ 2424418 w 3942887"/>
              <a:gd name="connsiteY44" fmla="*/ 50334 h 880844"/>
              <a:gd name="connsiteX45" fmla="*/ 2382473 w 3942887"/>
              <a:gd name="connsiteY45" fmla="*/ 125835 h 880844"/>
              <a:gd name="connsiteX46" fmla="*/ 2374084 w 3942887"/>
              <a:gd name="connsiteY46" fmla="*/ 159391 h 880844"/>
              <a:gd name="connsiteX47" fmla="*/ 2365695 w 3942887"/>
              <a:gd name="connsiteY47" fmla="*/ 234892 h 880844"/>
              <a:gd name="connsiteX48" fmla="*/ 2374084 w 3942887"/>
              <a:gd name="connsiteY48" fmla="*/ 318782 h 880844"/>
              <a:gd name="connsiteX49" fmla="*/ 2416029 w 3942887"/>
              <a:gd name="connsiteY49" fmla="*/ 360727 h 880844"/>
              <a:gd name="connsiteX50" fmla="*/ 2785145 w 3942887"/>
              <a:gd name="connsiteY50" fmla="*/ 369116 h 880844"/>
              <a:gd name="connsiteX51" fmla="*/ 2860645 w 3942887"/>
              <a:gd name="connsiteY51" fmla="*/ 385894 h 880844"/>
              <a:gd name="connsiteX52" fmla="*/ 3137482 w 3942887"/>
              <a:gd name="connsiteY52" fmla="*/ 402672 h 880844"/>
              <a:gd name="connsiteX53" fmla="*/ 3179427 w 3942887"/>
              <a:gd name="connsiteY53" fmla="*/ 436228 h 88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42887" h="880844">
                <a:moveTo>
                  <a:pt x="0" y="763398"/>
                </a:moveTo>
                <a:cubicBezTo>
                  <a:pt x="13982" y="768991"/>
                  <a:pt x="28725" y="772965"/>
                  <a:pt x="41945" y="780176"/>
                </a:cubicBezTo>
                <a:cubicBezTo>
                  <a:pt x="59647" y="789832"/>
                  <a:pt x="72716" y="808841"/>
                  <a:pt x="92279" y="813732"/>
                </a:cubicBezTo>
                <a:cubicBezTo>
                  <a:pt x="133604" y="824064"/>
                  <a:pt x="153132" y="829258"/>
                  <a:pt x="201335" y="838899"/>
                </a:cubicBezTo>
                <a:cubicBezTo>
                  <a:pt x="218014" y="842235"/>
                  <a:pt x="235167" y="843163"/>
                  <a:pt x="251669" y="847288"/>
                </a:cubicBezTo>
                <a:cubicBezTo>
                  <a:pt x="268827" y="851577"/>
                  <a:pt x="285063" y="858984"/>
                  <a:pt x="302003" y="864066"/>
                </a:cubicBezTo>
                <a:cubicBezTo>
                  <a:pt x="407340" y="895667"/>
                  <a:pt x="276147" y="852651"/>
                  <a:pt x="360726" y="880844"/>
                </a:cubicBezTo>
                <a:lnTo>
                  <a:pt x="1929468" y="864066"/>
                </a:lnTo>
                <a:cubicBezTo>
                  <a:pt x="1958317" y="862369"/>
                  <a:pt x="2053786" y="853133"/>
                  <a:pt x="2088858" y="847288"/>
                </a:cubicBezTo>
                <a:cubicBezTo>
                  <a:pt x="2120493" y="842016"/>
                  <a:pt x="2149347" y="826360"/>
                  <a:pt x="2181137" y="822121"/>
                </a:cubicBezTo>
                <a:cubicBezTo>
                  <a:pt x="2211753" y="818039"/>
                  <a:pt x="2242656" y="816528"/>
                  <a:pt x="2273416" y="813732"/>
                </a:cubicBezTo>
                <a:cubicBezTo>
                  <a:pt x="2281805" y="810936"/>
                  <a:pt x="2289848" y="806722"/>
                  <a:pt x="2298583" y="805343"/>
                </a:cubicBezTo>
                <a:cubicBezTo>
                  <a:pt x="2343121" y="798311"/>
                  <a:pt x="2432807" y="788565"/>
                  <a:pt x="2432807" y="788565"/>
                </a:cubicBezTo>
                <a:cubicBezTo>
                  <a:pt x="2441196" y="785769"/>
                  <a:pt x="2450065" y="784131"/>
                  <a:pt x="2457974" y="780176"/>
                </a:cubicBezTo>
                <a:cubicBezTo>
                  <a:pt x="2488678" y="764824"/>
                  <a:pt x="2475173" y="761034"/>
                  <a:pt x="2508308" y="755009"/>
                </a:cubicBezTo>
                <a:cubicBezTo>
                  <a:pt x="2530489" y="750976"/>
                  <a:pt x="2553049" y="749416"/>
                  <a:pt x="2575420" y="746620"/>
                </a:cubicBezTo>
                <a:cubicBezTo>
                  <a:pt x="2592198" y="735435"/>
                  <a:pt x="2606191" y="717955"/>
                  <a:pt x="2625754" y="713064"/>
                </a:cubicBezTo>
                <a:cubicBezTo>
                  <a:pt x="2636939" y="710268"/>
                  <a:pt x="2648004" y="706936"/>
                  <a:pt x="2659310" y="704675"/>
                </a:cubicBezTo>
                <a:cubicBezTo>
                  <a:pt x="2675989" y="701339"/>
                  <a:pt x="2693040" y="699976"/>
                  <a:pt x="2709644" y="696286"/>
                </a:cubicBezTo>
                <a:cubicBezTo>
                  <a:pt x="2773575" y="682079"/>
                  <a:pt x="2694161" y="695800"/>
                  <a:pt x="2759978" y="671119"/>
                </a:cubicBezTo>
                <a:cubicBezTo>
                  <a:pt x="2773329" y="666112"/>
                  <a:pt x="2787941" y="665526"/>
                  <a:pt x="2801923" y="662730"/>
                </a:cubicBezTo>
                <a:cubicBezTo>
                  <a:pt x="2893531" y="601658"/>
                  <a:pt x="2752302" y="691735"/>
                  <a:pt x="2860645" y="637563"/>
                </a:cubicBezTo>
                <a:cubicBezTo>
                  <a:pt x="2900782" y="617494"/>
                  <a:pt x="2908527" y="606459"/>
                  <a:pt x="2936146" y="578840"/>
                </a:cubicBezTo>
                <a:cubicBezTo>
                  <a:pt x="2938942" y="570451"/>
                  <a:pt x="2939630" y="561031"/>
                  <a:pt x="2944535" y="553673"/>
                </a:cubicBezTo>
                <a:cubicBezTo>
                  <a:pt x="2960306" y="530017"/>
                  <a:pt x="3000035" y="508285"/>
                  <a:pt x="3020036" y="494951"/>
                </a:cubicBezTo>
                <a:lnTo>
                  <a:pt x="3045203" y="478173"/>
                </a:lnTo>
                <a:cubicBezTo>
                  <a:pt x="3053592" y="472580"/>
                  <a:pt x="3060805" y="464583"/>
                  <a:pt x="3070370" y="461395"/>
                </a:cubicBezTo>
                <a:cubicBezTo>
                  <a:pt x="3078759" y="458599"/>
                  <a:pt x="3087807" y="457300"/>
                  <a:pt x="3095537" y="453006"/>
                </a:cubicBezTo>
                <a:cubicBezTo>
                  <a:pt x="3107205" y="446524"/>
                  <a:pt x="3146924" y="411803"/>
                  <a:pt x="3171038" y="411061"/>
                </a:cubicBezTo>
                <a:cubicBezTo>
                  <a:pt x="3344351" y="405728"/>
                  <a:pt x="3517783" y="405468"/>
                  <a:pt x="3691156" y="402672"/>
                </a:cubicBezTo>
                <a:cubicBezTo>
                  <a:pt x="3702187" y="401446"/>
                  <a:pt x="3786108" y="394329"/>
                  <a:pt x="3808601" y="385894"/>
                </a:cubicBezTo>
                <a:cubicBezTo>
                  <a:pt x="3818041" y="382354"/>
                  <a:pt x="3825379" y="374709"/>
                  <a:pt x="3833768" y="369116"/>
                </a:cubicBezTo>
                <a:cubicBezTo>
                  <a:pt x="3839361" y="360727"/>
                  <a:pt x="3841996" y="349293"/>
                  <a:pt x="3850546" y="343949"/>
                </a:cubicBezTo>
                <a:cubicBezTo>
                  <a:pt x="3865543" y="334576"/>
                  <a:pt x="3886165" y="336981"/>
                  <a:pt x="3900880" y="327171"/>
                </a:cubicBezTo>
                <a:lnTo>
                  <a:pt x="3926047" y="310393"/>
                </a:lnTo>
                <a:cubicBezTo>
                  <a:pt x="3931640" y="293615"/>
                  <a:pt x="3943864" y="277714"/>
                  <a:pt x="3942825" y="260059"/>
                </a:cubicBezTo>
                <a:cubicBezTo>
                  <a:pt x="3940029" y="212521"/>
                  <a:pt x="3938951" y="164851"/>
                  <a:pt x="3934436" y="117446"/>
                </a:cubicBezTo>
                <a:cubicBezTo>
                  <a:pt x="3931632" y="88001"/>
                  <a:pt x="3925420" y="81335"/>
                  <a:pt x="3909269" y="58723"/>
                </a:cubicBezTo>
                <a:cubicBezTo>
                  <a:pt x="3901142" y="47346"/>
                  <a:pt x="3894843" y="34118"/>
                  <a:pt x="3884102" y="25167"/>
                </a:cubicBezTo>
                <a:cubicBezTo>
                  <a:pt x="3879265" y="21136"/>
                  <a:pt x="3826745" y="8487"/>
                  <a:pt x="3825379" y="8389"/>
                </a:cubicBezTo>
                <a:cubicBezTo>
                  <a:pt x="3758380" y="3603"/>
                  <a:pt x="3691156" y="2796"/>
                  <a:pt x="3624044" y="0"/>
                </a:cubicBezTo>
                <a:lnTo>
                  <a:pt x="2583809" y="8389"/>
                </a:lnTo>
                <a:cubicBezTo>
                  <a:pt x="2566128" y="8797"/>
                  <a:pt x="2550633" y="20878"/>
                  <a:pt x="2533475" y="25167"/>
                </a:cubicBezTo>
                <a:cubicBezTo>
                  <a:pt x="2522290" y="27963"/>
                  <a:pt x="2511225" y="31295"/>
                  <a:pt x="2499919" y="33556"/>
                </a:cubicBezTo>
                <a:cubicBezTo>
                  <a:pt x="2426098" y="48320"/>
                  <a:pt x="2473397" y="34008"/>
                  <a:pt x="2424418" y="50334"/>
                </a:cubicBezTo>
                <a:cubicBezTo>
                  <a:pt x="2394375" y="95399"/>
                  <a:pt x="2393547" y="87075"/>
                  <a:pt x="2382473" y="125835"/>
                </a:cubicBezTo>
                <a:cubicBezTo>
                  <a:pt x="2379306" y="136921"/>
                  <a:pt x="2376880" y="148206"/>
                  <a:pt x="2374084" y="159391"/>
                </a:cubicBezTo>
                <a:cubicBezTo>
                  <a:pt x="2371288" y="184558"/>
                  <a:pt x="2365695" y="209570"/>
                  <a:pt x="2365695" y="234892"/>
                </a:cubicBezTo>
                <a:cubicBezTo>
                  <a:pt x="2365695" y="262995"/>
                  <a:pt x="2367765" y="291399"/>
                  <a:pt x="2374084" y="318782"/>
                </a:cubicBezTo>
                <a:cubicBezTo>
                  <a:pt x="2376871" y="330859"/>
                  <a:pt x="2402057" y="359835"/>
                  <a:pt x="2416029" y="360727"/>
                </a:cubicBezTo>
                <a:cubicBezTo>
                  <a:pt x="2538849" y="368567"/>
                  <a:pt x="2662106" y="366320"/>
                  <a:pt x="2785145" y="369116"/>
                </a:cubicBezTo>
                <a:cubicBezTo>
                  <a:pt x="2822610" y="381604"/>
                  <a:pt x="2808972" y="378512"/>
                  <a:pt x="2860645" y="385894"/>
                </a:cubicBezTo>
                <a:cubicBezTo>
                  <a:pt x="2973475" y="402013"/>
                  <a:pt x="2978797" y="396325"/>
                  <a:pt x="3137482" y="402672"/>
                </a:cubicBezTo>
                <a:cubicBezTo>
                  <a:pt x="3169230" y="423837"/>
                  <a:pt x="3155520" y="412321"/>
                  <a:pt x="3179427" y="436228"/>
                </a:cubicBezTo>
              </a:path>
            </a:pathLst>
          </a:custGeom>
          <a:noFill/>
          <a:ln w="127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5" name="TextBox 4">
            <a:extLst>
              <a:ext uri="{FF2B5EF4-FFF2-40B4-BE49-F238E27FC236}">
                <a16:creationId xmlns:a16="http://schemas.microsoft.com/office/drawing/2014/main" id="{A149071A-94E8-4EBA-9C0A-5C62688080F7}"/>
              </a:ext>
            </a:extLst>
          </p:cNvPr>
          <p:cNvSpPr txBox="1"/>
          <p:nvPr/>
        </p:nvSpPr>
        <p:spPr>
          <a:xfrm>
            <a:off x="3951324" y="1072351"/>
            <a:ext cx="5104444" cy="400110"/>
          </a:xfrm>
          <a:prstGeom prst="rect">
            <a:avLst/>
          </a:prstGeom>
          <a:noFill/>
        </p:spPr>
        <p:txBody>
          <a:bodyPr wrap="square" rtlCol="0">
            <a:spAutoFit/>
          </a:bodyPr>
          <a:lstStyle/>
          <a:p>
            <a:r>
              <a:rPr lang="en-US" sz="2000" dirty="0"/>
              <a:t>-(3/8)log</a:t>
            </a:r>
            <a:r>
              <a:rPr lang="en-US" sz="2000" baseline="-25000" dirty="0"/>
              <a:t>2</a:t>
            </a:r>
            <a:r>
              <a:rPr lang="en-US" sz="2000" dirty="0"/>
              <a:t>(3/8) - (5/8) log</a:t>
            </a:r>
            <a:r>
              <a:rPr lang="en-US" sz="2000" baseline="-25000" dirty="0"/>
              <a:t>2</a:t>
            </a:r>
            <a:r>
              <a:rPr lang="en-US" sz="2000" dirty="0"/>
              <a:t>(5/8) = 0.954434</a:t>
            </a:r>
          </a:p>
        </p:txBody>
      </p:sp>
    </p:spTree>
    <p:extLst>
      <p:ext uri="{BB962C8B-B14F-4D97-AF65-F5344CB8AC3E}">
        <p14:creationId xmlns:p14="http://schemas.microsoft.com/office/powerpoint/2010/main" val="3006651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0" y="0"/>
            <a:ext cx="7772400" cy="857250"/>
          </a:xfrm>
        </p:spPr>
        <p:txBody>
          <a:bodyPr/>
          <a:lstStyle/>
          <a:p>
            <a:r>
              <a:rPr lang="en-US" dirty="0"/>
              <a:t>Using Entropy Loss</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45</a:t>
            </a:fld>
            <a:endParaRPr lang="en-US" dirty="0"/>
          </a:p>
        </p:txBody>
      </p:sp>
      <p:sp>
        <p:nvSpPr>
          <p:cNvPr id="6" name="Rectangle: Rounded Corners 5">
            <a:extLst>
              <a:ext uri="{FF2B5EF4-FFF2-40B4-BE49-F238E27FC236}">
                <a16:creationId xmlns:a16="http://schemas.microsoft.com/office/drawing/2014/main" id="{41584D7C-4F5A-41FD-9683-C9CB390BDBAF}"/>
              </a:ext>
            </a:extLst>
          </p:cNvPr>
          <p:cNvSpPr/>
          <p:nvPr/>
        </p:nvSpPr>
        <p:spPr bwMode="auto">
          <a:xfrm>
            <a:off x="1295400" y="219075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Refund Received</a:t>
            </a:r>
          </a:p>
        </p:txBody>
      </p:sp>
      <p:sp>
        <p:nvSpPr>
          <p:cNvPr id="7" name="Rectangle: Rounded Corners 6">
            <a:extLst>
              <a:ext uri="{FF2B5EF4-FFF2-40B4-BE49-F238E27FC236}">
                <a16:creationId xmlns:a16="http://schemas.microsoft.com/office/drawing/2014/main" id="{5AC89194-44EC-4DE5-B04A-FAAB6F2B7286}"/>
              </a:ext>
            </a:extLst>
          </p:cNvPr>
          <p:cNvSpPr/>
          <p:nvPr/>
        </p:nvSpPr>
        <p:spPr bwMode="auto">
          <a:xfrm>
            <a:off x="3048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8" name="Rectangle: Rounded Corners 7">
            <a:extLst>
              <a:ext uri="{FF2B5EF4-FFF2-40B4-BE49-F238E27FC236}">
                <a16:creationId xmlns:a16="http://schemas.microsoft.com/office/drawing/2014/main" id="{AD068E5F-2231-43AC-A584-3E00ABC8E8B5}"/>
              </a:ext>
            </a:extLst>
          </p:cNvPr>
          <p:cNvSpPr/>
          <p:nvPr/>
        </p:nvSpPr>
        <p:spPr bwMode="auto">
          <a:xfrm>
            <a:off x="2286000" y="3331746"/>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869B3ED8-EC6E-448E-B360-5BB8E4988ADD}"/>
              </a:ext>
            </a:extLst>
          </p:cNvPr>
          <p:cNvSpPr/>
          <p:nvPr/>
        </p:nvSpPr>
        <p:spPr bwMode="auto">
          <a:xfrm>
            <a:off x="1299411" y="980073"/>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0" name="Oval 9">
            <a:extLst>
              <a:ext uri="{FF2B5EF4-FFF2-40B4-BE49-F238E27FC236}">
                <a16:creationId xmlns:a16="http://schemas.microsoft.com/office/drawing/2014/main" id="{6A6B613F-89E1-4E98-A875-F12C9F239348}"/>
              </a:ext>
            </a:extLst>
          </p:cNvPr>
          <p:cNvSpPr/>
          <p:nvPr/>
        </p:nvSpPr>
        <p:spPr bwMode="auto">
          <a:xfrm>
            <a:off x="1466346"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1" name="Oval 10">
            <a:extLst>
              <a:ext uri="{FF2B5EF4-FFF2-40B4-BE49-F238E27FC236}">
                <a16:creationId xmlns:a16="http://schemas.microsoft.com/office/drawing/2014/main" id="{7394FBBA-6615-489A-A153-961262BB1EF5}"/>
              </a:ext>
            </a:extLst>
          </p:cNvPr>
          <p:cNvSpPr/>
          <p:nvPr/>
        </p:nvSpPr>
        <p:spPr bwMode="auto">
          <a:xfrm>
            <a:off x="1772148" y="1095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 name="Oval 11">
            <a:extLst>
              <a:ext uri="{FF2B5EF4-FFF2-40B4-BE49-F238E27FC236}">
                <a16:creationId xmlns:a16="http://schemas.microsoft.com/office/drawing/2014/main" id="{BECF03D8-EA32-46C9-8EB5-E51FCDBBBAFD}"/>
              </a:ext>
            </a:extLst>
          </p:cNvPr>
          <p:cNvSpPr/>
          <p:nvPr/>
        </p:nvSpPr>
        <p:spPr bwMode="auto">
          <a:xfrm>
            <a:off x="2082963" y="109587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 name="Oval 12">
            <a:extLst>
              <a:ext uri="{FF2B5EF4-FFF2-40B4-BE49-F238E27FC236}">
                <a16:creationId xmlns:a16="http://schemas.microsoft.com/office/drawing/2014/main" id="{01FF31F7-B7FA-452E-9339-8C6FD04C1A0B}"/>
              </a:ext>
            </a:extLst>
          </p:cNvPr>
          <p:cNvSpPr/>
          <p:nvPr/>
        </p:nvSpPr>
        <p:spPr bwMode="auto">
          <a:xfrm>
            <a:off x="2394265" y="109436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606C923F-9A85-4C4A-9BD1-FCCF9F204CC7}"/>
              </a:ext>
            </a:extLst>
          </p:cNvPr>
          <p:cNvSpPr/>
          <p:nvPr/>
        </p:nvSpPr>
        <p:spPr bwMode="auto">
          <a:xfrm>
            <a:off x="1460827" y="137811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 name="Oval 14">
            <a:extLst>
              <a:ext uri="{FF2B5EF4-FFF2-40B4-BE49-F238E27FC236}">
                <a16:creationId xmlns:a16="http://schemas.microsoft.com/office/drawing/2014/main" id="{D2AFD2C5-010F-41FD-B010-200C4DDD0D7A}"/>
              </a:ext>
            </a:extLst>
          </p:cNvPr>
          <p:cNvSpPr/>
          <p:nvPr/>
        </p:nvSpPr>
        <p:spPr bwMode="auto">
          <a:xfrm>
            <a:off x="1776660" y="137811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78A44A4A-46FD-4C66-B619-7245AA04ACA7}"/>
              </a:ext>
            </a:extLst>
          </p:cNvPr>
          <p:cNvSpPr/>
          <p:nvPr/>
        </p:nvSpPr>
        <p:spPr bwMode="auto">
          <a:xfrm>
            <a:off x="2083462" y="1385630"/>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7" name="Oval 16">
            <a:extLst>
              <a:ext uri="{FF2B5EF4-FFF2-40B4-BE49-F238E27FC236}">
                <a16:creationId xmlns:a16="http://schemas.microsoft.com/office/drawing/2014/main" id="{67CFF669-7104-4CAC-A51F-06B40C7A647F}"/>
              </a:ext>
            </a:extLst>
          </p:cNvPr>
          <p:cNvSpPr/>
          <p:nvPr/>
        </p:nvSpPr>
        <p:spPr bwMode="auto">
          <a:xfrm>
            <a:off x="2390264" y="138512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8" name="Straight Arrow Connector 17">
            <a:extLst>
              <a:ext uri="{FF2B5EF4-FFF2-40B4-BE49-F238E27FC236}">
                <a16:creationId xmlns:a16="http://schemas.microsoft.com/office/drawing/2014/main" id="{59A1552E-6B69-4AE4-9DCC-6EB12E1DF9F5}"/>
              </a:ext>
            </a:extLst>
          </p:cNvPr>
          <p:cNvCxnSpPr>
            <a:stCxn id="6" idx="2"/>
            <a:endCxn id="7" idx="0"/>
          </p:cNvCxnSpPr>
          <p:nvPr/>
        </p:nvCxnSpPr>
        <p:spPr bwMode="auto">
          <a:xfrm flipH="1">
            <a:off x="10096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E4636DB1-CFEB-4AF0-B05E-6C29CEBF4E86}"/>
              </a:ext>
            </a:extLst>
          </p:cNvPr>
          <p:cNvCxnSpPr>
            <a:cxnSpLocks/>
            <a:stCxn id="6" idx="2"/>
            <a:endCxn id="8" idx="0"/>
          </p:cNvCxnSpPr>
          <p:nvPr/>
        </p:nvCxnSpPr>
        <p:spPr bwMode="auto">
          <a:xfrm>
            <a:off x="2000250" y="2860508"/>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BA4FE985-AA26-43D5-B905-44D1144AA2F0}"/>
              </a:ext>
            </a:extLst>
          </p:cNvPr>
          <p:cNvSpPr/>
          <p:nvPr/>
        </p:nvSpPr>
        <p:spPr bwMode="auto">
          <a:xfrm>
            <a:off x="1208668" y="302995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21" name="Rectangle 20">
            <a:extLst>
              <a:ext uri="{FF2B5EF4-FFF2-40B4-BE49-F238E27FC236}">
                <a16:creationId xmlns:a16="http://schemas.microsoft.com/office/drawing/2014/main" id="{2DD87FCF-663E-4C7D-BF7E-8C9AE0AD5878}"/>
              </a:ext>
            </a:extLst>
          </p:cNvPr>
          <p:cNvSpPr/>
          <p:nvPr/>
        </p:nvSpPr>
        <p:spPr bwMode="auto">
          <a:xfrm>
            <a:off x="2336374" y="300588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22" name="Oval 21">
            <a:extLst>
              <a:ext uri="{FF2B5EF4-FFF2-40B4-BE49-F238E27FC236}">
                <a16:creationId xmlns:a16="http://schemas.microsoft.com/office/drawing/2014/main" id="{75650A89-589B-414F-9802-F11263BB7E18}"/>
              </a:ext>
            </a:extLst>
          </p:cNvPr>
          <p:cNvSpPr/>
          <p:nvPr/>
        </p:nvSpPr>
        <p:spPr bwMode="auto">
          <a:xfrm>
            <a:off x="1078588" y="344354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3" name="Oval 22">
            <a:extLst>
              <a:ext uri="{FF2B5EF4-FFF2-40B4-BE49-F238E27FC236}">
                <a16:creationId xmlns:a16="http://schemas.microsoft.com/office/drawing/2014/main" id="{87D0FED4-BE43-4D52-837B-F8132F5751FC}"/>
              </a:ext>
            </a:extLst>
          </p:cNvPr>
          <p:cNvSpPr/>
          <p:nvPr/>
        </p:nvSpPr>
        <p:spPr bwMode="auto">
          <a:xfrm>
            <a:off x="456452" y="372578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5" name="Oval 24">
            <a:extLst>
              <a:ext uri="{FF2B5EF4-FFF2-40B4-BE49-F238E27FC236}">
                <a16:creationId xmlns:a16="http://schemas.microsoft.com/office/drawing/2014/main" id="{F06574B4-4F6A-4E04-829B-FF61ACD70C20}"/>
              </a:ext>
            </a:extLst>
          </p:cNvPr>
          <p:cNvSpPr/>
          <p:nvPr/>
        </p:nvSpPr>
        <p:spPr bwMode="auto">
          <a:xfrm>
            <a:off x="2459356"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5112DAB2-AD34-4260-8EF8-452F1F7FBCD4}"/>
              </a:ext>
            </a:extLst>
          </p:cNvPr>
          <p:cNvSpPr/>
          <p:nvPr/>
        </p:nvSpPr>
        <p:spPr bwMode="auto">
          <a:xfrm>
            <a:off x="2765158" y="343602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7" name="Oval 26">
            <a:extLst>
              <a:ext uri="{FF2B5EF4-FFF2-40B4-BE49-F238E27FC236}">
                <a16:creationId xmlns:a16="http://schemas.microsoft.com/office/drawing/2014/main" id="{75875941-7989-48F4-905D-7B90B910F7DF}"/>
              </a:ext>
            </a:extLst>
          </p:cNvPr>
          <p:cNvSpPr/>
          <p:nvPr/>
        </p:nvSpPr>
        <p:spPr bwMode="auto">
          <a:xfrm>
            <a:off x="3387275" y="343452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8" name="Oval 27">
            <a:extLst>
              <a:ext uri="{FF2B5EF4-FFF2-40B4-BE49-F238E27FC236}">
                <a16:creationId xmlns:a16="http://schemas.microsoft.com/office/drawing/2014/main" id="{ACF37981-E4F6-46B9-A3A0-591BDF7A3847}"/>
              </a:ext>
            </a:extLst>
          </p:cNvPr>
          <p:cNvSpPr/>
          <p:nvPr/>
        </p:nvSpPr>
        <p:spPr bwMode="auto">
          <a:xfrm>
            <a:off x="2769670" y="371826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9" name="Oval 28">
            <a:extLst>
              <a:ext uri="{FF2B5EF4-FFF2-40B4-BE49-F238E27FC236}">
                <a16:creationId xmlns:a16="http://schemas.microsoft.com/office/drawing/2014/main" id="{A3F3A705-F2AE-4829-8A7B-72476FB605F6}"/>
              </a:ext>
            </a:extLst>
          </p:cNvPr>
          <p:cNvSpPr/>
          <p:nvPr/>
        </p:nvSpPr>
        <p:spPr bwMode="auto">
          <a:xfrm>
            <a:off x="3383274" y="372528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30" name="Straight Arrow Connector 29">
            <a:extLst>
              <a:ext uri="{FF2B5EF4-FFF2-40B4-BE49-F238E27FC236}">
                <a16:creationId xmlns:a16="http://schemas.microsoft.com/office/drawing/2014/main" id="{B8622909-6337-44B5-9DC0-C8171D211B0A}"/>
              </a:ext>
            </a:extLst>
          </p:cNvPr>
          <p:cNvCxnSpPr>
            <a:stCxn id="9" idx="2"/>
            <a:endCxn id="6" idx="0"/>
          </p:cNvCxnSpPr>
          <p:nvPr/>
        </p:nvCxnSpPr>
        <p:spPr bwMode="auto">
          <a:xfrm flipH="1">
            <a:off x="2000251" y="1649830"/>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30">
            <a:extLst>
              <a:ext uri="{FF2B5EF4-FFF2-40B4-BE49-F238E27FC236}">
                <a16:creationId xmlns:a16="http://schemas.microsoft.com/office/drawing/2014/main" id="{D3D716AC-4C56-420D-8DF9-B45BA4A7B80C}"/>
              </a:ext>
            </a:extLst>
          </p:cNvPr>
          <p:cNvSpPr/>
          <p:nvPr/>
        </p:nvSpPr>
        <p:spPr bwMode="auto">
          <a:xfrm>
            <a:off x="2756347" y="1042240"/>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32" name="Rectangle 31">
            <a:extLst>
              <a:ext uri="{FF2B5EF4-FFF2-40B4-BE49-F238E27FC236}">
                <a16:creationId xmlns:a16="http://schemas.microsoft.com/office/drawing/2014/main" id="{0CA81EC3-315C-4E8E-8EC4-4AC0B1E9EB05}"/>
              </a:ext>
            </a:extLst>
          </p:cNvPr>
          <p:cNvSpPr/>
          <p:nvPr/>
        </p:nvSpPr>
        <p:spPr bwMode="auto">
          <a:xfrm>
            <a:off x="2748955" y="220667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37" name="TextBox 36">
            <a:extLst>
              <a:ext uri="{FF2B5EF4-FFF2-40B4-BE49-F238E27FC236}">
                <a16:creationId xmlns:a16="http://schemas.microsoft.com/office/drawing/2014/main" id="{28E5A8C5-363A-40FE-8229-095FE6339771}"/>
              </a:ext>
            </a:extLst>
          </p:cNvPr>
          <p:cNvSpPr txBox="1"/>
          <p:nvPr/>
        </p:nvSpPr>
        <p:spPr>
          <a:xfrm>
            <a:off x="98893" y="4035001"/>
            <a:ext cx="1984070" cy="338554"/>
          </a:xfrm>
          <a:prstGeom prst="rect">
            <a:avLst/>
          </a:prstGeom>
          <a:noFill/>
        </p:spPr>
        <p:txBody>
          <a:bodyPr wrap="square" rtlCol="0">
            <a:spAutoFit/>
          </a:bodyPr>
          <a:lstStyle/>
          <a:p>
            <a:r>
              <a:rPr lang="en-US" sz="1600" dirty="0"/>
              <a:t>-(3/3)*log2(3/3) = 0</a:t>
            </a:r>
          </a:p>
        </p:txBody>
      </p:sp>
      <p:sp>
        <p:nvSpPr>
          <p:cNvPr id="39" name="TextBox 38">
            <a:extLst>
              <a:ext uri="{FF2B5EF4-FFF2-40B4-BE49-F238E27FC236}">
                <a16:creationId xmlns:a16="http://schemas.microsoft.com/office/drawing/2014/main" id="{54024ABC-49BA-40A8-BF45-486F55A1FE88}"/>
              </a:ext>
            </a:extLst>
          </p:cNvPr>
          <p:cNvSpPr txBox="1"/>
          <p:nvPr/>
        </p:nvSpPr>
        <p:spPr>
          <a:xfrm>
            <a:off x="2229044" y="4016041"/>
            <a:ext cx="3724359" cy="584775"/>
          </a:xfrm>
          <a:prstGeom prst="rect">
            <a:avLst/>
          </a:prstGeom>
          <a:noFill/>
        </p:spPr>
        <p:txBody>
          <a:bodyPr wrap="square" rtlCol="0">
            <a:spAutoFit/>
          </a:bodyPr>
          <a:lstStyle/>
          <a:p>
            <a:r>
              <a:rPr lang="en-US" sz="1600" dirty="0"/>
              <a:t>-(5/5)log</a:t>
            </a:r>
            <a:r>
              <a:rPr lang="en-US" sz="1600" baseline="-25000" dirty="0"/>
              <a:t>2</a:t>
            </a:r>
            <a:r>
              <a:rPr lang="en-US" sz="1600" dirty="0"/>
              <a:t>(5/5) =0</a:t>
            </a:r>
          </a:p>
          <a:p>
            <a:endParaRPr lang="en-US" sz="1600" dirty="0"/>
          </a:p>
        </p:txBody>
      </p:sp>
      <p:sp>
        <p:nvSpPr>
          <p:cNvPr id="41" name="TextBox 40">
            <a:extLst>
              <a:ext uri="{FF2B5EF4-FFF2-40B4-BE49-F238E27FC236}">
                <a16:creationId xmlns:a16="http://schemas.microsoft.com/office/drawing/2014/main" id="{04E06BE7-7177-4A32-A64C-2836CF6412BF}"/>
              </a:ext>
            </a:extLst>
          </p:cNvPr>
          <p:cNvSpPr txBox="1"/>
          <p:nvPr/>
        </p:nvSpPr>
        <p:spPr>
          <a:xfrm>
            <a:off x="4552426" y="3587033"/>
            <a:ext cx="3962400" cy="400110"/>
          </a:xfrm>
          <a:prstGeom prst="rect">
            <a:avLst/>
          </a:prstGeom>
          <a:noFill/>
        </p:spPr>
        <p:txBody>
          <a:bodyPr wrap="square" rtlCol="0">
            <a:spAutoFit/>
          </a:bodyPr>
          <a:lstStyle/>
          <a:p>
            <a:r>
              <a:rPr lang="en-US" sz="2000" dirty="0"/>
              <a:t>(2/8)*0+(6/8)*0.0=0</a:t>
            </a:r>
          </a:p>
        </p:txBody>
      </p:sp>
      <p:sp>
        <p:nvSpPr>
          <p:cNvPr id="48" name="Freeform: Shape 47">
            <a:extLst>
              <a:ext uri="{FF2B5EF4-FFF2-40B4-BE49-F238E27FC236}">
                <a16:creationId xmlns:a16="http://schemas.microsoft.com/office/drawing/2014/main" id="{780EC1ED-8E24-44AE-87AF-93F4EA60E80E}"/>
              </a:ext>
            </a:extLst>
          </p:cNvPr>
          <p:cNvSpPr/>
          <p:nvPr/>
        </p:nvSpPr>
        <p:spPr bwMode="auto">
          <a:xfrm>
            <a:off x="872456" y="3564654"/>
            <a:ext cx="4605556" cy="1005848"/>
          </a:xfrm>
          <a:custGeom>
            <a:avLst/>
            <a:gdLst>
              <a:gd name="connsiteX0" fmla="*/ 0 w 4605556"/>
              <a:gd name="connsiteY0" fmla="*/ 789233 h 1005848"/>
              <a:gd name="connsiteX1" fmla="*/ 41945 w 4605556"/>
              <a:gd name="connsiteY1" fmla="*/ 806011 h 1005848"/>
              <a:gd name="connsiteX2" fmla="*/ 117446 w 4605556"/>
              <a:gd name="connsiteY2" fmla="*/ 822789 h 1005848"/>
              <a:gd name="connsiteX3" fmla="*/ 218114 w 4605556"/>
              <a:gd name="connsiteY3" fmla="*/ 847956 h 1005848"/>
              <a:gd name="connsiteX4" fmla="*/ 243281 w 4605556"/>
              <a:gd name="connsiteY4" fmla="*/ 864734 h 1005848"/>
              <a:gd name="connsiteX5" fmla="*/ 302004 w 4605556"/>
              <a:gd name="connsiteY5" fmla="*/ 881512 h 1005848"/>
              <a:gd name="connsiteX6" fmla="*/ 327171 w 4605556"/>
              <a:gd name="connsiteY6" fmla="*/ 898290 h 1005848"/>
              <a:gd name="connsiteX7" fmla="*/ 385894 w 4605556"/>
              <a:gd name="connsiteY7" fmla="*/ 915068 h 1005848"/>
              <a:gd name="connsiteX8" fmla="*/ 486562 w 4605556"/>
              <a:gd name="connsiteY8" fmla="*/ 923457 h 1005848"/>
              <a:gd name="connsiteX9" fmla="*/ 847288 w 4605556"/>
              <a:gd name="connsiteY9" fmla="*/ 940235 h 1005848"/>
              <a:gd name="connsiteX10" fmla="*/ 2046914 w 4605556"/>
              <a:gd name="connsiteY10" fmla="*/ 948624 h 1005848"/>
              <a:gd name="connsiteX11" fmla="*/ 2365695 w 4605556"/>
              <a:gd name="connsiteY11" fmla="*/ 931846 h 1005848"/>
              <a:gd name="connsiteX12" fmla="*/ 2390862 w 4605556"/>
              <a:gd name="connsiteY12" fmla="*/ 923457 h 1005848"/>
              <a:gd name="connsiteX13" fmla="*/ 2709644 w 4605556"/>
              <a:gd name="connsiteY13" fmla="*/ 915068 h 1005848"/>
              <a:gd name="connsiteX14" fmla="*/ 2810312 w 4605556"/>
              <a:gd name="connsiteY14" fmla="*/ 898290 h 1005848"/>
              <a:gd name="connsiteX15" fmla="*/ 3204595 w 4605556"/>
              <a:gd name="connsiteY15" fmla="*/ 881512 h 1005848"/>
              <a:gd name="connsiteX16" fmla="*/ 3280095 w 4605556"/>
              <a:gd name="connsiteY16" fmla="*/ 856345 h 1005848"/>
              <a:gd name="connsiteX17" fmla="*/ 3305262 w 4605556"/>
              <a:gd name="connsiteY17" fmla="*/ 847956 h 1005848"/>
              <a:gd name="connsiteX18" fmla="*/ 3405930 w 4605556"/>
              <a:gd name="connsiteY18" fmla="*/ 839567 h 1005848"/>
              <a:gd name="connsiteX19" fmla="*/ 3498209 w 4605556"/>
              <a:gd name="connsiteY19" fmla="*/ 822789 h 1005848"/>
              <a:gd name="connsiteX20" fmla="*/ 3523376 w 4605556"/>
              <a:gd name="connsiteY20" fmla="*/ 814400 h 1005848"/>
              <a:gd name="connsiteX21" fmla="*/ 3565321 w 4605556"/>
              <a:gd name="connsiteY21" fmla="*/ 806011 h 1005848"/>
              <a:gd name="connsiteX22" fmla="*/ 3590488 w 4605556"/>
              <a:gd name="connsiteY22" fmla="*/ 797622 h 1005848"/>
              <a:gd name="connsiteX23" fmla="*/ 3657600 w 4605556"/>
              <a:gd name="connsiteY23" fmla="*/ 780844 h 1005848"/>
              <a:gd name="connsiteX24" fmla="*/ 3699545 w 4605556"/>
              <a:gd name="connsiteY24" fmla="*/ 772455 h 1005848"/>
              <a:gd name="connsiteX25" fmla="*/ 3749879 w 4605556"/>
              <a:gd name="connsiteY25" fmla="*/ 755677 h 1005848"/>
              <a:gd name="connsiteX26" fmla="*/ 3783435 w 4605556"/>
              <a:gd name="connsiteY26" fmla="*/ 747288 h 1005848"/>
              <a:gd name="connsiteX27" fmla="*/ 3833769 w 4605556"/>
              <a:gd name="connsiteY27" fmla="*/ 713732 h 1005848"/>
              <a:gd name="connsiteX28" fmla="*/ 3858936 w 4605556"/>
              <a:gd name="connsiteY28" fmla="*/ 696954 h 1005848"/>
              <a:gd name="connsiteX29" fmla="*/ 3884103 w 4605556"/>
              <a:gd name="connsiteY29" fmla="*/ 671787 h 1005848"/>
              <a:gd name="connsiteX30" fmla="*/ 3900881 w 4605556"/>
              <a:gd name="connsiteY30" fmla="*/ 646620 h 1005848"/>
              <a:gd name="connsiteX31" fmla="*/ 3926048 w 4605556"/>
              <a:gd name="connsiteY31" fmla="*/ 629842 h 1005848"/>
              <a:gd name="connsiteX32" fmla="*/ 3967993 w 4605556"/>
              <a:gd name="connsiteY32" fmla="*/ 587897 h 1005848"/>
              <a:gd name="connsiteX33" fmla="*/ 4018327 w 4605556"/>
              <a:gd name="connsiteY33" fmla="*/ 537564 h 1005848"/>
              <a:gd name="connsiteX34" fmla="*/ 4035105 w 4605556"/>
              <a:gd name="connsiteY34" fmla="*/ 512397 h 1005848"/>
              <a:gd name="connsiteX35" fmla="*/ 4085439 w 4605556"/>
              <a:gd name="connsiteY35" fmla="*/ 462063 h 1005848"/>
              <a:gd name="connsiteX36" fmla="*/ 3900881 w 4605556"/>
              <a:gd name="connsiteY36" fmla="*/ 453674 h 1005848"/>
              <a:gd name="connsiteX37" fmla="*/ 3850547 w 4605556"/>
              <a:gd name="connsiteY37" fmla="*/ 436896 h 1005848"/>
              <a:gd name="connsiteX38" fmla="*/ 3825380 w 4605556"/>
              <a:gd name="connsiteY38" fmla="*/ 428507 h 1005848"/>
              <a:gd name="connsiteX39" fmla="*/ 3808602 w 4605556"/>
              <a:gd name="connsiteY39" fmla="*/ 403340 h 1005848"/>
              <a:gd name="connsiteX40" fmla="*/ 3783435 w 4605556"/>
              <a:gd name="connsiteY40" fmla="*/ 386562 h 1005848"/>
              <a:gd name="connsiteX41" fmla="*/ 3749879 w 4605556"/>
              <a:gd name="connsiteY41" fmla="*/ 336228 h 1005848"/>
              <a:gd name="connsiteX42" fmla="*/ 3749879 w 4605556"/>
              <a:gd name="connsiteY42" fmla="*/ 134892 h 1005848"/>
              <a:gd name="connsiteX43" fmla="*/ 3800213 w 4605556"/>
              <a:gd name="connsiteY43" fmla="*/ 92947 h 1005848"/>
              <a:gd name="connsiteX44" fmla="*/ 3825380 w 4605556"/>
              <a:gd name="connsiteY44" fmla="*/ 67780 h 1005848"/>
              <a:gd name="connsiteX45" fmla="*/ 3875714 w 4605556"/>
              <a:gd name="connsiteY45" fmla="*/ 51002 h 1005848"/>
              <a:gd name="connsiteX46" fmla="*/ 3900881 w 4605556"/>
              <a:gd name="connsiteY46" fmla="*/ 42613 h 1005848"/>
              <a:gd name="connsiteX47" fmla="*/ 3926048 w 4605556"/>
              <a:gd name="connsiteY47" fmla="*/ 34224 h 1005848"/>
              <a:gd name="connsiteX48" fmla="*/ 4068661 w 4605556"/>
              <a:gd name="connsiteY48" fmla="*/ 17446 h 1005848"/>
              <a:gd name="connsiteX49" fmla="*/ 4194495 w 4605556"/>
              <a:gd name="connsiteY49" fmla="*/ 668 h 1005848"/>
              <a:gd name="connsiteX50" fmla="*/ 4488110 w 4605556"/>
              <a:gd name="connsiteY50" fmla="*/ 17446 h 1005848"/>
              <a:gd name="connsiteX51" fmla="*/ 4513277 w 4605556"/>
              <a:gd name="connsiteY51" fmla="*/ 25835 h 1005848"/>
              <a:gd name="connsiteX52" fmla="*/ 4530055 w 4605556"/>
              <a:gd name="connsiteY52" fmla="*/ 51002 h 1005848"/>
              <a:gd name="connsiteX53" fmla="*/ 4580389 w 4605556"/>
              <a:gd name="connsiteY53" fmla="*/ 92947 h 1005848"/>
              <a:gd name="connsiteX54" fmla="*/ 4605556 w 4605556"/>
              <a:gd name="connsiteY54" fmla="*/ 143281 h 1005848"/>
              <a:gd name="connsiteX55" fmla="*/ 4588778 w 4605556"/>
              <a:gd name="connsiteY55" fmla="*/ 243949 h 1005848"/>
              <a:gd name="connsiteX56" fmla="*/ 4546833 w 4605556"/>
              <a:gd name="connsiteY56" fmla="*/ 285894 h 1005848"/>
              <a:gd name="connsiteX57" fmla="*/ 4521666 w 4605556"/>
              <a:gd name="connsiteY57" fmla="*/ 311061 h 1005848"/>
              <a:gd name="connsiteX58" fmla="*/ 4496499 w 4605556"/>
              <a:gd name="connsiteY58" fmla="*/ 327839 h 1005848"/>
              <a:gd name="connsiteX59" fmla="*/ 4420998 w 4605556"/>
              <a:gd name="connsiteY59" fmla="*/ 386562 h 1005848"/>
              <a:gd name="connsiteX60" fmla="*/ 4370664 w 4605556"/>
              <a:gd name="connsiteY60" fmla="*/ 411729 h 1005848"/>
              <a:gd name="connsiteX61" fmla="*/ 4320330 w 4605556"/>
              <a:gd name="connsiteY61" fmla="*/ 428507 h 1005848"/>
              <a:gd name="connsiteX62" fmla="*/ 4236440 w 4605556"/>
              <a:gd name="connsiteY62" fmla="*/ 445285 h 1005848"/>
              <a:gd name="connsiteX63" fmla="*/ 4118995 w 4605556"/>
              <a:gd name="connsiteY63" fmla="*/ 453674 h 1005848"/>
              <a:gd name="connsiteX64" fmla="*/ 4051883 w 4605556"/>
              <a:gd name="connsiteY64" fmla="*/ 462063 h 100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605556" h="1005848">
                <a:moveTo>
                  <a:pt x="0" y="789233"/>
                </a:moveTo>
                <a:cubicBezTo>
                  <a:pt x="13982" y="794826"/>
                  <a:pt x="27659" y="801249"/>
                  <a:pt x="41945" y="806011"/>
                </a:cubicBezTo>
                <a:cubicBezTo>
                  <a:pt x="58103" y="811397"/>
                  <a:pt x="102818" y="820129"/>
                  <a:pt x="117446" y="822789"/>
                </a:cubicBezTo>
                <a:cubicBezTo>
                  <a:pt x="143392" y="827506"/>
                  <a:pt x="195140" y="832640"/>
                  <a:pt x="218114" y="847956"/>
                </a:cubicBezTo>
                <a:cubicBezTo>
                  <a:pt x="226503" y="853549"/>
                  <a:pt x="234014" y="860762"/>
                  <a:pt x="243281" y="864734"/>
                </a:cubicBezTo>
                <a:cubicBezTo>
                  <a:pt x="280911" y="880861"/>
                  <a:pt x="269354" y="865187"/>
                  <a:pt x="302004" y="881512"/>
                </a:cubicBezTo>
                <a:cubicBezTo>
                  <a:pt x="311022" y="886021"/>
                  <a:pt x="318153" y="893781"/>
                  <a:pt x="327171" y="898290"/>
                </a:cubicBezTo>
                <a:cubicBezTo>
                  <a:pt x="336457" y="902933"/>
                  <a:pt x="378726" y="914172"/>
                  <a:pt x="385894" y="915068"/>
                </a:cubicBezTo>
                <a:cubicBezTo>
                  <a:pt x="419306" y="919245"/>
                  <a:pt x="452964" y="921217"/>
                  <a:pt x="486562" y="923457"/>
                </a:cubicBezTo>
                <a:cubicBezTo>
                  <a:pt x="615397" y="932046"/>
                  <a:pt x="714907" y="934940"/>
                  <a:pt x="847288" y="940235"/>
                </a:cubicBezTo>
                <a:cubicBezTo>
                  <a:pt x="1261070" y="1078162"/>
                  <a:pt x="879937" y="957142"/>
                  <a:pt x="2046914" y="948624"/>
                </a:cubicBezTo>
                <a:cubicBezTo>
                  <a:pt x="2198377" y="923380"/>
                  <a:pt x="2012763" y="952014"/>
                  <a:pt x="2365695" y="931846"/>
                </a:cubicBezTo>
                <a:cubicBezTo>
                  <a:pt x="2374523" y="931342"/>
                  <a:pt x="2382030" y="923888"/>
                  <a:pt x="2390862" y="923457"/>
                </a:cubicBezTo>
                <a:cubicBezTo>
                  <a:pt x="2497033" y="918278"/>
                  <a:pt x="2603383" y="917864"/>
                  <a:pt x="2709644" y="915068"/>
                </a:cubicBezTo>
                <a:cubicBezTo>
                  <a:pt x="2757432" y="899139"/>
                  <a:pt x="2730036" y="906318"/>
                  <a:pt x="2810312" y="898290"/>
                </a:cubicBezTo>
                <a:cubicBezTo>
                  <a:pt x="2978644" y="881457"/>
                  <a:pt x="2950752" y="888563"/>
                  <a:pt x="3204595" y="881512"/>
                </a:cubicBezTo>
                <a:lnTo>
                  <a:pt x="3280095" y="856345"/>
                </a:lnTo>
                <a:cubicBezTo>
                  <a:pt x="3288484" y="853549"/>
                  <a:pt x="3296450" y="848690"/>
                  <a:pt x="3305262" y="847956"/>
                </a:cubicBezTo>
                <a:lnTo>
                  <a:pt x="3405930" y="839567"/>
                </a:lnTo>
                <a:cubicBezTo>
                  <a:pt x="3505407" y="814698"/>
                  <a:pt x="3347916" y="852848"/>
                  <a:pt x="3498209" y="822789"/>
                </a:cubicBezTo>
                <a:cubicBezTo>
                  <a:pt x="3506880" y="821055"/>
                  <a:pt x="3514797" y="816545"/>
                  <a:pt x="3523376" y="814400"/>
                </a:cubicBezTo>
                <a:cubicBezTo>
                  <a:pt x="3537209" y="810942"/>
                  <a:pt x="3551488" y="809469"/>
                  <a:pt x="3565321" y="806011"/>
                </a:cubicBezTo>
                <a:cubicBezTo>
                  <a:pt x="3573900" y="803866"/>
                  <a:pt x="3581957" y="799949"/>
                  <a:pt x="3590488" y="797622"/>
                </a:cubicBezTo>
                <a:cubicBezTo>
                  <a:pt x="3612735" y="791555"/>
                  <a:pt x="3634989" y="785366"/>
                  <a:pt x="3657600" y="780844"/>
                </a:cubicBezTo>
                <a:cubicBezTo>
                  <a:pt x="3671582" y="778048"/>
                  <a:pt x="3685789" y="776207"/>
                  <a:pt x="3699545" y="772455"/>
                </a:cubicBezTo>
                <a:cubicBezTo>
                  <a:pt x="3716607" y="767802"/>
                  <a:pt x="3732721" y="759966"/>
                  <a:pt x="3749879" y="755677"/>
                </a:cubicBezTo>
                <a:lnTo>
                  <a:pt x="3783435" y="747288"/>
                </a:lnTo>
                <a:lnTo>
                  <a:pt x="3833769" y="713732"/>
                </a:lnTo>
                <a:cubicBezTo>
                  <a:pt x="3842158" y="708139"/>
                  <a:pt x="3851807" y="704083"/>
                  <a:pt x="3858936" y="696954"/>
                </a:cubicBezTo>
                <a:cubicBezTo>
                  <a:pt x="3867325" y="688565"/>
                  <a:pt x="3876508" y="680901"/>
                  <a:pt x="3884103" y="671787"/>
                </a:cubicBezTo>
                <a:cubicBezTo>
                  <a:pt x="3890558" y="664042"/>
                  <a:pt x="3893752" y="653749"/>
                  <a:pt x="3900881" y="646620"/>
                </a:cubicBezTo>
                <a:cubicBezTo>
                  <a:pt x="3908010" y="639491"/>
                  <a:pt x="3917659" y="635435"/>
                  <a:pt x="3926048" y="629842"/>
                </a:cubicBezTo>
                <a:cubicBezTo>
                  <a:pt x="3960620" y="577984"/>
                  <a:pt x="3922236" y="628569"/>
                  <a:pt x="3967993" y="587897"/>
                </a:cubicBezTo>
                <a:cubicBezTo>
                  <a:pt x="3985727" y="572133"/>
                  <a:pt x="4005165" y="557306"/>
                  <a:pt x="4018327" y="537564"/>
                </a:cubicBezTo>
                <a:cubicBezTo>
                  <a:pt x="4023920" y="529175"/>
                  <a:pt x="4028407" y="519933"/>
                  <a:pt x="4035105" y="512397"/>
                </a:cubicBezTo>
                <a:cubicBezTo>
                  <a:pt x="4050869" y="494663"/>
                  <a:pt x="4085439" y="462063"/>
                  <a:pt x="4085439" y="462063"/>
                </a:cubicBezTo>
                <a:cubicBezTo>
                  <a:pt x="4023920" y="459267"/>
                  <a:pt x="3962113" y="460235"/>
                  <a:pt x="3900881" y="453674"/>
                </a:cubicBezTo>
                <a:cubicBezTo>
                  <a:pt x="3883296" y="451790"/>
                  <a:pt x="3867325" y="442489"/>
                  <a:pt x="3850547" y="436896"/>
                </a:cubicBezTo>
                <a:lnTo>
                  <a:pt x="3825380" y="428507"/>
                </a:lnTo>
                <a:cubicBezTo>
                  <a:pt x="3819787" y="420118"/>
                  <a:pt x="3815731" y="410469"/>
                  <a:pt x="3808602" y="403340"/>
                </a:cubicBezTo>
                <a:cubicBezTo>
                  <a:pt x="3801473" y="396211"/>
                  <a:pt x="3790074" y="394150"/>
                  <a:pt x="3783435" y="386562"/>
                </a:cubicBezTo>
                <a:cubicBezTo>
                  <a:pt x="3770156" y="371387"/>
                  <a:pt x="3749879" y="336228"/>
                  <a:pt x="3749879" y="336228"/>
                </a:cubicBezTo>
                <a:cubicBezTo>
                  <a:pt x="3739252" y="251212"/>
                  <a:pt x="3733478" y="238768"/>
                  <a:pt x="3749879" y="134892"/>
                </a:cubicBezTo>
                <a:cubicBezTo>
                  <a:pt x="3754504" y="105600"/>
                  <a:pt x="3781317" y="106444"/>
                  <a:pt x="3800213" y="92947"/>
                </a:cubicBezTo>
                <a:cubicBezTo>
                  <a:pt x="3809867" y="86051"/>
                  <a:pt x="3815009" y="73542"/>
                  <a:pt x="3825380" y="67780"/>
                </a:cubicBezTo>
                <a:cubicBezTo>
                  <a:pt x="3840840" y="59191"/>
                  <a:pt x="3858936" y="56595"/>
                  <a:pt x="3875714" y="51002"/>
                </a:cubicBezTo>
                <a:lnTo>
                  <a:pt x="3900881" y="42613"/>
                </a:lnTo>
                <a:cubicBezTo>
                  <a:pt x="3909270" y="39817"/>
                  <a:pt x="3917326" y="35678"/>
                  <a:pt x="3926048" y="34224"/>
                </a:cubicBezTo>
                <a:cubicBezTo>
                  <a:pt x="4020909" y="18414"/>
                  <a:pt x="3933911" y="31630"/>
                  <a:pt x="4068661" y="17446"/>
                </a:cubicBezTo>
                <a:cubicBezTo>
                  <a:pt x="4109862" y="13109"/>
                  <a:pt x="4153388" y="6541"/>
                  <a:pt x="4194495" y="668"/>
                </a:cubicBezTo>
                <a:cubicBezTo>
                  <a:pt x="4341319" y="5404"/>
                  <a:pt x="4386997" y="-11443"/>
                  <a:pt x="4488110" y="17446"/>
                </a:cubicBezTo>
                <a:cubicBezTo>
                  <a:pt x="4496613" y="19875"/>
                  <a:pt x="4504888" y="23039"/>
                  <a:pt x="4513277" y="25835"/>
                </a:cubicBezTo>
                <a:cubicBezTo>
                  <a:pt x="4518870" y="34224"/>
                  <a:pt x="4522926" y="43873"/>
                  <a:pt x="4530055" y="51002"/>
                </a:cubicBezTo>
                <a:cubicBezTo>
                  <a:pt x="4596044" y="116991"/>
                  <a:pt x="4511673" y="10488"/>
                  <a:pt x="4580389" y="92947"/>
                </a:cubicBezTo>
                <a:cubicBezTo>
                  <a:pt x="4598458" y="114630"/>
                  <a:pt x="4597148" y="118058"/>
                  <a:pt x="4605556" y="143281"/>
                </a:cubicBezTo>
                <a:cubicBezTo>
                  <a:pt x="4602898" y="167203"/>
                  <a:pt x="4602832" y="215841"/>
                  <a:pt x="4588778" y="243949"/>
                </a:cubicBezTo>
                <a:cubicBezTo>
                  <a:pt x="4571201" y="279103"/>
                  <a:pt x="4575595" y="261925"/>
                  <a:pt x="4546833" y="285894"/>
                </a:cubicBezTo>
                <a:cubicBezTo>
                  <a:pt x="4537719" y="293489"/>
                  <a:pt x="4530780" y="303466"/>
                  <a:pt x="4521666" y="311061"/>
                </a:cubicBezTo>
                <a:cubicBezTo>
                  <a:pt x="4513921" y="317516"/>
                  <a:pt x="4504244" y="321384"/>
                  <a:pt x="4496499" y="327839"/>
                </a:cubicBezTo>
                <a:cubicBezTo>
                  <a:pt x="4467546" y="351966"/>
                  <a:pt x="4463403" y="372427"/>
                  <a:pt x="4420998" y="386562"/>
                </a:cubicBezTo>
                <a:cubicBezTo>
                  <a:pt x="4329214" y="417157"/>
                  <a:pt x="4468238" y="368363"/>
                  <a:pt x="4370664" y="411729"/>
                </a:cubicBezTo>
                <a:cubicBezTo>
                  <a:pt x="4354503" y="418912"/>
                  <a:pt x="4337488" y="424218"/>
                  <a:pt x="4320330" y="428507"/>
                </a:cubicBezTo>
                <a:cubicBezTo>
                  <a:pt x="4288862" y="436374"/>
                  <a:pt x="4270722" y="441857"/>
                  <a:pt x="4236440" y="445285"/>
                </a:cubicBezTo>
                <a:cubicBezTo>
                  <a:pt x="4197387" y="449190"/>
                  <a:pt x="4158143" y="450878"/>
                  <a:pt x="4118995" y="453674"/>
                </a:cubicBezTo>
                <a:cubicBezTo>
                  <a:pt x="4068824" y="463708"/>
                  <a:pt x="4091309" y="462063"/>
                  <a:pt x="4051883" y="462063"/>
                </a:cubicBezTo>
              </a:path>
            </a:pathLst>
          </a:custGeom>
          <a:noFill/>
          <a:ln w="12700"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51" name="Straight Arrow Connector 50">
            <a:extLst>
              <a:ext uri="{FF2B5EF4-FFF2-40B4-BE49-F238E27FC236}">
                <a16:creationId xmlns:a16="http://schemas.microsoft.com/office/drawing/2014/main" id="{24F9ACE1-CDA0-4F95-BFCC-A414E12F199C}"/>
              </a:ext>
            </a:extLst>
          </p:cNvPr>
          <p:cNvCxnSpPr>
            <a:cxnSpLocks/>
          </p:cNvCxnSpPr>
          <p:nvPr/>
        </p:nvCxnSpPr>
        <p:spPr bwMode="auto">
          <a:xfrm flipH="1">
            <a:off x="6629400" y="1472460"/>
            <a:ext cx="1600200" cy="1023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2F969833-32A7-48D0-95B9-97AD4FB55746}"/>
              </a:ext>
            </a:extLst>
          </p:cNvPr>
          <p:cNvCxnSpPr>
            <a:cxnSpLocks/>
          </p:cNvCxnSpPr>
          <p:nvPr/>
        </p:nvCxnSpPr>
        <p:spPr bwMode="auto">
          <a:xfrm flipV="1">
            <a:off x="6705601" y="2742239"/>
            <a:ext cx="622279" cy="976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Box 53">
            <a:extLst>
              <a:ext uri="{FF2B5EF4-FFF2-40B4-BE49-F238E27FC236}">
                <a16:creationId xmlns:a16="http://schemas.microsoft.com/office/drawing/2014/main" id="{8261842A-73B8-472C-8232-C22259553F88}"/>
              </a:ext>
            </a:extLst>
          </p:cNvPr>
          <p:cNvSpPr txBox="1"/>
          <p:nvPr/>
        </p:nvSpPr>
        <p:spPr>
          <a:xfrm>
            <a:off x="3950151" y="2416602"/>
            <a:ext cx="5181227" cy="400110"/>
          </a:xfrm>
          <a:prstGeom prst="rect">
            <a:avLst/>
          </a:prstGeom>
          <a:noFill/>
        </p:spPr>
        <p:txBody>
          <a:bodyPr wrap="none" rtlCol="0">
            <a:spAutoFit/>
          </a:bodyPr>
          <a:lstStyle/>
          <a:p>
            <a:r>
              <a:rPr lang="en-US" sz="2000" dirty="0"/>
              <a:t>Information gain = 0.954434-0.0 = </a:t>
            </a:r>
            <a:r>
              <a:rPr lang="en-US" sz="2000" b="1" u="sng" dirty="0">
                <a:solidFill>
                  <a:srgbClr val="CE1126"/>
                </a:solidFill>
              </a:rPr>
              <a:t>0.954434</a:t>
            </a:r>
          </a:p>
        </p:txBody>
      </p:sp>
      <p:sp>
        <p:nvSpPr>
          <p:cNvPr id="33" name="Freeform: Shape 32">
            <a:extLst>
              <a:ext uri="{FF2B5EF4-FFF2-40B4-BE49-F238E27FC236}">
                <a16:creationId xmlns:a16="http://schemas.microsoft.com/office/drawing/2014/main" id="{2E9B8705-C9F3-40DD-AB61-2BF69663D8B6}"/>
              </a:ext>
            </a:extLst>
          </p:cNvPr>
          <p:cNvSpPr/>
          <p:nvPr/>
        </p:nvSpPr>
        <p:spPr bwMode="auto">
          <a:xfrm>
            <a:off x="3087150" y="3590488"/>
            <a:ext cx="4075651" cy="880844"/>
          </a:xfrm>
          <a:custGeom>
            <a:avLst/>
            <a:gdLst>
              <a:gd name="connsiteX0" fmla="*/ 0 w 3942887"/>
              <a:gd name="connsiteY0" fmla="*/ 763398 h 880844"/>
              <a:gd name="connsiteX1" fmla="*/ 41945 w 3942887"/>
              <a:gd name="connsiteY1" fmla="*/ 780176 h 880844"/>
              <a:gd name="connsiteX2" fmla="*/ 92279 w 3942887"/>
              <a:gd name="connsiteY2" fmla="*/ 813732 h 880844"/>
              <a:gd name="connsiteX3" fmla="*/ 201335 w 3942887"/>
              <a:gd name="connsiteY3" fmla="*/ 838899 h 880844"/>
              <a:gd name="connsiteX4" fmla="*/ 251669 w 3942887"/>
              <a:gd name="connsiteY4" fmla="*/ 847288 h 880844"/>
              <a:gd name="connsiteX5" fmla="*/ 302003 w 3942887"/>
              <a:gd name="connsiteY5" fmla="*/ 864066 h 880844"/>
              <a:gd name="connsiteX6" fmla="*/ 360726 w 3942887"/>
              <a:gd name="connsiteY6" fmla="*/ 880844 h 880844"/>
              <a:gd name="connsiteX7" fmla="*/ 1929468 w 3942887"/>
              <a:gd name="connsiteY7" fmla="*/ 864066 h 880844"/>
              <a:gd name="connsiteX8" fmla="*/ 2088858 w 3942887"/>
              <a:gd name="connsiteY8" fmla="*/ 847288 h 880844"/>
              <a:gd name="connsiteX9" fmla="*/ 2181137 w 3942887"/>
              <a:gd name="connsiteY9" fmla="*/ 822121 h 880844"/>
              <a:gd name="connsiteX10" fmla="*/ 2273416 w 3942887"/>
              <a:gd name="connsiteY10" fmla="*/ 813732 h 880844"/>
              <a:gd name="connsiteX11" fmla="*/ 2298583 w 3942887"/>
              <a:gd name="connsiteY11" fmla="*/ 805343 h 880844"/>
              <a:gd name="connsiteX12" fmla="*/ 2432807 w 3942887"/>
              <a:gd name="connsiteY12" fmla="*/ 788565 h 880844"/>
              <a:gd name="connsiteX13" fmla="*/ 2457974 w 3942887"/>
              <a:gd name="connsiteY13" fmla="*/ 780176 h 880844"/>
              <a:gd name="connsiteX14" fmla="*/ 2508308 w 3942887"/>
              <a:gd name="connsiteY14" fmla="*/ 755009 h 880844"/>
              <a:gd name="connsiteX15" fmla="*/ 2575420 w 3942887"/>
              <a:gd name="connsiteY15" fmla="*/ 746620 h 880844"/>
              <a:gd name="connsiteX16" fmla="*/ 2625754 w 3942887"/>
              <a:gd name="connsiteY16" fmla="*/ 713064 h 880844"/>
              <a:gd name="connsiteX17" fmla="*/ 2659310 w 3942887"/>
              <a:gd name="connsiteY17" fmla="*/ 704675 h 880844"/>
              <a:gd name="connsiteX18" fmla="*/ 2709644 w 3942887"/>
              <a:gd name="connsiteY18" fmla="*/ 696286 h 880844"/>
              <a:gd name="connsiteX19" fmla="*/ 2759978 w 3942887"/>
              <a:gd name="connsiteY19" fmla="*/ 671119 h 880844"/>
              <a:gd name="connsiteX20" fmla="*/ 2801923 w 3942887"/>
              <a:gd name="connsiteY20" fmla="*/ 662730 h 880844"/>
              <a:gd name="connsiteX21" fmla="*/ 2860645 w 3942887"/>
              <a:gd name="connsiteY21" fmla="*/ 637563 h 880844"/>
              <a:gd name="connsiteX22" fmla="*/ 2936146 w 3942887"/>
              <a:gd name="connsiteY22" fmla="*/ 578840 h 880844"/>
              <a:gd name="connsiteX23" fmla="*/ 2944535 w 3942887"/>
              <a:gd name="connsiteY23" fmla="*/ 553673 h 880844"/>
              <a:gd name="connsiteX24" fmla="*/ 3020036 w 3942887"/>
              <a:gd name="connsiteY24" fmla="*/ 494951 h 880844"/>
              <a:gd name="connsiteX25" fmla="*/ 3045203 w 3942887"/>
              <a:gd name="connsiteY25" fmla="*/ 478173 h 880844"/>
              <a:gd name="connsiteX26" fmla="*/ 3070370 w 3942887"/>
              <a:gd name="connsiteY26" fmla="*/ 461395 h 880844"/>
              <a:gd name="connsiteX27" fmla="*/ 3095537 w 3942887"/>
              <a:gd name="connsiteY27" fmla="*/ 453006 h 880844"/>
              <a:gd name="connsiteX28" fmla="*/ 3171038 w 3942887"/>
              <a:gd name="connsiteY28" fmla="*/ 411061 h 880844"/>
              <a:gd name="connsiteX29" fmla="*/ 3691156 w 3942887"/>
              <a:gd name="connsiteY29" fmla="*/ 402672 h 880844"/>
              <a:gd name="connsiteX30" fmla="*/ 3808601 w 3942887"/>
              <a:gd name="connsiteY30" fmla="*/ 385894 h 880844"/>
              <a:gd name="connsiteX31" fmla="*/ 3833768 w 3942887"/>
              <a:gd name="connsiteY31" fmla="*/ 369116 h 880844"/>
              <a:gd name="connsiteX32" fmla="*/ 3850546 w 3942887"/>
              <a:gd name="connsiteY32" fmla="*/ 343949 h 880844"/>
              <a:gd name="connsiteX33" fmla="*/ 3900880 w 3942887"/>
              <a:gd name="connsiteY33" fmla="*/ 327171 h 880844"/>
              <a:gd name="connsiteX34" fmla="*/ 3926047 w 3942887"/>
              <a:gd name="connsiteY34" fmla="*/ 310393 h 880844"/>
              <a:gd name="connsiteX35" fmla="*/ 3942825 w 3942887"/>
              <a:gd name="connsiteY35" fmla="*/ 260059 h 880844"/>
              <a:gd name="connsiteX36" fmla="*/ 3934436 w 3942887"/>
              <a:gd name="connsiteY36" fmla="*/ 117446 h 880844"/>
              <a:gd name="connsiteX37" fmla="*/ 3909269 w 3942887"/>
              <a:gd name="connsiteY37" fmla="*/ 58723 h 880844"/>
              <a:gd name="connsiteX38" fmla="*/ 3884102 w 3942887"/>
              <a:gd name="connsiteY38" fmla="*/ 25167 h 880844"/>
              <a:gd name="connsiteX39" fmla="*/ 3825379 w 3942887"/>
              <a:gd name="connsiteY39" fmla="*/ 8389 h 880844"/>
              <a:gd name="connsiteX40" fmla="*/ 3624044 w 3942887"/>
              <a:gd name="connsiteY40" fmla="*/ 0 h 880844"/>
              <a:gd name="connsiteX41" fmla="*/ 2583809 w 3942887"/>
              <a:gd name="connsiteY41" fmla="*/ 8389 h 880844"/>
              <a:gd name="connsiteX42" fmla="*/ 2533475 w 3942887"/>
              <a:gd name="connsiteY42" fmla="*/ 25167 h 880844"/>
              <a:gd name="connsiteX43" fmla="*/ 2499919 w 3942887"/>
              <a:gd name="connsiteY43" fmla="*/ 33556 h 880844"/>
              <a:gd name="connsiteX44" fmla="*/ 2424418 w 3942887"/>
              <a:gd name="connsiteY44" fmla="*/ 50334 h 880844"/>
              <a:gd name="connsiteX45" fmla="*/ 2382473 w 3942887"/>
              <a:gd name="connsiteY45" fmla="*/ 125835 h 880844"/>
              <a:gd name="connsiteX46" fmla="*/ 2374084 w 3942887"/>
              <a:gd name="connsiteY46" fmla="*/ 159391 h 880844"/>
              <a:gd name="connsiteX47" fmla="*/ 2365695 w 3942887"/>
              <a:gd name="connsiteY47" fmla="*/ 234892 h 880844"/>
              <a:gd name="connsiteX48" fmla="*/ 2374084 w 3942887"/>
              <a:gd name="connsiteY48" fmla="*/ 318782 h 880844"/>
              <a:gd name="connsiteX49" fmla="*/ 2416029 w 3942887"/>
              <a:gd name="connsiteY49" fmla="*/ 360727 h 880844"/>
              <a:gd name="connsiteX50" fmla="*/ 2785145 w 3942887"/>
              <a:gd name="connsiteY50" fmla="*/ 369116 h 880844"/>
              <a:gd name="connsiteX51" fmla="*/ 2860645 w 3942887"/>
              <a:gd name="connsiteY51" fmla="*/ 385894 h 880844"/>
              <a:gd name="connsiteX52" fmla="*/ 3137482 w 3942887"/>
              <a:gd name="connsiteY52" fmla="*/ 402672 h 880844"/>
              <a:gd name="connsiteX53" fmla="*/ 3179427 w 3942887"/>
              <a:gd name="connsiteY53" fmla="*/ 436228 h 88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42887" h="880844">
                <a:moveTo>
                  <a:pt x="0" y="763398"/>
                </a:moveTo>
                <a:cubicBezTo>
                  <a:pt x="13982" y="768991"/>
                  <a:pt x="28725" y="772965"/>
                  <a:pt x="41945" y="780176"/>
                </a:cubicBezTo>
                <a:cubicBezTo>
                  <a:pt x="59647" y="789832"/>
                  <a:pt x="72716" y="808841"/>
                  <a:pt x="92279" y="813732"/>
                </a:cubicBezTo>
                <a:cubicBezTo>
                  <a:pt x="133604" y="824064"/>
                  <a:pt x="153132" y="829258"/>
                  <a:pt x="201335" y="838899"/>
                </a:cubicBezTo>
                <a:cubicBezTo>
                  <a:pt x="218014" y="842235"/>
                  <a:pt x="235167" y="843163"/>
                  <a:pt x="251669" y="847288"/>
                </a:cubicBezTo>
                <a:cubicBezTo>
                  <a:pt x="268827" y="851577"/>
                  <a:pt x="285063" y="858984"/>
                  <a:pt x="302003" y="864066"/>
                </a:cubicBezTo>
                <a:cubicBezTo>
                  <a:pt x="407340" y="895667"/>
                  <a:pt x="276147" y="852651"/>
                  <a:pt x="360726" y="880844"/>
                </a:cubicBezTo>
                <a:lnTo>
                  <a:pt x="1929468" y="864066"/>
                </a:lnTo>
                <a:cubicBezTo>
                  <a:pt x="1958317" y="862369"/>
                  <a:pt x="2053786" y="853133"/>
                  <a:pt x="2088858" y="847288"/>
                </a:cubicBezTo>
                <a:cubicBezTo>
                  <a:pt x="2120493" y="842016"/>
                  <a:pt x="2149347" y="826360"/>
                  <a:pt x="2181137" y="822121"/>
                </a:cubicBezTo>
                <a:cubicBezTo>
                  <a:pt x="2211753" y="818039"/>
                  <a:pt x="2242656" y="816528"/>
                  <a:pt x="2273416" y="813732"/>
                </a:cubicBezTo>
                <a:cubicBezTo>
                  <a:pt x="2281805" y="810936"/>
                  <a:pt x="2289848" y="806722"/>
                  <a:pt x="2298583" y="805343"/>
                </a:cubicBezTo>
                <a:cubicBezTo>
                  <a:pt x="2343121" y="798311"/>
                  <a:pt x="2432807" y="788565"/>
                  <a:pt x="2432807" y="788565"/>
                </a:cubicBezTo>
                <a:cubicBezTo>
                  <a:pt x="2441196" y="785769"/>
                  <a:pt x="2450065" y="784131"/>
                  <a:pt x="2457974" y="780176"/>
                </a:cubicBezTo>
                <a:cubicBezTo>
                  <a:pt x="2488678" y="764824"/>
                  <a:pt x="2475173" y="761034"/>
                  <a:pt x="2508308" y="755009"/>
                </a:cubicBezTo>
                <a:cubicBezTo>
                  <a:pt x="2530489" y="750976"/>
                  <a:pt x="2553049" y="749416"/>
                  <a:pt x="2575420" y="746620"/>
                </a:cubicBezTo>
                <a:cubicBezTo>
                  <a:pt x="2592198" y="735435"/>
                  <a:pt x="2606191" y="717955"/>
                  <a:pt x="2625754" y="713064"/>
                </a:cubicBezTo>
                <a:cubicBezTo>
                  <a:pt x="2636939" y="710268"/>
                  <a:pt x="2648004" y="706936"/>
                  <a:pt x="2659310" y="704675"/>
                </a:cubicBezTo>
                <a:cubicBezTo>
                  <a:pt x="2675989" y="701339"/>
                  <a:pt x="2693040" y="699976"/>
                  <a:pt x="2709644" y="696286"/>
                </a:cubicBezTo>
                <a:cubicBezTo>
                  <a:pt x="2773575" y="682079"/>
                  <a:pt x="2694161" y="695800"/>
                  <a:pt x="2759978" y="671119"/>
                </a:cubicBezTo>
                <a:cubicBezTo>
                  <a:pt x="2773329" y="666112"/>
                  <a:pt x="2787941" y="665526"/>
                  <a:pt x="2801923" y="662730"/>
                </a:cubicBezTo>
                <a:cubicBezTo>
                  <a:pt x="2893531" y="601658"/>
                  <a:pt x="2752302" y="691735"/>
                  <a:pt x="2860645" y="637563"/>
                </a:cubicBezTo>
                <a:cubicBezTo>
                  <a:pt x="2900782" y="617494"/>
                  <a:pt x="2908527" y="606459"/>
                  <a:pt x="2936146" y="578840"/>
                </a:cubicBezTo>
                <a:cubicBezTo>
                  <a:pt x="2938942" y="570451"/>
                  <a:pt x="2939630" y="561031"/>
                  <a:pt x="2944535" y="553673"/>
                </a:cubicBezTo>
                <a:cubicBezTo>
                  <a:pt x="2960306" y="530017"/>
                  <a:pt x="3000035" y="508285"/>
                  <a:pt x="3020036" y="494951"/>
                </a:cubicBezTo>
                <a:lnTo>
                  <a:pt x="3045203" y="478173"/>
                </a:lnTo>
                <a:cubicBezTo>
                  <a:pt x="3053592" y="472580"/>
                  <a:pt x="3060805" y="464583"/>
                  <a:pt x="3070370" y="461395"/>
                </a:cubicBezTo>
                <a:cubicBezTo>
                  <a:pt x="3078759" y="458599"/>
                  <a:pt x="3087807" y="457300"/>
                  <a:pt x="3095537" y="453006"/>
                </a:cubicBezTo>
                <a:cubicBezTo>
                  <a:pt x="3107205" y="446524"/>
                  <a:pt x="3146924" y="411803"/>
                  <a:pt x="3171038" y="411061"/>
                </a:cubicBezTo>
                <a:cubicBezTo>
                  <a:pt x="3344351" y="405728"/>
                  <a:pt x="3517783" y="405468"/>
                  <a:pt x="3691156" y="402672"/>
                </a:cubicBezTo>
                <a:cubicBezTo>
                  <a:pt x="3702187" y="401446"/>
                  <a:pt x="3786108" y="394329"/>
                  <a:pt x="3808601" y="385894"/>
                </a:cubicBezTo>
                <a:cubicBezTo>
                  <a:pt x="3818041" y="382354"/>
                  <a:pt x="3825379" y="374709"/>
                  <a:pt x="3833768" y="369116"/>
                </a:cubicBezTo>
                <a:cubicBezTo>
                  <a:pt x="3839361" y="360727"/>
                  <a:pt x="3841996" y="349293"/>
                  <a:pt x="3850546" y="343949"/>
                </a:cubicBezTo>
                <a:cubicBezTo>
                  <a:pt x="3865543" y="334576"/>
                  <a:pt x="3886165" y="336981"/>
                  <a:pt x="3900880" y="327171"/>
                </a:cubicBezTo>
                <a:lnTo>
                  <a:pt x="3926047" y="310393"/>
                </a:lnTo>
                <a:cubicBezTo>
                  <a:pt x="3931640" y="293615"/>
                  <a:pt x="3943864" y="277714"/>
                  <a:pt x="3942825" y="260059"/>
                </a:cubicBezTo>
                <a:cubicBezTo>
                  <a:pt x="3940029" y="212521"/>
                  <a:pt x="3938951" y="164851"/>
                  <a:pt x="3934436" y="117446"/>
                </a:cubicBezTo>
                <a:cubicBezTo>
                  <a:pt x="3931632" y="88001"/>
                  <a:pt x="3925420" y="81335"/>
                  <a:pt x="3909269" y="58723"/>
                </a:cubicBezTo>
                <a:cubicBezTo>
                  <a:pt x="3901142" y="47346"/>
                  <a:pt x="3894843" y="34118"/>
                  <a:pt x="3884102" y="25167"/>
                </a:cubicBezTo>
                <a:cubicBezTo>
                  <a:pt x="3879265" y="21136"/>
                  <a:pt x="3826745" y="8487"/>
                  <a:pt x="3825379" y="8389"/>
                </a:cubicBezTo>
                <a:cubicBezTo>
                  <a:pt x="3758380" y="3603"/>
                  <a:pt x="3691156" y="2796"/>
                  <a:pt x="3624044" y="0"/>
                </a:cubicBezTo>
                <a:lnTo>
                  <a:pt x="2583809" y="8389"/>
                </a:lnTo>
                <a:cubicBezTo>
                  <a:pt x="2566128" y="8797"/>
                  <a:pt x="2550633" y="20878"/>
                  <a:pt x="2533475" y="25167"/>
                </a:cubicBezTo>
                <a:cubicBezTo>
                  <a:pt x="2522290" y="27963"/>
                  <a:pt x="2511225" y="31295"/>
                  <a:pt x="2499919" y="33556"/>
                </a:cubicBezTo>
                <a:cubicBezTo>
                  <a:pt x="2426098" y="48320"/>
                  <a:pt x="2473397" y="34008"/>
                  <a:pt x="2424418" y="50334"/>
                </a:cubicBezTo>
                <a:cubicBezTo>
                  <a:pt x="2394375" y="95399"/>
                  <a:pt x="2393547" y="87075"/>
                  <a:pt x="2382473" y="125835"/>
                </a:cubicBezTo>
                <a:cubicBezTo>
                  <a:pt x="2379306" y="136921"/>
                  <a:pt x="2376880" y="148206"/>
                  <a:pt x="2374084" y="159391"/>
                </a:cubicBezTo>
                <a:cubicBezTo>
                  <a:pt x="2371288" y="184558"/>
                  <a:pt x="2365695" y="209570"/>
                  <a:pt x="2365695" y="234892"/>
                </a:cubicBezTo>
                <a:cubicBezTo>
                  <a:pt x="2365695" y="262995"/>
                  <a:pt x="2367765" y="291399"/>
                  <a:pt x="2374084" y="318782"/>
                </a:cubicBezTo>
                <a:cubicBezTo>
                  <a:pt x="2376871" y="330859"/>
                  <a:pt x="2402057" y="359835"/>
                  <a:pt x="2416029" y="360727"/>
                </a:cubicBezTo>
                <a:cubicBezTo>
                  <a:pt x="2538849" y="368567"/>
                  <a:pt x="2662106" y="366320"/>
                  <a:pt x="2785145" y="369116"/>
                </a:cubicBezTo>
                <a:cubicBezTo>
                  <a:pt x="2822610" y="381604"/>
                  <a:pt x="2808972" y="378512"/>
                  <a:pt x="2860645" y="385894"/>
                </a:cubicBezTo>
                <a:cubicBezTo>
                  <a:pt x="2973475" y="402013"/>
                  <a:pt x="2978797" y="396325"/>
                  <a:pt x="3137482" y="402672"/>
                </a:cubicBezTo>
                <a:cubicBezTo>
                  <a:pt x="3169230" y="423837"/>
                  <a:pt x="3155520" y="412321"/>
                  <a:pt x="3179427" y="436228"/>
                </a:cubicBezTo>
              </a:path>
            </a:pathLst>
          </a:custGeom>
          <a:noFill/>
          <a:ln w="127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5" name="TextBox 4">
            <a:extLst>
              <a:ext uri="{FF2B5EF4-FFF2-40B4-BE49-F238E27FC236}">
                <a16:creationId xmlns:a16="http://schemas.microsoft.com/office/drawing/2014/main" id="{A149071A-94E8-4EBA-9C0A-5C62688080F7}"/>
              </a:ext>
            </a:extLst>
          </p:cNvPr>
          <p:cNvSpPr txBox="1"/>
          <p:nvPr/>
        </p:nvSpPr>
        <p:spPr>
          <a:xfrm>
            <a:off x="4035288" y="1072351"/>
            <a:ext cx="5020480" cy="400110"/>
          </a:xfrm>
          <a:prstGeom prst="rect">
            <a:avLst/>
          </a:prstGeom>
          <a:noFill/>
        </p:spPr>
        <p:txBody>
          <a:bodyPr wrap="square" rtlCol="0">
            <a:spAutoFit/>
          </a:bodyPr>
          <a:lstStyle/>
          <a:p>
            <a:r>
              <a:rPr lang="en-US" sz="2000" dirty="0"/>
              <a:t>-(3/8)log</a:t>
            </a:r>
            <a:r>
              <a:rPr lang="en-US" sz="2000" baseline="-25000" dirty="0"/>
              <a:t>2</a:t>
            </a:r>
            <a:r>
              <a:rPr lang="en-US" sz="2000" dirty="0"/>
              <a:t>(3/8) - (5/8) log</a:t>
            </a:r>
            <a:r>
              <a:rPr lang="en-US" sz="2000" baseline="-25000" dirty="0"/>
              <a:t>2</a:t>
            </a:r>
            <a:r>
              <a:rPr lang="en-US" sz="2000" dirty="0"/>
              <a:t>(5/8) = 0.954434</a:t>
            </a:r>
          </a:p>
        </p:txBody>
      </p:sp>
      <p:sp>
        <p:nvSpPr>
          <p:cNvPr id="24" name="Oval 23">
            <a:extLst>
              <a:ext uri="{FF2B5EF4-FFF2-40B4-BE49-F238E27FC236}">
                <a16:creationId xmlns:a16="http://schemas.microsoft.com/office/drawing/2014/main" id="{7C9FA87B-6E51-4348-AE73-C1E0F39C003F}"/>
              </a:ext>
            </a:extLst>
          </p:cNvPr>
          <p:cNvSpPr/>
          <p:nvPr/>
        </p:nvSpPr>
        <p:spPr bwMode="auto">
          <a:xfrm>
            <a:off x="1077237" y="3740460"/>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Tree>
    <p:extLst>
      <p:ext uri="{BB962C8B-B14F-4D97-AF65-F5344CB8AC3E}">
        <p14:creationId xmlns:p14="http://schemas.microsoft.com/office/powerpoint/2010/main" val="3615481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327942" y="79373"/>
            <a:ext cx="8610600" cy="857250"/>
          </a:xfrm>
        </p:spPr>
        <p:txBody>
          <a:bodyPr/>
          <a:lstStyle/>
          <a:p>
            <a:r>
              <a:rPr lang="en-US" dirty="0"/>
              <a:t>Select node with greatest Entropy loss</a:t>
            </a: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4"/>
          </p:nvPr>
        </p:nvSpPr>
        <p:spPr/>
        <p:txBody>
          <a:bodyPr/>
          <a:lstStyle/>
          <a:p>
            <a:fld id="{179A9A4E-4C82-4D44-9372-C31BB3818094}" type="slidenum">
              <a:rPr lang="en-US" smtClean="0"/>
              <a:pPr/>
              <a:t>46</a:t>
            </a:fld>
            <a:endParaRPr lang="en-US" dirty="0"/>
          </a:p>
        </p:txBody>
      </p:sp>
      <p:sp>
        <p:nvSpPr>
          <p:cNvPr id="5" name="Rectangle: Rounded Corners 4">
            <a:extLst>
              <a:ext uri="{FF2B5EF4-FFF2-40B4-BE49-F238E27FC236}">
                <a16:creationId xmlns:a16="http://schemas.microsoft.com/office/drawing/2014/main" id="{D7647AEF-0940-486A-B46B-3DA2FB101264}"/>
              </a:ext>
            </a:extLst>
          </p:cNvPr>
          <p:cNvSpPr/>
          <p:nvPr/>
        </p:nvSpPr>
        <p:spPr bwMode="auto">
          <a:xfrm>
            <a:off x="5553232" y="233335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Refund Received</a:t>
            </a:r>
          </a:p>
        </p:txBody>
      </p:sp>
      <p:sp>
        <p:nvSpPr>
          <p:cNvPr id="7" name="Rectangle: Rounded Corners 6">
            <a:extLst>
              <a:ext uri="{FF2B5EF4-FFF2-40B4-BE49-F238E27FC236}">
                <a16:creationId xmlns:a16="http://schemas.microsoft.com/office/drawing/2014/main" id="{CB064E5D-ED44-4755-A3A7-29CB3B65E7B7}"/>
              </a:ext>
            </a:extLst>
          </p:cNvPr>
          <p:cNvSpPr/>
          <p:nvPr/>
        </p:nvSpPr>
        <p:spPr bwMode="auto">
          <a:xfrm>
            <a:off x="45626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A2E41DE7-2510-4581-BADA-5BCBFFBE0C0A}"/>
              </a:ext>
            </a:extLst>
          </p:cNvPr>
          <p:cNvSpPr/>
          <p:nvPr/>
        </p:nvSpPr>
        <p:spPr bwMode="auto">
          <a:xfrm>
            <a:off x="6543832" y="3474354"/>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 name="Rectangle: Rounded Corners 10">
            <a:extLst>
              <a:ext uri="{FF2B5EF4-FFF2-40B4-BE49-F238E27FC236}">
                <a16:creationId xmlns:a16="http://schemas.microsoft.com/office/drawing/2014/main" id="{6228D27B-9D13-4F5F-B348-A4EAD71D9770}"/>
              </a:ext>
            </a:extLst>
          </p:cNvPr>
          <p:cNvSpPr/>
          <p:nvPr/>
        </p:nvSpPr>
        <p:spPr bwMode="auto">
          <a:xfrm>
            <a:off x="5557243" y="1122681"/>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2" name="Oval 11">
            <a:extLst>
              <a:ext uri="{FF2B5EF4-FFF2-40B4-BE49-F238E27FC236}">
                <a16:creationId xmlns:a16="http://schemas.microsoft.com/office/drawing/2014/main" id="{FE970A8B-90D5-4D13-BF98-22F570990F76}"/>
              </a:ext>
            </a:extLst>
          </p:cNvPr>
          <p:cNvSpPr/>
          <p:nvPr/>
        </p:nvSpPr>
        <p:spPr bwMode="auto">
          <a:xfrm>
            <a:off x="5724178"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7FA07D0C-9832-4D3E-AE34-9E5836D7CDA2}"/>
              </a:ext>
            </a:extLst>
          </p:cNvPr>
          <p:cNvSpPr/>
          <p:nvPr/>
        </p:nvSpPr>
        <p:spPr bwMode="auto">
          <a:xfrm>
            <a:off x="6029980" y="1238483"/>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448F8BD1-31FC-4E1C-AE69-C039D970E214}"/>
              </a:ext>
            </a:extLst>
          </p:cNvPr>
          <p:cNvSpPr/>
          <p:nvPr/>
        </p:nvSpPr>
        <p:spPr bwMode="auto">
          <a:xfrm>
            <a:off x="6340795" y="123848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8" name="Oval 17">
            <a:extLst>
              <a:ext uri="{FF2B5EF4-FFF2-40B4-BE49-F238E27FC236}">
                <a16:creationId xmlns:a16="http://schemas.microsoft.com/office/drawing/2014/main" id="{BF5F07C3-E100-49D7-88DB-5D0DAC143917}"/>
              </a:ext>
            </a:extLst>
          </p:cNvPr>
          <p:cNvSpPr/>
          <p:nvPr/>
        </p:nvSpPr>
        <p:spPr bwMode="auto">
          <a:xfrm>
            <a:off x="6652097" y="123697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0" name="Oval 19">
            <a:extLst>
              <a:ext uri="{FF2B5EF4-FFF2-40B4-BE49-F238E27FC236}">
                <a16:creationId xmlns:a16="http://schemas.microsoft.com/office/drawing/2014/main" id="{14D71E5F-5298-4A86-9BDE-FF0CB79AD42E}"/>
              </a:ext>
            </a:extLst>
          </p:cNvPr>
          <p:cNvSpPr/>
          <p:nvPr/>
        </p:nvSpPr>
        <p:spPr bwMode="auto">
          <a:xfrm>
            <a:off x="5718659" y="1520721"/>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2" name="Oval 21">
            <a:extLst>
              <a:ext uri="{FF2B5EF4-FFF2-40B4-BE49-F238E27FC236}">
                <a16:creationId xmlns:a16="http://schemas.microsoft.com/office/drawing/2014/main" id="{01CE5EA9-CAAA-4799-82FB-F997A7E63E07}"/>
              </a:ext>
            </a:extLst>
          </p:cNvPr>
          <p:cNvSpPr/>
          <p:nvPr/>
        </p:nvSpPr>
        <p:spPr bwMode="auto">
          <a:xfrm>
            <a:off x="6034492" y="1520721"/>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4" name="Oval 23">
            <a:extLst>
              <a:ext uri="{FF2B5EF4-FFF2-40B4-BE49-F238E27FC236}">
                <a16:creationId xmlns:a16="http://schemas.microsoft.com/office/drawing/2014/main" id="{DA2ECB51-B0E3-4156-8155-8037A4262845}"/>
              </a:ext>
            </a:extLst>
          </p:cNvPr>
          <p:cNvSpPr/>
          <p:nvPr/>
        </p:nvSpPr>
        <p:spPr bwMode="auto">
          <a:xfrm>
            <a:off x="6341294" y="1528238"/>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ECC565E3-138E-4C1B-AF83-824E12EF7A3B}"/>
              </a:ext>
            </a:extLst>
          </p:cNvPr>
          <p:cNvSpPr/>
          <p:nvPr/>
        </p:nvSpPr>
        <p:spPr bwMode="auto">
          <a:xfrm>
            <a:off x="6648096" y="152773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60" name="Straight Arrow Connector 59">
            <a:extLst>
              <a:ext uri="{FF2B5EF4-FFF2-40B4-BE49-F238E27FC236}">
                <a16:creationId xmlns:a16="http://schemas.microsoft.com/office/drawing/2014/main" id="{8476D45E-6EFE-4B21-A08D-7E8C0EBC483D}"/>
              </a:ext>
            </a:extLst>
          </p:cNvPr>
          <p:cNvCxnSpPr>
            <a:stCxn id="5" idx="2"/>
            <a:endCxn id="7" idx="0"/>
          </p:cNvCxnSpPr>
          <p:nvPr/>
        </p:nvCxnSpPr>
        <p:spPr bwMode="auto">
          <a:xfrm flipH="1">
            <a:off x="52674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40B25AC7-4050-477A-AE2E-C852AEE4190B}"/>
              </a:ext>
            </a:extLst>
          </p:cNvPr>
          <p:cNvCxnSpPr>
            <a:cxnSpLocks/>
            <a:stCxn id="5" idx="2"/>
            <a:endCxn id="9" idx="0"/>
          </p:cNvCxnSpPr>
          <p:nvPr/>
        </p:nvCxnSpPr>
        <p:spPr bwMode="auto">
          <a:xfrm>
            <a:off x="6258082" y="3003116"/>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Rectangle 64">
            <a:extLst>
              <a:ext uri="{FF2B5EF4-FFF2-40B4-BE49-F238E27FC236}">
                <a16:creationId xmlns:a16="http://schemas.microsoft.com/office/drawing/2014/main" id="{BE97D077-7869-4AB8-AE6D-261701200E5C}"/>
              </a:ext>
            </a:extLst>
          </p:cNvPr>
          <p:cNvSpPr/>
          <p:nvPr/>
        </p:nvSpPr>
        <p:spPr bwMode="auto">
          <a:xfrm>
            <a:off x="5466501" y="3172561"/>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67" name="Rectangle 66">
            <a:extLst>
              <a:ext uri="{FF2B5EF4-FFF2-40B4-BE49-F238E27FC236}">
                <a16:creationId xmlns:a16="http://schemas.microsoft.com/office/drawing/2014/main" id="{5E29DAF5-F918-4EDD-BC3C-E61E91C0C53A}"/>
              </a:ext>
            </a:extLst>
          </p:cNvPr>
          <p:cNvSpPr/>
          <p:nvPr/>
        </p:nvSpPr>
        <p:spPr bwMode="auto">
          <a:xfrm>
            <a:off x="6594207" y="31484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75" name="Oval 74">
            <a:extLst>
              <a:ext uri="{FF2B5EF4-FFF2-40B4-BE49-F238E27FC236}">
                <a16:creationId xmlns:a16="http://schemas.microsoft.com/office/drawing/2014/main" id="{CFF895A5-73F1-4A76-9A7B-F4CF8A6FFD30}"/>
              </a:ext>
            </a:extLst>
          </p:cNvPr>
          <p:cNvSpPr/>
          <p:nvPr/>
        </p:nvSpPr>
        <p:spPr bwMode="auto">
          <a:xfrm>
            <a:off x="5336420" y="358615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79" name="Oval 78">
            <a:extLst>
              <a:ext uri="{FF2B5EF4-FFF2-40B4-BE49-F238E27FC236}">
                <a16:creationId xmlns:a16="http://schemas.microsoft.com/office/drawing/2014/main" id="{E5C22560-21A4-49BD-B863-90E34AE58A73}"/>
              </a:ext>
            </a:extLst>
          </p:cNvPr>
          <p:cNvSpPr/>
          <p:nvPr/>
        </p:nvSpPr>
        <p:spPr bwMode="auto">
          <a:xfrm>
            <a:off x="4714284" y="386839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3" name="Oval 82">
            <a:extLst>
              <a:ext uri="{FF2B5EF4-FFF2-40B4-BE49-F238E27FC236}">
                <a16:creationId xmlns:a16="http://schemas.microsoft.com/office/drawing/2014/main" id="{5812749D-AFB1-428F-B1E8-AD1AAA968CF1}"/>
              </a:ext>
            </a:extLst>
          </p:cNvPr>
          <p:cNvSpPr/>
          <p:nvPr/>
        </p:nvSpPr>
        <p:spPr bwMode="auto">
          <a:xfrm>
            <a:off x="5336919" y="387590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7" name="Oval 86">
            <a:extLst>
              <a:ext uri="{FF2B5EF4-FFF2-40B4-BE49-F238E27FC236}">
                <a16:creationId xmlns:a16="http://schemas.microsoft.com/office/drawing/2014/main" id="{CDC0F949-D546-48B2-B5E1-BF9C8C0CBCBA}"/>
              </a:ext>
            </a:extLst>
          </p:cNvPr>
          <p:cNvSpPr/>
          <p:nvPr/>
        </p:nvSpPr>
        <p:spPr bwMode="auto">
          <a:xfrm>
            <a:off x="6717188"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89" name="Oval 88">
            <a:extLst>
              <a:ext uri="{FF2B5EF4-FFF2-40B4-BE49-F238E27FC236}">
                <a16:creationId xmlns:a16="http://schemas.microsoft.com/office/drawing/2014/main" id="{4CA1BFF0-DF31-4808-9493-34FB84CA5D2F}"/>
              </a:ext>
            </a:extLst>
          </p:cNvPr>
          <p:cNvSpPr/>
          <p:nvPr/>
        </p:nvSpPr>
        <p:spPr bwMode="auto">
          <a:xfrm>
            <a:off x="7022990" y="3578637"/>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3" name="Oval 92">
            <a:extLst>
              <a:ext uri="{FF2B5EF4-FFF2-40B4-BE49-F238E27FC236}">
                <a16:creationId xmlns:a16="http://schemas.microsoft.com/office/drawing/2014/main" id="{FA0F0B5E-C977-4B01-8A21-6DDA45ACD70C}"/>
              </a:ext>
            </a:extLst>
          </p:cNvPr>
          <p:cNvSpPr/>
          <p:nvPr/>
        </p:nvSpPr>
        <p:spPr bwMode="auto">
          <a:xfrm>
            <a:off x="7645107" y="357712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7" name="Oval 96">
            <a:extLst>
              <a:ext uri="{FF2B5EF4-FFF2-40B4-BE49-F238E27FC236}">
                <a16:creationId xmlns:a16="http://schemas.microsoft.com/office/drawing/2014/main" id="{08BEF6D5-9FED-4805-8C84-B4D2B024CF2C}"/>
              </a:ext>
            </a:extLst>
          </p:cNvPr>
          <p:cNvSpPr/>
          <p:nvPr/>
        </p:nvSpPr>
        <p:spPr bwMode="auto">
          <a:xfrm>
            <a:off x="7027502" y="386087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01" name="Oval 100">
            <a:extLst>
              <a:ext uri="{FF2B5EF4-FFF2-40B4-BE49-F238E27FC236}">
                <a16:creationId xmlns:a16="http://schemas.microsoft.com/office/drawing/2014/main" id="{16D0B52B-8EE1-4EF8-A2F8-6E1485BB671F}"/>
              </a:ext>
            </a:extLst>
          </p:cNvPr>
          <p:cNvSpPr/>
          <p:nvPr/>
        </p:nvSpPr>
        <p:spPr bwMode="auto">
          <a:xfrm>
            <a:off x="7641106" y="386788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03" name="Straight Arrow Connector 102">
            <a:extLst>
              <a:ext uri="{FF2B5EF4-FFF2-40B4-BE49-F238E27FC236}">
                <a16:creationId xmlns:a16="http://schemas.microsoft.com/office/drawing/2014/main" id="{10BF290F-F481-48EA-BA3B-44E5A6140151}"/>
              </a:ext>
            </a:extLst>
          </p:cNvPr>
          <p:cNvCxnSpPr>
            <a:stCxn id="11" idx="2"/>
            <a:endCxn id="5" idx="0"/>
          </p:cNvCxnSpPr>
          <p:nvPr/>
        </p:nvCxnSpPr>
        <p:spPr bwMode="auto">
          <a:xfrm flipH="1">
            <a:off x="6258083" y="1792438"/>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6" name="Rectangle 105">
            <a:extLst>
              <a:ext uri="{FF2B5EF4-FFF2-40B4-BE49-F238E27FC236}">
                <a16:creationId xmlns:a16="http://schemas.microsoft.com/office/drawing/2014/main" id="{81FE7C22-64A3-43E4-B9DE-94782751633D}"/>
              </a:ext>
            </a:extLst>
          </p:cNvPr>
          <p:cNvSpPr/>
          <p:nvPr/>
        </p:nvSpPr>
        <p:spPr bwMode="auto">
          <a:xfrm>
            <a:off x="7014178" y="1184848"/>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08" name="Rectangle 107">
            <a:extLst>
              <a:ext uri="{FF2B5EF4-FFF2-40B4-BE49-F238E27FC236}">
                <a16:creationId xmlns:a16="http://schemas.microsoft.com/office/drawing/2014/main" id="{4E0E27DD-CB89-4885-A8EF-7C04F78BA05A}"/>
              </a:ext>
            </a:extLst>
          </p:cNvPr>
          <p:cNvSpPr/>
          <p:nvPr/>
        </p:nvSpPr>
        <p:spPr bwMode="auto">
          <a:xfrm>
            <a:off x="7006786" y="2349286"/>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10" name="Rectangle: Rounded Corners 109">
            <a:extLst>
              <a:ext uri="{FF2B5EF4-FFF2-40B4-BE49-F238E27FC236}">
                <a16:creationId xmlns:a16="http://schemas.microsoft.com/office/drawing/2014/main" id="{73E7695F-A75B-4712-8BC3-AE3823D7484D}"/>
              </a:ext>
            </a:extLst>
          </p:cNvPr>
          <p:cNvSpPr/>
          <p:nvPr/>
        </p:nvSpPr>
        <p:spPr bwMode="auto">
          <a:xfrm>
            <a:off x="1495920" y="2368690"/>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Marital Status</a:t>
            </a:r>
          </a:p>
        </p:txBody>
      </p:sp>
      <p:sp>
        <p:nvSpPr>
          <p:cNvPr id="112" name="Rectangle: Rounded Corners 111">
            <a:extLst>
              <a:ext uri="{FF2B5EF4-FFF2-40B4-BE49-F238E27FC236}">
                <a16:creationId xmlns:a16="http://schemas.microsoft.com/office/drawing/2014/main" id="{6A003230-307C-420F-B4D1-95D67EAFC489}"/>
              </a:ext>
            </a:extLst>
          </p:cNvPr>
          <p:cNvSpPr/>
          <p:nvPr/>
        </p:nvSpPr>
        <p:spPr bwMode="auto">
          <a:xfrm>
            <a:off x="5053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4" name="Rectangle: Rounded Corners 113">
            <a:extLst>
              <a:ext uri="{FF2B5EF4-FFF2-40B4-BE49-F238E27FC236}">
                <a16:creationId xmlns:a16="http://schemas.microsoft.com/office/drawing/2014/main" id="{F7DF47F1-8DA1-453B-940C-DC5460F623B6}"/>
              </a:ext>
            </a:extLst>
          </p:cNvPr>
          <p:cNvSpPr/>
          <p:nvPr/>
        </p:nvSpPr>
        <p:spPr bwMode="auto">
          <a:xfrm>
            <a:off x="2486520" y="3509685"/>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6" name="Rectangle: Rounded Corners 115">
            <a:extLst>
              <a:ext uri="{FF2B5EF4-FFF2-40B4-BE49-F238E27FC236}">
                <a16:creationId xmlns:a16="http://schemas.microsoft.com/office/drawing/2014/main" id="{ACF92A97-8574-49C3-B311-15E9D8AB1FC5}"/>
              </a:ext>
            </a:extLst>
          </p:cNvPr>
          <p:cNvSpPr/>
          <p:nvPr/>
        </p:nvSpPr>
        <p:spPr bwMode="auto">
          <a:xfrm>
            <a:off x="1499931" y="115801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18" name="Oval 117">
            <a:extLst>
              <a:ext uri="{FF2B5EF4-FFF2-40B4-BE49-F238E27FC236}">
                <a16:creationId xmlns:a16="http://schemas.microsoft.com/office/drawing/2014/main" id="{C80B6AAF-D762-4329-9116-2CB70737C004}"/>
              </a:ext>
            </a:extLst>
          </p:cNvPr>
          <p:cNvSpPr/>
          <p:nvPr/>
        </p:nvSpPr>
        <p:spPr bwMode="auto">
          <a:xfrm>
            <a:off x="1666866"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0" name="Oval 119">
            <a:extLst>
              <a:ext uri="{FF2B5EF4-FFF2-40B4-BE49-F238E27FC236}">
                <a16:creationId xmlns:a16="http://schemas.microsoft.com/office/drawing/2014/main" id="{1B0DDE9D-4BCC-4D41-8F71-7E15D496BA5C}"/>
              </a:ext>
            </a:extLst>
          </p:cNvPr>
          <p:cNvSpPr/>
          <p:nvPr/>
        </p:nvSpPr>
        <p:spPr bwMode="auto">
          <a:xfrm>
            <a:off x="1972668" y="127381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2" name="Oval 121">
            <a:extLst>
              <a:ext uri="{FF2B5EF4-FFF2-40B4-BE49-F238E27FC236}">
                <a16:creationId xmlns:a16="http://schemas.microsoft.com/office/drawing/2014/main" id="{753E2C6B-4D5E-42A6-861D-A4FF56CE6F82}"/>
              </a:ext>
            </a:extLst>
          </p:cNvPr>
          <p:cNvSpPr/>
          <p:nvPr/>
        </p:nvSpPr>
        <p:spPr bwMode="auto">
          <a:xfrm>
            <a:off x="2283483" y="127381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4" name="Oval 123">
            <a:extLst>
              <a:ext uri="{FF2B5EF4-FFF2-40B4-BE49-F238E27FC236}">
                <a16:creationId xmlns:a16="http://schemas.microsoft.com/office/drawing/2014/main" id="{4D7524A8-05AA-4CF0-A2E8-979BB33C665E}"/>
              </a:ext>
            </a:extLst>
          </p:cNvPr>
          <p:cNvSpPr/>
          <p:nvPr/>
        </p:nvSpPr>
        <p:spPr bwMode="auto">
          <a:xfrm>
            <a:off x="2594785" y="127230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6" name="Oval 125">
            <a:extLst>
              <a:ext uri="{FF2B5EF4-FFF2-40B4-BE49-F238E27FC236}">
                <a16:creationId xmlns:a16="http://schemas.microsoft.com/office/drawing/2014/main" id="{6BF17B56-36FA-4FE4-8439-62CE470297B2}"/>
              </a:ext>
            </a:extLst>
          </p:cNvPr>
          <p:cNvSpPr/>
          <p:nvPr/>
        </p:nvSpPr>
        <p:spPr bwMode="auto">
          <a:xfrm>
            <a:off x="1661347" y="155605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8" name="Oval 127">
            <a:extLst>
              <a:ext uri="{FF2B5EF4-FFF2-40B4-BE49-F238E27FC236}">
                <a16:creationId xmlns:a16="http://schemas.microsoft.com/office/drawing/2014/main" id="{21FBC333-3236-49D4-8A3C-BB4BB2C39293}"/>
              </a:ext>
            </a:extLst>
          </p:cNvPr>
          <p:cNvSpPr/>
          <p:nvPr/>
        </p:nvSpPr>
        <p:spPr bwMode="auto">
          <a:xfrm>
            <a:off x="1977180" y="155605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0" name="Oval 129">
            <a:extLst>
              <a:ext uri="{FF2B5EF4-FFF2-40B4-BE49-F238E27FC236}">
                <a16:creationId xmlns:a16="http://schemas.microsoft.com/office/drawing/2014/main" id="{2C4DF9CB-CE6E-4C95-9AC6-2FA0957EB72F}"/>
              </a:ext>
            </a:extLst>
          </p:cNvPr>
          <p:cNvSpPr/>
          <p:nvPr/>
        </p:nvSpPr>
        <p:spPr bwMode="auto">
          <a:xfrm>
            <a:off x="2283982" y="156356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2" name="Oval 131">
            <a:extLst>
              <a:ext uri="{FF2B5EF4-FFF2-40B4-BE49-F238E27FC236}">
                <a16:creationId xmlns:a16="http://schemas.microsoft.com/office/drawing/2014/main" id="{761E199E-8801-471D-837D-C693DD82DAF8}"/>
              </a:ext>
            </a:extLst>
          </p:cNvPr>
          <p:cNvSpPr/>
          <p:nvPr/>
        </p:nvSpPr>
        <p:spPr bwMode="auto">
          <a:xfrm>
            <a:off x="2590784" y="156306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34" name="Straight Arrow Connector 133">
            <a:extLst>
              <a:ext uri="{FF2B5EF4-FFF2-40B4-BE49-F238E27FC236}">
                <a16:creationId xmlns:a16="http://schemas.microsoft.com/office/drawing/2014/main" id="{44234760-266A-49E7-AF03-7561FE8D8A76}"/>
              </a:ext>
            </a:extLst>
          </p:cNvPr>
          <p:cNvCxnSpPr>
            <a:cxnSpLocks/>
            <a:stCxn id="110" idx="2"/>
            <a:endCxn id="112" idx="0"/>
          </p:cNvCxnSpPr>
          <p:nvPr/>
        </p:nvCxnSpPr>
        <p:spPr bwMode="auto">
          <a:xfrm flipH="1">
            <a:off x="12101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B2A3F036-EFD0-43BE-A416-5212F143C2AE}"/>
              </a:ext>
            </a:extLst>
          </p:cNvPr>
          <p:cNvCxnSpPr>
            <a:cxnSpLocks/>
            <a:stCxn id="110" idx="2"/>
            <a:endCxn id="114" idx="0"/>
          </p:cNvCxnSpPr>
          <p:nvPr/>
        </p:nvCxnSpPr>
        <p:spPr bwMode="auto">
          <a:xfrm>
            <a:off x="2200770" y="3038447"/>
            <a:ext cx="990600" cy="471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8" name="Rectangle 137">
            <a:extLst>
              <a:ext uri="{FF2B5EF4-FFF2-40B4-BE49-F238E27FC236}">
                <a16:creationId xmlns:a16="http://schemas.microsoft.com/office/drawing/2014/main" id="{3D0949A7-4ABE-4FCA-A95A-5FEC6732A4D1}"/>
              </a:ext>
            </a:extLst>
          </p:cNvPr>
          <p:cNvSpPr/>
          <p:nvPr/>
        </p:nvSpPr>
        <p:spPr bwMode="auto">
          <a:xfrm>
            <a:off x="1409188" y="3207892"/>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140" name="Rectangle 139">
            <a:extLst>
              <a:ext uri="{FF2B5EF4-FFF2-40B4-BE49-F238E27FC236}">
                <a16:creationId xmlns:a16="http://schemas.microsoft.com/office/drawing/2014/main" id="{20B54930-E19D-4FE1-A554-B82424DE36E6}"/>
              </a:ext>
            </a:extLst>
          </p:cNvPr>
          <p:cNvSpPr/>
          <p:nvPr/>
        </p:nvSpPr>
        <p:spPr bwMode="auto">
          <a:xfrm>
            <a:off x="2536894" y="318382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142" name="Oval 141">
            <a:extLst>
              <a:ext uri="{FF2B5EF4-FFF2-40B4-BE49-F238E27FC236}">
                <a16:creationId xmlns:a16="http://schemas.microsoft.com/office/drawing/2014/main" id="{08F9340F-E77D-48B5-B78A-2E9F6709BD4F}"/>
              </a:ext>
            </a:extLst>
          </p:cNvPr>
          <p:cNvSpPr/>
          <p:nvPr/>
        </p:nvSpPr>
        <p:spPr bwMode="auto">
          <a:xfrm>
            <a:off x="1279108" y="3621485"/>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4" name="Oval 143">
            <a:extLst>
              <a:ext uri="{FF2B5EF4-FFF2-40B4-BE49-F238E27FC236}">
                <a16:creationId xmlns:a16="http://schemas.microsoft.com/office/drawing/2014/main" id="{38B61C70-3394-40EE-AB0D-1DABE80107CE}"/>
              </a:ext>
            </a:extLst>
          </p:cNvPr>
          <p:cNvSpPr/>
          <p:nvPr/>
        </p:nvSpPr>
        <p:spPr bwMode="auto">
          <a:xfrm>
            <a:off x="656972" y="390372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8" name="Oval 147">
            <a:extLst>
              <a:ext uri="{FF2B5EF4-FFF2-40B4-BE49-F238E27FC236}">
                <a16:creationId xmlns:a16="http://schemas.microsoft.com/office/drawing/2014/main" id="{9C65CFBE-C51E-4C60-85A6-881E49474E83}"/>
              </a:ext>
            </a:extLst>
          </p:cNvPr>
          <p:cNvSpPr/>
          <p:nvPr/>
        </p:nvSpPr>
        <p:spPr bwMode="auto">
          <a:xfrm>
            <a:off x="2659876"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0" name="Oval 149">
            <a:extLst>
              <a:ext uri="{FF2B5EF4-FFF2-40B4-BE49-F238E27FC236}">
                <a16:creationId xmlns:a16="http://schemas.microsoft.com/office/drawing/2014/main" id="{7A84A1E5-BC79-413A-A5B7-494A5520D2BA}"/>
              </a:ext>
            </a:extLst>
          </p:cNvPr>
          <p:cNvSpPr/>
          <p:nvPr/>
        </p:nvSpPr>
        <p:spPr bwMode="auto">
          <a:xfrm>
            <a:off x="2965678" y="3613968"/>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2" name="Oval 151">
            <a:extLst>
              <a:ext uri="{FF2B5EF4-FFF2-40B4-BE49-F238E27FC236}">
                <a16:creationId xmlns:a16="http://schemas.microsoft.com/office/drawing/2014/main" id="{15634AAA-56AF-4714-887E-65FD1F1100DF}"/>
              </a:ext>
            </a:extLst>
          </p:cNvPr>
          <p:cNvSpPr/>
          <p:nvPr/>
        </p:nvSpPr>
        <p:spPr bwMode="auto">
          <a:xfrm>
            <a:off x="3587795" y="361245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4" name="Oval 153">
            <a:extLst>
              <a:ext uri="{FF2B5EF4-FFF2-40B4-BE49-F238E27FC236}">
                <a16:creationId xmlns:a16="http://schemas.microsoft.com/office/drawing/2014/main" id="{8BD1F02D-0540-4CE0-8AD6-5B00C839E061}"/>
              </a:ext>
            </a:extLst>
          </p:cNvPr>
          <p:cNvSpPr/>
          <p:nvPr/>
        </p:nvSpPr>
        <p:spPr bwMode="auto">
          <a:xfrm>
            <a:off x="2970190" y="389620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6" name="Oval 155">
            <a:extLst>
              <a:ext uri="{FF2B5EF4-FFF2-40B4-BE49-F238E27FC236}">
                <a16:creationId xmlns:a16="http://schemas.microsoft.com/office/drawing/2014/main" id="{4AC96256-3C34-478D-802E-8AE7B0EB5B73}"/>
              </a:ext>
            </a:extLst>
          </p:cNvPr>
          <p:cNvSpPr/>
          <p:nvPr/>
        </p:nvSpPr>
        <p:spPr bwMode="auto">
          <a:xfrm>
            <a:off x="3583794" y="3903219"/>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58" name="Straight Arrow Connector 157">
            <a:extLst>
              <a:ext uri="{FF2B5EF4-FFF2-40B4-BE49-F238E27FC236}">
                <a16:creationId xmlns:a16="http://schemas.microsoft.com/office/drawing/2014/main" id="{61873486-F940-4D41-943E-43A82EC96CF3}"/>
              </a:ext>
            </a:extLst>
          </p:cNvPr>
          <p:cNvCxnSpPr>
            <a:cxnSpLocks/>
            <a:stCxn id="116" idx="2"/>
            <a:endCxn id="110" idx="0"/>
          </p:cNvCxnSpPr>
          <p:nvPr/>
        </p:nvCxnSpPr>
        <p:spPr bwMode="auto">
          <a:xfrm flipH="1">
            <a:off x="2200771" y="1827769"/>
            <a:ext cx="4011" cy="54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0" name="Rectangle 159">
            <a:extLst>
              <a:ext uri="{FF2B5EF4-FFF2-40B4-BE49-F238E27FC236}">
                <a16:creationId xmlns:a16="http://schemas.microsoft.com/office/drawing/2014/main" id="{37286AEE-A687-4540-8213-FD643445C31C}"/>
              </a:ext>
            </a:extLst>
          </p:cNvPr>
          <p:cNvSpPr/>
          <p:nvPr/>
        </p:nvSpPr>
        <p:spPr bwMode="auto">
          <a:xfrm>
            <a:off x="2956867" y="1220179"/>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162" name="Rectangle 161">
            <a:extLst>
              <a:ext uri="{FF2B5EF4-FFF2-40B4-BE49-F238E27FC236}">
                <a16:creationId xmlns:a16="http://schemas.microsoft.com/office/drawing/2014/main" id="{CF96DE8C-B24F-4628-B06D-028D3B15BE44}"/>
              </a:ext>
            </a:extLst>
          </p:cNvPr>
          <p:cNvSpPr/>
          <p:nvPr/>
        </p:nvSpPr>
        <p:spPr bwMode="auto">
          <a:xfrm>
            <a:off x="2949475" y="2384617"/>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165" name="Oval 164">
            <a:extLst>
              <a:ext uri="{FF2B5EF4-FFF2-40B4-BE49-F238E27FC236}">
                <a16:creationId xmlns:a16="http://schemas.microsoft.com/office/drawing/2014/main" id="{CC585A7F-E666-4DF7-8612-5B2711318456}"/>
              </a:ext>
            </a:extLst>
          </p:cNvPr>
          <p:cNvSpPr/>
          <p:nvPr/>
        </p:nvSpPr>
        <p:spPr bwMode="auto">
          <a:xfrm>
            <a:off x="3271368" y="3896206"/>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66" name="TextBox 65">
            <a:extLst>
              <a:ext uri="{FF2B5EF4-FFF2-40B4-BE49-F238E27FC236}">
                <a16:creationId xmlns:a16="http://schemas.microsoft.com/office/drawing/2014/main" id="{07DADB8B-07C6-451B-9FE4-10465A1BBD56}"/>
              </a:ext>
            </a:extLst>
          </p:cNvPr>
          <p:cNvSpPr txBox="1"/>
          <p:nvPr/>
        </p:nvSpPr>
        <p:spPr>
          <a:xfrm>
            <a:off x="7484485" y="1831034"/>
            <a:ext cx="1552205" cy="369332"/>
          </a:xfrm>
          <a:prstGeom prst="rect">
            <a:avLst/>
          </a:prstGeom>
          <a:noFill/>
        </p:spPr>
        <p:txBody>
          <a:bodyPr wrap="square">
            <a:spAutoFit/>
          </a:bodyPr>
          <a:lstStyle/>
          <a:p>
            <a:r>
              <a:rPr lang="en-US" sz="1800" b="1" u="sng" dirty="0">
                <a:solidFill>
                  <a:srgbClr val="CE1126"/>
                </a:solidFill>
              </a:rPr>
              <a:t>0.9554434</a:t>
            </a:r>
            <a:endParaRPr lang="en-US" sz="1800" dirty="0"/>
          </a:p>
        </p:txBody>
      </p:sp>
      <p:sp>
        <p:nvSpPr>
          <p:cNvPr id="68" name="TextBox 67">
            <a:extLst>
              <a:ext uri="{FF2B5EF4-FFF2-40B4-BE49-F238E27FC236}">
                <a16:creationId xmlns:a16="http://schemas.microsoft.com/office/drawing/2014/main" id="{A821E5E8-1173-4ADD-B8B5-CB5A1045D5D6}"/>
              </a:ext>
            </a:extLst>
          </p:cNvPr>
          <p:cNvSpPr txBox="1"/>
          <p:nvPr/>
        </p:nvSpPr>
        <p:spPr>
          <a:xfrm>
            <a:off x="3459194" y="1849230"/>
            <a:ext cx="1401677" cy="369332"/>
          </a:xfrm>
          <a:prstGeom prst="rect">
            <a:avLst/>
          </a:prstGeom>
          <a:noFill/>
        </p:spPr>
        <p:txBody>
          <a:bodyPr wrap="square">
            <a:spAutoFit/>
          </a:bodyPr>
          <a:lstStyle/>
          <a:p>
            <a:r>
              <a:rPr lang="en-US" sz="1800" b="1" u="sng" dirty="0">
                <a:solidFill>
                  <a:srgbClr val="CE1126"/>
                </a:solidFill>
              </a:rPr>
              <a:t>0.304412</a:t>
            </a:r>
            <a:endParaRPr lang="en-US" sz="1800" dirty="0"/>
          </a:p>
        </p:txBody>
      </p:sp>
      <p:sp>
        <p:nvSpPr>
          <p:cNvPr id="8" name="TextBox 7">
            <a:extLst>
              <a:ext uri="{FF2B5EF4-FFF2-40B4-BE49-F238E27FC236}">
                <a16:creationId xmlns:a16="http://schemas.microsoft.com/office/drawing/2014/main" id="{E2D0A044-44FD-482B-ABAA-B17324F6A0DD}"/>
              </a:ext>
            </a:extLst>
          </p:cNvPr>
          <p:cNvSpPr txBox="1"/>
          <p:nvPr/>
        </p:nvSpPr>
        <p:spPr>
          <a:xfrm>
            <a:off x="3163580" y="1582238"/>
            <a:ext cx="2473363"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Entropy loss</a:t>
            </a:r>
          </a:p>
        </p:txBody>
      </p:sp>
      <p:sp>
        <p:nvSpPr>
          <p:cNvPr id="10" name="TextBox 9">
            <a:extLst>
              <a:ext uri="{FF2B5EF4-FFF2-40B4-BE49-F238E27FC236}">
                <a16:creationId xmlns:a16="http://schemas.microsoft.com/office/drawing/2014/main" id="{E4B142B0-F58A-45CD-9AB5-328C528CE100}"/>
              </a:ext>
            </a:extLst>
          </p:cNvPr>
          <p:cNvSpPr txBox="1"/>
          <p:nvPr/>
        </p:nvSpPr>
        <p:spPr>
          <a:xfrm>
            <a:off x="7226058" y="1589721"/>
            <a:ext cx="2473363"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Entropy loss</a:t>
            </a:r>
          </a:p>
        </p:txBody>
      </p:sp>
    </p:spTree>
    <p:extLst>
      <p:ext uri="{BB962C8B-B14F-4D97-AF65-F5344CB8AC3E}">
        <p14:creationId xmlns:p14="http://schemas.microsoft.com/office/powerpoint/2010/main" val="275671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4" grpId="0" animBg="1"/>
      <p:bldP spid="16" grpId="0" animBg="1"/>
      <p:bldP spid="18" grpId="0" animBg="1"/>
      <p:bldP spid="20" grpId="0" animBg="1"/>
      <p:bldP spid="22" grpId="0" animBg="1"/>
      <p:bldP spid="24" grpId="0" animBg="1"/>
      <p:bldP spid="26" grpId="0" animBg="1"/>
      <p:bldP spid="65" grpId="0" animBg="1"/>
      <p:bldP spid="67" grpId="0" animBg="1"/>
      <p:bldP spid="75" grpId="0" animBg="1"/>
      <p:bldP spid="79" grpId="0" animBg="1"/>
      <p:bldP spid="83" grpId="0" animBg="1"/>
      <p:bldP spid="87" grpId="0" animBg="1"/>
      <p:bldP spid="89" grpId="0" animBg="1"/>
      <p:bldP spid="93" grpId="0" animBg="1"/>
      <p:bldP spid="97" grpId="0" animBg="1"/>
      <p:bldP spid="101" grpId="0" animBg="1"/>
      <p:bldP spid="106" grpId="0" animBg="1"/>
      <p:bldP spid="108" grpId="0" animBg="1"/>
      <p:bldP spid="110" grpId="0" animBg="1"/>
      <p:bldP spid="112" grpId="0" animBg="1"/>
      <p:bldP spid="114" grpId="0" animBg="1"/>
      <p:bldP spid="138" grpId="0" animBg="1"/>
      <p:bldP spid="140" grpId="0" animBg="1"/>
      <p:bldP spid="142" grpId="0" animBg="1"/>
      <p:bldP spid="144" grpId="0" animBg="1"/>
      <p:bldP spid="148" grpId="0" animBg="1"/>
      <p:bldP spid="150" grpId="0" animBg="1"/>
      <p:bldP spid="152" grpId="0" animBg="1"/>
      <p:bldP spid="154" grpId="0" animBg="1"/>
      <p:bldP spid="156" grpId="0" animBg="1"/>
      <p:bldP spid="162" grpId="0" animBg="1"/>
      <p:bldP spid="16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a:xfrm>
            <a:off x="4419600" y="717882"/>
            <a:ext cx="3657600" cy="857250"/>
          </a:xfrm>
        </p:spPr>
        <p:txBody>
          <a:bodyPr>
            <a:normAutofit fontScale="90000"/>
          </a:bodyPr>
          <a:lstStyle/>
          <a:p>
            <a:r>
              <a:rPr lang="en-US" sz="2400" dirty="0"/>
              <a:t>“Recursive”</a:t>
            </a:r>
            <a:br>
              <a:rPr lang="en-US" sz="2400" dirty="0"/>
            </a:br>
            <a:r>
              <a:rPr lang="en-US" sz="2400" dirty="0"/>
              <a:t>Keep going until we either get a perfect fit, or we run out of features</a:t>
            </a:r>
          </a:p>
        </p:txBody>
      </p:sp>
      <p:sp>
        <p:nvSpPr>
          <p:cNvPr id="6" name="Rectangle: Rounded Corners 5">
            <a:extLst>
              <a:ext uri="{FF2B5EF4-FFF2-40B4-BE49-F238E27FC236}">
                <a16:creationId xmlns:a16="http://schemas.microsoft.com/office/drawing/2014/main" id="{41584D7C-4F5A-41FD-9683-C9CB390BDBAF}"/>
              </a:ext>
            </a:extLst>
          </p:cNvPr>
          <p:cNvSpPr/>
          <p:nvPr/>
        </p:nvSpPr>
        <p:spPr bwMode="auto">
          <a:xfrm>
            <a:off x="1180865" y="96552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Feature 1 Rule</a:t>
            </a:r>
          </a:p>
        </p:txBody>
      </p:sp>
      <p:sp>
        <p:nvSpPr>
          <p:cNvPr id="7" name="Rectangle: Rounded Corners 6">
            <a:extLst>
              <a:ext uri="{FF2B5EF4-FFF2-40B4-BE49-F238E27FC236}">
                <a16:creationId xmlns:a16="http://schemas.microsoft.com/office/drawing/2014/main" id="{5AC89194-44EC-4DE5-B04A-FAAB6F2B7286}"/>
              </a:ext>
            </a:extLst>
          </p:cNvPr>
          <p:cNvSpPr/>
          <p:nvPr/>
        </p:nvSpPr>
        <p:spPr bwMode="auto">
          <a:xfrm>
            <a:off x="240639" y="191540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8" name="Rectangle: Rounded Corners 7">
            <a:extLst>
              <a:ext uri="{FF2B5EF4-FFF2-40B4-BE49-F238E27FC236}">
                <a16:creationId xmlns:a16="http://schemas.microsoft.com/office/drawing/2014/main" id="{AD068E5F-2231-43AC-A584-3E00ABC8E8B5}"/>
              </a:ext>
            </a:extLst>
          </p:cNvPr>
          <p:cNvSpPr/>
          <p:nvPr/>
        </p:nvSpPr>
        <p:spPr bwMode="auto">
          <a:xfrm>
            <a:off x="2221839" y="191540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 name="Rectangle: Rounded Corners 8">
            <a:extLst>
              <a:ext uri="{FF2B5EF4-FFF2-40B4-BE49-F238E27FC236}">
                <a16:creationId xmlns:a16="http://schemas.microsoft.com/office/drawing/2014/main" id="{869B3ED8-EC6E-448E-B360-5BB8E4988ADD}"/>
              </a:ext>
            </a:extLst>
          </p:cNvPr>
          <p:cNvSpPr/>
          <p:nvPr/>
        </p:nvSpPr>
        <p:spPr bwMode="auto">
          <a:xfrm>
            <a:off x="1180865" y="11944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10" name="Oval 9">
            <a:extLst>
              <a:ext uri="{FF2B5EF4-FFF2-40B4-BE49-F238E27FC236}">
                <a16:creationId xmlns:a16="http://schemas.microsoft.com/office/drawing/2014/main" id="{6A6B613F-89E1-4E98-A875-F12C9F239348}"/>
              </a:ext>
            </a:extLst>
          </p:cNvPr>
          <p:cNvSpPr/>
          <p:nvPr/>
        </p:nvSpPr>
        <p:spPr bwMode="auto">
          <a:xfrm>
            <a:off x="1347800" y="23524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1" name="Oval 10">
            <a:extLst>
              <a:ext uri="{FF2B5EF4-FFF2-40B4-BE49-F238E27FC236}">
                <a16:creationId xmlns:a16="http://schemas.microsoft.com/office/drawing/2014/main" id="{7394FBBA-6615-489A-A153-961262BB1EF5}"/>
              </a:ext>
            </a:extLst>
          </p:cNvPr>
          <p:cNvSpPr/>
          <p:nvPr/>
        </p:nvSpPr>
        <p:spPr bwMode="auto">
          <a:xfrm>
            <a:off x="1653602" y="23524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2" name="Oval 11">
            <a:extLst>
              <a:ext uri="{FF2B5EF4-FFF2-40B4-BE49-F238E27FC236}">
                <a16:creationId xmlns:a16="http://schemas.microsoft.com/office/drawing/2014/main" id="{BECF03D8-EA32-46C9-8EB5-E51FCDBBBAFD}"/>
              </a:ext>
            </a:extLst>
          </p:cNvPr>
          <p:cNvSpPr/>
          <p:nvPr/>
        </p:nvSpPr>
        <p:spPr bwMode="auto">
          <a:xfrm>
            <a:off x="1964417" y="23524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3" name="Oval 12">
            <a:extLst>
              <a:ext uri="{FF2B5EF4-FFF2-40B4-BE49-F238E27FC236}">
                <a16:creationId xmlns:a16="http://schemas.microsoft.com/office/drawing/2014/main" id="{01FF31F7-B7FA-452E-9339-8C6FD04C1A0B}"/>
              </a:ext>
            </a:extLst>
          </p:cNvPr>
          <p:cNvSpPr/>
          <p:nvPr/>
        </p:nvSpPr>
        <p:spPr bwMode="auto">
          <a:xfrm>
            <a:off x="2275719" y="233735"/>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4" name="Oval 13">
            <a:extLst>
              <a:ext uri="{FF2B5EF4-FFF2-40B4-BE49-F238E27FC236}">
                <a16:creationId xmlns:a16="http://schemas.microsoft.com/office/drawing/2014/main" id="{606C923F-9A85-4C4A-9BD1-FCCF9F204CC7}"/>
              </a:ext>
            </a:extLst>
          </p:cNvPr>
          <p:cNvSpPr/>
          <p:nvPr/>
        </p:nvSpPr>
        <p:spPr bwMode="auto">
          <a:xfrm>
            <a:off x="1342281" y="51748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5" name="Oval 14">
            <a:extLst>
              <a:ext uri="{FF2B5EF4-FFF2-40B4-BE49-F238E27FC236}">
                <a16:creationId xmlns:a16="http://schemas.microsoft.com/office/drawing/2014/main" id="{D2AFD2C5-010F-41FD-B010-200C4DDD0D7A}"/>
              </a:ext>
            </a:extLst>
          </p:cNvPr>
          <p:cNvSpPr/>
          <p:nvPr/>
        </p:nvSpPr>
        <p:spPr bwMode="auto">
          <a:xfrm>
            <a:off x="1658114" y="51748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6" name="Oval 15">
            <a:extLst>
              <a:ext uri="{FF2B5EF4-FFF2-40B4-BE49-F238E27FC236}">
                <a16:creationId xmlns:a16="http://schemas.microsoft.com/office/drawing/2014/main" id="{78A44A4A-46FD-4C66-B619-7245AA04ACA7}"/>
              </a:ext>
            </a:extLst>
          </p:cNvPr>
          <p:cNvSpPr/>
          <p:nvPr/>
        </p:nvSpPr>
        <p:spPr bwMode="auto">
          <a:xfrm>
            <a:off x="1964916" y="524999"/>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18" name="Straight Arrow Connector 17">
            <a:extLst>
              <a:ext uri="{FF2B5EF4-FFF2-40B4-BE49-F238E27FC236}">
                <a16:creationId xmlns:a16="http://schemas.microsoft.com/office/drawing/2014/main" id="{59A1552E-6B69-4AE4-9DCC-6EB12E1DF9F5}"/>
              </a:ext>
            </a:extLst>
          </p:cNvPr>
          <p:cNvCxnSpPr>
            <a:cxnSpLocks/>
            <a:stCxn id="6" idx="2"/>
            <a:endCxn id="7" idx="0"/>
          </p:cNvCxnSpPr>
          <p:nvPr/>
        </p:nvCxnSpPr>
        <p:spPr bwMode="auto">
          <a:xfrm flipH="1">
            <a:off x="945490" y="1635286"/>
            <a:ext cx="940226" cy="280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E4636DB1-CFEB-4AF0-B05E-6C29CEBF4E86}"/>
              </a:ext>
            </a:extLst>
          </p:cNvPr>
          <p:cNvCxnSpPr>
            <a:cxnSpLocks/>
            <a:stCxn id="6" idx="2"/>
            <a:endCxn id="8" idx="0"/>
          </p:cNvCxnSpPr>
          <p:nvPr/>
        </p:nvCxnSpPr>
        <p:spPr bwMode="auto">
          <a:xfrm>
            <a:off x="1885716" y="1635286"/>
            <a:ext cx="1040974" cy="280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BA4FE985-AA26-43D5-B905-44D1144AA2F0}"/>
              </a:ext>
            </a:extLst>
          </p:cNvPr>
          <p:cNvSpPr/>
          <p:nvPr/>
        </p:nvSpPr>
        <p:spPr bwMode="auto">
          <a:xfrm>
            <a:off x="1146651" y="164939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21" name="Rectangle 20">
            <a:extLst>
              <a:ext uri="{FF2B5EF4-FFF2-40B4-BE49-F238E27FC236}">
                <a16:creationId xmlns:a16="http://schemas.microsoft.com/office/drawing/2014/main" id="{2DD87FCF-663E-4C7D-BF7E-8C9AE0AD5878}"/>
              </a:ext>
            </a:extLst>
          </p:cNvPr>
          <p:cNvSpPr/>
          <p:nvPr/>
        </p:nvSpPr>
        <p:spPr bwMode="auto">
          <a:xfrm>
            <a:off x="2275720" y="1670401"/>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22" name="Oval 21">
            <a:extLst>
              <a:ext uri="{FF2B5EF4-FFF2-40B4-BE49-F238E27FC236}">
                <a16:creationId xmlns:a16="http://schemas.microsoft.com/office/drawing/2014/main" id="{75650A89-589B-414F-9802-F11263BB7E18}"/>
              </a:ext>
            </a:extLst>
          </p:cNvPr>
          <p:cNvSpPr/>
          <p:nvPr/>
        </p:nvSpPr>
        <p:spPr bwMode="auto">
          <a:xfrm>
            <a:off x="1014427" y="202720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3" name="Oval 22">
            <a:extLst>
              <a:ext uri="{FF2B5EF4-FFF2-40B4-BE49-F238E27FC236}">
                <a16:creationId xmlns:a16="http://schemas.microsoft.com/office/drawing/2014/main" id="{87D0FED4-BE43-4D52-837B-F8132F5751FC}"/>
              </a:ext>
            </a:extLst>
          </p:cNvPr>
          <p:cNvSpPr/>
          <p:nvPr/>
        </p:nvSpPr>
        <p:spPr bwMode="auto">
          <a:xfrm>
            <a:off x="392291" y="2309441"/>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5" name="Oval 24">
            <a:extLst>
              <a:ext uri="{FF2B5EF4-FFF2-40B4-BE49-F238E27FC236}">
                <a16:creationId xmlns:a16="http://schemas.microsoft.com/office/drawing/2014/main" id="{F06574B4-4F6A-4E04-829B-FF61ACD70C20}"/>
              </a:ext>
            </a:extLst>
          </p:cNvPr>
          <p:cNvSpPr/>
          <p:nvPr/>
        </p:nvSpPr>
        <p:spPr bwMode="auto">
          <a:xfrm>
            <a:off x="2395195" y="201968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6" name="Oval 25">
            <a:extLst>
              <a:ext uri="{FF2B5EF4-FFF2-40B4-BE49-F238E27FC236}">
                <a16:creationId xmlns:a16="http://schemas.microsoft.com/office/drawing/2014/main" id="{5112DAB2-AD34-4260-8EF8-452F1F7FBCD4}"/>
              </a:ext>
            </a:extLst>
          </p:cNvPr>
          <p:cNvSpPr/>
          <p:nvPr/>
        </p:nvSpPr>
        <p:spPr bwMode="auto">
          <a:xfrm>
            <a:off x="2700997" y="2019686"/>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8" name="Oval 27">
            <a:extLst>
              <a:ext uri="{FF2B5EF4-FFF2-40B4-BE49-F238E27FC236}">
                <a16:creationId xmlns:a16="http://schemas.microsoft.com/office/drawing/2014/main" id="{ACF37981-E4F6-46B9-A3A0-591BDF7A3847}"/>
              </a:ext>
            </a:extLst>
          </p:cNvPr>
          <p:cNvSpPr/>
          <p:nvPr/>
        </p:nvSpPr>
        <p:spPr bwMode="auto">
          <a:xfrm>
            <a:off x="2705509" y="2301924"/>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cxnSp>
        <p:nvCxnSpPr>
          <p:cNvPr id="30" name="Straight Arrow Connector 29">
            <a:extLst>
              <a:ext uri="{FF2B5EF4-FFF2-40B4-BE49-F238E27FC236}">
                <a16:creationId xmlns:a16="http://schemas.microsoft.com/office/drawing/2014/main" id="{B8622909-6337-44B5-9DC0-C8171D211B0A}"/>
              </a:ext>
            </a:extLst>
          </p:cNvPr>
          <p:cNvCxnSpPr>
            <a:stCxn id="9" idx="2"/>
            <a:endCxn id="6" idx="0"/>
          </p:cNvCxnSpPr>
          <p:nvPr/>
        </p:nvCxnSpPr>
        <p:spPr bwMode="auto">
          <a:xfrm>
            <a:off x="1885715" y="789200"/>
            <a:ext cx="0" cy="1763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ectangle 30">
            <a:extLst>
              <a:ext uri="{FF2B5EF4-FFF2-40B4-BE49-F238E27FC236}">
                <a16:creationId xmlns:a16="http://schemas.microsoft.com/office/drawing/2014/main" id="{D3D716AC-4C56-420D-8DF9-B45BA4A7B80C}"/>
              </a:ext>
            </a:extLst>
          </p:cNvPr>
          <p:cNvSpPr/>
          <p:nvPr/>
        </p:nvSpPr>
        <p:spPr bwMode="auto">
          <a:xfrm>
            <a:off x="2637801" y="181609"/>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Input Data</a:t>
            </a:r>
          </a:p>
        </p:txBody>
      </p:sp>
      <p:sp>
        <p:nvSpPr>
          <p:cNvPr id="32" name="Rectangle 31">
            <a:extLst>
              <a:ext uri="{FF2B5EF4-FFF2-40B4-BE49-F238E27FC236}">
                <a16:creationId xmlns:a16="http://schemas.microsoft.com/office/drawing/2014/main" id="{0CA81EC3-315C-4E8E-8EC4-4AC0B1E9EB05}"/>
              </a:ext>
            </a:extLst>
          </p:cNvPr>
          <p:cNvSpPr/>
          <p:nvPr/>
        </p:nvSpPr>
        <p:spPr bwMode="auto">
          <a:xfrm>
            <a:off x="2634420" y="1048506"/>
            <a:ext cx="1147742"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Rule</a:t>
            </a:r>
          </a:p>
        </p:txBody>
      </p:sp>
      <p:sp>
        <p:nvSpPr>
          <p:cNvPr id="3" name="Oval 2">
            <a:extLst>
              <a:ext uri="{FF2B5EF4-FFF2-40B4-BE49-F238E27FC236}">
                <a16:creationId xmlns:a16="http://schemas.microsoft.com/office/drawing/2014/main" id="{F012B9F4-A2EE-4C19-8442-65B2D6D06949}"/>
              </a:ext>
            </a:extLst>
          </p:cNvPr>
          <p:cNvSpPr/>
          <p:nvPr/>
        </p:nvSpPr>
        <p:spPr bwMode="auto">
          <a:xfrm>
            <a:off x="3025468" y="230192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24" name="Oval 23">
            <a:extLst>
              <a:ext uri="{FF2B5EF4-FFF2-40B4-BE49-F238E27FC236}">
                <a16:creationId xmlns:a16="http://schemas.microsoft.com/office/drawing/2014/main" id="{1981E1DC-BBAD-487A-B411-62B0F626FF3B}"/>
              </a:ext>
            </a:extLst>
          </p:cNvPr>
          <p:cNvSpPr/>
          <p:nvPr/>
        </p:nvSpPr>
        <p:spPr bwMode="auto">
          <a:xfrm>
            <a:off x="2277193" y="517482"/>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34" name="Oval 33">
            <a:extLst>
              <a:ext uri="{FF2B5EF4-FFF2-40B4-BE49-F238E27FC236}">
                <a16:creationId xmlns:a16="http://schemas.microsoft.com/office/drawing/2014/main" id="{BE1E0549-C55E-46EE-BCA3-54832A8A8AAE}"/>
              </a:ext>
            </a:extLst>
          </p:cNvPr>
          <p:cNvSpPr/>
          <p:nvPr/>
        </p:nvSpPr>
        <p:spPr bwMode="auto">
          <a:xfrm>
            <a:off x="3341978" y="2301924"/>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35" name="Rectangle: Rounded Corners 34">
            <a:extLst>
              <a:ext uri="{FF2B5EF4-FFF2-40B4-BE49-F238E27FC236}">
                <a16:creationId xmlns:a16="http://schemas.microsoft.com/office/drawing/2014/main" id="{37970C4F-F23E-475A-80B5-27377B79C4E4}"/>
              </a:ext>
            </a:extLst>
          </p:cNvPr>
          <p:cNvSpPr/>
          <p:nvPr/>
        </p:nvSpPr>
        <p:spPr bwMode="auto">
          <a:xfrm>
            <a:off x="2275719" y="276148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1600" dirty="0">
                <a:solidFill>
                  <a:schemeClr val="tx1"/>
                </a:solidFill>
                <a:latin typeface="Arial" panose="020B0604020202020204" pitchFamily="34" charset="0"/>
                <a:cs typeface="Arial" panose="020B0604020202020204" pitchFamily="34" charset="0"/>
              </a:rPr>
              <a:t>Feature 2 Rule</a:t>
            </a:r>
          </a:p>
        </p:txBody>
      </p:sp>
      <p:cxnSp>
        <p:nvCxnSpPr>
          <p:cNvPr id="56" name="Straight Arrow Connector 55">
            <a:extLst>
              <a:ext uri="{FF2B5EF4-FFF2-40B4-BE49-F238E27FC236}">
                <a16:creationId xmlns:a16="http://schemas.microsoft.com/office/drawing/2014/main" id="{7C6F0AC0-CADE-41DD-8830-F666E67C2041}"/>
              </a:ext>
            </a:extLst>
          </p:cNvPr>
          <p:cNvCxnSpPr>
            <a:cxnSpLocks/>
          </p:cNvCxnSpPr>
          <p:nvPr/>
        </p:nvCxnSpPr>
        <p:spPr bwMode="auto">
          <a:xfrm>
            <a:off x="2926689" y="2585161"/>
            <a:ext cx="0" cy="1763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20A274BE-2D05-49B7-98F4-E6C2C6D05686}"/>
              </a:ext>
            </a:extLst>
          </p:cNvPr>
          <p:cNvCxnSpPr>
            <a:cxnSpLocks/>
          </p:cNvCxnSpPr>
          <p:nvPr/>
        </p:nvCxnSpPr>
        <p:spPr bwMode="auto">
          <a:xfrm flipH="1">
            <a:off x="1978734" y="3448706"/>
            <a:ext cx="940226" cy="280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38F95D2C-CDDD-41EA-AEBA-81280363B07F}"/>
              </a:ext>
            </a:extLst>
          </p:cNvPr>
          <p:cNvCxnSpPr>
            <a:cxnSpLocks/>
          </p:cNvCxnSpPr>
          <p:nvPr/>
        </p:nvCxnSpPr>
        <p:spPr bwMode="auto">
          <a:xfrm>
            <a:off x="2918960" y="3448706"/>
            <a:ext cx="1040974" cy="280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Rectangle 65">
            <a:extLst>
              <a:ext uri="{FF2B5EF4-FFF2-40B4-BE49-F238E27FC236}">
                <a16:creationId xmlns:a16="http://schemas.microsoft.com/office/drawing/2014/main" id="{7C7EE2E4-8A67-44E1-A5AF-02FC670F9CB2}"/>
              </a:ext>
            </a:extLst>
          </p:cNvPr>
          <p:cNvSpPr/>
          <p:nvPr/>
        </p:nvSpPr>
        <p:spPr bwMode="auto">
          <a:xfrm>
            <a:off x="2179894" y="3462814"/>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Yes</a:t>
            </a:r>
          </a:p>
        </p:txBody>
      </p:sp>
      <p:sp>
        <p:nvSpPr>
          <p:cNvPr id="68" name="Rectangle 67">
            <a:extLst>
              <a:ext uri="{FF2B5EF4-FFF2-40B4-BE49-F238E27FC236}">
                <a16:creationId xmlns:a16="http://schemas.microsoft.com/office/drawing/2014/main" id="{95046518-E271-4BAA-A601-FD98DE8E6297}"/>
              </a:ext>
            </a:extLst>
          </p:cNvPr>
          <p:cNvSpPr/>
          <p:nvPr/>
        </p:nvSpPr>
        <p:spPr bwMode="auto">
          <a:xfrm>
            <a:off x="3309268" y="3450973"/>
            <a:ext cx="412580" cy="1960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r>
              <a:rPr lang="en-US" sz="1000" dirty="0">
                <a:latin typeface="Arial" panose="020B0604020202020204" pitchFamily="34" charset="0"/>
                <a:cs typeface="Arial" panose="020B0604020202020204" pitchFamily="34" charset="0"/>
              </a:rPr>
              <a:t>No</a:t>
            </a:r>
          </a:p>
        </p:txBody>
      </p:sp>
      <p:sp>
        <p:nvSpPr>
          <p:cNvPr id="84" name="Rectangle: Rounded Corners 83">
            <a:extLst>
              <a:ext uri="{FF2B5EF4-FFF2-40B4-BE49-F238E27FC236}">
                <a16:creationId xmlns:a16="http://schemas.microsoft.com/office/drawing/2014/main" id="{8BCA7B48-7334-47E1-92DD-952A9337CE63}"/>
              </a:ext>
            </a:extLst>
          </p:cNvPr>
          <p:cNvSpPr/>
          <p:nvPr/>
        </p:nvSpPr>
        <p:spPr bwMode="auto">
          <a:xfrm>
            <a:off x="1018419" y="3767262"/>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2" name="Oval 91">
            <a:extLst>
              <a:ext uri="{FF2B5EF4-FFF2-40B4-BE49-F238E27FC236}">
                <a16:creationId xmlns:a16="http://schemas.microsoft.com/office/drawing/2014/main" id="{7394279E-3FDB-4A0C-B607-8930EC5DB5AA}"/>
              </a:ext>
            </a:extLst>
          </p:cNvPr>
          <p:cNvSpPr/>
          <p:nvPr/>
        </p:nvSpPr>
        <p:spPr bwMode="auto">
          <a:xfrm>
            <a:off x="1822048" y="415378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4" name="Oval 93">
            <a:extLst>
              <a:ext uri="{FF2B5EF4-FFF2-40B4-BE49-F238E27FC236}">
                <a16:creationId xmlns:a16="http://schemas.microsoft.com/office/drawing/2014/main" id="{CC7FF656-B9B8-487F-B728-A09736D10837}"/>
              </a:ext>
            </a:extLst>
          </p:cNvPr>
          <p:cNvSpPr/>
          <p:nvPr/>
        </p:nvSpPr>
        <p:spPr bwMode="auto">
          <a:xfrm>
            <a:off x="2138558" y="4153783"/>
            <a:ext cx="152400" cy="1524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96" name="Rectangle: Rounded Corners 95">
            <a:extLst>
              <a:ext uri="{FF2B5EF4-FFF2-40B4-BE49-F238E27FC236}">
                <a16:creationId xmlns:a16="http://schemas.microsoft.com/office/drawing/2014/main" id="{8B3B0BB3-D198-4286-AFC9-506A531EB9C6}"/>
              </a:ext>
            </a:extLst>
          </p:cNvPr>
          <p:cNvSpPr/>
          <p:nvPr/>
        </p:nvSpPr>
        <p:spPr bwMode="auto">
          <a:xfrm>
            <a:off x="3631539" y="3772279"/>
            <a:ext cx="1409700" cy="66975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solidFill>
                <a:schemeClr val="tx1"/>
              </a:solidFill>
              <a:latin typeface="Times" charset="0"/>
            </a:endParaRPr>
          </a:p>
        </p:txBody>
      </p:sp>
      <p:sp>
        <p:nvSpPr>
          <p:cNvPr id="98" name="Oval 97">
            <a:extLst>
              <a:ext uri="{FF2B5EF4-FFF2-40B4-BE49-F238E27FC236}">
                <a16:creationId xmlns:a16="http://schemas.microsoft.com/office/drawing/2014/main" id="{95634689-F0F0-4C7F-A467-9C77F79B8AC9}"/>
              </a:ext>
            </a:extLst>
          </p:cNvPr>
          <p:cNvSpPr/>
          <p:nvPr/>
        </p:nvSpPr>
        <p:spPr bwMode="auto">
          <a:xfrm>
            <a:off x="3804895" y="387656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00" name="Oval 99">
            <a:extLst>
              <a:ext uri="{FF2B5EF4-FFF2-40B4-BE49-F238E27FC236}">
                <a16:creationId xmlns:a16="http://schemas.microsoft.com/office/drawing/2014/main" id="{83459E99-E07E-47A6-9D0A-06A2121A8AEE}"/>
              </a:ext>
            </a:extLst>
          </p:cNvPr>
          <p:cNvSpPr/>
          <p:nvPr/>
        </p:nvSpPr>
        <p:spPr bwMode="auto">
          <a:xfrm>
            <a:off x="4110697" y="3876562"/>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
        <p:nvSpPr>
          <p:cNvPr id="102" name="Oval 101">
            <a:extLst>
              <a:ext uri="{FF2B5EF4-FFF2-40B4-BE49-F238E27FC236}">
                <a16:creationId xmlns:a16="http://schemas.microsoft.com/office/drawing/2014/main" id="{3C0426CC-465D-4029-93C3-6FC85966D76A}"/>
              </a:ext>
            </a:extLst>
          </p:cNvPr>
          <p:cNvSpPr/>
          <p:nvPr/>
        </p:nvSpPr>
        <p:spPr bwMode="auto">
          <a:xfrm>
            <a:off x="4115209" y="4158800"/>
            <a:ext cx="152400" cy="1524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2400">
              <a:latin typeface="Times" charset="0"/>
            </a:endParaRPr>
          </a:p>
        </p:txBody>
      </p:sp>
    </p:spTree>
    <p:extLst>
      <p:ext uri="{BB962C8B-B14F-4D97-AF65-F5344CB8AC3E}">
        <p14:creationId xmlns:p14="http://schemas.microsoft.com/office/powerpoint/2010/main" val="1105353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Why use Decision Tree?</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p:txBody>
          <a:bodyPr numCol="2">
            <a:normAutofit fontScale="92500" lnSpcReduction="20000"/>
          </a:bodyPr>
          <a:lstStyle/>
          <a:p>
            <a:r>
              <a:rPr lang="en-US" sz="2000" dirty="0">
                <a:solidFill>
                  <a:schemeClr val="tx1">
                    <a:lumMod val="65000"/>
                    <a:lumOff val="35000"/>
                  </a:schemeClr>
                </a:solidFill>
              </a:rPr>
              <a:t>Pro</a:t>
            </a:r>
          </a:p>
          <a:p>
            <a:pPr lvl="1"/>
            <a:r>
              <a:rPr lang="en-US" dirty="0">
                <a:solidFill>
                  <a:schemeClr val="tx1">
                    <a:lumMod val="65000"/>
                    <a:lumOff val="35000"/>
                  </a:schemeClr>
                </a:solidFill>
              </a:rPr>
              <a:t>Handles multiple features</a:t>
            </a:r>
          </a:p>
          <a:p>
            <a:pPr lvl="1"/>
            <a:r>
              <a:rPr lang="en-US" dirty="0">
                <a:solidFill>
                  <a:schemeClr val="tx1">
                    <a:lumMod val="65000"/>
                    <a:lumOff val="35000"/>
                  </a:schemeClr>
                </a:solidFill>
              </a:rPr>
              <a:t>Handles multiple classifications (beyond binary)</a:t>
            </a:r>
          </a:p>
          <a:p>
            <a:pPr lvl="1"/>
            <a:r>
              <a:rPr lang="en-US" dirty="0">
                <a:solidFill>
                  <a:schemeClr val="tx1">
                    <a:lumMod val="65000"/>
                    <a:lumOff val="35000"/>
                  </a:schemeClr>
                </a:solidFill>
              </a:rPr>
              <a:t>Simple, easy to interpret the model</a:t>
            </a:r>
          </a:p>
          <a:p>
            <a:pPr lvl="1"/>
            <a:r>
              <a:rPr lang="en-US" dirty="0">
                <a:solidFill>
                  <a:schemeClr val="tx1">
                    <a:lumMod val="65000"/>
                    <a:lumOff val="35000"/>
                  </a:schemeClr>
                </a:solidFill>
              </a:rPr>
              <a:t>Acceptable/good performance</a:t>
            </a:r>
          </a:p>
          <a:p>
            <a:pPr lvl="1"/>
            <a:endParaRPr lang="en-US" dirty="0">
              <a:solidFill>
                <a:schemeClr val="tx1">
                  <a:lumMod val="65000"/>
                  <a:lumOff val="35000"/>
                </a:schemeClr>
              </a:solidFill>
            </a:endParaRPr>
          </a:p>
          <a:p>
            <a:pPr lvl="1"/>
            <a:endParaRPr lang="en-US"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Cons</a:t>
            </a:r>
          </a:p>
          <a:p>
            <a:pPr lvl="1"/>
            <a:r>
              <a:rPr lang="en-US" sz="1600" dirty="0">
                <a:solidFill>
                  <a:schemeClr val="tx1">
                    <a:lumMod val="65000"/>
                    <a:lumOff val="35000"/>
                  </a:schemeClr>
                </a:solidFill>
              </a:rPr>
              <a:t>Tends to “overfit” </a:t>
            </a:r>
          </a:p>
          <a:p>
            <a:pPr lvl="2"/>
            <a:r>
              <a:rPr lang="en-US" sz="1400" dirty="0">
                <a:solidFill>
                  <a:schemeClr val="tx1">
                    <a:lumMod val="65000"/>
                    <a:lumOff val="35000"/>
                  </a:schemeClr>
                </a:solidFill>
              </a:rPr>
              <a:t>Solution: “pruning”</a:t>
            </a:r>
          </a:p>
          <a:p>
            <a:pPr lvl="2"/>
            <a:r>
              <a:rPr lang="en-US" sz="1400" dirty="0">
                <a:solidFill>
                  <a:schemeClr val="tx1">
                    <a:lumMod val="65000"/>
                    <a:lumOff val="35000"/>
                  </a:schemeClr>
                </a:solidFill>
              </a:rPr>
              <a:t>Use other methods: Random Forest, Boosted Trees (next week)</a:t>
            </a:r>
          </a:p>
          <a:p>
            <a:pPr lvl="1"/>
            <a:r>
              <a:rPr lang="en-US" sz="1600" dirty="0">
                <a:solidFill>
                  <a:schemeClr val="tx1">
                    <a:lumMod val="65000"/>
                    <a:lumOff val="35000"/>
                  </a:schemeClr>
                </a:solidFill>
              </a:rPr>
              <a:t>Greedy algorithm – chooses best fit without looking ahead </a:t>
            </a:r>
            <a:r>
              <a:rPr lang="en-US" sz="1400" dirty="0">
                <a:solidFill>
                  <a:schemeClr val="tx1">
                    <a:lumMod val="65000"/>
                    <a:lumOff val="35000"/>
                  </a:schemeClr>
                </a:solidFill>
              </a:rPr>
              <a:t>(for instance choosing a suboptimal split could yield better results in later splits)</a:t>
            </a:r>
          </a:p>
          <a:p>
            <a:pPr lvl="1"/>
            <a:r>
              <a:rPr lang="en-US" sz="1600" dirty="0">
                <a:solidFill>
                  <a:schemeClr val="tx1">
                    <a:lumMod val="65000"/>
                    <a:lumOff val="35000"/>
                  </a:schemeClr>
                </a:solidFill>
              </a:rPr>
              <a:t>Can be unstable – small variations in predictive values can result in very different trees.</a:t>
            </a:r>
          </a:p>
          <a:p>
            <a:pPr lvl="2"/>
            <a:r>
              <a:rPr lang="en-US" sz="1600" dirty="0">
                <a:solidFill>
                  <a:schemeClr val="tx1">
                    <a:lumMod val="65000"/>
                    <a:lumOff val="35000"/>
                  </a:schemeClr>
                </a:solidFill>
              </a:rPr>
              <a:t>We will explore solutions to this next week</a:t>
            </a:r>
          </a:p>
          <a:p>
            <a:pPr lvl="1"/>
            <a:endParaRPr lang="en-US" dirty="0">
              <a:solidFill>
                <a:schemeClr val="tx1">
                  <a:lumMod val="65000"/>
                  <a:lumOff val="35000"/>
                </a:schemeClr>
              </a:solidFill>
            </a:endParaRPr>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12"/>
          </p:nvPr>
        </p:nvSpPr>
        <p:spPr/>
        <p:txBody>
          <a:bodyPr/>
          <a:lstStyle/>
          <a:p>
            <a:fld id="{179A9A4E-4C82-4D44-9372-C31BB3818094}" type="slidenum">
              <a:rPr lang="en-US" smtClean="0"/>
              <a:pPr/>
              <a:t>48</a:t>
            </a:fld>
            <a:endParaRPr lang="en-US" dirty="0"/>
          </a:p>
        </p:txBody>
      </p:sp>
    </p:spTree>
    <p:extLst>
      <p:ext uri="{BB962C8B-B14F-4D97-AF65-F5344CB8AC3E}">
        <p14:creationId xmlns:p14="http://schemas.microsoft.com/office/powerpoint/2010/main" val="3222019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Example2</a:t>
            </a:r>
          </a:p>
        </p:txBody>
      </p:sp>
      <p:sp>
        <p:nvSpPr>
          <p:cNvPr id="3" name="Content Placeholder 2"/>
          <p:cNvSpPr>
            <a:spLocks noGrp="1"/>
          </p:cNvSpPr>
          <p:nvPr>
            <p:ph idx="1"/>
          </p:nvPr>
        </p:nvSpPr>
        <p:spPr/>
        <p:txBody>
          <a:bodyPr>
            <a:normAutofit/>
          </a:bodyPr>
          <a:lstStyle/>
          <a:p>
            <a:r>
              <a:rPr lang="en-US" dirty="0"/>
              <a:t>Example: (Imagine this is the TRAIN set)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380" y="2245660"/>
            <a:ext cx="5119967" cy="1469369"/>
          </a:xfrm>
          <a:prstGeom prst="rect">
            <a:avLst/>
          </a:prstGeom>
          <a:noFill/>
          <a:ln w="9525">
            <a:solidFill>
              <a:schemeClr val="tx1"/>
            </a:solidFill>
            <a:miter lim="800000"/>
            <a:headEnd/>
            <a:tailEnd/>
          </a:ln>
        </p:spPr>
      </p:pic>
      <p:sp>
        <p:nvSpPr>
          <p:cNvPr id="5" name="TextBox 4"/>
          <p:cNvSpPr txBox="1"/>
          <p:nvPr/>
        </p:nvSpPr>
        <p:spPr>
          <a:xfrm>
            <a:off x="6158754" y="4173562"/>
            <a:ext cx="1284194" cy="248209"/>
          </a:xfrm>
          <a:prstGeom prst="rect">
            <a:avLst/>
          </a:prstGeom>
          <a:noFill/>
        </p:spPr>
        <p:txBody>
          <a:bodyPr wrap="square" rtlCol="0">
            <a:spAutoFit/>
          </a:bodyPr>
          <a:lstStyle/>
          <a:p>
            <a:r>
              <a:rPr lang="en-US" sz="1013" dirty="0"/>
              <a:t>Target variable</a:t>
            </a:r>
          </a:p>
        </p:txBody>
      </p:sp>
      <p:cxnSp>
        <p:nvCxnSpPr>
          <p:cNvPr id="6" name="Straight Arrow Connector 5"/>
          <p:cNvCxnSpPr>
            <a:stCxn id="5" idx="0"/>
          </p:cNvCxnSpPr>
          <p:nvPr/>
        </p:nvCxnSpPr>
        <p:spPr>
          <a:xfrm flipH="1" flipV="1">
            <a:off x="6800850" y="3716362"/>
            <a:ext cx="1" cy="457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rot="5400000">
            <a:off x="4479114" y="2917505"/>
            <a:ext cx="161365" cy="1893549"/>
          </a:xfrm>
          <a:prstGeom prst="rightBrace">
            <a:avLst>
              <a:gd name="adj1" fmla="val 4375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8" name="TextBox 7"/>
          <p:cNvSpPr txBox="1"/>
          <p:nvPr/>
        </p:nvSpPr>
        <p:spPr>
          <a:xfrm>
            <a:off x="3785347" y="4035063"/>
            <a:ext cx="1512795" cy="404085"/>
          </a:xfrm>
          <a:prstGeom prst="rect">
            <a:avLst/>
          </a:prstGeom>
          <a:noFill/>
        </p:spPr>
        <p:txBody>
          <a:bodyPr wrap="square" rtlCol="0">
            <a:spAutoFit/>
          </a:bodyPr>
          <a:lstStyle/>
          <a:p>
            <a:r>
              <a:rPr lang="en-US" sz="1013" dirty="0"/>
              <a:t>Two predictors</a:t>
            </a:r>
          </a:p>
          <a:p>
            <a:r>
              <a:rPr lang="en-US" sz="1013" dirty="0"/>
              <a:t>(two dimensions)</a:t>
            </a:r>
          </a:p>
        </p:txBody>
      </p:sp>
      <p:sp>
        <p:nvSpPr>
          <p:cNvPr id="9" name="TextBox 8"/>
          <p:cNvSpPr txBox="1"/>
          <p:nvPr/>
        </p:nvSpPr>
        <p:spPr>
          <a:xfrm>
            <a:off x="6158753" y="4450562"/>
            <a:ext cx="1314450" cy="461665"/>
          </a:xfrm>
          <a:prstGeom prst="rect">
            <a:avLst/>
          </a:prstGeom>
          <a:noFill/>
        </p:spPr>
        <p:txBody>
          <a:bodyPr wrap="square" rtlCol="0">
            <a:spAutoFit/>
          </a:bodyPr>
          <a:lstStyle/>
          <a:p>
            <a:r>
              <a:rPr lang="en-US" sz="1200" dirty="0"/>
              <a:t>(12 owners;</a:t>
            </a:r>
          </a:p>
          <a:p>
            <a:r>
              <a:rPr lang="en-US" sz="1200" dirty="0"/>
              <a:t>12 non-owners)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E266-E361-490C-18D6-BD13CB537DE7}"/>
              </a:ext>
            </a:extLst>
          </p:cNvPr>
          <p:cNvSpPr>
            <a:spLocks noGrp="1"/>
          </p:cNvSpPr>
          <p:nvPr>
            <p:ph type="title"/>
          </p:nvPr>
        </p:nvSpPr>
        <p:spPr/>
        <p:txBody>
          <a:bodyPr/>
          <a:lstStyle/>
          <a:p>
            <a:r>
              <a:rPr lang="en-US" dirty="0"/>
              <a:t>Types of Imbalance</a:t>
            </a:r>
          </a:p>
        </p:txBody>
      </p:sp>
      <p:sp>
        <p:nvSpPr>
          <p:cNvPr id="3" name="Content Placeholder 2">
            <a:extLst>
              <a:ext uri="{FF2B5EF4-FFF2-40B4-BE49-F238E27FC236}">
                <a16:creationId xmlns:a16="http://schemas.microsoft.com/office/drawing/2014/main" id="{3325DB79-33C3-E749-12C4-24538FB9D012}"/>
              </a:ext>
            </a:extLst>
          </p:cNvPr>
          <p:cNvSpPr>
            <a:spLocks noGrp="1"/>
          </p:cNvSpPr>
          <p:nvPr>
            <p:ph idx="1"/>
          </p:nvPr>
        </p:nvSpPr>
        <p:spPr/>
        <p:txBody>
          <a:bodyPr>
            <a:normAutofit fontScale="92500" lnSpcReduction="10000"/>
          </a:bodyPr>
          <a:lstStyle/>
          <a:p>
            <a:r>
              <a:rPr lang="en-US" dirty="0"/>
              <a:t>Binary Imbalance: </a:t>
            </a:r>
          </a:p>
          <a:p>
            <a:pPr lvl="1"/>
            <a:r>
              <a:rPr lang="en-US" dirty="0"/>
              <a:t>The most straightforward type, where one class is underrepresented.</a:t>
            </a:r>
          </a:p>
          <a:p>
            <a:r>
              <a:rPr lang="en-US" dirty="0"/>
              <a:t>Multiclass Imbalance: </a:t>
            </a:r>
          </a:p>
          <a:p>
            <a:pPr lvl="1"/>
            <a:r>
              <a:rPr lang="en-US" dirty="0"/>
              <a:t>Involves more than two classes, where one or multiple classes are underrepresented.</a:t>
            </a:r>
          </a:p>
          <a:p>
            <a:r>
              <a:rPr lang="en-US" dirty="0"/>
              <a:t>Imbalanced Cluster Sizes: </a:t>
            </a:r>
          </a:p>
          <a:p>
            <a:pPr lvl="1"/>
            <a:r>
              <a:rPr lang="en-US" dirty="0"/>
              <a:t>In clustering problems, some clusters may have significantly fewer members.</a:t>
            </a:r>
          </a:p>
          <a:p>
            <a:r>
              <a:rPr lang="en-US" dirty="0"/>
              <a:t>Sequential Imbalance: </a:t>
            </a:r>
          </a:p>
          <a:p>
            <a:pPr lvl="1"/>
            <a:r>
              <a:rPr lang="en-US" dirty="0"/>
              <a:t>In time-series or sequence prediction, specific sequences may be underrepresented.</a:t>
            </a:r>
          </a:p>
        </p:txBody>
      </p:sp>
    </p:spTree>
    <p:extLst>
      <p:ext uri="{BB962C8B-B14F-4D97-AF65-F5344CB8AC3E}">
        <p14:creationId xmlns:p14="http://schemas.microsoft.com/office/powerpoint/2010/main" val="1853488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normAutofit/>
          </a:bodyPr>
          <a:lstStyle/>
          <a:p>
            <a:r>
              <a:rPr lang="en-US" dirty="0"/>
              <a:t>Step 1: Create a scatterplot</a:t>
            </a:r>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350" y="1923771"/>
            <a:ext cx="3486150" cy="2264792"/>
          </a:xfrm>
          <a:prstGeom prst="rect">
            <a:avLst/>
          </a:prstGeom>
          <a:noFill/>
          <a:ln w="9525">
            <a:noFill/>
            <a:miter lim="800000"/>
            <a:headEnd/>
            <a:tailEnd/>
          </a:ln>
        </p:spPr>
      </p:pic>
    </p:spTree>
    <p:extLst>
      <p:ext uri="{BB962C8B-B14F-4D97-AF65-F5344CB8AC3E}">
        <p14:creationId xmlns:p14="http://schemas.microsoft.com/office/powerpoint/2010/main" val="19540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normAutofit/>
          </a:bodyPr>
          <a:lstStyle/>
          <a:p>
            <a:r>
              <a:rPr lang="en-US" dirty="0"/>
              <a:t>Step 2: Draw a vertical or horizontal line to increase the "purity" (or homogeneity) of each resulting space</a:t>
            </a:r>
          </a:p>
          <a:p>
            <a:endParaRPr lang="en-US" dirty="0"/>
          </a:p>
        </p:txBody>
      </p:sp>
      <p:grpSp>
        <p:nvGrpSpPr>
          <p:cNvPr id="6" name="Group 5"/>
          <p:cNvGrpSpPr/>
          <p:nvPr/>
        </p:nvGrpSpPr>
        <p:grpSpPr>
          <a:xfrm>
            <a:off x="5172075" y="2854979"/>
            <a:ext cx="2714625" cy="1524387"/>
            <a:chOff x="5372100" y="1924050"/>
            <a:chExt cx="3619500" cy="2032516"/>
          </a:xfrm>
        </p:grpSpPr>
        <p:sp>
          <p:nvSpPr>
            <p:cNvPr id="7" name="Rectangle 6"/>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12</a:t>
              </a:r>
            </a:p>
            <a:p>
              <a:r>
                <a:rPr lang="en-US" sz="1050" dirty="0">
                  <a:solidFill>
                    <a:schemeClr val="tx1"/>
                  </a:solidFill>
                </a:rPr>
                <a:t>Non-owners: 12</a:t>
              </a:r>
            </a:p>
          </p:txBody>
        </p:sp>
        <p:sp>
          <p:nvSpPr>
            <p:cNvPr id="8" name="Rectangle 7"/>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3</a:t>
              </a:r>
            </a:p>
            <a:p>
              <a:r>
                <a:rPr lang="en-US" sz="1050" dirty="0">
                  <a:solidFill>
                    <a:schemeClr val="tx1"/>
                  </a:solidFill>
                </a:rPr>
                <a:t>Non-owners: 9</a:t>
              </a:r>
            </a:p>
          </p:txBody>
        </p:sp>
        <p:sp>
          <p:nvSpPr>
            <p:cNvPr id="9" name="Rectangle 8"/>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9</a:t>
              </a:r>
            </a:p>
            <a:p>
              <a:r>
                <a:rPr lang="en-US" sz="1050" dirty="0">
                  <a:solidFill>
                    <a:schemeClr val="tx1"/>
                  </a:solidFill>
                </a:rPr>
                <a:t>Non-owners: 3</a:t>
              </a:r>
            </a:p>
          </p:txBody>
        </p:sp>
        <p:cxnSp>
          <p:nvCxnSpPr>
            <p:cNvPr id="10" name="Straight Connector 9"/>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2514601"/>
              <a:ext cx="1219200" cy="330945"/>
            </a:xfrm>
            <a:prstGeom prst="rect">
              <a:avLst/>
            </a:prstGeom>
            <a:noFill/>
          </p:spPr>
          <p:txBody>
            <a:bodyPr wrap="square" rtlCol="0">
              <a:spAutoFit/>
            </a:bodyPr>
            <a:lstStyle/>
            <a:p>
              <a:pPr algn="ctr"/>
              <a:r>
                <a:rPr lang="en-US" sz="1013" dirty="0"/>
                <a:t>Lot size</a:t>
              </a:r>
            </a:p>
          </p:txBody>
        </p:sp>
        <p:sp>
          <p:nvSpPr>
            <p:cNvPr id="15" name="TextBox 14"/>
            <p:cNvSpPr txBox="1"/>
            <p:nvPr/>
          </p:nvSpPr>
          <p:spPr>
            <a:xfrm>
              <a:off x="5372100" y="2790825"/>
              <a:ext cx="1219200" cy="330945"/>
            </a:xfrm>
            <a:prstGeom prst="rect">
              <a:avLst/>
            </a:prstGeom>
            <a:noFill/>
          </p:spPr>
          <p:txBody>
            <a:bodyPr wrap="square" rtlCol="0">
              <a:spAutoFit/>
            </a:bodyPr>
            <a:lstStyle/>
            <a:p>
              <a:pPr algn="ctr"/>
              <a:r>
                <a:rPr lang="en-US" sz="1013" dirty="0"/>
                <a:t>≤19</a:t>
              </a:r>
            </a:p>
          </p:txBody>
        </p:sp>
        <p:sp>
          <p:nvSpPr>
            <p:cNvPr id="16" name="TextBox 15"/>
            <p:cNvSpPr txBox="1"/>
            <p:nvPr/>
          </p:nvSpPr>
          <p:spPr>
            <a:xfrm>
              <a:off x="7772400" y="2831069"/>
              <a:ext cx="1219200" cy="330945"/>
            </a:xfrm>
            <a:prstGeom prst="rect">
              <a:avLst/>
            </a:prstGeom>
            <a:noFill/>
          </p:spPr>
          <p:txBody>
            <a:bodyPr wrap="square" rtlCol="0">
              <a:spAutoFit/>
            </a:bodyPr>
            <a:lstStyle/>
            <a:p>
              <a:pPr algn="ctr"/>
              <a:r>
                <a:rPr lang="en-US" sz="1013" dirty="0"/>
                <a:t>&gt;19</a:t>
              </a:r>
            </a:p>
          </p:txBody>
        </p:sp>
      </p:grpSp>
      <p:pic>
        <p:nvPicPr>
          <p:cNvPr id="17"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5925" y="2789770"/>
            <a:ext cx="3486150" cy="2264792"/>
          </a:xfrm>
          <a:prstGeom prst="rect">
            <a:avLst/>
          </a:prstGeom>
          <a:noFill/>
          <a:ln w="9525">
            <a:noFill/>
            <a:miter lim="800000"/>
            <a:headEnd/>
            <a:tailEnd/>
          </a:ln>
        </p:spPr>
      </p:pic>
      <p:cxnSp>
        <p:nvCxnSpPr>
          <p:cNvPr id="19" name="Straight Connector 18"/>
          <p:cNvCxnSpPr/>
          <p:nvPr/>
        </p:nvCxnSpPr>
        <p:spPr>
          <a:xfrm>
            <a:off x="1963272" y="3768611"/>
            <a:ext cx="2393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68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normAutofit/>
          </a:bodyPr>
          <a:lstStyle/>
          <a:p>
            <a:r>
              <a:rPr lang="en-US" dirty="0"/>
              <a:t>If you stop here: use the "majority" rule</a:t>
            </a:r>
          </a:p>
          <a:p>
            <a:endParaRPr lang="en-US" dirty="0"/>
          </a:p>
        </p:txBody>
      </p:sp>
      <p:grpSp>
        <p:nvGrpSpPr>
          <p:cNvPr id="6" name="Group 5"/>
          <p:cNvGrpSpPr/>
          <p:nvPr/>
        </p:nvGrpSpPr>
        <p:grpSpPr>
          <a:xfrm>
            <a:off x="1550656" y="1917945"/>
            <a:ext cx="2714625" cy="1524387"/>
            <a:chOff x="5372100" y="1924050"/>
            <a:chExt cx="3619500" cy="2032516"/>
          </a:xfrm>
        </p:grpSpPr>
        <p:sp>
          <p:nvSpPr>
            <p:cNvPr id="7" name="Rectangle 6"/>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12</a:t>
              </a:r>
            </a:p>
            <a:p>
              <a:r>
                <a:rPr lang="en-US" sz="1050" dirty="0">
                  <a:solidFill>
                    <a:schemeClr val="tx1"/>
                  </a:solidFill>
                </a:rPr>
                <a:t>Non-owners: 12</a:t>
              </a:r>
            </a:p>
          </p:txBody>
        </p:sp>
        <p:sp>
          <p:nvSpPr>
            <p:cNvPr id="8" name="Rectangle 7"/>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3</a:t>
              </a:r>
            </a:p>
            <a:p>
              <a:r>
                <a:rPr lang="en-US" sz="1050" dirty="0">
                  <a:solidFill>
                    <a:schemeClr val="tx1"/>
                  </a:solidFill>
                </a:rPr>
                <a:t>Non-owners: 9</a:t>
              </a:r>
            </a:p>
          </p:txBody>
        </p:sp>
        <p:sp>
          <p:nvSpPr>
            <p:cNvPr id="9" name="Rectangle 8"/>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9</a:t>
              </a:r>
            </a:p>
            <a:p>
              <a:r>
                <a:rPr lang="en-US" sz="1050" dirty="0">
                  <a:solidFill>
                    <a:schemeClr val="tx1"/>
                  </a:solidFill>
                </a:rPr>
                <a:t>Non-owners: 3</a:t>
              </a:r>
            </a:p>
          </p:txBody>
        </p:sp>
        <p:cxnSp>
          <p:nvCxnSpPr>
            <p:cNvPr id="10" name="Straight Connector 9"/>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2514601"/>
              <a:ext cx="1219200" cy="330945"/>
            </a:xfrm>
            <a:prstGeom prst="rect">
              <a:avLst/>
            </a:prstGeom>
            <a:noFill/>
          </p:spPr>
          <p:txBody>
            <a:bodyPr wrap="square" rtlCol="0">
              <a:spAutoFit/>
            </a:bodyPr>
            <a:lstStyle/>
            <a:p>
              <a:pPr algn="ctr"/>
              <a:r>
                <a:rPr lang="en-US" sz="1013" dirty="0"/>
                <a:t>Lot size</a:t>
              </a:r>
            </a:p>
          </p:txBody>
        </p:sp>
        <p:sp>
          <p:nvSpPr>
            <p:cNvPr id="15" name="TextBox 14"/>
            <p:cNvSpPr txBox="1"/>
            <p:nvPr/>
          </p:nvSpPr>
          <p:spPr>
            <a:xfrm>
              <a:off x="5372100" y="2790825"/>
              <a:ext cx="1219200" cy="330945"/>
            </a:xfrm>
            <a:prstGeom prst="rect">
              <a:avLst/>
            </a:prstGeom>
            <a:noFill/>
          </p:spPr>
          <p:txBody>
            <a:bodyPr wrap="square" rtlCol="0">
              <a:spAutoFit/>
            </a:bodyPr>
            <a:lstStyle/>
            <a:p>
              <a:pPr algn="ctr"/>
              <a:r>
                <a:rPr lang="en-US" sz="1013" dirty="0"/>
                <a:t>≤19</a:t>
              </a:r>
            </a:p>
          </p:txBody>
        </p:sp>
        <p:sp>
          <p:nvSpPr>
            <p:cNvPr id="16" name="TextBox 15"/>
            <p:cNvSpPr txBox="1"/>
            <p:nvPr/>
          </p:nvSpPr>
          <p:spPr>
            <a:xfrm>
              <a:off x="7772400" y="2831069"/>
              <a:ext cx="1219200" cy="330945"/>
            </a:xfrm>
            <a:prstGeom prst="rect">
              <a:avLst/>
            </a:prstGeom>
            <a:noFill/>
          </p:spPr>
          <p:txBody>
            <a:bodyPr wrap="square" rtlCol="0">
              <a:spAutoFit/>
            </a:bodyPr>
            <a:lstStyle/>
            <a:p>
              <a:pPr algn="ctr"/>
              <a:r>
                <a:rPr lang="en-US" sz="1013" dirty="0"/>
                <a:t>&gt;19</a:t>
              </a:r>
            </a:p>
          </p:txBody>
        </p:sp>
      </p:grpSp>
      <p:sp>
        <p:nvSpPr>
          <p:cNvPr id="4" name="TextBox 3"/>
          <p:cNvSpPr txBox="1"/>
          <p:nvPr/>
        </p:nvSpPr>
        <p:spPr>
          <a:xfrm>
            <a:off x="3220934" y="3963942"/>
            <a:ext cx="3069125" cy="404085"/>
          </a:xfrm>
          <a:prstGeom prst="rect">
            <a:avLst/>
          </a:prstGeom>
          <a:noFill/>
        </p:spPr>
        <p:txBody>
          <a:bodyPr wrap="square" rtlCol="0">
            <a:spAutoFit/>
          </a:bodyPr>
          <a:lstStyle/>
          <a:p>
            <a:pPr marL="214313" indent="-214313">
              <a:buFont typeface="Arial" panose="020B0604020202020204" pitchFamily="34" charset="0"/>
              <a:buChar char="•"/>
            </a:pPr>
            <a:r>
              <a:rPr lang="en-US" sz="1013" b="1" dirty="0">
                <a:solidFill>
                  <a:srgbClr val="FF0000"/>
                </a:solidFill>
              </a:rPr>
              <a:t>Which observations are misclassified?</a:t>
            </a:r>
          </a:p>
          <a:p>
            <a:pPr marL="214313" indent="-214313">
              <a:buFont typeface="Arial" panose="020B0604020202020204" pitchFamily="34" charset="0"/>
              <a:buChar char="•"/>
            </a:pPr>
            <a:r>
              <a:rPr lang="en-US" sz="1013" b="1" dirty="0">
                <a:solidFill>
                  <a:srgbClr val="FF0000"/>
                </a:solidFill>
              </a:rPr>
              <a:t>What is the accuracy?</a:t>
            </a:r>
          </a:p>
        </p:txBody>
      </p:sp>
      <p:grpSp>
        <p:nvGrpSpPr>
          <p:cNvPr id="18" name="Group 17"/>
          <p:cNvGrpSpPr/>
          <p:nvPr/>
        </p:nvGrpSpPr>
        <p:grpSpPr>
          <a:xfrm>
            <a:off x="4970744" y="1904365"/>
            <a:ext cx="2714625" cy="1524387"/>
            <a:chOff x="5372100" y="1924050"/>
            <a:chExt cx="3619500" cy="2032516"/>
          </a:xfrm>
        </p:grpSpPr>
        <p:sp>
          <p:nvSpPr>
            <p:cNvPr id="20" name="Rectangle 19"/>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Owners: 12</a:t>
              </a:r>
            </a:p>
            <a:p>
              <a:r>
                <a:rPr lang="en-US" sz="1050" dirty="0">
                  <a:solidFill>
                    <a:schemeClr val="tx1"/>
                  </a:solidFill>
                </a:rPr>
                <a:t>Non-owners: 12</a:t>
              </a:r>
            </a:p>
          </p:txBody>
        </p:sp>
        <p:sp>
          <p:nvSpPr>
            <p:cNvPr id="21" name="Rectangle 20"/>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NON-OWNER</a:t>
              </a:r>
            </a:p>
          </p:txBody>
        </p:sp>
        <p:sp>
          <p:nvSpPr>
            <p:cNvPr id="22" name="Rectangle 21"/>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OWNER</a:t>
              </a:r>
            </a:p>
          </p:txBody>
        </p:sp>
        <p:cxnSp>
          <p:nvCxnSpPr>
            <p:cNvPr id="23" name="Straight Connector 22"/>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1"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29400" y="2514601"/>
              <a:ext cx="1219200" cy="330945"/>
            </a:xfrm>
            <a:prstGeom prst="rect">
              <a:avLst/>
            </a:prstGeom>
            <a:noFill/>
          </p:spPr>
          <p:txBody>
            <a:bodyPr wrap="square" rtlCol="0">
              <a:spAutoFit/>
            </a:bodyPr>
            <a:lstStyle/>
            <a:p>
              <a:pPr algn="ctr"/>
              <a:r>
                <a:rPr lang="en-US" sz="1013" dirty="0"/>
                <a:t>Lot size</a:t>
              </a:r>
            </a:p>
          </p:txBody>
        </p:sp>
        <p:sp>
          <p:nvSpPr>
            <p:cNvPr id="28" name="TextBox 27"/>
            <p:cNvSpPr txBox="1"/>
            <p:nvPr/>
          </p:nvSpPr>
          <p:spPr>
            <a:xfrm>
              <a:off x="5372100" y="2790825"/>
              <a:ext cx="1219200" cy="330945"/>
            </a:xfrm>
            <a:prstGeom prst="rect">
              <a:avLst/>
            </a:prstGeom>
            <a:noFill/>
          </p:spPr>
          <p:txBody>
            <a:bodyPr wrap="square" rtlCol="0">
              <a:spAutoFit/>
            </a:bodyPr>
            <a:lstStyle/>
            <a:p>
              <a:pPr algn="ctr"/>
              <a:r>
                <a:rPr lang="en-US" sz="1013" dirty="0"/>
                <a:t>≤19</a:t>
              </a:r>
            </a:p>
          </p:txBody>
        </p:sp>
        <p:sp>
          <p:nvSpPr>
            <p:cNvPr id="29" name="TextBox 28"/>
            <p:cNvSpPr txBox="1"/>
            <p:nvPr/>
          </p:nvSpPr>
          <p:spPr>
            <a:xfrm>
              <a:off x="7772400" y="2831069"/>
              <a:ext cx="1219200" cy="330945"/>
            </a:xfrm>
            <a:prstGeom prst="rect">
              <a:avLst/>
            </a:prstGeom>
            <a:noFill/>
          </p:spPr>
          <p:txBody>
            <a:bodyPr wrap="square" rtlCol="0">
              <a:spAutoFit/>
            </a:bodyPr>
            <a:lstStyle/>
            <a:p>
              <a:pPr algn="ctr"/>
              <a:r>
                <a:rPr lang="en-US" sz="1013" dirty="0"/>
                <a:t>&gt;19</a:t>
              </a:r>
            </a:p>
          </p:txBody>
        </p:sp>
      </p:grpSp>
      <p:sp>
        <p:nvSpPr>
          <p:cNvPr id="5" name="Right Arrow 4"/>
          <p:cNvSpPr/>
          <p:nvPr/>
        </p:nvSpPr>
        <p:spPr>
          <a:xfrm>
            <a:off x="4398334" y="2208196"/>
            <a:ext cx="490216" cy="4079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654502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normAutofit/>
          </a:bodyPr>
          <a:lstStyle/>
          <a:p>
            <a:r>
              <a:rPr lang="en-US" dirty="0"/>
              <a:t>Step 3: Draw </a:t>
            </a:r>
            <a:r>
              <a:rPr lang="en-US" u="sng" dirty="0"/>
              <a:t>another</a:t>
            </a:r>
            <a:r>
              <a:rPr lang="en-US" dirty="0"/>
              <a:t> vertical or horizontal line to increase the "purity" (or homogeneity)</a:t>
            </a:r>
          </a:p>
          <a:p>
            <a:pPr lvl="1"/>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7888" y="2456348"/>
            <a:ext cx="3486150" cy="2264792"/>
          </a:xfrm>
          <a:prstGeom prst="rect">
            <a:avLst/>
          </a:prstGeom>
          <a:noFill/>
          <a:ln w="9525">
            <a:noFill/>
            <a:miter lim="800000"/>
            <a:headEnd/>
            <a:tailEnd/>
          </a:ln>
        </p:spPr>
      </p:pic>
      <p:cxnSp>
        <p:nvCxnSpPr>
          <p:cNvPr id="5" name="Straight Connector 4"/>
          <p:cNvCxnSpPr/>
          <p:nvPr/>
        </p:nvCxnSpPr>
        <p:spPr>
          <a:xfrm>
            <a:off x="1694322" y="3449477"/>
            <a:ext cx="2393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240732" y="3449478"/>
            <a:ext cx="0" cy="9211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482994" y="2285972"/>
            <a:ext cx="3438693" cy="2371033"/>
            <a:chOff x="4254276" y="1924050"/>
            <a:chExt cx="4737324" cy="3612777"/>
          </a:xfrm>
        </p:grpSpPr>
        <p:sp>
          <p:nvSpPr>
            <p:cNvPr id="9" name="Rectangle 8"/>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12</a:t>
              </a:r>
            </a:p>
            <a:p>
              <a:r>
                <a:rPr lang="en-US" sz="900" dirty="0">
                  <a:solidFill>
                    <a:schemeClr val="tx1"/>
                  </a:solidFill>
                </a:rPr>
                <a:t>Non-owners: 12</a:t>
              </a:r>
            </a:p>
          </p:txBody>
        </p:sp>
        <p:sp>
          <p:nvSpPr>
            <p:cNvPr id="10" name="Rectangle 9"/>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3</a:t>
              </a:r>
            </a:p>
            <a:p>
              <a:r>
                <a:rPr lang="en-US" sz="900" dirty="0">
                  <a:solidFill>
                    <a:schemeClr val="tx1"/>
                  </a:solidFill>
                </a:rPr>
                <a:t>Non-owners: 9</a:t>
              </a:r>
            </a:p>
          </p:txBody>
        </p:sp>
        <p:sp>
          <p:nvSpPr>
            <p:cNvPr id="11" name="Rectangle 10"/>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9</a:t>
              </a:r>
            </a:p>
            <a:p>
              <a:r>
                <a:rPr lang="en-US" sz="900" dirty="0">
                  <a:solidFill>
                    <a:schemeClr val="tx1"/>
                  </a:solidFill>
                </a:rPr>
                <a:t>Non-owners: 3</a:t>
              </a:r>
            </a:p>
          </p:txBody>
        </p:sp>
        <p:cxnSp>
          <p:nvCxnSpPr>
            <p:cNvPr id="12" name="Straight Connector 11"/>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29400" y="2514599"/>
              <a:ext cx="1219200" cy="422067"/>
            </a:xfrm>
            <a:prstGeom prst="rect">
              <a:avLst/>
            </a:prstGeom>
            <a:noFill/>
          </p:spPr>
          <p:txBody>
            <a:bodyPr wrap="square" rtlCol="0">
              <a:spAutoFit/>
            </a:bodyPr>
            <a:lstStyle/>
            <a:p>
              <a:pPr algn="ctr"/>
              <a:r>
                <a:rPr lang="en-US" sz="1200" dirty="0"/>
                <a:t>Lot size</a:t>
              </a:r>
            </a:p>
          </p:txBody>
        </p:sp>
        <p:sp>
          <p:nvSpPr>
            <p:cNvPr id="17" name="TextBox 16"/>
            <p:cNvSpPr txBox="1"/>
            <p:nvPr/>
          </p:nvSpPr>
          <p:spPr>
            <a:xfrm>
              <a:off x="5372100" y="2790826"/>
              <a:ext cx="1219200" cy="422067"/>
            </a:xfrm>
            <a:prstGeom prst="rect">
              <a:avLst/>
            </a:prstGeom>
            <a:noFill/>
          </p:spPr>
          <p:txBody>
            <a:bodyPr wrap="square" rtlCol="0">
              <a:spAutoFit/>
            </a:bodyPr>
            <a:lstStyle/>
            <a:p>
              <a:pPr algn="ctr"/>
              <a:r>
                <a:rPr lang="en-US" sz="1200" dirty="0"/>
                <a:t>≤19</a:t>
              </a:r>
            </a:p>
          </p:txBody>
        </p:sp>
        <p:sp>
          <p:nvSpPr>
            <p:cNvPr id="18" name="TextBox 17"/>
            <p:cNvSpPr txBox="1"/>
            <p:nvPr/>
          </p:nvSpPr>
          <p:spPr>
            <a:xfrm>
              <a:off x="7772400" y="2831068"/>
              <a:ext cx="1219200" cy="422067"/>
            </a:xfrm>
            <a:prstGeom prst="rect">
              <a:avLst/>
            </a:prstGeom>
            <a:noFill/>
          </p:spPr>
          <p:txBody>
            <a:bodyPr wrap="square" rtlCol="0">
              <a:spAutoFit/>
            </a:bodyPr>
            <a:lstStyle/>
            <a:p>
              <a:pPr algn="ctr"/>
              <a:r>
                <a:rPr lang="en-US" sz="1200" dirty="0"/>
                <a:t>&gt;19</a:t>
              </a:r>
            </a:p>
          </p:txBody>
        </p:sp>
        <p:sp>
          <p:nvSpPr>
            <p:cNvPr id="19" name="Rectangle 18"/>
            <p:cNvSpPr/>
            <p:nvPr/>
          </p:nvSpPr>
          <p:spPr>
            <a:xfrm>
              <a:off x="4459941"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1</a:t>
              </a:r>
            </a:p>
            <a:p>
              <a:r>
                <a:rPr lang="en-US" sz="900" dirty="0">
                  <a:solidFill>
                    <a:schemeClr val="tx1"/>
                  </a:solidFill>
                </a:rPr>
                <a:t>Non-owners: 9</a:t>
              </a:r>
            </a:p>
          </p:txBody>
        </p:sp>
        <p:sp>
          <p:nvSpPr>
            <p:cNvPr id="20" name="Rectangle 19"/>
            <p:cNvSpPr/>
            <p:nvPr/>
          </p:nvSpPr>
          <p:spPr>
            <a:xfrm>
              <a:off x="6400800"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2</a:t>
              </a:r>
            </a:p>
            <a:p>
              <a:r>
                <a:rPr lang="en-US" sz="900" dirty="0">
                  <a:solidFill>
                    <a:schemeClr val="tx1"/>
                  </a:solidFill>
                </a:rPr>
                <a:t>Non-owners: 0</a:t>
              </a:r>
            </a:p>
          </p:txBody>
        </p:sp>
        <p:cxnSp>
          <p:nvCxnSpPr>
            <p:cNvPr id="21" name="Straight Arrow Connector 20"/>
            <p:cNvCxnSpPr/>
            <p:nvPr/>
          </p:nvCxnSpPr>
          <p:spPr>
            <a:xfrm>
              <a:off x="6167718" y="3964411"/>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5741" y="4478761"/>
              <a:ext cx="1940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80418" y="4242736"/>
              <a:ext cx="1219200" cy="422067"/>
            </a:xfrm>
            <a:prstGeom prst="rect">
              <a:avLst/>
            </a:prstGeom>
            <a:noFill/>
          </p:spPr>
          <p:txBody>
            <a:bodyPr wrap="square" rtlCol="0">
              <a:spAutoFit/>
            </a:bodyPr>
            <a:lstStyle/>
            <a:p>
              <a:pPr algn="ctr"/>
              <a:r>
                <a:rPr lang="en-US" sz="1200" dirty="0"/>
                <a:t>&gt;84.75</a:t>
              </a:r>
            </a:p>
          </p:txBody>
        </p:sp>
        <p:cxnSp>
          <p:nvCxnSpPr>
            <p:cNvPr id="24" name="Straight Arrow Connector 23"/>
            <p:cNvCxnSpPr>
              <a:endCxn id="20" idx="0"/>
            </p:cNvCxnSpPr>
            <p:nvPr/>
          </p:nvCxnSpPr>
          <p:spPr>
            <a:xfrm>
              <a:off x="7086600"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41259"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62600" y="3990737"/>
              <a:ext cx="1219200" cy="422067"/>
            </a:xfrm>
            <a:prstGeom prst="rect">
              <a:avLst/>
            </a:prstGeom>
            <a:noFill/>
          </p:spPr>
          <p:txBody>
            <a:bodyPr wrap="square" rtlCol="0">
              <a:spAutoFit/>
            </a:bodyPr>
            <a:lstStyle/>
            <a:p>
              <a:pPr algn="ctr"/>
              <a:r>
                <a:rPr lang="en-US" sz="1200" dirty="0"/>
                <a:t>Income</a:t>
              </a:r>
            </a:p>
          </p:txBody>
        </p:sp>
        <p:sp>
          <p:nvSpPr>
            <p:cNvPr id="27" name="TextBox 26"/>
            <p:cNvSpPr txBox="1"/>
            <p:nvPr/>
          </p:nvSpPr>
          <p:spPr>
            <a:xfrm>
              <a:off x="4254276" y="4175403"/>
              <a:ext cx="1219200" cy="422067"/>
            </a:xfrm>
            <a:prstGeom prst="rect">
              <a:avLst/>
            </a:prstGeom>
            <a:noFill/>
          </p:spPr>
          <p:txBody>
            <a:bodyPr wrap="square" rtlCol="0">
              <a:spAutoFit/>
            </a:bodyPr>
            <a:lstStyle/>
            <a:p>
              <a:pPr algn="ctr"/>
              <a:r>
                <a:rPr lang="en-US" sz="1200" dirty="0"/>
                <a:t>≤84.75</a:t>
              </a:r>
            </a:p>
          </p:txBody>
        </p:sp>
      </p:grpSp>
    </p:spTree>
    <p:extLst>
      <p:ext uri="{BB962C8B-B14F-4D97-AF65-F5344CB8AC3E}">
        <p14:creationId xmlns:p14="http://schemas.microsoft.com/office/powerpoint/2010/main" val="261682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normAutofit/>
          </a:bodyPr>
          <a:lstStyle/>
          <a:p>
            <a:r>
              <a:rPr lang="en-US" dirty="0"/>
              <a:t>If you stop here: use the "majority" rule</a:t>
            </a:r>
          </a:p>
          <a:p>
            <a:pPr lvl="1"/>
            <a:endParaRPr lang="en-US" dirty="0"/>
          </a:p>
        </p:txBody>
      </p:sp>
      <p:grpSp>
        <p:nvGrpSpPr>
          <p:cNvPr id="8" name="Group 7"/>
          <p:cNvGrpSpPr/>
          <p:nvPr/>
        </p:nvGrpSpPr>
        <p:grpSpPr>
          <a:xfrm>
            <a:off x="1143000" y="2102640"/>
            <a:ext cx="3438693" cy="2371033"/>
            <a:chOff x="4254276" y="1924050"/>
            <a:chExt cx="4737324" cy="3612777"/>
          </a:xfrm>
        </p:grpSpPr>
        <p:sp>
          <p:nvSpPr>
            <p:cNvPr id="9" name="Rectangle 8"/>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12</a:t>
              </a:r>
            </a:p>
            <a:p>
              <a:r>
                <a:rPr lang="en-US" sz="900" dirty="0">
                  <a:solidFill>
                    <a:schemeClr val="tx1"/>
                  </a:solidFill>
                </a:rPr>
                <a:t>Non-owners: 12</a:t>
              </a:r>
            </a:p>
          </p:txBody>
        </p:sp>
        <p:sp>
          <p:nvSpPr>
            <p:cNvPr id="10" name="Rectangle 9"/>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3</a:t>
              </a:r>
            </a:p>
            <a:p>
              <a:r>
                <a:rPr lang="en-US" sz="900" dirty="0">
                  <a:solidFill>
                    <a:schemeClr val="tx1"/>
                  </a:solidFill>
                </a:rPr>
                <a:t>Non-owners: 9</a:t>
              </a:r>
            </a:p>
          </p:txBody>
        </p:sp>
        <p:sp>
          <p:nvSpPr>
            <p:cNvPr id="11" name="Rectangle 10"/>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9</a:t>
              </a:r>
            </a:p>
            <a:p>
              <a:r>
                <a:rPr lang="en-US" sz="900" dirty="0">
                  <a:solidFill>
                    <a:schemeClr val="tx1"/>
                  </a:solidFill>
                </a:rPr>
                <a:t>Non-owners: 3</a:t>
              </a:r>
            </a:p>
          </p:txBody>
        </p:sp>
        <p:cxnSp>
          <p:nvCxnSpPr>
            <p:cNvPr id="12" name="Straight Connector 11"/>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29400" y="2514599"/>
              <a:ext cx="1219200" cy="422067"/>
            </a:xfrm>
            <a:prstGeom prst="rect">
              <a:avLst/>
            </a:prstGeom>
            <a:noFill/>
          </p:spPr>
          <p:txBody>
            <a:bodyPr wrap="square" rtlCol="0">
              <a:spAutoFit/>
            </a:bodyPr>
            <a:lstStyle/>
            <a:p>
              <a:pPr algn="ctr"/>
              <a:r>
                <a:rPr lang="en-US" sz="1200" dirty="0"/>
                <a:t>Lot size</a:t>
              </a:r>
            </a:p>
          </p:txBody>
        </p:sp>
        <p:sp>
          <p:nvSpPr>
            <p:cNvPr id="17" name="TextBox 16"/>
            <p:cNvSpPr txBox="1"/>
            <p:nvPr/>
          </p:nvSpPr>
          <p:spPr>
            <a:xfrm>
              <a:off x="5372100" y="2790826"/>
              <a:ext cx="1219200" cy="422067"/>
            </a:xfrm>
            <a:prstGeom prst="rect">
              <a:avLst/>
            </a:prstGeom>
            <a:noFill/>
          </p:spPr>
          <p:txBody>
            <a:bodyPr wrap="square" rtlCol="0">
              <a:spAutoFit/>
            </a:bodyPr>
            <a:lstStyle/>
            <a:p>
              <a:pPr algn="ctr"/>
              <a:r>
                <a:rPr lang="en-US" sz="1200" dirty="0"/>
                <a:t>≤19</a:t>
              </a:r>
            </a:p>
          </p:txBody>
        </p:sp>
        <p:sp>
          <p:nvSpPr>
            <p:cNvPr id="18" name="TextBox 17"/>
            <p:cNvSpPr txBox="1"/>
            <p:nvPr/>
          </p:nvSpPr>
          <p:spPr>
            <a:xfrm>
              <a:off x="7772400" y="2831068"/>
              <a:ext cx="1219200" cy="422067"/>
            </a:xfrm>
            <a:prstGeom prst="rect">
              <a:avLst/>
            </a:prstGeom>
            <a:noFill/>
          </p:spPr>
          <p:txBody>
            <a:bodyPr wrap="square" rtlCol="0">
              <a:spAutoFit/>
            </a:bodyPr>
            <a:lstStyle/>
            <a:p>
              <a:pPr algn="ctr"/>
              <a:r>
                <a:rPr lang="en-US" sz="1200" dirty="0"/>
                <a:t>&gt;19</a:t>
              </a:r>
            </a:p>
          </p:txBody>
        </p:sp>
        <p:sp>
          <p:nvSpPr>
            <p:cNvPr id="19" name="Rectangle 18"/>
            <p:cNvSpPr/>
            <p:nvPr/>
          </p:nvSpPr>
          <p:spPr>
            <a:xfrm>
              <a:off x="4459941"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1</a:t>
              </a:r>
            </a:p>
            <a:p>
              <a:r>
                <a:rPr lang="en-US" sz="900" dirty="0">
                  <a:solidFill>
                    <a:schemeClr val="tx1"/>
                  </a:solidFill>
                </a:rPr>
                <a:t>Non-owners: 9</a:t>
              </a:r>
            </a:p>
          </p:txBody>
        </p:sp>
        <p:sp>
          <p:nvSpPr>
            <p:cNvPr id="20" name="Rectangle 19"/>
            <p:cNvSpPr/>
            <p:nvPr/>
          </p:nvSpPr>
          <p:spPr>
            <a:xfrm>
              <a:off x="6400800"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2</a:t>
              </a:r>
            </a:p>
            <a:p>
              <a:r>
                <a:rPr lang="en-US" sz="900" dirty="0">
                  <a:solidFill>
                    <a:schemeClr val="tx1"/>
                  </a:solidFill>
                </a:rPr>
                <a:t>Non-owners: 0</a:t>
              </a:r>
            </a:p>
          </p:txBody>
        </p:sp>
        <p:cxnSp>
          <p:nvCxnSpPr>
            <p:cNvPr id="21" name="Straight Arrow Connector 20"/>
            <p:cNvCxnSpPr/>
            <p:nvPr/>
          </p:nvCxnSpPr>
          <p:spPr>
            <a:xfrm>
              <a:off x="6167718" y="3964411"/>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5741" y="4478761"/>
              <a:ext cx="1940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80418" y="4242736"/>
              <a:ext cx="1219200" cy="422067"/>
            </a:xfrm>
            <a:prstGeom prst="rect">
              <a:avLst/>
            </a:prstGeom>
            <a:noFill/>
          </p:spPr>
          <p:txBody>
            <a:bodyPr wrap="square" rtlCol="0">
              <a:spAutoFit/>
            </a:bodyPr>
            <a:lstStyle/>
            <a:p>
              <a:pPr algn="ctr"/>
              <a:r>
                <a:rPr lang="en-US" sz="1200" dirty="0"/>
                <a:t>&gt;84.75</a:t>
              </a:r>
            </a:p>
          </p:txBody>
        </p:sp>
        <p:cxnSp>
          <p:nvCxnSpPr>
            <p:cNvPr id="24" name="Straight Arrow Connector 23"/>
            <p:cNvCxnSpPr>
              <a:endCxn id="20" idx="0"/>
            </p:cNvCxnSpPr>
            <p:nvPr/>
          </p:nvCxnSpPr>
          <p:spPr>
            <a:xfrm>
              <a:off x="7086600"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41259"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62600" y="3990737"/>
              <a:ext cx="1219200" cy="422067"/>
            </a:xfrm>
            <a:prstGeom prst="rect">
              <a:avLst/>
            </a:prstGeom>
            <a:noFill/>
          </p:spPr>
          <p:txBody>
            <a:bodyPr wrap="square" rtlCol="0">
              <a:spAutoFit/>
            </a:bodyPr>
            <a:lstStyle/>
            <a:p>
              <a:pPr algn="ctr"/>
              <a:r>
                <a:rPr lang="en-US" sz="1200" dirty="0"/>
                <a:t>Income</a:t>
              </a:r>
            </a:p>
          </p:txBody>
        </p:sp>
        <p:sp>
          <p:nvSpPr>
            <p:cNvPr id="27" name="TextBox 26"/>
            <p:cNvSpPr txBox="1"/>
            <p:nvPr/>
          </p:nvSpPr>
          <p:spPr>
            <a:xfrm>
              <a:off x="4254276" y="4175403"/>
              <a:ext cx="1219200" cy="422067"/>
            </a:xfrm>
            <a:prstGeom prst="rect">
              <a:avLst/>
            </a:prstGeom>
            <a:noFill/>
          </p:spPr>
          <p:txBody>
            <a:bodyPr wrap="square" rtlCol="0">
              <a:spAutoFit/>
            </a:bodyPr>
            <a:lstStyle/>
            <a:p>
              <a:pPr algn="ctr"/>
              <a:r>
                <a:rPr lang="en-US" sz="1200" dirty="0"/>
                <a:t>≤84.75</a:t>
              </a:r>
            </a:p>
          </p:txBody>
        </p:sp>
      </p:grpSp>
      <p:grpSp>
        <p:nvGrpSpPr>
          <p:cNvPr id="28" name="Group 27"/>
          <p:cNvGrpSpPr/>
          <p:nvPr/>
        </p:nvGrpSpPr>
        <p:grpSpPr>
          <a:xfrm>
            <a:off x="4463359" y="2102640"/>
            <a:ext cx="3438693" cy="2371033"/>
            <a:chOff x="4254276" y="1924050"/>
            <a:chExt cx="4737324" cy="3612777"/>
          </a:xfrm>
        </p:grpSpPr>
        <p:sp>
          <p:nvSpPr>
            <p:cNvPr id="29" name="Rectangle 28"/>
            <p:cNvSpPr/>
            <p:nvPr/>
          </p:nvSpPr>
          <p:spPr>
            <a:xfrm>
              <a:off x="6477000" y="192405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12</a:t>
              </a:r>
            </a:p>
            <a:p>
              <a:r>
                <a:rPr lang="en-US" sz="900" dirty="0">
                  <a:solidFill>
                    <a:schemeClr val="tx1"/>
                  </a:solidFill>
                </a:rPr>
                <a:t>Non-owners: 12</a:t>
              </a:r>
            </a:p>
          </p:txBody>
        </p:sp>
        <p:sp>
          <p:nvSpPr>
            <p:cNvPr id="30" name="Rectangle 29"/>
            <p:cNvSpPr/>
            <p:nvPr/>
          </p:nvSpPr>
          <p:spPr>
            <a:xfrm>
              <a:off x="5486400" y="334696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Owners: 3</a:t>
              </a:r>
            </a:p>
            <a:p>
              <a:r>
                <a:rPr lang="en-US" sz="900" dirty="0">
                  <a:solidFill>
                    <a:schemeClr val="tx1"/>
                  </a:solidFill>
                </a:rPr>
                <a:t>Non-owners: 9</a:t>
              </a:r>
            </a:p>
          </p:txBody>
        </p:sp>
        <p:sp>
          <p:nvSpPr>
            <p:cNvPr id="31" name="Rectangle 30"/>
            <p:cNvSpPr/>
            <p:nvPr/>
          </p:nvSpPr>
          <p:spPr>
            <a:xfrm>
              <a:off x="7467600" y="3327916"/>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OWNER</a:t>
              </a:r>
            </a:p>
          </p:txBody>
        </p:sp>
        <p:cxnSp>
          <p:nvCxnSpPr>
            <p:cNvPr id="32" name="Straight Connector 31"/>
            <p:cNvCxnSpPr/>
            <p:nvPr/>
          </p:nvCxnSpPr>
          <p:spPr>
            <a:xfrm>
              <a:off x="6172200" y="3048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0" idx="0"/>
            </p:cNvCxnSpPr>
            <p:nvPr/>
          </p:nvCxnSpPr>
          <p:spPr>
            <a:xfrm>
              <a:off x="61722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153400" y="3048000"/>
              <a:ext cx="0" cy="2989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239000" y="2533650"/>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29400" y="2514599"/>
              <a:ext cx="1219200" cy="422067"/>
            </a:xfrm>
            <a:prstGeom prst="rect">
              <a:avLst/>
            </a:prstGeom>
            <a:noFill/>
          </p:spPr>
          <p:txBody>
            <a:bodyPr wrap="square" rtlCol="0">
              <a:spAutoFit/>
            </a:bodyPr>
            <a:lstStyle/>
            <a:p>
              <a:pPr algn="ctr"/>
              <a:r>
                <a:rPr lang="en-US" sz="1200" dirty="0"/>
                <a:t>Lot size</a:t>
              </a:r>
            </a:p>
          </p:txBody>
        </p:sp>
        <p:sp>
          <p:nvSpPr>
            <p:cNvPr id="37" name="TextBox 36"/>
            <p:cNvSpPr txBox="1"/>
            <p:nvPr/>
          </p:nvSpPr>
          <p:spPr>
            <a:xfrm>
              <a:off x="5372100" y="2790826"/>
              <a:ext cx="1219200" cy="422067"/>
            </a:xfrm>
            <a:prstGeom prst="rect">
              <a:avLst/>
            </a:prstGeom>
            <a:noFill/>
          </p:spPr>
          <p:txBody>
            <a:bodyPr wrap="square" rtlCol="0">
              <a:spAutoFit/>
            </a:bodyPr>
            <a:lstStyle/>
            <a:p>
              <a:pPr algn="ctr"/>
              <a:r>
                <a:rPr lang="en-US" sz="1200" dirty="0"/>
                <a:t>≤19</a:t>
              </a:r>
            </a:p>
          </p:txBody>
        </p:sp>
        <p:sp>
          <p:nvSpPr>
            <p:cNvPr id="38" name="TextBox 37"/>
            <p:cNvSpPr txBox="1"/>
            <p:nvPr/>
          </p:nvSpPr>
          <p:spPr>
            <a:xfrm>
              <a:off x="7772400" y="2831068"/>
              <a:ext cx="1219200" cy="422067"/>
            </a:xfrm>
            <a:prstGeom prst="rect">
              <a:avLst/>
            </a:prstGeom>
            <a:noFill/>
          </p:spPr>
          <p:txBody>
            <a:bodyPr wrap="square" rtlCol="0">
              <a:spAutoFit/>
            </a:bodyPr>
            <a:lstStyle/>
            <a:p>
              <a:pPr algn="ctr"/>
              <a:r>
                <a:rPr lang="en-US" sz="1200" dirty="0"/>
                <a:t>&gt;19</a:t>
              </a:r>
            </a:p>
          </p:txBody>
        </p:sp>
        <p:sp>
          <p:nvSpPr>
            <p:cNvPr id="39" name="Rectangle 38"/>
            <p:cNvSpPr/>
            <p:nvPr/>
          </p:nvSpPr>
          <p:spPr>
            <a:xfrm>
              <a:off x="4459941"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NON-OWNER</a:t>
              </a:r>
            </a:p>
          </p:txBody>
        </p:sp>
        <p:sp>
          <p:nvSpPr>
            <p:cNvPr id="40" name="Rectangle 39"/>
            <p:cNvSpPr/>
            <p:nvPr/>
          </p:nvSpPr>
          <p:spPr>
            <a:xfrm>
              <a:off x="6400800" y="4927227"/>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OWNER</a:t>
              </a:r>
            </a:p>
          </p:txBody>
        </p:sp>
        <p:cxnSp>
          <p:nvCxnSpPr>
            <p:cNvPr id="41" name="Straight Arrow Connector 40"/>
            <p:cNvCxnSpPr/>
            <p:nvPr/>
          </p:nvCxnSpPr>
          <p:spPr>
            <a:xfrm>
              <a:off x="6167718" y="3964411"/>
              <a:ext cx="0" cy="5143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45741" y="4478761"/>
              <a:ext cx="1940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880418" y="4242736"/>
              <a:ext cx="1219200" cy="422067"/>
            </a:xfrm>
            <a:prstGeom prst="rect">
              <a:avLst/>
            </a:prstGeom>
            <a:noFill/>
          </p:spPr>
          <p:txBody>
            <a:bodyPr wrap="square" rtlCol="0">
              <a:spAutoFit/>
            </a:bodyPr>
            <a:lstStyle/>
            <a:p>
              <a:pPr algn="ctr"/>
              <a:r>
                <a:rPr lang="en-US" sz="1200" dirty="0"/>
                <a:t>&gt;84.75</a:t>
              </a:r>
            </a:p>
          </p:txBody>
        </p:sp>
        <p:cxnSp>
          <p:nvCxnSpPr>
            <p:cNvPr id="44" name="Straight Arrow Connector 43"/>
            <p:cNvCxnSpPr>
              <a:endCxn id="40" idx="0"/>
            </p:cNvCxnSpPr>
            <p:nvPr/>
          </p:nvCxnSpPr>
          <p:spPr>
            <a:xfrm>
              <a:off x="7086600"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41259" y="4478761"/>
              <a:ext cx="0" cy="4484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562600" y="3990737"/>
              <a:ext cx="1219200" cy="422067"/>
            </a:xfrm>
            <a:prstGeom prst="rect">
              <a:avLst/>
            </a:prstGeom>
            <a:noFill/>
          </p:spPr>
          <p:txBody>
            <a:bodyPr wrap="square" rtlCol="0">
              <a:spAutoFit/>
            </a:bodyPr>
            <a:lstStyle/>
            <a:p>
              <a:pPr algn="ctr"/>
              <a:r>
                <a:rPr lang="en-US" sz="1200" dirty="0"/>
                <a:t>Income</a:t>
              </a:r>
            </a:p>
          </p:txBody>
        </p:sp>
        <p:sp>
          <p:nvSpPr>
            <p:cNvPr id="47" name="TextBox 46"/>
            <p:cNvSpPr txBox="1"/>
            <p:nvPr/>
          </p:nvSpPr>
          <p:spPr>
            <a:xfrm>
              <a:off x="4254276" y="4175403"/>
              <a:ext cx="1219200" cy="422067"/>
            </a:xfrm>
            <a:prstGeom prst="rect">
              <a:avLst/>
            </a:prstGeom>
            <a:noFill/>
          </p:spPr>
          <p:txBody>
            <a:bodyPr wrap="square" rtlCol="0">
              <a:spAutoFit/>
            </a:bodyPr>
            <a:lstStyle/>
            <a:p>
              <a:pPr algn="ctr"/>
              <a:r>
                <a:rPr lang="en-US" sz="1200" dirty="0"/>
                <a:t>≤84.75</a:t>
              </a:r>
            </a:p>
          </p:txBody>
        </p:sp>
      </p:grpSp>
      <p:sp>
        <p:nvSpPr>
          <p:cNvPr id="48" name="Right Arrow 47"/>
          <p:cNvSpPr/>
          <p:nvPr/>
        </p:nvSpPr>
        <p:spPr>
          <a:xfrm>
            <a:off x="4773865" y="2082310"/>
            <a:ext cx="490216" cy="4079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76057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Task - Example</a:t>
            </a:r>
          </a:p>
        </p:txBody>
      </p:sp>
      <p:sp>
        <p:nvSpPr>
          <p:cNvPr id="3" name="Content Placeholder 2"/>
          <p:cNvSpPr>
            <a:spLocks noGrp="1"/>
          </p:cNvSpPr>
          <p:nvPr>
            <p:ph idx="1"/>
          </p:nvPr>
        </p:nvSpPr>
        <p:spPr/>
        <p:txBody>
          <a:bodyPr/>
          <a:lstStyle/>
          <a:p>
            <a:r>
              <a:rPr lang="en-US" dirty="0"/>
              <a:t>Step 4: Continue until each resulting space is </a:t>
            </a:r>
            <a:r>
              <a:rPr lang="en-US" i="1" dirty="0"/>
              <a:t>homogeneous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2894" y="2171850"/>
            <a:ext cx="4269441" cy="2776799"/>
          </a:xfrm>
          <a:prstGeom prst="rect">
            <a:avLst/>
          </a:prstGeom>
          <a:noFill/>
          <a:ln w="9525">
            <a:noFill/>
            <a:miter lim="800000"/>
            <a:headEnd/>
            <a:tailEnd/>
          </a:ln>
        </p:spPr>
      </p:pic>
      <p:sp>
        <p:nvSpPr>
          <p:cNvPr id="5" name="TextBox 4"/>
          <p:cNvSpPr txBox="1"/>
          <p:nvPr/>
        </p:nvSpPr>
        <p:spPr>
          <a:xfrm>
            <a:off x="6098241" y="1887128"/>
            <a:ext cx="1314450" cy="404085"/>
          </a:xfrm>
          <a:prstGeom prst="rect">
            <a:avLst/>
          </a:prstGeom>
          <a:noFill/>
        </p:spPr>
        <p:txBody>
          <a:bodyPr wrap="square" rtlCol="0">
            <a:spAutoFit/>
          </a:bodyPr>
          <a:lstStyle/>
          <a:p>
            <a:r>
              <a:rPr lang="en-US" sz="1013" dirty="0"/>
              <a:t>No cell has any "impurity"</a:t>
            </a:r>
          </a:p>
        </p:txBody>
      </p:sp>
      <p:cxnSp>
        <p:nvCxnSpPr>
          <p:cNvPr id="6" name="Straight Arrow Connector 5"/>
          <p:cNvCxnSpPr/>
          <p:nvPr/>
        </p:nvCxnSpPr>
        <p:spPr>
          <a:xfrm flipV="1">
            <a:off x="5227544" y="2171850"/>
            <a:ext cx="800100" cy="40005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01603" y="3792614"/>
            <a:ext cx="1314450" cy="559961"/>
          </a:xfrm>
          <a:prstGeom prst="rect">
            <a:avLst/>
          </a:prstGeom>
          <a:noFill/>
        </p:spPr>
        <p:txBody>
          <a:bodyPr wrap="square" rtlCol="0">
            <a:spAutoFit/>
          </a:bodyPr>
          <a:lstStyle/>
          <a:p>
            <a:r>
              <a:rPr lang="en-US" sz="1013" b="1" dirty="0">
                <a:solidFill>
                  <a:srgbClr val="FF0000"/>
                </a:solidFill>
              </a:rPr>
              <a:t>What is the risk of eliminating all impurities?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(CART)</a:t>
            </a:r>
          </a:p>
        </p:txBody>
      </p:sp>
      <p:sp>
        <p:nvSpPr>
          <p:cNvPr id="3" name="Content Placeholder 2"/>
          <p:cNvSpPr>
            <a:spLocks noGrp="1"/>
          </p:cNvSpPr>
          <p:nvPr>
            <p:ph idx="1"/>
          </p:nvPr>
        </p:nvSpPr>
        <p:spPr/>
        <p:txBody>
          <a:bodyPr>
            <a:normAutofit/>
          </a:bodyPr>
          <a:lstStyle/>
          <a:p>
            <a:r>
              <a:rPr lang="en-US" dirty="0"/>
              <a:t>How does the algorithm identify the split points:</a:t>
            </a:r>
          </a:p>
        </p:txBody>
      </p:sp>
      <p:sp>
        <p:nvSpPr>
          <p:cNvPr id="4" name="TextBox 3"/>
          <p:cNvSpPr txBox="1"/>
          <p:nvPr/>
        </p:nvSpPr>
        <p:spPr>
          <a:xfrm>
            <a:off x="1822076" y="2130026"/>
            <a:ext cx="1432112" cy="404085"/>
          </a:xfrm>
          <a:prstGeom prst="rect">
            <a:avLst/>
          </a:prstGeom>
          <a:noFill/>
          <a:ln>
            <a:solidFill>
              <a:schemeClr val="tx1"/>
            </a:solidFill>
          </a:ln>
        </p:spPr>
        <p:txBody>
          <a:bodyPr wrap="square" rtlCol="0">
            <a:spAutoFit/>
          </a:bodyPr>
          <a:lstStyle/>
          <a:p>
            <a:pPr algn="ctr"/>
            <a:r>
              <a:rPr lang="en-US" sz="1013" dirty="0"/>
              <a:t>Variable 1 </a:t>
            </a:r>
          </a:p>
          <a:p>
            <a:pPr algn="ctr"/>
            <a:r>
              <a:rPr lang="en-US" sz="1013" dirty="0"/>
              <a:t>(Income)</a:t>
            </a:r>
          </a:p>
        </p:txBody>
      </p:sp>
      <p:sp>
        <p:nvSpPr>
          <p:cNvPr id="5" name="TextBox 4"/>
          <p:cNvSpPr txBox="1"/>
          <p:nvPr/>
        </p:nvSpPr>
        <p:spPr>
          <a:xfrm>
            <a:off x="1822076" y="2835996"/>
            <a:ext cx="1432112" cy="248209"/>
          </a:xfrm>
          <a:prstGeom prst="rect">
            <a:avLst/>
          </a:prstGeom>
          <a:noFill/>
          <a:ln>
            <a:solidFill>
              <a:schemeClr val="tx1"/>
            </a:solidFill>
          </a:ln>
        </p:spPr>
        <p:txBody>
          <a:bodyPr wrap="square" rtlCol="0">
            <a:spAutoFit/>
          </a:bodyPr>
          <a:lstStyle/>
          <a:p>
            <a:pPr algn="ctr"/>
            <a:r>
              <a:rPr lang="en-US" sz="1013" dirty="0"/>
              <a:t>Try all splits</a:t>
            </a:r>
          </a:p>
        </p:txBody>
      </p:sp>
      <p:sp>
        <p:nvSpPr>
          <p:cNvPr id="6" name="TextBox 5"/>
          <p:cNvSpPr txBox="1"/>
          <p:nvPr/>
        </p:nvSpPr>
        <p:spPr>
          <a:xfrm>
            <a:off x="1785097" y="3340261"/>
            <a:ext cx="1506071" cy="559961"/>
          </a:xfrm>
          <a:prstGeom prst="rect">
            <a:avLst/>
          </a:prstGeom>
          <a:noFill/>
          <a:ln>
            <a:solidFill>
              <a:schemeClr val="tx1"/>
            </a:solidFill>
          </a:ln>
        </p:spPr>
        <p:txBody>
          <a:bodyPr wrap="square" rtlCol="0">
            <a:spAutoFit/>
          </a:bodyPr>
          <a:lstStyle/>
          <a:p>
            <a:pPr algn="ctr"/>
            <a:r>
              <a:rPr lang="en-US" sz="1013" dirty="0"/>
              <a:t>Find the reduction in "impurity" after each split</a:t>
            </a:r>
          </a:p>
        </p:txBody>
      </p:sp>
      <p:sp>
        <p:nvSpPr>
          <p:cNvPr id="7" name="TextBox 6"/>
          <p:cNvSpPr txBox="1"/>
          <p:nvPr/>
        </p:nvSpPr>
        <p:spPr>
          <a:xfrm>
            <a:off x="3993776" y="2130026"/>
            <a:ext cx="1432112" cy="404085"/>
          </a:xfrm>
          <a:prstGeom prst="rect">
            <a:avLst/>
          </a:prstGeom>
          <a:noFill/>
          <a:ln>
            <a:solidFill>
              <a:schemeClr val="tx1"/>
            </a:solidFill>
          </a:ln>
        </p:spPr>
        <p:txBody>
          <a:bodyPr wrap="square" rtlCol="0">
            <a:spAutoFit/>
          </a:bodyPr>
          <a:lstStyle/>
          <a:p>
            <a:pPr algn="ctr"/>
            <a:r>
              <a:rPr lang="en-US" sz="1013" dirty="0"/>
              <a:t>Variable 2 </a:t>
            </a:r>
          </a:p>
          <a:p>
            <a:pPr algn="ctr"/>
            <a:r>
              <a:rPr lang="en-US" sz="1013" dirty="0"/>
              <a:t>(Lot size)</a:t>
            </a:r>
          </a:p>
        </p:txBody>
      </p:sp>
      <p:sp>
        <p:nvSpPr>
          <p:cNvPr id="8" name="TextBox 7"/>
          <p:cNvSpPr txBox="1"/>
          <p:nvPr/>
        </p:nvSpPr>
        <p:spPr>
          <a:xfrm>
            <a:off x="3993776" y="2835996"/>
            <a:ext cx="1432112" cy="248209"/>
          </a:xfrm>
          <a:prstGeom prst="rect">
            <a:avLst/>
          </a:prstGeom>
          <a:noFill/>
          <a:ln>
            <a:solidFill>
              <a:schemeClr val="tx1"/>
            </a:solidFill>
          </a:ln>
        </p:spPr>
        <p:txBody>
          <a:bodyPr wrap="square" rtlCol="0">
            <a:spAutoFit/>
          </a:bodyPr>
          <a:lstStyle/>
          <a:p>
            <a:pPr algn="ctr"/>
            <a:r>
              <a:rPr lang="en-US" sz="1013" dirty="0"/>
              <a:t>Try all splits</a:t>
            </a:r>
          </a:p>
        </p:txBody>
      </p:sp>
      <p:sp>
        <p:nvSpPr>
          <p:cNvPr id="9" name="TextBox 8"/>
          <p:cNvSpPr txBox="1"/>
          <p:nvPr/>
        </p:nvSpPr>
        <p:spPr>
          <a:xfrm>
            <a:off x="3956797" y="3340261"/>
            <a:ext cx="1506071" cy="559961"/>
          </a:xfrm>
          <a:prstGeom prst="rect">
            <a:avLst/>
          </a:prstGeom>
          <a:noFill/>
          <a:ln>
            <a:solidFill>
              <a:schemeClr val="tx1"/>
            </a:solidFill>
          </a:ln>
        </p:spPr>
        <p:txBody>
          <a:bodyPr wrap="square" rtlCol="0">
            <a:spAutoFit/>
          </a:bodyPr>
          <a:lstStyle/>
          <a:p>
            <a:pPr algn="ctr"/>
            <a:r>
              <a:rPr lang="en-US" sz="1013" dirty="0"/>
              <a:t>Find the reduction in "impurity" after each split</a:t>
            </a:r>
          </a:p>
        </p:txBody>
      </p:sp>
      <p:sp>
        <p:nvSpPr>
          <p:cNvPr id="10" name="TextBox 9"/>
          <p:cNvSpPr txBox="1"/>
          <p:nvPr/>
        </p:nvSpPr>
        <p:spPr>
          <a:xfrm>
            <a:off x="6031006" y="2130025"/>
            <a:ext cx="1432112" cy="404085"/>
          </a:xfrm>
          <a:prstGeom prst="rect">
            <a:avLst/>
          </a:prstGeom>
          <a:noFill/>
          <a:ln>
            <a:solidFill>
              <a:schemeClr val="tx1"/>
            </a:solidFill>
          </a:ln>
        </p:spPr>
        <p:txBody>
          <a:bodyPr wrap="square" rtlCol="0">
            <a:spAutoFit/>
          </a:bodyPr>
          <a:lstStyle/>
          <a:p>
            <a:pPr algn="ctr"/>
            <a:r>
              <a:rPr lang="en-US" sz="1013" dirty="0"/>
              <a:t>Variable 3</a:t>
            </a:r>
          </a:p>
          <a:p>
            <a:pPr algn="ctr"/>
            <a:r>
              <a:rPr lang="en-US" sz="1013" dirty="0"/>
              <a:t>(…)</a:t>
            </a:r>
          </a:p>
        </p:txBody>
      </p:sp>
      <p:cxnSp>
        <p:nvCxnSpPr>
          <p:cNvPr id="14" name="Straight Arrow Connector 13"/>
          <p:cNvCxnSpPr>
            <a:stCxn id="4" idx="2"/>
            <a:endCxn id="5" idx="0"/>
          </p:cNvCxnSpPr>
          <p:nvPr/>
        </p:nvCxnSpPr>
        <p:spPr>
          <a:xfrm>
            <a:off x="2538132" y="2534111"/>
            <a:ext cx="0" cy="3018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38132" y="3119038"/>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13194" y="3119038"/>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13194" y="2614773"/>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7841" y="4247937"/>
            <a:ext cx="1432112" cy="248209"/>
          </a:xfrm>
          <a:prstGeom prst="rect">
            <a:avLst/>
          </a:prstGeom>
          <a:noFill/>
          <a:ln>
            <a:solidFill>
              <a:schemeClr val="tx1"/>
            </a:solidFill>
          </a:ln>
        </p:spPr>
        <p:txBody>
          <a:bodyPr wrap="square" rtlCol="0">
            <a:spAutoFit/>
          </a:bodyPr>
          <a:lstStyle/>
          <a:p>
            <a:pPr algn="ctr"/>
            <a:r>
              <a:rPr lang="en-US" sz="1013" dirty="0"/>
              <a:t>Rank the results</a:t>
            </a:r>
          </a:p>
        </p:txBody>
      </p:sp>
      <p:sp>
        <p:nvSpPr>
          <p:cNvPr id="20" name="TextBox 19"/>
          <p:cNvSpPr txBox="1"/>
          <p:nvPr/>
        </p:nvSpPr>
        <p:spPr>
          <a:xfrm>
            <a:off x="2897841" y="4691691"/>
            <a:ext cx="1432112" cy="248209"/>
          </a:xfrm>
          <a:prstGeom prst="rect">
            <a:avLst/>
          </a:prstGeom>
          <a:noFill/>
          <a:ln>
            <a:solidFill>
              <a:schemeClr val="tx1"/>
            </a:solidFill>
          </a:ln>
        </p:spPr>
        <p:txBody>
          <a:bodyPr wrap="square" rtlCol="0">
            <a:spAutoFit/>
          </a:bodyPr>
          <a:lstStyle/>
          <a:p>
            <a:pPr algn="ctr"/>
            <a:r>
              <a:rPr lang="en-US" sz="1013" dirty="0"/>
              <a:t>Select the best</a:t>
            </a:r>
          </a:p>
        </p:txBody>
      </p:sp>
      <p:cxnSp>
        <p:nvCxnSpPr>
          <p:cNvPr id="21" name="Straight Arrow Connector 20"/>
          <p:cNvCxnSpPr/>
          <p:nvPr/>
        </p:nvCxnSpPr>
        <p:spPr>
          <a:xfrm>
            <a:off x="3102908" y="4032758"/>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78673" y="4039482"/>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0"/>
          </p:cNvCxnSpPr>
          <p:nvPr/>
        </p:nvCxnSpPr>
        <p:spPr>
          <a:xfrm flipH="1">
            <a:off x="3613897" y="4520908"/>
            <a:ext cx="2" cy="17078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67435" y="2725386"/>
            <a:ext cx="6078071" cy="50426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28" name="Straight Connector 27"/>
          <p:cNvCxnSpPr>
            <a:stCxn id="20" idx="1"/>
          </p:cNvCxnSpPr>
          <p:nvPr/>
        </p:nvCxnSpPr>
        <p:spPr>
          <a:xfrm flipH="1">
            <a:off x="1418665" y="4815796"/>
            <a:ext cx="1479176" cy="14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418666" y="2974496"/>
            <a:ext cx="0" cy="1855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6" idx="1"/>
          </p:cNvCxnSpPr>
          <p:nvPr/>
        </p:nvCxnSpPr>
        <p:spPr>
          <a:xfrm>
            <a:off x="1418667" y="2977517"/>
            <a:ext cx="2487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18667" y="4553192"/>
            <a:ext cx="679076" cy="248209"/>
          </a:xfrm>
          <a:prstGeom prst="rect">
            <a:avLst/>
          </a:prstGeom>
          <a:noFill/>
        </p:spPr>
        <p:txBody>
          <a:bodyPr wrap="square" rtlCol="0">
            <a:spAutoFit/>
          </a:bodyPr>
          <a:lstStyle/>
          <a:p>
            <a:r>
              <a:rPr lang="en-US" sz="1013" dirty="0"/>
              <a:t>repeat</a:t>
            </a:r>
          </a:p>
        </p:txBody>
      </p:sp>
      <p:cxnSp>
        <p:nvCxnSpPr>
          <p:cNvPr id="25" name="Straight Arrow Connector 24"/>
          <p:cNvCxnSpPr/>
          <p:nvPr/>
        </p:nvCxnSpPr>
        <p:spPr>
          <a:xfrm>
            <a:off x="6845285" y="2614772"/>
            <a:ext cx="0" cy="2212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D323BC4-AE28-4064-95E4-DD8249C8C41D}"/>
              </a:ext>
            </a:extLst>
          </p:cNvPr>
          <p:cNvSpPr txBox="1"/>
          <p:nvPr/>
        </p:nvSpPr>
        <p:spPr>
          <a:xfrm>
            <a:off x="6400800" y="4032759"/>
            <a:ext cx="2514598" cy="830997"/>
          </a:xfrm>
          <a:prstGeom prst="rect">
            <a:avLst/>
          </a:prstGeom>
          <a:noFill/>
        </p:spPr>
        <p:txBody>
          <a:bodyPr wrap="square" rtlCol="0">
            <a:spAutoFit/>
          </a:bodyPr>
          <a:lstStyle/>
          <a:p>
            <a:r>
              <a:rPr lang="en-US" sz="1200" dirty="0">
                <a:solidFill>
                  <a:srgbClr val="FF0000"/>
                </a:solidFill>
              </a:rPr>
              <a:t>When does it stop:</a:t>
            </a:r>
          </a:p>
          <a:p>
            <a:r>
              <a:rPr lang="en-US" sz="1200" dirty="0">
                <a:solidFill>
                  <a:srgbClr val="FF0000"/>
                </a:solidFill>
              </a:rPr>
              <a:t>Either: hit the max depth</a:t>
            </a:r>
          </a:p>
          <a:p>
            <a:r>
              <a:rPr lang="en-US" sz="1200" dirty="0">
                <a:solidFill>
                  <a:srgbClr val="FF0000"/>
                </a:solidFill>
              </a:rPr>
              <a:t>Or: there is no improvement in reducing impurity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(CART)</a:t>
            </a:r>
          </a:p>
        </p:txBody>
      </p:sp>
      <p:sp>
        <p:nvSpPr>
          <p:cNvPr id="3" name="Content Placeholder 2"/>
          <p:cNvSpPr>
            <a:spLocks noGrp="1"/>
          </p:cNvSpPr>
          <p:nvPr>
            <p:ph idx="1"/>
          </p:nvPr>
        </p:nvSpPr>
        <p:spPr/>
        <p:txBody>
          <a:bodyPr>
            <a:normAutofit/>
          </a:bodyPr>
          <a:lstStyle/>
          <a:p>
            <a:r>
              <a:rPr lang="en-US" dirty="0"/>
              <a:t>Scikit uses modified CART</a:t>
            </a:r>
          </a:p>
          <a:p>
            <a:r>
              <a:rPr lang="en-US" dirty="0"/>
              <a:t>CART is a greedy algorithm</a:t>
            </a:r>
          </a:p>
          <a:p>
            <a:pPr lvl="1"/>
            <a:r>
              <a:rPr lang="en-US" dirty="0"/>
              <a:t>Creates a split and moves on</a:t>
            </a:r>
          </a:p>
          <a:p>
            <a:pPr lvl="1"/>
            <a:r>
              <a:rPr lang="en-US" dirty="0"/>
              <a:t>Doesn’t go back to the previous split to see if it would lead to the lowest impurity</a:t>
            </a:r>
          </a:p>
          <a:p>
            <a:pPr lvl="1"/>
            <a:r>
              <a:rPr lang="en-US" dirty="0"/>
              <a:t>It may not converge on the optimal solution (but “reasonably” close to it)</a:t>
            </a:r>
          </a:p>
        </p:txBody>
      </p:sp>
    </p:spTree>
    <p:extLst>
      <p:ext uri="{BB962C8B-B14F-4D97-AF65-F5344CB8AC3E}">
        <p14:creationId xmlns:p14="http://schemas.microsoft.com/office/powerpoint/2010/main" val="308000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 – </a:t>
            </a:r>
            <a:r>
              <a:rPr lang="en-US" dirty="0" err="1"/>
              <a:t>SciKit</a:t>
            </a:r>
            <a:r>
              <a:rPr lang="en-US" dirty="0"/>
              <a:t> version</a:t>
            </a:r>
          </a:p>
        </p:txBody>
      </p:sp>
      <p:sp>
        <p:nvSpPr>
          <p:cNvPr id="7" name="Content Placeholder 6">
            <a:extLst>
              <a:ext uri="{FF2B5EF4-FFF2-40B4-BE49-F238E27FC236}">
                <a16:creationId xmlns:a16="http://schemas.microsoft.com/office/drawing/2014/main" id="{FD29CDC4-C9D2-49E5-8812-2B35C1A966DB}"/>
              </a:ext>
            </a:extLst>
          </p:cNvPr>
          <p:cNvSpPr>
            <a:spLocks noGrp="1"/>
          </p:cNvSpPr>
          <p:nvPr>
            <p:ph idx="1"/>
          </p:nvPr>
        </p:nvSpPr>
        <p:spPr/>
        <p:txBody>
          <a:bodyPr/>
          <a:lstStyle/>
          <a:p>
            <a:r>
              <a:rPr lang="en-US" dirty="0"/>
              <a:t>Iris data set: (multiclass)</a:t>
            </a:r>
          </a:p>
        </p:txBody>
      </p:sp>
      <p:pic>
        <p:nvPicPr>
          <p:cNvPr id="16" name="Picture 15">
            <a:extLst>
              <a:ext uri="{FF2B5EF4-FFF2-40B4-BE49-F238E27FC236}">
                <a16:creationId xmlns:a16="http://schemas.microsoft.com/office/drawing/2014/main" id="{BD52D782-3391-4D1A-99F4-983C58E7CF4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5558" y="1187306"/>
            <a:ext cx="4541116" cy="3682351"/>
          </a:xfrm>
          <a:prstGeom prst="rect">
            <a:avLst/>
          </a:prstGeom>
        </p:spPr>
      </p:pic>
      <p:sp>
        <p:nvSpPr>
          <p:cNvPr id="17" name="TextBox 16">
            <a:extLst>
              <a:ext uri="{FF2B5EF4-FFF2-40B4-BE49-F238E27FC236}">
                <a16:creationId xmlns:a16="http://schemas.microsoft.com/office/drawing/2014/main" id="{EC1BBD4D-487B-4F5B-B68C-E69BAFA6A8D0}"/>
              </a:ext>
            </a:extLst>
          </p:cNvPr>
          <p:cNvSpPr txBox="1"/>
          <p:nvPr/>
        </p:nvSpPr>
        <p:spPr>
          <a:xfrm>
            <a:off x="7386674" y="4733926"/>
            <a:ext cx="1483468" cy="219291"/>
          </a:xfrm>
          <a:prstGeom prst="rect">
            <a:avLst/>
          </a:prstGeom>
          <a:noFill/>
        </p:spPr>
        <p:txBody>
          <a:bodyPr wrap="square" rtlCol="0">
            <a:spAutoFit/>
          </a:bodyPr>
          <a:lstStyle/>
          <a:p>
            <a:r>
              <a:rPr lang="en-US" sz="825" dirty="0"/>
              <a:t>Source: oreilly.com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 – </a:t>
            </a:r>
            <a:r>
              <a:rPr lang="en-US" dirty="0" err="1"/>
              <a:t>SciKit</a:t>
            </a:r>
            <a:r>
              <a:rPr lang="en-US" dirty="0"/>
              <a:t> version</a:t>
            </a:r>
          </a:p>
        </p:txBody>
      </p:sp>
      <p:sp>
        <p:nvSpPr>
          <p:cNvPr id="7" name="Content Placeholder 6">
            <a:extLst>
              <a:ext uri="{FF2B5EF4-FFF2-40B4-BE49-F238E27FC236}">
                <a16:creationId xmlns:a16="http://schemas.microsoft.com/office/drawing/2014/main" id="{FD29CDC4-C9D2-49E5-8812-2B35C1A966DB}"/>
              </a:ext>
            </a:extLst>
          </p:cNvPr>
          <p:cNvSpPr>
            <a:spLocks noGrp="1"/>
          </p:cNvSpPr>
          <p:nvPr>
            <p:ph idx="1"/>
          </p:nvPr>
        </p:nvSpPr>
        <p:spPr/>
        <p:txBody>
          <a:bodyPr/>
          <a:lstStyle/>
          <a:p>
            <a:r>
              <a:rPr lang="en-US" dirty="0"/>
              <a:t>Iris data set: (multiclass)</a:t>
            </a:r>
          </a:p>
        </p:txBody>
      </p:sp>
      <p:grpSp>
        <p:nvGrpSpPr>
          <p:cNvPr id="3" name="Group 2">
            <a:extLst>
              <a:ext uri="{FF2B5EF4-FFF2-40B4-BE49-F238E27FC236}">
                <a16:creationId xmlns:a16="http://schemas.microsoft.com/office/drawing/2014/main" id="{314D7A6A-4958-4DDB-94D2-64E02A31CB62}"/>
              </a:ext>
            </a:extLst>
          </p:cNvPr>
          <p:cNvGrpSpPr/>
          <p:nvPr/>
        </p:nvGrpSpPr>
        <p:grpSpPr>
          <a:xfrm>
            <a:off x="371310" y="1369219"/>
            <a:ext cx="8611256" cy="3430442"/>
            <a:chOff x="495080" y="1825625"/>
            <a:chExt cx="11481674" cy="4573922"/>
          </a:xfrm>
        </p:grpSpPr>
        <p:pic>
          <p:nvPicPr>
            <p:cNvPr id="10" name="Picture 9">
              <a:extLst>
                <a:ext uri="{FF2B5EF4-FFF2-40B4-BE49-F238E27FC236}">
                  <a16:creationId xmlns:a16="http://schemas.microsoft.com/office/drawing/2014/main" id="{F55AC4D8-E3DB-456D-8B94-18651BE92E25}"/>
                </a:ext>
              </a:extLst>
            </p:cNvPr>
            <p:cNvPicPr>
              <a:picLocks noChangeAspect="1"/>
            </p:cNvPicPr>
            <p:nvPr/>
          </p:nvPicPr>
          <p:blipFill>
            <a:blip r:embed="rId2"/>
            <a:stretch>
              <a:fillRect/>
            </a:stretch>
          </p:blipFill>
          <p:spPr>
            <a:xfrm>
              <a:off x="3691196" y="2511425"/>
              <a:ext cx="4460583" cy="3888122"/>
            </a:xfrm>
            <a:prstGeom prst="rect">
              <a:avLst/>
            </a:prstGeom>
          </p:spPr>
        </p:pic>
        <p:sp>
          <p:nvSpPr>
            <p:cNvPr id="5" name="TextBox 4"/>
            <p:cNvSpPr txBox="1"/>
            <p:nvPr/>
          </p:nvSpPr>
          <p:spPr>
            <a:xfrm>
              <a:off x="7923180" y="1825625"/>
              <a:ext cx="2209800" cy="330945"/>
            </a:xfrm>
            <a:prstGeom prst="rect">
              <a:avLst/>
            </a:prstGeom>
            <a:noFill/>
          </p:spPr>
          <p:txBody>
            <a:bodyPr wrap="square" rtlCol="0">
              <a:spAutoFit/>
            </a:bodyPr>
            <a:lstStyle/>
            <a:p>
              <a:r>
                <a:rPr lang="en-US" sz="1013" dirty="0"/>
                <a:t>Root node</a:t>
              </a:r>
            </a:p>
          </p:txBody>
        </p:sp>
        <p:cxnSp>
          <p:nvCxnSpPr>
            <p:cNvPr id="6" name="Straight Arrow Connector 5"/>
            <p:cNvCxnSpPr>
              <a:cxnSpLocks/>
            </p:cNvCxnSpPr>
            <p:nvPr/>
          </p:nvCxnSpPr>
          <p:spPr>
            <a:xfrm flipV="1">
              <a:off x="6633321" y="2130425"/>
              <a:ext cx="1366058" cy="43523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23178" y="2816225"/>
              <a:ext cx="3036650" cy="330945"/>
            </a:xfrm>
            <a:prstGeom prst="rect">
              <a:avLst/>
            </a:prstGeom>
            <a:noFill/>
          </p:spPr>
          <p:txBody>
            <a:bodyPr wrap="square" rtlCol="0">
              <a:spAutoFit/>
            </a:bodyPr>
            <a:lstStyle/>
            <a:p>
              <a:r>
                <a:rPr lang="en-US" sz="1013" dirty="0"/>
                <a:t>Split variable (and condition)</a:t>
              </a:r>
            </a:p>
          </p:txBody>
        </p:sp>
        <p:cxnSp>
          <p:nvCxnSpPr>
            <p:cNvPr id="9" name="Straight Arrow Connector 8"/>
            <p:cNvCxnSpPr>
              <a:cxnSpLocks/>
              <a:endCxn id="8" idx="1"/>
            </p:cNvCxnSpPr>
            <p:nvPr/>
          </p:nvCxnSpPr>
          <p:spPr>
            <a:xfrm>
              <a:off x="6489234" y="2700596"/>
              <a:ext cx="1433944" cy="28110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080" y="2939964"/>
              <a:ext cx="2823959" cy="538780"/>
            </a:xfrm>
            <a:prstGeom prst="rect">
              <a:avLst/>
            </a:prstGeom>
            <a:noFill/>
          </p:spPr>
          <p:txBody>
            <a:bodyPr wrap="square" rtlCol="0">
              <a:spAutoFit/>
            </a:bodyPr>
            <a:lstStyle/>
            <a:p>
              <a:r>
                <a:rPr lang="en-US" sz="1013" dirty="0"/>
                <a:t># of obs. in each class:</a:t>
              </a:r>
            </a:p>
            <a:p>
              <a:r>
                <a:rPr lang="en-US" sz="1013" dirty="0"/>
                <a:t>[</a:t>
              </a:r>
              <a:r>
                <a:rPr lang="en-US" sz="1013" dirty="0" err="1"/>
                <a:t>Setosa</a:t>
              </a:r>
              <a:r>
                <a:rPr lang="en-US" sz="1013" dirty="0"/>
                <a:t>, versicolor, virginica]</a:t>
              </a:r>
            </a:p>
          </p:txBody>
        </p:sp>
        <p:cxnSp>
          <p:nvCxnSpPr>
            <p:cNvPr id="12" name="Straight Arrow Connector 11"/>
            <p:cNvCxnSpPr>
              <a:cxnSpLocks/>
            </p:cNvCxnSpPr>
            <p:nvPr/>
          </p:nvCxnSpPr>
          <p:spPr>
            <a:xfrm flipV="1">
              <a:off x="7866434" y="4838409"/>
              <a:ext cx="475692" cy="71284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42126" y="3785279"/>
              <a:ext cx="3634628" cy="538780"/>
            </a:xfrm>
            <a:prstGeom prst="rect">
              <a:avLst/>
            </a:prstGeom>
            <a:noFill/>
          </p:spPr>
          <p:txBody>
            <a:bodyPr wrap="square" rtlCol="0">
              <a:spAutoFit/>
            </a:bodyPr>
            <a:lstStyle/>
            <a:p>
              <a:r>
                <a:rPr lang="en-US" sz="1013" dirty="0"/>
                <a:t>Gini “impurity” index = </a:t>
              </a:r>
            </a:p>
            <a:p>
              <a:r>
                <a:rPr lang="en-US" sz="1013" dirty="0"/>
                <a:t>1 – [(0/46)</a:t>
              </a:r>
              <a:r>
                <a:rPr lang="en-US" sz="1013" baseline="30000" dirty="0"/>
                <a:t>2</a:t>
              </a:r>
              <a:r>
                <a:rPr lang="en-US" sz="1013" dirty="0"/>
                <a:t> + (1/46)</a:t>
              </a:r>
              <a:r>
                <a:rPr lang="en-US" sz="1013" baseline="30000" dirty="0"/>
                <a:t>2</a:t>
              </a:r>
              <a:r>
                <a:rPr lang="en-US" sz="1013" dirty="0"/>
                <a:t> + (45/46)</a:t>
              </a:r>
              <a:r>
                <a:rPr lang="en-US" sz="1013" baseline="30000" dirty="0"/>
                <a:t>2</a:t>
              </a:r>
              <a:r>
                <a:rPr lang="en-US" sz="1013" dirty="0"/>
                <a:t>]= 0.0425</a:t>
              </a:r>
            </a:p>
          </p:txBody>
        </p:sp>
        <p:cxnSp>
          <p:nvCxnSpPr>
            <p:cNvPr id="19" name="Straight Arrow Connector 18">
              <a:extLst>
                <a:ext uri="{FF2B5EF4-FFF2-40B4-BE49-F238E27FC236}">
                  <a16:creationId xmlns:a16="http://schemas.microsoft.com/office/drawing/2014/main" id="{BE87557C-DADA-4D88-A018-1E5BD36A7D24}"/>
                </a:ext>
              </a:extLst>
            </p:cNvPr>
            <p:cNvCxnSpPr>
              <a:cxnSpLocks/>
            </p:cNvCxnSpPr>
            <p:nvPr/>
          </p:nvCxnSpPr>
          <p:spPr>
            <a:xfrm flipH="1">
              <a:off x="2875968" y="4580493"/>
              <a:ext cx="637309"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10A84F0-3B00-400B-A03A-21FF35DD66FB}"/>
                </a:ext>
              </a:extLst>
            </p:cNvPr>
            <p:cNvCxnSpPr>
              <a:cxnSpLocks/>
            </p:cNvCxnSpPr>
            <p:nvPr/>
          </p:nvCxnSpPr>
          <p:spPr>
            <a:xfrm flipH="1">
              <a:off x="3014514" y="6187036"/>
              <a:ext cx="1906386"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5CA137-78D3-47E4-AF71-8D0B21760879}"/>
                </a:ext>
              </a:extLst>
            </p:cNvPr>
            <p:cNvSpPr txBox="1"/>
            <p:nvPr/>
          </p:nvSpPr>
          <p:spPr>
            <a:xfrm>
              <a:off x="1600255" y="6002370"/>
              <a:ext cx="1752600" cy="330945"/>
            </a:xfrm>
            <a:prstGeom prst="rect">
              <a:avLst/>
            </a:prstGeom>
            <a:noFill/>
          </p:spPr>
          <p:txBody>
            <a:bodyPr wrap="square" rtlCol="0">
              <a:spAutoFit/>
            </a:bodyPr>
            <a:lstStyle/>
            <a:p>
              <a:r>
                <a:rPr lang="en-US" sz="1013" dirty="0"/>
                <a:t>Classification</a:t>
              </a:r>
            </a:p>
          </p:txBody>
        </p:sp>
        <p:cxnSp>
          <p:nvCxnSpPr>
            <p:cNvPr id="30" name="Straight Arrow Connector 29">
              <a:extLst>
                <a:ext uri="{FF2B5EF4-FFF2-40B4-BE49-F238E27FC236}">
                  <a16:creationId xmlns:a16="http://schemas.microsoft.com/office/drawing/2014/main" id="{C6D5CA42-0808-40BA-9EA9-0ADB0FF80F18}"/>
                </a:ext>
              </a:extLst>
            </p:cNvPr>
            <p:cNvCxnSpPr>
              <a:cxnSpLocks/>
            </p:cNvCxnSpPr>
            <p:nvPr/>
          </p:nvCxnSpPr>
          <p:spPr>
            <a:xfrm flipH="1" flipV="1">
              <a:off x="2756834" y="3149679"/>
              <a:ext cx="1925413" cy="11345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F68DE73-CE38-46E4-804E-D69EE8642DEC}"/>
                </a:ext>
              </a:extLst>
            </p:cNvPr>
            <p:cNvSpPr txBox="1"/>
            <p:nvPr/>
          </p:nvSpPr>
          <p:spPr>
            <a:xfrm>
              <a:off x="1174599" y="4192078"/>
              <a:ext cx="1772281" cy="538780"/>
            </a:xfrm>
            <a:prstGeom prst="rect">
              <a:avLst/>
            </a:prstGeom>
            <a:noFill/>
          </p:spPr>
          <p:txBody>
            <a:bodyPr wrap="square" rtlCol="0">
              <a:spAutoFit/>
            </a:bodyPr>
            <a:lstStyle/>
            <a:p>
              <a:r>
                <a:rPr lang="en-US" sz="1013" dirty="0"/>
                <a:t>Leaf node </a:t>
              </a:r>
            </a:p>
            <a:p>
              <a:r>
                <a:rPr lang="en-US" sz="1013" dirty="0"/>
                <a:t>(terminal node)</a:t>
              </a:r>
            </a:p>
          </p:txBody>
        </p:sp>
        <p:cxnSp>
          <p:nvCxnSpPr>
            <p:cNvPr id="20" name="Straight Arrow Connector 19">
              <a:extLst>
                <a:ext uri="{FF2B5EF4-FFF2-40B4-BE49-F238E27FC236}">
                  <a16:creationId xmlns:a16="http://schemas.microsoft.com/office/drawing/2014/main" id="{2C1CED19-E432-43CC-8010-4E3B1A49E750}"/>
                </a:ext>
              </a:extLst>
            </p:cNvPr>
            <p:cNvCxnSpPr>
              <a:cxnSpLocks/>
            </p:cNvCxnSpPr>
            <p:nvPr/>
          </p:nvCxnSpPr>
          <p:spPr>
            <a:xfrm flipH="1">
              <a:off x="2438180" y="4848770"/>
              <a:ext cx="1452884" cy="115229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AD8135-14AC-4469-9AA2-3FB5674FBD88}"/>
                </a:ext>
              </a:extLst>
            </p:cNvPr>
            <p:cNvCxnSpPr>
              <a:cxnSpLocks/>
            </p:cNvCxnSpPr>
            <p:nvPr/>
          </p:nvCxnSpPr>
          <p:spPr>
            <a:xfrm flipH="1" flipV="1">
              <a:off x="2856403" y="4755591"/>
              <a:ext cx="1884210" cy="94164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72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4D9A-16E7-0FA9-BABF-6E17849B0508}"/>
              </a:ext>
            </a:extLst>
          </p:cNvPr>
          <p:cNvSpPr>
            <a:spLocks noGrp="1"/>
          </p:cNvSpPr>
          <p:nvPr>
            <p:ph type="title"/>
          </p:nvPr>
        </p:nvSpPr>
        <p:spPr/>
        <p:txBody>
          <a:bodyPr/>
          <a:lstStyle/>
          <a:p>
            <a:r>
              <a:rPr lang="en-US" dirty="0"/>
              <a:t>Implications of Data Imbalance</a:t>
            </a:r>
          </a:p>
        </p:txBody>
      </p:sp>
      <p:sp>
        <p:nvSpPr>
          <p:cNvPr id="3" name="Content Placeholder 2">
            <a:extLst>
              <a:ext uri="{FF2B5EF4-FFF2-40B4-BE49-F238E27FC236}">
                <a16:creationId xmlns:a16="http://schemas.microsoft.com/office/drawing/2014/main" id="{EC455F53-D28B-E4E8-4CFC-A2A2AD2404D3}"/>
              </a:ext>
            </a:extLst>
          </p:cNvPr>
          <p:cNvSpPr>
            <a:spLocks noGrp="1"/>
          </p:cNvSpPr>
          <p:nvPr>
            <p:ph idx="1"/>
          </p:nvPr>
        </p:nvSpPr>
        <p:spPr/>
        <p:txBody>
          <a:bodyPr>
            <a:normAutofit lnSpcReduction="10000"/>
          </a:bodyPr>
          <a:lstStyle/>
          <a:p>
            <a:r>
              <a:rPr lang="en-US" dirty="0"/>
              <a:t>Skewed Model Performance: </a:t>
            </a:r>
          </a:p>
          <a:p>
            <a:pPr lvl="1"/>
            <a:r>
              <a:rPr lang="en-US" dirty="0"/>
              <a:t>Most machine learning algorithms are designed to maximize overall accuracy, which can be misleading when classes are imbalanced. The model may predict the majority class to achieve high accuracy, leading to poor generalization.</a:t>
            </a:r>
          </a:p>
          <a:p>
            <a:r>
              <a:rPr lang="en-US" dirty="0"/>
              <a:t>Misleading Evaluation Metrics: </a:t>
            </a:r>
          </a:p>
          <a:p>
            <a:pPr lvl="1"/>
            <a:r>
              <a:rPr lang="en-US" dirty="0"/>
              <a:t>Traditional metrics like accuracy do not effectively capture the model’s performance when the data is imbalanced.</a:t>
            </a:r>
          </a:p>
          <a:p>
            <a:r>
              <a:rPr lang="en-US" dirty="0"/>
              <a:t>Risk of Overfitting or Underfitting: </a:t>
            </a:r>
          </a:p>
          <a:p>
            <a:pPr lvl="1"/>
            <a:r>
              <a:rPr lang="en-US" dirty="0"/>
              <a:t>If not implemented carefully, resampling methods can lead to models that are either too complex (overfitting) or too simple (underfitting).</a:t>
            </a:r>
          </a:p>
        </p:txBody>
      </p:sp>
    </p:spTree>
    <p:extLst>
      <p:ext uri="{BB962C8B-B14F-4D97-AF65-F5344CB8AC3E}">
        <p14:creationId xmlns:p14="http://schemas.microsoft.com/office/powerpoint/2010/main" val="3180502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5AC4D8-E3DB-456D-8B94-18651BE92E25}"/>
              </a:ext>
            </a:extLst>
          </p:cNvPr>
          <p:cNvPicPr>
            <a:picLocks noChangeAspect="1"/>
          </p:cNvPicPr>
          <p:nvPr/>
        </p:nvPicPr>
        <p:blipFill>
          <a:blip r:embed="rId2"/>
          <a:stretch>
            <a:fillRect/>
          </a:stretch>
        </p:blipFill>
        <p:spPr>
          <a:xfrm>
            <a:off x="2826763" y="1657350"/>
            <a:ext cx="3345437" cy="2916092"/>
          </a:xfrm>
          <a:prstGeom prst="rect">
            <a:avLst/>
          </a:prstGeom>
        </p:spPr>
      </p:pic>
      <p:sp>
        <p:nvSpPr>
          <p:cNvPr id="2" name="Title 1"/>
          <p:cNvSpPr>
            <a:spLocks noGrp="1"/>
          </p:cNvSpPr>
          <p:nvPr>
            <p:ph type="title"/>
          </p:nvPr>
        </p:nvSpPr>
        <p:spPr/>
        <p:txBody>
          <a:bodyPr/>
          <a:lstStyle/>
          <a:p>
            <a:r>
              <a:rPr lang="en-US" dirty="0"/>
              <a:t>Tree Structure – </a:t>
            </a:r>
            <a:r>
              <a:rPr lang="en-US" dirty="0" err="1"/>
              <a:t>SciKit</a:t>
            </a:r>
            <a:r>
              <a:rPr lang="en-US" dirty="0"/>
              <a:t> version</a:t>
            </a:r>
          </a:p>
        </p:txBody>
      </p:sp>
      <p:sp>
        <p:nvSpPr>
          <p:cNvPr id="7" name="Content Placeholder 6">
            <a:extLst>
              <a:ext uri="{FF2B5EF4-FFF2-40B4-BE49-F238E27FC236}">
                <a16:creationId xmlns:a16="http://schemas.microsoft.com/office/drawing/2014/main" id="{FD29CDC4-C9D2-49E5-8812-2B35C1A966DB}"/>
              </a:ext>
            </a:extLst>
          </p:cNvPr>
          <p:cNvSpPr>
            <a:spLocks noGrp="1"/>
          </p:cNvSpPr>
          <p:nvPr>
            <p:ph idx="1"/>
          </p:nvPr>
        </p:nvSpPr>
        <p:spPr/>
        <p:txBody>
          <a:bodyPr/>
          <a:lstStyle/>
          <a:p>
            <a:r>
              <a:rPr lang="en-US" dirty="0"/>
              <a:t>Class probabilities:</a:t>
            </a:r>
          </a:p>
        </p:txBody>
      </p:sp>
      <p:sp>
        <p:nvSpPr>
          <p:cNvPr id="11" name="TextBox 10"/>
          <p:cNvSpPr txBox="1"/>
          <p:nvPr/>
        </p:nvSpPr>
        <p:spPr>
          <a:xfrm>
            <a:off x="483613" y="2167717"/>
            <a:ext cx="2117969" cy="404085"/>
          </a:xfrm>
          <a:prstGeom prst="rect">
            <a:avLst/>
          </a:prstGeom>
          <a:noFill/>
        </p:spPr>
        <p:txBody>
          <a:bodyPr wrap="square" rtlCol="0">
            <a:spAutoFit/>
          </a:bodyPr>
          <a:lstStyle/>
          <a:p>
            <a:r>
              <a:rPr lang="en-US" sz="1013" dirty="0"/>
              <a:t># of obs. in each class:</a:t>
            </a:r>
          </a:p>
          <a:p>
            <a:r>
              <a:rPr lang="en-US" sz="1013" dirty="0"/>
              <a:t>[</a:t>
            </a:r>
            <a:r>
              <a:rPr lang="en-US" sz="1013" dirty="0" err="1"/>
              <a:t>Setosa</a:t>
            </a:r>
            <a:r>
              <a:rPr lang="en-US" sz="1013" dirty="0"/>
              <a:t>, versicolor, virginica]</a:t>
            </a:r>
          </a:p>
        </p:txBody>
      </p:sp>
      <p:cxnSp>
        <p:nvCxnSpPr>
          <p:cNvPr id="21" name="Straight Arrow Connector 20">
            <a:extLst>
              <a:ext uri="{FF2B5EF4-FFF2-40B4-BE49-F238E27FC236}">
                <a16:creationId xmlns:a16="http://schemas.microsoft.com/office/drawing/2014/main" id="{D10A84F0-3B00-400B-A03A-21FF35DD66FB}"/>
              </a:ext>
            </a:extLst>
          </p:cNvPr>
          <p:cNvCxnSpPr>
            <a:cxnSpLocks/>
          </p:cNvCxnSpPr>
          <p:nvPr/>
        </p:nvCxnSpPr>
        <p:spPr>
          <a:xfrm flipH="1">
            <a:off x="3084022" y="4275559"/>
            <a:ext cx="689957" cy="1385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5CA137-78D3-47E4-AF71-8D0B21760879}"/>
              </a:ext>
            </a:extLst>
          </p:cNvPr>
          <p:cNvSpPr txBox="1"/>
          <p:nvPr/>
        </p:nvSpPr>
        <p:spPr>
          <a:xfrm>
            <a:off x="666795" y="4275559"/>
            <a:ext cx="2117969" cy="559961"/>
          </a:xfrm>
          <a:prstGeom prst="rect">
            <a:avLst/>
          </a:prstGeom>
          <a:noFill/>
        </p:spPr>
        <p:txBody>
          <a:bodyPr wrap="square" rtlCol="0">
            <a:spAutoFit/>
          </a:bodyPr>
          <a:lstStyle/>
          <a:p>
            <a:r>
              <a:rPr lang="en-US" sz="1013" dirty="0" err="1"/>
              <a:t>Setosa</a:t>
            </a:r>
            <a:r>
              <a:rPr lang="en-US" sz="1013" dirty="0"/>
              <a:t> probability: 0%</a:t>
            </a:r>
          </a:p>
          <a:p>
            <a:r>
              <a:rPr lang="en-US" sz="1013" dirty="0"/>
              <a:t>Versicolor probability: 91%</a:t>
            </a:r>
          </a:p>
          <a:p>
            <a:r>
              <a:rPr lang="en-US" sz="1013" dirty="0"/>
              <a:t>Virginica probability: 9%</a:t>
            </a:r>
          </a:p>
        </p:txBody>
      </p:sp>
      <p:cxnSp>
        <p:nvCxnSpPr>
          <p:cNvPr id="30" name="Straight Arrow Connector 29">
            <a:extLst>
              <a:ext uri="{FF2B5EF4-FFF2-40B4-BE49-F238E27FC236}">
                <a16:creationId xmlns:a16="http://schemas.microsoft.com/office/drawing/2014/main" id="{C6D5CA42-0808-40BA-9EA9-0ADB0FF80F18}"/>
              </a:ext>
            </a:extLst>
          </p:cNvPr>
          <p:cNvCxnSpPr>
            <a:cxnSpLocks/>
          </p:cNvCxnSpPr>
          <p:nvPr/>
        </p:nvCxnSpPr>
        <p:spPr>
          <a:xfrm flipH="1">
            <a:off x="2186160" y="2222770"/>
            <a:ext cx="1374164" cy="105899"/>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68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endParaRPr lang="en-US" dirty="0"/>
          </a:p>
        </p:txBody>
      </p:sp>
      <p:sp>
        <p:nvSpPr>
          <p:cNvPr id="3" name="Content Placeholder 2"/>
          <p:cNvSpPr>
            <a:spLocks noGrp="1"/>
          </p:cNvSpPr>
          <p:nvPr>
            <p:ph idx="1"/>
          </p:nvPr>
        </p:nvSpPr>
        <p:spPr/>
        <p:txBody>
          <a:bodyPr/>
          <a:lstStyle/>
          <a:p>
            <a:r>
              <a:rPr lang="en-US" dirty="0"/>
              <a:t>Too many splits cause overfitting:</a:t>
            </a: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72701" y="2460812"/>
            <a:ext cx="2615205" cy="2107956"/>
          </a:xfrm>
          <a:prstGeom prst="rect">
            <a:avLst/>
          </a:prstGeom>
          <a:noFill/>
          <a:ln w="9525">
            <a:noFill/>
            <a:miter lim="800000"/>
            <a:headEnd/>
            <a:tailEnd/>
          </a:ln>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478" y="2460812"/>
            <a:ext cx="3231522" cy="2099372"/>
          </a:xfrm>
          <a:prstGeom prst="rect">
            <a:avLst/>
          </a:prstGeom>
          <a:noFill/>
          <a:ln w="9525">
            <a:noFill/>
            <a:miter lim="800000"/>
            <a:headEnd/>
            <a:tailEnd/>
          </a:ln>
        </p:spPr>
      </p:pic>
      <p:cxnSp>
        <p:nvCxnSpPr>
          <p:cNvPr id="6" name="Straight Connector 5"/>
          <p:cNvCxnSpPr/>
          <p:nvPr/>
        </p:nvCxnSpPr>
        <p:spPr>
          <a:xfrm>
            <a:off x="5109882" y="3378647"/>
            <a:ext cx="22053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541997" y="3378646"/>
            <a:ext cx="0" cy="8504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916708" y="2528193"/>
            <a:ext cx="0" cy="8504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62261" y="2528193"/>
            <a:ext cx="782425" cy="248209"/>
          </a:xfrm>
          <a:prstGeom prst="rect">
            <a:avLst/>
          </a:prstGeom>
          <a:noFill/>
        </p:spPr>
        <p:txBody>
          <a:bodyPr wrap="square" rtlCol="0">
            <a:spAutoFit/>
          </a:bodyPr>
          <a:lstStyle/>
          <a:p>
            <a:pPr algn="ctr"/>
            <a:r>
              <a:rPr lang="en-US" sz="1013" b="1" dirty="0"/>
              <a:t>versus</a:t>
            </a:r>
          </a:p>
        </p:txBody>
      </p:sp>
      <p:sp>
        <p:nvSpPr>
          <p:cNvPr id="12" name="TextBox 11"/>
          <p:cNvSpPr txBox="1"/>
          <p:nvPr/>
        </p:nvSpPr>
        <p:spPr>
          <a:xfrm>
            <a:off x="2272677" y="2064124"/>
            <a:ext cx="1015253" cy="248209"/>
          </a:xfrm>
          <a:prstGeom prst="rect">
            <a:avLst/>
          </a:prstGeom>
          <a:noFill/>
        </p:spPr>
        <p:txBody>
          <a:bodyPr wrap="square" rtlCol="0">
            <a:spAutoFit/>
          </a:bodyPr>
          <a:lstStyle/>
          <a:p>
            <a:pPr algn="ctr"/>
            <a:r>
              <a:rPr lang="en-US" sz="1013" b="1" dirty="0" err="1"/>
              <a:t>Overfitting</a:t>
            </a:r>
            <a:endParaRPr lang="en-US" sz="1013" b="1" dirty="0"/>
          </a:p>
        </p:txBody>
      </p:sp>
      <p:sp>
        <p:nvSpPr>
          <p:cNvPr id="13" name="TextBox 12"/>
          <p:cNvSpPr txBox="1"/>
          <p:nvPr/>
        </p:nvSpPr>
        <p:spPr>
          <a:xfrm>
            <a:off x="5506571" y="2064124"/>
            <a:ext cx="1479176" cy="248209"/>
          </a:xfrm>
          <a:prstGeom prst="rect">
            <a:avLst/>
          </a:prstGeom>
          <a:noFill/>
        </p:spPr>
        <p:txBody>
          <a:bodyPr wrap="square" rtlCol="0">
            <a:spAutoFit/>
          </a:bodyPr>
          <a:lstStyle/>
          <a:p>
            <a:pPr algn="ctr"/>
            <a:r>
              <a:rPr lang="en-US" sz="1013" b="1" dirty="0"/>
              <a:t>Fewer splits?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Avoid Overfitting</a:t>
            </a:r>
          </a:p>
        </p:txBody>
      </p:sp>
      <p:sp>
        <p:nvSpPr>
          <p:cNvPr id="3" name="Content Placeholder 2"/>
          <p:cNvSpPr>
            <a:spLocks noGrp="1"/>
          </p:cNvSpPr>
          <p:nvPr>
            <p:ph idx="1"/>
          </p:nvPr>
        </p:nvSpPr>
        <p:spPr/>
        <p:txBody>
          <a:bodyPr/>
          <a:lstStyle/>
          <a:p>
            <a:r>
              <a:rPr lang="en-US" dirty="0"/>
              <a:t>“Regularization” (restrictions) using hyperparameters:</a:t>
            </a:r>
          </a:p>
          <a:p>
            <a:r>
              <a:rPr lang="en-US" b="1" dirty="0" err="1"/>
              <a:t>Max_depth</a:t>
            </a:r>
            <a:r>
              <a:rPr lang="en-US" dirty="0"/>
              <a:t>: how far can the tree go (default is unlimited)</a:t>
            </a:r>
          </a:p>
          <a:p>
            <a:r>
              <a:rPr lang="en-US" b="1" dirty="0" err="1"/>
              <a:t>Min_samples_split</a:t>
            </a:r>
            <a:r>
              <a:rPr lang="en-US" dirty="0"/>
              <a:t>: min # of obs. a node must have before a split</a:t>
            </a:r>
          </a:p>
          <a:p>
            <a:r>
              <a:rPr lang="en-US" b="1" dirty="0" err="1"/>
              <a:t>Min_samples_leaf</a:t>
            </a:r>
            <a:r>
              <a:rPr lang="en-US" dirty="0"/>
              <a:t>: min # of obs. a leaf node must have</a:t>
            </a:r>
          </a:p>
          <a:p>
            <a:r>
              <a:rPr lang="en-US" b="1" dirty="0" err="1"/>
              <a:t>Min_weight_fraction_leaf</a:t>
            </a:r>
            <a:r>
              <a:rPr lang="en-US" dirty="0"/>
              <a:t>: fraction of </a:t>
            </a:r>
            <a:r>
              <a:rPr lang="en-US" dirty="0" err="1"/>
              <a:t>min_samples_leaf</a:t>
            </a:r>
            <a:endParaRPr lang="en-US" dirty="0"/>
          </a:p>
          <a:p>
            <a:r>
              <a:rPr lang="en-US" b="1" dirty="0" err="1"/>
              <a:t>Max_leaf_nodes</a:t>
            </a:r>
            <a:r>
              <a:rPr lang="en-US" dirty="0"/>
              <a:t>: max # </a:t>
            </a:r>
            <a:r>
              <a:rPr lang="en-US"/>
              <a:t>of leaf </a:t>
            </a:r>
            <a:r>
              <a:rPr lang="en-US" dirty="0"/>
              <a:t>nodes</a:t>
            </a:r>
          </a:p>
          <a:p>
            <a:r>
              <a:rPr lang="en-US" b="1" dirty="0" err="1"/>
              <a:t>Max_features</a:t>
            </a:r>
            <a:r>
              <a:rPr lang="en-US" dirty="0"/>
              <a:t>: max # of features examined at each node</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7" name="Picture 6">
            <a:extLst>
              <a:ext uri="{FF2B5EF4-FFF2-40B4-BE49-F238E27FC236}">
                <a16:creationId xmlns:a16="http://schemas.microsoft.com/office/drawing/2014/main" id="{3A5DD19C-5F26-4174-B69A-920B3C5816FE}"/>
              </a:ext>
            </a:extLst>
          </p:cNvPr>
          <p:cNvPicPr>
            <a:picLocks noChangeAspect="1"/>
          </p:cNvPicPr>
          <p:nvPr/>
        </p:nvPicPr>
        <p:blipFill>
          <a:blip r:embed="rId2"/>
          <a:stretch>
            <a:fillRect/>
          </a:stretch>
        </p:blipFill>
        <p:spPr>
          <a:xfrm>
            <a:off x="898405" y="1516676"/>
            <a:ext cx="7230753" cy="2589811"/>
          </a:xfrm>
          <a:prstGeom prst="rect">
            <a:avLst/>
          </a:prstGeom>
        </p:spPr>
      </p:pic>
    </p:spTree>
    <p:extLst>
      <p:ext uri="{BB962C8B-B14F-4D97-AF65-F5344CB8AC3E}">
        <p14:creationId xmlns:p14="http://schemas.microsoft.com/office/powerpoint/2010/main" val="3802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a:t>
            </a:r>
            <a:r>
              <a:rPr lang="en-US" dirty="0" err="1"/>
              <a:t>Overfitting</a:t>
            </a:r>
            <a:endParaRPr lang="en-US" dirty="0"/>
          </a:p>
        </p:txBody>
      </p:sp>
      <p:sp>
        <p:nvSpPr>
          <p:cNvPr id="3" name="Content Placeholder 2"/>
          <p:cNvSpPr>
            <a:spLocks noGrp="1"/>
          </p:cNvSpPr>
          <p:nvPr>
            <p:ph idx="1"/>
          </p:nvPr>
        </p:nvSpPr>
        <p:spPr/>
        <p:txBody>
          <a:bodyPr>
            <a:normAutofit/>
          </a:bodyPr>
          <a:lstStyle/>
          <a:p>
            <a:r>
              <a:rPr lang="en-US" dirty="0"/>
              <a:t>Write code in Python:</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6877" y="2383314"/>
            <a:ext cx="3141456" cy="1926940"/>
          </a:xfrm>
          <a:prstGeom prst="rect">
            <a:avLst/>
          </a:prstGeom>
          <a:noFill/>
          <a:ln w="9525">
            <a:noFill/>
            <a:miter lim="800000"/>
            <a:headEnd/>
            <a:tailEnd/>
          </a:ln>
        </p:spPr>
      </p:pic>
      <p:sp>
        <p:nvSpPr>
          <p:cNvPr id="13" name="TextBox 12"/>
          <p:cNvSpPr txBox="1"/>
          <p:nvPr/>
        </p:nvSpPr>
        <p:spPr>
          <a:xfrm>
            <a:off x="5325701" y="2153626"/>
            <a:ext cx="1314450" cy="248209"/>
          </a:xfrm>
          <a:prstGeom prst="rect">
            <a:avLst/>
          </a:prstGeom>
          <a:noFill/>
        </p:spPr>
        <p:txBody>
          <a:bodyPr wrap="square" rtlCol="0">
            <a:spAutoFit/>
          </a:bodyPr>
          <a:lstStyle/>
          <a:p>
            <a:r>
              <a:rPr lang="en-US" sz="1013" b="1" dirty="0">
                <a:solidFill>
                  <a:srgbClr val="FF0000"/>
                </a:solidFill>
              </a:rPr>
              <a:t>Optimal size</a:t>
            </a:r>
          </a:p>
        </p:txBody>
      </p:sp>
      <p:cxnSp>
        <p:nvCxnSpPr>
          <p:cNvPr id="14" name="Straight Arrow Connector 13"/>
          <p:cNvCxnSpPr/>
          <p:nvPr/>
        </p:nvCxnSpPr>
        <p:spPr>
          <a:xfrm flipV="1">
            <a:off x="5772968" y="2489357"/>
            <a:ext cx="0" cy="1518851"/>
          </a:xfrm>
          <a:prstGeom prst="straightConnector1">
            <a:avLst/>
          </a:prstGeom>
          <a:ln w="3810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nvGraphicFramePr>
        <p:xfrm>
          <a:off x="1410629" y="2073435"/>
          <a:ext cx="2839692" cy="2011680"/>
        </p:xfrm>
        <a:graphic>
          <a:graphicData uri="http://schemas.openxmlformats.org/drawingml/2006/table">
            <a:tbl>
              <a:tblPr firstRow="1" bandRow="1">
                <a:tableStyleId>{5940675A-B579-460E-94D1-54222C63F5DA}</a:tableStyleId>
              </a:tblPr>
              <a:tblGrid>
                <a:gridCol w="772907">
                  <a:extLst>
                    <a:ext uri="{9D8B030D-6E8A-4147-A177-3AD203B41FA5}">
                      <a16:colId xmlns:a16="http://schemas.microsoft.com/office/drawing/2014/main" val="20000"/>
                    </a:ext>
                  </a:extLst>
                </a:gridCol>
                <a:gridCol w="1061850">
                  <a:extLst>
                    <a:ext uri="{9D8B030D-6E8A-4147-A177-3AD203B41FA5}">
                      <a16:colId xmlns:a16="http://schemas.microsoft.com/office/drawing/2014/main" val="20001"/>
                    </a:ext>
                  </a:extLst>
                </a:gridCol>
                <a:gridCol w="1004935">
                  <a:extLst>
                    <a:ext uri="{9D8B030D-6E8A-4147-A177-3AD203B41FA5}">
                      <a16:colId xmlns:a16="http://schemas.microsoft.com/office/drawing/2014/main" val="20002"/>
                    </a:ext>
                  </a:extLst>
                </a:gridCol>
              </a:tblGrid>
              <a:tr h="365760">
                <a:tc>
                  <a:txBody>
                    <a:bodyPr/>
                    <a:lstStyle/>
                    <a:p>
                      <a:r>
                        <a:rPr lang="en-US" sz="1200" b="1" dirty="0"/>
                        <a:t>Tree size</a:t>
                      </a:r>
                    </a:p>
                  </a:txBody>
                  <a:tcPr marL="68580" marR="68580" marT="0" marB="0"/>
                </a:tc>
                <a:tc>
                  <a:txBody>
                    <a:bodyPr/>
                    <a:lstStyle/>
                    <a:p>
                      <a:pPr algn="ctr"/>
                      <a:r>
                        <a:rPr lang="en-US" sz="1200" b="1" dirty="0"/>
                        <a:t>Training error</a:t>
                      </a:r>
                      <a:r>
                        <a:rPr lang="en-US" sz="1200" b="1" baseline="0" dirty="0"/>
                        <a:t> rate</a:t>
                      </a:r>
                      <a:endParaRPr lang="en-US" sz="1200" b="1" dirty="0"/>
                    </a:p>
                  </a:txBody>
                  <a:tcPr marL="68580" marR="68580" marT="0" marB="0"/>
                </a:tc>
                <a:tc>
                  <a:txBody>
                    <a:bodyPr/>
                    <a:lstStyle/>
                    <a:p>
                      <a:pPr algn="ctr"/>
                      <a:r>
                        <a:rPr lang="en-US" sz="1200" b="1" dirty="0"/>
                        <a:t>Validation error rate</a:t>
                      </a:r>
                    </a:p>
                  </a:txBody>
                  <a:tcPr marL="68580" marR="68580" marT="0" marB="0"/>
                </a:tc>
                <a:extLst>
                  <a:ext uri="{0D108BD9-81ED-4DB2-BD59-A6C34878D82A}">
                    <a16:rowId xmlns:a16="http://schemas.microsoft.com/office/drawing/2014/main" val="10000"/>
                  </a:ext>
                </a:extLst>
              </a:tr>
              <a:tr h="205740">
                <a:tc>
                  <a:txBody>
                    <a:bodyPr/>
                    <a:lstStyle/>
                    <a:p>
                      <a:r>
                        <a:rPr lang="en-US" sz="1200" dirty="0"/>
                        <a:t>…</a:t>
                      </a:r>
                    </a:p>
                  </a:txBody>
                  <a:tcPr marL="68580" marR="68580" marT="0" marB="0"/>
                </a:tc>
                <a:tc>
                  <a:txBody>
                    <a:bodyPr/>
                    <a:lstStyle/>
                    <a:p>
                      <a:pPr algn="ctr"/>
                      <a:r>
                        <a:rPr lang="en-US" sz="1200" dirty="0"/>
                        <a:t>…</a:t>
                      </a:r>
                    </a:p>
                  </a:txBody>
                  <a:tcPr marL="68580" marR="68580" marT="0" marB="0" anchor="ctr"/>
                </a:tc>
                <a:tc>
                  <a:txBody>
                    <a:bodyPr/>
                    <a:lstStyle/>
                    <a:p>
                      <a:pPr algn="ctr"/>
                      <a:r>
                        <a:rPr lang="en-US" sz="1200" dirty="0"/>
                        <a:t>…</a:t>
                      </a:r>
                    </a:p>
                  </a:txBody>
                  <a:tcPr marL="68580" marR="68580" marT="0" marB="0" anchor="ctr"/>
                </a:tc>
                <a:extLst>
                  <a:ext uri="{0D108BD9-81ED-4DB2-BD59-A6C34878D82A}">
                    <a16:rowId xmlns:a16="http://schemas.microsoft.com/office/drawing/2014/main" val="10001"/>
                  </a:ext>
                </a:extLst>
              </a:tr>
              <a:tr h="205740">
                <a:tc>
                  <a:txBody>
                    <a:bodyPr/>
                    <a:lstStyle/>
                    <a:p>
                      <a:r>
                        <a:rPr lang="en-US" sz="1200" dirty="0"/>
                        <a:t>9</a:t>
                      </a:r>
                    </a:p>
                  </a:txBody>
                  <a:tcPr marL="68580" marR="68580" marT="0" marB="0"/>
                </a:tc>
                <a:tc>
                  <a:txBody>
                    <a:bodyPr/>
                    <a:lstStyle/>
                    <a:p>
                      <a:pPr algn="ctr"/>
                      <a:r>
                        <a:rPr lang="en-US" sz="1200" dirty="0"/>
                        <a:t>2.2</a:t>
                      </a:r>
                    </a:p>
                  </a:txBody>
                  <a:tcPr marL="68580" marR="68580" marT="0" marB="0" anchor="ctr"/>
                </a:tc>
                <a:tc>
                  <a:txBody>
                    <a:bodyPr/>
                    <a:lstStyle/>
                    <a:p>
                      <a:pPr algn="ctr"/>
                      <a:r>
                        <a:rPr lang="en-US" sz="1200" dirty="0"/>
                        <a:t>1.67</a:t>
                      </a:r>
                    </a:p>
                  </a:txBody>
                  <a:tcPr marL="68580" marR="68580" marT="0" marB="0" anchor="ctr"/>
                </a:tc>
                <a:extLst>
                  <a:ext uri="{0D108BD9-81ED-4DB2-BD59-A6C34878D82A}">
                    <a16:rowId xmlns:a16="http://schemas.microsoft.com/office/drawing/2014/main" val="10002"/>
                  </a:ext>
                </a:extLst>
              </a:tr>
              <a:tr h="205740">
                <a:tc>
                  <a:txBody>
                    <a:bodyPr/>
                    <a:lstStyle/>
                    <a:p>
                      <a:r>
                        <a:rPr lang="en-US" sz="1200" dirty="0"/>
                        <a:t>10</a:t>
                      </a:r>
                    </a:p>
                  </a:txBody>
                  <a:tcPr marL="68580" marR="68580" marT="0" marB="0"/>
                </a:tc>
                <a:tc>
                  <a:txBody>
                    <a:bodyPr/>
                    <a:lstStyle/>
                    <a:p>
                      <a:pPr algn="ctr"/>
                      <a:r>
                        <a:rPr lang="en-US" sz="1200" dirty="0"/>
                        <a:t>1.6</a:t>
                      </a:r>
                    </a:p>
                  </a:txBody>
                  <a:tcPr marL="68580" marR="68580" marT="0" marB="0" anchor="ctr"/>
                </a:tc>
                <a:tc>
                  <a:txBody>
                    <a:bodyPr/>
                    <a:lstStyle/>
                    <a:p>
                      <a:pPr algn="ctr"/>
                      <a:r>
                        <a:rPr lang="en-US" sz="1200" dirty="0"/>
                        <a:t>1.67</a:t>
                      </a:r>
                    </a:p>
                  </a:txBody>
                  <a:tcPr marL="68580" marR="68580" marT="0" marB="0" anchor="ctr"/>
                </a:tc>
                <a:extLst>
                  <a:ext uri="{0D108BD9-81ED-4DB2-BD59-A6C34878D82A}">
                    <a16:rowId xmlns:a16="http://schemas.microsoft.com/office/drawing/2014/main" val="10003"/>
                  </a:ext>
                </a:extLst>
              </a:tr>
              <a:tr h="205740">
                <a:tc>
                  <a:txBody>
                    <a:bodyPr/>
                    <a:lstStyle/>
                    <a:p>
                      <a:r>
                        <a:rPr lang="en-US" sz="1200" b="1" dirty="0">
                          <a:solidFill>
                            <a:srgbClr val="FF0000"/>
                          </a:solidFill>
                        </a:rPr>
                        <a:t>11</a:t>
                      </a:r>
                    </a:p>
                  </a:txBody>
                  <a:tcPr marL="68580" marR="68580" marT="0" marB="0"/>
                </a:tc>
                <a:tc>
                  <a:txBody>
                    <a:bodyPr/>
                    <a:lstStyle/>
                    <a:p>
                      <a:pPr algn="ctr"/>
                      <a:r>
                        <a:rPr lang="en-US" sz="1200" b="1" dirty="0">
                          <a:solidFill>
                            <a:srgbClr val="FF0000"/>
                          </a:solidFill>
                        </a:rPr>
                        <a:t>1.2</a:t>
                      </a:r>
                    </a:p>
                  </a:txBody>
                  <a:tcPr marL="68580" marR="68580" marT="0" marB="0" anchor="ctr"/>
                </a:tc>
                <a:tc>
                  <a:txBody>
                    <a:bodyPr/>
                    <a:lstStyle/>
                    <a:p>
                      <a:pPr algn="ctr"/>
                      <a:r>
                        <a:rPr lang="en-US" sz="1200" b="1" dirty="0">
                          <a:solidFill>
                            <a:srgbClr val="FF0000"/>
                          </a:solidFill>
                        </a:rPr>
                        <a:t>1.47</a:t>
                      </a:r>
                    </a:p>
                  </a:txBody>
                  <a:tcPr marL="68580" marR="68580" marT="0" marB="0" anchor="ctr"/>
                </a:tc>
                <a:extLst>
                  <a:ext uri="{0D108BD9-81ED-4DB2-BD59-A6C34878D82A}">
                    <a16:rowId xmlns:a16="http://schemas.microsoft.com/office/drawing/2014/main" val="10004"/>
                  </a:ext>
                </a:extLst>
              </a:tr>
              <a:tr h="205740">
                <a:tc>
                  <a:txBody>
                    <a:bodyPr/>
                    <a:lstStyle/>
                    <a:p>
                      <a:r>
                        <a:rPr lang="en-US" sz="1200" dirty="0"/>
                        <a:t>12</a:t>
                      </a:r>
                    </a:p>
                  </a:txBody>
                  <a:tcPr marL="68580" marR="68580" marT="0" marB="0"/>
                </a:tc>
                <a:tc>
                  <a:txBody>
                    <a:bodyPr/>
                    <a:lstStyle/>
                    <a:p>
                      <a:pPr algn="ctr"/>
                      <a:r>
                        <a:rPr lang="en-US" sz="1200" dirty="0"/>
                        <a:t>1.2</a:t>
                      </a:r>
                    </a:p>
                  </a:txBody>
                  <a:tcPr marL="68580" marR="68580" marT="0" marB="0" anchor="ctr"/>
                </a:tc>
                <a:tc>
                  <a:txBody>
                    <a:bodyPr/>
                    <a:lstStyle/>
                    <a:p>
                      <a:pPr algn="ctr"/>
                      <a:r>
                        <a:rPr lang="en-US" sz="1200" dirty="0"/>
                        <a:t>1.60</a:t>
                      </a:r>
                    </a:p>
                  </a:txBody>
                  <a:tcPr marL="68580" marR="68580" marT="0" marB="0" anchor="ctr"/>
                </a:tc>
                <a:extLst>
                  <a:ext uri="{0D108BD9-81ED-4DB2-BD59-A6C34878D82A}">
                    <a16:rowId xmlns:a16="http://schemas.microsoft.com/office/drawing/2014/main" val="10005"/>
                  </a:ext>
                </a:extLst>
              </a:tr>
              <a:tr h="205740">
                <a:tc>
                  <a:txBody>
                    <a:bodyPr/>
                    <a:lstStyle/>
                    <a:p>
                      <a:r>
                        <a:rPr lang="en-US" sz="1200" dirty="0"/>
                        <a:t>13</a:t>
                      </a:r>
                    </a:p>
                  </a:txBody>
                  <a:tcPr marL="68580" marR="68580" marT="0" marB="0"/>
                </a:tc>
                <a:tc>
                  <a:txBody>
                    <a:bodyPr/>
                    <a:lstStyle/>
                    <a:p>
                      <a:pPr algn="ctr"/>
                      <a:r>
                        <a:rPr lang="en-US" sz="1200" dirty="0"/>
                        <a:t>1.2</a:t>
                      </a:r>
                    </a:p>
                  </a:txBody>
                  <a:tcPr marL="68580" marR="68580" marT="0" marB="0" anchor="ctr"/>
                </a:tc>
                <a:tc>
                  <a:txBody>
                    <a:bodyPr/>
                    <a:lstStyle/>
                    <a:p>
                      <a:pPr algn="ctr"/>
                      <a:r>
                        <a:rPr lang="en-US" sz="1200" dirty="0"/>
                        <a:t>1.60</a:t>
                      </a:r>
                    </a:p>
                  </a:txBody>
                  <a:tcPr marL="68580" marR="68580" marT="0" marB="0" anchor="ctr"/>
                </a:tc>
                <a:extLst>
                  <a:ext uri="{0D108BD9-81ED-4DB2-BD59-A6C34878D82A}">
                    <a16:rowId xmlns:a16="http://schemas.microsoft.com/office/drawing/2014/main" val="10006"/>
                  </a:ext>
                </a:extLst>
              </a:tr>
              <a:tr h="205740">
                <a:tc>
                  <a:txBody>
                    <a:bodyPr/>
                    <a:lstStyle/>
                    <a:p>
                      <a:r>
                        <a:rPr lang="en-US" sz="1200" dirty="0"/>
                        <a:t>14</a:t>
                      </a:r>
                    </a:p>
                  </a:txBody>
                  <a:tcPr marL="68580" marR="68580" marT="0" marB="0"/>
                </a:tc>
                <a:tc>
                  <a:txBody>
                    <a:bodyPr/>
                    <a:lstStyle/>
                    <a:p>
                      <a:pPr algn="ctr"/>
                      <a:r>
                        <a:rPr lang="en-US" sz="1200" dirty="0"/>
                        <a:t>1.16</a:t>
                      </a:r>
                    </a:p>
                  </a:txBody>
                  <a:tcPr marL="68580" marR="68580" marT="0" marB="0" anchor="ctr"/>
                </a:tc>
                <a:tc>
                  <a:txBody>
                    <a:bodyPr/>
                    <a:lstStyle/>
                    <a:p>
                      <a:pPr algn="ctr"/>
                      <a:r>
                        <a:rPr lang="en-US" sz="1200" dirty="0"/>
                        <a:t>1.70</a:t>
                      </a:r>
                    </a:p>
                  </a:txBody>
                  <a:tcPr marL="68580" marR="68580" marT="0" marB="0" anchor="ctr"/>
                </a:tc>
                <a:extLst>
                  <a:ext uri="{0D108BD9-81ED-4DB2-BD59-A6C34878D82A}">
                    <a16:rowId xmlns:a16="http://schemas.microsoft.com/office/drawing/2014/main" val="10007"/>
                  </a:ext>
                </a:extLst>
              </a:tr>
              <a:tr h="205740">
                <a:tc>
                  <a:txBody>
                    <a:bodyPr/>
                    <a:lstStyle/>
                    <a:p>
                      <a:r>
                        <a:rPr lang="en-US" sz="1200" dirty="0"/>
                        <a:t>…</a:t>
                      </a:r>
                    </a:p>
                  </a:txBody>
                  <a:tcPr marL="68580" marR="68580" marT="0" marB="0"/>
                </a:tc>
                <a:tc>
                  <a:txBody>
                    <a:bodyPr/>
                    <a:lstStyle/>
                    <a:p>
                      <a:pPr algn="ctr"/>
                      <a:r>
                        <a:rPr lang="en-US" sz="1200" dirty="0"/>
                        <a:t>…</a:t>
                      </a:r>
                    </a:p>
                  </a:txBody>
                  <a:tcPr marL="68580" marR="68580" marT="0" marB="0" anchor="ctr"/>
                </a:tc>
                <a:tc>
                  <a:txBody>
                    <a:bodyPr/>
                    <a:lstStyle/>
                    <a:p>
                      <a:pPr algn="ctr"/>
                      <a:r>
                        <a:rPr lang="en-US" sz="1200" dirty="0"/>
                        <a:t>…</a:t>
                      </a:r>
                    </a:p>
                  </a:txBody>
                  <a:tcPr marL="68580" marR="68580"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744833" y="2666554"/>
            <a:ext cx="1043501" cy="415498"/>
          </a:xfrm>
          <a:prstGeom prst="rect">
            <a:avLst/>
          </a:prstGeom>
          <a:noFill/>
        </p:spPr>
        <p:txBody>
          <a:bodyPr wrap="square" rtlCol="0">
            <a:spAutoFit/>
          </a:bodyPr>
          <a:lstStyle/>
          <a:p>
            <a:r>
              <a:rPr lang="en-US" sz="1050" dirty="0"/>
              <a:t>(validation data)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 Regression</a:t>
            </a:r>
          </a:p>
        </p:txBody>
      </p:sp>
      <p:sp>
        <p:nvSpPr>
          <p:cNvPr id="3" name="Content Placeholder 2"/>
          <p:cNvSpPr>
            <a:spLocks noGrp="1"/>
          </p:cNvSpPr>
          <p:nvPr>
            <p:ph idx="1"/>
          </p:nvPr>
        </p:nvSpPr>
        <p:spPr/>
        <p:txBody>
          <a:bodyPr/>
          <a:lstStyle/>
          <a:p>
            <a:r>
              <a:rPr lang="en-US" dirty="0"/>
              <a:t>Target variable is continuous</a:t>
            </a:r>
          </a:p>
          <a:p>
            <a:r>
              <a:rPr lang="en-US" dirty="0"/>
              <a:t>Procedure is the same:</a:t>
            </a:r>
          </a:p>
          <a:p>
            <a:pPr lvl="1"/>
            <a:r>
              <a:rPr lang="en-US" dirty="0"/>
              <a:t>Create splits</a:t>
            </a:r>
          </a:p>
          <a:p>
            <a:pPr lvl="1"/>
            <a:r>
              <a:rPr lang="en-US" dirty="0"/>
              <a:t>Instead of "impurity", minimize mean squared error</a:t>
            </a:r>
          </a:p>
          <a:p>
            <a:pPr lvl="1"/>
            <a:r>
              <a:rPr lang="en-US" dirty="0"/>
              <a:t>Take the "</a:t>
            </a:r>
            <a:r>
              <a:rPr lang="en-US" u="sng" dirty="0"/>
              <a:t>average</a:t>
            </a:r>
            <a:r>
              <a:rPr lang="en-US" dirty="0"/>
              <a:t>" of the target variable in the leaf node</a:t>
            </a:r>
          </a:p>
          <a:p>
            <a:endParaRPr lang="en-US" dirty="0"/>
          </a:p>
          <a:p>
            <a:r>
              <a:rPr lang="en-US" dirty="0"/>
              <a:t>Disadvantage of Regression Trees: </a:t>
            </a:r>
            <a:r>
              <a:rPr lang="en-US" u="sng" dirty="0"/>
              <a:t>they generate the same value for each observation at the leaf node!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6228-E282-91F9-18D9-91C6057DC9EC}"/>
              </a:ext>
            </a:extLst>
          </p:cNvPr>
          <p:cNvSpPr>
            <a:spLocks noGrp="1"/>
          </p:cNvSpPr>
          <p:nvPr>
            <p:ph type="title"/>
          </p:nvPr>
        </p:nvSpPr>
        <p:spPr/>
        <p:txBody>
          <a:bodyPr/>
          <a:lstStyle/>
          <a:p>
            <a:r>
              <a:rPr lang="en-US" dirty="0"/>
              <a:t>When Rebalancing Might Be Necessary:</a:t>
            </a:r>
          </a:p>
        </p:txBody>
      </p:sp>
      <p:sp>
        <p:nvSpPr>
          <p:cNvPr id="3" name="Content Placeholder 2">
            <a:extLst>
              <a:ext uri="{FF2B5EF4-FFF2-40B4-BE49-F238E27FC236}">
                <a16:creationId xmlns:a16="http://schemas.microsoft.com/office/drawing/2014/main" id="{6E19F63D-FEF9-E0F4-8A05-8D6D477BD11E}"/>
              </a:ext>
            </a:extLst>
          </p:cNvPr>
          <p:cNvSpPr>
            <a:spLocks noGrp="1"/>
          </p:cNvSpPr>
          <p:nvPr>
            <p:ph idx="1"/>
          </p:nvPr>
        </p:nvSpPr>
        <p:spPr>
          <a:xfrm>
            <a:off x="628650" y="1029585"/>
            <a:ext cx="7886700" cy="3263504"/>
          </a:xfrm>
        </p:spPr>
        <p:txBody>
          <a:bodyPr>
            <a:normAutofit fontScale="92500" lnSpcReduction="20000"/>
          </a:bodyPr>
          <a:lstStyle/>
          <a:p>
            <a:r>
              <a:rPr lang="en-US" dirty="0"/>
              <a:t>Skewed Performance Metrics: </a:t>
            </a:r>
          </a:p>
          <a:p>
            <a:pPr lvl="1"/>
            <a:r>
              <a:rPr lang="en-US" dirty="0"/>
              <a:t>In an imbalanced dataset, traditional evaluation metrics like accuracy can be misleading. A classifier might achieve high accuracy by simply predicting the majority class, which could be disastrous in critical applications like medical diagnosis or fraud detection.</a:t>
            </a:r>
          </a:p>
          <a:p>
            <a:r>
              <a:rPr lang="en-US" dirty="0"/>
              <a:t>Inadequate Minority Class Representation: </a:t>
            </a:r>
          </a:p>
          <a:p>
            <a:pPr lvl="1"/>
            <a:r>
              <a:rPr lang="en-US" dirty="0"/>
              <a:t>If the minority class is not well-represented, the model may not have enough information to classify instances of that class, making rebalancing beneficial correctly.</a:t>
            </a:r>
          </a:p>
          <a:p>
            <a:r>
              <a:rPr lang="en-US" dirty="0"/>
              <a:t>Domain Sensitivity: </a:t>
            </a:r>
          </a:p>
          <a:p>
            <a:pPr lvl="1"/>
            <a:r>
              <a:rPr lang="en-US" dirty="0"/>
              <a:t>In some fields, the cost of a false negative could be significantly higher than a false positive or vice versa. For example, in cancer prediction, a false negative can be life-threatening, which may necessitate balancing the classes for better sensitivity.</a:t>
            </a:r>
          </a:p>
        </p:txBody>
      </p:sp>
      <p:sp>
        <p:nvSpPr>
          <p:cNvPr id="4" name="TextBox 3">
            <a:extLst>
              <a:ext uri="{FF2B5EF4-FFF2-40B4-BE49-F238E27FC236}">
                <a16:creationId xmlns:a16="http://schemas.microsoft.com/office/drawing/2014/main" id="{0A579FF5-36F4-3A72-4C0A-9591AE1C31F2}"/>
              </a:ext>
            </a:extLst>
          </p:cNvPr>
          <p:cNvSpPr txBox="1"/>
          <p:nvPr/>
        </p:nvSpPr>
        <p:spPr>
          <a:xfrm>
            <a:off x="1280159" y="4192292"/>
            <a:ext cx="6087294" cy="507831"/>
          </a:xfrm>
          <a:prstGeom prst="rect">
            <a:avLst/>
          </a:prstGeom>
          <a:noFill/>
        </p:spPr>
        <p:txBody>
          <a:bodyPr wrap="square" rtlCol="0">
            <a:spAutoFit/>
          </a:bodyPr>
          <a:lstStyle/>
          <a:p>
            <a:pPr algn="ctr"/>
            <a:r>
              <a:rPr lang="en-US" dirty="0"/>
              <a:t>NOTE: As we have seen with model evaluation metrics, some of these issues can also be addressed by evaluation metrics selection. </a:t>
            </a:r>
          </a:p>
        </p:txBody>
      </p:sp>
    </p:spTree>
    <p:extLst>
      <p:ext uri="{BB962C8B-B14F-4D97-AF65-F5344CB8AC3E}">
        <p14:creationId xmlns:p14="http://schemas.microsoft.com/office/powerpoint/2010/main" val="363750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1D2B-55AE-D663-9EB8-62C1D5EA2B2D}"/>
              </a:ext>
            </a:extLst>
          </p:cNvPr>
          <p:cNvSpPr>
            <a:spLocks noGrp="1"/>
          </p:cNvSpPr>
          <p:nvPr>
            <p:ph type="title"/>
          </p:nvPr>
        </p:nvSpPr>
        <p:spPr>
          <a:xfrm>
            <a:off x="628650" y="-18653"/>
            <a:ext cx="8444230" cy="994172"/>
          </a:xfrm>
        </p:spPr>
        <p:txBody>
          <a:bodyPr>
            <a:normAutofit/>
          </a:bodyPr>
          <a:lstStyle/>
          <a:p>
            <a:r>
              <a:rPr lang="en-US" dirty="0"/>
              <a:t>When Rebalancing Might Not Be Necessary</a:t>
            </a:r>
          </a:p>
        </p:txBody>
      </p:sp>
      <p:sp>
        <p:nvSpPr>
          <p:cNvPr id="3" name="Content Placeholder 2">
            <a:extLst>
              <a:ext uri="{FF2B5EF4-FFF2-40B4-BE49-F238E27FC236}">
                <a16:creationId xmlns:a16="http://schemas.microsoft.com/office/drawing/2014/main" id="{D9813E93-C13F-17E8-DC6A-BEB3742E21FB}"/>
              </a:ext>
            </a:extLst>
          </p:cNvPr>
          <p:cNvSpPr>
            <a:spLocks noGrp="1"/>
          </p:cNvSpPr>
          <p:nvPr>
            <p:ph idx="1"/>
          </p:nvPr>
        </p:nvSpPr>
        <p:spPr>
          <a:xfrm>
            <a:off x="628650" y="924878"/>
            <a:ext cx="8271510" cy="3863181"/>
          </a:xfrm>
        </p:spPr>
        <p:txBody>
          <a:bodyPr>
            <a:normAutofit fontScale="70000" lnSpcReduction="20000"/>
          </a:bodyPr>
          <a:lstStyle/>
          <a:p>
            <a:r>
              <a:rPr lang="en-US" dirty="0"/>
              <a:t>Real-World Distribution: </a:t>
            </a:r>
          </a:p>
          <a:p>
            <a:pPr lvl="1"/>
            <a:r>
              <a:rPr lang="en-US" dirty="0"/>
              <a:t>Sometimes, the imbalanced dataset reflects the real-world distribution of the classes. For instance, fraudulent activities are rare in fraud detection compared to non-fraudulent ones. In such cases, rebalancing might lead the model to predict more false positives, which may not be desirable.</a:t>
            </a:r>
          </a:p>
          <a:p>
            <a:r>
              <a:rPr lang="en-US" dirty="0"/>
              <a:t>Strong Classifiers: </a:t>
            </a:r>
          </a:p>
          <a:p>
            <a:pPr lvl="1"/>
            <a:r>
              <a:rPr lang="en-US" dirty="0"/>
              <a:t>Some machine learning algorithms, like Random Forest or ensemble methods, may perform adequately on imbalanced datasets without resampling.</a:t>
            </a:r>
          </a:p>
          <a:p>
            <a:r>
              <a:rPr lang="en-US" dirty="0"/>
              <a:t>Cost-Sensitive Learning: </a:t>
            </a:r>
          </a:p>
          <a:p>
            <a:pPr lvl="1"/>
            <a:r>
              <a:rPr lang="en-US" dirty="0"/>
              <a:t>Instead of resampling, you can adjust the classification threshold or use cost-sensitive methods that weigh the classes differently, effectively paying more attention to the minority class.</a:t>
            </a:r>
          </a:p>
          <a:p>
            <a:r>
              <a:rPr lang="en-US" dirty="0"/>
              <a:t>High-Quality Data: </a:t>
            </a:r>
          </a:p>
          <a:p>
            <a:pPr lvl="1"/>
            <a:r>
              <a:rPr lang="en-US" dirty="0"/>
              <a:t>If the available instances of the minority class are highly informative and representative, rebalancing might not be necessary.</a:t>
            </a:r>
          </a:p>
          <a:p>
            <a:r>
              <a:rPr lang="en-US" dirty="0"/>
              <a:t>Computational Constraints: </a:t>
            </a:r>
          </a:p>
          <a:p>
            <a:pPr lvl="1"/>
            <a:r>
              <a:rPr lang="en-US" dirty="0"/>
              <a:t>Resampling techniques, especially oversampling, can significantly increase the size of the dataset, leading to increased computational costs. This could be problematic if resources are limited.</a:t>
            </a:r>
          </a:p>
          <a:p>
            <a:r>
              <a:rPr lang="en-US" dirty="0"/>
              <a:t>Risk of Overfitting: </a:t>
            </a:r>
          </a:p>
          <a:p>
            <a:pPr lvl="1"/>
            <a:r>
              <a:rPr lang="en-US" dirty="0"/>
              <a:t>Techniques like SMOTE can create synthetic instances that could lead to overfitting, primarily if not implemented carefully.</a:t>
            </a:r>
          </a:p>
        </p:txBody>
      </p:sp>
    </p:spTree>
    <p:extLst>
      <p:ext uri="{BB962C8B-B14F-4D97-AF65-F5344CB8AC3E}">
        <p14:creationId xmlns:p14="http://schemas.microsoft.com/office/powerpoint/2010/main" val="83389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6B8A-BC59-5D0A-E31F-67D76F6BC425}"/>
              </a:ext>
            </a:extLst>
          </p:cNvPr>
          <p:cNvSpPr>
            <a:spLocks noGrp="1"/>
          </p:cNvSpPr>
          <p:nvPr>
            <p:ph type="title"/>
          </p:nvPr>
        </p:nvSpPr>
        <p:spPr/>
        <p:txBody>
          <a:bodyPr/>
          <a:lstStyle/>
          <a:p>
            <a:r>
              <a:rPr lang="en-US" dirty="0"/>
              <a:t>Techniques to address Data Imbalance</a:t>
            </a:r>
          </a:p>
        </p:txBody>
      </p:sp>
      <p:sp>
        <p:nvSpPr>
          <p:cNvPr id="3" name="Content Placeholder 2">
            <a:extLst>
              <a:ext uri="{FF2B5EF4-FFF2-40B4-BE49-F238E27FC236}">
                <a16:creationId xmlns:a16="http://schemas.microsoft.com/office/drawing/2014/main" id="{77181583-EA1D-27F7-F2D2-203CCD19F17E}"/>
              </a:ext>
            </a:extLst>
          </p:cNvPr>
          <p:cNvSpPr>
            <a:spLocks noGrp="1"/>
          </p:cNvSpPr>
          <p:nvPr>
            <p:ph idx="1"/>
          </p:nvPr>
        </p:nvSpPr>
        <p:spPr/>
        <p:txBody>
          <a:bodyPr/>
          <a:lstStyle/>
          <a:p>
            <a:r>
              <a:rPr lang="en-US" dirty="0"/>
              <a:t>Over-sampling</a:t>
            </a:r>
          </a:p>
          <a:p>
            <a:r>
              <a:rPr lang="en-US" dirty="0"/>
              <a:t>Under-sampling</a:t>
            </a:r>
          </a:p>
          <a:p>
            <a:r>
              <a:rPr lang="en-US" dirty="0"/>
              <a:t>SMOTE</a:t>
            </a:r>
          </a:p>
          <a:p>
            <a:r>
              <a:rPr lang="en-US" dirty="0"/>
              <a:t>ADASYN</a:t>
            </a:r>
          </a:p>
        </p:txBody>
      </p:sp>
    </p:spTree>
    <p:extLst>
      <p:ext uri="{BB962C8B-B14F-4D97-AF65-F5344CB8AC3E}">
        <p14:creationId xmlns:p14="http://schemas.microsoft.com/office/powerpoint/2010/main" val="2120432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7828</TotalTime>
  <Words>3567</Words>
  <Application>Microsoft Macintosh PowerPoint</Application>
  <PresentationFormat>On-screen Show (16:9)</PresentationFormat>
  <Paragraphs>594</Paragraphs>
  <Slides>66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Lato</vt:lpstr>
      <vt:lpstr>Times</vt:lpstr>
      <vt:lpstr>Univers 65</vt:lpstr>
      <vt:lpstr>Office Theme</vt:lpstr>
      <vt:lpstr>ISM 6136</vt:lpstr>
      <vt:lpstr>Learning outcomes :</vt:lpstr>
      <vt:lpstr>Data Preparation: Addressing data imbalance</vt:lpstr>
      <vt:lpstr>Data Imbalance</vt:lpstr>
      <vt:lpstr>Types of Imbalance</vt:lpstr>
      <vt:lpstr>Implications of Data Imbalance</vt:lpstr>
      <vt:lpstr>When Rebalancing Might Be Necessary:</vt:lpstr>
      <vt:lpstr>When Rebalancing Might Not Be Necessary</vt:lpstr>
      <vt:lpstr>Techniques to address Data Imbalance</vt:lpstr>
      <vt:lpstr>Undersampling:</vt:lpstr>
      <vt:lpstr>Oversampling</vt:lpstr>
      <vt:lpstr>SMOTE: Algorithm</vt:lpstr>
      <vt:lpstr>SMOTE: Pros and Cons</vt:lpstr>
      <vt:lpstr>ADASYN Algorithm</vt:lpstr>
      <vt:lpstr>ADASYN: Pros and Cons</vt:lpstr>
      <vt:lpstr>Sample Notebook </vt:lpstr>
      <vt:lpstr>Evaluation Metrics: ROC and ROC AUC</vt:lpstr>
      <vt:lpstr>ROC AUC</vt:lpstr>
      <vt:lpstr>Modeling: SVM/SVC</vt:lpstr>
      <vt:lpstr>Introduction to SVM</vt:lpstr>
      <vt:lpstr>SVM/SVC Components</vt:lpstr>
      <vt:lpstr>Soft versus Hard Margin</vt:lpstr>
      <vt:lpstr>Kernels</vt:lpstr>
      <vt:lpstr>Example notebook </vt:lpstr>
      <vt:lpstr>Modeling: Decision Trees</vt:lpstr>
      <vt:lpstr>Decision Tree</vt:lpstr>
      <vt:lpstr>How are decision trees used for classiﬁcation?</vt:lpstr>
      <vt:lpstr>How to Use the Decision Tree?</vt:lpstr>
      <vt:lpstr>How to Use the Decision Tree?</vt:lpstr>
      <vt:lpstr>How to Use the Decision Tree?</vt:lpstr>
      <vt:lpstr>How to Use the Decision Tree?</vt:lpstr>
      <vt:lpstr>How to Use the Decision Tree?</vt:lpstr>
      <vt:lpstr>How to Use the Decision Tree?</vt:lpstr>
      <vt:lpstr>Question</vt:lpstr>
      <vt:lpstr>How to create/build decision tree</vt:lpstr>
      <vt:lpstr>Building tree</vt:lpstr>
      <vt:lpstr>Building tree</vt:lpstr>
      <vt:lpstr>Information gain as means of selecting nodes</vt:lpstr>
      <vt:lpstr>How we quantify information gain?</vt:lpstr>
      <vt:lpstr>Two common measures</vt:lpstr>
      <vt:lpstr>Using Gini Index</vt:lpstr>
      <vt:lpstr>Using Gini Index</vt:lpstr>
      <vt:lpstr>Select node with greatest gain</vt:lpstr>
      <vt:lpstr>Using Entropy Loss</vt:lpstr>
      <vt:lpstr>Using Entropy Loss</vt:lpstr>
      <vt:lpstr>Select node with greatest Entropy loss</vt:lpstr>
      <vt:lpstr>“Recursive” Keep going until we either get a perfect fit, or we run out of features</vt:lpstr>
      <vt:lpstr>Why use Decision Tree?</vt:lpstr>
      <vt:lpstr>Classification Task – Example2</vt:lpstr>
      <vt:lpstr>Classification Task - Example</vt:lpstr>
      <vt:lpstr>Classification Task - Example</vt:lpstr>
      <vt:lpstr>Classification Task - Example</vt:lpstr>
      <vt:lpstr>Classification Task - Example</vt:lpstr>
      <vt:lpstr>Classification Task - Example</vt:lpstr>
      <vt:lpstr>Classification Task - Example</vt:lpstr>
      <vt:lpstr>Recursive Partitioning (CART)</vt:lpstr>
      <vt:lpstr>Recursive Partitioning (CART)</vt:lpstr>
      <vt:lpstr>Tree Structure – SciKit version</vt:lpstr>
      <vt:lpstr>Tree Structure – SciKit version</vt:lpstr>
      <vt:lpstr>Tree Structure – SciKit version</vt:lpstr>
      <vt:lpstr>Overfitting</vt:lpstr>
      <vt:lpstr>How to Avoid Overfitting</vt:lpstr>
      <vt:lpstr>Regularization</vt:lpstr>
      <vt:lpstr>Avoid Overfitting</vt:lpstr>
      <vt:lpstr>Decision Trees -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274</cp:revision>
  <dcterms:created xsi:type="dcterms:W3CDTF">2019-11-06T18:18:56Z</dcterms:created>
  <dcterms:modified xsi:type="dcterms:W3CDTF">2023-10-01T21:05:46Z</dcterms:modified>
</cp:coreProperties>
</file>