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sldIdLst>
    <p:sldId id="264" r:id="rId2"/>
    <p:sldId id="855" r:id="rId3"/>
    <p:sldId id="859" r:id="rId4"/>
    <p:sldId id="856" r:id="rId5"/>
    <p:sldId id="858" r:id="rId6"/>
    <p:sldId id="864" r:id="rId7"/>
    <p:sldId id="865" r:id="rId8"/>
    <p:sldId id="867" r:id="rId9"/>
    <p:sldId id="869" r:id="rId10"/>
    <p:sldId id="868" r:id="rId11"/>
    <p:sldId id="870" r:id="rId12"/>
    <p:sldId id="866" r:id="rId13"/>
    <p:sldId id="857" r:id="rId14"/>
    <p:sldId id="764" r:id="rId15"/>
    <p:sldId id="323" r:id="rId16"/>
    <p:sldId id="327" r:id="rId17"/>
    <p:sldId id="328" r:id="rId18"/>
    <p:sldId id="329" r:id="rId19"/>
    <p:sldId id="325" r:id="rId20"/>
    <p:sldId id="277" r:id="rId21"/>
    <p:sldId id="331" r:id="rId22"/>
    <p:sldId id="364" r:id="rId23"/>
    <p:sldId id="333" r:id="rId24"/>
    <p:sldId id="271" r:id="rId25"/>
    <p:sldId id="335" r:id="rId26"/>
    <p:sldId id="337" r:id="rId27"/>
    <p:sldId id="273" r:id="rId28"/>
    <p:sldId id="274" r:id="rId29"/>
    <p:sldId id="275" r:id="rId30"/>
    <p:sldId id="276" r:id="rId31"/>
    <p:sldId id="796" r:id="rId32"/>
    <p:sldId id="831" r:id="rId33"/>
    <p:sldId id="832" r:id="rId34"/>
    <p:sldId id="834" r:id="rId35"/>
    <p:sldId id="835" r:id="rId36"/>
    <p:sldId id="838" r:id="rId37"/>
    <p:sldId id="840" r:id="rId38"/>
    <p:sldId id="841" r:id="rId39"/>
    <p:sldId id="843" r:id="rId40"/>
    <p:sldId id="844" r:id="rId41"/>
    <p:sldId id="842" r:id="rId42"/>
    <p:sldId id="845" r:id="rId43"/>
    <p:sldId id="846" r:id="rId44"/>
    <p:sldId id="847" r:id="rId45"/>
    <p:sldId id="848" r:id="rId46"/>
    <p:sldId id="849" r:id="rId47"/>
    <p:sldId id="850" r:id="rId48"/>
    <p:sldId id="860" r:id="rId49"/>
    <p:sldId id="861" r:id="rId50"/>
    <p:sldId id="862" r:id="rId51"/>
    <p:sldId id="863" r:id="rId52"/>
    <p:sldId id="341" r:id="rId53"/>
    <p:sldId id="342" r:id="rId54"/>
    <p:sldId id="324" r:id="rId55"/>
    <p:sldId id="272" r:id="rId56"/>
    <p:sldId id="291" r:id="rId57"/>
    <p:sldId id="293" r:id="rId58"/>
    <p:sldId id="294" r:id="rId59"/>
    <p:sldId id="352" r:id="rId60"/>
    <p:sldId id="368" r:id="rId61"/>
    <p:sldId id="343" r:id="rId62"/>
    <p:sldId id="345" r:id="rId63"/>
    <p:sldId id="365" r:id="rId64"/>
    <p:sldId id="370" r:id="rId65"/>
    <p:sldId id="366" r:id="rId66"/>
    <p:sldId id="354" r:id="rId67"/>
    <p:sldId id="267" r:id="rId6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4"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D1"/>
    <a:srgbClr val="7B34AE"/>
    <a:srgbClr val="CFC493"/>
    <a:srgbClr val="006747"/>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4" autoAdjust="0"/>
    <p:restoredTop sz="94523" autoAdjust="0"/>
  </p:normalViewPr>
  <p:slideViewPr>
    <p:cSldViewPr snapToGrid="0" snapToObjects="1">
      <p:cViewPr varScale="1">
        <p:scale>
          <a:sx n="162" d="100"/>
          <a:sy n="162" d="100"/>
        </p:scale>
        <p:origin x="1044" y="14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29</a:t>
            </a:fld>
            <a:endParaRPr lang="en-US"/>
          </a:p>
        </p:txBody>
      </p:sp>
    </p:spTree>
    <p:extLst>
      <p:ext uri="{BB962C8B-B14F-4D97-AF65-F5344CB8AC3E}">
        <p14:creationId xmlns:p14="http://schemas.microsoft.com/office/powerpoint/2010/main" val="2158740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30</a:t>
            </a:fld>
            <a:endParaRPr lang="en-US"/>
          </a:p>
        </p:txBody>
      </p:sp>
    </p:spTree>
    <p:extLst>
      <p:ext uri="{BB962C8B-B14F-4D97-AF65-F5344CB8AC3E}">
        <p14:creationId xmlns:p14="http://schemas.microsoft.com/office/powerpoint/2010/main" val="997727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55</a:t>
            </a:fld>
            <a:endParaRPr lang="en-US"/>
          </a:p>
        </p:txBody>
      </p:sp>
    </p:spTree>
    <p:extLst>
      <p:ext uri="{BB962C8B-B14F-4D97-AF65-F5344CB8AC3E}">
        <p14:creationId xmlns:p14="http://schemas.microsoft.com/office/powerpoint/2010/main" val="301401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56</a:t>
            </a:fld>
            <a:endParaRPr lang="en-US"/>
          </a:p>
        </p:txBody>
      </p:sp>
    </p:spTree>
    <p:extLst>
      <p:ext uri="{BB962C8B-B14F-4D97-AF65-F5344CB8AC3E}">
        <p14:creationId xmlns:p14="http://schemas.microsoft.com/office/powerpoint/2010/main" val="1893992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57</a:t>
            </a:fld>
            <a:endParaRPr lang="en-US"/>
          </a:p>
        </p:txBody>
      </p:sp>
    </p:spTree>
    <p:extLst>
      <p:ext uri="{BB962C8B-B14F-4D97-AF65-F5344CB8AC3E}">
        <p14:creationId xmlns:p14="http://schemas.microsoft.com/office/powerpoint/2010/main" val="799441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58</a:t>
            </a:fld>
            <a:endParaRPr lang="en-US"/>
          </a:p>
        </p:txBody>
      </p:sp>
    </p:spTree>
    <p:extLst>
      <p:ext uri="{BB962C8B-B14F-4D97-AF65-F5344CB8AC3E}">
        <p14:creationId xmlns:p14="http://schemas.microsoft.com/office/powerpoint/2010/main" val="3071039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67</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2</a:t>
            </a:fld>
            <a:endParaRPr lang="en-US"/>
          </a:p>
        </p:txBody>
      </p:sp>
    </p:spTree>
    <p:extLst>
      <p:ext uri="{BB962C8B-B14F-4D97-AF65-F5344CB8AC3E}">
        <p14:creationId xmlns:p14="http://schemas.microsoft.com/office/powerpoint/2010/main" val="65793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4</a:t>
            </a:fld>
            <a:endParaRPr lang="en-US"/>
          </a:p>
        </p:txBody>
      </p:sp>
    </p:spTree>
    <p:extLst>
      <p:ext uri="{BB962C8B-B14F-4D97-AF65-F5344CB8AC3E}">
        <p14:creationId xmlns:p14="http://schemas.microsoft.com/office/powerpoint/2010/main" val="125192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7</a:t>
            </a:fld>
            <a:endParaRPr lang="en-US"/>
          </a:p>
        </p:txBody>
      </p:sp>
    </p:spTree>
    <p:extLst>
      <p:ext uri="{BB962C8B-B14F-4D97-AF65-F5344CB8AC3E}">
        <p14:creationId xmlns:p14="http://schemas.microsoft.com/office/powerpoint/2010/main" val="260922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13</a:t>
            </a:fld>
            <a:endParaRPr lang="en-US"/>
          </a:p>
        </p:txBody>
      </p:sp>
    </p:spTree>
    <p:extLst>
      <p:ext uri="{BB962C8B-B14F-4D97-AF65-F5344CB8AC3E}">
        <p14:creationId xmlns:p14="http://schemas.microsoft.com/office/powerpoint/2010/main" val="122574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20</a:t>
            </a:fld>
            <a:endParaRPr lang="en-US"/>
          </a:p>
        </p:txBody>
      </p:sp>
    </p:spTree>
    <p:extLst>
      <p:ext uri="{BB962C8B-B14F-4D97-AF65-F5344CB8AC3E}">
        <p14:creationId xmlns:p14="http://schemas.microsoft.com/office/powerpoint/2010/main" val="405267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24</a:t>
            </a:fld>
            <a:endParaRPr lang="en-US"/>
          </a:p>
        </p:txBody>
      </p:sp>
    </p:spTree>
    <p:extLst>
      <p:ext uri="{BB962C8B-B14F-4D97-AF65-F5344CB8AC3E}">
        <p14:creationId xmlns:p14="http://schemas.microsoft.com/office/powerpoint/2010/main" val="366391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27</a:t>
            </a:fld>
            <a:endParaRPr lang="en-US"/>
          </a:p>
        </p:txBody>
      </p:sp>
    </p:spTree>
    <p:extLst>
      <p:ext uri="{BB962C8B-B14F-4D97-AF65-F5344CB8AC3E}">
        <p14:creationId xmlns:p14="http://schemas.microsoft.com/office/powerpoint/2010/main" val="377251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28</a:t>
            </a:fld>
            <a:endParaRPr lang="en-US"/>
          </a:p>
        </p:txBody>
      </p:sp>
    </p:spTree>
    <p:extLst>
      <p:ext uri="{BB962C8B-B14F-4D97-AF65-F5344CB8AC3E}">
        <p14:creationId xmlns:p14="http://schemas.microsoft.com/office/powerpoint/2010/main" val="3537419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907654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30051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59020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98533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62495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4209493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44481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867360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4118398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4639435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254078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6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0849613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861547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15538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349233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633062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409623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876130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6373789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759150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38717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41457225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51976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6689879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63004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9579670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3863408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7146521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6"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5430727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8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3672869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8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61065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8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771665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8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2007948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0246846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2530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285005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8172178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9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1931094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9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708275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9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11349655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9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715000"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2597852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9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507156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9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61779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10/16/2023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2" r:id="rId19"/>
    <p:sldLayoutId id="2147483683" r:id="rId20"/>
    <p:sldLayoutId id="2147483685" r:id="rId21"/>
    <p:sldLayoutId id="2147483686" r:id="rId22"/>
    <p:sldLayoutId id="2147483690" r:id="rId23"/>
    <p:sldLayoutId id="2147483691" r:id="rId24"/>
    <p:sldLayoutId id="2147483741" r:id="rId25"/>
    <p:sldLayoutId id="2147483742" r:id="rId26"/>
    <p:sldLayoutId id="2147483743" r:id="rId27"/>
    <p:sldLayoutId id="2147483744" r:id="rId28"/>
    <p:sldLayoutId id="2147483745" r:id="rId29"/>
    <p:sldLayoutId id="2147483746" r:id="rId30"/>
    <p:sldLayoutId id="2147483747" r:id="rId31"/>
    <p:sldLayoutId id="2147483748" r:id="rId32"/>
    <p:sldLayoutId id="2147483749" r:id="rId33"/>
    <p:sldLayoutId id="2147483750" r:id="rId34"/>
    <p:sldLayoutId id="2147483751" r:id="rId35"/>
    <p:sldLayoutId id="2147483752" r:id="rId36"/>
    <p:sldLayoutId id="2147483753" r:id="rId37"/>
    <p:sldLayoutId id="2147483754" r:id="rId38"/>
    <p:sldLayoutId id="2147483755" r:id="rId39"/>
    <p:sldLayoutId id="2147483756" r:id="rId40"/>
    <p:sldLayoutId id="2147483757" r:id="rId41"/>
    <p:sldLayoutId id="2147483758" r:id="rId42"/>
    <p:sldLayoutId id="2147483759" r:id="rId43"/>
    <p:sldLayoutId id="2147483760" r:id="rId44"/>
    <p:sldLayoutId id="2147483761" r:id="rId45"/>
    <p:sldLayoutId id="2147483762" r:id="rId46"/>
    <p:sldLayoutId id="2147483763" r:id="rId47"/>
    <p:sldLayoutId id="2147483764" r:id="rId48"/>
    <p:sldLayoutId id="2147483765" r:id="rId49"/>
    <p:sldLayoutId id="2147483766" r:id="rId50"/>
    <p:sldLayoutId id="2147483767" r:id="rId51"/>
    <p:sldLayoutId id="2147483768" r:id="rId52"/>
    <p:sldLayoutId id="2147483769" r:id="rId53"/>
    <p:sldLayoutId id="2147483770" r:id="rId54"/>
    <p:sldLayoutId id="2147483771" r:id="rId55"/>
    <p:sldLayoutId id="2147483772" r:id="rId56"/>
    <p:sldLayoutId id="2147483773" r:id="rId57"/>
    <p:sldLayoutId id="2147483774" r:id="rId58"/>
    <p:sldLayoutId id="2147483775" r:id="rId59"/>
    <p:sldLayoutId id="2147483776" r:id="rId60"/>
    <p:sldLayoutId id="2147483777" r:id="rId61"/>
    <p:sldLayoutId id="2147483778" r:id="rId62"/>
    <p:sldLayoutId id="2147483779" r:id="rId63"/>
    <p:sldLayoutId id="2147483780" r:id="rId64"/>
    <p:sldLayoutId id="2147483781" r:id="rId65"/>
    <p:sldLayoutId id="2147483782" r:id="rId66"/>
    <p:sldLayoutId id="2147483783" r:id="rId67"/>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en.wikipedia.org/wiki/Keras" TargetMode="External"/><Relationship Id="rId2" Type="http://schemas.openxmlformats.org/officeDocument/2006/relationships/hyperlink" Target="https://www.tensorflow.org/about" TargetMode="External"/><Relationship Id="rId1" Type="http://schemas.openxmlformats.org/officeDocument/2006/relationships/slideLayout" Target="../slideLayouts/slideLayout3.xml"/><Relationship Id="rId4" Type="http://schemas.openxmlformats.org/officeDocument/2006/relationships/hyperlink" Target="https://pytorch.org/tutorials/"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4FD8-97FB-5EA2-F7E8-3B2E6D531307}"/>
              </a:ext>
            </a:extLst>
          </p:cNvPr>
          <p:cNvSpPr>
            <a:spLocks noGrp="1"/>
          </p:cNvSpPr>
          <p:nvPr>
            <p:ph type="title"/>
          </p:nvPr>
        </p:nvSpPr>
        <p:spPr/>
        <p:txBody>
          <a:bodyPr/>
          <a:lstStyle/>
          <a:p>
            <a:r>
              <a:rPr lang="en-US" dirty="0"/>
              <a:t>Lift</a:t>
            </a:r>
          </a:p>
        </p:txBody>
      </p:sp>
      <p:sp>
        <p:nvSpPr>
          <p:cNvPr id="3" name="Content Placeholder 2">
            <a:extLst>
              <a:ext uri="{FF2B5EF4-FFF2-40B4-BE49-F238E27FC236}">
                <a16:creationId xmlns:a16="http://schemas.microsoft.com/office/drawing/2014/main" id="{EE60E21F-5938-A980-2513-381C341CE461}"/>
              </a:ext>
            </a:extLst>
          </p:cNvPr>
          <p:cNvSpPr>
            <a:spLocks noGrp="1"/>
          </p:cNvSpPr>
          <p:nvPr>
            <p:ph idx="1"/>
          </p:nvPr>
        </p:nvSpPr>
        <p:spPr>
          <a:xfrm>
            <a:off x="628650" y="1369219"/>
            <a:ext cx="7886700" cy="2005212"/>
          </a:xfrm>
        </p:spPr>
        <p:txBody>
          <a:bodyPr/>
          <a:lstStyle/>
          <a:p>
            <a:r>
              <a:rPr lang="en-US" dirty="0"/>
              <a:t>Lift is the ratio of the number of positive observations up to decile </a:t>
            </a:r>
            <a:r>
              <a:rPr lang="en-US" dirty="0" err="1"/>
              <a:t>i</a:t>
            </a:r>
            <a:r>
              <a:rPr lang="en-US" dirty="0"/>
              <a:t> using the model to the expected number of positives up to that decile </a:t>
            </a:r>
            <a:r>
              <a:rPr lang="en-US" dirty="0" err="1"/>
              <a:t>i</a:t>
            </a:r>
            <a:r>
              <a:rPr lang="en-US" dirty="0"/>
              <a:t> based on a random model. Lift chart is the chart between the lift on the vertical axis and the corresponding decile on the horizontal axis.</a:t>
            </a:r>
          </a:p>
        </p:txBody>
      </p:sp>
      <p:pic>
        <p:nvPicPr>
          <p:cNvPr id="5" name="Picture 4">
            <a:extLst>
              <a:ext uri="{FF2B5EF4-FFF2-40B4-BE49-F238E27FC236}">
                <a16:creationId xmlns:a16="http://schemas.microsoft.com/office/drawing/2014/main" id="{041C6B44-E2CA-3AFB-4F98-3814168130E4}"/>
              </a:ext>
            </a:extLst>
          </p:cNvPr>
          <p:cNvPicPr>
            <a:picLocks noChangeAspect="1"/>
          </p:cNvPicPr>
          <p:nvPr/>
        </p:nvPicPr>
        <p:blipFill>
          <a:blip r:embed="rId2"/>
          <a:stretch>
            <a:fillRect/>
          </a:stretch>
        </p:blipFill>
        <p:spPr>
          <a:xfrm>
            <a:off x="2246425" y="3433332"/>
            <a:ext cx="4191000" cy="200025"/>
          </a:xfrm>
          <a:prstGeom prst="rect">
            <a:avLst/>
          </a:prstGeom>
        </p:spPr>
      </p:pic>
    </p:spTree>
    <p:extLst>
      <p:ext uri="{BB962C8B-B14F-4D97-AF65-F5344CB8AC3E}">
        <p14:creationId xmlns:p14="http://schemas.microsoft.com/office/powerpoint/2010/main" val="107742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5145438-D01F-F565-7B57-4A45526E3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57" y="879004"/>
            <a:ext cx="3711843" cy="29244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8C1B180-1AD6-49DD-B89C-2FC546F19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678" y="1160773"/>
            <a:ext cx="3975059" cy="23609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FD4045-0094-9831-6DC3-F28CA26285D8}"/>
              </a:ext>
            </a:extLst>
          </p:cNvPr>
          <p:cNvSpPr/>
          <p:nvPr/>
        </p:nvSpPr>
        <p:spPr>
          <a:xfrm>
            <a:off x="8206003" y="2571750"/>
            <a:ext cx="448351" cy="1065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53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1B2D-9746-0CCF-2A60-302CFDFAECC7}"/>
              </a:ext>
            </a:extLst>
          </p:cNvPr>
          <p:cNvSpPr>
            <a:spLocks noGrp="1"/>
          </p:cNvSpPr>
          <p:nvPr>
            <p:ph type="title"/>
          </p:nvPr>
        </p:nvSpPr>
        <p:spPr/>
        <p:txBody>
          <a:bodyPr/>
          <a:lstStyle/>
          <a:p>
            <a:r>
              <a:rPr lang="en-US" dirty="0"/>
              <a:t>See notebook Example</a:t>
            </a:r>
          </a:p>
        </p:txBody>
      </p:sp>
      <p:sp>
        <p:nvSpPr>
          <p:cNvPr id="3" name="Content Placeholder 2">
            <a:extLst>
              <a:ext uri="{FF2B5EF4-FFF2-40B4-BE49-F238E27FC236}">
                <a16:creationId xmlns:a16="http://schemas.microsoft.com/office/drawing/2014/main" id="{6CFF67AD-5240-4DEB-F601-C8BEDA1CA03E}"/>
              </a:ext>
            </a:extLst>
          </p:cNvPr>
          <p:cNvSpPr>
            <a:spLocks noGrp="1"/>
          </p:cNvSpPr>
          <p:nvPr>
            <p:ph idx="1"/>
          </p:nvPr>
        </p:nvSpPr>
        <p:spPr/>
        <p:txBody>
          <a:bodyPr/>
          <a:lstStyle/>
          <a:p>
            <a:r>
              <a:rPr lang="en-US" dirty="0"/>
              <a:t>See example notebook on Canvas.</a:t>
            </a:r>
          </a:p>
        </p:txBody>
      </p:sp>
    </p:spTree>
    <p:extLst>
      <p:ext uri="{BB962C8B-B14F-4D97-AF65-F5344CB8AC3E}">
        <p14:creationId xmlns:p14="http://schemas.microsoft.com/office/powerpoint/2010/main" val="297325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9412" cy="769441"/>
          </a:xfrm>
          <a:prstGeom prst="rect">
            <a:avLst/>
          </a:prstGeom>
          <a:noFill/>
        </p:spPr>
        <p:txBody>
          <a:bodyPr wrap="none" rtlCol="0">
            <a:spAutoFit/>
          </a:bodyPr>
          <a:lstStyle/>
          <a:p>
            <a:r>
              <a:rPr lang="en-US" sz="4400" b="1" dirty="0">
                <a:solidFill>
                  <a:schemeClr val="bg1"/>
                </a:solidFill>
              </a:rPr>
              <a:t>Neural Networks</a:t>
            </a:r>
          </a:p>
        </p:txBody>
      </p:sp>
    </p:spTree>
    <p:extLst>
      <p:ext uri="{BB962C8B-B14F-4D97-AF65-F5344CB8AC3E}">
        <p14:creationId xmlns:p14="http://schemas.microsoft.com/office/powerpoint/2010/main" val="121882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BDD8-C687-4B2C-A1B7-F9EF6A1B894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B44AF4D-DF7D-4E19-B5B2-BEB64068F144}"/>
              </a:ext>
            </a:extLst>
          </p:cNvPr>
          <p:cNvSpPr>
            <a:spLocks noGrp="1"/>
          </p:cNvSpPr>
          <p:nvPr>
            <p:ph idx="1"/>
          </p:nvPr>
        </p:nvSpPr>
        <p:spPr/>
        <p:txBody>
          <a:bodyPr>
            <a:normAutofit/>
          </a:bodyPr>
          <a:lstStyle/>
          <a:p>
            <a:r>
              <a:rPr lang="en-US" sz="1800" dirty="0"/>
              <a:t>Introduce Neural Networks</a:t>
            </a:r>
          </a:p>
          <a:p>
            <a:pPr lvl="1"/>
            <a:r>
              <a:rPr lang="en-US" sz="1800" dirty="0"/>
              <a:t>Neurons</a:t>
            </a:r>
          </a:p>
          <a:p>
            <a:pPr lvl="1"/>
            <a:r>
              <a:rPr lang="en-US" sz="1800" dirty="0"/>
              <a:t>Perceptron</a:t>
            </a:r>
          </a:p>
          <a:p>
            <a:pPr lvl="1"/>
            <a:r>
              <a:rPr lang="en-US" sz="1800" dirty="0"/>
              <a:t>Artificial Neural Networks</a:t>
            </a:r>
          </a:p>
          <a:p>
            <a:pPr lvl="1"/>
            <a:r>
              <a:rPr lang="en-US" sz="1800" dirty="0"/>
              <a:t>Back-propagation</a:t>
            </a:r>
          </a:p>
          <a:p>
            <a:pPr lvl="1"/>
            <a:r>
              <a:rPr lang="en-US" sz="1800" dirty="0"/>
              <a:t>Example ANN with Code </a:t>
            </a:r>
          </a:p>
        </p:txBody>
      </p:sp>
      <p:sp>
        <p:nvSpPr>
          <p:cNvPr id="4" name="Slide Number Placeholder 3">
            <a:extLst>
              <a:ext uri="{FF2B5EF4-FFF2-40B4-BE49-F238E27FC236}">
                <a16:creationId xmlns:a16="http://schemas.microsoft.com/office/drawing/2014/main" id="{DB7F8B2F-4564-4CB8-8485-6D10F771C38C}"/>
              </a:ext>
            </a:extLst>
          </p:cNvPr>
          <p:cNvSpPr>
            <a:spLocks noGrp="1"/>
          </p:cNvSpPr>
          <p:nvPr>
            <p:ph type="sldNum" sz="quarter" idx="4"/>
          </p:nvPr>
        </p:nvSpPr>
        <p:spPr/>
        <p:txBody>
          <a:bodyPr/>
          <a:lstStyle/>
          <a:p>
            <a:fld id="{179A9A4E-4C82-4D44-9372-C31BB3818094}" type="slidenum">
              <a:rPr lang="en-US" smtClean="0"/>
              <a:pPr/>
              <a:t>14</a:t>
            </a:fld>
            <a:endParaRPr lang="en-US" dirty="0"/>
          </a:p>
        </p:txBody>
      </p:sp>
    </p:spTree>
    <p:extLst>
      <p:ext uri="{BB962C8B-B14F-4D97-AF65-F5344CB8AC3E}">
        <p14:creationId xmlns:p14="http://schemas.microsoft.com/office/powerpoint/2010/main" val="758943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5FC0-8631-4652-AC55-2B82386290B6}"/>
              </a:ext>
            </a:extLst>
          </p:cNvPr>
          <p:cNvSpPr>
            <a:spLocks noGrp="1"/>
          </p:cNvSpPr>
          <p:nvPr>
            <p:ph type="title"/>
          </p:nvPr>
        </p:nvSpPr>
        <p:spPr/>
        <p:txBody>
          <a:bodyPr/>
          <a:lstStyle/>
          <a:p>
            <a:r>
              <a:rPr lang="en-US" dirty="0"/>
              <a:t>Neuron</a:t>
            </a:r>
          </a:p>
        </p:txBody>
      </p:sp>
      <p:sp>
        <p:nvSpPr>
          <p:cNvPr id="4" name="Slide Number Placeholder 3">
            <a:extLst>
              <a:ext uri="{FF2B5EF4-FFF2-40B4-BE49-F238E27FC236}">
                <a16:creationId xmlns:a16="http://schemas.microsoft.com/office/drawing/2014/main" id="{390CA33E-4770-4AFF-8685-6CE42A0651CB}"/>
              </a:ext>
            </a:extLst>
          </p:cNvPr>
          <p:cNvSpPr>
            <a:spLocks noGrp="1"/>
          </p:cNvSpPr>
          <p:nvPr>
            <p:ph type="sldNum" sz="quarter" idx="12"/>
          </p:nvPr>
        </p:nvSpPr>
        <p:spPr/>
        <p:txBody>
          <a:bodyPr/>
          <a:lstStyle/>
          <a:p>
            <a:fld id="{179A9A4E-4C82-4D44-9372-C31BB3818094}" type="slidenum">
              <a:rPr lang="en-US" smtClean="0"/>
              <a:pPr/>
              <a:t>15</a:t>
            </a:fld>
            <a:endParaRPr lang="en-US" dirty="0"/>
          </a:p>
        </p:txBody>
      </p:sp>
      <p:pic>
        <p:nvPicPr>
          <p:cNvPr id="1026" name="Picture 2" descr="Neuron Diagram &amp; Types | Ask A Biologist">
            <a:extLst>
              <a:ext uri="{FF2B5EF4-FFF2-40B4-BE49-F238E27FC236}">
                <a16:creationId xmlns:a16="http://schemas.microsoft.com/office/drawing/2014/main" id="{C883EF32-E619-4819-9D99-D465EFFEC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328737"/>
            <a:ext cx="5046819" cy="248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B55201-DD7E-4B42-8D1D-948E1754D043}"/>
              </a:ext>
            </a:extLst>
          </p:cNvPr>
          <p:cNvSpPr txBox="1"/>
          <p:nvPr/>
        </p:nvSpPr>
        <p:spPr>
          <a:xfrm>
            <a:off x="5562600" y="1438393"/>
            <a:ext cx="3048000"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Dendrites – Receive signals from other neurons</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Soma – processing signal</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Axon – Transmits the output of this neuron</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Axon terminals/Synapses – Points of connections with other neurons</a:t>
            </a:r>
          </a:p>
        </p:txBody>
      </p:sp>
    </p:spTree>
    <p:extLst>
      <p:ext uri="{BB962C8B-B14F-4D97-AF65-F5344CB8AC3E}">
        <p14:creationId xmlns:p14="http://schemas.microsoft.com/office/powerpoint/2010/main" val="114149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CAEC-F04B-455B-B549-0586CCF434DD}"/>
              </a:ext>
            </a:extLst>
          </p:cNvPr>
          <p:cNvSpPr>
            <a:spLocks noGrp="1"/>
          </p:cNvSpPr>
          <p:nvPr>
            <p:ph type="title"/>
          </p:nvPr>
        </p:nvSpPr>
        <p:spPr/>
        <p:txBody>
          <a:bodyPr>
            <a:normAutofit fontScale="90000"/>
          </a:bodyPr>
          <a:lstStyle/>
          <a:p>
            <a:r>
              <a:rPr lang="en-US" dirty="0"/>
              <a:t>A network of neurons processes stimulus and calculates a response…</a:t>
            </a:r>
          </a:p>
        </p:txBody>
      </p:sp>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12"/>
          </p:nvPr>
        </p:nvSpPr>
        <p:spPr/>
        <p:txBody>
          <a:bodyPr/>
          <a:lstStyle/>
          <a:p>
            <a:fld id="{179A9A4E-4C82-4D44-9372-C31BB3818094}" type="slidenum">
              <a:rPr lang="en-US" smtClean="0"/>
              <a:pPr/>
              <a:t>16</a:t>
            </a:fld>
            <a:endParaRPr lang="en-US" dirty="0"/>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2498276" y="2306310"/>
            <a:ext cx="1433283" cy="6096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3931559" y="2190750"/>
            <a:ext cx="1433283" cy="6096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3412676" y="2781300"/>
            <a:ext cx="1433283" cy="6096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4800600" y="2571750"/>
            <a:ext cx="1433283" cy="6096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4307" y="1676400"/>
            <a:ext cx="1881188" cy="1962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6233883" y="2929235"/>
            <a:ext cx="1690917" cy="830997"/>
          </a:xfrm>
          <a:prstGeom prst="rect">
            <a:avLst/>
          </a:prstGeom>
          <a:noFill/>
        </p:spPr>
        <p:txBody>
          <a:bodyPr wrap="square" rtlCol="0">
            <a:spAutoFit/>
          </a:bodyPr>
          <a:lstStyle/>
          <a:p>
            <a:pPr algn="ctr"/>
            <a:r>
              <a:rPr lang="en-US" dirty="0"/>
              <a:t>Likes this song</a:t>
            </a:r>
          </a:p>
        </p:txBody>
      </p:sp>
      <p:pic>
        <p:nvPicPr>
          <p:cNvPr id="6146" name="Picture 2" descr="This Song Was Created to Make Your Baby Happy - Mothering">
            <a:extLst>
              <a:ext uri="{FF2B5EF4-FFF2-40B4-BE49-F238E27FC236}">
                <a16:creationId xmlns:a16="http://schemas.microsoft.com/office/drawing/2014/main" id="{97E98E32-94CF-4F19-897B-6D2FC05980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6415572" y="1685255"/>
            <a:ext cx="1270756" cy="130995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7A8681F4-231E-4760-B95D-048DAABE034D}"/>
              </a:ext>
            </a:extLst>
          </p:cNvPr>
          <p:cNvSpPr/>
          <p:nvPr/>
        </p:nvSpPr>
        <p:spPr bwMode="auto">
          <a:xfrm>
            <a:off x="2576945" y="2440919"/>
            <a:ext cx="3627372" cy="634790"/>
          </a:xfrm>
          <a:custGeom>
            <a:avLst/>
            <a:gdLst>
              <a:gd name="connsiteX0" fmla="*/ 0 w 3627372"/>
              <a:gd name="connsiteY0" fmla="*/ 188926 h 634790"/>
              <a:gd name="connsiteX1" fmla="*/ 90685 w 3627372"/>
              <a:gd name="connsiteY1" fmla="*/ 181369 h 634790"/>
              <a:gd name="connsiteX2" fmla="*/ 113356 w 3627372"/>
              <a:gd name="connsiteY2" fmla="*/ 166255 h 634790"/>
              <a:gd name="connsiteX3" fmla="*/ 136027 w 3627372"/>
              <a:gd name="connsiteY3" fmla="*/ 158698 h 634790"/>
              <a:gd name="connsiteX4" fmla="*/ 234268 w 3627372"/>
              <a:gd name="connsiteY4" fmla="*/ 143583 h 634790"/>
              <a:gd name="connsiteX5" fmla="*/ 256939 w 3627372"/>
              <a:gd name="connsiteY5" fmla="*/ 136026 h 634790"/>
              <a:gd name="connsiteX6" fmla="*/ 317395 w 3627372"/>
              <a:gd name="connsiteY6" fmla="*/ 151141 h 634790"/>
              <a:gd name="connsiteX7" fmla="*/ 347624 w 3627372"/>
              <a:gd name="connsiteY7" fmla="*/ 188926 h 634790"/>
              <a:gd name="connsiteX8" fmla="*/ 377852 w 3627372"/>
              <a:gd name="connsiteY8" fmla="*/ 256939 h 634790"/>
              <a:gd name="connsiteX9" fmla="*/ 400523 w 3627372"/>
              <a:gd name="connsiteY9" fmla="*/ 272053 h 634790"/>
              <a:gd name="connsiteX10" fmla="*/ 438308 w 3627372"/>
              <a:gd name="connsiteY10" fmla="*/ 309838 h 634790"/>
              <a:gd name="connsiteX11" fmla="*/ 460979 w 3627372"/>
              <a:gd name="connsiteY11" fmla="*/ 332509 h 634790"/>
              <a:gd name="connsiteX12" fmla="*/ 506321 w 3627372"/>
              <a:gd name="connsiteY12" fmla="*/ 362737 h 634790"/>
              <a:gd name="connsiteX13" fmla="*/ 612119 w 3627372"/>
              <a:gd name="connsiteY13" fmla="*/ 355180 h 634790"/>
              <a:gd name="connsiteX14" fmla="*/ 657462 w 3627372"/>
              <a:gd name="connsiteY14" fmla="*/ 340066 h 634790"/>
              <a:gd name="connsiteX15" fmla="*/ 680133 w 3627372"/>
              <a:gd name="connsiteY15" fmla="*/ 317395 h 634790"/>
              <a:gd name="connsiteX16" fmla="*/ 725475 w 3627372"/>
              <a:gd name="connsiteY16" fmla="*/ 302281 h 634790"/>
              <a:gd name="connsiteX17" fmla="*/ 748146 w 3627372"/>
              <a:gd name="connsiteY17" fmla="*/ 294724 h 634790"/>
              <a:gd name="connsiteX18" fmla="*/ 770817 w 3627372"/>
              <a:gd name="connsiteY18" fmla="*/ 279610 h 634790"/>
              <a:gd name="connsiteX19" fmla="*/ 831273 w 3627372"/>
              <a:gd name="connsiteY19" fmla="*/ 264496 h 634790"/>
              <a:gd name="connsiteX20" fmla="*/ 914400 w 3627372"/>
              <a:gd name="connsiteY20" fmla="*/ 234268 h 634790"/>
              <a:gd name="connsiteX21" fmla="*/ 937072 w 3627372"/>
              <a:gd name="connsiteY21" fmla="*/ 219154 h 634790"/>
              <a:gd name="connsiteX22" fmla="*/ 959743 w 3627372"/>
              <a:gd name="connsiteY22" fmla="*/ 211597 h 634790"/>
              <a:gd name="connsiteX23" fmla="*/ 982414 w 3627372"/>
              <a:gd name="connsiteY23" fmla="*/ 188926 h 634790"/>
              <a:gd name="connsiteX24" fmla="*/ 1005085 w 3627372"/>
              <a:gd name="connsiteY24" fmla="*/ 181369 h 634790"/>
              <a:gd name="connsiteX25" fmla="*/ 1027756 w 3627372"/>
              <a:gd name="connsiteY25" fmla="*/ 166255 h 634790"/>
              <a:gd name="connsiteX26" fmla="*/ 1057984 w 3627372"/>
              <a:gd name="connsiteY26" fmla="*/ 151141 h 634790"/>
              <a:gd name="connsiteX27" fmla="*/ 1125997 w 3627372"/>
              <a:gd name="connsiteY27" fmla="*/ 120912 h 634790"/>
              <a:gd name="connsiteX28" fmla="*/ 1148668 w 3627372"/>
              <a:gd name="connsiteY28" fmla="*/ 113355 h 634790"/>
              <a:gd name="connsiteX29" fmla="*/ 1518962 w 3627372"/>
              <a:gd name="connsiteY29" fmla="*/ 105798 h 634790"/>
              <a:gd name="connsiteX30" fmla="*/ 1571862 w 3627372"/>
              <a:gd name="connsiteY30" fmla="*/ 75570 h 634790"/>
              <a:gd name="connsiteX31" fmla="*/ 1594533 w 3627372"/>
              <a:gd name="connsiteY31" fmla="*/ 52899 h 634790"/>
              <a:gd name="connsiteX32" fmla="*/ 1617204 w 3627372"/>
              <a:gd name="connsiteY32" fmla="*/ 45342 h 634790"/>
              <a:gd name="connsiteX33" fmla="*/ 1662546 w 3627372"/>
              <a:gd name="connsiteY33" fmla="*/ 22671 h 634790"/>
              <a:gd name="connsiteX34" fmla="*/ 1768344 w 3627372"/>
              <a:gd name="connsiteY34" fmla="*/ 30228 h 634790"/>
              <a:gd name="connsiteX35" fmla="*/ 1775901 w 3627372"/>
              <a:gd name="connsiteY35" fmla="*/ 52899 h 634790"/>
              <a:gd name="connsiteX36" fmla="*/ 1791015 w 3627372"/>
              <a:gd name="connsiteY36" fmla="*/ 75570 h 634790"/>
              <a:gd name="connsiteX37" fmla="*/ 1798572 w 3627372"/>
              <a:gd name="connsiteY37" fmla="*/ 98241 h 634790"/>
              <a:gd name="connsiteX38" fmla="*/ 1813686 w 3627372"/>
              <a:gd name="connsiteY38" fmla="*/ 120912 h 634790"/>
              <a:gd name="connsiteX39" fmla="*/ 1843915 w 3627372"/>
              <a:gd name="connsiteY39" fmla="*/ 181369 h 634790"/>
              <a:gd name="connsiteX40" fmla="*/ 1889257 w 3627372"/>
              <a:gd name="connsiteY40" fmla="*/ 196483 h 634790"/>
              <a:gd name="connsiteX41" fmla="*/ 1911928 w 3627372"/>
              <a:gd name="connsiteY41" fmla="*/ 204040 h 634790"/>
              <a:gd name="connsiteX42" fmla="*/ 1957270 w 3627372"/>
              <a:gd name="connsiteY42" fmla="*/ 234268 h 634790"/>
              <a:gd name="connsiteX43" fmla="*/ 1979941 w 3627372"/>
              <a:gd name="connsiteY43" fmla="*/ 249382 h 634790"/>
              <a:gd name="connsiteX44" fmla="*/ 2108410 w 3627372"/>
              <a:gd name="connsiteY44" fmla="*/ 241825 h 634790"/>
              <a:gd name="connsiteX45" fmla="*/ 2161310 w 3627372"/>
              <a:gd name="connsiteY45" fmla="*/ 234268 h 634790"/>
              <a:gd name="connsiteX46" fmla="*/ 2206652 w 3627372"/>
              <a:gd name="connsiteY46" fmla="*/ 219154 h 634790"/>
              <a:gd name="connsiteX47" fmla="*/ 2229323 w 3627372"/>
              <a:gd name="connsiteY47" fmla="*/ 196483 h 634790"/>
              <a:gd name="connsiteX48" fmla="*/ 2274665 w 3627372"/>
              <a:gd name="connsiteY48" fmla="*/ 166255 h 634790"/>
              <a:gd name="connsiteX49" fmla="*/ 2297336 w 3627372"/>
              <a:gd name="connsiteY49" fmla="*/ 151141 h 634790"/>
              <a:gd name="connsiteX50" fmla="*/ 2312450 w 3627372"/>
              <a:gd name="connsiteY50" fmla="*/ 136026 h 634790"/>
              <a:gd name="connsiteX51" fmla="*/ 2335121 w 3627372"/>
              <a:gd name="connsiteY51" fmla="*/ 105798 h 634790"/>
              <a:gd name="connsiteX52" fmla="*/ 2357792 w 3627372"/>
              <a:gd name="connsiteY52" fmla="*/ 98241 h 634790"/>
              <a:gd name="connsiteX53" fmla="*/ 2410691 w 3627372"/>
              <a:gd name="connsiteY53" fmla="*/ 52899 h 634790"/>
              <a:gd name="connsiteX54" fmla="*/ 2463591 w 3627372"/>
              <a:gd name="connsiteY54" fmla="*/ 30228 h 634790"/>
              <a:gd name="connsiteX55" fmla="*/ 2486262 w 3627372"/>
              <a:gd name="connsiteY55" fmla="*/ 15114 h 634790"/>
              <a:gd name="connsiteX56" fmla="*/ 2531604 w 3627372"/>
              <a:gd name="connsiteY56" fmla="*/ 0 h 634790"/>
              <a:gd name="connsiteX57" fmla="*/ 2592060 w 3627372"/>
              <a:gd name="connsiteY57" fmla="*/ 7557 h 634790"/>
              <a:gd name="connsiteX58" fmla="*/ 2614731 w 3627372"/>
              <a:gd name="connsiteY58" fmla="*/ 60456 h 634790"/>
              <a:gd name="connsiteX59" fmla="*/ 2607174 w 3627372"/>
              <a:gd name="connsiteY59" fmla="*/ 279610 h 634790"/>
              <a:gd name="connsiteX60" fmla="*/ 2592060 w 3627372"/>
              <a:gd name="connsiteY60" fmla="*/ 324952 h 634790"/>
              <a:gd name="connsiteX61" fmla="*/ 2584503 w 3627372"/>
              <a:gd name="connsiteY61" fmla="*/ 347623 h 634790"/>
              <a:gd name="connsiteX62" fmla="*/ 2576946 w 3627372"/>
              <a:gd name="connsiteY62" fmla="*/ 370294 h 634790"/>
              <a:gd name="connsiteX63" fmla="*/ 2569389 w 3627372"/>
              <a:gd name="connsiteY63" fmla="*/ 408079 h 634790"/>
              <a:gd name="connsiteX64" fmla="*/ 2576946 w 3627372"/>
              <a:gd name="connsiteY64" fmla="*/ 513878 h 634790"/>
              <a:gd name="connsiteX65" fmla="*/ 2622288 w 3627372"/>
              <a:gd name="connsiteY65" fmla="*/ 544106 h 634790"/>
              <a:gd name="connsiteX66" fmla="*/ 2675187 w 3627372"/>
              <a:gd name="connsiteY66" fmla="*/ 566777 h 634790"/>
              <a:gd name="connsiteX67" fmla="*/ 2720529 w 3627372"/>
              <a:gd name="connsiteY67" fmla="*/ 589448 h 634790"/>
              <a:gd name="connsiteX68" fmla="*/ 2765872 w 3627372"/>
              <a:gd name="connsiteY68" fmla="*/ 604562 h 634790"/>
              <a:gd name="connsiteX69" fmla="*/ 2788543 w 3627372"/>
              <a:gd name="connsiteY69" fmla="*/ 612119 h 634790"/>
              <a:gd name="connsiteX70" fmla="*/ 2856556 w 3627372"/>
              <a:gd name="connsiteY70" fmla="*/ 634790 h 634790"/>
              <a:gd name="connsiteX71" fmla="*/ 2939683 w 3627372"/>
              <a:gd name="connsiteY71" fmla="*/ 627233 h 634790"/>
              <a:gd name="connsiteX72" fmla="*/ 2954797 w 3627372"/>
              <a:gd name="connsiteY72" fmla="*/ 604562 h 634790"/>
              <a:gd name="connsiteX73" fmla="*/ 2977468 w 3627372"/>
              <a:gd name="connsiteY73" fmla="*/ 589448 h 634790"/>
              <a:gd name="connsiteX74" fmla="*/ 3022810 w 3627372"/>
              <a:gd name="connsiteY74" fmla="*/ 559220 h 634790"/>
              <a:gd name="connsiteX75" fmla="*/ 3045481 w 3627372"/>
              <a:gd name="connsiteY75" fmla="*/ 536549 h 634790"/>
              <a:gd name="connsiteX76" fmla="*/ 3068153 w 3627372"/>
              <a:gd name="connsiteY76" fmla="*/ 528992 h 634790"/>
              <a:gd name="connsiteX77" fmla="*/ 3090824 w 3627372"/>
              <a:gd name="connsiteY77" fmla="*/ 513878 h 634790"/>
              <a:gd name="connsiteX78" fmla="*/ 3113495 w 3627372"/>
              <a:gd name="connsiteY78" fmla="*/ 506321 h 634790"/>
              <a:gd name="connsiteX79" fmla="*/ 3158837 w 3627372"/>
              <a:gd name="connsiteY79" fmla="*/ 476093 h 634790"/>
              <a:gd name="connsiteX80" fmla="*/ 3226850 w 3627372"/>
              <a:gd name="connsiteY80" fmla="*/ 453421 h 634790"/>
              <a:gd name="connsiteX81" fmla="*/ 3249521 w 3627372"/>
              <a:gd name="connsiteY81" fmla="*/ 445864 h 634790"/>
              <a:gd name="connsiteX82" fmla="*/ 3272192 w 3627372"/>
              <a:gd name="connsiteY82" fmla="*/ 430750 h 634790"/>
              <a:gd name="connsiteX83" fmla="*/ 3317534 w 3627372"/>
              <a:gd name="connsiteY83" fmla="*/ 415636 h 634790"/>
              <a:gd name="connsiteX84" fmla="*/ 3370434 w 3627372"/>
              <a:gd name="connsiteY84" fmla="*/ 400522 h 634790"/>
              <a:gd name="connsiteX85" fmla="*/ 3408219 w 3627372"/>
              <a:gd name="connsiteY85" fmla="*/ 392965 h 634790"/>
              <a:gd name="connsiteX86" fmla="*/ 3491346 w 3627372"/>
              <a:gd name="connsiteY86" fmla="*/ 377851 h 634790"/>
              <a:gd name="connsiteX87" fmla="*/ 3627372 w 3627372"/>
              <a:gd name="connsiteY87" fmla="*/ 377851 h 6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627372" h="634790">
                <a:moveTo>
                  <a:pt x="0" y="188926"/>
                </a:moveTo>
                <a:cubicBezTo>
                  <a:pt x="30228" y="186407"/>
                  <a:pt x="60941" y="187318"/>
                  <a:pt x="90685" y="181369"/>
                </a:cubicBezTo>
                <a:cubicBezTo>
                  <a:pt x="99591" y="179588"/>
                  <a:pt x="105232" y="170317"/>
                  <a:pt x="113356" y="166255"/>
                </a:cubicBezTo>
                <a:cubicBezTo>
                  <a:pt x="120481" y="162693"/>
                  <a:pt x="128368" y="160886"/>
                  <a:pt x="136027" y="158698"/>
                </a:cubicBezTo>
                <a:cubicBezTo>
                  <a:pt x="177674" y="146799"/>
                  <a:pt x="179455" y="149674"/>
                  <a:pt x="234268" y="143583"/>
                </a:cubicBezTo>
                <a:cubicBezTo>
                  <a:pt x="241825" y="141064"/>
                  <a:pt x="248973" y="136026"/>
                  <a:pt x="256939" y="136026"/>
                </a:cubicBezTo>
                <a:cubicBezTo>
                  <a:pt x="275181" y="136026"/>
                  <a:pt x="299503" y="145176"/>
                  <a:pt x="317395" y="151141"/>
                </a:cubicBezTo>
                <a:cubicBezTo>
                  <a:pt x="329959" y="163704"/>
                  <a:pt x="339997" y="171765"/>
                  <a:pt x="347624" y="188926"/>
                </a:cubicBezTo>
                <a:cubicBezTo>
                  <a:pt x="359596" y="215864"/>
                  <a:pt x="357329" y="236416"/>
                  <a:pt x="377852" y="256939"/>
                </a:cubicBezTo>
                <a:cubicBezTo>
                  <a:pt x="384274" y="263361"/>
                  <a:pt x="392966" y="267015"/>
                  <a:pt x="400523" y="272053"/>
                </a:cubicBezTo>
                <a:cubicBezTo>
                  <a:pt x="428232" y="313617"/>
                  <a:pt x="400523" y="278350"/>
                  <a:pt x="438308" y="309838"/>
                </a:cubicBezTo>
                <a:cubicBezTo>
                  <a:pt x="446518" y="316680"/>
                  <a:pt x="452543" y="325948"/>
                  <a:pt x="460979" y="332509"/>
                </a:cubicBezTo>
                <a:cubicBezTo>
                  <a:pt x="475317" y="343661"/>
                  <a:pt x="506321" y="362737"/>
                  <a:pt x="506321" y="362737"/>
                </a:cubicBezTo>
                <a:cubicBezTo>
                  <a:pt x="541587" y="360218"/>
                  <a:pt x="577154" y="360425"/>
                  <a:pt x="612119" y="355180"/>
                </a:cubicBezTo>
                <a:cubicBezTo>
                  <a:pt x="627875" y="352817"/>
                  <a:pt x="657462" y="340066"/>
                  <a:pt x="657462" y="340066"/>
                </a:cubicBezTo>
                <a:cubicBezTo>
                  <a:pt x="665019" y="332509"/>
                  <a:pt x="670791" y="322585"/>
                  <a:pt x="680133" y="317395"/>
                </a:cubicBezTo>
                <a:cubicBezTo>
                  <a:pt x="694060" y="309658"/>
                  <a:pt x="710361" y="307319"/>
                  <a:pt x="725475" y="302281"/>
                </a:cubicBezTo>
                <a:cubicBezTo>
                  <a:pt x="733032" y="299762"/>
                  <a:pt x="741518" y="299143"/>
                  <a:pt x="748146" y="294724"/>
                </a:cubicBezTo>
                <a:cubicBezTo>
                  <a:pt x="755703" y="289686"/>
                  <a:pt x="762313" y="282799"/>
                  <a:pt x="770817" y="279610"/>
                </a:cubicBezTo>
                <a:cubicBezTo>
                  <a:pt x="841389" y="253146"/>
                  <a:pt x="780927" y="286872"/>
                  <a:pt x="831273" y="264496"/>
                </a:cubicBezTo>
                <a:cubicBezTo>
                  <a:pt x="901019" y="233498"/>
                  <a:pt x="850228" y="247102"/>
                  <a:pt x="914400" y="234268"/>
                </a:cubicBezTo>
                <a:cubicBezTo>
                  <a:pt x="921957" y="229230"/>
                  <a:pt x="928948" y="223216"/>
                  <a:pt x="937072" y="219154"/>
                </a:cubicBezTo>
                <a:cubicBezTo>
                  <a:pt x="944197" y="215592"/>
                  <a:pt x="953115" y="216016"/>
                  <a:pt x="959743" y="211597"/>
                </a:cubicBezTo>
                <a:cubicBezTo>
                  <a:pt x="968635" y="205669"/>
                  <a:pt x="973522" y="194854"/>
                  <a:pt x="982414" y="188926"/>
                </a:cubicBezTo>
                <a:cubicBezTo>
                  <a:pt x="989042" y="184507"/>
                  <a:pt x="997960" y="184931"/>
                  <a:pt x="1005085" y="181369"/>
                </a:cubicBezTo>
                <a:cubicBezTo>
                  <a:pt x="1013209" y="177307"/>
                  <a:pt x="1019870" y="170761"/>
                  <a:pt x="1027756" y="166255"/>
                </a:cubicBezTo>
                <a:cubicBezTo>
                  <a:pt x="1037537" y="160666"/>
                  <a:pt x="1048203" y="156730"/>
                  <a:pt x="1057984" y="151141"/>
                </a:cubicBezTo>
                <a:cubicBezTo>
                  <a:pt x="1108284" y="122397"/>
                  <a:pt x="1046827" y="147302"/>
                  <a:pt x="1125997" y="120912"/>
                </a:cubicBezTo>
                <a:cubicBezTo>
                  <a:pt x="1133554" y="118393"/>
                  <a:pt x="1140704" y="113518"/>
                  <a:pt x="1148668" y="113355"/>
                </a:cubicBezTo>
                <a:lnTo>
                  <a:pt x="1518962" y="105798"/>
                </a:lnTo>
                <a:cubicBezTo>
                  <a:pt x="1548848" y="95837"/>
                  <a:pt x="1542747" y="100525"/>
                  <a:pt x="1571862" y="75570"/>
                </a:cubicBezTo>
                <a:cubicBezTo>
                  <a:pt x="1579976" y="68615"/>
                  <a:pt x="1585641" y="58827"/>
                  <a:pt x="1594533" y="52899"/>
                </a:cubicBezTo>
                <a:cubicBezTo>
                  <a:pt x="1601161" y="48480"/>
                  <a:pt x="1610079" y="48904"/>
                  <a:pt x="1617204" y="45342"/>
                </a:cubicBezTo>
                <a:cubicBezTo>
                  <a:pt x="1675802" y="16043"/>
                  <a:pt x="1605562" y="41666"/>
                  <a:pt x="1662546" y="22671"/>
                </a:cubicBezTo>
                <a:cubicBezTo>
                  <a:pt x="1697812" y="25190"/>
                  <a:pt x="1734182" y="21118"/>
                  <a:pt x="1768344" y="30228"/>
                </a:cubicBezTo>
                <a:cubicBezTo>
                  <a:pt x="1776041" y="32280"/>
                  <a:pt x="1772339" y="45774"/>
                  <a:pt x="1775901" y="52899"/>
                </a:cubicBezTo>
                <a:cubicBezTo>
                  <a:pt x="1779963" y="61023"/>
                  <a:pt x="1786953" y="67446"/>
                  <a:pt x="1791015" y="75570"/>
                </a:cubicBezTo>
                <a:cubicBezTo>
                  <a:pt x="1794577" y="82695"/>
                  <a:pt x="1795010" y="91116"/>
                  <a:pt x="1798572" y="98241"/>
                </a:cubicBezTo>
                <a:cubicBezTo>
                  <a:pt x="1802634" y="106365"/>
                  <a:pt x="1809997" y="112612"/>
                  <a:pt x="1813686" y="120912"/>
                </a:cubicBezTo>
                <a:cubicBezTo>
                  <a:pt x="1821645" y="138819"/>
                  <a:pt x="1821742" y="170283"/>
                  <a:pt x="1843915" y="181369"/>
                </a:cubicBezTo>
                <a:cubicBezTo>
                  <a:pt x="1858165" y="188494"/>
                  <a:pt x="1874143" y="191445"/>
                  <a:pt x="1889257" y="196483"/>
                </a:cubicBezTo>
                <a:cubicBezTo>
                  <a:pt x="1896814" y="199002"/>
                  <a:pt x="1905300" y="199621"/>
                  <a:pt x="1911928" y="204040"/>
                </a:cubicBezTo>
                <a:lnTo>
                  <a:pt x="1957270" y="234268"/>
                </a:lnTo>
                <a:lnTo>
                  <a:pt x="1979941" y="249382"/>
                </a:lnTo>
                <a:cubicBezTo>
                  <a:pt x="2022764" y="246863"/>
                  <a:pt x="2065661" y="245387"/>
                  <a:pt x="2108410" y="241825"/>
                </a:cubicBezTo>
                <a:cubicBezTo>
                  <a:pt x="2126161" y="240346"/>
                  <a:pt x="2143954" y="238273"/>
                  <a:pt x="2161310" y="234268"/>
                </a:cubicBezTo>
                <a:cubicBezTo>
                  <a:pt x="2176834" y="230686"/>
                  <a:pt x="2206652" y="219154"/>
                  <a:pt x="2206652" y="219154"/>
                </a:cubicBezTo>
                <a:cubicBezTo>
                  <a:pt x="2214209" y="211597"/>
                  <a:pt x="2220887" y="203044"/>
                  <a:pt x="2229323" y="196483"/>
                </a:cubicBezTo>
                <a:cubicBezTo>
                  <a:pt x="2243661" y="185331"/>
                  <a:pt x="2259551" y="176331"/>
                  <a:pt x="2274665" y="166255"/>
                </a:cubicBezTo>
                <a:cubicBezTo>
                  <a:pt x="2282222" y="161217"/>
                  <a:pt x="2290914" y="157563"/>
                  <a:pt x="2297336" y="151141"/>
                </a:cubicBezTo>
                <a:cubicBezTo>
                  <a:pt x="2302374" y="146103"/>
                  <a:pt x="2307889" y="141500"/>
                  <a:pt x="2312450" y="136026"/>
                </a:cubicBezTo>
                <a:cubicBezTo>
                  <a:pt x="2320513" y="126350"/>
                  <a:pt x="2325445" y="113861"/>
                  <a:pt x="2335121" y="105798"/>
                </a:cubicBezTo>
                <a:cubicBezTo>
                  <a:pt x="2341240" y="100698"/>
                  <a:pt x="2350235" y="100760"/>
                  <a:pt x="2357792" y="98241"/>
                </a:cubicBezTo>
                <a:cubicBezTo>
                  <a:pt x="2378401" y="77632"/>
                  <a:pt x="2384839" y="69056"/>
                  <a:pt x="2410691" y="52899"/>
                </a:cubicBezTo>
                <a:cubicBezTo>
                  <a:pt x="2432036" y="39558"/>
                  <a:pt x="2441551" y="37574"/>
                  <a:pt x="2463591" y="30228"/>
                </a:cubicBezTo>
                <a:cubicBezTo>
                  <a:pt x="2471148" y="25190"/>
                  <a:pt x="2477962" y="18803"/>
                  <a:pt x="2486262" y="15114"/>
                </a:cubicBezTo>
                <a:cubicBezTo>
                  <a:pt x="2500820" y="8644"/>
                  <a:pt x="2531604" y="0"/>
                  <a:pt x="2531604" y="0"/>
                </a:cubicBezTo>
                <a:cubicBezTo>
                  <a:pt x="2551756" y="2519"/>
                  <a:pt x="2573204" y="14"/>
                  <a:pt x="2592060" y="7557"/>
                </a:cubicBezTo>
                <a:cubicBezTo>
                  <a:pt x="2606557" y="13356"/>
                  <a:pt x="2612265" y="50593"/>
                  <a:pt x="2614731" y="60456"/>
                </a:cubicBezTo>
                <a:cubicBezTo>
                  <a:pt x="2612212" y="133507"/>
                  <a:pt x="2613416" y="206782"/>
                  <a:pt x="2607174" y="279610"/>
                </a:cubicBezTo>
                <a:cubicBezTo>
                  <a:pt x="2605813" y="295483"/>
                  <a:pt x="2597098" y="309838"/>
                  <a:pt x="2592060" y="324952"/>
                </a:cubicBezTo>
                <a:lnTo>
                  <a:pt x="2584503" y="347623"/>
                </a:lnTo>
                <a:cubicBezTo>
                  <a:pt x="2581984" y="355180"/>
                  <a:pt x="2578508" y="362483"/>
                  <a:pt x="2576946" y="370294"/>
                </a:cubicBezTo>
                <a:lnTo>
                  <a:pt x="2569389" y="408079"/>
                </a:lnTo>
                <a:cubicBezTo>
                  <a:pt x="2571908" y="443345"/>
                  <a:pt x="2564131" y="480926"/>
                  <a:pt x="2576946" y="513878"/>
                </a:cubicBezTo>
                <a:cubicBezTo>
                  <a:pt x="2583530" y="530808"/>
                  <a:pt x="2607174" y="534030"/>
                  <a:pt x="2622288" y="544106"/>
                </a:cubicBezTo>
                <a:cubicBezTo>
                  <a:pt x="2656801" y="567115"/>
                  <a:pt x="2632488" y="554577"/>
                  <a:pt x="2675187" y="566777"/>
                </a:cubicBezTo>
                <a:cubicBezTo>
                  <a:pt x="2733066" y="583314"/>
                  <a:pt x="2660911" y="562952"/>
                  <a:pt x="2720529" y="589448"/>
                </a:cubicBezTo>
                <a:cubicBezTo>
                  <a:pt x="2735088" y="595918"/>
                  <a:pt x="2750758" y="599524"/>
                  <a:pt x="2765872" y="604562"/>
                </a:cubicBezTo>
                <a:cubicBezTo>
                  <a:pt x="2773429" y="607081"/>
                  <a:pt x="2781915" y="607700"/>
                  <a:pt x="2788543" y="612119"/>
                </a:cubicBezTo>
                <a:cubicBezTo>
                  <a:pt x="2823963" y="635732"/>
                  <a:pt x="2802255" y="625740"/>
                  <a:pt x="2856556" y="634790"/>
                </a:cubicBezTo>
                <a:cubicBezTo>
                  <a:pt x="2884265" y="632271"/>
                  <a:pt x="2913090" y="635415"/>
                  <a:pt x="2939683" y="627233"/>
                </a:cubicBezTo>
                <a:cubicBezTo>
                  <a:pt x="2948364" y="624562"/>
                  <a:pt x="2948375" y="610984"/>
                  <a:pt x="2954797" y="604562"/>
                </a:cubicBezTo>
                <a:cubicBezTo>
                  <a:pt x="2961219" y="598140"/>
                  <a:pt x="2970491" y="595262"/>
                  <a:pt x="2977468" y="589448"/>
                </a:cubicBezTo>
                <a:cubicBezTo>
                  <a:pt x="3015206" y="557999"/>
                  <a:pt x="2982968" y="572501"/>
                  <a:pt x="3022810" y="559220"/>
                </a:cubicBezTo>
                <a:cubicBezTo>
                  <a:pt x="3030367" y="551663"/>
                  <a:pt x="3036589" y="542477"/>
                  <a:pt x="3045481" y="536549"/>
                </a:cubicBezTo>
                <a:cubicBezTo>
                  <a:pt x="3052109" y="532130"/>
                  <a:pt x="3061028" y="532554"/>
                  <a:pt x="3068153" y="528992"/>
                </a:cubicBezTo>
                <a:cubicBezTo>
                  <a:pt x="3076277" y="524930"/>
                  <a:pt x="3082700" y="517940"/>
                  <a:pt x="3090824" y="513878"/>
                </a:cubicBezTo>
                <a:cubicBezTo>
                  <a:pt x="3097949" y="510316"/>
                  <a:pt x="3106532" y="510190"/>
                  <a:pt x="3113495" y="506321"/>
                </a:cubicBezTo>
                <a:cubicBezTo>
                  <a:pt x="3129374" y="497499"/>
                  <a:pt x="3141604" y="481837"/>
                  <a:pt x="3158837" y="476093"/>
                </a:cubicBezTo>
                <a:lnTo>
                  <a:pt x="3226850" y="453421"/>
                </a:lnTo>
                <a:cubicBezTo>
                  <a:pt x="3234407" y="450902"/>
                  <a:pt x="3242893" y="450283"/>
                  <a:pt x="3249521" y="445864"/>
                </a:cubicBezTo>
                <a:cubicBezTo>
                  <a:pt x="3257078" y="440826"/>
                  <a:pt x="3263892" y="434439"/>
                  <a:pt x="3272192" y="430750"/>
                </a:cubicBezTo>
                <a:cubicBezTo>
                  <a:pt x="3286750" y="424280"/>
                  <a:pt x="3302420" y="420674"/>
                  <a:pt x="3317534" y="415636"/>
                </a:cubicBezTo>
                <a:cubicBezTo>
                  <a:pt x="3342782" y="407220"/>
                  <a:pt x="3341964" y="406849"/>
                  <a:pt x="3370434" y="400522"/>
                </a:cubicBezTo>
                <a:cubicBezTo>
                  <a:pt x="3382973" y="397736"/>
                  <a:pt x="3395680" y="395751"/>
                  <a:pt x="3408219" y="392965"/>
                </a:cubicBezTo>
                <a:cubicBezTo>
                  <a:pt x="3442174" y="385419"/>
                  <a:pt x="3451408" y="379449"/>
                  <a:pt x="3491346" y="377851"/>
                </a:cubicBezTo>
                <a:cubicBezTo>
                  <a:pt x="3536652" y="376039"/>
                  <a:pt x="3582030" y="377851"/>
                  <a:pt x="3627372" y="377851"/>
                </a:cubicBezTo>
              </a:path>
            </a:pathLst>
          </a:custGeom>
          <a:no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45855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86A64E83-6ABC-421A-839B-3F28F954419A}"/>
              </a:ext>
            </a:extLst>
          </p:cNvPr>
          <p:cNvSpPr>
            <a:spLocks noGrp="1"/>
          </p:cNvSpPr>
          <p:nvPr>
            <p:ph type="title"/>
          </p:nvPr>
        </p:nvSpPr>
        <p:spPr/>
        <p:txBody>
          <a:bodyPr>
            <a:normAutofit fontScale="90000"/>
          </a:bodyPr>
          <a:lstStyle/>
          <a:p>
            <a:r>
              <a:rPr lang="en-US" dirty="0"/>
              <a:t>Different pathways can calculate different responses…</a:t>
            </a:r>
          </a:p>
        </p:txBody>
      </p:sp>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12"/>
          </p:nvPr>
        </p:nvSpPr>
        <p:spPr/>
        <p:txBody>
          <a:bodyPr/>
          <a:lstStyle/>
          <a:p>
            <a:fld id="{179A9A4E-4C82-4D44-9372-C31BB3818094}" type="slidenum">
              <a:rPr lang="en-US" smtClean="0"/>
              <a:pPr/>
              <a:t>17</a:t>
            </a:fld>
            <a:endParaRPr lang="en-US" dirty="0"/>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2498276" y="2266950"/>
            <a:ext cx="1433283" cy="6096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3931559" y="2190750"/>
            <a:ext cx="1433283" cy="6096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3412676" y="2781300"/>
            <a:ext cx="1433283" cy="6096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4800600" y="2571750"/>
            <a:ext cx="1433283" cy="6096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4307" y="1676400"/>
            <a:ext cx="1881188" cy="1962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6233883" y="2929235"/>
            <a:ext cx="1690917" cy="830997"/>
          </a:xfrm>
          <a:prstGeom prst="rect">
            <a:avLst/>
          </a:prstGeom>
          <a:noFill/>
        </p:spPr>
        <p:txBody>
          <a:bodyPr wrap="square" rtlCol="0">
            <a:spAutoFit/>
          </a:bodyPr>
          <a:lstStyle/>
          <a:p>
            <a:pPr algn="ctr"/>
            <a:r>
              <a:rPr lang="en-US" dirty="0"/>
              <a:t>Doesn’t like this song</a:t>
            </a:r>
          </a:p>
        </p:txBody>
      </p:sp>
      <p:pic>
        <p:nvPicPr>
          <p:cNvPr id="5122" name="Picture 2" descr="sad face - ShareTraveler">
            <a:extLst>
              <a:ext uri="{FF2B5EF4-FFF2-40B4-BE49-F238E27FC236}">
                <a16:creationId xmlns:a16="http://schemas.microsoft.com/office/drawing/2014/main" id="{53FC7D59-B6B4-47A5-BA5B-B603EA9E7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378" y="1595358"/>
            <a:ext cx="1067926" cy="133357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E87E3311-FFA0-4FB6-8CAD-87499E441A61}"/>
              </a:ext>
            </a:extLst>
          </p:cNvPr>
          <p:cNvSpPr/>
          <p:nvPr/>
        </p:nvSpPr>
        <p:spPr bwMode="auto">
          <a:xfrm>
            <a:off x="2826327" y="2531603"/>
            <a:ext cx="3415775" cy="751896"/>
          </a:xfrm>
          <a:custGeom>
            <a:avLst/>
            <a:gdLst>
              <a:gd name="connsiteX0" fmla="*/ 0 w 3415775"/>
              <a:gd name="connsiteY0" fmla="*/ 30228 h 751896"/>
              <a:gd name="connsiteX1" fmla="*/ 22671 w 3415775"/>
              <a:gd name="connsiteY1" fmla="*/ 68014 h 751896"/>
              <a:gd name="connsiteX2" fmla="*/ 45342 w 3415775"/>
              <a:gd name="connsiteY2" fmla="*/ 113356 h 751896"/>
              <a:gd name="connsiteX3" fmla="*/ 90685 w 3415775"/>
              <a:gd name="connsiteY3" fmla="*/ 136027 h 751896"/>
              <a:gd name="connsiteX4" fmla="*/ 158698 w 3415775"/>
              <a:gd name="connsiteY4" fmla="*/ 181369 h 751896"/>
              <a:gd name="connsiteX5" fmla="*/ 181369 w 3415775"/>
              <a:gd name="connsiteY5" fmla="*/ 196483 h 751896"/>
              <a:gd name="connsiteX6" fmla="*/ 204040 w 3415775"/>
              <a:gd name="connsiteY6" fmla="*/ 204040 h 751896"/>
              <a:gd name="connsiteX7" fmla="*/ 249382 w 3415775"/>
              <a:gd name="connsiteY7" fmla="*/ 234268 h 751896"/>
              <a:gd name="connsiteX8" fmla="*/ 460979 w 3415775"/>
              <a:gd name="connsiteY8" fmla="*/ 226711 h 751896"/>
              <a:gd name="connsiteX9" fmla="*/ 498764 w 3415775"/>
              <a:gd name="connsiteY9" fmla="*/ 219154 h 751896"/>
              <a:gd name="connsiteX10" fmla="*/ 566777 w 3415775"/>
              <a:gd name="connsiteY10" fmla="*/ 181369 h 751896"/>
              <a:gd name="connsiteX11" fmla="*/ 589448 w 3415775"/>
              <a:gd name="connsiteY11" fmla="*/ 158698 h 751896"/>
              <a:gd name="connsiteX12" fmla="*/ 612119 w 3415775"/>
              <a:gd name="connsiteY12" fmla="*/ 151141 h 751896"/>
              <a:gd name="connsiteX13" fmla="*/ 634790 w 3415775"/>
              <a:gd name="connsiteY13" fmla="*/ 136027 h 751896"/>
              <a:gd name="connsiteX14" fmla="*/ 649904 w 3415775"/>
              <a:gd name="connsiteY14" fmla="*/ 113356 h 751896"/>
              <a:gd name="connsiteX15" fmla="*/ 687690 w 3415775"/>
              <a:gd name="connsiteY15" fmla="*/ 83128 h 751896"/>
              <a:gd name="connsiteX16" fmla="*/ 695247 w 3415775"/>
              <a:gd name="connsiteY16" fmla="*/ 45342 h 751896"/>
              <a:gd name="connsiteX17" fmla="*/ 702804 w 3415775"/>
              <a:gd name="connsiteY17" fmla="*/ 22671 h 751896"/>
              <a:gd name="connsiteX18" fmla="*/ 725475 w 3415775"/>
              <a:gd name="connsiteY18" fmla="*/ 15114 h 751896"/>
              <a:gd name="connsiteX19" fmla="*/ 748146 w 3415775"/>
              <a:gd name="connsiteY19" fmla="*/ 0 h 751896"/>
              <a:gd name="connsiteX20" fmla="*/ 846387 w 3415775"/>
              <a:gd name="connsiteY20" fmla="*/ 30228 h 751896"/>
              <a:gd name="connsiteX21" fmla="*/ 853944 w 3415775"/>
              <a:gd name="connsiteY21" fmla="*/ 52899 h 751896"/>
              <a:gd name="connsiteX22" fmla="*/ 861501 w 3415775"/>
              <a:gd name="connsiteY22" fmla="*/ 219154 h 751896"/>
              <a:gd name="connsiteX23" fmla="*/ 921957 w 3415775"/>
              <a:gd name="connsiteY23" fmla="*/ 226711 h 751896"/>
              <a:gd name="connsiteX24" fmla="*/ 967299 w 3415775"/>
              <a:gd name="connsiteY24" fmla="*/ 249382 h 751896"/>
              <a:gd name="connsiteX25" fmla="*/ 982413 w 3415775"/>
              <a:gd name="connsiteY25" fmla="*/ 272053 h 751896"/>
              <a:gd name="connsiteX26" fmla="*/ 997528 w 3415775"/>
              <a:gd name="connsiteY26" fmla="*/ 287167 h 751896"/>
              <a:gd name="connsiteX27" fmla="*/ 982413 w 3415775"/>
              <a:gd name="connsiteY27" fmla="*/ 347623 h 751896"/>
              <a:gd name="connsiteX28" fmla="*/ 952185 w 3415775"/>
              <a:gd name="connsiteY28" fmla="*/ 392966 h 751896"/>
              <a:gd name="connsiteX29" fmla="*/ 929514 w 3415775"/>
              <a:gd name="connsiteY29" fmla="*/ 438308 h 751896"/>
              <a:gd name="connsiteX30" fmla="*/ 921957 w 3415775"/>
              <a:gd name="connsiteY30" fmla="*/ 460979 h 751896"/>
              <a:gd name="connsiteX31" fmla="*/ 944628 w 3415775"/>
              <a:gd name="connsiteY31" fmla="*/ 657461 h 751896"/>
              <a:gd name="connsiteX32" fmla="*/ 959742 w 3415775"/>
              <a:gd name="connsiteY32" fmla="*/ 672576 h 751896"/>
              <a:gd name="connsiteX33" fmla="*/ 982413 w 3415775"/>
              <a:gd name="connsiteY33" fmla="*/ 680133 h 751896"/>
              <a:gd name="connsiteX34" fmla="*/ 1020199 w 3415775"/>
              <a:gd name="connsiteY34" fmla="*/ 702804 h 751896"/>
              <a:gd name="connsiteX35" fmla="*/ 1042870 w 3415775"/>
              <a:gd name="connsiteY35" fmla="*/ 717918 h 751896"/>
              <a:gd name="connsiteX36" fmla="*/ 1095769 w 3415775"/>
              <a:gd name="connsiteY36" fmla="*/ 725475 h 751896"/>
              <a:gd name="connsiteX37" fmla="*/ 1246909 w 3415775"/>
              <a:gd name="connsiteY37" fmla="*/ 740589 h 751896"/>
              <a:gd name="connsiteX38" fmla="*/ 1375379 w 3415775"/>
              <a:gd name="connsiteY38" fmla="*/ 740589 h 751896"/>
              <a:gd name="connsiteX39" fmla="*/ 1398050 w 3415775"/>
              <a:gd name="connsiteY39" fmla="*/ 733032 h 751896"/>
              <a:gd name="connsiteX40" fmla="*/ 1443392 w 3415775"/>
              <a:gd name="connsiteY40" fmla="*/ 702804 h 751896"/>
              <a:gd name="connsiteX41" fmla="*/ 1488734 w 3415775"/>
              <a:gd name="connsiteY41" fmla="*/ 642347 h 751896"/>
              <a:gd name="connsiteX42" fmla="*/ 1534076 w 3415775"/>
              <a:gd name="connsiteY42" fmla="*/ 612119 h 751896"/>
              <a:gd name="connsiteX43" fmla="*/ 1564304 w 3415775"/>
              <a:gd name="connsiteY43" fmla="*/ 566777 h 751896"/>
              <a:gd name="connsiteX44" fmla="*/ 1586975 w 3415775"/>
              <a:gd name="connsiteY44" fmla="*/ 551663 h 751896"/>
              <a:gd name="connsiteX45" fmla="*/ 1602090 w 3415775"/>
              <a:gd name="connsiteY45" fmla="*/ 536549 h 751896"/>
              <a:gd name="connsiteX46" fmla="*/ 1791015 w 3415775"/>
              <a:gd name="connsiteY46" fmla="*/ 513878 h 751896"/>
              <a:gd name="connsiteX47" fmla="*/ 1813686 w 3415775"/>
              <a:gd name="connsiteY47" fmla="*/ 506321 h 751896"/>
              <a:gd name="connsiteX48" fmla="*/ 1942156 w 3415775"/>
              <a:gd name="connsiteY48" fmla="*/ 491207 h 751896"/>
              <a:gd name="connsiteX49" fmla="*/ 1987498 w 3415775"/>
              <a:gd name="connsiteY49" fmla="*/ 476093 h 751896"/>
              <a:gd name="connsiteX50" fmla="*/ 2032840 w 3415775"/>
              <a:gd name="connsiteY50" fmla="*/ 453422 h 751896"/>
              <a:gd name="connsiteX51" fmla="*/ 2070625 w 3415775"/>
              <a:gd name="connsiteY51" fmla="*/ 423194 h 751896"/>
              <a:gd name="connsiteX52" fmla="*/ 2108410 w 3415775"/>
              <a:gd name="connsiteY52" fmla="*/ 377852 h 751896"/>
              <a:gd name="connsiteX53" fmla="*/ 2168866 w 3415775"/>
              <a:gd name="connsiteY53" fmla="*/ 355180 h 751896"/>
              <a:gd name="connsiteX54" fmla="*/ 2191537 w 3415775"/>
              <a:gd name="connsiteY54" fmla="*/ 340066 h 751896"/>
              <a:gd name="connsiteX55" fmla="*/ 2297336 w 3415775"/>
              <a:gd name="connsiteY55" fmla="*/ 340066 h 751896"/>
              <a:gd name="connsiteX56" fmla="*/ 2342678 w 3415775"/>
              <a:gd name="connsiteY56" fmla="*/ 362737 h 751896"/>
              <a:gd name="connsiteX57" fmla="*/ 2372906 w 3415775"/>
              <a:gd name="connsiteY57" fmla="*/ 400523 h 751896"/>
              <a:gd name="connsiteX58" fmla="*/ 2388020 w 3415775"/>
              <a:gd name="connsiteY58" fmla="*/ 445865 h 751896"/>
              <a:gd name="connsiteX59" fmla="*/ 2433362 w 3415775"/>
              <a:gd name="connsiteY59" fmla="*/ 491207 h 751896"/>
              <a:gd name="connsiteX60" fmla="*/ 2478704 w 3415775"/>
              <a:gd name="connsiteY60" fmla="*/ 513878 h 751896"/>
              <a:gd name="connsiteX61" fmla="*/ 2524047 w 3415775"/>
              <a:gd name="connsiteY61" fmla="*/ 536549 h 751896"/>
              <a:gd name="connsiteX62" fmla="*/ 2546718 w 3415775"/>
              <a:gd name="connsiteY62" fmla="*/ 551663 h 751896"/>
              <a:gd name="connsiteX63" fmla="*/ 2735643 w 3415775"/>
              <a:gd name="connsiteY63" fmla="*/ 544106 h 751896"/>
              <a:gd name="connsiteX64" fmla="*/ 2780985 w 3415775"/>
              <a:gd name="connsiteY64" fmla="*/ 528992 h 751896"/>
              <a:gd name="connsiteX65" fmla="*/ 2811213 w 3415775"/>
              <a:gd name="connsiteY65" fmla="*/ 521435 h 751896"/>
              <a:gd name="connsiteX66" fmla="*/ 2848999 w 3415775"/>
              <a:gd name="connsiteY66" fmla="*/ 483650 h 751896"/>
              <a:gd name="connsiteX67" fmla="*/ 2894341 w 3415775"/>
              <a:gd name="connsiteY67" fmla="*/ 453422 h 751896"/>
              <a:gd name="connsiteX68" fmla="*/ 2917012 w 3415775"/>
              <a:gd name="connsiteY68" fmla="*/ 430751 h 751896"/>
              <a:gd name="connsiteX69" fmla="*/ 2932126 w 3415775"/>
              <a:gd name="connsiteY69" fmla="*/ 408080 h 751896"/>
              <a:gd name="connsiteX70" fmla="*/ 2954797 w 3415775"/>
              <a:gd name="connsiteY70" fmla="*/ 400523 h 751896"/>
              <a:gd name="connsiteX71" fmla="*/ 2985025 w 3415775"/>
              <a:gd name="connsiteY71" fmla="*/ 362737 h 751896"/>
              <a:gd name="connsiteX72" fmla="*/ 3007696 w 3415775"/>
              <a:gd name="connsiteY72" fmla="*/ 347623 h 751896"/>
              <a:gd name="connsiteX73" fmla="*/ 3030367 w 3415775"/>
              <a:gd name="connsiteY73" fmla="*/ 324952 h 751896"/>
              <a:gd name="connsiteX74" fmla="*/ 3113494 w 3415775"/>
              <a:gd name="connsiteY74" fmla="*/ 317395 h 751896"/>
              <a:gd name="connsiteX75" fmla="*/ 3136166 w 3415775"/>
              <a:gd name="connsiteY75" fmla="*/ 309838 h 751896"/>
              <a:gd name="connsiteX76" fmla="*/ 3211736 w 3415775"/>
              <a:gd name="connsiteY76" fmla="*/ 317395 h 751896"/>
              <a:gd name="connsiteX77" fmla="*/ 3279749 w 3415775"/>
              <a:gd name="connsiteY77" fmla="*/ 370295 h 751896"/>
              <a:gd name="connsiteX78" fmla="*/ 3294863 w 3415775"/>
              <a:gd name="connsiteY78" fmla="*/ 392966 h 751896"/>
              <a:gd name="connsiteX79" fmla="*/ 3317534 w 3415775"/>
              <a:gd name="connsiteY79" fmla="*/ 400523 h 751896"/>
              <a:gd name="connsiteX80" fmla="*/ 3415775 w 3415775"/>
              <a:gd name="connsiteY80" fmla="*/ 400523 h 75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415775" h="751896">
                <a:moveTo>
                  <a:pt x="0" y="30228"/>
                </a:moveTo>
                <a:cubicBezTo>
                  <a:pt x="7557" y="42823"/>
                  <a:pt x="16102" y="54876"/>
                  <a:pt x="22671" y="68014"/>
                </a:cubicBezTo>
                <a:cubicBezTo>
                  <a:pt x="34963" y="92599"/>
                  <a:pt x="23685" y="91699"/>
                  <a:pt x="45342" y="113356"/>
                </a:cubicBezTo>
                <a:cubicBezTo>
                  <a:pt x="59992" y="128006"/>
                  <a:pt x="72245" y="129881"/>
                  <a:pt x="90685" y="136027"/>
                </a:cubicBezTo>
                <a:lnTo>
                  <a:pt x="158698" y="181369"/>
                </a:lnTo>
                <a:cubicBezTo>
                  <a:pt x="166255" y="186407"/>
                  <a:pt x="172753" y="193611"/>
                  <a:pt x="181369" y="196483"/>
                </a:cubicBezTo>
                <a:cubicBezTo>
                  <a:pt x="188926" y="199002"/>
                  <a:pt x="197077" y="200171"/>
                  <a:pt x="204040" y="204040"/>
                </a:cubicBezTo>
                <a:cubicBezTo>
                  <a:pt x="219919" y="212862"/>
                  <a:pt x="249382" y="234268"/>
                  <a:pt x="249382" y="234268"/>
                </a:cubicBezTo>
                <a:cubicBezTo>
                  <a:pt x="319914" y="231749"/>
                  <a:pt x="390531" y="230981"/>
                  <a:pt x="460979" y="226711"/>
                </a:cubicBezTo>
                <a:cubicBezTo>
                  <a:pt x="473800" y="225934"/>
                  <a:pt x="486303" y="222269"/>
                  <a:pt x="498764" y="219154"/>
                </a:cubicBezTo>
                <a:cubicBezTo>
                  <a:pt x="524105" y="212819"/>
                  <a:pt x="548015" y="200131"/>
                  <a:pt x="566777" y="181369"/>
                </a:cubicBezTo>
                <a:cubicBezTo>
                  <a:pt x="574334" y="173812"/>
                  <a:pt x="580556" y="164626"/>
                  <a:pt x="589448" y="158698"/>
                </a:cubicBezTo>
                <a:cubicBezTo>
                  <a:pt x="596076" y="154279"/>
                  <a:pt x="604994" y="154703"/>
                  <a:pt x="612119" y="151141"/>
                </a:cubicBezTo>
                <a:cubicBezTo>
                  <a:pt x="620243" y="147079"/>
                  <a:pt x="627233" y="141065"/>
                  <a:pt x="634790" y="136027"/>
                </a:cubicBezTo>
                <a:cubicBezTo>
                  <a:pt x="639828" y="128470"/>
                  <a:pt x="642812" y="119030"/>
                  <a:pt x="649904" y="113356"/>
                </a:cubicBezTo>
                <a:cubicBezTo>
                  <a:pt x="702053" y="71637"/>
                  <a:pt x="644370" y="148103"/>
                  <a:pt x="687690" y="83128"/>
                </a:cubicBezTo>
                <a:cubicBezTo>
                  <a:pt x="690209" y="70533"/>
                  <a:pt x="692132" y="57803"/>
                  <a:pt x="695247" y="45342"/>
                </a:cubicBezTo>
                <a:cubicBezTo>
                  <a:pt x="697179" y="37614"/>
                  <a:pt x="697171" y="28304"/>
                  <a:pt x="702804" y="22671"/>
                </a:cubicBezTo>
                <a:cubicBezTo>
                  <a:pt x="708437" y="17038"/>
                  <a:pt x="718350" y="18676"/>
                  <a:pt x="725475" y="15114"/>
                </a:cubicBezTo>
                <a:cubicBezTo>
                  <a:pt x="733599" y="11052"/>
                  <a:pt x="740589" y="5038"/>
                  <a:pt x="748146" y="0"/>
                </a:cubicBezTo>
                <a:cubicBezTo>
                  <a:pt x="815809" y="6151"/>
                  <a:pt x="823840" y="-14866"/>
                  <a:pt x="846387" y="30228"/>
                </a:cubicBezTo>
                <a:cubicBezTo>
                  <a:pt x="849949" y="37353"/>
                  <a:pt x="851425" y="45342"/>
                  <a:pt x="853944" y="52899"/>
                </a:cubicBezTo>
                <a:cubicBezTo>
                  <a:pt x="856463" y="108317"/>
                  <a:pt x="841286" y="167493"/>
                  <a:pt x="861501" y="219154"/>
                </a:cubicBezTo>
                <a:cubicBezTo>
                  <a:pt x="868901" y="238066"/>
                  <a:pt x="901976" y="223078"/>
                  <a:pt x="921957" y="226711"/>
                </a:cubicBezTo>
                <a:cubicBezTo>
                  <a:pt x="943467" y="230622"/>
                  <a:pt x="949148" y="237281"/>
                  <a:pt x="967299" y="249382"/>
                </a:cubicBezTo>
                <a:cubicBezTo>
                  <a:pt x="972337" y="256939"/>
                  <a:pt x="976739" y="264961"/>
                  <a:pt x="982413" y="272053"/>
                </a:cubicBezTo>
                <a:cubicBezTo>
                  <a:pt x="986864" y="277617"/>
                  <a:pt x="996520" y="280114"/>
                  <a:pt x="997528" y="287167"/>
                </a:cubicBezTo>
                <a:cubicBezTo>
                  <a:pt x="998290" y="292500"/>
                  <a:pt x="987905" y="337737"/>
                  <a:pt x="982413" y="347623"/>
                </a:cubicBezTo>
                <a:cubicBezTo>
                  <a:pt x="973591" y="363502"/>
                  <a:pt x="957929" y="375733"/>
                  <a:pt x="952185" y="392966"/>
                </a:cubicBezTo>
                <a:cubicBezTo>
                  <a:pt x="933190" y="449950"/>
                  <a:pt x="958813" y="379710"/>
                  <a:pt x="929514" y="438308"/>
                </a:cubicBezTo>
                <a:cubicBezTo>
                  <a:pt x="925952" y="445433"/>
                  <a:pt x="924476" y="453422"/>
                  <a:pt x="921957" y="460979"/>
                </a:cubicBezTo>
                <a:cubicBezTo>
                  <a:pt x="926439" y="564062"/>
                  <a:pt x="897889" y="599036"/>
                  <a:pt x="944628" y="657461"/>
                </a:cubicBezTo>
                <a:cubicBezTo>
                  <a:pt x="949079" y="663025"/>
                  <a:pt x="953632" y="668910"/>
                  <a:pt x="959742" y="672576"/>
                </a:cubicBezTo>
                <a:cubicBezTo>
                  <a:pt x="966573" y="676674"/>
                  <a:pt x="974856" y="677614"/>
                  <a:pt x="982413" y="680133"/>
                </a:cubicBezTo>
                <a:cubicBezTo>
                  <a:pt x="1011937" y="709655"/>
                  <a:pt x="980957" y="683183"/>
                  <a:pt x="1020199" y="702804"/>
                </a:cubicBezTo>
                <a:cubicBezTo>
                  <a:pt x="1028323" y="706866"/>
                  <a:pt x="1034171" y="715308"/>
                  <a:pt x="1042870" y="717918"/>
                </a:cubicBezTo>
                <a:cubicBezTo>
                  <a:pt x="1059931" y="723036"/>
                  <a:pt x="1078199" y="722547"/>
                  <a:pt x="1095769" y="725475"/>
                </a:cubicBezTo>
                <a:cubicBezTo>
                  <a:pt x="1195660" y="742124"/>
                  <a:pt x="1047111" y="727269"/>
                  <a:pt x="1246909" y="740589"/>
                </a:cubicBezTo>
                <a:cubicBezTo>
                  <a:pt x="1300495" y="758451"/>
                  <a:pt x="1273291" y="752599"/>
                  <a:pt x="1375379" y="740589"/>
                </a:cubicBezTo>
                <a:cubicBezTo>
                  <a:pt x="1383290" y="739658"/>
                  <a:pt x="1391087" y="736901"/>
                  <a:pt x="1398050" y="733032"/>
                </a:cubicBezTo>
                <a:cubicBezTo>
                  <a:pt x="1413929" y="724210"/>
                  <a:pt x="1443392" y="702804"/>
                  <a:pt x="1443392" y="702804"/>
                </a:cubicBezTo>
                <a:cubicBezTo>
                  <a:pt x="1453808" y="671557"/>
                  <a:pt x="1451519" y="667157"/>
                  <a:pt x="1488734" y="642347"/>
                </a:cubicBezTo>
                <a:lnTo>
                  <a:pt x="1534076" y="612119"/>
                </a:lnTo>
                <a:cubicBezTo>
                  <a:pt x="1544152" y="597005"/>
                  <a:pt x="1549190" y="576853"/>
                  <a:pt x="1564304" y="566777"/>
                </a:cubicBezTo>
                <a:cubicBezTo>
                  <a:pt x="1571861" y="561739"/>
                  <a:pt x="1579883" y="557337"/>
                  <a:pt x="1586975" y="551663"/>
                </a:cubicBezTo>
                <a:cubicBezTo>
                  <a:pt x="1592539" y="547212"/>
                  <a:pt x="1595717" y="539735"/>
                  <a:pt x="1602090" y="536549"/>
                </a:cubicBezTo>
                <a:cubicBezTo>
                  <a:pt x="1659070" y="508060"/>
                  <a:pt x="1733294" y="516916"/>
                  <a:pt x="1791015" y="513878"/>
                </a:cubicBezTo>
                <a:cubicBezTo>
                  <a:pt x="1798572" y="511359"/>
                  <a:pt x="1805849" y="507746"/>
                  <a:pt x="1813686" y="506321"/>
                </a:cubicBezTo>
                <a:cubicBezTo>
                  <a:pt x="1830009" y="503353"/>
                  <a:pt x="1928951" y="492674"/>
                  <a:pt x="1942156" y="491207"/>
                </a:cubicBezTo>
                <a:cubicBezTo>
                  <a:pt x="1957270" y="486169"/>
                  <a:pt x="1974242" y="484930"/>
                  <a:pt x="1987498" y="476093"/>
                </a:cubicBezTo>
                <a:cubicBezTo>
                  <a:pt x="2016797" y="456560"/>
                  <a:pt x="2001553" y="463851"/>
                  <a:pt x="2032840" y="453422"/>
                </a:cubicBezTo>
                <a:cubicBezTo>
                  <a:pt x="2066642" y="402719"/>
                  <a:pt x="2026823" y="452395"/>
                  <a:pt x="2070625" y="423194"/>
                </a:cubicBezTo>
                <a:cubicBezTo>
                  <a:pt x="2107763" y="398435"/>
                  <a:pt x="2080531" y="405732"/>
                  <a:pt x="2108410" y="377852"/>
                </a:cubicBezTo>
                <a:cubicBezTo>
                  <a:pt x="2127870" y="358391"/>
                  <a:pt x="2141829" y="360587"/>
                  <a:pt x="2168866" y="355180"/>
                </a:cubicBezTo>
                <a:cubicBezTo>
                  <a:pt x="2176423" y="350142"/>
                  <a:pt x="2183189" y="343644"/>
                  <a:pt x="2191537" y="340066"/>
                </a:cubicBezTo>
                <a:cubicBezTo>
                  <a:pt x="2227816" y="324518"/>
                  <a:pt x="2256547" y="335987"/>
                  <a:pt x="2297336" y="340066"/>
                </a:cubicBezTo>
                <a:cubicBezTo>
                  <a:pt x="2312270" y="345044"/>
                  <a:pt x="2332024" y="349419"/>
                  <a:pt x="2342678" y="362737"/>
                </a:cubicBezTo>
                <a:cubicBezTo>
                  <a:pt x="2384394" y="414883"/>
                  <a:pt x="2307936" y="357209"/>
                  <a:pt x="2372906" y="400523"/>
                </a:cubicBezTo>
                <a:cubicBezTo>
                  <a:pt x="2377944" y="415637"/>
                  <a:pt x="2376755" y="434600"/>
                  <a:pt x="2388020" y="445865"/>
                </a:cubicBezTo>
                <a:cubicBezTo>
                  <a:pt x="2403134" y="460979"/>
                  <a:pt x="2415577" y="479351"/>
                  <a:pt x="2433362" y="491207"/>
                </a:cubicBezTo>
                <a:cubicBezTo>
                  <a:pt x="2498334" y="534522"/>
                  <a:pt x="2416129" y="482591"/>
                  <a:pt x="2478704" y="513878"/>
                </a:cubicBezTo>
                <a:cubicBezTo>
                  <a:pt x="2537300" y="543176"/>
                  <a:pt x="2467063" y="517555"/>
                  <a:pt x="2524047" y="536549"/>
                </a:cubicBezTo>
                <a:cubicBezTo>
                  <a:pt x="2531604" y="541587"/>
                  <a:pt x="2537641" y="551339"/>
                  <a:pt x="2546718" y="551663"/>
                </a:cubicBezTo>
                <a:cubicBezTo>
                  <a:pt x="2609703" y="553912"/>
                  <a:pt x="2672911" y="550177"/>
                  <a:pt x="2735643" y="544106"/>
                </a:cubicBezTo>
                <a:cubicBezTo>
                  <a:pt x="2751500" y="542571"/>
                  <a:pt x="2765529" y="532856"/>
                  <a:pt x="2780985" y="528992"/>
                </a:cubicBezTo>
                <a:lnTo>
                  <a:pt x="2811213" y="521435"/>
                </a:lnTo>
                <a:cubicBezTo>
                  <a:pt x="2823808" y="508840"/>
                  <a:pt x="2834178" y="493530"/>
                  <a:pt x="2848999" y="483650"/>
                </a:cubicBezTo>
                <a:cubicBezTo>
                  <a:pt x="2864113" y="473574"/>
                  <a:pt x="2881497" y="466266"/>
                  <a:pt x="2894341" y="453422"/>
                </a:cubicBezTo>
                <a:cubicBezTo>
                  <a:pt x="2901898" y="445865"/>
                  <a:pt x="2910170" y="438961"/>
                  <a:pt x="2917012" y="430751"/>
                </a:cubicBezTo>
                <a:cubicBezTo>
                  <a:pt x="2922826" y="423774"/>
                  <a:pt x="2925034" y="413754"/>
                  <a:pt x="2932126" y="408080"/>
                </a:cubicBezTo>
                <a:cubicBezTo>
                  <a:pt x="2938346" y="403104"/>
                  <a:pt x="2947240" y="403042"/>
                  <a:pt x="2954797" y="400523"/>
                </a:cubicBezTo>
                <a:cubicBezTo>
                  <a:pt x="2966018" y="383692"/>
                  <a:pt x="2969644" y="375043"/>
                  <a:pt x="2985025" y="362737"/>
                </a:cubicBezTo>
                <a:cubicBezTo>
                  <a:pt x="2992117" y="357063"/>
                  <a:pt x="3000719" y="353437"/>
                  <a:pt x="3007696" y="347623"/>
                </a:cubicBezTo>
                <a:cubicBezTo>
                  <a:pt x="3015906" y="340781"/>
                  <a:pt x="3020091" y="327888"/>
                  <a:pt x="3030367" y="324952"/>
                </a:cubicBezTo>
                <a:cubicBezTo>
                  <a:pt x="3057120" y="317308"/>
                  <a:pt x="3085785" y="319914"/>
                  <a:pt x="3113494" y="317395"/>
                </a:cubicBezTo>
                <a:cubicBezTo>
                  <a:pt x="3121051" y="314876"/>
                  <a:pt x="3128200" y="309838"/>
                  <a:pt x="3136166" y="309838"/>
                </a:cubicBezTo>
                <a:cubicBezTo>
                  <a:pt x="3161482" y="309838"/>
                  <a:pt x="3187573" y="309844"/>
                  <a:pt x="3211736" y="317395"/>
                </a:cubicBezTo>
                <a:cubicBezTo>
                  <a:pt x="3230727" y="323330"/>
                  <a:pt x="3264970" y="352560"/>
                  <a:pt x="3279749" y="370295"/>
                </a:cubicBezTo>
                <a:cubicBezTo>
                  <a:pt x="3285563" y="377272"/>
                  <a:pt x="3287771" y="387292"/>
                  <a:pt x="3294863" y="392966"/>
                </a:cubicBezTo>
                <a:cubicBezTo>
                  <a:pt x="3301083" y="397942"/>
                  <a:pt x="3309584" y="400026"/>
                  <a:pt x="3317534" y="400523"/>
                </a:cubicBezTo>
                <a:cubicBezTo>
                  <a:pt x="3350217" y="402566"/>
                  <a:pt x="3383028" y="400523"/>
                  <a:pt x="3415775" y="400523"/>
                </a:cubicBezTo>
              </a:path>
            </a:pathLst>
          </a:cu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63184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002B-AD31-4193-8275-13597DC5928C}"/>
              </a:ext>
            </a:extLst>
          </p:cNvPr>
          <p:cNvSpPr>
            <a:spLocks noGrp="1"/>
          </p:cNvSpPr>
          <p:nvPr>
            <p:ph type="title"/>
          </p:nvPr>
        </p:nvSpPr>
        <p:spPr/>
        <p:txBody>
          <a:bodyPr>
            <a:normAutofit fontScale="90000"/>
          </a:bodyPr>
          <a:lstStyle/>
          <a:p>
            <a:r>
              <a:rPr lang="en-US" dirty="0"/>
              <a:t>Our brains are a complex network of neurons…</a:t>
            </a:r>
          </a:p>
        </p:txBody>
      </p:sp>
      <p:sp>
        <p:nvSpPr>
          <p:cNvPr id="4" name="Slide Number Placeholder 3">
            <a:extLst>
              <a:ext uri="{FF2B5EF4-FFF2-40B4-BE49-F238E27FC236}">
                <a16:creationId xmlns:a16="http://schemas.microsoft.com/office/drawing/2014/main" id="{003A8A44-5CC0-4559-B68B-4B852EC6BD37}"/>
              </a:ext>
            </a:extLst>
          </p:cNvPr>
          <p:cNvSpPr>
            <a:spLocks noGrp="1"/>
          </p:cNvSpPr>
          <p:nvPr>
            <p:ph type="sldNum" sz="quarter" idx="12"/>
          </p:nvPr>
        </p:nvSpPr>
        <p:spPr/>
        <p:txBody>
          <a:bodyPr/>
          <a:lstStyle/>
          <a:p>
            <a:fld id="{179A9A4E-4C82-4D44-9372-C31BB3818094}" type="slidenum">
              <a:rPr lang="en-US" smtClean="0"/>
              <a:pPr/>
              <a:t>18</a:t>
            </a:fld>
            <a:endParaRPr lang="en-US" dirty="0"/>
          </a:p>
        </p:txBody>
      </p:sp>
      <p:pic>
        <p:nvPicPr>
          <p:cNvPr id="7" name="Picture 6">
            <a:extLst>
              <a:ext uri="{FF2B5EF4-FFF2-40B4-BE49-F238E27FC236}">
                <a16:creationId xmlns:a16="http://schemas.microsoft.com/office/drawing/2014/main" id="{B3E95B1C-3259-4A30-981F-FB54EBCE23D1}"/>
              </a:ext>
            </a:extLst>
          </p:cNvPr>
          <p:cNvPicPr>
            <a:picLocks noChangeAspect="1"/>
          </p:cNvPicPr>
          <p:nvPr/>
        </p:nvPicPr>
        <p:blipFill rotWithShape="1">
          <a:blip r:embed="rId2"/>
          <a:srcRect l="1398" t="5089" r="5273" b="8304"/>
          <a:stretch/>
        </p:blipFill>
        <p:spPr>
          <a:xfrm>
            <a:off x="2730186" y="2270472"/>
            <a:ext cx="510200" cy="216997"/>
          </a:xfrm>
          <a:prstGeom prst="rect">
            <a:avLst/>
          </a:prstGeom>
        </p:spPr>
      </p:pic>
      <p:pic>
        <p:nvPicPr>
          <p:cNvPr id="15" name="Picture 14">
            <a:extLst>
              <a:ext uri="{FF2B5EF4-FFF2-40B4-BE49-F238E27FC236}">
                <a16:creationId xmlns:a16="http://schemas.microsoft.com/office/drawing/2014/main" id="{1BCC3BDE-3562-45B9-A66D-555D51624643}"/>
              </a:ext>
            </a:extLst>
          </p:cNvPr>
          <p:cNvPicPr>
            <a:picLocks noChangeAspect="1"/>
          </p:cNvPicPr>
          <p:nvPr/>
        </p:nvPicPr>
        <p:blipFill rotWithShape="1">
          <a:blip r:embed="rId2"/>
          <a:srcRect l="1398" t="5089" r="5273" b="8304"/>
          <a:stretch/>
        </p:blipFill>
        <p:spPr>
          <a:xfrm>
            <a:off x="3521333" y="2352317"/>
            <a:ext cx="510200" cy="216997"/>
          </a:xfrm>
          <a:prstGeom prst="rect">
            <a:avLst/>
          </a:prstGeom>
        </p:spPr>
      </p:pic>
      <p:pic>
        <p:nvPicPr>
          <p:cNvPr id="16" name="Picture 15">
            <a:extLst>
              <a:ext uri="{FF2B5EF4-FFF2-40B4-BE49-F238E27FC236}">
                <a16:creationId xmlns:a16="http://schemas.microsoft.com/office/drawing/2014/main" id="{EA007B39-4677-4DF6-AA56-462D3932AB2A}"/>
              </a:ext>
            </a:extLst>
          </p:cNvPr>
          <p:cNvPicPr>
            <a:picLocks noChangeAspect="1"/>
          </p:cNvPicPr>
          <p:nvPr/>
        </p:nvPicPr>
        <p:blipFill rotWithShape="1">
          <a:blip r:embed="rId2"/>
          <a:srcRect l="1398" t="5089" r="5273" b="8304"/>
          <a:stretch/>
        </p:blipFill>
        <p:spPr>
          <a:xfrm>
            <a:off x="3075138" y="2465296"/>
            <a:ext cx="510200" cy="216997"/>
          </a:xfrm>
          <a:prstGeom prst="rect">
            <a:avLst/>
          </a:prstGeom>
        </p:spPr>
      </p:pic>
      <p:pic>
        <p:nvPicPr>
          <p:cNvPr id="18" name="Picture 17">
            <a:extLst>
              <a:ext uri="{FF2B5EF4-FFF2-40B4-BE49-F238E27FC236}">
                <a16:creationId xmlns:a16="http://schemas.microsoft.com/office/drawing/2014/main" id="{8F7A12A2-05F8-4788-81DD-92B01B25C0E6}"/>
              </a:ext>
            </a:extLst>
          </p:cNvPr>
          <p:cNvPicPr>
            <a:picLocks noChangeAspect="1"/>
          </p:cNvPicPr>
          <p:nvPr/>
        </p:nvPicPr>
        <p:blipFill rotWithShape="1">
          <a:blip r:embed="rId2"/>
          <a:srcRect l="1398" t="5089" r="5273" b="8304"/>
          <a:stretch/>
        </p:blipFill>
        <p:spPr>
          <a:xfrm>
            <a:off x="2754746" y="2695505"/>
            <a:ext cx="510200" cy="216997"/>
          </a:xfrm>
          <a:prstGeom prst="rect">
            <a:avLst/>
          </a:prstGeom>
        </p:spPr>
      </p:pic>
      <p:pic>
        <p:nvPicPr>
          <p:cNvPr id="20" name="Picture 19">
            <a:extLst>
              <a:ext uri="{FF2B5EF4-FFF2-40B4-BE49-F238E27FC236}">
                <a16:creationId xmlns:a16="http://schemas.microsoft.com/office/drawing/2014/main" id="{9CAD6D81-8D06-4C90-B07F-11409EAEC460}"/>
              </a:ext>
            </a:extLst>
          </p:cNvPr>
          <p:cNvPicPr>
            <a:picLocks noChangeAspect="1"/>
          </p:cNvPicPr>
          <p:nvPr/>
        </p:nvPicPr>
        <p:blipFill rotWithShape="1">
          <a:blip r:embed="rId2"/>
          <a:srcRect l="1398" t="5089" r="5273" b="8304"/>
          <a:stretch/>
        </p:blipFill>
        <p:spPr>
          <a:xfrm>
            <a:off x="3278979" y="2102513"/>
            <a:ext cx="510200" cy="216997"/>
          </a:xfrm>
          <a:prstGeom prst="rect">
            <a:avLst/>
          </a:prstGeom>
        </p:spPr>
      </p:pic>
      <p:pic>
        <p:nvPicPr>
          <p:cNvPr id="22" name="Picture 21">
            <a:extLst>
              <a:ext uri="{FF2B5EF4-FFF2-40B4-BE49-F238E27FC236}">
                <a16:creationId xmlns:a16="http://schemas.microsoft.com/office/drawing/2014/main" id="{5FCECB30-ACE1-457F-8267-5A41FF7150EB}"/>
              </a:ext>
            </a:extLst>
          </p:cNvPr>
          <p:cNvPicPr>
            <a:picLocks noChangeAspect="1"/>
          </p:cNvPicPr>
          <p:nvPr/>
        </p:nvPicPr>
        <p:blipFill rotWithShape="1">
          <a:blip r:embed="rId2"/>
          <a:srcRect l="1398" t="5089" r="5273" b="8304"/>
          <a:stretch/>
        </p:blipFill>
        <p:spPr>
          <a:xfrm>
            <a:off x="3240386" y="2781830"/>
            <a:ext cx="510200" cy="216997"/>
          </a:xfrm>
          <a:prstGeom prst="rect">
            <a:avLst/>
          </a:prstGeom>
        </p:spPr>
      </p:pic>
      <p:pic>
        <p:nvPicPr>
          <p:cNvPr id="24" name="Picture 23">
            <a:extLst>
              <a:ext uri="{FF2B5EF4-FFF2-40B4-BE49-F238E27FC236}">
                <a16:creationId xmlns:a16="http://schemas.microsoft.com/office/drawing/2014/main" id="{36BDE728-05B4-4FAD-9854-14E80C48327C}"/>
              </a:ext>
            </a:extLst>
          </p:cNvPr>
          <p:cNvPicPr>
            <a:picLocks noChangeAspect="1"/>
          </p:cNvPicPr>
          <p:nvPr/>
        </p:nvPicPr>
        <p:blipFill rotWithShape="1">
          <a:blip r:embed="rId2"/>
          <a:srcRect l="1398" t="5089" r="5273" b="8304"/>
          <a:stretch/>
        </p:blipFill>
        <p:spPr>
          <a:xfrm>
            <a:off x="3654865" y="2598734"/>
            <a:ext cx="510200" cy="216997"/>
          </a:xfrm>
          <a:prstGeom prst="rect">
            <a:avLst/>
          </a:prstGeom>
        </p:spPr>
      </p:pic>
      <p:pic>
        <p:nvPicPr>
          <p:cNvPr id="26" name="Picture 25">
            <a:extLst>
              <a:ext uri="{FF2B5EF4-FFF2-40B4-BE49-F238E27FC236}">
                <a16:creationId xmlns:a16="http://schemas.microsoft.com/office/drawing/2014/main" id="{6FB54A34-05A5-4A04-B023-9356FB043CEE}"/>
              </a:ext>
            </a:extLst>
          </p:cNvPr>
          <p:cNvPicPr>
            <a:picLocks noChangeAspect="1"/>
          </p:cNvPicPr>
          <p:nvPr/>
        </p:nvPicPr>
        <p:blipFill rotWithShape="1">
          <a:blip r:embed="rId2"/>
          <a:srcRect l="1398" t="5089" r="5273" b="8304"/>
          <a:stretch/>
        </p:blipFill>
        <p:spPr>
          <a:xfrm>
            <a:off x="3604598" y="1844787"/>
            <a:ext cx="510200" cy="216997"/>
          </a:xfrm>
          <a:prstGeom prst="rect">
            <a:avLst/>
          </a:prstGeom>
        </p:spPr>
      </p:pic>
      <p:pic>
        <p:nvPicPr>
          <p:cNvPr id="28" name="Picture 27">
            <a:extLst>
              <a:ext uri="{FF2B5EF4-FFF2-40B4-BE49-F238E27FC236}">
                <a16:creationId xmlns:a16="http://schemas.microsoft.com/office/drawing/2014/main" id="{02AB4FF6-70D8-4741-A087-40E7D708B40D}"/>
              </a:ext>
            </a:extLst>
          </p:cNvPr>
          <p:cNvPicPr>
            <a:picLocks noChangeAspect="1"/>
          </p:cNvPicPr>
          <p:nvPr/>
        </p:nvPicPr>
        <p:blipFill rotWithShape="1">
          <a:blip r:embed="rId2"/>
          <a:srcRect l="1398" t="5089" r="5273" b="8304"/>
          <a:stretch/>
        </p:blipFill>
        <p:spPr>
          <a:xfrm>
            <a:off x="4096367" y="2360623"/>
            <a:ext cx="510200" cy="216997"/>
          </a:xfrm>
          <a:prstGeom prst="rect">
            <a:avLst/>
          </a:prstGeom>
        </p:spPr>
      </p:pic>
      <p:pic>
        <p:nvPicPr>
          <p:cNvPr id="30" name="Picture 29">
            <a:extLst>
              <a:ext uri="{FF2B5EF4-FFF2-40B4-BE49-F238E27FC236}">
                <a16:creationId xmlns:a16="http://schemas.microsoft.com/office/drawing/2014/main" id="{170BF346-A09C-47E4-B031-396574A77906}"/>
              </a:ext>
            </a:extLst>
          </p:cNvPr>
          <p:cNvPicPr>
            <a:picLocks noChangeAspect="1"/>
          </p:cNvPicPr>
          <p:nvPr/>
        </p:nvPicPr>
        <p:blipFill rotWithShape="1">
          <a:blip r:embed="rId2"/>
          <a:srcRect l="1398" t="5089" r="5273" b="8304"/>
          <a:stretch/>
        </p:blipFill>
        <p:spPr>
          <a:xfrm>
            <a:off x="4147605" y="2967049"/>
            <a:ext cx="510200" cy="216997"/>
          </a:xfrm>
          <a:prstGeom prst="rect">
            <a:avLst/>
          </a:prstGeom>
        </p:spPr>
      </p:pic>
      <p:pic>
        <p:nvPicPr>
          <p:cNvPr id="32" name="Picture 31">
            <a:extLst>
              <a:ext uri="{FF2B5EF4-FFF2-40B4-BE49-F238E27FC236}">
                <a16:creationId xmlns:a16="http://schemas.microsoft.com/office/drawing/2014/main" id="{59EF61B8-1349-4313-87A2-498361E5DA34}"/>
              </a:ext>
            </a:extLst>
          </p:cNvPr>
          <p:cNvPicPr>
            <a:picLocks noChangeAspect="1"/>
          </p:cNvPicPr>
          <p:nvPr/>
        </p:nvPicPr>
        <p:blipFill rotWithShape="1">
          <a:blip r:embed="rId2"/>
          <a:srcRect l="1398" t="5089" r="5273" b="8304"/>
          <a:stretch/>
        </p:blipFill>
        <p:spPr>
          <a:xfrm>
            <a:off x="3818824" y="2096705"/>
            <a:ext cx="510200" cy="216997"/>
          </a:xfrm>
          <a:prstGeom prst="rect">
            <a:avLst/>
          </a:prstGeom>
        </p:spPr>
      </p:pic>
      <p:pic>
        <p:nvPicPr>
          <p:cNvPr id="34" name="Picture 33">
            <a:extLst>
              <a:ext uri="{FF2B5EF4-FFF2-40B4-BE49-F238E27FC236}">
                <a16:creationId xmlns:a16="http://schemas.microsoft.com/office/drawing/2014/main" id="{CAD2DEB8-C297-4C7E-96A3-5860F9D535BD}"/>
              </a:ext>
            </a:extLst>
          </p:cNvPr>
          <p:cNvPicPr>
            <a:picLocks noChangeAspect="1"/>
          </p:cNvPicPr>
          <p:nvPr/>
        </p:nvPicPr>
        <p:blipFill rotWithShape="1">
          <a:blip r:embed="rId2"/>
          <a:srcRect l="1398" t="5089" r="5273" b="8304"/>
          <a:stretch/>
        </p:blipFill>
        <p:spPr>
          <a:xfrm>
            <a:off x="3240386" y="3146733"/>
            <a:ext cx="510200" cy="216997"/>
          </a:xfrm>
          <a:prstGeom prst="rect">
            <a:avLst/>
          </a:prstGeom>
        </p:spPr>
      </p:pic>
      <p:pic>
        <p:nvPicPr>
          <p:cNvPr id="36" name="Picture 35">
            <a:extLst>
              <a:ext uri="{FF2B5EF4-FFF2-40B4-BE49-F238E27FC236}">
                <a16:creationId xmlns:a16="http://schemas.microsoft.com/office/drawing/2014/main" id="{E9E52CB3-EA51-4D66-B721-75F04E5378EE}"/>
              </a:ext>
            </a:extLst>
          </p:cNvPr>
          <p:cNvPicPr>
            <a:picLocks noChangeAspect="1"/>
          </p:cNvPicPr>
          <p:nvPr/>
        </p:nvPicPr>
        <p:blipFill rotWithShape="1">
          <a:blip r:embed="rId2"/>
          <a:srcRect l="1398" t="5089" r="5273" b="8304"/>
          <a:stretch/>
        </p:blipFill>
        <p:spPr>
          <a:xfrm>
            <a:off x="2822709" y="3019927"/>
            <a:ext cx="510200" cy="216997"/>
          </a:xfrm>
          <a:prstGeom prst="rect">
            <a:avLst/>
          </a:prstGeom>
        </p:spPr>
      </p:pic>
      <p:pic>
        <p:nvPicPr>
          <p:cNvPr id="38" name="Picture 37">
            <a:extLst>
              <a:ext uri="{FF2B5EF4-FFF2-40B4-BE49-F238E27FC236}">
                <a16:creationId xmlns:a16="http://schemas.microsoft.com/office/drawing/2014/main" id="{4AE3CAD8-4561-48C2-9CCB-15F2763A4777}"/>
              </a:ext>
            </a:extLst>
          </p:cNvPr>
          <p:cNvPicPr>
            <a:picLocks noChangeAspect="1"/>
          </p:cNvPicPr>
          <p:nvPr/>
        </p:nvPicPr>
        <p:blipFill rotWithShape="1">
          <a:blip r:embed="rId2"/>
          <a:srcRect l="1398" t="5089" r="5273" b="8304"/>
          <a:stretch/>
        </p:blipFill>
        <p:spPr>
          <a:xfrm>
            <a:off x="2858101" y="1893202"/>
            <a:ext cx="510200" cy="216997"/>
          </a:xfrm>
          <a:prstGeom prst="rect">
            <a:avLst/>
          </a:prstGeom>
        </p:spPr>
      </p:pic>
      <p:pic>
        <p:nvPicPr>
          <p:cNvPr id="40" name="Picture 39">
            <a:extLst>
              <a:ext uri="{FF2B5EF4-FFF2-40B4-BE49-F238E27FC236}">
                <a16:creationId xmlns:a16="http://schemas.microsoft.com/office/drawing/2014/main" id="{3868A325-9E68-4CF2-8C37-B359B4764C9D}"/>
              </a:ext>
            </a:extLst>
          </p:cNvPr>
          <p:cNvPicPr>
            <a:picLocks noChangeAspect="1"/>
          </p:cNvPicPr>
          <p:nvPr/>
        </p:nvPicPr>
        <p:blipFill rotWithShape="1">
          <a:blip r:embed="rId2"/>
          <a:srcRect l="1398" t="5089" r="5273" b="8304"/>
          <a:stretch/>
        </p:blipFill>
        <p:spPr>
          <a:xfrm>
            <a:off x="3172876" y="1603976"/>
            <a:ext cx="510200" cy="216997"/>
          </a:xfrm>
          <a:prstGeom prst="rect">
            <a:avLst/>
          </a:prstGeom>
        </p:spPr>
      </p:pic>
      <p:pic>
        <p:nvPicPr>
          <p:cNvPr id="42" name="Picture 41">
            <a:extLst>
              <a:ext uri="{FF2B5EF4-FFF2-40B4-BE49-F238E27FC236}">
                <a16:creationId xmlns:a16="http://schemas.microsoft.com/office/drawing/2014/main" id="{5666B276-C450-4A7C-B954-C2BD0FC2AFC5}"/>
              </a:ext>
            </a:extLst>
          </p:cNvPr>
          <p:cNvPicPr>
            <a:picLocks noChangeAspect="1"/>
          </p:cNvPicPr>
          <p:nvPr/>
        </p:nvPicPr>
        <p:blipFill rotWithShape="1">
          <a:blip r:embed="rId2"/>
          <a:srcRect l="1398" t="5089" r="5273" b="8304"/>
          <a:stretch/>
        </p:blipFill>
        <p:spPr>
          <a:xfrm>
            <a:off x="4165065" y="1787905"/>
            <a:ext cx="510200" cy="216997"/>
          </a:xfrm>
          <a:prstGeom prst="rect">
            <a:avLst/>
          </a:prstGeom>
        </p:spPr>
      </p:pic>
      <p:pic>
        <p:nvPicPr>
          <p:cNvPr id="44" name="Picture 43">
            <a:extLst>
              <a:ext uri="{FF2B5EF4-FFF2-40B4-BE49-F238E27FC236}">
                <a16:creationId xmlns:a16="http://schemas.microsoft.com/office/drawing/2014/main" id="{F541B954-FD07-44DA-A191-46AEA8E7D2B2}"/>
              </a:ext>
            </a:extLst>
          </p:cNvPr>
          <p:cNvPicPr>
            <a:picLocks noChangeAspect="1"/>
          </p:cNvPicPr>
          <p:nvPr/>
        </p:nvPicPr>
        <p:blipFill rotWithShape="1">
          <a:blip r:embed="rId2"/>
          <a:srcRect l="1398" t="5089" r="5273" b="8304"/>
          <a:stretch/>
        </p:blipFill>
        <p:spPr>
          <a:xfrm>
            <a:off x="4591960" y="2443754"/>
            <a:ext cx="510200" cy="216997"/>
          </a:xfrm>
          <a:prstGeom prst="rect">
            <a:avLst/>
          </a:prstGeom>
        </p:spPr>
      </p:pic>
      <p:pic>
        <p:nvPicPr>
          <p:cNvPr id="46" name="Picture 45">
            <a:extLst>
              <a:ext uri="{FF2B5EF4-FFF2-40B4-BE49-F238E27FC236}">
                <a16:creationId xmlns:a16="http://schemas.microsoft.com/office/drawing/2014/main" id="{59065921-2758-4410-A132-D1186F33A4E2}"/>
              </a:ext>
            </a:extLst>
          </p:cNvPr>
          <p:cNvPicPr>
            <a:picLocks noChangeAspect="1"/>
          </p:cNvPicPr>
          <p:nvPr/>
        </p:nvPicPr>
        <p:blipFill rotWithShape="1">
          <a:blip r:embed="rId2"/>
          <a:srcRect l="1398" t="5089" r="5273" b="8304"/>
          <a:stretch/>
        </p:blipFill>
        <p:spPr>
          <a:xfrm>
            <a:off x="4158924" y="2663836"/>
            <a:ext cx="510200" cy="216997"/>
          </a:xfrm>
          <a:prstGeom prst="rect">
            <a:avLst/>
          </a:prstGeom>
        </p:spPr>
      </p:pic>
      <p:pic>
        <p:nvPicPr>
          <p:cNvPr id="48" name="Picture 47">
            <a:extLst>
              <a:ext uri="{FF2B5EF4-FFF2-40B4-BE49-F238E27FC236}">
                <a16:creationId xmlns:a16="http://schemas.microsoft.com/office/drawing/2014/main" id="{E616FA8D-AB81-4725-BEE5-16C6E6BCB3F8}"/>
              </a:ext>
            </a:extLst>
          </p:cNvPr>
          <p:cNvPicPr>
            <a:picLocks noChangeAspect="1"/>
          </p:cNvPicPr>
          <p:nvPr/>
        </p:nvPicPr>
        <p:blipFill rotWithShape="1">
          <a:blip r:embed="rId2"/>
          <a:srcRect l="1398" t="5089" r="5273" b="8304"/>
          <a:stretch/>
        </p:blipFill>
        <p:spPr>
          <a:xfrm>
            <a:off x="4657805" y="2904732"/>
            <a:ext cx="510200" cy="216997"/>
          </a:xfrm>
          <a:prstGeom prst="rect">
            <a:avLst/>
          </a:prstGeom>
        </p:spPr>
      </p:pic>
      <p:pic>
        <p:nvPicPr>
          <p:cNvPr id="50" name="Picture 49">
            <a:extLst>
              <a:ext uri="{FF2B5EF4-FFF2-40B4-BE49-F238E27FC236}">
                <a16:creationId xmlns:a16="http://schemas.microsoft.com/office/drawing/2014/main" id="{3DE6FD05-AC16-4CB1-AEFA-D4C23F8AADB8}"/>
              </a:ext>
            </a:extLst>
          </p:cNvPr>
          <p:cNvPicPr>
            <a:picLocks noChangeAspect="1"/>
          </p:cNvPicPr>
          <p:nvPr/>
        </p:nvPicPr>
        <p:blipFill rotWithShape="1">
          <a:blip r:embed="rId2"/>
          <a:srcRect l="1398" t="5089" r="5273" b="8304"/>
          <a:stretch/>
        </p:blipFill>
        <p:spPr>
          <a:xfrm>
            <a:off x="4341544" y="2082758"/>
            <a:ext cx="510200" cy="216997"/>
          </a:xfrm>
          <a:prstGeom prst="rect">
            <a:avLst/>
          </a:prstGeom>
        </p:spPr>
      </p:pic>
      <p:pic>
        <p:nvPicPr>
          <p:cNvPr id="52" name="Picture 51">
            <a:extLst>
              <a:ext uri="{FF2B5EF4-FFF2-40B4-BE49-F238E27FC236}">
                <a16:creationId xmlns:a16="http://schemas.microsoft.com/office/drawing/2014/main" id="{77FC7E8C-E9D0-45B6-9B07-2788A3BD77FD}"/>
              </a:ext>
            </a:extLst>
          </p:cNvPr>
          <p:cNvPicPr>
            <a:picLocks noChangeAspect="1"/>
          </p:cNvPicPr>
          <p:nvPr/>
        </p:nvPicPr>
        <p:blipFill rotWithShape="1">
          <a:blip r:embed="rId2"/>
          <a:srcRect l="1398" t="5089" r="5273" b="8304"/>
          <a:stretch/>
        </p:blipFill>
        <p:spPr>
          <a:xfrm>
            <a:off x="3258296" y="3403137"/>
            <a:ext cx="510200" cy="216997"/>
          </a:xfrm>
          <a:prstGeom prst="rect">
            <a:avLst/>
          </a:prstGeom>
        </p:spPr>
      </p:pic>
      <p:pic>
        <p:nvPicPr>
          <p:cNvPr id="54" name="Picture 53">
            <a:extLst>
              <a:ext uri="{FF2B5EF4-FFF2-40B4-BE49-F238E27FC236}">
                <a16:creationId xmlns:a16="http://schemas.microsoft.com/office/drawing/2014/main" id="{743337B0-5255-413D-B4F6-1ED10638A74C}"/>
              </a:ext>
            </a:extLst>
          </p:cNvPr>
          <p:cNvPicPr>
            <a:picLocks noChangeAspect="1"/>
          </p:cNvPicPr>
          <p:nvPr/>
        </p:nvPicPr>
        <p:blipFill rotWithShape="1">
          <a:blip r:embed="rId2"/>
          <a:srcRect l="1398" t="5089" r="5273" b="8304"/>
          <a:stretch/>
        </p:blipFill>
        <p:spPr>
          <a:xfrm>
            <a:off x="3890499" y="3467175"/>
            <a:ext cx="510200" cy="216997"/>
          </a:xfrm>
          <a:prstGeom prst="rect">
            <a:avLst/>
          </a:prstGeom>
        </p:spPr>
      </p:pic>
      <p:pic>
        <p:nvPicPr>
          <p:cNvPr id="56" name="Picture 55">
            <a:extLst>
              <a:ext uri="{FF2B5EF4-FFF2-40B4-BE49-F238E27FC236}">
                <a16:creationId xmlns:a16="http://schemas.microsoft.com/office/drawing/2014/main" id="{F94B7E17-F4B3-4C00-A334-E2F757D61A27}"/>
              </a:ext>
            </a:extLst>
          </p:cNvPr>
          <p:cNvPicPr>
            <a:picLocks noChangeAspect="1"/>
          </p:cNvPicPr>
          <p:nvPr/>
        </p:nvPicPr>
        <p:blipFill rotWithShape="1">
          <a:blip r:embed="rId2"/>
          <a:srcRect l="1398" t="5089" r="5273" b="8304"/>
          <a:stretch/>
        </p:blipFill>
        <p:spPr>
          <a:xfrm>
            <a:off x="2237497" y="2096704"/>
            <a:ext cx="510200" cy="216997"/>
          </a:xfrm>
          <a:prstGeom prst="rect">
            <a:avLst/>
          </a:prstGeom>
        </p:spPr>
      </p:pic>
      <p:pic>
        <p:nvPicPr>
          <p:cNvPr id="58" name="Picture 57">
            <a:extLst>
              <a:ext uri="{FF2B5EF4-FFF2-40B4-BE49-F238E27FC236}">
                <a16:creationId xmlns:a16="http://schemas.microsoft.com/office/drawing/2014/main" id="{A2EF7442-5810-4448-A1B2-E2F1C0EA2C48}"/>
              </a:ext>
            </a:extLst>
          </p:cNvPr>
          <p:cNvPicPr>
            <a:picLocks noChangeAspect="1"/>
          </p:cNvPicPr>
          <p:nvPr/>
        </p:nvPicPr>
        <p:blipFill rotWithShape="1">
          <a:blip r:embed="rId2"/>
          <a:srcRect l="1398" t="5089" r="5273" b="8304"/>
          <a:stretch/>
        </p:blipFill>
        <p:spPr>
          <a:xfrm>
            <a:off x="6023478" y="2254726"/>
            <a:ext cx="510200" cy="216997"/>
          </a:xfrm>
          <a:prstGeom prst="rect">
            <a:avLst/>
          </a:prstGeom>
        </p:spPr>
      </p:pic>
      <p:pic>
        <p:nvPicPr>
          <p:cNvPr id="60" name="Picture 59">
            <a:extLst>
              <a:ext uri="{FF2B5EF4-FFF2-40B4-BE49-F238E27FC236}">
                <a16:creationId xmlns:a16="http://schemas.microsoft.com/office/drawing/2014/main" id="{9C46DE5D-A0F3-41DF-8228-68B5774506A6}"/>
              </a:ext>
            </a:extLst>
          </p:cNvPr>
          <p:cNvPicPr>
            <a:picLocks noChangeAspect="1"/>
          </p:cNvPicPr>
          <p:nvPr/>
        </p:nvPicPr>
        <p:blipFill rotWithShape="1">
          <a:blip r:embed="rId2"/>
          <a:srcRect l="1398" t="5089" r="5273" b="8304"/>
          <a:stretch/>
        </p:blipFill>
        <p:spPr>
          <a:xfrm>
            <a:off x="4307538" y="3258033"/>
            <a:ext cx="510200" cy="216997"/>
          </a:xfrm>
          <a:prstGeom prst="rect">
            <a:avLst/>
          </a:prstGeom>
        </p:spPr>
      </p:pic>
      <p:pic>
        <p:nvPicPr>
          <p:cNvPr id="62" name="Picture 61">
            <a:extLst>
              <a:ext uri="{FF2B5EF4-FFF2-40B4-BE49-F238E27FC236}">
                <a16:creationId xmlns:a16="http://schemas.microsoft.com/office/drawing/2014/main" id="{E7424DF5-2D24-4A6F-AC59-8F2421B5846F}"/>
              </a:ext>
            </a:extLst>
          </p:cNvPr>
          <p:cNvPicPr>
            <a:picLocks noChangeAspect="1"/>
          </p:cNvPicPr>
          <p:nvPr/>
        </p:nvPicPr>
        <p:blipFill rotWithShape="1">
          <a:blip r:embed="rId2"/>
          <a:srcRect l="1398" t="5089" r="5273" b="8304"/>
          <a:stretch/>
        </p:blipFill>
        <p:spPr>
          <a:xfrm>
            <a:off x="3742730" y="1541617"/>
            <a:ext cx="510200" cy="216997"/>
          </a:xfrm>
          <a:prstGeom prst="rect">
            <a:avLst/>
          </a:prstGeom>
        </p:spPr>
      </p:pic>
      <p:pic>
        <p:nvPicPr>
          <p:cNvPr id="64" name="Picture 63">
            <a:extLst>
              <a:ext uri="{FF2B5EF4-FFF2-40B4-BE49-F238E27FC236}">
                <a16:creationId xmlns:a16="http://schemas.microsoft.com/office/drawing/2014/main" id="{E852F02F-057B-4838-B845-145F27BB7219}"/>
              </a:ext>
            </a:extLst>
          </p:cNvPr>
          <p:cNvPicPr>
            <a:picLocks noChangeAspect="1"/>
          </p:cNvPicPr>
          <p:nvPr/>
        </p:nvPicPr>
        <p:blipFill rotWithShape="1">
          <a:blip r:embed="rId2"/>
          <a:srcRect l="1398" t="5089" r="5273" b="8304"/>
          <a:stretch/>
        </p:blipFill>
        <p:spPr>
          <a:xfrm>
            <a:off x="4851744" y="1974259"/>
            <a:ext cx="510200" cy="216997"/>
          </a:xfrm>
          <a:prstGeom prst="rect">
            <a:avLst/>
          </a:prstGeom>
        </p:spPr>
      </p:pic>
      <p:pic>
        <p:nvPicPr>
          <p:cNvPr id="66" name="Picture 65">
            <a:extLst>
              <a:ext uri="{FF2B5EF4-FFF2-40B4-BE49-F238E27FC236}">
                <a16:creationId xmlns:a16="http://schemas.microsoft.com/office/drawing/2014/main" id="{58F9D156-51E2-4676-8F92-EBFA34F4AA80}"/>
              </a:ext>
            </a:extLst>
          </p:cNvPr>
          <p:cNvPicPr>
            <a:picLocks noChangeAspect="1"/>
          </p:cNvPicPr>
          <p:nvPr/>
        </p:nvPicPr>
        <p:blipFill rotWithShape="1">
          <a:blip r:embed="rId2"/>
          <a:srcRect l="1398" t="5089" r="5273" b="8304"/>
          <a:stretch/>
        </p:blipFill>
        <p:spPr>
          <a:xfrm>
            <a:off x="4763350" y="2681123"/>
            <a:ext cx="510200" cy="216997"/>
          </a:xfrm>
          <a:prstGeom prst="rect">
            <a:avLst/>
          </a:prstGeom>
        </p:spPr>
      </p:pic>
      <p:pic>
        <p:nvPicPr>
          <p:cNvPr id="68" name="Picture 67">
            <a:extLst>
              <a:ext uri="{FF2B5EF4-FFF2-40B4-BE49-F238E27FC236}">
                <a16:creationId xmlns:a16="http://schemas.microsoft.com/office/drawing/2014/main" id="{309B977C-664C-49F8-8053-D725B1784F32}"/>
              </a:ext>
            </a:extLst>
          </p:cNvPr>
          <p:cNvPicPr>
            <a:picLocks noChangeAspect="1"/>
          </p:cNvPicPr>
          <p:nvPr/>
        </p:nvPicPr>
        <p:blipFill rotWithShape="1">
          <a:blip r:embed="rId2"/>
          <a:srcRect l="1398" t="5089" r="5273" b="8304"/>
          <a:stretch/>
        </p:blipFill>
        <p:spPr>
          <a:xfrm>
            <a:off x="5160369" y="2876550"/>
            <a:ext cx="510200" cy="216997"/>
          </a:xfrm>
          <a:prstGeom prst="rect">
            <a:avLst/>
          </a:prstGeom>
        </p:spPr>
      </p:pic>
      <p:pic>
        <p:nvPicPr>
          <p:cNvPr id="70" name="Picture 69">
            <a:extLst>
              <a:ext uri="{FF2B5EF4-FFF2-40B4-BE49-F238E27FC236}">
                <a16:creationId xmlns:a16="http://schemas.microsoft.com/office/drawing/2014/main" id="{C39A3CF4-5281-4C4A-B599-C572E27960DB}"/>
              </a:ext>
            </a:extLst>
          </p:cNvPr>
          <p:cNvPicPr>
            <a:picLocks noChangeAspect="1"/>
          </p:cNvPicPr>
          <p:nvPr/>
        </p:nvPicPr>
        <p:blipFill rotWithShape="1">
          <a:blip r:embed="rId2"/>
          <a:srcRect l="1398" t="5089" r="5273" b="8304"/>
          <a:stretch/>
        </p:blipFill>
        <p:spPr>
          <a:xfrm>
            <a:off x="2260992" y="2500681"/>
            <a:ext cx="510200" cy="216997"/>
          </a:xfrm>
          <a:prstGeom prst="rect">
            <a:avLst/>
          </a:prstGeom>
        </p:spPr>
      </p:pic>
      <p:pic>
        <p:nvPicPr>
          <p:cNvPr id="72" name="Picture 71">
            <a:extLst>
              <a:ext uri="{FF2B5EF4-FFF2-40B4-BE49-F238E27FC236}">
                <a16:creationId xmlns:a16="http://schemas.microsoft.com/office/drawing/2014/main" id="{13AD0964-F561-48C2-887D-9718B317952A}"/>
              </a:ext>
            </a:extLst>
          </p:cNvPr>
          <p:cNvPicPr>
            <a:picLocks noChangeAspect="1"/>
          </p:cNvPicPr>
          <p:nvPr/>
        </p:nvPicPr>
        <p:blipFill rotWithShape="1">
          <a:blip r:embed="rId2"/>
          <a:srcRect l="1398" t="5089" r="5273" b="8304"/>
          <a:stretch/>
        </p:blipFill>
        <p:spPr>
          <a:xfrm>
            <a:off x="4834138" y="3158905"/>
            <a:ext cx="510200" cy="216997"/>
          </a:xfrm>
          <a:prstGeom prst="rect">
            <a:avLst/>
          </a:prstGeom>
        </p:spPr>
      </p:pic>
      <p:pic>
        <p:nvPicPr>
          <p:cNvPr id="74" name="Picture 73">
            <a:extLst>
              <a:ext uri="{FF2B5EF4-FFF2-40B4-BE49-F238E27FC236}">
                <a16:creationId xmlns:a16="http://schemas.microsoft.com/office/drawing/2014/main" id="{2701F4D4-AD02-49C8-85FF-86791DC5B772}"/>
              </a:ext>
            </a:extLst>
          </p:cNvPr>
          <p:cNvPicPr>
            <a:picLocks noChangeAspect="1"/>
          </p:cNvPicPr>
          <p:nvPr/>
        </p:nvPicPr>
        <p:blipFill rotWithShape="1">
          <a:blip r:embed="rId2"/>
          <a:srcRect l="1398" t="5089" r="5273" b="8304"/>
          <a:stretch/>
        </p:blipFill>
        <p:spPr>
          <a:xfrm>
            <a:off x="4836222" y="1739512"/>
            <a:ext cx="510200" cy="216997"/>
          </a:xfrm>
          <a:prstGeom prst="rect">
            <a:avLst/>
          </a:prstGeom>
        </p:spPr>
      </p:pic>
      <p:pic>
        <p:nvPicPr>
          <p:cNvPr id="76" name="Picture 75">
            <a:extLst>
              <a:ext uri="{FF2B5EF4-FFF2-40B4-BE49-F238E27FC236}">
                <a16:creationId xmlns:a16="http://schemas.microsoft.com/office/drawing/2014/main" id="{EE233E23-50FC-49D1-8F2A-055A3D69D0B7}"/>
              </a:ext>
            </a:extLst>
          </p:cNvPr>
          <p:cNvPicPr>
            <a:picLocks noChangeAspect="1"/>
          </p:cNvPicPr>
          <p:nvPr/>
        </p:nvPicPr>
        <p:blipFill rotWithShape="1">
          <a:blip r:embed="rId2"/>
          <a:srcRect l="1398" t="5089" r="5273" b="8304"/>
          <a:stretch/>
        </p:blipFill>
        <p:spPr>
          <a:xfrm>
            <a:off x="5569887" y="1990790"/>
            <a:ext cx="510200" cy="216997"/>
          </a:xfrm>
          <a:prstGeom prst="rect">
            <a:avLst/>
          </a:prstGeom>
        </p:spPr>
      </p:pic>
      <p:pic>
        <p:nvPicPr>
          <p:cNvPr id="78" name="Picture 77">
            <a:extLst>
              <a:ext uri="{FF2B5EF4-FFF2-40B4-BE49-F238E27FC236}">
                <a16:creationId xmlns:a16="http://schemas.microsoft.com/office/drawing/2014/main" id="{883DD602-7163-45F1-84DC-964128DAA9E9}"/>
              </a:ext>
            </a:extLst>
          </p:cNvPr>
          <p:cNvPicPr>
            <a:picLocks noChangeAspect="1"/>
          </p:cNvPicPr>
          <p:nvPr/>
        </p:nvPicPr>
        <p:blipFill rotWithShape="1">
          <a:blip r:embed="rId2"/>
          <a:srcRect l="1398" t="5089" r="5273" b="8304"/>
          <a:stretch/>
        </p:blipFill>
        <p:spPr>
          <a:xfrm>
            <a:off x="3635399" y="2946514"/>
            <a:ext cx="510200" cy="216997"/>
          </a:xfrm>
          <a:prstGeom prst="rect">
            <a:avLst/>
          </a:prstGeom>
        </p:spPr>
      </p:pic>
      <p:pic>
        <p:nvPicPr>
          <p:cNvPr id="80" name="Picture 79">
            <a:extLst>
              <a:ext uri="{FF2B5EF4-FFF2-40B4-BE49-F238E27FC236}">
                <a16:creationId xmlns:a16="http://schemas.microsoft.com/office/drawing/2014/main" id="{04B98931-6AA0-443D-AF43-3D2BF351DF11}"/>
              </a:ext>
            </a:extLst>
          </p:cNvPr>
          <p:cNvPicPr>
            <a:picLocks noChangeAspect="1"/>
          </p:cNvPicPr>
          <p:nvPr/>
        </p:nvPicPr>
        <p:blipFill rotWithShape="1">
          <a:blip r:embed="rId2"/>
          <a:srcRect l="1398" t="5089" r="5273" b="8304"/>
          <a:stretch/>
        </p:blipFill>
        <p:spPr>
          <a:xfrm>
            <a:off x="3786406" y="3191173"/>
            <a:ext cx="510200" cy="216997"/>
          </a:xfrm>
          <a:prstGeom prst="rect">
            <a:avLst/>
          </a:prstGeom>
        </p:spPr>
      </p:pic>
      <p:pic>
        <p:nvPicPr>
          <p:cNvPr id="82" name="Picture 81">
            <a:extLst>
              <a:ext uri="{FF2B5EF4-FFF2-40B4-BE49-F238E27FC236}">
                <a16:creationId xmlns:a16="http://schemas.microsoft.com/office/drawing/2014/main" id="{8396ED40-FF70-49B3-BECF-2B58C8D03176}"/>
              </a:ext>
            </a:extLst>
          </p:cNvPr>
          <p:cNvPicPr>
            <a:picLocks noChangeAspect="1"/>
          </p:cNvPicPr>
          <p:nvPr/>
        </p:nvPicPr>
        <p:blipFill rotWithShape="1">
          <a:blip r:embed="rId2"/>
          <a:srcRect l="1398" t="5089" r="5273" b="8304"/>
          <a:stretch/>
        </p:blipFill>
        <p:spPr>
          <a:xfrm>
            <a:off x="4894539" y="2254726"/>
            <a:ext cx="510200" cy="216997"/>
          </a:xfrm>
          <a:prstGeom prst="rect">
            <a:avLst/>
          </a:prstGeom>
        </p:spPr>
      </p:pic>
      <p:pic>
        <p:nvPicPr>
          <p:cNvPr id="84" name="Picture 83">
            <a:extLst>
              <a:ext uri="{FF2B5EF4-FFF2-40B4-BE49-F238E27FC236}">
                <a16:creationId xmlns:a16="http://schemas.microsoft.com/office/drawing/2014/main" id="{7E1116CF-C491-4432-AAB6-2401F81400E3}"/>
              </a:ext>
            </a:extLst>
          </p:cNvPr>
          <p:cNvPicPr>
            <a:picLocks noChangeAspect="1"/>
          </p:cNvPicPr>
          <p:nvPr/>
        </p:nvPicPr>
        <p:blipFill rotWithShape="1">
          <a:blip r:embed="rId2"/>
          <a:srcRect l="1398" t="5089" r="5273" b="8304"/>
          <a:stretch/>
        </p:blipFill>
        <p:spPr>
          <a:xfrm>
            <a:off x="5718204" y="2480176"/>
            <a:ext cx="510200" cy="216997"/>
          </a:xfrm>
          <a:prstGeom prst="rect">
            <a:avLst/>
          </a:prstGeom>
        </p:spPr>
      </p:pic>
      <p:pic>
        <p:nvPicPr>
          <p:cNvPr id="86" name="Picture 85">
            <a:extLst>
              <a:ext uri="{FF2B5EF4-FFF2-40B4-BE49-F238E27FC236}">
                <a16:creationId xmlns:a16="http://schemas.microsoft.com/office/drawing/2014/main" id="{FE0F79A8-CFA0-4676-B42F-15849B996BA7}"/>
              </a:ext>
            </a:extLst>
          </p:cNvPr>
          <p:cNvPicPr>
            <a:picLocks noChangeAspect="1"/>
          </p:cNvPicPr>
          <p:nvPr/>
        </p:nvPicPr>
        <p:blipFill rotWithShape="1">
          <a:blip r:embed="rId2"/>
          <a:srcRect l="1398" t="5089" r="5273" b="8304"/>
          <a:stretch/>
        </p:blipFill>
        <p:spPr>
          <a:xfrm>
            <a:off x="5666271" y="2676264"/>
            <a:ext cx="510200" cy="216997"/>
          </a:xfrm>
          <a:prstGeom prst="rect">
            <a:avLst/>
          </a:prstGeom>
        </p:spPr>
      </p:pic>
      <p:pic>
        <p:nvPicPr>
          <p:cNvPr id="88" name="Picture 87">
            <a:extLst>
              <a:ext uri="{FF2B5EF4-FFF2-40B4-BE49-F238E27FC236}">
                <a16:creationId xmlns:a16="http://schemas.microsoft.com/office/drawing/2014/main" id="{5708E388-47F5-429F-9916-48920FB1F429}"/>
              </a:ext>
            </a:extLst>
          </p:cNvPr>
          <p:cNvPicPr>
            <a:picLocks noChangeAspect="1"/>
          </p:cNvPicPr>
          <p:nvPr/>
        </p:nvPicPr>
        <p:blipFill rotWithShape="1">
          <a:blip r:embed="rId2"/>
          <a:srcRect l="1398" t="5089" r="5273" b="8304"/>
          <a:stretch/>
        </p:blipFill>
        <p:spPr>
          <a:xfrm>
            <a:off x="5437611" y="2234997"/>
            <a:ext cx="510200" cy="216997"/>
          </a:xfrm>
          <a:prstGeom prst="rect">
            <a:avLst/>
          </a:prstGeom>
        </p:spPr>
      </p:pic>
      <p:pic>
        <p:nvPicPr>
          <p:cNvPr id="90" name="Picture 89">
            <a:extLst>
              <a:ext uri="{FF2B5EF4-FFF2-40B4-BE49-F238E27FC236}">
                <a16:creationId xmlns:a16="http://schemas.microsoft.com/office/drawing/2014/main" id="{C3735683-61BF-460E-AC21-CBEE5552F8E0}"/>
              </a:ext>
            </a:extLst>
          </p:cNvPr>
          <p:cNvPicPr>
            <a:picLocks noChangeAspect="1"/>
          </p:cNvPicPr>
          <p:nvPr/>
        </p:nvPicPr>
        <p:blipFill rotWithShape="1">
          <a:blip r:embed="rId2"/>
          <a:srcRect l="1398" t="5089" r="5273" b="8304"/>
          <a:stretch/>
        </p:blipFill>
        <p:spPr>
          <a:xfrm>
            <a:off x="5196386" y="2485696"/>
            <a:ext cx="510200" cy="216997"/>
          </a:xfrm>
          <a:prstGeom prst="rect">
            <a:avLst/>
          </a:prstGeom>
        </p:spPr>
      </p:pic>
      <p:pic>
        <p:nvPicPr>
          <p:cNvPr id="92" name="Picture 2" descr="Ep 114 Sound Waves - Know You Are Earth">
            <a:extLst>
              <a:ext uri="{FF2B5EF4-FFF2-40B4-BE49-F238E27FC236}">
                <a16:creationId xmlns:a16="http://schemas.microsoft.com/office/drawing/2014/main" id="{25AC56A8-9B9E-4A7B-B075-F8628134A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00154" y="2168290"/>
            <a:ext cx="459802" cy="47959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This Song Was Created to Make Your Baby Happy - Mothering">
            <a:extLst>
              <a:ext uri="{FF2B5EF4-FFF2-40B4-BE49-F238E27FC236}">
                <a16:creationId xmlns:a16="http://schemas.microsoft.com/office/drawing/2014/main" id="{CADFA4E2-3B3A-4835-B90C-A9D41BFADA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6746684" y="1291240"/>
            <a:ext cx="978338" cy="1008515"/>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sad face - ShareTraveler">
            <a:extLst>
              <a:ext uri="{FF2B5EF4-FFF2-40B4-BE49-F238E27FC236}">
                <a16:creationId xmlns:a16="http://schemas.microsoft.com/office/drawing/2014/main" id="{50550D8F-996E-480E-ACEC-3086FA6B9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684" y="2378970"/>
            <a:ext cx="1067926" cy="1333579"/>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122BFFF5-8E5E-4630-92A4-F72EE935A94F}"/>
              </a:ext>
            </a:extLst>
          </p:cNvPr>
          <p:cNvSpPr txBox="1"/>
          <p:nvPr/>
        </p:nvSpPr>
        <p:spPr>
          <a:xfrm>
            <a:off x="2174684" y="3735425"/>
            <a:ext cx="4572000" cy="830997"/>
          </a:xfrm>
          <a:prstGeom prst="rect">
            <a:avLst/>
          </a:prstGeom>
          <a:noFill/>
        </p:spPr>
        <p:txBody>
          <a:bodyPr wrap="square">
            <a:spAutoFit/>
          </a:bodyPr>
          <a:lstStyle/>
          <a:p>
            <a:pPr algn="ctr"/>
            <a:r>
              <a:rPr lang="en-US" sz="1600" b="0" i="0" dirty="0">
                <a:solidFill>
                  <a:srgbClr val="292929"/>
                </a:solidFill>
                <a:effectLst/>
                <a:latin typeface="Arial" panose="020B0604020202020204" pitchFamily="34" charset="0"/>
                <a:cs typeface="Arial" panose="020B0604020202020204" pitchFamily="34" charset="0"/>
              </a:rPr>
              <a:t>Your brain is a massively parallel interconnected network of 10¹¹ neurons (100 billion), with over a 100 trillion connections!</a:t>
            </a:r>
            <a:endParaRPr lang="en-US" sz="1600" dirty="0">
              <a:latin typeface="Arial" panose="020B0604020202020204" pitchFamily="34" charset="0"/>
              <a:cs typeface="Arial" panose="020B0604020202020204" pitchFamily="34" charset="0"/>
            </a:endParaRPr>
          </a:p>
        </p:txBody>
      </p:sp>
      <p:pic>
        <p:nvPicPr>
          <p:cNvPr id="1026" name="Picture 2" descr="Reading Wave Forms - DJ TechTools">
            <a:extLst>
              <a:ext uri="{FF2B5EF4-FFF2-40B4-BE49-F238E27FC236}">
                <a16:creationId xmlns:a16="http://schemas.microsoft.com/office/drawing/2014/main" id="{F3716FED-DB3B-CB04-D87A-99ECD1D52B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4" y="1655432"/>
            <a:ext cx="1693752" cy="8309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are the differences between an Audio Waveform and Audio Spectrum? -  Quora">
            <a:extLst>
              <a:ext uri="{FF2B5EF4-FFF2-40B4-BE49-F238E27FC236}">
                <a16:creationId xmlns:a16="http://schemas.microsoft.com/office/drawing/2014/main" id="{4C8CBD12-35E7-9C33-8F54-9EC660642E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606" y="2500681"/>
            <a:ext cx="1545572" cy="681332"/>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a:extLst>
              <a:ext uri="{FF2B5EF4-FFF2-40B4-BE49-F238E27FC236}">
                <a16:creationId xmlns:a16="http://schemas.microsoft.com/office/drawing/2014/main" id="{D55F2361-A09A-5947-1E17-FDE939923447}"/>
              </a:ext>
            </a:extLst>
          </p:cNvPr>
          <p:cNvSpPr/>
          <p:nvPr/>
        </p:nvSpPr>
        <p:spPr>
          <a:xfrm>
            <a:off x="1765300" y="1924050"/>
            <a:ext cx="4895867" cy="496630"/>
          </a:xfrm>
          <a:custGeom>
            <a:avLst/>
            <a:gdLst>
              <a:gd name="connsiteX0" fmla="*/ 0 w 4895867"/>
              <a:gd name="connsiteY0" fmla="*/ 120650 h 496630"/>
              <a:gd name="connsiteX1" fmla="*/ 146050 w 4895867"/>
              <a:gd name="connsiteY1" fmla="*/ 133350 h 496630"/>
              <a:gd name="connsiteX2" fmla="*/ 190500 w 4895867"/>
              <a:gd name="connsiteY2" fmla="*/ 139700 h 496630"/>
              <a:gd name="connsiteX3" fmla="*/ 254000 w 4895867"/>
              <a:gd name="connsiteY3" fmla="*/ 146050 h 496630"/>
              <a:gd name="connsiteX4" fmla="*/ 311150 w 4895867"/>
              <a:gd name="connsiteY4" fmla="*/ 158750 h 496630"/>
              <a:gd name="connsiteX5" fmla="*/ 330200 w 4895867"/>
              <a:gd name="connsiteY5" fmla="*/ 165100 h 496630"/>
              <a:gd name="connsiteX6" fmla="*/ 400050 w 4895867"/>
              <a:gd name="connsiteY6" fmla="*/ 177800 h 496630"/>
              <a:gd name="connsiteX7" fmla="*/ 463550 w 4895867"/>
              <a:gd name="connsiteY7" fmla="*/ 196850 h 496630"/>
              <a:gd name="connsiteX8" fmla="*/ 482600 w 4895867"/>
              <a:gd name="connsiteY8" fmla="*/ 209550 h 496630"/>
              <a:gd name="connsiteX9" fmla="*/ 501650 w 4895867"/>
              <a:gd name="connsiteY9" fmla="*/ 228600 h 496630"/>
              <a:gd name="connsiteX10" fmla="*/ 565150 w 4895867"/>
              <a:gd name="connsiteY10" fmla="*/ 241300 h 496630"/>
              <a:gd name="connsiteX11" fmla="*/ 615950 w 4895867"/>
              <a:gd name="connsiteY11" fmla="*/ 254000 h 496630"/>
              <a:gd name="connsiteX12" fmla="*/ 654050 w 4895867"/>
              <a:gd name="connsiteY12" fmla="*/ 266700 h 496630"/>
              <a:gd name="connsiteX13" fmla="*/ 673100 w 4895867"/>
              <a:gd name="connsiteY13" fmla="*/ 273050 h 496630"/>
              <a:gd name="connsiteX14" fmla="*/ 711200 w 4895867"/>
              <a:gd name="connsiteY14" fmla="*/ 279400 h 496630"/>
              <a:gd name="connsiteX15" fmla="*/ 781050 w 4895867"/>
              <a:gd name="connsiteY15" fmla="*/ 292100 h 496630"/>
              <a:gd name="connsiteX16" fmla="*/ 914400 w 4895867"/>
              <a:gd name="connsiteY16" fmla="*/ 285750 h 496630"/>
              <a:gd name="connsiteX17" fmla="*/ 939800 w 4895867"/>
              <a:gd name="connsiteY17" fmla="*/ 279400 h 496630"/>
              <a:gd name="connsiteX18" fmla="*/ 1016000 w 4895867"/>
              <a:gd name="connsiteY18" fmla="*/ 215900 h 496630"/>
              <a:gd name="connsiteX19" fmla="*/ 1028700 w 4895867"/>
              <a:gd name="connsiteY19" fmla="*/ 196850 h 496630"/>
              <a:gd name="connsiteX20" fmla="*/ 1066800 w 4895867"/>
              <a:gd name="connsiteY20" fmla="*/ 158750 h 496630"/>
              <a:gd name="connsiteX21" fmla="*/ 1085850 w 4895867"/>
              <a:gd name="connsiteY21" fmla="*/ 139700 h 496630"/>
              <a:gd name="connsiteX22" fmla="*/ 1098550 w 4895867"/>
              <a:gd name="connsiteY22" fmla="*/ 120650 h 496630"/>
              <a:gd name="connsiteX23" fmla="*/ 1123950 w 4895867"/>
              <a:gd name="connsiteY23" fmla="*/ 107950 h 496630"/>
              <a:gd name="connsiteX24" fmla="*/ 1168400 w 4895867"/>
              <a:gd name="connsiteY24" fmla="*/ 82550 h 496630"/>
              <a:gd name="connsiteX25" fmla="*/ 1193800 w 4895867"/>
              <a:gd name="connsiteY25" fmla="*/ 88900 h 496630"/>
              <a:gd name="connsiteX26" fmla="*/ 1212850 w 4895867"/>
              <a:gd name="connsiteY26" fmla="*/ 95250 h 496630"/>
              <a:gd name="connsiteX27" fmla="*/ 1504950 w 4895867"/>
              <a:gd name="connsiteY27" fmla="*/ 88900 h 496630"/>
              <a:gd name="connsiteX28" fmla="*/ 1587500 w 4895867"/>
              <a:gd name="connsiteY28" fmla="*/ 101600 h 496630"/>
              <a:gd name="connsiteX29" fmla="*/ 1574800 w 4895867"/>
              <a:gd name="connsiteY29" fmla="*/ 203200 h 496630"/>
              <a:gd name="connsiteX30" fmla="*/ 1587500 w 4895867"/>
              <a:gd name="connsiteY30" fmla="*/ 273050 h 496630"/>
              <a:gd name="connsiteX31" fmla="*/ 1606550 w 4895867"/>
              <a:gd name="connsiteY31" fmla="*/ 292100 h 496630"/>
              <a:gd name="connsiteX32" fmla="*/ 1625600 w 4895867"/>
              <a:gd name="connsiteY32" fmla="*/ 298450 h 496630"/>
              <a:gd name="connsiteX33" fmla="*/ 1739900 w 4895867"/>
              <a:gd name="connsiteY33" fmla="*/ 311150 h 496630"/>
              <a:gd name="connsiteX34" fmla="*/ 1841500 w 4895867"/>
              <a:gd name="connsiteY34" fmla="*/ 292100 h 496630"/>
              <a:gd name="connsiteX35" fmla="*/ 1905000 w 4895867"/>
              <a:gd name="connsiteY35" fmla="*/ 285750 h 496630"/>
              <a:gd name="connsiteX36" fmla="*/ 1930400 w 4895867"/>
              <a:gd name="connsiteY36" fmla="*/ 196850 h 496630"/>
              <a:gd name="connsiteX37" fmla="*/ 1936750 w 4895867"/>
              <a:gd name="connsiteY37" fmla="*/ 165100 h 496630"/>
              <a:gd name="connsiteX38" fmla="*/ 1949450 w 4895867"/>
              <a:gd name="connsiteY38" fmla="*/ 82550 h 496630"/>
              <a:gd name="connsiteX39" fmla="*/ 1974850 w 4895867"/>
              <a:gd name="connsiteY39" fmla="*/ 19050 h 496630"/>
              <a:gd name="connsiteX40" fmla="*/ 2012950 w 4895867"/>
              <a:gd name="connsiteY40" fmla="*/ 50800 h 496630"/>
              <a:gd name="connsiteX41" fmla="*/ 2051050 w 4895867"/>
              <a:gd name="connsiteY41" fmla="*/ 63500 h 496630"/>
              <a:gd name="connsiteX42" fmla="*/ 2260600 w 4895867"/>
              <a:gd name="connsiteY42" fmla="*/ 44450 h 496630"/>
              <a:gd name="connsiteX43" fmla="*/ 2279650 w 4895867"/>
              <a:gd name="connsiteY43" fmla="*/ 38100 h 496630"/>
              <a:gd name="connsiteX44" fmla="*/ 2311400 w 4895867"/>
              <a:gd name="connsiteY44" fmla="*/ 44450 h 496630"/>
              <a:gd name="connsiteX45" fmla="*/ 2374900 w 4895867"/>
              <a:gd name="connsiteY45" fmla="*/ 31750 h 496630"/>
              <a:gd name="connsiteX46" fmla="*/ 2432050 w 4895867"/>
              <a:gd name="connsiteY46" fmla="*/ 38100 h 496630"/>
              <a:gd name="connsiteX47" fmla="*/ 2660650 w 4895867"/>
              <a:gd name="connsiteY47" fmla="*/ 25400 h 496630"/>
              <a:gd name="connsiteX48" fmla="*/ 2705100 w 4895867"/>
              <a:gd name="connsiteY48" fmla="*/ 19050 h 496630"/>
              <a:gd name="connsiteX49" fmla="*/ 2755900 w 4895867"/>
              <a:gd name="connsiteY49" fmla="*/ 0 h 496630"/>
              <a:gd name="connsiteX50" fmla="*/ 2794000 w 4895867"/>
              <a:gd name="connsiteY50" fmla="*/ 6350 h 496630"/>
              <a:gd name="connsiteX51" fmla="*/ 2806700 w 4895867"/>
              <a:gd name="connsiteY51" fmla="*/ 44450 h 496630"/>
              <a:gd name="connsiteX52" fmla="*/ 2813050 w 4895867"/>
              <a:gd name="connsiteY52" fmla="*/ 69850 h 496630"/>
              <a:gd name="connsiteX53" fmla="*/ 2825750 w 4895867"/>
              <a:gd name="connsiteY53" fmla="*/ 107950 h 496630"/>
              <a:gd name="connsiteX54" fmla="*/ 2851150 w 4895867"/>
              <a:gd name="connsiteY54" fmla="*/ 146050 h 496630"/>
              <a:gd name="connsiteX55" fmla="*/ 2901950 w 4895867"/>
              <a:gd name="connsiteY55" fmla="*/ 177800 h 496630"/>
              <a:gd name="connsiteX56" fmla="*/ 2921000 w 4895867"/>
              <a:gd name="connsiteY56" fmla="*/ 196850 h 496630"/>
              <a:gd name="connsiteX57" fmla="*/ 2940050 w 4895867"/>
              <a:gd name="connsiteY57" fmla="*/ 209550 h 496630"/>
              <a:gd name="connsiteX58" fmla="*/ 2959100 w 4895867"/>
              <a:gd name="connsiteY58" fmla="*/ 228600 h 496630"/>
              <a:gd name="connsiteX59" fmla="*/ 3016250 w 4895867"/>
              <a:gd name="connsiteY59" fmla="*/ 273050 h 496630"/>
              <a:gd name="connsiteX60" fmla="*/ 3054350 w 4895867"/>
              <a:gd name="connsiteY60" fmla="*/ 266700 h 496630"/>
              <a:gd name="connsiteX61" fmla="*/ 3098800 w 4895867"/>
              <a:gd name="connsiteY61" fmla="*/ 260350 h 496630"/>
              <a:gd name="connsiteX62" fmla="*/ 3124200 w 4895867"/>
              <a:gd name="connsiteY62" fmla="*/ 254000 h 496630"/>
              <a:gd name="connsiteX63" fmla="*/ 3130550 w 4895867"/>
              <a:gd name="connsiteY63" fmla="*/ 228600 h 496630"/>
              <a:gd name="connsiteX64" fmla="*/ 3162300 w 4895867"/>
              <a:gd name="connsiteY64" fmla="*/ 196850 h 496630"/>
              <a:gd name="connsiteX65" fmla="*/ 3181350 w 4895867"/>
              <a:gd name="connsiteY65" fmla="*/ 190500 h 496630"/>
              <a:gd name="connsiteX66" fmla="*/ 3206750 w 4895867"/>
              <a:gd name="connsiteY66" fmla="*/ 203200 h 496630"/>
              <a:gd name="connsiteX67" fmla="*/ 3232150 w 4895867"/>
              <a:gd name="connsiteY67" fmla="*/ 222250 h 496630"/>
              <a:gd name="connsiteX68" fmla="*/ 3276600 w 4895867"/>
              <a:gd name="connsiteY68" fmla="*/ 234950 h 496630"/>
              <a:gd name="connsiteX69" fmla="*/ 3371850 w 4895867"/>
              <a:gd name="connsiteY69" fmla="*/ 228600 h 496630"/>
              <a:gd name="connsiteX70" fmla="*/ 3460750 w 4895867"/>
              <a:gd name="connsiteY70" fmla="*/ 190500 h 496630"/>
              <a:gd name="connsiteX71" fmla="*/ 3505200 w 4895867"/>
              <a:gd name="connsiteY71" fmla="*/ 171450 h 496630"/>
              <a:gd name="connsiteX72" fmla="*/ 3556000 w 4895867"/>
              <a:gd name="connsiteY72" fmla="*/ 158750 h 496630"/>
              <a:gd name="connsiteX73" fmla="*/ 3568700 w 4895867"/>
              <a:gd name="connsiteY73" fmla="*/ 177800 h 496630"/>
              <a:gd name="connsiteX74" fmla="*/ 3587750 w 4895867"/>
              <a:gd name="connsiteY74" fmla="*/ 184150 h 496630"/>
              <a:gd name="connsiteX75" fmla="*/ 3632200 w 4895867"/>
              <a:gd name="connsiteY75" fmla="*/ 190500 h 496630"/>
              <a:gd name="connsiteX76" fmla="*/ 3797300 w 4895867"/>
              <a:gd name="connsiteY76" fmla="*/ 203200 h 496630"/>
              <a:gd name="connsiteX77" fmla="*/ 3816350 w 4895867"/>
              <a:gd name="connsiteY77" fmla="*/ 215900 h 496630"/>
              <a:gd name="connsiteX78" fmla="*/ 3835400 w 4895867"/>
              <a:gd name="connsiteY78" fmla="*/ 222250 h 496630"/>
              <a:gd name="connsiteX79" fmla="*/ 3892550 w 4895867"/>
              <a:gd name="connsiteY79" fmla="*/ 234950 h 496630"/>
              <a:gd name="connsiteX80" fmla="*/ 3930650 w 4895867"/>
              <a:gd name="connsiteY80" fmla="*/ 247650 h 496630"/>
              <a:gd name="connsiteX81" fmla="*/ 3949700 w 4895867"/>
              <a:gd name="connsiteY81" fmla="*/ 254000 h 496630"/>
              <a:gd name="connsiteX82" fmla="*/ 4000500 w 4895867"/>
              <a:gd name="connsiteY82" fmla="*/ 266700 h 496630"/>
              <a:gd name="connsiteX83" fmla="*/ 4089400 w 4895867"/>
              <a:gd name="connsiteY83" fmla="*/ 247650 h 496630"/>
              <a:gd name="connsiteX84" fmla="*/ 4133850 w 4895867"/>
              <a:gd name="connsiteY84" fmla="*/ 234950 h 496630"/>
              <a:gd name="connsiteX85" fmla="*/ 4171950 w 4895867"/>
              <a:gd name="connsiteY85" fmla="*/ 215900 h 496630"/>
              <a:gd name="connsiteX86" fmla="*/ 4203700 w 4895867"/>
              <a:gd name="connsiteY86" fmla="*/ 222250 h 496630"/>
              <a:gd name="connsiteX87" fmla="*/ 4222750 w 4895867"/>
              <a:gd name="connsiteY87" fmla="*/ 228600 h 496630"/>
              <a:gd name="connsiteX88" fmla="*/ 4235450 w 4895867"/>
              <a:gd name="connsiteY88" fmla="*/ 266700 h 496630"/>
              <a:gd name="connsiteX89" fmla="*/ 4248150 w 4895867"/>
              <a:gd name="connsiteY89" fmla="*/ 336550 h 496630"/>
              <a:gd name="connsiteX90" fmla="*/ 4273550 w 4895867"/>
              <a:gd name="connsiteY90" fmla="*/ 381000 h 496630"/>
              <a:gd name="connsiteX91" fmla="*/ 4279900 w 4895867"/>
              <a:gd name="connsiteY91" fmla="*/ 400050 h 496630"/>
              <a:gd name="connsiteX92" fmla="*/ 4311650 w 4895867"/>
              <a:gd name="connsiteY92" fmla="*/ 438150 h 496630"/>
              <a:gd name="connsiteX93" fmla="*/ 4330700 w 4895867"/>
              <a:gd name="connsiteY93" fmla="*/ 450850 h 496630"/>
              <a:gd name="connsiteX94" fmla="*/ 4356100 w 4895867"/>
              <a:gd name="connsiteY94" fmla="*/ 469900 h 496630"/>
              <a:gd name="connsiteX95" fmla="*/ 4394200 w 4895867"/>
              <a:gd name="connsiteY95" fmla="*/ 482600 h 496630"/>
              <a:gd name="connsiteX96" fmla="*/ 4603750 w 4895867"/>
              <a:gd name="connsiteY96" fmla="*/ 495300 h 496630"/>
              <a:gd name="connsiteX97" fmla="*/ 4667250 w 4895867"/>
              <a:gd name="connsiteY97" fmla="*/ 482600 h 496630"/>
              <a:gd name="connsiteX98" fmla="*/ 4686300 w 4895867"/>
              <a:gd name="connsiteY98" fmla="*/ 476250 h 496630"/>
              <a:gd name="connsiteX99" fmla="*/ 4705350 w 4895867"/>
              <a:gd name="connsiteY99" fmla="*/ 463550 h 496630"/>
              <a:gd name="connsiteX100" fmla="*/ 4724400 w 4895867"/>
              <a:gd name="connsiteY100" fmla="*/ 425450 h 496630"/>
              <a:gd name="connsiteX101" fmla="*/ 4730750 w 4895867"/>
              <a:gd name="connsiteY101" fmla="*/ 406400 h 496630"/>
              <a:gd name="connsiteX102" fmla="*/ 4743450 w 4895867"/>
              <a:gd name="connsiteY102" fmla="*/ 381000 h 496630"/>
              <a:gd name="connsiteX103" fmla="*/ 4756150 w 4895867"/>
              <a:gd name="connsiteY103" fmla="*/ 361950 h 496630"/>
              <a:gd name="connsiteX104" fmla="*/ 4762500 w 4895867"/>
              <a:gd name="connsiteY104" fmla="*/ 342900 h 496630"/>
              <a:gd name="connsiteX105" fmla="*/ 4787900 w 4895867"/>
              <a:gd name="connsiteY105" fmla="*/ 304800 h 496630"/>
              <a:gd name="connsiteX106" fmla="*/ 4819650 w 4895867"/>
              <a:gd name="connsiteY106" fmla="*/ 260350 h 496630"/>
              <a:gd name="connsiteX107" fmla="*/ 4826000 w 4895867"/>
              <a:gd name="connsiteY107" fmla="*/ 241300 h 496630"/>
              <a:gd name="connsiteX108" fmla="*/ 4870450 w 4895867"/>
              <a:gd name="connsiteY108" fmla="*/ 177800 h 496630"/>
              <a:gd name="connsiteX109" fmla="*/ 4876800 w 4895867"/>
              <a:gd name="connsiteY109" fmla="*/ 158750 h 496630"/>
              <a:gd name="connsiteX110" fmla="*/ 4889500 w 4895867"/>
              <a:gd name="connsiteY110" fmla="*/ 139700 h 496630"/>
              <a:gd name="connsiteX111" fmla="*/ 4895850 w 4895867"/>
              <a:gd name="connsiteY111" fmla="*/ 114300 h 4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95867" h="496630">
                <a:moveTo>
                  <a:pt x="0" y="120650"/>
                </a:moveTo>
                <a:cubicBezTo>
                  <a:pt x="86346" y="135041"/>
                  <a:pt x="-10283" y="120322"/>
                  <a:pt x="146050" y="133350"/>
                </a:cubicBezTo>
                <a:cubicBezTo>
                  <a:pt x="160965" y="134593"/>
                  <a:pt x="175635" y="137951"/>
                  <a:pt x="190500" y="139700"/>
                </a:cubicBezTo>
                <a:cubicBezTo>
                  <a:pt x="211627" y="142185"/>
                  <a:pt x="232914" y="143239"/>
                  <a:pt x="254000" y="146050"/>
                </a:cubicBezTo>
                <a:cubicBezTo>
                  <a:pt x="266276" y="147687"/>
                  <a:pt x="297946" y="154977"/>
                  <a:pt x="311150" y="158750"/>
                </a:cubicBezTo>
                <a:cubicBezTo>
                  <a:pt x="317586" y="160589"/>
                  <a:pt x="323706" y="163477"/>
                  <a:pt x="330200" y="165100"/>
                </a:cubicBezTo>
                <a:cubicBezTo>
                  <a:pt x="357442" y="171910"/>
                  <a:pt x="371743" y="172139"/>
                  <a:pt x="400050" y="177800"/>
                </a:cubicBezTo>
                <a:cubicBezTo>
                  <a:pt x="412727" y="180335"/>
                  <a:pt x="456608" y="192222"/>
                  <a:pt x="463550" y="196850"/>
                </a:cubicBezTo>
                <a:cubicBezTo>
                  <a:pt x="469900" y="201083"/>
                  <a:pt x="476737" y="204664"/>
                  <a:pt x="482600" y="209550"/>
                </a:cubicBezTo>
                <a:cubicBezTo>
                  <a:pt x="489499" y="215299"/>
                  <a:pt x="493268" y="225376"/>
                  <a:pt x="501650" y="228600"/>
                </a:cubicBezTo>
                <a:cubicBezTo>
                  <a:pt x="521797" y="236349"/>
                  <a:pt x="544209" y="236065"/>
                  <a:pt x="565150" y="241300"/>
                </a:cubicBezTo>
                <a:cubicBezTo>
                  <a:pt x="582083" y="245533"/>
                  <a:pt x="599391" y="248480"/>
                  <a:pt x="615950" y="254000"/>
                </a:cubicBezTo>
                <a:lnTo>
                  <a:pt x="654050" y="266700"/>
                </a:lnTo>
                <a:cubicBezTo>
                  <a:pt x="660400" y="268817"/>
                  <a:pt x="666498" y="271950"/>
                  <a:pt x="673100" y="273050"/>
                </a:cubicBezTo>
                <a:lnTo>
                  <a:pt x="711200" y="279400"/>
                </a:lnTo>
                <a:cubicBezTo>
                  <a:pt x="808825" y="297150"/>
                  <a:pt x="668780" y="273388"/>
                  <a:pt x="781050" y="292100"/>
                </a:cubicBezTo>
                <a:cubicBezTo>
                  <a:pt x="825500" y="289983"/>
                  <a:pt x="870041" y="289299"/>
                  <a:pt x="914400" y="285750"/>
                </a:cubicBezTo>
                <a:cubicBezTo>
                  <a:pt x="923099" y="285054"/>
                  <a:pt x="931994" y="283303"/>
                  <a:pt x="939800" y="279400"/>
                </a:cubicBezTo>
                <a:cubicBezTo>
                  <a:pt x="963228" y="267686"/>
                  <a:pt x="1001956" y="236966"/>
                  <a:pt x="1016000" y="215900"/>
                </a:cubicBezTo>
                <a:cubicBezTo>
                  <a:pt x="1020233" y="209550"/>
                  <a:pt x="1023630" y="202554"/>
                  <a:pt x="1028700" y="196850"/>
                </a:cubicBezTo>
                <a:cubicBezTo>
                  <a:pt x="1040632" y="183426"/>
                  <a:pt x="1054100" y="171450"/>
                  <a:pt x="1066800" y="158750"/>
                </a:cubicBezTo>
                <a:cubicBezTo>
                  <a:pt x="1073150" y="152400"/>
                  <a:pt x="1080869" y="147172"/>
                  <a:pt x="1085850" y="139700"/>
                </a:cubicBezTo>
                <a:cubicBezTo>
                  <a:pt x="1090083" y="133350"/>
                  <a:pt x="1092687" y="125536"/>
                  <a:pt x="1098550" y="120650"/>
                </a:cubicBezTo>
                <a:cubicBezTo>
                  <a:pt x="1105822" y="114590"/>
                  <a:pt x="1115923" y="112967"/>
                  <a:pt x="1123950" y="107950"/>
                </a:cubicBezTo>
                <a:cubicBezTo>
                  <a:pt x="1167885" y="80490"/>
                  <a:pt x="1130974" y="95025"/>
                  <a:pt x="1168400" y="82550"/>
                </a:cubicBezTo>
                <a:cubicBezTo>
                  <a:pt x="1176867" y="84667"/>
                  <a:pt x="1185409" y="86502"/>
                  <a:pt x="1193800" y="88900"/>
                </a:cubicBezTo>
                <a:cubicBezTo>
                  <a:pt x="1200236" y="90739"/>
                  <a:pt x="1206157" y="95250"/>
                  <a:pt x="1212850" y="95250"/>
                </a:cubicBezTo>
                <a:cubicBezTo>
                  <a:pt x="1310240" y="95250"/>
                  <a:pt x="1407583" y="91017"/>
                  <a:pt x="1504950" y="88900"/>
                </a:cubicBezTo>
                <a:cubicBezTo>
                  <a:pt x="1532467" y="93133"/>
                  <a:pt x="1568616" y="81143"/>
                  <a:pt x="1587500" y="101600"/>
                </a:cubicBezTo>
                <a:cubicBezTo>
                  <a:pt x="1594727" y="109429"/>
                  <a:pt x="1579016" y="182118"/>
                  <a:pt x="1574800" y="203200"/>
                </a:cubicBezTo>
                <a:cubicBezTo>
                  <a:pt x="1575069" y="205354"/>
                  <a:pt x="1578464" y="259496"/>
                  <a:pt x="1587500" y="273050"/>
                </a:cubicBezTo>
                <a:cubicBezTo>
                  <a:pt x="1592481" y="280522"/>
                  <a:pt x="1599078" y="287119"/>
                  <a:pt x="1606550" y="292100"/>
                </a:cubicBezTo>
                <a:cubicBezTo>
                  <a:pt x="1612119" y="295813"/>
                  <a:pt x="1619164" y="296611"/>
                  <a:pt x="1625600" y="298450"/>
                </a:cubicBezTo>
                <a:cubicBezTo>
                  <a:pt x="1670785" y="311360"/>
                  <a:pt x="1673058" y="306376"/>
                  <a:pt x="1739900" y="311150"/>
                </a:cubicBezTo>
                <a:cubicBezTo>
                  <a:pt x="1760706" y="306989"/>
                  <a:pt x="1815103" y="295400"/>
                  <a:pt x="1841500" y="292100"/>
                </a:cubicBezTo>
                <a:cubicBezTo>
                  <a:pt x="1862608" y="289462"/>
                  <a:pt x="1883833" y="287867"/>
                  <a:pt x="1905000" y="285750"/>
                </a:cubicBezTo>
                <a:cubicBezTo>
                  <a:pt x="1946192" y="258289"/>
                  <a:pt x="1920296" y="282736"/>
                  <a:pt x="1930400" y="196850"/>
                </a:cubicBezTo>
                <a:cubicBezTo>
                  <a:pt x="1931661" y="186131"/>
                  <a:pt x="1935324" y="175798"/>
                  <a:pt x="1936750" y="165100"/>
                </a:cubicBezTo>
                <a:cubicBezTo>
                  <a:pt x="1947664" y="83246"/>
                  <a:pt x="1935147" y="125460"/>
                  <a:pt x="1949450" y="82550"/>
                </a:cubicBezTo>
                <a:cubicBezTo>
                  <a:pt x="1950551" y="73742"/>
                  <a:pt x="1944372" y="19050"/>
                  <a:pt x="1974850" y="19050"/>
                </a:cubicBezTo>
                <a:cubicBezTo>
                  <a:pt x="1986166" y="19050"/>
                  <a:pt x="2006396" y="47159"/>
                  <a:pt x="2012950" y="50800"/>
                </a:cubicBezTo>
                <a:cubicBezTo>
                  <a:pt x="2024652" y="57301"/>
                  <a:pt x="2051050" y="63500"/>
                  <a:pt x="2051050" y="63500"/>
                </a:cubicBezTo>
                <a:cubicBezTo>
                  <a:pt x="2145056" y="57017"/>
                  <a:pt x="2189529" y="64756"/>
                  <a:pt x="2260600" y="44450"/>
                </a:cubicBezTo>
                <a:cubicBezTo>
                  <a:pt x="2267036" y="42611"/>
                  <a:pt x="2273300" y="40217"/>
                  <a:pt x="2279650" y="38100"/>
                </a:cubicBezTo>
                <a:cubicBezTo>
                  <a:pt x="2290233" y="40217"/>
                  <a:pt x="2300607" y="44450"/>
                  <a:pt x="2311400" y="44450"/>
                </a:cubicBezTo>
                <a:cubicBezTo>
                  <a:pt x="2326969" y="44450"/>
                  <a:pt x="2358116" y="35946"/>
                  <a:pt x="2374900" y="31750"/>
                </a:cubicBezTo>
                <a:cubicBezTo>
                  <a:pt x="2393950" y="33867"/>
                  <a:pt x="2412883" y="38100"/>
                  <a:pt x="2432050" y="38100"/>
                </a:cubicBezTo>
                <a:cubicBezTo>
                  <a:pt x="2498111" y="38100"/>
                  <a:pt x="2589290" y="33329"/>
                  <a:pt x="2660650" y="25400"/>
                </a:cubicBezTo>
                <a:cubicBezTo>
                  <a:pt x="2675526" y="23747"/>
                  <a:pt x="2690283" y="21167"/>
                  <a:pt x="2705100" y="19050"/>
                </a:cubicBezTo>
                <a:cubicBezTo>
                  <a:pt x="2719550" y="11825"/>
                  <a:pt x="2738608" y="0"/>
                  <a:pt x="2755900" y="0"/>
                </a:cubicBezTo>
                <a:cubicBezTo>
                  <a:pt x="2768775" y="0"/>
                  <a:pt x="2781300" y="4233"/>
                  <a:pt x="2794000" y="6350"/>
                </a:cubicBezTo>
                <a:cubicBezTo>
                  <a:pt x="2798233" y="19050"/>
                  <a:pt x="2803453" y="31463"/>
                  <a:pt x="2806700" y="44450"/>
                </a:cubicBezTo>
                <a:cubicBezTo>
                  <a:pt x="2808817" y="52917"/>
                  <a:pt x="2810542" y="61491"/>
                  <a:pt x="2813050" y="69850"/>
                </a:cubicBezTo>
                <a:cubicBezTo>
                  <a:pt x="2816897" y="82672"/>
                  <a:pt x="2818324" y="96811"/>
                  <a:pt x="2825750" y="107950"/>
                </a:cubicBezTo>
                <a:cubicBezTo>
                  <a:pt x="2834217" y="120650"/>
                  <a:pt x="2837498" y="139224"/>
                  <a:pt x="2851150" y="146050"/>
                </a:cubicBezTo>
                <a:cubicBezTo>
                  <a:pt x="2877168" y="159059"/>
                  <a:pt x="2878869" y="158016"/>
                  <a:pt x="2901950" y="177800"/>
                </a:cubicBezTo>
                <a:cubicBezTo>
                  <a:pt x="2908768" y="183644"/>
                  <a:pt x="2914101" y="191101"/>
                  <a:pt x="2921000" y="196850"/>
                </a:cubicBezTo>
                <a:cubicBezTo>
                  <a:pt x="2926863" y="201736"/>
                  <a:pt x="2934187" y="204664"/>
                  <a:pt x="2940050" y="209550"/>
                </a:cubicBezTo>
                <a:cubicBezTo>
                  <a:pt x="2946949" y="215299"/>
                  <a:pt x="2952011" y="223087"/>
                  <a:pt x="2959100" y="228600"/>
                </a:cubicBezTo>
                <a:cubicBezTo>
                  <a:pt x="3027458" y="281767"/>
                  <a:pt x="2973001" y="229801"/>
                  <a:pt x="3016250" y="273050"/>
                </a:cubicBezTo>
                <a:lnTo>
                  <a:pt x="3054350" y="266700"/>
                </a:lnTo>
                <a:cubicBezTo>
                  <a:pt x="3069143" y="264424"/>
                  <a:pt x="3084074" y="263027"/>
                  <a:pt x="3098800" y="260350"/>
                </a:cubicBezTo>
                <a:cubicBezTo>
                  <a:pt x="3107386" y="258789"/>
                  <a:pt x="3115733" y="256117"/>
                  <a:pt x="3124200" y="254000"/>
                </a:cubicBezTo>
                <a:cubicBezTo>
                  <a:pt x="3126317" y="245533"/>
                  <a:pt x="3127112" y="236622"/>
                  <a:pt x="3130550" y="228600"/>
                </a:cubicBezTo>
                <a:cubicBezTo>
                  <a:pt x="3137477" y="212436"/>
                  <a:pt x="3146906" y="204547"/>
                  <a:pt x="3162300" y="196850"/>
                </a:cubicBezTo>
                <a:cubicBezTo>
                  <a:pt x="3168287" y="193857"/>
                  <a:pt x="3175000" y="192617"/>
                  <a:pt x="3181350" y="190500"/>
                </a:cubicBezTo>
                <a:cubicBezTo>
                  <a:pt x="3189817" y="194733"/>
                  <a:pt x="3198723" y="198183"/>
                  <a:pt x="3206750" y="203200"/>
                </a:cubicBezTo>
                <a:cubicBezTo>
                  <a:pt x="3215725" y="208809"/>
                  <a:pt x="3222961" y="216999"/>
                  <a:pt x="3232150" y="222250"/>
                </a:cubicBezTo>
                <a:cubicBezTo>
                  <a:pt x="3239235" y="226299"/>
                  <a:pt x="3271101" y="233575"/>
                  <a:pt x="3276600" y="234950"/>
                </a:cubicBezTo>
                <a:cubicBezTo>
                  <a:pt x="3308350" y="232833"/>
                  <a:pt x="3340349" y="233100"/>
                  <a:pt x="3371850" y="228600"/>
                </a:cubicBezTo>
                <a:cubicBezTo>
                  <a:pt x="3398012" y="224863"/>
                  <a:pt x="3440260" y="200745"/>
                  <a:pt x="3460750" y="190500"/>
                </a:cubicBezTo>
                <a:cubicBezTo>
                  <a:pt x="3481566" y="180092"/>
                  <a:pt x="3484644" y="177056"/>
                  <a:pt x="3505200" y="171450"/>
                </a:cubicBezTo>
                <a:cubicBezTo>
                  <a:pt x="3522039" y="166857"/>
                  <a:pt x="3556000" y="158750"/>
                  <a:pt x="3556000" y="158750"/>
                </a:cubicBezTo>
                <a:cubicBezTo>
                  <a:pt x="3560233" y="165100"/>
                  <a:pt x="3562741" y="173032"/>
                  <a:pt x="3568700" y="177800"/>
                </a:cubicBezTo>
                <a:cubicBezTo>
                  <a:pt x="3573927" y="181981"/>
                  <a:pt x="3581186" y="182837"/>
                  <a:pt x="3587750" y="184150"/>
                </a:cubicBezTo>
                <a:cubicBezTo>
                  <a:pt x="3602426" y="187085"/>
                  <a:pt x="3617335" y="188751"/>
                  <a:pt x="3632200" y="190500"/>
                </a:cubicBezTo>
                <a:cubicBezTo>
                  <a:pt x="3698340" y="198281"/>
                  <a:pt x="3724118" y="198626"/>
                  <a:pt x="3797300" y="203200"/>
                </a:cubicBezTo>
                <a:cubicBezTo>
                  <a:pt x="3803650" y="207433"/>
                  <a:pt x="3809524" y="212487"/>
                  <a:pt x="3816350" y="215900"/>
                </a:cubicBezTo>
                <a:cubicBezTo>
                  <a:pt x="3822337" y="218893"/>
                  <a:pt x="3828906" y="220627"/>
                  <a:pt x="3835400" y="222250"/>
                </a:cubicBezTo>
                <a:cubicBezTo>
                  <a:pt x="3871654" y="231314"/>
                  <a:pt x="3859957" y="225172"/>
                  <a:pt x="3892550" y="234950"/>
                </a:cubicBezTo>
                <a:cubicBezTo>
                  <a:pt x="3905372" y="238797"/>
                  <a:pt x="3917950" y="243417"/>
                  <a:pt x="3930650" y="247650"/>
                </a:cubicBezTo>
                <a:cubicBezTo>
                  <a:pt x="3937000" y="249767"/>
                  <a:pt x="3943136" y="252687"/>
                  <a:pt x="3949700" y="254000"/>
                </a:cubicBezTo>
                <a:cubicBezTo>
                  <a:pt x="3988014" y="261663"/>
                  <a:pt x="3971211" y="256937"/>
                  <a:pt x="4000500" y="266700"/>
                </a:cubicBezTo>
                <a:cubicBezTo>
                  <a:pt x="4055817" y="257481"/>
                  <a:pt x="4026109" y="263473"/>
                  <a:pt x="4089400" y="247650"/>
                </a:cubicBezTo>
                <a:cubicBezTo>
                  <a:pt x="4097538" y="245615"/>
                  <a:pt x="4124740" y="239505"/>
                  <a:pt x="4133850" y="234950"/>
                </a:cubicBezTo>
                <a:cubicBezTo>
                  <a:pt x="4183089" y="210331"/>
                  <a:pt x="4124067" y="231861"/>
                  <a:pt x="4171950" y="215900"/>
                </a:cubicBezTo>
                <a:cubicBezTo>
                  <a:pt x="4182533" y="218017"/>
                  <a:pt x="4193229" y="219632"/>
                  <a:pt x="4203700" y="222250"/>
                </a:cubicBezTo>
                <a:cubicBezTo>
                  <a:pt x="4210194" y="223873"/>
                  <a:pt x="4218859" y="223153"/>
                  <a:pt x="4222750" y="228600"/>
                </a:cubicBezTo>
                <a:cubicBezTo>
                  <a:pt x="4230531" y="239493"/>
                  <a:pt x="4232203" y="253713"/>
                  <a:pt x="4235450" y="266700"/>
                </a:cubicBezTo>
                <a:cubicBezTo>
                  <a:pt x="4254275" y="341999"/>
                  <a:pt x="4225397" y="222787"/>
                  <a:pt x="4248150" y="336550"/>
                </a:cubicBezTo>
                <a:cubicBezTo>
                  <a:pt x="4252558" y="358588"/>
                  <a:pt x="4258847" y="361396"/>
                  <a:pt x="4273550" y="381000"/>
                </a:cubicBezTo>
                <a:cubicBezTo>
                  <a:pt x="4275667" y="387350"/>
                  <a:pt x="4276907" y="394063"/>
                  <a:pt x="4279900" y="400050"/>
                </a:cubicBezTo>
                <a:cubicBezTo>
                  <a:pt x="4287036" y="414321"/>
                  <a:pt x="4299613" y="428119"/>
                  <a:pt x="4311650" y="438150"/>
                </a:cubicBezTo>
                <a:cubicBezTo>
                  <a:pt x="4317513" y="443036"/>
                  <a:pt x="4324490" y="446414"/>
                  <a:pt x="4330700" y="450850"/>
                </a:cubicBezTo>
                <a:cubicBezTo>
                  <a:pt x="4339312" y="457001"/>
                  <a:pt x="4346634" y="465167"/>
                  <a:pt x="4356100" y="469900"/>
                </a:cubicBezTo>
                <a:cubicBezTo>
                  <a:pt x="4368074" y="475887"/>
                  <a:pt x="4381500" y="478367"/>
                  <a:pt x="4394200" y="482600"/>
                </a:cubicBezTo>
                <a:cubicBezTo>
                  <a:pt x="4473525" y="509042"/>
                  <a:pt x="4406560" y="488727"/>
                  <a:pt x="4603750" y="495300"/>
                </a:cubicBezTo>
                <a:cubicBezTo>
                  <a:pt x="4633689" y="490310"/>
                  <a:pt x="4640726" y="490178"/>
                  <a:pt x="4667250" y="482600"/>
                </a:cubicBezTo>
                <a:cubicBezTo>
                  <a:pt x="4673686" y="480761"/>
                  <a:pt x="4680313" y="479243"/>
                  <a:pt x="4686300" y="476250"/>
                </a:cubicBezTo>
                <a:cubicBezTo>
                  <a:pt x="4693126" y="472837"/>
                  <a:pt x="4699000" y="467783"/>
                  <a:pt x="4705350" y="463550"/>
                </a:cubicBezTo>
                <a:cubicBezTo>
                  <a:pt x="4721311" y="415667"/>
                  <a:pt x="4699781" y="474689"/>
                  <a:pt x="4724400" y="425450"/>
                </a:cubicBezTo>
                <a:cubicBezTo>
                  <a:pt x="4727393" y="419463"/>
                  <a:pt x="4728113" y="412552"/>
                  <a:pt x="4730750" y="406400"/>
                </a:cubicBezTo>
                <a:cubicBezTo>
                  <a:pt x="4734479" y="397699"/>
                  <a:pt x="4738754" y="389219"/>
                  <a:pt x="4743450" y="381000"/>
                </a:cubicBezTo>
                <a:cubicBezTo>
                  <a:pt x="4747236" y="374374"/>
                  <a:pt x="4752737" y="368776"/>
                  <a:pt x="4756150" y="361950"/>
                </a:cubicBezTo>
                <a:cubicBezTo>
                  <a:pt x="4759143" y="355963"/>
                  <a:pt x="4759249" y="348751"/>
                  <a:pt x="4762500" y="342900"/>
                </a:cubicBezTo>
                <a:cubicBezTo>
                  <a:pt x="4769913" y="329557"/>
                  <a:pt x="4779433" y="317500"/>
                  <a:pt x="4787900" y="304800"/>
                </a:cubicBezTo>
                <a:cubicBezTo>
                  <a:pt x="4806471" y="276944"/>
                  <a:pt x="4796021" y="291855"/>
                  <a:pt x="4819650" y="260350"/>
                </a:cubicBezTo>
                <a:cubicBezTo>
                  <a:pt x="4821767" y="254000"/>
                  <a:pt x="4822679" y="247112"/>
                  <a:pt x="4826000" y="241300"/>
                </a:cubicBezTo>
                <a:cubicBezTo>
                  <a:pt x="4837592" y="221014"/>
                  <a:pt x="4863143" y="199720"/>
                  <a:pt x="4870450" y="177800"/>
                </a:cubicBezTo>
                <a:cubicBezTo>
                  <a:pt x="4872567" y="171450"/>
                  <a:pt x="4873807" y="164737"/>
                  <a:pt x="4876800" y="158750"/>
                </a:cubicBezTo>
                <a:cubicBezTo>
                  <a:pt x="4880213" y="151924"/>
                  <a:pt x="4886087" y="146526"/>
                  <a:pt x="4889500" y="139700"/>
                </a:cubicBezTo>
                <a:cubicBezTo>
                  <a:pt x="4896519" y="125661"/>
                  <a:pt x="4895850" y="125124"/>
                  <a:pt x="4895850" y="114300"/>
                </a:cubicBezTo>
              </a:path>
            </a:pathLst>
          </a:cu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Freeform 8">
            <a:extLst>
              <a:ext uri="{FF2B5EF4-FFF2-40B4-BE49-F238E27FC236}">
                <a16:creationId xmlns:a16="http://schemas.microsoft.com/office/drawing/2014/main" id="{E48A71E5-9FC4-D4E3-EF39-263B65F07F08}"/>
              </a:ext>
            </a:extLst>
          </p:cNvPr>
          <p:cNvSpPr/>
          <p:nvPr/>
        </p:nvSpPr>
        <p:spPr>
          <a:xfrm>
            <a:off x="1701209" y="2374605"/>
            <a:ext cx="4978078" cy="709669"/>
          </a:xfrm>
          <a:custGeom>
            <a:avLst/>
            <a:gdLst>
              <a:gd name="connsiteX0" fmla="*/ 0 w 4978078"/>
              <a:gd name="connsiteY0" fmla="*/ 375683 h 709669"/>
              <a:gd name="connsiteX1" fmla="*/ 49619 w 4978078"/>
              <a:gd name="connsiteY1" fmla="*/ 411125 h 709669"/>
              <a:gd name="connsiteX2" fmla="*/ 113414 w 4978078"/>
              <a:gd name="connsiteY2" fmla="*/ 425302 h 709669"/>
              <a:gd name="connsiteX3" fmla="*/ 198475 w 4978078"/>
              <a:gd name="connsiteY3" fmla="*/ 439479 h 709669"/>
              <a:gd name="connsiteX4" fmla="*/ 290624 w 4978078"/>
              <a:gd name="connsiteY4" fmla="*/ 425302 h 709669"/>
              <a:gd name="connsiteX5" fmla="*/ 318977 w 4978078"/>
              <a:gd name="connsiteY5" fmla="*/ 418214 h 709669"/>
              <a:gd name="connsiteX6" fmla="*/ 340242 w 4978078"/>
              <a:gd name="connsiteY6" fmla="*/ 404037 h 709669"/>
              <a:gd name="connsiteX7" fmla="*/ 382772 w 4978078"/>
              <a:gd name="connsiteY7" fmla="*/ 389860 h 709669"/>
              <a:gd name="connsiteX8" fmla="*/ 439479 w 4978078"/>
              <a:gd name="connsiteY8" fmla="*/ 361507 h 709669"/>
              <a:gd name="connsiteX9" fmla="*/ 460744 w 4978078"/>
              <a:gd name="connsiteY9" fmla="*/ 347330 h 709669"/>
              <a:gd name="connsiteX10" fmla="*/ 538717 w 4978078"/>
              <a:gd name="connsiteY10" fmla="*/ 326065 h 709669"/>
              <a:gd name="connsiteX11" fmla="*/ 623777 w 4978078"/>
              <a:gd name="connsiteY11" fmla="*/ 333153 h 709669"/>
              <a:gd name="connsiteX12" fmla="*/ 659219 w 4978078"/>
              <a:gd name="connsiteY12" fmla="*/ 340242 h 709669"/>
              <a:gd name="connsiteX13" fmla="*/ 680484 w 4978078"/>
              <a:gd name="connsiteY13" fmla="*/ 333153 h 709669"/>
              <a:gd name="connsiteX14" fmla="*/ 708838 w 4978078"/>
              <a:gd name="connsiteY14" fmla="*/ 326065 h 709669"/>
              <a:gd name="connsiteX15" fmla="*/ 730103 w 4978078"/>
              <a:gd name="connsiteY15" fmla="*/ 318976 h 709669"/>
              <a:gd name="connsiteX16" fmla="*/ 808075 w 4978078"/>
              <a:gd name="connsiteY16" fmla="*/ 297711 h 709669"/>
              <a:gd name="connsiteX17" fmla="*/ 829340 w 4978078"/>
              <a:gd name="connsiteY17" fmla="*/ 290623 h 709669"/>
              <a:gd name="connsiteX18" fmla="*/ 850605 w 4978078"/>
              <a:gd name="connsiteY18" fmla="*/ 283535 h 709669"/>
              <a:gd name="connsiteX19" fmla="*/ 871870 w 4978078"/>
              <a:gd name="connsiteY19" fmla="*/ 269358 h 709669"/>
              <a:gd name="connsiteX20" fmla="*/ 985284 w 4978078"/>
              <a:gd name="connsiteY20" fmla="*/ 269358 h 709669"/>
              <a:gd name="connsiteX21" fmla="*/ 1027814 w 4978078"/>
              <a:gd name="connsiteY21" fmla="*/ 311888 h 709669"/>
              <a:gd name="connsiteX22" fmla="*/ 1049079 w 4978078"/>
              <a:gd name="connsiteY22" fmla="*/ 326065 h 709669"/>
              <a:gd name="connsiteX23" fmla="*/ 1070344 w 4978078"/>
              <a:gd name="connsiteY23" fmla="*/ 368595 h 709669"/>
              <a:gd name="connsiteX24" fmla="*/ 1084521 w 4978078"/>
              <a:gd name="connsiteY24" fmla="*/ 389860 h 709669"/>
              <a:gd name="connsiteX25" fmla="*/ 1112875 w 4978078"/>
              <a:gd name="connsiteY25" fmla="*/ 439479 h 709669"/>
              <a:gd name="connsiteX26" fmla="*/ 1183758 w 4978078"/>
              <a:gd name="connsiteY26" fmla="*/ 474921 h 709669"/>
              <a:gd name="connsiteX27" fmla="*/ 1282996 w 4978078"/>
              <a:gd name="connsiteY27" fmla="*/ 467832 h 709669"/>
              <a:gd name="connsiteX28" fmla="*/ 1304261 w 4978078"/>
              <a:gd name="connsiteY28" fmla="*/ 453655 h 709669"/>
              <a:gd name="connsiteX29" fmla="*/ 1325526 w 4978078"/>
              <a:gd name="connsiteY29" fmla="*/ 446567 h 709669"/>
              <a:gd name="connsiteX30" fmla="*/ 1375144 w 4978078"/>
              <a:gd name="connsiteY30" fmla="*/ 432390 h 709669"/>
              <a:gd name="connsiteX31" fmla="*/ 1446028 w 4978078"/>
              <a:gd name="connsiteY31" fmla="*/ 404037 h 709669"/>
              <a:gd name="connsiteX32" fmla="*/ 1467293 w 4978078"/>
              <a:gd name="connsiteY32" fmla="*/ 396948 h 709669"/>
              <a:gd name="connsiteX33" fmla="*/ 1495647 w 4978078"/>
              <a:gd name="connsiteY33" fmla="*/ 404037 h 709669"/>
              <a:gd name="connsiteX34" fmla="*/ 1516912 w 4978078"/>
              <a:gd name="connsiteY34" fmla="*/ 411125 h 709669"/>
              <a:gd name="connsiteX35" fmla="*/ 1573619 w 4978078"/>
              <a:gd name="connsiteY35" fmla="*/ 425302 h 709669"/>
              <a:gd name="connsiteX36" fmla="*/ 1601972 w 4978078"/>
              <a:gd name="connsiteY36" fmla="*/ 467832 h 709669"/>
              <a:gd name="connsiteX37" fmla="*/ 1616149 w 4978078"/>
              <a:gd name="connsiteY37" fmla="*/ 489097 h 709669"/>
              <a:gd name="connsiteX38" fmla="*/ 1623238 w 4978078"/>
              <a:gd name="connsiteY38" fmla="*/ 510362 h 709669"/>
              <a:gd name="connsiteX39" fmla="*/ 1644503 w 4978078"/>
              <a:gd name="connsiteY39" fmla="*/ 524539 h 709669"/>
              <a:gd name="connsiteX40" fmla="*/ 1701210 w 4978078"/>
              <a:gd name="connsiteY40" fmla="*/ 538716 h 709669"/>
              <a:gd name="connsiteX41" fmla="*/ 1722475 w 4978078"/>
              <a:gd name="connsiteY41" fmla="*/ 545804 h 709669"/>
              <a:gd name="connsiteX42" fmla="*/ 1842977 w 4978078"/>
              <a:gd name="connsiteY42" fmla="*/ 559981 h 709669"/>
              <a:gd name="connsiteX43" fmla="*/ 1899684 w 4978078"/>
              <a:gd name="connsiteY43" fmla="*/ 552893 h 709669"/>
              <a:gd name="connsiteX44" fmla="*/ 1977656 w 4978078"/>
              <a:gd name="connsiteY44" fmla="*/ 538716 h 709669"/>
              <a:gd name="connsiteX45" fmla="*/ 2006010 w 4978078"/>
              <a:gd name="connsiteY45" fmla="*/ 496186 h 709669"/>
              <a:gd name="connsiteX46" fmla="*/ 2027275 w 4978078"/>
              <a:gd name="connsiteY46" fmla="*/ 411125 h 709669"/>
              <a:gd name="connsiteX47" fmla="*/ 2048540 w 4978078"/>
              <a:gd name="connsiteY47" fmla="*/ 368595 h 709669"/>
              <a:gd name="connsiteX48" fmla="*/ 2069805 w 4978078"/>
              <a:gd name="connsiteY48" fmla="*/ 354418 h 709669"/>
              <a:gd name="connsiteX49" fmla="*/ 2140689 w 4978078"/>
              <a:gd name="connsiteY49" fmla="*/ 297711 h 709669"/>
              <a:gd name="connsiteX50" fmla="*/ 2211572 w 4978078"/>
              <a:gd name="connsiteY50" fmla="*/ 333153 h 709669"/>
              <a:gd name="connsiteX51" fmla="*/ 2254103 w 4978078"/>
              <a:gd name="connsiteY51" fmla="*/ 347330 h 709669"/>
              <a:gd name="connsiteX52" fmla="*/ 2275368 w 4978078"/>
              <a:gd name="connsiteY52" fmla="*/ 354418 h 709669"/>
              <a:gd name="connsiteX53" fmla="*/ 2339163 w 4978078"/>
              <a:gd name="connsiteY53" fmla="*/ 347330 h 709669"/>
              <a:gd name="connsiteX54" fmla="*/ 2395870 w 4978078"/>
              <a:gd name="connsiteY54" fmla="*/ 326065 h 709669"/>
              <a:gd name="connsiteX55" fmla="*/ 2417135 w 4978078"/>
              <a:gd name="connsiteY55" fmla="*/ 297711 h 709669"/>
              <a:gd name="connsiteX56" fmla="*/ 2445489 w 4978078"/>
              <a:gd name="connsiteY56" fmla="*/ 205562 h 709669"/>
              <a:gd name="connsiteX57" fmla="*/ 2459665 w 4978078"/>
              <a:gd name="connsiteY57" fmla="*/ 163032 h 709669"/>
              <a:gd name="connsiteX58" fmla="*/ 2473842 w 4978078"/>
              <a:gd name="connsiteY58" fmla="*/ 141767 h 709669"/>
              <a:gd name="connsiteX59" fmla="*/ 2516372 w 4978078"/>
              <a:gd name="connsiteY59" fmla="*/ 63795 h 709669"/>
              <a:gd name="connsiteX60" fmla="*/ 2530549 w 4978078"/>
              <a:gd name="connsiteY60" fmla="*/ 14176 h 709669"/>
              <a:gd name="connsiteX61" fmla="*/ 2551814 w 4978078"/>
              <a:gd name="connsiteY61" fmla="*/ 7088 h 709669"/>
              <a:gd name="connsiteX62" fmla="*/ 2580168 w 4978078"/>
              <a:gd name="connsiteY62" fmla="*/ 28353 h 709669"/>
              <a:gd name="connsiteX63" fmla="*/ 2608521 w 4978078"/>
              <a:gd name="connsiteY63" fmla="*/ 42530 h 709669"/>
              <a:gd name="connsiteX64" fmla="*/ 2622698 w 4978078"/>
              <a:gd name="connsiteY64" fmla="*/ 63795 h 709669"/>
              <a:gd name="connsiteX65" fmla="*/ 2672317 w 4978078"/>
              <a:gd name="connsiteY65" fmla="*/ 77972 h 709669"/>
              <a:gd name="connsiteX66" fmla="*/ 2842438 w 4978078"/>
              <a:gd name="connsiteY66" fmla="*/ 77972 h 709669"/>
              <a:gd name="connsiteX67" fmla="*/ 2863703 w 4978078"/>
              <a:gd name="connsiteY67" fmla="*/ 85060 h 709669"/>
              <a:gd name="connsiteX68" fmla="*/ 2920410 w 4978078"/>
              <a:gd name="connsiteY68" fmla="*/ 106325 h 709669"/>
              <a:gd name="connsiteX69" fmla="*/ 2941675 w 4978078"/>
              <a:gd name="connsiteY69" fmla="*/ 134679 h 709669"/>
              <a:gd name="connsiteX70" fmla="*/ 2991293 w 4978078"/>
              <a:gd name="connsiteY70" fmla="*/ 184297 h 709669"/>
              <a:gd name="connsiteX71" fmla="*/ 3033824 w 4978078"/>
              <a:gd name="connsiteY71" fmla="*/ 198474 h 709669"/>
              <a:gd name="connsiteX72" fmla="*/ 3196856 w 4978078"/>
              <a:gd name="connsiteY72" fmla="*/ 184297 h 709669"/>
              <a:gd name="connsiteX73" fmla="*/ 3310270 w 4978078"/>
              <a:gd name="connsiteY73" fmla="*/ 177209 h 709669"/>
              <a:gd name="connsiteX74" fmla="*/ 3317358 w 4978078"/>
              <a:gd name="connsiteY74" fmla="*/ 148855 h 709669"/>
              <a:gd name="connsiteX75" fmla="*/ 3317358 w 4978078"/>
              <a:gd name="connsiteY75" fmla="*/ 35442 h 709669"/>
              <a:gd name="connsiteX76" fmla="*/ 3352800 w 4978078"/>
              <a:gd name="connsiteY76" fmla="*/ 14176 h 709669"/>
              <a:gd name="connsiteX77" fmla="*/ 3381154 w 4978078"/>
              <a:gd name="connsiteY77" fmla="*/ 7088 h 709669"/>
              <a:gd name="connsiteX78" fmla="*/ 3402419 w 4978078"/>
              <a:gd name="connsiteY78" fmla="*/ 0 h 709669"/>
              <a:gd name="connsiteX79" fmla="*/ 3423684 w 4978078"/>
              <a:gd name="connsiteY79" fmla="*/ 28353 h 709669"/>
              <a:gd name="connsiteX80" fmla="*/ 3480391 w 4978078"/>
              <a:gd name="connsiteY80" fmla="*/ 28353 h 709669"/>
              <a:gd name="connsiteX81" fmla="*/ 3515833 w 4978078"/>
              <a:gd name="connsiteY81" fmla="*/ 21265 h 709669"/>
              <a:gd name="connsiteX82" fmla="*/ 3579628 w 4978078"/>
              <a:gd name="connsiteY82" fmla="*/ 14176 h 709669"/>
              <a:gd name="connsiteX83" fmla="*/ 3607982 w 4978078"/>
              <a:gd name="connsiteY83" fmla="*/ 7088 h 709669"/>
              <a:gd name="connsiteX84" fmla="*/ 3622158 w 4978078"/>
              <a:gd name="connsiteY84" fmla="*/ 35442 h 709669"/>
              <a:gd name="connsiteX85" fmla="*/ 3629247 w 4978078"/>
              <a:gd name="connsiteY85" fmla="*/ 219739 h 709669"/>
              <a:gd name="connsiteX86" fmla="*/ 3671777 w 4978078"/>
              <a:gd name="connsiteY86" fmla="*/ 233916 h 709669"/>
              <a:gd name="connsiteX87" fmla="*/ 3693042 w 4978078"/>
              <a:gd name="connsiteY87" fmla="*/ 226828 h 709669"/>
              <a:gd name="connsiteX88" fmla="*/ 3891517 w 4978078"/>
              <a:gd name="connsiteY88" fmla="*/ 241004 h 709669"/>
              <a:gd name="connsiteX89" fmla="*/ 3934047 w 4978078"/>
              <a:gd name="connsiteY89" fmla="*/ 304800 h 709669"/>
              <a:gd name="connsiteX90" fmla="*/ 3948224 w 4978078"/>
              <a:gd name="connsiteY90" fmla="*/ 326065 h 709669"/>
              <a:gd name="connsiteX91" fmla="*/ 3976577 w 4978078"/>
              <a:gd name="connsiteY91" fmla="*/ 375683 h 709669"/>
              <a:gd name="connsiteX92" fmla="*/ 4004931 w 4978078"/>
              <a:gd name="connsiteY92" fmla="*/ 418214 h 709669"/>
              <a:gd name="connsiteX93" fmla="*/ 4033284 w 4978078"/>
              <a:gd name="connsiteY93" fmla="*/ 432390 h 709669"/>
              <a:gd name="connsiteX94" fmla="*/ 4075814 w 4978078"/>
              <a:gd name="connsiteY94" fmla="*/ 446567 h 709669"/>
              <a:gd name="connsiteX95" fmla="*/ 4182140 w 4978078"/>
              <a:gd name="connsiteY95" fmla="*/ 439479 h 709669"/>
              <a:gd name="connsiteX96" fmla="*/ 4288465 w 4978078"/>
              <a:gd name="connsiteY96" fmla="*/ 425302 h 709669"/>
              <a:gd name="connsiteX97" fmla="*/ 4323907 w 4978078"/>
              <a:gd name="connsiteY97" fmla="*/ 432390 h 709669"/>
              <a:gd name="connsiteX98" fmla="*/ 4380614 w 4978078"/>
              <a:gd name="connsiteY98" fmla="*/ 446567 h 709669"/>
              <a:gd name="connsiteX99" fmla="*/ 4479851 w 4978078"/>
              <a:gd name="connsiteY99" fmla="*/ 453655 h 709669"/>
              <a:gd name="connsiteX100" fmla="*/ 4508205 w 4978078"/>
              <a:gd name="connsiteY100" fmla="*/ 467832 h 709669"/>
              <a:gd name="connsiteX101" fmla="*/ 4529470 w 4978078"/>
              <a:gd name="connsiteY101" fmla="*/ 474921 h 709669"/>
              <a:gd name="connsiteX102" fmla="*/ 4586177 w 4978078"/>
              <a:gd name="connsiteY102" fmla="*/ 503274 h 709669"/>
              <a:gd name="connsiteX103" fmla="*/ 4664149 w 4978078"/>
              <a:gd name="connsiteY103" fmla="*/ 552893 h 709669"/>
              <a:gd name="connsiteX104" fmla="*/ 4706679 w 4978078"/>
              <a:gd name="connsiteY104" fmla="*/ 567069 h 709669"/>
              <a:gd name="connsiteX105" fmla="*/ 4756298 w 4978078"/>
              <a:gd name="connsiteY105" fmla="*/ 581246 h 709669"/>
              <a:gd name="connsiteX106" fmla="*/ 4820093 w 4978078"/>
              <a:gd name="connsiteY106" fmla="*/ 595423 h 709669"/>
              <a:gd name="connsiteX107" fmla="*/ 4841358 w 4978078"/>
              <a:gd name="connsiteY107" fmla="*/ 609600 h 709669"/>
              <a:gd name="connsiteX108" fmla="*/ 4876800 w 4978078"/>
              <a:gd name="connsiteY108" fmla="*/ 652130 h 709669"/>
              <a:gd name="connsiteX109" fmla="*/ 4905154 w 4978078"/>
              <a:gd name="connsiteY109" fmla="*/ 666307 h 709669"/>
              <a:gd name="connsiteX110" fmla="*/ 4947684 w 4978078"/>
              <a:gd name="connsiteY110" fmla="*/ 687572 h 709669"/>
              <a:gd name="connsiteX111" fmla="*/ 4954772 w 4978078"/>
              <a:gd name="connsiteY111" fmla="*/ 701748 h 709669"/>
              <a:gd name="connsiteX112" fmla="*/ 4940596 w 4978078"/>
              <a:gd name="connsiteY112" fmla="*/ 701748 h 7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4978078" h="709669">
                <a:moveTo>
                  <a:pt x="0" y="375683"/>
                </a:moveTo>
                <a:cubicBezTo>
                  <a:pt x="16540" y="387497"/>
                  <a:pt x="32190" y="400667"/>
                  <a:pt x="49619" y="411125"/>
                </a:cubicBezTo>
                <a:cubicBezTo>
                  <a:pt x="63206" y="419278"/>
                  <a:pt x="104508" y="423683"/>
                  <a:pt x="113414" y="425302"/>
                </a:cubicBezTo>
                <a:cubicBezTo>
                  <a:pt x="189435" y="439123"/>
                  <a:pt x="103376" y="425892"/>
                  <a:pt x="198475" y="439479"/>
                </a:cubicBezTo>
                <a:cubicBezTo>
                  <a:pt x="247811" y="423032"/>
                  <a:pt x="194688" y="439006"/>
                  <a:pt x="290624" y="425302"/>
                </a:cubicBezTo>
                <a:cubicBezTo>
                  <a:pt x="300268" y="423924"/>
                  <a:pt x="309526" y="420577"/>
                  <a:pt x="318977" y="418214"/>
                </a:cubicBezTo>
                <a:cubicBezTo>
                  <a:pt x="326065" y="413488"/>
                  <a:pt x="332457" y="407497"/>
                  <a:pt x="340242" y="404037"/>
                </a:cubicBezTo>
                <a:cubicBezTo>
                  <a:pt x="353898" y="397968"/>
                  <a:pt x="382772" y="389860"/>
                  <a:pt x="382772" y="389860"/>
                </a:cubicBezTo>
                <a:cubicBezTo>
                  <a:pt x="445747" y="342630"/>
                  <a:pt x="377543" y="388051"/>
                  <a:pt x="439479" y="361507"/>
                </a:cubicBezTo>
                <a:cubicBezTo>
                  <a:pt x="447309" y="358151"/>
                  <a:pt x="452959" y="350790"/>
                  <a:pt x="460744" y="347330"/>
                </a:cubicBezTo>
                <a:cubicBezTo>
                  <a:pt x="490178" y="334248"/>
                  <a:pt x="508395" y="332129"/>
                  <a:pt x="538717" y="326065"/>
                </a:cubicBezTo>
                <a:cubicBezTo>
                  <a:pt x="567070" y="328428"/>
                  <a:pt x="595520" y="329829"/>
                  <a:pt x="623777" y="333153"/>
                </a:cubicBezTo>
                <a:cubicBezTo>
                  <a:pt x="635742" y="334561"/>
                  <a:pt x="647171" y="340242"/>
                  <a:pt x="659219" y="340242"/>
                </a:cubicBezTo>
                <a:cubicBezTo>
                  <a:pt x="666691" y="340242"/>
                  <a:pt x="673300" y="335206"/>
                  <a:pt x="680484" y="333153"/>
                </a:cubicBezTo>
                <a:cubicBezTo>
                  <a:pt x="689851" y="330477"/>
                  <a:pt x="699471" y="328741"/>
                  <a:pt x="708838" y="326065"/>
                </a:cubicBezTo>
                <a:cubicBezTo>
                  <a:pt x="716022" y="324012"/>
                  <a:pt x="722854" y="320788"/>
                  <a:pt x="730103" y="318976"/>
                </a:cubicBezTo>
                <a:cubicBezTo>
                  <a:pt x="810271" y="298933"/>
                  <a:pt x="716812" y="328132"/>
                  <a:pt x="808075" y="297711"/>
                </a:cubicBezTo>
                <a:lnTo>
                  <a:pt x="829340" y="290623"/>
                </a:lnTo>
                <a:lnTo>
                  <a:pt x="850605" y="283535"/>
                </a:lnTo>
                <a:cubicBezTo>
                  <a:pt x="857693" y="278809"/>
                  <a:pt x="864040" y="272714"/>
                  <a:pt x="871870" y="269358"/>
                </a:cubicBezTo>
                <a:cubicBezTo>
                  <a:pt x="908308" y="253741"/>
                  <a:pt x="947517" y="266210"/>
                  <a:pt x="985284" y="269358"/>
                </a:cubicBezTo>
                <a:cubicBezTo>
                  <a:pt x="1035399" y="302769"/>
                  <a:pt x="975061" y="259135"/>
                  <a:pt x="1027814" y="311888"/>
                </a:cubicBezTo>
                <a:cubicBezTo>
                  <a:pt x="1033838" y="317912"/>
                  <a:pt x="1041991" y="321339"/>
                  <a:pt x="1049079" y="326065"/>
                </a:cubicBezTo>
                <a:cubicBezTo>
                  <a:pt x="1089709" y="387008"/>
                  <a:pt x="1040997" y="309901"/>
                  <a:pt x="1070344" y="368595"/>
                </a:cubicBezTo>
                <a:cubicBezTo>
                  <a:pt x="1074154" y="376215"/>
                  <a:pt x="1080711" y="382240"/>
                  <a:pt x="1084521" y="389860"/>
                </a:cubicBezTo>
                <a:cubicBezTo>
                  <a:pt x="1098573" y="417963"/>
                  <a:pt x="1082025" y="412056"/>
                  <a:pt x="1112875" y="439479"/>
                </a:cubicBezTo>
                <a:cubicBezTo>
                  <a:pt x="1145897" y="468832"/>
                  <a:pt x="1148947" y="466217"/>
                  <a:pt x="1183758" y="474921"/>
                </a:cubicBezTo>
                <a:cubicBezTo>
                  <a:pt x="1216837" y="472558"/>
                  <a:pt x="1250337" y="473596"/>
                  <a:pt x="1282996" y="467832"/>
                </a:cubicBezTo>
                <a:cubicBezTo>
                  <a:pt x="1291386" y="466351"/>
                  <a:pt x="1296641" y="457465"/>
                  <a:pt x="1304261" y="453655"/>
                </a:cubicBezTo>
                <a:cubicBezTo>
                  <a:pt x="1310944" y="450314"/>
                  <a:pt x="1318342" y="448620"/>
                  <a:pt x="1325526" y="446567"/>
                </a:cubicBezTo>
                <a:cubicBezTo>
                  <a:pt x="1343522" y="441426"/>
                  <a:pt x="1358141" y="439677"/>
                  <a:pt x="1375144" y="432390"/>
                </a:cubicBezTo>
                <a:cubicBezTo>
                  <a:pt x="1448151" y="401102"/>
                  <a:pt x="1349227" y="436306"/>
                  <a:pt x="1446028" y="404037"/>
                </a:cubicBezTo>
                <a:lnTo>
                  <a:pt x="1467293" y="396948"/>
                </a:lnTo>
                <a:cubicBezTo>
                  <a:pt x="1476744" y="399311"/>
                  <a:pt x="1486280" y="401361"/>
                  <a:pt x="1495647" y="404037"/>
                </a:cubicBezTo>
                <a:cubicBezTo>
                  <a:pt x="1502831" y="406090"/>
                  <a:pt x="1509663" y="409313"/>
                  <a:pt x="1516912" y="411125"/>
                </a:cubicBezTo>
                <a:lnTo>
                  <a:pt x="1573619" y="425302"/>
                </a:lnTo>
                <a:lnTo>
                  <a:pt x="1601972" y="467832"/>
                </a:lnTo>
                <a:cubicBezTo>
                  <a:pt x="1606698" y="474920"/>
                  <a:pt x="1613455" y="481015"/>
                  <a:pt x="1616149" y="489097"/>
                </a:cubicBezTo>
                <a:cubicBezTo>
                  <a:pt x="1618512" y="496185"/>
                  <a:pt x="1618570" y="504528"/>
                  <a:pt x="1623238" y="510362"/>
                </a:cubicBezTo>
                <a:cubicBezTo>
                  <a:pt x="1628560" y="517014"/>
                  <a:pt x="1636883" y="520729"/>
                  <a:pt x="1644503" y="524539"/>
                </a:cubicBezTo>
                <a:cubicBezTo>
                  <a:pt x="1660709" y="532643"/>
                  <a:pt x="1685028" y="534671"/>
                  <a:pt x="1701210" y="538716"/>
                </a:cubicBezTo>
                <a:cubicBezTo>
                  <a:pt x="1708459" y="540528"/>
                  <a:pt x="1715181" y="544183"/>
                  <a:pt x="1722475" y="545804"/>
                </a:cubicBezTo>
                <a:cubicBezTo>
                  <a:pt x="1761871" y="554559"/>
                  <a:pt x="1803128" y="556359"/>
                  <a:pt x="1842977" y="559981"/>
                </a:cubicBezTo>
                <a:lnTo>
                  <a:pt x="1899684" y="552893"/>
                </a:lnTo>
                <a:cubicBezTo>
                  <a:pt x="1931408" y="548361"/>
                  <a:pt x="1947142" y="544819"/>
                  <a:pt x="1977656" y="538716"/>
                </a:cubicBezTo>
                <a:cubicBezTo>
                  <a:pt x="1987107" y="524539"/>
                  <a:pt x="2003209" y="512993"/>
                  <a:pt x="2006010" y="496186"/>
                </a:cubicBezTo>
                <a:cubicBezTo>
                  <a:pt x="2015555" y="438912"/>
                  <a:pt x="2008552" y="467293"/>
                  <a:pt x="2027275" y="411125"/>
                </a:cubicBezTo>
                <a:cubicBezTo>
                  <a:pt x="2033041" y="393828"/>
                  <a:pt x="2034798" y="382337"/>
                  <a:pt x="2048540" y="368595"/>
                </a:cubicBezTo>
                <a:cubicBezTo>
                  <a:pt x="2054564" y="362571"/>
                  <a:pt x="2063473" y="360117"/>
                  <a:pt x="2069805" y="354418"/>
                </a:cubicBezTo>
                <a:cubicBezTo>
                  <a:pt x="2134396" y="296287"/>
                  <a:pt x="2094139" y="313229"/>
                  <a:pt x="2140689" y="297711"/>
                </a:cubicBezTo>
                <a:cubicBezTo>
                  <a:pt x="2194247" y="340558"/>
                  <a:pt x="2154360" y="317550"/>
                  <a:pt x="2211572" y="333153"/>
                </a:cubicBezTo>
                <a:cubicBezTo>
                  <a:pt x="2225989" y="337085"/>
                  <a:pt x="2239926" y="342604"/>
                  <a:pt x="2254103" y="347330"/>
                </a:cubicBezTo>
                <a:lnTo>
                  <a:pt x="2275368" y="354418"/>
                </a:lnTo>
                <a:cubicBezTo>
                  <a:pt x="2296633" y="352055"/>
                  <a:pt x="2317982" y="350356"/>
                  <a:pt x="2339163" y="347330"/>
                </a:cubicBezTo>
                <a:cubicBezTo>
                  <a:pt x="2362831" y="343949"/>
                  <a:pt x="2378813" y="343123"/>
                  <a:pt x="2395870" y="326065"/>
                </a:cubicBezTo>
                <a:cubicBezTo>
                  <a:pt x="2404224" y="317711"/>
                  <a:pt x="2410047" y="307162"/>
                  <a:pt x="2417135" y="297711"/>
                </a:cubicBezTo>
                <a:cubicBezTo>
                  <a:pt x="2440959" y="202418"/>
                  <a:pt x="2419791" y="276232"/>
                  <a:pt x="2445489" y="205562"/>
                </a:cubicBezTo>
                <a:cubicBezTo>
                  <a:pt x="2450596" y="191518"/>
                  <a:pt x="2451376" y="175466"/>
                  <a:pt x="2459665" y="163032"/>
                </a:cubicBezTo>
                <a:cubicBezTo>
                  <a:pt x="2464391" y="155944"/>
                  <a:pt x="2469763" y="149246"/>
                  <a:pt x="2473842" y="141767"/>
                </a:cubicBezTo>
                <a:cubicBezTo>
                  <a:pt x="2522093" y="53309"/>
                  <a:pt x="2483989" y="112372"/>
                  <a:pt x="2516372" y="63795"/>
                </a:cubicBezTo>
                <a:cubicBezTo>
                  <a:pt x="2516433" y="63552"/>
                  <a:pt x="2527161" y="17564"/>
                  <a:pt x="2530549" y="14176"/>
                </a:cubicBezTo>
                <a:cubicBezTo>
                  <a:pt x="2535832" y="8893"/>
                  <a:pt x="2544726" y="9451"/>
                  <a:pt x="2551814" y="7088"/>
                </a:cubicBezTo>
                <a:cubicBezTo>
                  <a:pt x="2561265" y="14176"/>
                  <a:pt x="2570150" y="22092"/>
                  <a:pt x="2580168" y="28353"/>
                </a:cubicBezTo>
                <a:cubicBezTo>
                  <a:pt x="2589128" y="33953"/>
                  <a:pt x="2600404" y="35765"/>
                  <a:pt x="2608521" y="42530"/>
                </a:cubicBezTo>
                <a:cubicBezTo>
                  <a:pt x="2615066" y="47984"/>
                  <a:pt x="2616046" y="58473"/>
                  <a:pt x="2622698" y="63795"/>
                </a:cubicBezTo>
                <a:cubicBezTo>
                  <a:pt x="2627319" y="67492"/>
                  <a:pt x="2670467" y="77510"/>
                  <a:pt x="2672317" y="77972"/>
                </a:cubicBezTo>
                <a:cubicBezTo>
                  <a:pt x="2759562" y="70701"/>
                  <a:pt x="2755192" y="66339"/>
                  <a:pt x="2842438" y="77972"/>
                </a:cubicBezTo>
                <a:cubicBezTo>
                  <a:pt x="2849844" y="78960"/>
                  <a:pt x="2856707" y="82436"/>
                  <a:pt x="2863703" y="85060"/>
                </a:cubicBezTo>
                <a:cubicBezTo>
                  <a:pt x="2931500" y="110484"/>
                  <a:pt x="2872146" y="90239"/>
                  <a:pt x="2920410" y="106325"/>
                </a:cubicBezTo>
                <a:cubicBezTo>
                  <a:pt x="2927498" y="115776"/>
                  <a:pt x="2935814" y="124421"/>
                  <a:pt x="2941675" y="134679"/>
                </a:cubicBezTo>
                <a:cubicBezTo>
                  <a:pt x="2960130" y="166975"/>
                  <a:pt x="2928912" y="163503"/>
                  <a:pt x="2991293" y="184297"/>
                </a:cubicBezTo>
                <a:lnTo>
                  <a:pt x="3033824" y="198474"/>
                </a:lnTo>
                <a:cubicBezTo>
                  <a:pt x="3106521" y="180300"/>
                  <a:pt x="3049073" y="192742"/>
                  <a:pt x="3196856" y="184297"/>
                </a:cubicBezTo>
                <a:lnTo>
                  <a:pt x="3310270" y="177209"/>
                </a:lnTo>
                <a:cubicBezTo>
                  <a:pt x="3312633" y="167758"/>
                  <a:pt x="3317358" y="158597"/>
                  <a:pt x="3317358" y="148855"/>
                </a:cubicBezTo>
                <a:cubicBezTo>
                  <a:pt x="3317358" y="122647"/>
                  <a:pt x="3300269" y="63924"/>
                  <a:pt x="3317358" y="35442"/>
                </a:cubicBezTo>
                <a:cubicBezTo>
                  <a:pt x="3324446" y="23628"/>
                  <a:pt x="3340210" y="19772"/>
                  <a:pt x="3352800" y="14176"/>
                </a:cubicBezTo>
                <a:cubicBezTo>
                  <a:pt x="3361702" y="10219"/>
                  <a:pt x="3371787" y="9764"/>
                  <a:pt x="3381154" y="7088"/>
                </a:cubicBezTo>
                <a:cubicBezTo>
                  <a:pt x="3388338" y="5035"/>
                  <a:pt x="3395331" y="2363"/>
                  <a:pt x="3402419" y="0"/>
                </a:cubicBezTo>
                <a:cubicBezTo>
                  <a:pt x="3409507" y="9451"/>
                  <a:pt x="3414071" y="21486"/>
                  <a:pt x="3423684" y="28353"/>
                </a:cubicBezTo>
                <a:cubicBezTo>
                  <a:pt x="3443870" y="42771"/>
                  <a:pt x="3460205" y="32839"/>
                  <a:pt x="3480391" y="28353"/>
                </a:cubicBezTo>
                <a:cubicBezTo>
                  <a:pt x="3492152" y="25739"/>
                  <a:pt x="3503906" y="22969"/>
                  <a:pt x="3515833" y="21265"/>
                </a:cubicBezTo>
                <a:cubicBezTo>
                  <a:pt x="3537014" y="18239"/>
                  <a:pt x="3558363" y="16539"/>
                  <a:pt x="3579628" y="14176"/>
                </a:cubicBezTo>
                <a:cubicBezTo>
                  <a:pt x="3589079" y="11813"/>
                  <a:pt x="3599268" y="2731"/>
                  <a:pt x="3607982" y="7088"/>
                </a:cubicBezTo>
                <a:cubicBezTo>
                  <a:pt x="3617433" y="11814"/>
                  <a:pt x="3621107" y="24928"/>
                  <a:pt x="3622158" y="35442"/>
                </a:cubicBezTo>
                <a:cubicBezTo>
                  <a:pt x="3628275" y="96615"/>
                  <a:pt x="3614336" y="160097"/>
                  <a:pt x="3629247" y="219739"/>
                </a:cubicBezTo>
                <a:cubicBezTo>
                  <a:pt x="3632871" y="234236"/>
                  <a:pt x="3671777" y="233916"/>
                  <a:pt x="3671777" y="233916"/>
                </a:cubicBezTo>
                <a:cubicBezTo>
                  <a:pt x="3678865" y="231553"/>
                  <a:pt x="3685570" y="226828"/>
                  <a:pt x="3693042" y="226828"/>
                </a:cubicBezTo>
                <a:cubicBezTo>
                  <a:pt x="3855555" y="226828"/>
                  <a:pt x="3816968" y="216157"/>
                  <a:pt x="3891517" y="241004"/>
                </a:cubicBezTo>
                <a:lnTo>
                  <a:pt x="3934047" y="304800"/>
                </a:lnTo>
                <a:lnTo>
                  <a:pt x="3948224" y="326065"/>
                </a:lnTo>
                <a:cubicBezTo>
                  <a:pt x="3963215" y="386032"/>
                  <a:pt x="3942793" y="325006"/>
                  <a:pt x="3976577" y="375683"/>
                </a:cubicBezTo>
                <a:cubicBezTo>
                  <a:pt x="3999224" y="409654"/>
                  <a:pt x="3961759" y="387377"/>
                  <a:pt x="4004931" y="418214"/>
                </a:cubicBezTo>
                <a:cubicBezTo>
                  <a:pt x="4013529" y="424356"/>
                  <a:pt x="4023473" y="428466"/>
                  <a:pt x="4033284" y="432390"/>
                </a:cubicBezTo>
                <a:cubicBezTo>
                  <a:pt x="4047159" y="437940"/>
                  <a:pt x="4075814" y="446567"/>
                  <a:pt x="4075814" y="446567"/>
                </a:cubicBezTo>
                <a:cubicBezTo>
                  <a:pt x="4148730" y="428338"/>
                  <a:pt x="4113233" y="429634"/>
                  <a:pt x="4182140" y="439479"/>
                </a:cubicBezTo>
                <a:cubicBezTo>
                  <a:pt x="4224324" y="425416"/>
                  <a:pt x="4219082" y="425302"/>
                  <a:pt x="4288465" y="425302"/>
                </a:cubicBezTo>
                <a:cubicBezTo>
                  <a:pt x="4300513" y="425302"/>
                  <a:pt x="4312168" y="429681"/>
                  <a:pt x="4323907" y="432390"/>
                </a:cubicBezTo>
                <a:cubicBezTo>
                  <a:pt x="4342892" y="436771"/>
                  <a:pt x="4361179" y="445179"/>
                  <a:pt x="4380614" y="446567"/>
                </a:cubicBezTo>
                <a:lnTo>
                  <a:pt x="4479851" y="453655"/>
                </a:lnTo>
                <a:cubicBezTo>
                  <a:pt x="4489302" y="458381"/>
                  <a:pt x="4498493" y="463669"/>
                  <a:pt x="4508205" y="467832"/>
                </a:cubicBezTo>
                <a:cubicBezTo>
                  <a:pt x="4515073" y="470775"/>
                  <a:pt x="4522983" y="471214"/>
                  <a:pt x="4529470" y="474921"/>
                </a:cubicBezTo>
                <a:cubicBezTo>
                  <a:pt x="4585696" y="507050"/>
                  <a:pt x="4529806" y="489182"/>
                  <a:pt x="4586177" y="503274"/>
                </a:cubicBezTo>
                <a:cubicBezTo>
                  <a:pt x="4611014" y="521901"/>
                  <a:pt x="4634988" y="541229"/>
                  <a:pt x="4664149" y="552893"/>
                </a:cubicBezTo>
                <a:cubicBezTo>
                  <a:pt x="4678024" y="558443"/>
                  <a:pt x="4692502" y="562343"/>
                  <a:pt x="4706679" y="567069"/>
                </a:cubicBezTo>
                <a:cubicBezTo>
                  <a:pt x="4730373" y="574967"/>
                  <a:pt x="4729579" y="575308"/>
                  <a:pt x="4756298" y="581246"/>
                </a:cubicBezTo>
                <a:cubicBezTo>
                  <a:pt x="4837277" y="599242"/>
                  <a:pt x="4750955" y="578139"/>
                  <a:pt x="4820093" y="595423"/>
                </a:cubicBezTo>
                <a:cubicBezTo>
                  <a:pt x="4827181" y="600149"/>
                  <a:pt x="4835334" y="603576"/>
                  <a:pt x="4841358" y="609600"/>
                </a:cubicBezTo>
                <a:cubicBezTo>
                  <a:pt x="4872442" y="640684"/>
                  <a:pt x="4836159" y="623101"/>
                  <a:pt x="4876800" y="652130"/>
                </a:cubicBezTo>
                <a:cubicBezTo>
                  <a:pt x="4885399" y="658272"/>
                  <a:pt x="4895979" y="661064"/>
                  <a:pt x="4905154" y="666307"/>
                </a:cubicBezTo>
                <a:cubicBezTo>
                  <a:pt x="4943629" y="688292"/>
                  <a:pt x="4908696" y="674575"/>
                  <a:pt x="4947684" y="687572"/>
                </a:cubicBezTo>
                <a:cubicBezTo>
                  <a:pt x="4994463" y="722656"/>
                  <a:pt x="4979373" y="706669"/>
                  <a:pt x="4954772" y="701748"/>
                </a:cubicBezTo>
                <a:cubicBezTo>
                  <a:pt x="4950138" y="700821"/>
                  <a:pt x="4945321" y="701748"/>
                  <a:pt x="4940596" y="701748"/>
                </a:cubicBezTo>
              </a:path>
            </a:pathLst>
          </a:custGeom>
          <a:noFill/>
          <a:ln w="25400">
            <a:solidFill>
              <a:srgbClr val="7B34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DF921AFF-C2DD-949F-30A9-34773ECA5A13}"/>
              </a:ext>
            </a:extLst>
          </p:cNvPr>
          <p:cNvSpPr/>
          <p:nvPr/>
        </p:nvSpPr>
        <p:spPr>
          <a:xfrm>
            <a:off x="2825201" y="2476500"/>
            <a:ext cx="1435649" cy="831850"/>
          </a:xfrm>
          <a:custGeom>
            <a:avLst/>
            <a:gdLst>
              <a:gd name="connsiteX0" fmla="*/ 13249 w 1435649"/>
              <a:gd name="connsiteY0" fmla="*/ 374650 h 831850"/>
              <a:gd name="connsiteX1" fmla="*/ 13249 w 1435649"/>
              <a:gd name="connsiteY1" fmla="*/ 590550 h 831850"/>
              <a:gd name="connsiteX2" fmla="*/ 38649 w 1435649"/>
              <a:gd name="connsiteY2" fmla="*/ 628650 h 831850"/>
              <a:gd name="connsiteX3" fmla="*/ 57699 w 1435649"/>
              <a:gd name="connsiteY3" fmla="*/ 647700 h 831850"/>
              <a:gd name="connsiteX4" fmla="*/ 83099 w 1435649"/>
              <a:gd name="connsiteY4" fmla="*/ 660400 h 831850"/>
              <a:gd name="connsiteX5" fmla="*/ 102149 w 1435649"/>
              <a:gd name="connsiteY5" fmla="*/ 673100 h 831850"/>
              <a:gd name="connsiteX6" fmla="*/ 165649 w 1435649"/>
              <a:gd name="connsiteY6" fmla="*/ 679450 h 831850"/>
              <a:gd name="connsiteX7" fmla="*/ 184699 w 1435649"/>
              <a:gd name="connsiteY7" fmla="*/ 673100 h 831850"/>
              <a:gd name="connsiteX8" fmla="*/ 406949 w 1435649"/>
              <a:gd name="connsiteY8" fmla="*/ 673100 h 831850"/>
              <a:gd name="connsiteX9" fmla="*/ 425999 w 1435649"/>
              <a:gd name="connsiteY9" fmla="*/ 679450 h 831850"/>
              <a:gd name="connsiteX10" fmla="*/ 438699 w 1435649"/>
              <a:gd name="connsiteY10" fmla="*/ 717550 h 831850"/>
              <a:gd name="connsiteX11" fmla="*/ 445049 w 1435649"/>
              <a:gd name="connsiteY11" fmla="*/ 736600 h 831850"/>
              <a:gd name="connsiteX12" fmla="*/ 464099 w 1435649"/>
              <a:gd name="connsiteY12" fmla="*/ 762000 h 831850"/>
              <a:gd name="connsiteX13" fmla="*/ 476799 w 1435649"/>
              <a:gd name="connsiteY13" fmla="*/ 781050 h 831850"/>
              <a:gd name="connsiteX14" fmla="*/ 495849 w 1435649"/>
              <a:gd name="connsiteY14" fmla="*/ 787400 h 831850"/>
              <a:gd name="connsiteX15" fmla="*/ 514899 w 1435649"/>
              <a:gd name="connsiteY15" fmla="*/ 800100 h 831850"/>
              <a:gd name="connsiteX16" fmla="*/ 559349 w 1435649"/>
              <a:gd name="connsiteY16" fmla="*/ 819150 h 831850"/>
              <a:gd name="connsiteX17" fmla="*/ 622849 w 1435649"/>
              <a:gd name="connsiteY17" fmla="*/ 825500 h 831850"/>
              <a:gd name="connsiteX18" fmla="*/ 673649 w 1435649"/>
              <a:gd name="connsiteY18" fmla="*/ 831850 h 831850"/>
              <a:gd name="connsiteX19" fmla="*/ 781599 w 1435649"/>
              <a:gd name="connsiteY19" fmla="*/ 819150 h 831850"/>
              <a:gd name="connsiteX20" fmla="*/ 800649 w 1435649"/>
              <a:gd name="connsiteY20" fmla="*/ 800100 h 831850"/>
              <a:gd name="connsiteX21" fmla="*/ 838749 w 1435649"/>
              <a:gd name="connsiteY21" fmla="*/ 768350 h 831850"/>
              <a:gd name="connsiteX22" fmla="*/ 864149 w 1435649"/>
              <a:gd name="connsiteY22" fmla="*/ 730250 h 831850"/>
              <a:gd name="connsiteX23" fmla="*/ 883199 w 1435649"/>
              <a:gd name="connsiteY23" fmla="*/ 685800 h 831850"/>
              <a:gd name="connsiteX24" fmla="*/ 895899 w 1435649"/>
              <a:gd name="connsiteY24" fmla="*/ 666750 h 831850"/>
              <a:gd name="connsiteX25" fmla="*/ 908599 w 1435649"/>
              <a:gd name="connsiteY25" fmla="*/ 628650 h 831850"/>
              <a:gd name="connsiteX26" fmla="*/ 914949 w 1435649"/>
              <a:gd name="connsiteY26" fmla="*/ 603250 h 831850"/>
              <a:gd name="connsiteX27" fmla="*/ 933999 w 1435649"/>
              <a:gd name="connsiteY27" fmla="*/ 584200 h 831850"/>
              <a:gd name="connsiteX28" fmla="*/ 1105449 w 1435649"/>
              <a:gd name="connsiteY28" fmla="*/ 590550 h 831850"/>
              <a:gd name="connsiteX29" fmla="*/ 1251499 w 1435649"/>
              <a:gd name="connsiteY29" fmla="*/ 590550 h 831850"/>
              <a:gd name="connsiteX30" fmla="*/ 1283249 w 1435649"/>
              <a:gd name="connsiteY30" fmla="*/ 584200 h 831850"/>
              <a:gd name="connsiteX31" fmla="*/ 1321349 w 1435649"/>
              <a:gd name="connsiteY31" fmla="*/ 546100 h 831850"/>
              <a:gd name="connsiteX32" fmla="*/ 1340399 w 1435649"/>
              <a:gd name="connsiteY32" fmla="*/ 527050 h 831850"/>
              <a:gd name="connsiteX33" fmla="*/ 1365799 w 1435649"/>
              <a:gd name="connsiteY33" fmla="*/ 482600 h 831850"/>
              <a:gd name="connsiteX34" fmla="*/ 1391199 w 1435649"/>
              <a:gd name="connsiteY34" fmla="*/ 444500 h 831850"/>
              <a:gd name="connsiteX35" fmla="*/ 1403899 w 1435649"/>
              <a:gd name="connsiteY35" fmla="*/ 400050 h 831850"/>
              <a:gd name="connsiteX36" fmla="*/ 1422949 w 1435649"/>
              <a:gd name="connsiteY36" fmla="*/ 342900 h 831850"/>
              <a:gd name="connsiteX37" fmla="*/ 1429299 w 1435649"/>
              <a:gd name="connsiteY37" fmla="*/ 323850 h 831850"/>
              <a:gd name="connsiteX38" fmla="*/ 1435649 w 1435649"/>
              <a:gd name="connsiteY38" fmla="*/ 304800 h 831850"/>
              <a:gd name="connsiteX39" fmla="*/ 1422949 w 1435649"/>
              <a:gd name="connsiteY39" fmla="*/ 203200 h 831850"/>
              <a:gd name="connsiteX40" fmla="*/ 1403899 w 1435649"/>
              <a:gd name="connsiteY40" fmla="*/ 95250 h 831850"/>
              <a:gd name="connsiteX41" fmla="*/ 1403899 w 1435649"/>
              <a:gd name="connsiteY41" fmla="*/ 0 h 83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435649" h="831850">
                <a:moveTo>
                  <a:pt x="13249" y="374650"/>
                </a:moveTo>
                <a:cubicBezTo>
                  <a:pt x="-2981" y="455799"/>
                  <a:pt x="-5797" y="457231"/>
                  <a:pt x="13249" y="590550"/>
                </a:cubicBezTo>
                <a:cubicBezTo>
                  <a:pt x="15408" y="605660"/>
                  <a:pt x="27856" y="617857"/>
                  <a:pt x="38649" y="628650"/>
                </a:cubicBezTo>
                <a:cubicBezTo>
                  <a:pt x="44999" y="635000"/>
                  <a:pt x="50391" y="642480"/>
                  <a:pt x="57699" y="647700"/>
                </a:cubicBezTo>
                <a:cubicBezTo>
                  <a:pt x="65402" y="653202"/>
                  <a:pt x="74880" y="655704"/>
                  <a:pt x="83099" y="660400"/>
                </a:cubicBezTo>
                <a:cubicBezTo>
                  <a:pt x="89725" y="664186"/>
                  <a:pt x="94713" y="671384"/>
                  <a:pt x="102149" y="673100"/>
                </a:cubicBezTo>
                <a:cubicBezTo>
                  <a:pt x="122876" y="677883"/>
                  <a:pt x="144482" y="677333"/>
                  <a:pt x="165649" y="679450"/>
                </a:cubicBezTo>
                <a:cubicBezTo>
                  <a:pt x="171999" y="677333"/>
                  <a:pt x="178024" y="673594"/>
                  <a:pt x="184699" y="673100"/>
                </a:cubicBezTo>
                <a:cubicBezTo>
                  <a:pt x="325934" y="662638"/>
                  <a:pt x="302339" y="663590"/>
                  <a:pt x="406949" y="673100"/>
                </a:cubicBezTo>
                <a:cubicBezTo>
                  <a:pt x="413299" y="675217"/>
                  <a:pt x="422108" y="674003"/>
                  <a:pt x="425999" y="679450"/>
                </a:cubicBezTo>
                <a:cubicBezTo>
                  <a:pt x="433780" y="690343"/>
                  <a:pt x="434466" y="704850"/>
                  <a:pt x="438699" y="717550"/>
                </a:cubicBezTo>
                <a:cubicBezTo>
                  <a:pt x="440816" y="723900"/>
                  <a:pt x="441033" y="731245"/>
                  <a:pt x="445049" y="736600"/>
                </a:cubicBezTo>
                <a:cubicBezTo>
                  <a:pt x="451399" y="745067"/>
                  <a:pt x="457948" y="753388"/>
                  <a:pt x="464099" y="762000"/>
                </a:cubicBezTo>
                <a:cubicBezTo>
                  <a:pt x="468535" y="768210"/>
                  <a:pt x="470840" y="776282"/>
                  <a:pt x="476799" y="781050"/>
                </a:cubicBezTo>
                <a:cubicBezTo>
                  <a:pt x="482026" y="785231"/>
                  <a:pt x="489862" y="784407"/>
                  <a:pt x="495849" y="787400"/>
                </a:cubicBezTo>
                <a:cubicBezTo>
                  <a:pt x="502675" y="790813"/>
                  <a:pt x="508273" y="796314"/>
                  <a:pt x="514899" y="800100"/>
                </a:cubicBezTo>
                <a:cubicBezTo>
                  <a:pt x="523878" y="805231"/>
                  <a:pt x="547163" y="817275"/>
                  <a:pt x="559349" y="819150"/>
                </a:cubicBezTo>
                <a:cubicBezTo>
                  <a:pt x="580374" y="822385"/>
                  <a:pt x="601707" y="823151"/>
                  <a:pt x="622849" y="825500"/>
                </a:cubicBezTo>
                <a:cubicBezTo>
                  <a:pt x="639810" y="827385"/>
                  <a:pt x="656716" y="829733"/>
                  <a:pt x="673649" y="831850"/>
                </a:cubicBezTo>
                <a:cubicBezTo>
                  <a:pt x="673653" y="831850"/>
                  <a:pt x="777759" y="820546"/>
                  <a:pt x="781599" y="819150"/>
                </a:cubicBezTo>
                <a:cubicBezTo>
                  <a:pt x="790039" y="816081"/>
                  <a:pt x="793750" y="805849"/>
                  <a:pt x="800649" y="800100"/>
                </a:cubicBezTo>
                <a:cubicBezTo>
                  <a:pt x="823821" y="780790"/>
                  <a:pt x="818245" y="794713"/>
                  <a:pt x="838749" y="768350"/>
                </a:cubicBezTo>
                <a:cubicBezTo>
                  <a:pt x="848120" y="756302"/>
                  <a:pt x="859322" y="744730"/>
                  <a:pt x="864149" y="730250"/>
                </a:cubicBezTo>
                <a:cubicBezTo>
                  <a:pt x="871273" y="708878"/>
                  <a:pt x="870644" y="707771"/>
                  <a:pt x="883199" y="685800"/>
                </a:cubicBezTo>
                <a:cubicBezTo>
                  <a:pt x="886985" y="679174"/>
                  <a:pt x="892799" y="673724"/>
                  <a:pt x="895899" y="666750"/>
                </a:cubicBezTo>
                <a:cubicBezTo>
                  <a:pt x="901336" y="654517"/>
                  <a:pt x="905352" y="641637"/>
                  <a:pt x="908599" y="628650"/>
                </a:cubicBezTo>
                <a:cubicBezTo>
                  <a:pt x="910716" y="620183"/>
                  <a:pt x="910619" y="610827"/>
                  <a:pt x="914949" y="603250"/>
                </a:cubicBezTo>
                <a:cubicBezTo>
                  <a:pt x="919404" y="595453"/>
                  <a:pt x="927649" y="590550"/>
                  <a:pt x="933999" y="584200"/>
                </a:cubicBezTo>
                <a:cubicBezTo>
                  <a:pt x="991149" y="586317"/>
                  <a:pt x="1048260" y="590550"/>
                  <a:pt x="1105449" y="590550"/>
                </a:cubicBezTo>
                <a:cubicBezTo>
                  <a:pt x="1259187" y="590550"/>
                  <a:pt x="1189071" y="569741"/>
                  <a:pt x="1251499" y="590550"/>
                </a:cubicBezTo>
                <a:cubicBezTo>
                  <a:pt x="1262082" y="588433"/>
                  <a:pt x="1273143" y="587990"/>
                  <a:pt x="1283249" y="584200"/>
                </a:cubicBezTo>
                <a:cubicBezTo>
                  <a:pt x="1304429" y="576257"/>
                  <a:pt x="1306977" y="562867"/>
                  <a:pt x="1321349" y="546100"/>
                </a:cubicBezTo>
                <a:cubicBezTo>
                  <a:pt x="1327193" y="539282"/>
                  <a:pt x="1334049" y="533400"/>
                  <a:pt x="1340399" y="527050"/>
                </a:cubicBezTo>
                <a:cubicBezTo>
                  <a:pt x="1354959" y="483371"/>
                  <a:pt x="1335044" y="536421"/>
                  <a:pt x="1365799" y="482600"/>
                </a:cubicBezTo>
                <a:cubicBezTo>
                  <a:pt x="1390305" y="439714"/>
                  <a:pt x="1346867" y="488832"/>
                  <a:pt x="1391199" y="444500"/>
                </a:cubicBezTo>
                <a:cubicBezTo>
                  <a:pt x="1412539" y="380479"/>
                  <a:pt x="1379979" y="479784"/>
                  <a:pt x="1403899" y="400050"/>
                </a:cubicBezTo>
                <a:cubicBezTo>
                  <a:pt x="1409669" y="380816"/>
                  <a:pt x="1416599" y="361950"/>
                  <a:pt x="1422949" y="342900"/>
                </a:cubicBezTo>
                <a:lnTo>
                  <a:pt x="1429299" y="323850"/>
                </a:lnTo>
                <a:lnTo>
                  <a:pt x="1435649" y="304800"/>
                </a:lnTo>
                <a:cubicBezTo>
                  <a:pt x="1431416" y="270933"/>
                  <a:pt x="1431227" y="236311"/>
                  <a:pt x="1422949" y="203200"/>
                </a:cubicBezTo>
                <a:cubicBezTo>
                  <a:pt x="1414157" y="168033"/>
                  <a:pt x="1405479" y="131579"/>
                  <a:pt x="1403899" y="95250"/>
                </a:cubicBezTo>
                <a:cubicBezTo>
                  <a:pt x="1402520" y="63530"/>
                  <a:pt x="1403899" y="31750"/>
                  <a:pt x="1403899" y="0"/>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E049D43E-4AFE-4D11-3403-5C842A9E3A05}"/>
              </a:ext>
            </a:extLst>
          </p:cNvPr>
          <p:cNvSpPr/>
          <p:nvPr/>
        </p:nvSpPr>
        <p:spPr>
          <a:xfrm>
            <a:off x="3678865" y="2799907"/>
            <a:ext cx="2112335" cy="602512"/>
          </a:xfrm>
          <a:custGeom>
            <a:avLst/>
            <a:gdLst>
              <a:gd name="connsiteX0" fmla="*/ 0 w 2112335"/>
              <a:gd name="connsiteY0" fmla="*/ 474921 h 602512"/>
              <a:gd name="connsiteX1" fmla="*/ 77972 w 2112335"/>
              <a:gd name="connsiteY1" fmla="*/ 503274 h 602512"/>
              <a:gd name="connsiteX2" fmla="*/ 191386 w 2112335"/>
              <a:gd name="connsiteY2" fmla="*/ 517451 h 602512"/>
              <a:gd name="connsiteX3" fmla="*/ 233916 w 2112335"/>
              <a:gd name="connsiteY3" fmla="*/ 524540 h 602512"/>
              <a:gd name="connsiteX4" fmla="*/ 418214 w 2112335"/>
              <a:gd name="connsiteY4" fmla="*/ 538716 h 602512"/>
              <a:gd name="connsiteX5" fmla="*/ 517451 w 2112335"/>
              <a:gd name="connsiteY5" fmla="*/ 531628 h 602512"/>
              <a:gd name="connsiteX6" fmla="*/ 645042 w 2112335"/>
              <a:gd name="connsiteY6" fmla="*/ 545805 h 602512"/>
              <a:gd name="connsiteX7" fmla="*/ 687572 w 2112335"/>
              <a:gd name="connsiteY7" fmla="*/ 559981 h 602512"/>
              <a:gd name="connsiteX8" fmla="*/ 708837 w 2112335"/>
              <a:gd name="connsiteY8" fmla="*/ 581246 h 602512"/>
              <a:gd name="connsiteX9" fmla="*/ 744279 w 2112335"/>
              <a:gd name="connsiteY9" fmla="*/ 588335 h 602512"/>
              <a:gd name="connsiteX10" fmla="*/ 765544 w 2112335"/>
              <a:gd name="connsiteY10" fmla="*/ 595423 h 602512"/>
              <a:gd name="connsiteX11" fmla="*/ 808075 w 2112335"/>
              <a:gd name="connsiteY11" fmla="*/ 602512 h 602512"/>
              <a:gd name="connsiteX12" fmla="*/ 971107 w 2112335"/>
              <a:gd name="connsiteY12" fmla="*/ 595423 h 602512"/>
              <a:gd name="connsiteX13" fmla="*/ 999461 w 2112335"/>
              <a:gd name="connsiteY13" fmla="*/ 588335 h 602512"/>
              <a:gd name="connsiteX14" fmla="*/ 1020726 w 2112335"/>
              <a:gd name="connsiteY14" fmla="*/ 567070 h 602512"/>
              <a:gd name="connsiteX15" fmla="*/ 1027814 w 2112335"/>
              <a:gd name="connsiteY15" fmla="*/ 517451 h 602512"/>
              <a:gd name="connsiteX16" fmla="*/ 1041991 w 2112335"/>
              <a:gd name="connsiteY16" fmla="*/ 354419 h 602512"/>
              <a:gd name="connsiteX17" fmla="*/ 1056168 w 2112335"/>
              <a:gd name="connsiteY17" fmla="*/ 276446 h 602512"/>
              <a:gd name="connsiteX18" fmla="*/ 1070344 w 2112335"/>
              <a:gd name="connsiteY18" fmla="*/ 255181 h 602512"/>
              <a:gd name="connsiteX19" fmla="*/ 1091609 w 2112335"/>
              <a:gd name="connsiteY19" fmla="*/ 248093 h 602512"/>
              <a:gd name="connsiteX20" fmla="*/ 1155405 w 2112335"/>
              <a:gd name="connsiteY20" fmla="*/ 262270 h 602512"/>
              <a:gd name="connsiteX21" fmla="*/ 1254642 w 2112335"/>
              <a:gd name="connsiteY21" fmla="*/ 255181 h 602512"/>
              <a:gd name="connsiteX22" fmla="*/ 1339702 w 2112335"/>
              <a:gd name="connsiteY22" fmla="*/ 248093 h 602512"/>
              <a:gd name="connsiteX23" fmla="*/ 1403498 w 2112335"/>
              <a:gd name="connsiteY23" fmla="*/ 233916 h 602512"/>
              <a:gd name="connsiteX24" fmla="*/ 1545265 w 2112335"/>
              <a:gd name="connsiteY24" fmla="*/ 226828 h 602512"/>
              <a:gd name="connsiteX25" fmla="*/ 1616149 w 2112335"/>
              <a:gd name="connsiteY25" fmla="*/ 212651 h 602512"/>
              <a:gd name="connsiteX26" fmla="*/ 1637414 w 2112335"/>
              <a:gd name="connsiteY26" fmla="*/ 233916 h 602512"/>
              <a:gd name="connsiteX27" fmla="*/ 1687033 w 2112335"/>
              <a:gd name="connsiteY27" fmla="*/ 255181 h 602512"/>
              <a:gd name="connsiteX28" fmla="*/ 1857154 w 2112335"/>
              <a:gd name="connsiteY28" fmla="*/ 248093 h 602512"/>
              <a:gd name="connsiteX29" fmla="*/ 1878419 w 2112335"/>
              <a:gd name="connsiteY29" fmla="*/ 241005 h 602512"/>
              <a:gd name="connsiteX30" fmla="*/ 1942214 w 2112335"/>
              <a:gd name="connsiteY30" fmla="*/ 191386 h 602512"/>
              <a:gd name="connsiteX31" fmla="*/ 1956391 w 2112335"/>
              <a:gd name="connsiteY31" fmla="*/ 163033 h 602512"/>
              <a:gd name="connsiteX32" fmla="*/ 1984744 w 2112335"/>
              <a:gd name="connsiteY32" fmla="*/ 127591 h 602512"/>
              <a:gd name="connsiteX33" fmla="*/ 2006009 w 2112335"/>
              <a:gd name="connsiteY33" fmla="*/ 106326 h 602512"/>
              <a:gd name="connsiteX34" fmla="*/ 2041451 w 2112335"/>
              <a:gd name="connsiteY34" fmla="*/ 63795 h 602512"/>
              <a:gd name="connsiteX35" fmla="*/ 2069805 w 2112335"/>
              <a:gd name="connsiteY35" fmla="*/ 42530 h 602512"/>
              <a:gd name="connsiteX36" fmla="*/ 2091070 w 2112335"/>
              <a:gd name="connsiteY36" fmla="*/ 14177 h 602512"/>
              <a:gd name="connsiteX37" fmla="*/ 2112335 w 2112335"/>
              <a:gd name="connsiteY37" fmla="*/ 0 h 60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12335" h="602512">
                <a:moveTo>
                  <a:pt x="0" y="474921"/>
                </a:moveTo>
                <a:cubicBezTo>
                  <a:pt x="13557" y="480344"/>
                  <a:pt x="65368" y="501873"/>
                  <a:pt x="77972" y="503274"/>
                </a:cubicBezTo>
                <a:cubicBezTo>
                  <a:pt x="135034" y="509615"/>
                  <a:pt x="138811" y="509362"/>
                  <a:pt x="191386" y="517451"/>
                </a:cubicBezTo>
                <a:cubicBezTo>
                  <a:pt x="205591" y="519636"/>
                  <a:pt x="219606" y="523198"/>
                  <a:pt x="233916" y="524540"/>
                </a:cubicBezTo>
                <a:cubicBezTo>
                  <a:pt x="295261" y="530291"/>
                  <a:pt x="418214" y="538716"/>
                  <a:pt x="418214" y="538716"/>
                </a:cubicBezTo>
                <a:cubicBezTo>
                  <a:pt x="451293" y="536353"/>
                  <a:pt x="484288" y="531628"/>
                  <a:pt x="517451" y="531628"/>
                </a:cubicBezTo>
                <a:cubicBezTo>
                  <a:pt x="535429" y="531628"/>
                  <a:pt x="622421" y="542977"/>
                  <a:pt x="645042" y="545805"/>
                </a:cubicBezTo>
                <a:cubicBezTo>
                  <a:pt x="659219" y="550530"/>
                  <a:pt x="677005" y="549414"/>
                  <a:pt x="687572" y="559981"/>
                </a:cubicBezTo>
                <a:cubicBezTo>
                  <a:pt x="694660" y="567069"/>
                  <a:pt x="699871" y="576763"/>
                  <a:pt x="708837" y="581246"/>
                </a:cubicBezTo>
                <a:cubicBezTo>
                  <a:pt x="719613" y="586634"/>
                  <a:pt x="732591" y="585413"/>
                  <a:pt x="744279" y="588335"/>
                </a:cubicBezTo>
                <a:cubicBezTo>
                  <a:pt x="751528" y="590147"/>
                  <a:pt x="758250" y="593802"/>
                  <a:pt x="765544" y="595423"/>
                </a:cubicBezTo>
                <a:cubicBezTo>
                  <a:pt x="779574" y="598541"/>
                  <a:pt x="793898" y="600149"/>
                  <a:pt x="808075" y="602512"/>
                </a:cubicBezTo>
                <a:cubicBezTo>
                  <a:pt x="862419" y="600149"/>
                  <a:pt x="916860" y="599441"/>
                  <a:pt x="971107" y="595423"/>
                </a:cubicBezTo>
                <a:cubicBezTo>
                  <a:pt x="980823" y="594703"/>
                  <a:pt x="991002" y="593168"/>
                  <a:pt x="999461" y="588335"/>
                </a:cubicBezTo>
                <a:cubicBezTo>
                  <a:pt x="1008165" y="583362"/>
                  <a:pt x="1013638" y="574158"/>
                  <a:pt x="1020726" y="567070"/>
                </a:cubicBezTo>
                <a:cubicBezTo>
                  <a:pt x="1023089" y="550530"/>
                  <a:pt x="1026301" y="534090"/>
                  <a:pt x="1027814" y="517451"/>
                </a:cubicBezTo>
                <a:cubicBezTo>
                  <a:pt x="1042658" y="354153"/>
                  <a:pt x="1027016" y="466733"/>
                  <a:pt x="1041991" y="354419"/>
                </a:cubicBezTo>
                <a:cubicBezTo>
                  <a:pt x="1043476" y="343284"/>
                  <a:pt x="1049097" y="292945"/>
                  <a:pt x="1056168" y="276446"/>
                </a:cubicBezTo>
                <a:cubicBezTo>
                  <a:pt x="1059524" y="268616"/>
                  <a:pt x="1063692" y="260503"/>
                  <a:pt x="1070344" y="255181"/>
                </a:cubicBezTo>
                <a:cubicBezTo>
                  <a:pt x="1076178" y="250513"/>
                  <a:pt x="1084521" y="250456"/>
                  <a:pt x="1091609" y="248093"/>
                </a:cubicBezTo>
                <a:cubicBezTo>
                  <a:pt x="1113536" y="255401"/>
                  <a:pt x="1130460" y="262270"/>
                  <a:pt x="1155405" y="262270"/>
                </a:cubicBezTo>
                <a:cubicBezTo>
                  <a:pt x="1188568" y="262270"/>
                  <a:pt x="1221576" y="257725"/>
                  <a:pt x="1254642" y="255181"/>
                </a:cubicBezTo>
                <a:lnTo>
                  <a:pt x="1339702" y="248093"/>
                </a:lnTo>
                <a:cubicBezTo>
                  <a:pt x="1354056" y="244505"/>
                  <a:pt x="1390272" y="234974"/>
                  <a:pt x="1403498" y="233916"/>
                </a:cubicBezTo>
                <a:cubicBezTo>
                  <a:pt x="1450662" y="230143"/>
                  <a:pt x="1498009" y="229191"/>
                  <a:pt x="1545265" y="226828"/>
                </a:cubicBezTo>
                <a:cubicBezTo>
                  <a:pt x="1568893" y="222102"/>
                  <a:pt x="1599111" y="195613"/>
                  <a:pt x="1616149" y="212651"/>
                </a:cubicBezTo>
                <a:cubicBezTo>
                  <a:pt x="1623237" y="219739"/>
                  <a:pt x="1629257" y="228089"/>
                  <a:pt x="1637414" y="233916"/>
                </a:cubicBezTo>
                <a:cubicBezTo>
                  <a:pt x="1652744" y="244866"/>
                  <a:pt x="1669678" y="249396"/>
                  <a:pt x="1687033" y="255181"/>
                </a:cubicBezTo>
                <a:cubicBezTo>
                  <a:pt x="1743740" y="252818"/>
                  <a:pt x="1800553" y="252285"/>
                  <a:pt x="1857154" y="248093"/>
                </a:cubicBezTo>
                <a:cubicBezTo>
                  <a:pt x="1864605" y="247541"/>
                  <a:pt x="1871888" y="244634"/>
                  <a:pt x="1878419" y="241005"/>
                </a:cubicBezTo>
                <a:cubicBezTo>
                  <a:pt x="1895775" y="231363"/>
                  <a:pt x="1928619" y="210419"/>
                  <a:pt x="1942214" y="191386"/>
                </a:cubicBezTo>
                <a:cubicBezTo>
                  <a:pt x="1948356" y="182788"/>
                  <a:pt x="1950530" y="171825"/>
                  <a:pt x="1956391" y="163033"/>
                </a:cubicBezTo>
                <a:cubicBezTo>
                  <a:pt x="1964783" y="150445"/>
                  <a:pt x="1974781" y="138977"/>
                  <a:pt x="1984744" y="127591"/>
                </a:cubicBezTo>
                <a:cubicBezTo>
                  <a:pt x="1991345" y="120047"/>
                  <a:pt x="1999592" y="114027"/>
                  <a:pt x="2006009" y="106326"/>
                </a:cubicBezTo>
                <a:cubicBezTo>
                  <a:pt x="2033353" y="73513"/>
                  <a:pt x="2005212" y="94857"/>
                  <a:pt x="2041451" y="63795"/>
                </a:cubicBezTo>
                <a:cubicBezTo>
                  <a:pt x="2050421" y="56107"/>
                  <a:pt x="2061451" y="50884"/>
                  <a:pt x="2069805" y="42530"/>
                </a:cubicBezTo>
                <a:cubicBezTo>
                  <a:pt x="2078159" y="34176"/>
                  <a:pt x="2082716" y="22531"/>
                  <a:pt x="2091070" y="14177"/>
                </a:cubicBezTo>
                <a:cubicBezTo>
                  <a:pt x="2097094" y="8153"/>
                  <a:pt x="2112335" y="0"/>
                  <a:pt x="2112335" y="0"/>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F8206ACB-2542-F8AE-67D9-18D10ABAB1F3}"/>
              </a:ext>
            </a:extLst>
          </p:cNvPr>
          <p:cNvSpPr/>
          <p:nvPr/>
        </p:nvSpPr>
        <p:spPr>
          <a:xfrm>
            <a:off x="2962940" y="1644502"/>
            <a:ext cx="2636874" cy="496186"/>
          </a:xfrm>
          <a:custGeom>
            <a:avLst/>
            <a:gdLst>
              <a:gd name="connsiteX0" fmla="*/ 0 w 2636874"/>
              <a:gd name="connsiteY0" fmla="*/ 361507 h 496186"/>
              <a:gd name="connsiteX1" fmla="*/ 42530 w 2636874"/>
              <a:gd name="connsiteY1" fmla="*/ 347331 h 496186"/>
              <a:gd name="connsiteX2" fmla="*/ 92148 w 2636874"/>
              <a:gd name="connsiteY2" fmla="*/ 311889 h 496186"/>
              <a:gd name="connsiteX3" fmla="*/ 106325 w 2636874"/>
              <a:gd name="connsiteY3" fmla="*/ 290624 h 496186"/>
              <a:gd name="connsiteX4" fmla="*/ 127590 w 2636874"/>
              <a:gd name="connsiteY4" fmla="*/ 269358 h 496186"/>
              <a:gd name="connsiteX5" fmla="*/ 134679 w 2636874"/>
              <a:gd name="connsiteY5" fmla="*/ 248093 h 496186"/>
              <a:gd name="connsiteX6" fmla="*/ 170120 w 2636874"/>
              <a:gd name="connsiteY6" fmla="*/ 198475 h 496186"/>
              <a:gd name="connsiteX7" fmla="*/ 177209 w 2636874"/>
              <a:gd name="connsiteY7" fmla="*/ 177210 h 496186"/>
              <a:gd name="connsiteX8" fmla="*/ 226827 w 2636874"/>
              <a:gd name="connsiteY8" fmla="*/ 127591 h 496186"/>
              <a:gd name="connsiteX9" fmla="*/ 248093 w 2636874"/>
              <a:gd name="connsiteY9" fmla="*/ 113414 h 496186"/>
              <a:gd name="connsiteX10" fmla="*/ 290623 w 2636874"/>
              <a:gd name="connsiteY10" fmla="*/ 106326 h 496186"/>
              <a:gd name="connsiteX11" fmla="*/ 326065 w 2636874"/>
              <a:gd name="connsiteY11" fmla="*/ 113414 h 496186"/>
              <a:gd name="connsiteX12" fmla="*/ 602511 w 2636874"/>
              <a:gd name="connsiteY12" fmla="*/ 99238 h 496186"/>
              <a:gd name="connsiteX13" fmla="*/ 652130 w 2636874"/>
              <a:gd name="connsiteY13" fmla="*/ 77972 h 496186"/>
              <a:gd name="connsiteX14" fmla="*/ 673395 w 2636874"/>
              <a:gd name="connsiteY14" fmla="*/ 63796 h 496186"/>
              <a:gd name="connsiteX15" fmla="*/ 694660 w 2636874"/>
              <a:gd name="connsiteY15" fmla="*/ 56707 h 496186"/>
              <a:gd name="connsiteX16" fmla="*/ 715925 w 2636874"/>
              <a:gd name="connsiteY16" fmla="*/ 42531 h 496186"/>
              <a:gd name="connsiteX17" fmla="*/ 772632 w 2636874"/>
              <a:gd name="connsiteY17" fmla="*/ 28354 h 496186"/>
              <a:gd name="connsiteX18" fmla="*/ 942753 w 2636874"/>
              <a:gd name="connsiteY18" fmla="*/ 49619 h 496186"/>
              <a:gd name="connsiteX19" fmla="*/ 1049079 w 2636874"/>
              <a:gd name="connsiteY19" fmla="*/ 42531 h 496186"/>
              <a:gd name="connsiteX20" fmla="*/ 1077432 w 2636874"/>
              <a:gd name="connsiteY20" fmla="*/ 35442 h 496186"/>
              <a:gd name="connsiteX21" fmla="*/ 1112874 w 2636874"/>
              <a:gd name="connsiteY21" fmla="*/ 28354 h 496186"/>
              <a:gd name="connsiteX22" fmla="*/ 1226288 w 2636874"/>
              <a:gd name="connsiteY22" fmla="*/ 7089 h 496186"/>
              <a:gd name="connsiteX23" fmla="*/ 1247553 w 2636874"/>
              <a:gd name="connsiteY23" fmla="*/ 0 h 496186"/>
              <a:gd name="connsiteX24" fmla="*/ 1261730 w 2636874"/>
              <a:gd name="connsiteY24" fmla="*/ 28354 h 496186"/>
              <a:gd name="connsiteX25" fmla="*/ 1275907 w 2636874"/>
              <a:gd name="connsiteY25" fmla="*/ 120503 h 496186"/>
              <a:gd name="connsiteX26" fmla="*/ 1282995 w 2636874"/>
              <a:gd name="connsiteY26" fmla="*/ 212651 h 496186"/>
              <a:gd name="connsiteX27" fmla="*/ 1311348 w 2636874"/>
              <a:gd name="connsiteY27" fmla="*/ 255182 h 496186"/>
              <a:gd name="connsiteX28" fmla="*/ 1318437 w 2636874"/>
              <a:gd name="connsiteY28" fmla="*/ 276447 h 496186"/>
              <a:gd name="connsiteX29" fmla="*/ 1580707 w 2636874"/>
              <a:gd name="connsiteY29" fmla="*/ 262270 h 496186"/>
              <a:gd name="connsiteX30" fmla="*/ 1609060 w 2636874"/>
              <a:gd name="connsiteY30" fmla="*/ 255182 h 496186"/>
              <a:gd name="connsiteX31" fmla="*/ 1644502 w 2636874"/>
              <a:gd name="connsiteY31" fmla="*/ 248093 h 496186"/>
              <a:gd name="connsiteX32" fmla="*/ 1779181 w 2636874"/>
              <a:gd name="connsiteY32" fmla="*/ 233917 h 496186"/>
              <a:gd name="connsiteX33" fmla="*/ 1828800 w 2636874"/>
              <a:gd name="connsiteY33" fmla="*/ 226828 h 496186"/>
              <a:gd name="connsiteX34" fmla="*/ 2133600 w 2636874"/>
              <a:gd name="connsiteY34" fmla="*/ 219740 h 496186"/>
              <a:gd name="connsiteX35" fmla="*/ 2289544 w 2636874"/>
              <a:gd name="connsiteY35" fmla="*/ 219740 h 496186"/>
              <a:gd name="connsiteX36" fmla="*/ 2296632 w 2636874"/>
              <a:gd name="connsiteY36" fmla="*/ 297712 h 496186"/>
              <a:gd name="connsiteX37" fmla="*/ 2289544 w 2636874"/>
              <a:gd name="connsiteY37" fmla="*/ 333154 h 496186"/>
              <a:gd name="connsiteX38" fmla="*/ 2296632 w 2636874"/>
              <a:gd name="connsiteY38" fmla="*/ 396949 h 496186"/>
              <a:gd name="connsiteX39" fmla="*/ 2317897 w 2636874"/>
              <a:gd name="connsiteY39" fmla="*/ 411126 h 496186"/>
              <a:gd name="connsiteX40" fmla="*/ 2424223 w 2636874"/>
              <a:gd name="connsiteY40" fmla="*/ 432391 h 496186"/>
              <a:gd name="connsiteX41" fmla="*/ 2516372 w 2636874"/>
              <a:gd name="connsiteY41" fmla="*/ 460745 h 496186"/>
              <a:gd name="connsiteX42" fmla="*/ 2565990 w 2636874"/>
              <a:gd name="connsiteY42" fmla="*/ 467833 h 496186"/>
              <a:gd name="connsiteX43" fmla="*/ 2587255 w 2636874"/>
              <a:gd name="connsiteY43" fmla="*/ 474921 h 496186"/>
              <a:gd name="connsiteX44" fmla="*/ 2608520 w 2636874"/>
              <a:gd name="connsiteY44" fmla="*/ 489098 h 496186"/>
              <a:gd name="connsiteX45" fmla="*/ 2636874 w 2636874"/>
              <a:gd name="connsiteY45" fmla="*/ 496186 h 49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36874" h="496186">
                <a:moveTo>
                  <a:pt x="0" y="361507"/>
                </a:moveTo>
                <a:cubicBezTo>
                  <a:pt x="14177" y="356782"/>
                  <a:pt x="28874" y="353400"/>
                  <a:pt x="42530" y="347331"/>
                </a:cubicBezTo>
                <a:cubicBezTo>
                  <a:pt x="49774" y="344112"/>
                  <a:pt x="90054" y="313983"/>
                  <a:pt x="92148" y="311889"/>
                </a:cubicBezTo>
                <a:cubicBezTo>
                  <a:pt x="98172" y="305865"/>
                  <a:pt x="100871" y="297169"/>
                  <a:pt x="106325" y="290624"/>
                </a:cubicBezTo>
                <a:cubicBezTo>
                  <a:pt x="112743" y="282923"/>
                  <a:pt x="120502" y="276447"/>
                  <a:pt x="127590" y="269358"/>
                </a:cubicBezTo>
                <a:cubicBezTo>
                  <a:pt x="129953" y="262270"/>
                  <a:pt x="130972" y="254580"/>
                  <a:pt x="134679" y="248093"/>
                </a:cubicBezTo>
                <a:cubicBezTo>
                  <a:pt x="147531" y="225602"/>
                  <a:pt x="159144" y="220428"/>
                  <a:pt x="170120" y="198475"/>
                </a:cubicBezTo>
                <a:cubicBezTo>
                  <a:pt x="173462" y="191792"/>
                  <a:pt x="172541" y="183045"/>
                  <a:pt x="177209" y="177210"/>
                </a:cubicBezTo>
                <a:cubicBezTo>
                  <a:pt x="191821" y="158945"/>
                  <a:pt x="207365" y="140565"/>
                  <a:pt x="226827" y="127591"/>
                </a:cubicBezTo>
                <a:cubicBezTo>
                  <a:pt x="233916" y="122865"/>
                  <a:pt x="240011" y="116108"/>
                  <a:pt x="248093" y="113414"/>
                </a:cubicBezTo>
                <a:cubicBezTo>
                  <a:pt x="261728" y="108869"/>
                  <a:pt x="276446" y="108689"/>
                  <a:pt x="290623" y="106326"/>
                </a:cubicBezTo>
                <a:cubicBezTo>
                  <a:pt x="302437" y="108689"/>
                  <a:pt x="314017" y="113414"/>
                  <a:pt x="326065" y="113414"/>
                </a:cubicBezTo>
                <a:cubicBezTo>
                  <a:pt x="462402" y="113414"/>
                  <a:pt x="493389" y="109158"/>
                  <a:pt x="602511" y="99238"/>
                </a:cubicBezTo>
                <a:cubicBezTo>
                  <a:pt x="626368" y="91285"/>
                  <a:pt x="627604" y="91987"/>
                  <a:pt x="652130" y="77972"/>
                </a:cubicBezTo>
                <a:cubicBezTo>
                  <a:pt x="659527" y="73745"/>
                  <a:pt x="665775" y="67606"/>
                  <a:pt x="673395" y="63796"/>
                </a:cubicBezTo>
                <a:cubicBezTo>
                  <a:pt x="680078" y="60454"/>
                  <a:pt x="687977" y="60049"/>
                  <a:pt x="694660" y="56707"/>
                </a:cubicBezTo>
                <a:cubicBezTo>
                  <a:pt x="702280" y="52897"/>
                  <a:pt x="708305" y="46341"/>
                  <a:pt x="715925" y="42531"/>
                </a:cubicBezTo>
                <a:cubicBezTo>
                  <a:pt x="730460" y="35263"/>
                  <a:pt x="759145" y="31051"/>
                  <a:pt x="772632" y="28354"/>
                </a:cubicBezTo>
                <a:cubicBezTo>
                  <a:pt x="885757" y="47208"/>
                  <a:pt x="829048" y="40144"/>
                  <a:pt x="942753" y="49619"/>
                </a:cubicBezTo>
                <a:cubicBezTo>
                  <a:pt x="978195" y="47256"/>
                  <a:pt x="1013754" y="46250"/>
                  <a:pt x="1049079" y="42531"/>
                </a:cubicBezTo>
                <a:cubicBezTo>
                  <a:pt x="1058767" y="41511"/>
                  <a:pt x="1067922" y="37555"/>
                  <a:pt x="1077432" y="35442"/>
                </a:cubicBezTo>
                <a:cubicBezTo>
                  <a:pt x="1089193" y="32828"/>
                  <a:pt x="1101020" y="30509"/>
                  <a:pt x="1112874" y="28354"/>
                </a:cubicBezTo>
                <a:cubicBezTo>
                  <a:pt x="1141186" y="23206"/>
                  <a:pt x="1204997" y="14187"/>
                  <a:pt x="1226288" y="7089"/>
                </a:cubicBezTo>
                <a:lnTo>
                  <a:pt x="1247553" y="0"/>
                </a:lnTo>
                <a:cubicBezTo>
                  <a:pt x="1252279" y="9451"/>
                  <a:pt x="1258694" y="18233"/>
                  <a:pt x="1261730" y="28354"/>
                </a:cubicBezTo>
                <a:cubicBezTo>
                  <a:pt x="1264099" y="36250"/>
                  <a:pt x="1275464" y="116077"/>
                  <a:pt x="1275907" y="120503"/>
                </a:cubicBezTo>
                <a:cubicBezTo>
                  <a:pt x="1278972" y="151157"/>
                  <a:pt x="1275155" y="182859"/>
                  <a:pt x="1282995" y="212651"/>
                </a:cubicBezTo>
                <a:cubicBezTo>
                  <a:pt x="1287331" y="229128"/>
                  <a:pt x="1305960" y="239018"/>
                  <a:pt x="1311348" y="255182"/>
                </a:cubicBezTo>
                <a:lnTo>
                  <a:pt x="1318437" y="276447"/>
                </a:lnTo>
                <a:lnTo>
                  <a:pt x="1580707" y="262270"/>
                </a:lnTo>
                <a:cubicBezTo>
                  <a:pt x="1590401" y="261301"/>
                  <a:pt x="1599550" y="257295"/>
                  <a:pt x="1609060" y="255182"/>
                </a:cubicBezTo>
                <a:cubicBezTo>
                  <a:pt x="1620821" y="252568"/>
                  <a:pt x="1632648" y="250248"/>
                  <a:pt x="1644502" y="248093"/>
                </a:cubicBezTo>
                <a:cubicBezTo>
                  <a:pt x="1717921" y="234744"/>
                  <a:pt x="1671629" y="244672"/>
                  <a:pt x="1779181" y="233917"/>
                </a:cubicBezTo>
                <a:cubicBezTo>
                  <a:pt x="1795806" y="232255"/>
                  <a:pt x="1812106" y="227496"/>
                  <a:pt x="1828800" y="226828"/>
                </a:cubicBezTo>
                <a:cubicBezTo>
                  <a:pt x="1930346" y="222766"/>
                  <a:pt x="2032000" y="222103"/>
                  <a:pt x="2133600" y="219740"/>
                </a:cubicBezTo>
                <a:cubicBezTo>
                  <a:pt x="2177750" y="212381"/>
                  <a:pt x="2255987" y="196053"/>
                  <a:pt x="2289544" y="219740"/>
                </a:cubicBezTo>
                <a:cubicBezTo>
                  <a:pt x="2310865" y="234790"/>
                  <a:pt x="2294269" y="271721"/>
                  <a:pt x="2296632" y="297712"/>
                </a:cubicBezTo>
                <a:cubicBezTo>
                  <a:pt x="2294269" y="309526"/>
                  <a:pt x="2289544" y="321106"/>
                  <a:pt x="2289544" y="333154"/>
                </a:cubicBezTo>
                <a:cubicBezTo>
                  <a:pt x="2289544" y="354550"/>
                  <a:pt x="2289320" y="376841"/>
                  <a:pt x="2296632" y="396949"/>
                </a:cubicBezTo>
                <a:cubicBezTo>
                  <a:pt x="2299543" y="404955"/>
                  <a:pt x="2310112" y="407666"/>
                  <a:pt x="2317897" y="411126"/>
                </a:cubicBezTo>
                <a:cubicBezTo>
                  <a:pt x="2359783" y="429742"/>
                  <a:pt x="2375560" y="426984"/>
                  <a:pt x="2424223" y="432391"/>
                </a:cubicBezTo>
                <a:cubicBezTo>
                  <a:pt x="2449720" y="440890"/>
                  <a:pt x="2490776" y="455260"/>
                  <a:pt x="2516372" y="460745"/>
                </a:cubicBezTo>
                <a:cubicBezTo>
                  <a:pt x="2532708" y="464246"/>
                  <a:pt x="2549451" y="465470"/>
                  <a:pt x="2565990" y="467833"/>
                </a:cubicBezTo>
                <a:cubicBezTo>
                  <a:pt x="2573078" y="470196"/>
                  <a:pt x="2580572" y="471580"/>
                  <a:pt x="2587255" y="474921"/>
                </a:cubicBezTo>
                <a:cubicBezTo>
                  <a:pt x="2594875" y="478731"/>
                  <a:pt x="2600690" y="485742"/>
                  <a:pt x="2608520" y="489098"/>
                </a:cubicBezTo>
                <a:cubicBezTo>
                  <a:pt x="2617474" y="492936"/>
                  <a:pt x="2636874" y="496186"/>
                  <a:pt x="2636874" y="496186"/>
                </a:cubicBezTo>
              </a:path>
            </a:pathLst>
          </a:cu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27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00DA-76B5-4AAC-B7F1-2354182F1079}"/>
              </a:ext>
            </a:extLst>
          </p:cNvPr>
          <p:cNvSpPr>
            <a:spLocks noGrp="1"/>
          </p:cNvSpPr>
          <p:nvPr>
            <p:ph type="title"/>
          </p:nvPr>
        </p:nvSpPr>
        <p:spPr/>
        <p:txBody>
          <a:bodyPr/>
          <a:lstStyle/>
          <a:p>
            <a:r>
              <a:rPr lang="en-US" dirty="0"/>
              <a:t>Perceptron</a:t>
            </a:r>
          </a:p>
        </p:txBody>
      </p:sp>
      <p:sp>
        <p:nvSpPr>
          <p:cNvPr id="3" name="Content Placeholder 2">
            <a:extLst>
              <a:ext uri="{FF2B5EF4-FFF2-40B4-BE49-F238E27FC236}">
                <a16:creationId xmlns:a16="http://schemas.microsoft.com/office/drawing/2014/main" id="{4A8E19F6-7198-4A5C-9BC3-F1371CA260BD}"/>
              </a:ext>
            </a:extLst>
          </p:cNvPr>
          <p:cNvSpPr>
            <a:spLocks noGrp="1"/>
          </p:cNvSpPr>
          <p:nvPr>
            <p:ph idx="1"/>
          </p:nvPr>
        </p:nvSpPr>
        <p:spPr/>
        <p:txBody>
          <a:bodyPr/>
          <a:lstStyle/>
          <a:p>
            <a:r>
              <a:rPr lang="en-US" dirty="0"/>
              <a:t>Basic unit, or part, of a neural network</a:t>
            </a:r>
          </a:p>
          <a:p>
            <a:r>
              <a:rPr lang="en-US" dirty="0"/>
              <a:t>I single perceptron is the simplest neural network</a:t>
            </a:r>
          </a:p>
        </p:txBody>
      </p:sp>
      <p:sp>
        <p:nvSpPr>
          <p:cNvPr id="4" name="Slide Number Placeholder 3">
            <a:extLst>
              <a:ext uri="{FF2B5EF4-FFF2-40B4-BE49-F238E27FC236}">
                <a16:creationId xmlns:a16="http://schemas.microsoft.com/office/drawing/2014/main" id="{10CCB86A-8467-4357-AA7D-4A5CE3FAD60D}"/>
              </a:ext>
            </a:extLst>
          </p:cNvPr>
          <p:cNvSpPr>
            <a:spLocks noGrp="1"/>
          </p:cNvSpPr>
          <p:nvPr>
            <p:ph type="sldNum" sz="quarter" idx="12"/>
          </p:nvPr>
        </p:nvSpPr>
        <p:spPr/>
        <p:txBody>
          <a:bodyPr/>
          <a:lstStyle/>
          <a:p>
            <a:fld id="{179A9A4E-4C82-4D44-9372-C31BB3818094}" type="slidenum">
              <a:rPr lang="en-US" smtClean="0"/>
              <a:pPr/>
              <a:t>19</a:t>
            </a:fld>
            <a:endParaRPr lang="en-US" dirty="0"/>
          </a:p>
        </p:txBody>
      </p:sp>
    </p:spTree>
    <p:extLst>
      <p:ext uri="{BB962C8B-B14F-4D97-AF65-F5344CB8AC3E}">
        <p14:creationId xmlns:p14="http://schemas.microsoft.com/office/powerpoint/2010/main" val="92397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5142755" cy="769441"/>
          </a:xfrm>
          <a:prstGeom prst="rect">
            <a:avLst/>
          </a:prstGeom>
          <a:noFill/>
        </p:spPr>
        <p:txBody>
          <a:bodyPr wrap="none" rtlCol="0">
            <a:spAutoFit/>
          </a:bodyPr>
          <a:lstStyle/>
          <a:p>
            <a:r>
              <a:rPr lang="en-US" sz="4400" b="1" dirty="0" err="1">
                <a:solidFill>
                  <a:schemeClr val="bg1"/>
                </a:solidFill>
              </a:rPr>
              <a:t>SKLearn</a:t>
            </a:r>
            <a:r>
              <a:rPr lang="en-US" sz="4400" b="1" dirty="0">
                <a:solidFill>
                  <a:schemeClr val="bg1"/>
                </a:solidFill>
              </a:rPr>
              <a:t> Pipelines</a:t>
            </a:r>
          </a:p>
        </p:txBody>
      </p:sp>
    </p:spTree>
    <p:extLst>
      <p:ext uri="{BB962C8B-B14F-4D97-AF65-F5344CB8AC3E}">
        <p14:creationId xmlns:p14="http://schemas.microsoft.com/office/powerpoint/2010/main" val="2178634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Biology VS Technology</a:t>
            </a:r>
          </a:p>
        </p:txBody>
      </p:sp>
      <p:pic>
        <p:nvPicPr>
          <p:cNvPr id="4" name="Content Placeholder 3"/>
          <p:cNvPicPr>
            <a:picLocks noGrp="1" noChangeAspect="1"/>
          </p:cNvPicPr>
          <p:nvPr>
            <p:ph idx="1"/>
          </p:nvPr>
        </p:nvPicPr>
        <p:blipFill>
          <a:blip r:embed="rId3"/>
          <a:stretch>
            <a:fillRect/>
          </a:stretch>
        </p:blipFill>
        <p:spPr>
          <a:xfrm>
            <a:off x="2013099" y="1370013"/>
            <a:ext cx="4662856" cy="3615024"/>
          </a:xfrm>
          <a:prstGeom prst="rect">
            <a:avLst/>
          </a:prstGeom>
        </p:spPr>
      </p:pic>
      <p:sp>
        <p:nvSpPr>
          <p:cNvPr id="3" name="TextBox 2">
            <a:extLst>
              <a:ext uri="{FF2B5EF4-FFF2-40B4-BE49-F238E27FC236}">
                <a16:creationId xmlns:a16="http://schemas.microsoft.com/office/drawing/2014/main" id="{2D4C93F2-B5FD-4221-A23B-F1A9D1C5971F}"/>
              </a:ext>
            </a:extLst>
          </p:cNvPr>
          <p:cNvSpPr txBox="1"/>
          <p:nvPr/>
        </p:nvSpPr>
        <p:spPr>
          <a:xfrm>
            <a:off x="3629425" y="1268015"/>
            <a:ext cx="108395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Neuron</a:t>
            </a:r>
          </a:p>
        </p:txBody>
      </p:sp>
      <p:sp>
        <p:nvSpPr>
          <p:cNvPr id="7" name="TextBox 6">
            <a:extLst>
              <a:ext uri="{FF2B5EF4-FFF2-40B4-BE49-F238E27FC236}">
                <a16:creationId xmlns:a16="http://schemas.microsoft.com/office/drawing/2014/main" id="{33BD3252-ED65-4864-A283-C0B1DD85448F}"/>
              </a:ext>
            </a:extLst>
          </p:cNvPr>
          <p:cNvSpPr txBox="1"/>
          <p:nvPr/>
        </p:nvSpPr>
        <p:spPr>
          <a:xfrm>
            <a:off x="2700278" y="3275321"/>
            <a:ext cx="3581430"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Perceptron </a:t>
            </a:r>
            <a:r>
              <a:rPr lang="en-US" sz="1600" b="1" dirty="0">
                <a:latin typeface="Arial" panose="020B0604020202020204" pitchFamily="34" charset="0"/>
                <a:cs typeface="Arial" panose="020B0604020202020204" pitchFamily="34" charset="0"/>
              </a:rPr>
              <a:t>(Perception Neuron)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954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400" dirty="0"/>
          </a:p>
          <a:p>
            <a:endParaRPr lang="en-US" sz="1400" dirty="0"/>
          </a:p>
          <a:p>
            <a:r>
              <a:rPr lang="en-US" sz="1400"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4114800" y="2419350"/>
            <a:ext cx="914400" cy="9144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4076703" y="2419350"/>
            <a:ext cx="990593" cy="9144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4724400" y="2643485"/>
            <a:ext cx="45719" cy="461665"/>
          </a:xfrm>
          <a:prstGeom prst="rect">
            <a:avLst/>
          </a:prstGeom>
          <a:noFill/>
        </p:spPr>
        <p:txBody>
          <a:bodyPr wrap="square" rtlCol="0">
            <a:spAutoFit/>
          </a:bodyPr>
          <a:lstStyle/>
          <a:p>
            <a:r>
              <a:rPr lang="en-US"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4236187" y="2581021"/>
            <a:ext cx="304800" cy="461665"/>
          </a:xfrm>
          <a:prstGeom prst="rect">
            <a:avLst/>
          </a:prstGeom>
          <a:noFill/>
        </p:spPr>
        <p:txBody>
          <a:bodyPr wrap="square" rtlCol="0">
            <a:spAutoFit/>
          </a:bodyPr>
          <a:lstStyle/>
          <a:p>
            <a:r>
              <a:rPr lang="en-US"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3448049" y="2227511"/>
            <a:ext cx="788138" cy="332886"/>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3429000" y="2643485"/>
            <a:ext cx="685800" cy="9618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3429000" y="2941676"/>
            <a:ext cx="685800" cy="163475"/>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3448049" y="3125774"/>
            <a:ext cx="714375" cy="40997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3158868" y="2040367"/>
            <a:ext cx="64636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x</a:t>
            </a:r>
            <a:r>
              <a:rPr lang="en-US" sz="12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3155750" y="2491021"/>
            <a:ext cx="64636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x</a:t>
            </a:r>
            <a:r>
              <a:rPr lang="en-US" sz="12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3134034" y="2962983"/>
            <a:ext cx="646368" cy="276999"/>
          </a:xfrm>
          <a:prstGeom prst="rect">
            <a:avLst/>
          </a:prstGeom>
          <a:noFill/>
        </p:spPr>
        <p:txBody>
          <a:bodyPr wrap="square" rtlCol="0">
            <a:spAutoFit/>
          </a:bodyPr>
          <a:lstStyle/>
          <a:p>
            <a:r>
              <a:rPr lang="en-US" sz="1200" i="1" dirty="0">
                <a:latin typeface="Arial" panose="020B0604020202020204" pitchFamily="34" charset="0"/>
                <a:cs typeface="Arial" panose="020B0604020202020204" pitchFamily="34" charset="0"/>
              </a:rPr>
              <a:t>x</a:t>
            </a:r>
            <a:r>
              <a:rPr lang="en-US" sz="12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3135838" y="3470810"/>
            <a:ext cx="646368" cy="276999"/>
          </a:xfrm>
          <a:prstGeom prst="rect">
            <a:avLst/>
          </a:prstGeom>
          <a:noFill/>
        </p:spPr>
        <p:txBody>
          <a:bodyPr wrap="square" rtlCol="0">
            <a:spAutoFit/>
          </a:bodyPr>
          <a:lstStyle/>
          <a:p>
            <a:r>
              <a:rPr lang="en-US" sz="1200" i="1" dirty="0" err="1">
                <a:latin typeface="Arial" panose="020B0604020202020204" pitchFamily="34" charset="0"/>
                <a:cs typeface="Arial" panose="020B0604020202020204" pitchFamily="34" charset="0"/>
              </a:rPr>
              <a:t>x</a:t>
            </a:r>
            <a:r>
              <a:rPr lang="en-US" sz="1200" i="1" baseline="-25000" dirty="0" err="1">
                <a:latin typeface="Arial" panose="020B0604020202020204" pitchFamily="34" charset="0"/>
                <a:cs typeface="Arial" panose="020B0604020202020204" pitchFamily="34" charset="0"/>
              </a:rPr>
              <a:t>n</a:t>
            </a:r>
            <a:endParaRPr lang="en-US" sz="12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5067296" y="2874317"/>
            <a:ext cx="571504" cy="1926"/>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5676896" y="2720428"/>
            <a:ext cx="295450" cy="307777"/>
          </a:xfrm>
          <a:prstGeom prst="rect">
            <a:avLst/>
          </a:prstGeom>
          <a:noFill/>
        </p:spPr>
        <p:txBody>
          <a:bodyPr wrap="square">
            <a:spAutoFit/>
          </a:bodyPr>
          <a:lstStyle/>
          <a:p>
            <a:r>
              <a:rPr lang="en-US" sz="1400" i="1" dirty="0">
                <a:latin typeface="Arial" panose="020B0604020202020204" pitchFamily="34" charset="0"/>
                <a:cs typeface="Arial" panose="020B0604020202020204" pitchFamily="34" charset="0"/>
              </a:rPr>
              <a:t>y</a:t>
            </a:r>
            <a:endParaRPr lang="en-US" sz="1400"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6040434" y="2091622"/>
            <a:ext cx="2805440" cy="1257611"/>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7352477" y="2732806"/>
            <a:ext cx="125410" cy="5812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7352477" y="2643485"/>
            <a:ext cx="90570" cy="545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7477887" y="2643485"/>
            <a:ext cx="1300920" cy="7746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7487463" y="2710667"/>
            <a:ext cx="1149271" cy="462018"/>
          </a:xfrm>
          <a:prstGeom prst="rect">
            <a:avLst/>
          </a:prstGeom>
        </p:spPr>
      </p:pic>
    </p:spTree>
    <p:extLst>
      <p:ext uri="{BB962C8B-B14F-4D97-AF65-F5344CB8AC3E}">
        <p14:creationId xmlns:p14="http://schemas.microsoft.com/office/powerpoint/2010/main" val="127346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normAutofit/>
          </a:bodyPr>
          <a:lstStyle/>
          <a:p>
            <a:r>
              <a:rPr lang="en-US" sz="18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1800" dirty="0"/>
          </a:p>
          <a:p>
            <a:r>
              <a:rPr lang="en-US" sz="1800" dirty="0"/>
              <a:t>Hebb was proposing </a:t>
            </a:r>
          </a:p>
          <a:p>
            <a:pPr lvl="1"/>
            <a:r>
              <a:rPr lang="en-US" sz="1500" dirty="0"/>
              <a:t>when two neurons fire together the connection between the neurons is strengthened</a:t>
            </a:r>
          </a:p>
          <a:p>
            <a:pPr lvl="1"/>
            <a:r>
              <a:rPr lang="en-US" sz="1500" dirty="0"/>
              <a:t>Also, this activity is one of the fundamental operations necessary for learning and memory.</a:t>
            </a:r>
          </a:p>
          <a:p>
            <a:endParaRPr lang="en-US" sz="1800" dirty="0"/>
          </a:p>
          <a:p>
            <a:pPr marL="0" indent="0" algn="r">
              <a:buNone/>
            </a:pPr>
            <a:r>
              <a:rPr lang="en-US" sz="1100" i="1" dirty="0"/>
              <a:t>[1] Hebb, Donald O. (1949).  The Organization of Behavior.  New York: Wiley, pg. 62.</a:t>
            </a:r>
          </a:p>
        </p:txBody>
      </p:sp>
    </p:spTree>
    <p:extLst>
      <p:ext uri="{BB962C8B-B14F-4D97-AF65-F5344CB8AC3E}">
        <p14:creationId xmlns:p14="http://schemas.microsoft.com/office/powerpoint/2010/main" val="232352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a:t>
            </a:r>
            <a:r>
              <a:rPr lang="en-US" dirty="0">
                <a:solidFill>
                  <a:srgbClr val="FF0000"/>
                </a:solidFill>
              </a:rPr>
              <a:t>weights and biases</a:t>
            </a:r>
            <a:r>
              <a:rPr lang="en-US" dirty="0"/>
              <a:t>.</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70424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a:t>
            </a:r>
          </a:p>
        </p:txBody>
      </p:sp>
      <p:pic>
        <p:nvPicPr>
          <p:cNvPr id="4" name="Content Placeholder 3"/>
          <p:cNvPicPr>
            <a:picLocks noGrp="1" noChangeAspect="1"/>
          </p:cNvPicPr>
          <p:nvPr>
            <p:ph idx="1"/>
          </p:nvPr>
        </p:nvPicPr>
        <p:blipFill>
          <a:blip r:embed="rId3"/>
          <a:stretch>
            <a:fillRect/>
          </a:stretch>
        </p:blipFill>
        <p:spPr>
          <a:xfrm>
            <a:off x="2490689" y="3559532"/>
            <a:ext cx="5168900" cy="1168400"/>
          </a:xfrm>
          <a:prstGeom prst="rect">
            <a:avLst/>
          </a:prstGeom>
        </p:spPr>
      </p:pic>
      <p:pic>
        <p:nvPicPr>
          <p:cNvPr id="5" name="Picture 4"/>
          <p:cNvPicPr>
            <a:picLocks noChangeAspect="1"/>
          </p:cNvPicPr>
          <p:nvPr/>
        </p:nvPicPr>
        <p:blipFill>
          <a:blip r:embed="rId4"/>
          <a:stretch>
            <a:fillRect/>
          </a:stretch>
        </p:blipFill>
        <p:spPr>
          <a:xfrm>
            <a:off x="2743200" y="1373728"/>
            <a:ext cx="3200400" cy="1710759"/>
          </a:xfrm>
          <a:prstGeom prst="rect">
            <a:avLst/>
          </a:prstGeom>
        </p:spPr>
      </p:pic>
      <p:sp>
        <p:nvSpPr>
          <p:cNvPr id="6" name="Oval 5"/>
          <p:cNvSpPr/>
          <p:nvPr/>
        </p:nvSpPr>
        <p:spPr bwMode="auto">
          <a:xfrm>
            <a:off x="2457450" y="1373728"/>
            <a:ext cx="800100" cy="1912854"/>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8" name="TextBox 7"/>
          <p:cNvSpPr txBox="1"/>
          <p:nvPr/>
        </p:nvSpPr>
        <p:spPr>
          <a:xfrm>
            <a:off x="1815134" y="1828800"/>
            <a:ext cx="671979" cy="369332"/>
          </a:xfrm>
          <a:prstGeom prst="rect">
            <a:avLst/>
          </a:prstGeom>
          <a:noFill/>
        </p:spPr>
        <p:txBody>
          <a:bodyPr wrap="none" rtlCol="0">
            <a:spAutoFit/>
          </a:bodyPr>
          <a:lstStyle/>
          <a:p>
            <a:r>
              <a:rPr lang="en-US" sz="1800" dirty="0"/>
              <a:t>Input</a:t>
            </a:r>
          </a:p>
        </p:txBody>
      </p:sp>
      <p:sp>
        <p:nvSpPr>
          <p:cNvPr id="9" name="TextBox 8"/>
          <p:cNvSpPr txBox="1"/>
          <p:nvPr/>
        </p:nvSpPr>
        <p:spPr>
          <a:xfrm>
            <a:off x="4726252" y="3190200"/>
            <a:ext cx="845873" cy="369332"/>
          </a:xfrm>
          <a:prstGeom prst="rect">
            <a:avLst/>
          </a:prstGeom>
          <a:noFill/>
        </p:spPr>
        <p:txBody>
          <a:bodyPr wrap="none" rtlCol="0">
            <a:spAutoFit/>
          </a:bodyPr>
          <a:lstStyle/>
          <a:p>
            <a:r>
              <a:rPr lang="en-US" sz="1800" dirty="0"/>
              <a:t>Weight</a:t>
            </a:r>
          </a:p>
        </p:txBody>
      </p:sp>
      <p:cxnSp>
        <p:nvCxnSpPr>
          <p:cNvPr id="11" name="Straight Arrow Connector 10"/>
          <p:cNvCxnSpPr>
            <a:cxnSpLocks/>
          </p:cNvCxnSpPr>
          <p:nvPr/>
        </p:nvCxnSpPr>
        <p:spPr bwMode="auto">
          <a:xfrm flipH="1">
            <a:off x="2970028" y="2473832"/>
            <a:ext cx="2230622" cy="1531098"/>
          </a:xfrm>
          <a:prstGeom prst="straightConnector1">
            <a:avLst/>
          </a:prstGeom>
          <a:solidFill>
            <a:schemeClr val="accent1"/>
          </a:solidFill>
          <a:ln w="9525" cap="flat" cmpd="sng" algn="ctr">
            <a:solidFill>
              <a:srgbClr val="C00000"/>
            </a:solidFill>
            <a:prstDash val="solid"/>
            <a:round/>
            <a:headEnd type="triangle" w="med" len="med"/>
            <a:tailEnd type="triangle" w="med" len="med"/>
          </a:ln>
          <a:effectLst/>
        </p:spPr>
      </p:cxnSp>
      <p:grpSp>
        <p:nvGrpSpPr>
          <p:cNvPr id="10" name="Group 9"/>
          <p:cNvGrpSpPr/>
          <p:nvPr/>
        </p:nvGrpSpPr>
        <p:grpSpPr>
          <a:xfrm>
            <a:off x="4052069" y="3609425"/>
            <a:ext cx="1348365" cy="1118507"/>
            <a:chOff x="2926580" y="4425652"/>
            <a:chExt cx="1797820" cy="1491343"/>
          </a:xfrm>
        </p:grpSpPr>
        <p:sp>
          <p:nvSpPr>
            <p:cNvPr id="7" name="Oval 6"/>
            <p:cNvSpPr/>
            <p:nvPr/>
          </p:nvSpPr>
          <p:spPr bwMode="auto">
            <a:xfrm>
              <a:off x="4343400" y="4425652"/>
              <a:ext cx="381000" cy="1491343"/>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3" name="TextBox 2"/>
            <p:cNvSpPr txBox="1"/>
            <p:nvPr/>
          </p:nvSpPr>
          <p:spPr>
            <a:xfrm>
              <a:off x="2926580" y="4553965"/>
              <a:ext cx="502701" cy="492443"/>
            </a:xfrm>
            <a:prstGeom prst="rect">
              <a:avLst/>
            </a:prstGeom>
            <a:solidFill>
              <a:schemeClr val="bg1"/>
            </a:solidFill>
          </p:spPr>
          <p:txBody>
            <a:bodyPr wrap="none" rtlCol="0">
              <a:spAutoFit/>
            </a:bodyPr>
            <a:lstStyle/>
            <a:p>
              <a:r>
                <a:rPr lang="en-US" sz="1800" dirty="0"/>
                <a:t>-1</a:t>
              </a:r>
            </a:p>
          </p:txBody>
        </p:sp>
      </p:grpSp>
    </p:spTree>
    <p:extLst>
      <p:ext uri="{BB962C8B-B14F-4D97-AF65-F5344CB8AC3E}">
        <p14:creationId xmlns:p14="http://schemas.microsoft.com/office/powerpoint/2010/main" val="2342834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BD26-4063-4F5B-B5EB-A60FBFA48C7E}"/>
              </a:ext>
            </a:extLst>
          </p:cNvPr>
          <p:cNvSpPr>
            <a:spLocks noGrp="1"/>
          </p:cNvSpPr>
          <p:nvPr>
            <p:ph type="title"/>
          </p:nvPr>
        </p:nvSpPr>
        <p:spPr/>
        <p:txBody>
          <a:bodyPr/>
          <a:lstStyle/>
          <a:p>
            <a:r>
              <a:rPr lang="en-US" dirty="0"/>
              <a:t>Rosenblatt’s Enthusiasm</a:t>
            </a:r>
          </a:p>
        </p:txBody>
      </p:sp>
      <p:sp>
        <p:nvSpPr>
          <p:cNvPr id="3" name="Content Placeholder 2">
            <a:extLst>
              <a:ext uri="{FF2B5EF4-FFF2-40B4-BE49-F238E27FC236}">
                <a16:creationId xmlns:a16="http://schemas.microsoft.com/office/drawing/2014/main" id="{BF26444A-98F2-4A3A-AC3C-50E7D1512836}"/>
              </a:ext>
            </a:extLst>
          </p:cNvPr>
          <p:cNvSpPr>
            <a:spLocks noGrp="1"/>
          </p:cNvSpPr>
          <p:nvPr>
            <p:ph idx="1"/>
          </p:nvPr>
        </p:nvSpPr>
        <p:spPr/>
        <p:txBody>
          <a:bodyPr>
            <a:normAutofit lnSpcReduction="10000"/>
          </a:bodyPr>
          <a:lstStyle/>
          <a:p>
            <a:r>
              <a:rPr lang="en-US" sz="1800" dirty="0">
                <a:latin typeface="Arial" panose="020B0604020202020204" pitchFamily="34" charset="0"/>
                <a:cs typeface="Arial" panose="020B0604020202020204" pitchFamily="34" charset="0"/>
              </a:rPr>
              <a:t>Rosenblatt was quite enthusiastic about the possibilities for perceptron's…</a:t>
            </a:r>
          </a:p>
          <a:p>
            <a:pPr lvl="1"/>
            <a:r>
              <a:rPr lang="en-US" sz="1800" dirty="0">
                <a:latin typeface="Arial" panose="020B0604020202020204" pitchFamily="34" charset="0"/>
                <a:cs typeface="Arial" panose="020B0604020202020204" pitchFamily="34" charset="0"/>
              </a:rPr>
              <a:t>"Given an elementary α-perceptron, a stimulus world W, and any classification C(W) for which a solution exists; let all stimuli in W occur in any sequence, provided that each stimulus must reoccur in finite time; then beginning from an arbitrary initial state, an error correction procedure will always yield a solution to C(W) in finite time…”</a:t>
            </a:r>
          </a:p>
          <a:p>
            <a:r>
              <a:rPr lang="en-US" sz="1800" dirty="0">
                <a:latin typeface="Arial" panose="020B0604020202020204" pitchFamily="34" charset="0"/>
                <a:cs typeface="Arial" panose="020B0604020202020204" pitchFamily="34" charset="0"/>
              </a:rPr>
              <a:t>Later, Marvin Minsky (1969) demonstrated this was not the case (the contrary example used by Minsky was XOR; which a perceptron couldn’t model).</a:t>
            </a:r>
          </a:p>
          <a:p>
            <a:pPr lvl="1"/>
            <a:r>
              <a:rPr lang="en-US" sz="1800" dirty="0">
                <a:latin typeface="Arial" panose="020B0604020202020204" pitchFamily="34" charset="0"/>
                <a:cs typeface="Arial" panose="020B0604020202020204" pitchFamily="34" charset="0"/>
              </a:rPr>
              <a:t>Minsky stated that perceptron research “was doomed to failure because of these limitations”</a:t>
            </a:r>
          </a:p>
          <a:p>
            <a:pPr marL="457200" lvl="1" indent="0" algn="r">
              <a:buNone/>
            </a:pPr>
            <a:r>
              <a:rPr lang="en-US" sz="600" i="1" dirty="0">
                <a:latin typeface="Arial" panose="020B0604020202020204" pitchFamily="34" charset="0"/>
                <a:cs typeface="Arial" panose="020B0604020202020204" pitchFamily="34" charset="0"/>
              </a:rPr>
              <a:t>Rosenblatt, Frank (1962).  Principles of </a:t>
            </a:r>
            <a:r>
              <a:rPr lang="en-US" sz="600" i="1" dirty="0" err="1">
                <a:latin typeface="Arial" panose="020B0604020202020204" pitchFamily="34" charset="0"/>
                <a:cs typeface="Arial" panose="020B0604020202020204" pitchFamily="34" charset="0"/>
              </a:rPr>
              <a:t>neurodynamics</a:t>
            </a:r>
            <a:r>
              <a:rPr lang="en-US" sz="600" i="1" dirty="0">
                <a:latin typeface="Arial" panose="020B0604020202020204" pitchFamily="34" charset="0"/>
                <a:cs typeface="Arial" panose="020B0604020202020204" pitchFamily="34" charset="0"/>
              </a:rPr>
              <a:t>.  New York: Spartan.   Cf. </a:t>
            </a:r>
            <a:r>
              <a:rPr lang="en-US" sz="600" i="1" dirty="0" err="1">
                <a:latin typeface="Arial" panose="020B0604020202020204" pitchFamily="34" charset="0"/>
                <a:cs typeface="Arial" panose="020B0604020202020204" pitchFamily="34" charset="0"/>
              </a:rPr>
              <a:t>Rumelhart</a:t>
            </a:r>
            <a:r>
              <a:rPr lang="en-US" sz="600" i="1" dirty="0">
                <a:latin typeface="Arial" panose="020B0604020202020204" pitchFamily="34" charset="0"/>
                <a:cs typeface="Arial" panose="020B0604020202020204" pitchFamily="34" charset="0"/>
              </a:rPr>
              <a:t>, D.E., J. L. McClelland and the PDP Research Group (1986).  Parallel Distributed Processing vol. 1&amp;2.  Cambridge: MIT.</a:t>
            </a:r>
          </a:p>
          <a:p>
            <a:pPr marL="457200" lvl="1" indent="0" algn="r">
              <a:buNone/>
            </a:pPr>
            <a:r>
              <a:rPr lang="en-US" sz="600" i="1" dirty="0">
                <a:latin typeface="Arial" panose="020B0604020202020204" pitchFamily="34" charset="0"/>
                <a:cs typeface="Arial" panose="020B0604020202020204" pitchFamily="34" charset="0"/>
              </a:rPr>
              <a:t>https://mitpress.mit.edu/books/perceptrons</a:t>
            </a:r>
          </a:p>
        </p:txBody>
      </p:sp>
    </p:spTree>
    <p:extLst>
      <p:ext uri="{BB962C8B-B14F-4D97-AF65-F5344CB8AC3E}">
        <p14:creationId xmlns:p14="http://schemas.microsoft.com/office/powerpoint/2010/main" val="803406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C767-20DC-44F0-B7A7-6BFBBE07C070}"/>
              </a:ext>
            </a:extLst>
          </p:cNvPr>
          <p:cNvSpPr>
            <a:spLocks noGrp="1"/>
          </p:cNvSpPr>
          <p:nvPr>
            <p:ph type="title"/>
          </p:nvPr>
        </p:nvSpPr>
        <p:spPr/>
        <p:txBody>
          <a:bodyPr/>
          <a:lstStyle/>
          <a:p>
            <a:r>
              <a:rPr lang="en-US" dirty="0"/>
              <a:t>Rise of Neural Networks</a:t>
            </a:r>
          </a:p>
        </p:txBody>
      </p:sp>
      <p:sp>
        <p:nvSpPr>
          <p:cNvPr id="3" name="Content Placeholder 2">
            <a:extLst>
              <a:ext uri="{FF2B5EF4-FFF2-40B4-BE49-F238E27FC236}">
                <a16:creationId xmlns:a16="http://schemas.microsoft.com/office/drawing/2014/main" id="{BA836570-CDB1-425C-9BDF-CFFFE775DBF8}"/>
              </a:ext>
            </a:extLst>
          </p:cNvPr>
          <p:cNvSpPr>
            <a:spLocks noGrp="1"/>
          </p:cNvSpPr>
          <p:nvPr>
            <p:ph idx="1"/>
          </p:nvPr>
        </p:nvSpPr>
        <p:spPr/>
        <p:txBody>
          <a:bodyPr>
            <a:normAutofit fontScale="92500" lnSpcReduction="20000"/>
          </a:bodyPr>
          <a:lstStyle/>
          <a:p>
            <a:r>
              <a:rPr lang="en-US" sz="1800" dirty="0">
                <a:latin typeface="Arial" panose="020B0604020202020204" pitchFamily="34" charset="0"/>
                <a:cs typeface="Arial" panose="020B0604020202020204" pitchFamily="34" charset="0"/>
              </a:rPr>
              <a:t>Later researchers began to connect multiple perceptron’s together as a network. </a:t>
            </a:r>
          </a:p>
          <a:p>
            <a:r>
              <a:rPr lang="en-US" sz="1800" dirty="0">
                <a:latin typeface="Arial" panose="020B0604020202020204" pitchFamily="34" charset="0"/>
                <a:cs typeface="Arial" panose="020B0604020202020204" pitchFamily="34" charset="0"/>
              </a:rPr>
              <a:t>By connecting perceptron's together into networks, these networks of perceptron's were able to recreate XOR, and solve much more difficult problems than were possible with a single perceptron. </a:t>
            </a:r>
          </a:p>
          <a:p>
            <a:r>
              <a:rPr lang="en-US" sz="1800" dirty="0">
                <a:latin typeface="Arial" panose="020B0604020202020204" pitchFamily="34" charset="0"/>
                <a:cs typeface="Arial" panose="020B0604020202020204" pitchFamily="34" charset="0"/>
              </a:rPr>
              <a:t>This has given rise to many complex network architectures and approaches</a:t>
            </a:r>
          </a:p>
          <a:p>
            <a:pPr lvl="1"/>
            <a:r>
              <a:rPr lang="en-US" sz="1400" dirty="0">
                <a:latin typeface="Arial" panose="020B0604020202020204" pitchFamily="34" charset="0"/>
                <a:cs typeface="Arial" panose="020B0604020202020204" pitchFamily="34" charset="0"/>
              </a:rPr>
              <a:t>Feed Forward neural networks</a:t>
            </a:r>
          </a:p>
          <a:p>
            <a:pPr lvl="1"/>
            <a:r>
              <a:rPr lang="en-US" sz="1400" dirty="0">
                <a:latin typeface="Arial" panose="020B0604020202020204" pitchFamily="34" charset="0"/>
                <a:cs typeface="Arial" panose="020B0604020202020204" pitchFamily="34" charset="0"/>
              </a:rPr>
              <a:t>Convolutional Neural Networks</a:t>
            </a:r>
          </a:p>
          <a:p>
            <a:pPr lvl="1"/>
            <a:r>
              <a:rPr lang="en-US" sz="1400" dirty="0">
                <a:latin typeface="Arial" panose="020B0604020202020204" pitchFamily="34" charset="0"/>
                <a:cs typeface="Arial" panose="020B0604020202020204" pitchFamily="34" charset="0"/>
              </a:rPr>
              <a:t>Recurrent Neural Networks</a:t>
            </a:r>
          </a:p>
          <a:p>
            <a:pPr lvl="1"/>
            <a:r>
              <a:rPr lang="en-US" sz="1400" dirty="0">
                <a:latin typeface="Arial" panose="020B0604020202020204" pitchFamily="34" charset="0"/>
                <a:cs typeface="Arial" panose="020B0604020202020204" pitchFamily="34" charset="0"/>
              </a:rPr>
              <a:t>Symmetrical Connect Neural Networks</a:t>
            </a:r>
          </a:p>
          <a:p>
            <a:pPr lvl="1"/>
            <a:r>
              <a:rPr lang="en-US" sz="1400" dirty="0">
                <a:latin typeface="Arial" panose="020B0604020202020204" pitchFamily="34" charset="0"/>
                <a:cs typeface="Arial" panose="020B0604020202020204" pitchFamily="34" charset="0"/>
              </a:rPr>
              <a:t>Long-Short Memory Network</a:t>
            </a:r>
          </a:p>
          <a:p>
            <a:r>
              <a:rPr lang="en-US" sz="1800" dirty="0">
                <a:latin typeface="Arial" panose="020B0604020202020204" pitchFamily="34" charset="0"/>
                <a:cs typeface="Arial" panose="020B0604020202020204" pitchFamily="34" charset="0"/>
              </a:rPr>
              <a:t>Despite these complexities, many of the artificial neural networks in use today still stem from the early advances of the McCulloch-Pitts neuron and the Rosenblatt perceptron.</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223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 each input value by weights</a:t>
            </a:r>
          </a:p>
        </p:txBody>
      </p:sp>
      <p:pic>
        <p:nvPicPr>
          <p:cNvPr id="4" name="Content Placeholder 3"/>
          <p:cNvPicPr>
            <a:picLocks noGrp="1" noChangeAspect="1"/>
          </p:cNvPicPr>
          <p:nvPr>
            <p:ph idx="1"/>
          </p:nvPr>
        </p:nvPicPr>
        <p:blipFill rotWithShape="1">
          <a:blip r:embed="rId3"/>
          <a:srcRect t="16190"/>
          <a:stretch/>
        </p:blipFill>
        <p:spPr>
          <a:xfrm>
            <a:off x="865319" y="1720037"/>
            <a:ext cx="7055306" cy="3206382"/>
          </a:xfrm>
          <a:prstGeom prst="rect">
            <a:avLst/>
          </a:prstGeom>
        </p:spPr>
      </p:pic>
      <p:sp>
        <p:nvSpPr>
          <p:cNvPr id="6" name="Oval 5"/>
          <p:cNvSpPr/>
          <p:nvPr/>
        </p:nvSpPr>
        <p:spPr bwMode="auto">
          <a:xfrm>
            <a:off x="2281127" y="1825479"/>
            <a:ext cx="971550" cy="554995"/>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7" name="Rectangle 6"/>
          <p:cNvSpPr/>
          <p:nvPr/>
        </p:nvSpPr>
        <p:spPr>
          <a:xfrm>
            <a:off x="1464657" y="1350705"/>
            <a:ext cx="6000750" cy="369332"/>
          </a:xfrm>
          <a:prstGeom prst="rect">
            <a:avLst/>
          </a:prstGeom>
          <a:solidFill>
            <a:schemeClr val="bg1"/>
          </a:solidFill>
        </p:spPr>
        <p:txBody>
          <a:bodyPr wrap="square">
            <a:spAutoFit/>
          </a:bodyPr>
          <a:lstStyle/>
          <a:p>
            <a:r>
              <a:rPr lang="en-US" sz="1800" b="1" dirty="0">
                <a:solidFill>
                  <a:srgbClr val="404040"/>
                </a:solidFill>
                <a:latin typeface="Averia Libre"/>
              </a:rPr>
              <a:t>1</a:t>
            </a:r>
            <a:r>
              <a:rPr lang="en-US" sz="1600" b="1" dirty="0">
                <a:solidFill>
                  <a:srgbClr val="404040"/>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All the inputs (signals) </a:t>
            </a:r>
            <a:r>
              <a:rPr lang="en-US" sz="1600" b="1" i="1"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are multiplied with their weights </a:t>
            </a:r>
            <a:r>
              <a:rPr lang="en-US" sz="1600" b="1" i="1" dirty="0">
                <a:latin typeface="Arial" panose="020B0604020202020204" pitchFamily="34" charset="0"/>
                <a:cs typeface="Arial" panose="020B0604020202020204" pitchFamily="34" charset="0"/>
              </a:rPr>
              <a:t>w</a:t>
            </a:r>
            <a:r>
              <a:rPr lang="en-US" sz="1600" dirty="0">
                <a:latin typeface="Arial" panose="020B0604020202020204" pitchFamily="34" charset="0"/>
                <a:cs typeface="Arial" panose="020B0604020202020204" pitchFamily="34" charset="0"/>
              </a:rPr>
              <a:t>. </a:t>
            </a:r>
            <a:endParaRPr lang="en-US" sz="1800" b="1" dirty="0">
              <a:solidFill>
                <a:srgbClr val="404040"/>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E341FB1-687C-3F86-B65B-43A4D9C599B6}"/>
              </a:ext>
            </a:extLst>
          </p:cNvPr>
          <p:cNvCxnSpPr>
            <a:cxnSpLocks/>
          </p:cNvCxnSpPr>
          <p:nvPr/>
        </p:nvCxnSpPr>
        <p:spPr>
          <a:xfrm>
            <a:off x="5273749" y="3040912"/>
            <a:ext cx="0" cy="75136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9BEF91-40BA-7C3E-84ED-7791FCA79799}"/>
              </a:ext>
            </a:extLst>
          </p:cNvPr>
          <p:cNvSpPr txBox="1"/>
          <p:nvPr/>
        </p:nvSpPr>
        <p:spPr>
          <a:xfrm>
            <a:off x="4786541" y="3301179"/>
            <a:ext cx="360996" cy="230832"/>
          </a:xfrm>
          <a:prstGeom prst="rect">
            <a:avLst/>
          </a:prstGeom>
          <a:noFill/>
        </p:spPr>
        <p:txBody>
          <a:bodyPr wrap="none" rtlCol="0">
            <a:spAutoFit/>
          </a:bodyPr>
          <a:lstStyle/>
          <a:p>
            <a:r>
              <a:rPr lang="en-US" sz="900" dirty="0" err="1"/>
              <a:t>w</a:t>
            </a:r>
            <a:r>
              <a:rPr lang="en-US" sz="900" baseline="-25000" dirty="0" err="1"/>
              <a:t>i</a:t>
            </a:r>
            <a:r>
              <a:rPr lang="en-US" sz="900" dirty="0" err="1"/>
              <a:t>x</a:t>
            </a:r>
            <a:r>
              <a:rPr lang="en-US" sz="900" baseline="-25000" dirty="0" err="1"/>
              <a:t>i</a:t>
            </a:r>
            <a:endParaRPr lang="en-US" sz="900" dirty="0"/>
          </a:p>
        </p:txBody>
      </p:sp>
      <p:sp>
        <p:nvSpPr>
          <p:cNvPr id="10" name="TextBox 9">
            <a:extLst>
              <a:ext uri="{FF2B5EF4-FFF2-40B4-BE49-F238E27FC236}">
                <a16:creationId xmlns:a16="http://schemas.microsoft.com/office/drawing/2014/main" id="{377358E5-7E30-765D-106D-2A29194A0523}"/>
              </a:ext>
            </a:extLst>
          </p:cNvPr>
          <p:cNvSpPr txBox="1"/>
          <p:nvPr/>
        </p:nvSpPr>
        <p:spPr>
          <a:xfrm>
            <a:off x="5295014" y="3266554"/>
            <a:ext cx="301686" cy="300082"/>
          </a:xfrm>
          <a:prstGeom prst="rect">
            <a:avLst/>
          </a:prstGeom>
          <a:noFill/>
        </p:spPr>
        <p:txBody>
          <a:bodyPr wrap="none" rtlCol="0">
            <a:spAutoFit/>
          </a:bodyPr>
          <a:lstStyle/>
          <a:p>
            <a:r>
              <a:rPr lang="en-US" dirty="0"/>
              <a:t>𝛳</a:t>
            </a:r>
          </a:p>
        </p:txBody>
      </p:sp>
    </p:spTree>
    <p:extLst>
      <p:ext uri="{BB962C8B-B14F-4D97-AF65-F5344CB8AC3E}">
        <p14:creationId xmlns:p14="http://schemas.microsoft.com/office/powerpoint/2010/main" val="80796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up all these multiplications</a:t>
            </a:r>
          </a:p>
        </p:txBody>
      </p:sp>
      <p:sp>
        <p:nvSpPr>
          <p:cNvPr id="5" name="Rectangle 4"/>
          <p:cNvSpPr/>
          <p:nvPr/>
        </p:nvSpPr>
        <p:spPr>
          <a:xfrm>
            <a:off x="1543050" y="4383482"/>
            <a:ext cx="6057900" cy="369332"/>
          </a:xfrm>
          <a:prstGeom prst="rect">
            <a:avLst/>
          </a:prstGeom>
        </p:spPr>
        <p:txBody>
          <a:bodyPr wrap="square">
            <a:spAutoFit/>
          </a:bodyPr>
          <a:lstStyle/>
          <a:p>
            <a:r>
              <a:rPr lang="en-US" sz="1800" b="1" i="1" dirty="0">
                <a:latin typeface="medium-content-serif-font"/>
              </a:rPr>
              <a:t>Add</a:t>
            </a:r>
            <a:r>
              <a:rPr lang="en-US" sz="1800" dirty="0">
                <a:latin typeface="medium-content-serif-font"/>
              </a:rPr>
              <a:t> all the multiplied values and call them </a:t>
            </a:r>
            <a:r>
              <a:rPr lang="en-US" sz="1800" b="1" i="1" dirty="0">
                <a:latin typeface="medium-content-serif-font"/>
              </a:rPr>
              <a:t>Weighted Sum.</a:t>
            </a:r>
            <a:endParaRPr lang="en-US" sz="1800" dirty="0"/>
          </a:p>
        </p:txBody>
      </p:sp>
      <p:sp>
        <p:nvSpPr>
          <p:cNvPr id="12" name="Rectangle 11"/>
          <p:cNvSpPr/>
          <p:nvPr/>
        </p:nvSpPr>
        <p:spPr>
          <a:xfrm>
            <a:off x="1796143" y="1277475"/>
            <a:ext cx="3852401" cy="369332"/>
          </a:xfrm>
          <a:prstGeom prst="rect">
            <a:avLst/>
          </a:prstGeom>
        </p:spPr>
        <p:txBody>
          <a:bodyPr wrap="none">
            <a:spAutoFit/>
          </a:bodyPr>
          <a:lstStyle/>
          <a:p>
            <a:r>
              <a:rPr lang="en-US" sz="1800" dirty="0">
                <a:solidFill>
                  <a:srgbClr val="404040"/>
                </a:solidFill>
                <a:latin typeface="Arial" panose="020B0604020202020204" pitchFamily="34" charset="0"/>
                <a:cs typeface="Arial" panose="020B0604020202020204" pitchFamily="34" charset="0"/>
              </a:rPr>
              <a:t>2. All input (signals) are summed up</a:t>
            </a:r>
          </a:p>
        </p:txBody>
      </p:sp>
      <p:pic>
        <p:nvPicPr>
          <p:cNvPr id="3" name="Content Placeholder 3">
            <a:extLst>
              <a:ext uri="{FF2B5EF4-FFF2-40B4-BE49-F238E27FC236}">
                <a16:creationId xmlns:a16="http://schemas.microsoft.com/office/drawing/2014/main" id="{DC5CCE92-A1F5-A8B8-B460-D224D76A2A6C}"/>
              </a:ext>
            </a:extLst>
          </p:cNvPr>
          <p:cNvPicPr>
            <a:picLocks noGrp="1" noChangeAspect="1"/>
          </p:cNvPicPr>
          <p:nvPr>
            <p:ph idx="1"/>
          </p:nvPr>
        </p:nvPicPr>
        <p:blipFill rotWithShape="1">
          <a:blip r:embed="rId3"/>
          <a:srcRect t="16190"/>
          <a:stretch/>
        </p:blipFill>
        <p:spPr>
          <a:xfrm>
            <a:off x="865319" y="1720037"/>
            <a:ext cx="7055306" cy="3206382"/>
          </a:xfrm>
          <a:prstGeom prst="rect">
            <a:avLst/>
          </a:prstGeom>
        </p:spPr>
      </p:pic>
      <p:sp>
        <p:nvSpPr>
          <p:cNvPr id="4" name="Oval 3">
            <a:extLst>
              <a:ext uri="{FF2B5EF4-FFF2-40B4-BE49-F238E27FC236}">
                <a16:creationId xmlns:a16="http://schemas.microsoft.com/office/drawing/2014/main" id="{F7E74CD0-F6B5-C113-0316-6FCDB9569CD4}"/>
              </a:ext>
            </a:extLst>
          </p:cNvPr>
          <p:cNvSpPr/>
          <p:nvPr/>
        </p:nvSpPr>
        <p:spPr bwMode="auto">
          <a:xfrm>
            <a:off x="2238597" y="1814170"/>
            <a:ext cx="971550" cy="3174170"/>
          </a:xfrm>
          <a:prstGeom prst="ellipse">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cxnSp>
        <p:nvCxnSpPr>
          <p:cNvPr id="6" name="Straight Connector 5">
            <a:extLst>
              <a:ext uri="{FF2B5EF4-FFF2-40B4-BE49-F238E27FC236}">
                <a16:creationId xmlns:a16="http://schemas.microsoft.com/office/drawing/2014/main" id="{B3BFF0CE-0AAE-5A97-00BD-E123E04417B6}"/>
              </a:ext>
            </a:extLst>
          </p:cNvPr>
          <p:cNvCxnSpPr>
            <a:cxnSpLocks/>
          </p:cNvCxnSpPr>
          <p:nvPr/>
        </p:nvCxnSpPr>
        <p:spPr>
          <a:xfrm>
            <a:off x="5273749" y="3040912"/>
            <a:ext cx="0" cy="75136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9AEACAC-E00C-8E33-05B6-2D832E6EF7B2}"/>
              </a:ext>
            </a:extLst>
          </p:cNvPr>
          <p:cNvSpPr txBox="1"/>
          <p:nvPr/>
        </p:nvSpPr>
        <p:spPr>
          <a:xfrm>
            <a:off x="4786541" y="3301179"/>
            <a:ext cx="360996" cy="230832"/>
          </a:xfrm>
          <a:prstGeom prst="rect">
            <a:avLst/>
          </a:prstGeom>
          <a:noFill/>
        </p:spPr>
        <p:txBody>
          <a:bodyPr wrap="none" rtlCol="0">
            <a:spAutoFit/>
          </a:bodyPr>
          <a:lstStyle/>
          <a:p>
            <a:r>
              <a:rPr lang="en-US" sz="900" dirty="0" err="1"/>
              <a:t>w</a:t>
            </a:r>
            <a:r>
              <a:rPr lang="en-US" sz="900" baseline="-25000" dirty="0" err="1"/>
              <a:t>i</a:t>
            </a:r>
            <a:r>
              <a:rPr lang="en-US" sz="900" dirty="0" err="1"/>
              <a:t>x</a:t>
            </a:r>
            <a:r>
              <a:rPr lang="en-US" sz="900" baseline="-25000" dirty="0" err="1"/>
              <a:t>i</a:t>
            </a:r>
            <a:endParaRPr lang="en-US" sz="900" dirty="0"/>
          </a:p>
        </p:txBody>
      </p:sp>
      <p:sp>
        <p:nvSpPr>
          <p:cNvPr id="8" name="TextBox 7">
            <a:extLst>
              <a:ext uri="{FF2B5EF4-FFF2-40B4-BE49-F238E27FC236}">
                <a16:creationId xmlns:a16="http://schemas.microsoft.com/office/drawing/2014/main" id="{A868142A-E627-E3D4-F18C-A645729C87AD}"/>
              </a:ext>
            </a:extLst>
          </p:cNvPr>
          <p:cNvSpPr txBox="1"/>
          <p:nvPr/>
        </p:nvSpPr>
        <p:spPr>
          <a:xfrm>
            <a:off x="5295014" y="3266554"/>
            <a:ext cx="301686" cy="300082"/>
          </a:xfrm>
          <a:prstGeom prst="rect">
            <a:avLst/>
          </a:prstGeom>
          <a:noFill/>
        </p:spPr>
        <p:txBody>
          <a:bodyPr wrap="none" rtlCol="0">
            <a:spAutoFit/>
          </a:bodyPr>
          <a:lstStyle/>
          <a:p>
            <a:r>
              <a:rPr lang="en-US" dirty="0"/>
              <a:t>𝛳</a:t>
            </a:r>
          </a:p>
        </p:txBody>
      </p:sp>
    </p:spTree>
    <p:extLst>
      <p:ext uri="{BB962C8B-B14F-4D97-AF65-F5344CB8AC3E}">
        <p14:creationId xmlns:p14="http://schemas.microsoft.com/office/powerpoint/2010/main" val="1280275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bias values</a:t>
            </a:r>
          </a:p>
        </p:txBody>
      </p:sp>
      <p:sp>
        <p:nvSpPr>
          <p:cNvPr id="4" name="Rectangle 3"/>
          <p:cNvSpPr/>
          <p:nvPr/>
        </p:nvSpPr>
        <p:spPr>
          <a:xfrm>
            <a:off x="1657351" y="1311600"/>
            <a:ext cx="2711063" cy="369332"/>
          </a:xfrm>
          <a:prstGeom prst="rect">
            <a:avLst/>
          </a:prstGeom>
        </p:spPr>
        <p:txBody>
          <a:bodyPr wrap="none">
            <a:spAutoFit/>
          </a:bodyPr>
          <a:lstStyle/>
          <a:p>
            <a:r>
              <a:rPr lang="en-US" sz="1800" dirty="0">
                <a:solidFill>
                  <a:srgbClr val="404040"/>
                </a:solidFill>
                <a:latin typeface="Arial" panose="020B0604020202020204" pitchFamily="34" charset="0"/>
                <a:cs typeface="Arial" panose="020B0604020202020204" pitchFamily="34" charset="0"/>
              </a:rPr>
              <a:t>3. Adding in a Bias value</a:t>
            </a:r>
          </a:p>
        </p:txBody>
      </p:sp>
      <p:sp>
        <p:nvSpPr>
          <p:cNvPr id="9" name="Rectangle 8">
            <a:extLst>
              <a:ext uri="{FF2B5EF4-FFF2-40B4-BE49-F238E27FC236}">
                <a16:creationId xmlns:a16="http://schemas.microsoft.com/office/drawing/2014/main" id="{3C59646F-6C6B-E94B-3254-D26753DB418B}"/>
              </a:ext>
            </a:extLst>
          </p:cNvPr>
          <p:cNvSpPr/>
          <p:nvPr/>
        </p:nvSpPr>
        <p:spPr>
          <a:xfrm>
            <a:off x="1543050" y="4383482"/>
            <a:ext cx="6057900" cy="369332"/>
          </a:xfrm>
          <a:prstGeom prst="rect">
            <a:avLst/>
          </a:prstGeom>
        </p:spPr>
        <p:txBody>
          <a:bodyPr wrap="square">
            <a:spAutoFit/>
          </a:bodyPr>
          <a:lstStyle/>
          <a:p>
            <a:r>
              <a:rPr lang="en-US" sz="1800" b="1" i="1" dirty="0">
                <a:latin typeface="medium-content-serif-font"/>
              </a:rPr>
              <a:t>Add</a:t>
            </a:r>
            <a:r>
              <a:rPr lang="en-US" sz="1800" dirty="0">
                <a:latin typeface="medium-content-serif-font"/>
              </a:rPr>
              <a:t> all the multiplied values and call them </a:t>
            </a:r>
            <a:r>
              <a:rPr lang="en-US" sz="1800" b="1" i="1" dirty="0">
                <a:latin typeface="medium-content-serif-font"/>
              </a:rPr>
              <a:t>Weighted Sum.</a:t>
            </a:r>
            <a:endParaRPr lang="en-US" sz="1800" dirty="0"/>
          </a:p>
        </p:txBody>
      </p:sp>
      <p:pic>
        <p:nvPicPr>
          <p:cNvPr id="11" name="Content Placeholder 3">
            <a:extLst>
              <a:ext uri="{FF2B5EF4-FFF2-40B4-BE49-F238E27FC236}">
                <a16:creationId xmlns:a16="http://schemas.microsoft.com/office/drawing/2014/main" id="{C1BB1C45-7620-2362-B517-661D7BAF0E9C}"/>
              </a:ext>
            </a:extLst>
          </p:cNvPr>
          <p:cNvPicPr>
            <a:picLocks noGrp="1" noChangeAspect="1"/>
          </p:cNvPicPr>
          <p:nvPr>
            <p:ph idx="1"/>
          </p:nvPr>
        </p:nvPicPr>
        <p:blipFill rotWithShape="1">
          <a:blip r:embed="rId3"/>
          <a:srcRect t="16190"/>
          <a:stretch/>
        </p:blipFill>
        <p:spPr>
          <a:xfrm>
            <a:off x="865319" y="1720037"/>
            <a:ext cx="7055306" cy="3206382"/>
          </a:xfrm>
          <a:prstGeom prst="rect">
            <a:avLst/>
          </a:prstGeom>
        </p:spPr>
      </p:pic>
      <p:cxnSp>
        <p:nvCxnSpPr>
          <p:cNvPr id="15" name="Straight Connector 14">
            <a:extLst>
              <a:ext uri="{FF2B5EF4-FFF2-40B4-BE49-F238E27FC236}">
                <a16:creationId xmlns:a16="http://schemas.microsoft.com/office/drawing/2014/main" id="{30C0C79E-01F9-6C97-92A8-9E2FDA370497}"/>
              </a:ext>
            </a:extLst>
          </p:cNvPr>
          <p:cNvCxnSpPr>
            <a:cxnSpLocks/>
          </p:cNvCxnSpPr>
          <p:nvPr/>
        </p:nvCxnSpPr>
        <p:spPr>
          <a:xfrm>
            <a:off x="5273749" y="3040912"/>
            <a:ext cx="0" cy="751367"/>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7FE59DC-DCD0-C53C-E26A-C716A3DD1883}"/>
              </a:ext>
            </a:extLst>
          </p:cNvPr>
          <p:cNvSpPr txBox="1"/>
          <p:nvPr/>
        </p:nvSpPr>
        <p:spPr>
          <a:xfrm>
            <a:off x="4786541" y="3301179"/>
            <a:ext cx="508473" cy="230832"/>
          </a:xfrm>
          <a:prstGeom prst="rect">
            <a:avLst/>
          </a:prstGeom>
          <a:noFill/>
        </p:spPr>
        <p:txBody>
          <a:bodyPr wrap="none" rtlCol="0">
            <a:spAutoFit/>
          </a:bodyPr>
          <a:lstStyle/>
          <a:p>
            <a:r>
              <a:rPr lang="en-US" sz="900" dirty="0" err="1"/>
              <a:t>w</a:t>
            </a:r>
            <a:r>
              <a:rPr lang="en-US" sz="900" baseline="-25000" dirty="0" err="1"/>
              <a:t>i</a:t>
            </a:r>
            <a:r>
              <a:rPr lang="en-US" sz="900" dirty="0" err="1"/>
              <a:t>x</a:t>
            </a:r>
            <a:r>
              <a:rPr lang="en-US" sz="900" baseline="-25000" dirty="0" err="1"/>
              <a:t>i</a:t>
            </a:r>
            <a:r>
              <a:rPr lang="en-US" sz="900" dirty="0" err="1"/>
              <a:t>+b</a:t>
            </a:r>
            <a:endParaRPr lang="en-US" sz="900" dirty="0"/>
          </a:p>
        </p:txBody>
      </p:sp>
      <p:sp>
        <p:nvSpPr>
          <p:cNvPr id="18" name="TextBox 17">
            <a:extLst>
              <a:ext uri="{FF2B5EF4-FFF2-40B4-BE49-F238E27FC236}">
                <a16:creationId xmlns:a16="http://schemas.microsoft.com/office/drawing/2014/main" id="{7A4403C2-B5D7-052B-022C-BCB81D1909F3}"/>
              </a:ext>
            </a:extLst>
          </p:cNvPr>
          <p:cNvSpPr txBox="1"/>
          <p:nvPr/>
        </p:nvSpPr>
        <p:spPr>
          <a:xfrm>
            <a:off x="5295014" y="3266554"/>
            <a:ext cx="301686" cy="300082"/>
          </a:xfrm>
          <a:prstGeom prst="rect">
            <a:avLst/>
          </a:prstGeom>
          <a:noFill/>
        </p:spPr>
        <p:txBody>
          <a:bodyPr wrap="none" rtlCol="0">
            <a:spAutoFit/>
          </a:bodyPr>
          <a:lstStyle/>
          <a:p>
            <a:r>
              <a:rPr lang="en-US" dirty="0"/>
              <a:t>𝛳</a:t>
            </a:r>
          </a:p>
        </p:txBody>
      </p:sp>
      <p:sp>
        <p:nvSpPr>
          <p:cNvPr id="19" name="TextBox 18">
            <a:extLst>
              <a:ext uri="{FF2B5EF4-FFF2-40B4-BE49-F238E27FC236}">
                <a16:creationId xmlns:a16="http://schemas.microsoft.com/office/drawing/2014/main" id="{823DC01F-8A59-7415-1B0A-39E69F7AD0BB}"/>
              </a:ext>
            </a:extLst>
          </p:cNvPr>
          <p:cNvSpPr txBox="1"/>
          <p:nvPr/>
        </p:nvSpPr>
        <p:spPr>
          <a:xfrm>
            <a:off x="5872483" y="1705949"/>
            <a:ext cx="1050288" cy="300082"/>
          </a:xfrm>
          <a:prstGeom prst="rect">
            <a:avLst/>
          </a:prstGeom>
          <a:noFill/>
        </p:spPr>
        <p:txBody>
          <a:bodyPr wrap="none" rtlCol="0">
            <a:spAutoFit/>
          </a:bodyPr>
          <a:lstStyle/>
          <a:p>
            <a:r>
              <a:rPr lang="en-US" dirty="0">
                <a:solidFill>
                  <a:srgbClr val="FF0000"/>
                </a:solidFill>
              </a:rPr>
              <a:t>Bias added</a:t>
            </a:r>
          </a:p>
        </p:txBody>
      </p:sp>
      <p:cxnSp>
        <p:nvCxnSpPr>
          <p:cNvPr id="20" name="Straight Connector 19">
            <a:extLst>
              <a:ext uri="{FF2B5EF4-FFF2-40B4-BE49-F238E27FC236}">
                <a16:creationId xmlns:a16="http://schemas.microsoft.com/office/drawing/2014/main" id="{D26C3535-BB22-0403-A26A-84BA805809D3}"/>
              </a:ext>
            </a:extLst>
          </p:cNvPr>
          <p:cNvCxnSpPr>
            <a:cxnSpLocks/>
          </p:cNvCxnSpPr>
          <p:nvPr/>
        </p:nvCxnSpPr>
        <p:spPr>
          <a:xfrm>
            <a:off x="3500962" y="1842321"/>
            <a:ext cx="1419381" cy="1285253"/>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7809DD-5BC3-AEF3-E809-6D8DE69A6EA4}"/>
              </a:ext>
            </a:extLst>
          </p:cNvPr>
          <p:cNvSpPr txBox="1"/>
          <p:nvPr/>
        </p:nvSpPr>
        <p:spPr>
          <a:xfrm>
            <a:off x="3228478" y="1617694"/>
            <a:ext cx="280846" cy="300082"/>
          </a:xfrm>
          <a:prstGeom prst="rect">
            <a:avLst/>
          </a:prstGeom>
          <a:noFill/>
        </p:spPr>
        <p:txBody>
          <a:bodyPr wrap="square" rtlCol="0">
            <a:spAutoFit/>
          </a:bodyPr>
          <a:lstStyle/>
          <a:p>
            <a:r>
              <a:rPr lang="en-US" dirty="0"/>
              <a:t>b</a:t>
            </a:r>
            <a:endParaRPr lang="en-US" baseline="-25000" dirty="0"/>
          </a:p>
        </p:txBody>
      </p:sp>
    </p:spTree>
    <p:extLst>
      <p:ext uri="{BB962C8B-B14F-4D97-AF65-F5344CB8AC3E}">
        <p14:creationId xmlns:p14="http://schemas.microsoft.com/office/powerpoint/2010/main" val="30134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F565-70D2-2EF5-9F0F-CEC2AC84EBEE}"/>
              </a:ext>
            </a:extLst>
          </p:cNvPr>
          <p:cNvSpPr>
            <a:spLocks noGrp="1"/>
          </p:cNvSpPr>
          <p:nvPr>
            <p:ph type="title"/>
          </p:nvPr>
        </p:nvSpPr>
        <p:spPr/>
        <p:txBody>
          <a:bodyPr/>
          <a:lstStyle/>
          <a:p>
            <a:r>
              <a:rPr lang="en-US" dirty="0"/>
              <a:t>See notebook</a:t>
            </a:r>
          </a:p>
        </p:txBody>
      </p:sp>
      <p:sp>
        <p:nvSpPr>
          <p:cNvPr id="3" name="Content Placeholder 2">
            <a:extLst>
              <a:ext uri="{FF2B5EF4-FFF2-40B4-BE49-F238E27FC236}">
                <a16:creationId xmlns:a16="http://schemas.microsoft.com/office/drawing/2014/main" id="{BDF25536-F311-B317-BEB3-968C610B0883}"/>
              </a:ext>
            </a:extLst>
          </p:cNvPr>
          <p:cNvSpPr>
            <a:spLocks noGrp="1"/>
          </p:cNvSpPr>
          <p:nvPr>
            <p:ph idx="1"/>
          </p:nvPr>
        </p:nvSpPr>
        <p:spPr/>
        <p:txBody>
          <a:bodyPr/>
          <a:lstStyle/>
          <a:p>
            <a:r>
              <a:rPr lang="en-US" dirty="0"/>
              <a:t>Follow along with the professor</a:t>
            </a:r>
          </a:p>
        </p:txBody>
      </p:sp>
    </p:spTree>
    <p:extLst>
      <p:ext uri="{BB962C8B-B14F-4D97-AF65-F5344CB8AC3E}">
        <p14:creationId xmlns:p14="http://schemas.microsoft.com/office/powerpoint/2010/main" val="1263098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this sum into an activation function</a:t>
            </a:r>
          </a:p>
        </p:txBody>
      </p:sp>
      <p:sp>
        <p:nvSpPr>
          <p:cNvPr id="3" name="Content Placeholder 2"/>
          <p:cNvSpPr>
            <a:spLocks noGrp="1"/>
          </p:cNvSpPr>
          <p:nvPr>
            <p:ph idx="1"/>
          </p:nvPr>
        </p:nvSpPr>
        <p:spPr/>
        <p:txBody>
          <a:bodyPr/>
          <a:lstStyle/>
          <a:p>
            <a:r>
              <a:rPr lang="en-US" sz="1800" dirty="0">
                <a:latin typeface="Arial" panose="020B0604020202020204" pitchFamily="34" charset="0"/>
                <a:cs typeface="Arial" panose="020B0604020202020204" pitchFamily="34" charset="0"/>
              </a:rPr>
              <a:t>4. Activation</a:t>
            </a:r>
          </a:p>
          <a:p>
            <a:endParaRPr lang="en-US" dirty="0"/>
          </a:p>
        </p:txBody>
      </p:sp>
      <p:grpSp>
        <p:nvGrpSpPr>
          <p:cNvPr id="13" name="Group 12"/>
          <p:cNvGrpSpPr/>
          <p:nvPr/>
        </p:nvGrpSpPr>
        <p:grpSpPr>
          <a:xfrm>
            <a:off x="3457354" y="1268015"/>
            <a:ext cx="5486401" cy="3645085"/>
            <a:chOff x="685800" y="1699363"/>
            <a:chExt cx="7315201" cy="4860114"/>
          </a:xfrm>
        </p:grpSpPr>
        <p:pic>
          <p:nvPicPr>
            <p:cNvPr id="4" name="Picture 3"/>
            <p:cNvPicPr>
              <a:picLocks noChangeAspect="1"/>
            </p:cNvPicPr>
            <p:nvPr/>
          </p:nvPicPr>
          <p:blipFill>
            <a:blip r:embed="rId3"/>
            <a:stretch>
              <a:fillRect/>
            </a:stretch>
          </p:blipFill>
          <p:spPr>
            <a:xfrm>
              <a:off x="685800" y="2308963"/>
              <a:ext cx="6553200" cy="3988904"/>
            </a:xfrm>
            <a:prstGeom prst="rect">
              <a:avLst/>
            </a:prstGeom>
          </p:spPr>
        </p:pic>
        <p:sp>
          <p:nvSpPr>
            <p:cNvPr id="7" name="TextBox 6"/>
            <p:cNvSpPr txBox="1"/>
            <p:nvPr/>
          </p:nvSpPr>
          <p:spPr>
            <a:xfrm>
              <a:off x="1905000" y="3048000"/>
              <a:ext cx="1371600" cy="338555"/>
            </a:xfrm>
            <a:prstGeom prst="rect">
              <a:avLst/>
            </a:prstGeom>
            <a:solidFill>
              <a:schemeClr val="bg1"/>
            </a:solidFill>
          </p:spPr>
          <p:txBody>
            <a:bodyPr wrap="square" rtlCol="0">
              <a:spAutoFit/>
            </a:bodyPr>
            <a:lstStyle/>
            <a:p>
              <a:r>
                <a:rPr lang="en-US" sz="1050" dirty="0"/>
                <a:t>-1 otherwise</a:t>
              </a:r>
            </a:p>
          </p:txBody>
        </p:sp>
        <p:sp>
          <p:nvSpPr>
            <p:cNvPr id="8" name="Rectangle 7"/>
            <p:cNvSpPr/>
            <p:nvPr/>
          </p:nvSpPr>
          <p:spPr bwMode="auto">
            <a:xfrm>
              <a:off x="3733800" y="2971800"/>
              <a:ext cx="228600" cy="2819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800"/>
            </a:p>
          </p:txBody>
        </p:sp>
        <p:sp>
          <p:nvSpPr>
            <p:cNvPr id="9" name="TextBox 8"/>
            <p:cNvSpPr txBox="1"/>
            <p:nvPr/>
          </p:nvSpPr>
          <p:spPr>
            <a:xfrm>
              <a:off x="3627527" y="6067034"/>
              <a:ext cx="502701" cy="492443"/>
            </a:xfrm>
            <a:prstGeom prst="rect">
              <a:avLst/>
            </a:prstGeom>
            <a:solidFill>
              <a:schemeClr val="bg1"/>
            </a:solidFill>
            <a:ln>
              <a:solidFill>
                <a:schemeClr val="bg1"/>
              </a:solidFill>
            </a:ln>
          </p:spPr>
          <p:txBody>
            <a:bodyPr wrap="none" rtlCol="0">
              <a:spAutoFit/>
            </a:bodyPr>
            <a:lstStyle/>
            <a:p>
              <a:r>
                <a:rPr lang="en-US" sz="1800" dirty="0"/>
                <a:t>-1</a:t>
              </a:r>
            </a:p>
          </p:txBody>
        </p:sp>
        <p:sp>
          <p:nvSpPr>
            <p:cNvPr id="10" name="TextBox 9"/>
            <p:cNvSpPr txBox="1"/>
            <p:nvPr/>
          </p:nvSpPr>
          <p:spPr>
            <a:xfrm>
              <a:off x="3564523" y="2166496"/>
              <a:ext cx="400109" cy="492443"/>
            </a:xfrm>
            <a:prstGeom prst="rect">
              <a:avLst/>
            </a:prstGeom>
            <a:solidFill>
              <a:schemeClr val="bg1"/>
            </a:solidFill>
            <a:ln>
              <a:solidFill>
                <a:schemeClr val="bg1"/>
              </a:solidFill>
            </a:ln>
          </p:spPr>
          <p:txBody>
            <a:bodyPr wrap="none" rtlCol="0">
              <a:spAutoFit/>
            </a:bodyPr>
            <a:lstStyle/>
            <a:p>
              <a:r>
                <a:rPr lang="en-US" sz="1800" dirty="0"/>
                <a:t>1</a:t>
              </a:r>
            </a:p>
          </p:txBody>
        </p:sp>
        <p:sp>
          <p:nvSpPr>
            <p:cNvPr id="5" name="Line Callout 2 4"/>
            <p:cNvSpPr/>
            <p:nvPr/>
          </p:nvSpPr>
          <p:spPr bwMode="auto">
            <a:xfrm>
              <a:off x="5562599" y="1699363"/>
              <a:ext cx="1219201" cy="609600"/>
            </a:xfrm>
            <a:prstGeom prst="borderCallout2">
              <a:avLst>
                <a:gd name="adj1" fmla="val 50893"/>
                <a:gd name="adj2" fmla="val -694"/>
                <a:gd name="adj3" fmla="val 58036"/>
                <a:gd name="adj4" fmla="val -17361"/>
                <a:gd name="adj5" fmla="val 199656"/>
                <a:gd name="adj6" fmla="val -287697"/>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sz="1800" dirty="0"/>
                <a:t>Class 1</a:t>
              </a:r>
            </a:p>
          </p:txBody>
        </p:sp>
        <p:sp>
          <p:nvSpPr>
            <p:cNvPr id="6" name="Line Callout 2 5"/>
            <p:cNvSpPr/>
            <p:nvPr/>
          </p:nvSpPr>
          <p:spPr bwMode="auto">
            <a:xfrm>
              <a:off x="6781800" y="3751320"/>
              <a:ext cx="1219201" cy="609600"/>
            </a:xfrm>
            <a:prstGeom prst="borderCallout2">
              <a:avLst>
                <a:gd name="adj1" fmla="val 50893"/>
                <a:gd name="adj2" fmla="val -694"/>
                <a:gd name="adj3" fmla="val 58036"/>
                <a:gd name="adj4" fmla="val -17361"/>
                <a:gd name="adj5" fmla="val -71710"/>
                <a:gd name="adj6" fmla="val -389106"/>
              </a:avLst>
            </a:prstGeom>
            <a:noFill/>
            <a:ln w="9525"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sz="1800" dirty="0"/>
                <a:t>Class 2</a:t>
              </a:r>
            </a:p>
          </p:txBody>
        </p:sp>
        <p:cxnSp>
          <p:nvCxnSpPr>
            <p:cNvPr id="12" name="Straight Connector 11"/>
            <p:cNvCxnSpPr/>
            <p:nvPr/>
          </p:nvCxnSpPr>
          <p:spPr bwMode="auto">
            <a:xfrm>
              <a:off x="3962400" y="2514600"/>
              <a:ext cx="0" cy="3552434"/>
            </a:xfrm>
            <a:prstGeom prst="line">
              <a:avLst/>
            </a:prstGeom>
            <a:solidFill>
              <a:schemeClr val="accent1"/>
            </a:solidFill>
            <a:ln w="57150" cap="flat" cmpd="sng" algn="ctr">
              <a:solidFill>
                <a:srgbClr val="F2BF49"/>
              </a:solidFill>
              <a:prstDash val="solid"/>
              <a:round/>
              <a:headEnd type="none" w="med" len="med"/>
              <a:tailEnd type="none" w="med" len="med"/>
            </a:ln>
            <a:effectLst/>
          </p:spPr>
        </p:cxnSp>
      </p:grpSp>
    </p:spTree>
    <p:extLst>
      <p:ext uri="{BB962C8B-B14F-4D97-AF65-F5344CB8AC3E}">
        <p14:creationId xmlns:p14="http://schemas.microsoft.com/office/powerpoint/2010/main" val="99848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32" name="Table 6">
            <a:extLst>
              <a:ext uri="{FF2B5EF4-FFF2-40B4-BE49-F238E27FC236}">
                <a16:creationId xmlns:a16="http://schemas.microsoft.com/office/drawing/2014/main" id="{9D7A0AFF-50E8-BC60-D3E1-395EF7A52FC8}"/>
              </a:ext>
            </a:extLst>
          </p:cNvPr>
          <p:cNvGraphicFramePr>
            <a:graphicFrameLocks noGrp="1"/>
          </p:cNvGraphicFramePr>
          <p:nvPr>
            <p:extLst>
              <p:ext uri="{D42A27DB-BD31-4B8C-83A1-F6EECF244321}">
                <p14:modId xmlns:p14="http://schemas.microsoft.com/office/powerpoint/2010/main" val="3869667011"/>
              </p:ext>
            </p:extLst>
          </p:nvPr>
        </p:nvGraphicFramePr>
        <p:xfrm>
          <a:off x="894575" y="2206383"/>
          <a:ext cx="1188705"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0936">
                  <a:extLst>
                    <a:ext uri="{9D8B030D-6E8A-4147-A177-3AD203B41FA5}">
                      <a16:colId xmlns:a16="http://schemas.microsoft.com/office/drawing/2014/main" val="4286850552"/>
                    </a:ext>
                  </a:extLst>
                </a:gridCol>
                <a:gridCol w="416428">
                  <a:extLst>
                    <a:ext uri="{9D8B030D-6E8A-4147-A177-3AD203B41FA5}">
                      <a16:colId xmlns:a16="http://schemas.microsoft.com/office/drawing/2014/main" val="3320958527"/>
                    </a:ext>
                  </a:extLst>
                </a:gridCol>
              </a:tblGrid>
              <a:tr h="571277">
                <a:tc>
                  <a:txBody>
                    <a:bodyPr/>
                    <a:lstStyle/>
                    <a:p>
                      <a:pPr algn="ctr"/>
                      <a:r>
                        <a:rPr lang="en-US" sz="1100" dirty="0"/>
                        <a:t>x1</a:t>
                      </a:r>
                    </a:p>
                  </a:txBody>
                  <a:tcPr/>
                </a:tc>
                <a:tc>
                  <a:txBody>
                    <a:bodyPr/>
                    <a:lstStyle/>
                    <a:p>
                      <a:pPr algn="ctr"/>
                      <a:r>
                        <a:rPr lang="en-US" sz="1050" dirty="0"/>
                        <a:t>x2</a:t>
                      </a:r>
                    </a:p>
                  </a:txBody>
                  <a:tcPr/>
                </a:tc>
                <a:tc>
                  <a:txBody>
                    <a:bodyPr/>
                    <a:lstStyle/>
                    <a:p>
                      <a:pPr algn="ctr"/>
                      <a:r>
                        <a:rPr lang="en-US" sz="1050" dirty="0"/>
                        <a:t>y</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33" name="TextBox 32">
            <a:extLst>
              <a:ext uri="{FF2B5EF4-FFF2-40B4-BE49-F238E27FC236}">
                <a16:creationId xmlns:a16="http://schemas.microsoft.com/office/drawing/2014/main" id="{C74279C3-01F7-25DA-A395-2D9EEADDEDAB}"/>
              </a:ext>
            </a:extLst>
          </p:cNvPr>
          <p:cNvSpPr txBox="1"/>
          <p:nvPr/>
        </p:nvSpPr>
        <p:spPr>
          <a:xfrm>
            <a:off x="894575" y="3891427"/>
            <a:ext cx="4072077" cy="1131079"/>
          </a:xfrm>
          <a:prstGeom prst="rect">
            <a:avLst/>
          </a:prstGeom>
          <a:noFill/>
        </p:spPr>
        <p:txBody>
          <a:bodyPr wrap="none" rtlCol="0">
            <a:spAutoFit/>
          </a:bodyPr>
          <a:lstStyle/>
          <a:p>
            <a:r>
              <a:rPr lang="en-US" dirty="0"/>
              <a:t>Every Observation (row) is a Movie</a:t>
            </a:r>
          </a:p>
          <a:p>
            <a:endParaRPr lang="en-US" dirty="0"/>
          </a:p>
          <a:p>
            <a:r>
              <a:rPr lang="en-US" dirty="0"/>
              <a:t>x1 = Number of reviews</a:t>
            </a:r>
          </a:p>
          <a:p>
            <a:r>
              <a:rPr lang="en-US" dirty="0"/>
              <a:t>x2 = Average Number of positive words in a review</a:t>
            </a:r>
          </a:p>
          <a:p>
            <a:r>
              <a:rPr lang="en-US" dirty="0"/>
              <a:t>  y = 1 is good, 0 if bad</a:t>
            </a:r>
          </a:p>
        </p:txBody>
      </p:sp>
      <p:sp>
        <p:nvSpPr>
          <p:cNvPr id="34" name="TextBox 33">
            <a:extLst>
              <a:ext uri="{FF2B5EF4-FFF2-40B4-BE49-F238E27FC236}">
                <a16:creationId xmlns:a16="http://schemas.microsoft.com/office/drawing/2014/main" id="{2082C5A8-283B-F88D-6338-3F892D6A0110}"/>
              </a:ext>
            </a:extLst>
          </p:cNvPr>
          <p:cNvSpPr txBox="1"/>
          <p:nvPr/>
        </p:nvSpPr>
        <p:spPr>
          <a:xfrm>
            <a:off x="982133" y="1615924"/>
            <a:ext cx="1970476" cy="300082"/>
          </a:xfrm>
          <a:prstGeom prst="rect">
            <a:avLst/>
          </a:prstGeom>
          <a:noFill/>
        </p:spPr>
        <p:txBody>
          <a:bodyPr wrap="none" rtlCol="0">
            <a:spAutoFit/>
          </a:bodyPr>
          <a:lstStyle/>
          <a:p>
            <a:r>
              <a:rPr lang="en-US" dirty="0"/>
              <a:t>Let’s synthesize data…</a:t>
            </a:r>
          </a:p>
        </p:txBody>
      </p:sp>
      <p:sp>
        <p:nvSpPr>
          <p:cNvPr id="35" name="TextBox 34">
            <a:extLst>
              <a:ext uri="{FF2B5EF4-FFF2-40B4-BE49-F238E27FC236}">
                <a16:creationId xmlns:a16="http://schemas.microsoft.com/office/drawing/2014/main" id="{7091876B-6CEF-352D-8744-70415D1BB350}"/>
              </a:ext>
            </a:extLst>
          </p:cNvPr>
          <p:cNvSpPr txBox="1"/>
          <p:nvPr/>
        </p:nvSpPr>
        <p:spPr>
          <a:xfrm>
            <a:off x="6006322" y="1682898"/>
            <a:ext cx="1938351" cy="300082"/>
          </a:xfrm>
          <a:prstGeom prst="rect">
            <a:avLst/>
          </a:prstGeom>
          <a:noFill/>
        </p:spPr>
        <p:txBody>
          <a:bodyPr wrap="none" rtlCol="0">
            <a:spAutoFit/>
          </a:bodyPr>
          <a:lstStyle/>
          <a:p>
            <a:r>
              <a:rPr lang="en-US" dirty="0"/>
              <a:t>Our ‘perceptron’ model</a:t>
            </a:r>
          </a:p>
        </p:txBody>
      </p:sp>
      <p:grpSp>
        <p:nvGrpSpPr>
          <p:cNvPr id="62" name="Group 61">
            <a:extLst>
              <a:ext uri="{FF2B5EF4-FFF2-40B4-BE49-F238E27FC236}">
                <a16:creationId xmlns:a16="http://schemas.microsoft.com/office/drawing/2014/main" id="{B3883F5E-B42D-F024-251F-954A0AC448DB}"/>
              </a:ext>
            </a:extLst>
          </p:cNvPr>
          <p:cNvGrpSpPr/>
          <p:nvPr/>
        </p:nvGrpSpPr>
        <p:grpSpPr>
          <a:xfrm>
            <a:off x="4605867" y="1381589"/>
            <a:ext cx="3909483" cy="2126300"/>
            <a:chOff x="4349161" y="1381588"/>
            <a:chExt cx="4166189" cy="2267161"/>
          </a:xfrm>
        </p:grpSpPr>
        <p:sp>
          <p:nvSpPr>
            <p:cNvPr id="4" name="Oval 3">
              <a:extLst>
                <a:ext uri="{FF2B5EF4-FFF2-40B4-BE49-F238E27FC236}">
                  <a16:creationId xmlns:a16="http://schemas.microsoft.com/office/drawing/2014/main" id="{7AA9B521-91D4-BE29-D178-641029F05EBA}"/>
                </a:ext>
              </a:extLst>
            </p:cNvPr>
            <p:cNvSpPr/>
            <p:nvPr/>
          </p:nvSpPr>
          <p:spPr>
            <a:xfrm>
              <a:off x="6445560" y="22115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DC207F3-6552-FB77-B8FE-783E20C5969B}"/>
                </a:ext>
              </a:extLst>
            </p:cNvPr>
            <p:cNvCxnSpPr>
              <a:cxnSpLocks/>
              <a:stCxn id="4" idx="0"/>
              <a:endCxn id="4" idx="4"/>
            </p:cNvCxnSpPr>
            <p:nvPr/>
          </p:nvCxnSpPr>
          <p:spPr>
            <a:xfrm>
              <a:off x="6902760" y="2211580"/>
              <a:ext cx="0" cy="914400"/>
            </a:xfrm>
            <a:prstGeom prst="line">
              <a:avLst/>
            </a:prstGeom>
            <a:ln w="349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DD23D0-B8E8-F146-3FEE-803403283823}"/>
                </a:ext>
              </a:extLst>
            </p:cNvPr>
            <p:cNvCxnSpPr>
              <a:cxnSpLocks/>
              <a:endCxn id="4" idx="2"/>
            </p:cNvCxnSpPr>
            <p:nvPr/>
          </p:nvCxnSpPr>
          <p:spPr>
            <a:xfrm>
              <a:off x="5009262" y="2668780"/>
              <a:ext cx="1436298" cy="0"/>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06663C-0AA1-E9AB-950B-1DDE61DC328A}"/>
                </a:ext>
              </a:extLst>
            </p:cNvPr>
            <p:cNvSpPr txBox="1"/>
            <p:nvPr/>
          </p:nvSpPr>
          <p:spPr>
            <a:xfrm>
              <a:off x="4349161" y="2477374"/>
              <a:ext cx="671979" cy="300082"/>
            </a:xfrm>
            <a:prstGeom prst="rect">
              <a:avLst/>
            </a:prstGeom>
            <a:noFill/>
          </p:spPr>
          <p:txBody>
            <a:bodyPr wrap="none" rtlCol="0">
              <a:spAutoFit/>
            </a:bodyPr>
            <a:lstStyle/>
            <a:p>
              <a:r>
                <a:rPr lang="en-US" dirty="0"/>
                <a:t>x</a:t>
              </a:r>
              <a:r>
                <a:rPr lang="en-US" baseline="-25000" dirty="0"/>
                <a:t>1 </a:t>
              </a:r>
              <a:r>
                <a:rPr lang="en-US" dirty="0"/>
                <a:t>* w</a:t>
              </a:r>
              <a:r>
                <a:rPr lang="en-US" baseline="-25000" dirty="0"/>
                <a:t>1</a:t>
              </a:r>
            </a:p>
          </p:txBody>
        </p:sp>
        <p:sp>
          <p:nvSpPr>
            <p:cNvPr id="15" name="TextBox 14">
              <a:extLst>
                <a:ext uri="{FF2B5EF4-FFF2-40B4-BE49-F238E27FC236}">
                  <a16:creationId xmlns:a16="http://schemas.microsoft.com/office/drawing/2014/main" id="{421D65E7-6FB3-6299-8597-3BD26C1249C0}"/>
                </a:ext>
              </a:extLst>
            </p:cNvPr>
            <p:cNvSpPr txBox="1"/>
            <p:nvPr/>
          </p:nvSpPr>
          <p:spPr>
            <a:xfrm>
              <a:off x="6383669" y="2518739"/>
              <a:ext cx="591829" cy="276999"/>
            </a:xfrm>
            <a:prstGeom prst="rect">
              <a:avLst/>
            </a:prstGeom>
            <a:noFill/>
          </p:spPr>
          <p:txBody>
            <a:bodyPr wrap="none" rtlCol="0">
              <a:spAutoFit/>
            </a:bodyPr>
            <a:lstStyle/>
            <a:p>
              <a:r>
                <a:rPr lang="en-US" sz="1200" dirty="0" err="1">
                  <a:solidFill>
                    <a:srgbClr val="ECEAD1"/>
                  </a:solidFill>
                </a:rPr>
                <a:t>x</a:t>
              </a:r>
              <a:r>
                <a:rPr lang="en-US" sz="1200" baseline="-25000" dirty="0" err="1">
                  <a:solidFill>
                    <a:srgbClr val="ECEAD1"/>
                  </a:solidFill>
                </a:rPr>
                <a:t>i</a:t>
              </a:r>
              <a:r>
                <a:rPr lang="en-US" sz="1200" dirty="0" err="1">
                  <a:solidFill>
                    <a:srgbClr val="ECEAD1"/>
                  </a:solidFill>
                </a:rPr>
                <a:t>w</a:t>
              </a:r>
              <a:r>
                <a:rPr lang="en-US" sz="1200" baseline="-25000" dirty="0" err="1">
                  <a:solidFill>
                    <a:srgbClr val="ECEAD1"/>
                  </a:solidFill>
                </a:rPr>
                <a:t>i</a:t>
              </a:r>
              <a:r>
                <a:rPr lang="en-US" sz="1200" dirty="0" err="1">
                  <a:solidFill>
                    <a:srgbClr val="ECEAD1"/>
                  </a:solidFill>
                </a:rPr>
                <a:t>+b</a:t>
              </a:r>
              <a:endParaRPr lang="en-US" sz="1200" dirty="0">
                <a:solidFill>
                  <a:srgbClr val="ECEAD1"/>
                </a:solidFill>
              </a:endParaRPr>
            </a:p>
          </p:txBody>
        </p:sp>
        <p:sp>
          <p:nvSpPr>
            <p:cNvPr id="16" name="TextBox 15">
              <a:extLst>
                <a:ext uri="{FF2B5EF4-FFF2-40B4-BE49-F238E27FC236}">
                  <a16:creationId xmlns:a16="http://schemas.microsoft.com/office/drawing/2014/main" id="{B35765DB-5C6F-CEF6-BB49-AF7FA975B8B2}"/>
                </a:ext>
              </a:extLst>
            </p:cNvPr>
            <p:cNvSpPr txBox="1"/>
            <p:nvPr/>
          </p:nvSpPr>
          <p:spPr>
            <a:xfrm>
              <a:off x="6975498" y="2518739"/>
              <a:ext cx="301686" cy="300082"/>
            </a:xfrm>
            <a:prstGeom prst="rect">
              <a:avLst/>
            </a:prstGeom>
            <a:noFill/>
          </p:spPr>
          <p:txBody>
            <a:bodyPr wrap="none" rtlCol="0">
              <a:spAutoFit/>
            </a:bodyPr>
            <a:lstStyle/>
            <a:p>
              <a:r>
                <a:rPr lang="en-US" dirty="0">
                  <a:solidFill>
                    <a:srgbClr val="ECEAD1"/>
                  </a:solidFill>
                </a:rPr>
                <a:t>𝛳</a:t>
              </a:r>
            </a:p>
          </p:txBody>
        </p:sp>
        <p:cxnSp>
          <p:nvCxnSpPr>
            <p:cNvPr id="17" name="Straight Connector 16">
              <a:extLst>
                <a:ext uri="{FF2B5EF4-FFF2-40B4-BE49-F238E27FC236}">
                  <a16:creationId xmlns:a16="http://schemas.microsoft.com/office/drawing/2014/main" id="{C6D67F80-6E4E-5A17-9D18-831CCB364F37}"/>
                </a:ext>
              </a:extLst>
            </p:cNvPr>
            <p:cNvCxnSpPr>
              <a:cxnSpLocks/>
            </p:cNvCxnSpPr>
            <p:nvPr/>
          </p:nvCxnSpPr>
          <p:spPr>
            <a:xfrm>
              <a:off x="4961816" y="1689282"/>
              <a:ext cx="1519719" cy="782925"/>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B24654-2838-9D2E-4281-24E2E93596D5}"/>
                </a:ext>
              </a:extLst>
            </p:cNvPr>
            <p:cNvSpPr txBox="1"/>
            <p:nvPr/>
          </p:nvSpPr>
          <p:spPr>
            <a:xfrm>
              <a:off x="4656661" y="1381588"/>
              <a:ext cx="280846" cy="300082"/>
            </a:xfrm>
            <a:prstGeom prst="rect">
              <a:avLst/>
            </a:prstGeom>
            <a:noFill/>
          </p:spPr>
          <p:txBody>
            <a:bodyPr wrap="square" rtlCol="0">
              <a:spAutoFit/>
            </a:bodyPr>
            <a:lstStyle/>
            <a:p>
              <a:r>
                <a:rPr lang="en-US" dirty="0"/>
                <a:t>b</a:t>
              </a:r>
              <a:endParaRPr lang="en-US" baseline="-25000" dirty="0"/>
            </a:p>
          </p:txBody>
        </p:sp>
        <p:sp>
          <p:nvSpPr>
            <p:cNvPr id="25" name="TextBox 24">
              <a:extLst>
                <a:ext uri="{FF2B5EF4-FFF2-40B4-BE49-F238E27FC236}">
                  <a16:creationId xmlns:a16="http://schemas.microsoft.com/office/drawing/2014/main" id="{16A60176-FA49-BD45-F17B-FB502C410F5F}"/>
                </a:ext>
              </a:extLst>
            </p:cNvPr>
            <p:cNvSpPr txBox="1"/>
            <p:nvPr/>
          </p:nvSpPr>
          <p:spPr>
            <a:xfrm>
              <a:off x="4781475" y="1389200"/>
              <a:ext cx="388248" cy="300082"/>
            </a:xfrm>
            <a:prstGeom prst="rect">
              <a:avLst/>
            </a:prstGeom>
            <a:noFill/>
          </p:spPr>
          <p:txBody>
            <a:bodyPr wrap="none" rtlCol="0">
              <a:spAutoFit/>
            </a:bodyPr>
            <a:lstStyle/>
            <a:p>
              <a:r>
                <a:rPr lang="en-US" i="1" dirty="0">
                  <a:latin typeface="Times" pitchFamily="2" charset="0"/>
                </a:rPr>
                <a:t>=0</a:t>
              </a:r>
            </a:p>
          </p:txBody>
        </p:sp>
        <p:cxnSp>
          <p:nvCxnSpPr>
            <p:cNvPr id="26" name="Straight Connector 25">
              <a:extLst>
                <a:ext uri="{FF2B5EF4-FFF2-40B4-BE49-F238E27FC236}">
                  <a16:creationId xmlns:a16="http://schemas.microsoft.com/office/drawing/2014/main" id="{DBBB2C26-E4EE-1CFE-5F6D-72558C0449F6}"/>
                </a:ext>
              </a:extLst>
            </p:cNvPr>
            <p:cNvCxnSpPr>
              <a:cxnSpLocks/>
              <a:endCxn id="4" idx="6"/>
            </p:cNvCxnSpPr>
            <p:nvPr/>
          </p:nvCxnSpPr>
          <p:spPr>
            <a:xfrm flipH="1">
              <a:off x="7359960" y="2668780"/>
              <a:ext cx="871268" cy="0"/>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302418B-BA71-5559-692D-68BFCBB09214}"/>
                </a:ext>
              </a:extLst>
            </p:cNvPr>
            <p:cNvSpPr txBox="1"/>
            <p:nvPr/>
          </p:nvSpPr>
          <p:spPr>
            <a:xfrm>
              <a:off x="8244122" y="2507197"/>
              <a:ext cx="271228" cy="300082"/>
            </a:xfrm>
            <a:prstGeom prst="rect">
              <a:avLst/>
            </a:prstGeom>
            <a:noFill/>
          </p:spPr>
          <p:txBody>
            <a:bodyPr wrap="none" rtlCol="0">
              <a:spAutoFit/>
            </a:bodyPr>
            <a:lstStyle/>
            <a:p>
              <a:r>
                <a:rPr lang="en-US" dirty="0"/>
                <a:t>y</a:t>
              </a:r>
              <a:endParaRPr lang="en-US" baseline="-25000" dirty="0"/>
            </a:p>
          </p:txBody>
        </p:sp>
        <p:cxnSp>
          <p:nvCxnSpPr>
            <p:cNvPr id="36" name="Straight Connector 35">
              <a:extLst>
                <a:ext uri="{FF2B5EF4-FFF2-40B4-BE49-F238E27FC236}">
                  <a16:creationId xmlns:a16="http://schemas.microsoft.com/office/drawing/2014/main" id="{C4DC3035-B143-5C4B-2A7A-CC5ACA089EA6}"/>
                </a:ext>
              </a:extLst>
            </p:cNvPr>
            <p:cNvCxnSpPr>
              <a:cxnSpLocks/>
            </p:cNvCxnSpPr>
            <p:nvPr/>
          </p:nvCxnSpPr>
          <p:spPr>
            <a:xfrm flipV="1">
              <a:off x="5050956" y="2875332"/>
              <a:ext cx="1430579" cy="684673"/>
            </a:xfrm>
            <a:prstGeom prst="line">
              <a:avLst/>
            </a:prstGeom>
            <a:ln w="2222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53BEBB9-B61C-9B24-8755-1BCA66429D5F}"/>
                </a:ext>
              </a:extLst>
            </p:cNvPr>
            <p:cNvSpPr txBox="1"/>
            <p:nvPr/>
          </p:nvSpPr>
          <p:spPr>
            <a:xfrm>
              <a:off x="4385136" y="3348667"/>
              <a:ext cx="671979" cy="300082"/>
            </a:xfrm>
            <a:prstGeom prst="rect">
              <a:avLst/>
            </a:prstGeom>
            <a:noFill/>
          </p:spPr>
          <p:txBody>
            <a:bodyPr wrap="none" rtlCol="0">
              <a:spAutoFit/>
            </a:bodyPr>
            <a:lstStyle/>
            <a:p>
              <a:r>
                <a:rPr lang="en-US" dirty="0"/>
                <a:t>x</a:t>
              </a:r>
              <a:r>
                <a:rPr lang="en-US" baseline="-25000" dirty="0"/>
                <a:t>2 </a:t>
              </a:r>
              <a:r>
                <a:rPr lang="en-US" dirty="0"/>
                <a:t>* w</a:t>
              </a:r>
              <a:r>
                <a:rPr lang="en-US" baseline="-25000" dirty="0"/>
                <a:t>2</a:t>
              </a:r>
            </a:p>
          </p:txBody>
        </p:sp>
      </p:grpSp>
      <p:grpSp>
        <p:nvGrpSpPr>
          <p:cNvPr id="63" name="Group 62">
            <a:extLst>
              <a:ext uri="{FF2B5EF4-FFF2-40B4-BE49-F238E27FC236}">
                <a16:creationId xmlns:a16="http://schemas.microsoft.com/office/drawing/2014/main" id="{D4F376E1-8112-7D98-2E1E-E8D7CA8EAEFE}"/>
              </a:ext>
            </a:extLst>
          </p:cNvPr>
          <p:cNvGrpSpPr/>
          <p:nvPr/>
        </p:nvGrpSpPr>
        <p:grpSpPr>
          <a:xfrm>
            <a:off x="5722433" y="3725238"/>
            <a:ext cx="2506127" cy="1506911"/>
            <a:chOff x="5621867" y="3445429"/>
            <a:chExt cx="2707262" cy="1673839"/>
          </a:xfrm>
        </p:grpSpPr>
        <p:cxnSp>
          <p:nvCxnSpPr>
            <p:cNvPr id="48" name="Straight Connector 47">
              <a:extLst>
                <a:ext uri="{FF2B5EF4-FFF2-40B4-BE49-F238E27FC236}">
                  <a16:creationId xmlns:a16="http://schemas.microsoft.com/office/drawing/2014/main" id="{3657D346-6471-0941-9BAF-09A6B6F2AF16}"/>
                </a:ext>
              </a:extLst>
            </p:cNvPr>
            <p:cNvCxnSpPr/>
            <p:nvPr/>
          </p:nvCxnSpPr>
          <p:spPr>
            <a:xfrm>
              <a:off x="5621867" y="4518781"/>
              <a:ext cx="1353631"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A62DEA-4311-2578-834C-B497010723A9}"/>
                </a:ext>
              </a:extLst>
            </p:cNvPr>
            <p:cNvCxnSpPr>
              <a:cxnSpLocks/>
            </p:cNvCxnSpPr>
            <p:nvPr/>
          </p:nvCxnSpPr>
          <p:spPr>
            <a:xfrm flipV="1">
              <a:off x="6975498" y="3776133"/>
              <a:ext cx="0" cy="74264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C51C51-7C04-07FA-1A5B-43E226093304}"/>
                </a:ext>
              </a:extLst>
            </p:cNvPr>
            <p:cNvCxnSpPr/>
            <p:nvPr/>
          </p:nvCxnSpPr>
          <p:spPr>
            <a:xfrm>
              <a:off x="6975498" y="3764038"/>
              <a:ext cx="1353631"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C673465-6897-B686-5E3F-32FA3ABD7C35}"/>
                </a:ext>
              </a:extLst>
            </p:cNvPr>
            <p:cNvCxnSpPr/>
            <p:nvPr/>
          </p:nvCxnSpPr>
          <p:spPr>
            <a:xfrm>
              <a:off x="6980336" y="3445429"/>
              <a:ext cx="0" cy="167383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D80A9C2-CAAA-D0A0-CE1E-BB86854CB9E5}"/>
                </a:ext>
              </a:extLst>
            </p:cNvPr>
            <p:cNvSpPr txBox="1"/>
            <p:nvPr/>
          </p:nvSpPr>
          <p:spPr>
            <a:xfrm>
              <a:off x="6582821" y="3589270"/>
              <a:ext cx="468398" cy="300082"/>
            </a:xfrm>
            <a:prstGeom prst="rect">
              <a:avLst/>
            </a:prstGeom>
            <a:noFill/>
          </p:spPr>
          <p:txBody>
            <a:bodyPr wrap="none" rtlCol="0">
              <a:spAutoFit/>
            </a:bodyPr>
            <a:lstStyle/>
            <a:p>
              <a:r>
                <a:rPr lang="en-US" dirty="0"/>
                <a:t>y=1</a:t>
              </a:r>
            </a:p>
          </p:txBody>
        </p:sp>
        <p:sp>
          <p:nvSpPr>
            <p:cNvPr id="55" name="TextBox 54">
              <a:extLst>
                <a:ext uri="{FF2B5EF4-FFF2-40B4-BE49-F238E27FC236}">
                  <a16:creationId xmlns:a16="http://schemas.microsoft.com/office/drawing/2014/main" id="{28515025-2446-392D-DA43-98D58E4E0B41}"/>
                </a:ext>
              </a:extLst>
            </p:cNvPr>
            <p:cNvSpPr txBox="1"/>
            <p:nvPr/>
          </p:nvSpPr>
          <p:spPr>
            <a:xfrm>
              <a:off x="6582821" y="4268066"/>
              <a:ext cx="468398" cy="300082"/>
            </a:xfrm>
            <a:prstGeom prst="rect">
              <a:avLst/>
            </a:prstGeom>
            <a:noFill/>
          </p:spPr>
          <p:txBody>
            <a:bodyPr wrap="none" rtlCol="0">
              <a:spAutoFit/>
            </a:bodyPr>
            <a:lstStyle/>
            <a:p>
              <a:r>
                <a:rPr lang="en-US" dirty="0"/>
                <a:t>y=0</a:t>
              </a:r>
            </a:p>
          </p:txBody>
        </p:sp>
        <p:sp>
          <p:nvSpPr>
            <p:cNvPr id="56" name="TextBox 55">
              <a:extLst>
                <a:ext uri="{FF2B5EF4-FFF2-40B4-BE49-F238E27FC236}">
                  <a16:creationId xmlns:a16="http://schemas.microsoft.com/office/drawing/2014/main" id="{48F8B238-4B43-1C80-3CD1-C3E5693D6D33}"/>
                </a:ext>
              </a:extLst>
            </p:cNvPr>
            <p:cNvSpPr txBox="1"/>
            <p:nvPr/>
          </p:nvSpPr>
          <p:spPr>
            <a:xfrm>
              <a:off x="6996067" y="4646780"/>
              <a:ext cx="564578" cy="300082"/>
            </a:xfrm>
            <a:prstGeom prst="rect">
              <a:avLst/>
            </a:prstGeom>
            <a:noFill/>
          </p:spPr>
          <p:txBody>
            <a:bodyPr wrap="none" rtlCol="0">
              <a:spAutoFit/>
            </a:bodyPr>
            <a:lstStyle/>
            <a:p>
              <a:r>
                <a:rPr lang="en-US" dirty="0"/>
                <a:t>x &gt; 0</a:t>
              </a:r>
            </a:p>
          </p:txBody>
        </p:sp>
        <p:sp>
          <p:nvSpPr>
            <p:cNvPr id="57" name="TextBox 56">
              <a:extLst>
                <a:ext uri="{FF2B5EF4-FFF2-40B4-BE49-F238E27FC236}">
                  <a16:creationId xmlns:a16="http://schemas.microsoft.com/office/drawing/2014/main" id="{1FFCF724-9BCF-692F-6163-805FDFFA469C}"/>
                </a:ext>
              </a:extLst>
            </p:cNvPr>
            <p:cNvSpPr txBox="1"/>
            <p:nvPr/>
          </p:nvSpPr>
          <p:spPr>
            <a:xfrm>
              <a:off x="6308502" y="4649529"/>
              <a:ext cx="665567" cy="300082"/>
            </a:xfrm>
            <a:prstGeom prst="rect">
              <a:avLst/>
            </a:prstGeom>
            <a:noFill/>
          </p:spPr>
          <p:txBody>
            <a:bodyPr wrap="none" rtlCol="0">
              <a:spAutoFit/>
            </a:bodyPr>
            <a:lstStyle/>
            <a:p>
              <a:r>
                <a:rPr lang="en-US" dirty="0"/>
                <a:t>x &lt;= 0</a:t>
              </a:r>
            </a:p>
          </p:txBody>
        </p:sp>
        <p:cxnSp>
          <p:nvCxnSpPr>
            <p:cNvPr id="59" name="Straight Arrow Connector 58">
              <a:extLst>
                <a:ext uri="{FF2B5EF4-FFF2-40B4-BE49-F238E27FC236}">
                  <a16:creationId xmlns:a16="http://schemas.microsoft.com/office/drawing/2014/main" id="{8BC4EDCF-8D59-3025-829C-AB6BAA32D921}"/>
                </a:ext>
              </a:extLst>
            </p:cNvPr>
            <p:cNvCxnSpPr>
              <a:stCxn id="57" idx="1"/>
            </p:cNvCxnSpPr>
            <p:nvPr/>
          </p:nvCxnSpPr>
          <p:spPr>
            <a:xfrm flipH="1" flipV="1">
              <a:off x="5873448" y="4796821"/>
              <a:ext cx="435054" cy="2749"/>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77499AC-CAD3-5550-C687-CDD0E75F66D8}"/>
                </a:ext>
              </a:extLst>
            </p:cNvPr>
            <p:cNvCxnSpPr>
              <a:cxnSpLocks/>
            </p:cNvCxnSpPr>
            <p:nvPr/>
          </p:nvCxnSpPr>
          <p:spPr>
            <a:xfrm>
              <a:off x="7539010" y="4796821"/>
              <a:ext cx="513167" cy="0"/>
            </a:xfrm>
            <a:prstGeom prst="straightConnector1">
              <a:avLst/>
            </a:prstGeom>
            <a:ln>
              <a:tailEnd type="triangle" w="sm" len="sm"/>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CDAD0311-57CB-894E-EA07-65E0CA2B7A43}"/>
              </a:ext>
            </a:extLst>
          </p:cNvPr>
          <p:cNvSpPr txBox="1"/>
          <p:nvPr/>
        </p:nvSpPr>
        <p:spPr>
          <a:xfrm>
            <a:off x="6004998" y="3515915"/>
            <a:ext cx="2190023" cy="300082"/>
          </a:xfrm>
          <a:prstGeom prst="rect">
            <a:avLst/>
          </a:prstGeom>
          <a:noFill/>
        </p:spPr>
        <p:txBody>
          <a:bodyPr wrap="none" rtlCol="0">
            <a:spAutoFit/>
          </a:bodyPr>
          <a:lstStyle/>
          <a:p>
            <a:r>
              <a:rPr lang="en-US" dirty="0"/>
              <a:t>Our ‘activation’ function 𝛳 </a:t>
            </a:r>
          </a:p>
        </p:txBody>
      </p:sp>
    </p:spTree>
    <p:extLst>
      <p:ext uri="{BB962C8B-B14F-4D97-AF65-F5344CB8AC3E}">
        <p14:creationId xmlns:p14="http://schemas.microsoft.com/office/powerpoint/2010/main" val="96287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2941465"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2153222531"/>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7</a:t>
                      </a:r>
                    </a:p>
                  </a:txBody>
                  <a:tcPr/>
                </a:tc>
                <a:tc>
                  <a:txBody>
                    <a:bodyPr/>
                    <a:lstStyle/>
                    <a:p>
                      <a:r>
                        <a:rPr lang="en-US" sz="1200" dirty="0"/>
                        <a:t>1</a:t>
                      </a:r>
                    </a:p>
                  </a:txBody>
                  <a:tcPr/>
                </a:tc>
                <a:tc>
                  <a:txBody>
                    <a:bodyPr/>
                    <a:lstStyle/>
                    <a:p>
                      <a:r>
                        <a:rPr lang="en-US" sz="1200" dirty="0"/>
                        <a:t>5</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7</a:t>
                      </a:r>
                    </a:p>
                  </a:txBody>
                  <a:tcPr/>
                </a:tc>
                <a:tc>
                  <a:txBody>
                    <a:bodyPr/>
                    <a:lstStyle/>
                    <a:p>
                      <a:r>
                        <a:rPr lang="en-US" sz="1200" dirty="0"/>
                        <a:t>2</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7</a:t>
                      </a:r>
                    </a:p>
                  </a:txBody>
                  <a:tcPr/>
                </a:tc>
                <a:tc>
                  <a:txBody>
                    <a:bodyPr/>
                    <a:lstStyle/>
                    <a:p>
                      <a:r>
                        <a:rPr lang="en-US" sz="1200" dirty="0"/>
                        <a:t>3</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240885657"/>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7DF257-CA86-4EEA-2A9D-CDCF7F7E4EB2}"/>
              </a:ext>
            </a:extLst>
          </p:cNvPr>
          <p:cNvSpPr txBox="1"/>
          <p:nvPr/>
        </p:nvSpPr>
        <p:spPr>
          <a:xfrm>
            <a:off x="7636933" y="4592055"/>
            <a:ext cx="1098378" cy="338554"/>
          </a:xfrm>
          <a:prstGeom prst="rect">
            <a:avLst/>
          </a:prstGeom>
          <a:noFill/>
        </p:spPr>
        <p:txBody>
          <a:bodyPr wrap="none" rtlCol="0">
            <a:spAutoFit/>
          </a:bodyPr>
          <a:lstStyle/>
          <a:p>
            <a:r>
              <a:rPr lang="en-US" sz="1600" dirty="0"/>
              <a:t>Iteration 1</a:t>
            </a:r>
          </a:p>
        </p:txBody>
      </p:sp>
      <p:sp>
        <p:nvSpPr>
          <p:cNvPr id="9" name="Rectangle 8">
            <a:extLst>
              <a:ext uri="{FF2B5EF4-FFF2-40B4-BE49-F238E27FC236}">
                <a16:creationId xmlns:a16="http://schemas.microsoft.com/office/drawing/2014/main" id="{FE06EDF4-A6C2-8FCF-E086-0A495B3258E5}"/>
              </a:ext>
            </a:extLst>
          </p:cNvPr>
          <p:cNvSpPr/>
          <p:nvPr/>
        </p:nvSpPr>
        <p:spPr bwMode="auto">
          <a:xfrm>
            <a:off x="346944" y="3366113"/>
            <a:ext cx="309147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F08BCE3F-1919-680B-E045-4D3118046815}"/>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66A55B35-FC1A-6278-8DA0-9B6631D11E5D}"/>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1094A8F3-3938-8A6D-7118-C8A67ADBE0E0}"/>
              </a:ext>
            </a:extLst>
          </p:cNvPr>
          <p:cNvSpPr txBox="1"/>
          <p:nvPr/>
        </p:nvSpPr>
        <p:spPr>
          <a:xfrm>
            <a:off x="726388" y="4534401"/>
            <a:ext cx="627095" cy="300082"/>
          </a:xfrm>
          <a:prstGeom prst="rect">
            <a:avLst/>
          </a:prstGeom>
          <a:noFill/>
        </p:spPr>
        <p:txBody>
          <a:bodyPr wrap="none" rtlCol="0">
            <a:spAutoFit/>
          </a:bodyPr>
          <a:lstStyle/>
          <a:p>
            <a:r>
              <a:rPr lang="en-US" dirty="0"/>
              <a:t> 7 -  1</a:t>
            </a:r>
          </a:p>
        </p:txBody>
      </p:sp>
      <p:sp>
        <p:nvSpPr>
          <p:cNvPr id="14" name="TextBox 13">
            <a:extLst>
              <a:ext uri="{FF2B5EF4-FFF2-40B4-BE49-F238E27FC236}">
                <a16:creationId xmlns:a16="http://schemas.microsoft.com/office/drawing/2014/main" id="{69B466F4-46DE-B4AD-0C9D-8527B9BF33CF}"/>
              </a:ext>
            </a:extLst>
          </p:cNvPr>
          <p:cNvSpPr txBox="1"/>
          <p:nvPr/>
        </p:nvSpPr>
        <p:spPr>
          <a:xfrm>
            <a:off x="726388" y="4834483"/>
            <a:ext cx="328936" cy="300082"/>
          </a:xfrm>
          <a:prstGeom prst="rect">
            <a:avLst/>
          </a:prstGeom>
          <a:noFill/>
        </p:spPr>
        <p:txBody>
          <a:bodyPr wrap="none" rtlCol="0">
            <a:spAutoFit/>
          </a:bodyPr>
          <a:lstStyle/>
          <a:p>
            <a:r>
              <a:rPr lang="en-US" dirty="0"/>
              <a:t> 6</a:t>
            </a:r>
          </a:p>
        </p:txBody>
      </p:sp>
      <p:sp>
        <p:nvSpPr>
          <p:cNvPr id="15" name="TextBox 14">
            <a:extLst>
              <a:ext uri="{FF2B5EF4-FFF2-40B4-BE49-F238E27FC236}">
                <a16:creationId xmlns:a16="http://schemas.microsoft.com/office/drawing/2014/main" id="{3B94C3DA-2804-4593-97C3-B2E2938B9950}"/>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CD83B937-5B6D-E768-D1A5-A9AC3BBA122B}"/>
              </a:ext>
            </a:extLst>
          </p:cNvPr>
          <p:cNvSpPr txBox="1"/>
          <p:nvPr/>
        </p:nvSpPr>
        <p:spPr>
          <a:xfrm>
            <a:off x="2075797" y="4568148"/>
            <a:ext cx="627095" cy="300082"/>
          </a:xfrm>
          <a:prstGeom prst="rect">
            <a:avLst/>
          </a:prstGeom>
          <a:noFill/>
        </p:spPr>
        <p:txBody>
          <a:bodyPr wrap="none" rtlCol="0">
            <a:spAutoFit/>
          </a:bodyPr>
          <a:lstStyle/>
          <a:p>
            <a:r>
              <a:rPr lang="en-US" dirty="0"/>
              <a:t> 5 -  1</a:t>
            </a:r>
          </a:p>
        </p:txBody>
      </p:sp>
      <p:sp>
        <p:nvSpPr>
          <p:cNvPr id="17" name="TextBox 16">
            <a:extLst>
              <a:ext uri="{FF2B5EF4-FFF2-40B4-BE49-F238E27FC236}">
                <a16:creationId xmlns:a16="http://schemas.microsoft.com/office/drawing/2014/main" id="{CFA0FA1F-B285-C91B-FD91-79DF4F20289A}"/>
              </a:ext>
            </a:extLst>
          </p:cNvPr>
          <p:cNvSpPr txBox="1"/>
          <p:nvPr/>
        </p:nvSpPr>
        <p:spPr>
          <a:xfrm>
            <a:off x="2075797" y="4843418"/>
            <a:ext cx="328936" cy="300082"/>
          </a:xfrm>
          <a:prstGeom prst="rect">
            <a:avLst/>
          </a:prstGeom>
          <a:noFill/>
        </p:spPr>
        <p:txBody>
          <a:bodyPr wrap="none" rtlCol="0">
            <a:spAutoFit/>
          </a:bodyPr>
          <a:lstStyle/>
          <a:p>
            <a:r>
              <a:rPr lang="en-US" dirty="0"/>
              <a:t> 4</a:t>
            </a:r>
          </a:p>
        </p:txBody>
      </p:sp>
      <p:sp>
        <p:nvSpPr>
          <p:cNvPr id="19" name="TextBox 18">
            <a:extLst>
              <a:ext uri="{FF2B5EF4-FFF2-40B4-BE49-F238E27FC236}">
                <a16:creationId xmlns:a16="http://schemas.microsoft.com/office/drawing/2014/main" id="{0CE87C14-C6D4-1B10-3401-7C4C3205B2D6}"/>
              </a:ext>
            </a:extLst>
          </p:cNvPr>
          <p:cNvSpPr txBox="1"/>
          <p:nvPr/>
        </p:nvSpPr>
        <p:spPr>
          <a:xfrm>
            <a:off x="5059450" y="3287387"/>
            <a:ext cx="1960858" cy="300082"/>
          </a:xfrm>
          <a:prstGeom prst="rect">
            <a:avLst/>
          </a:prstGeom>
          <a:noFill/>
        </p:spPr>
        <p:txBody>
          <a:bodyPr wrap="none" rtlCol="0">
            <a:spAutoFit/>
          </a:bodyPr>
          <a:lstStyle/>
          <a:p>
            <a:r>
              <a:rPr lang="en-US" dirty="0"/>
              <a:t>Weights are decreased</a:t>
            </a:r>
          </a:p>
        </p:txBody>
      </p:sp>
    </p:spTree>
    <p:extLst>
      <p:ext uri="{BB962C8B-B14F-4D97-AF65-F5344CB8AC3E}">
        <p14:creationId xmlns:p14="http://schemas.microsoft.com/office/powerpoint/2010/main" val="13215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2183483460"/>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479433"/>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18C101-7C7D-2FD4-4062-FEBC81AD8779}"/>
              </a:ext>
            </a:extLst>
          </p:cNvPr>
          <p:cNvSpPr txBox="1"/>
          <p:nvPr/>
        </p:nvSpPr>
        <p:spPr>
          <a:xfrm>
            <a:off x="7636933" y="4592055"/>
            <a:ext cx="1098378" cy="338554"/>
          </a:xfrm>
          <a:prstGeom prst="rect">
            <a:avLst/>
          </a:prstGeom>
          <a:noFill/>
        </p:spPr>
        <p:txBody>
          <a:bodyPr wrap="none" rtlCol="0">
            <a:spAutoFit/>
          </a:bodyPr>
          <a:lstStyle/>
          <a:p>
            <a:r>
              <a:rPr lang="en-US" sz="1600" dirty="0"/>
              <a:t>Iteration 1</a:t>
            </a:r>
          </a:p>
        </p:txBody>
      </p:sp>
      <p:sp>
        <p:nvSpPr>
          <p:cNvPr id="11" name="Rectangle 10">
            <a:extLst>
              <a:ext uri="{FF2B5EF4-FFF2-40B4-BE49-F238E27FC236}">
                <a16:creationId xmlns:a16="http://schemas.microsoft.com/office/drawing/2014/main" id="{BD9D3624-54F1-10B0-CC38-3DD318D3284A}"/>
              </a:ext>
            </a:extLst>
          </p:cNvPr>
          <p:cNvSpPr/>
          <p:nvPr/>
        </p:nvSpPr>
        <p:spPr bwMode="auto">
          <a:xfrm>
            <a:off x="3016445" y="2348857"/>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12" name="TextBox 11">
            <a:extLst>
              <a:ext uri="{FF2B5EF4-FFF2-40B4-BE49-F238E27FC236}">
                <a16:creationId xmlns:a16="http://schemas.microsoft.com/office/drawing/2014/main" id="{96FA68F9-DA78-B775-9E5D-D1EE9019CB83}"/>
              </a:ext>
            </a:extLst>
          </p:cNvPr>
          <p:cNvSpPr txBox="1"/>
          <p:nvPr/>
        </p:nvSpPr>
        <p:spPr>
          <a:xfrm>
            <a:off x="5083495" y="3270288"/>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1257605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19653" y="2772300"/>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EEA7DB-A29B-128D-60E0-B01607E239F7}"/>
              </a:ext>
            </a:extLst>
          </p:cNvPr>
          <p:cNvSpPr txBox="1"/>
          <p:nvPr/>
        </p:nvSpPr>
        <p:spPr>
          <a:xfrm>
            <a:off x="3352799" y="4398871"/>
            <a:ext cx="1098378" cy="338554"/>
          </a:xfrm>
          <a:prstGeom prst="rect">
            <a:avLst/>
          </a:prstGeom>
          <a:noFill/>
        </p:spPr>
        <p:txBody>
          <a:bodyPr wrap="none" rtlCol="0">
            <a:spAutoFit/>
          </a:bodyPr>
          <a:lstStyle/>
          <a:p>
            <a:r>
              <a:rPr lang="en-US" sz="1600" dirty="0"/>
              <a:t>Iteration 1</a:t>
            </a:r>
          </a:p>
        </p:txBody>
      </p:sp>
      <p:sp>
        <p:nvSpPr>
          <p:cNvPr id="9" name="TextBox 8">
            <a:extLst>
              <a:ext uri="{FF2B5EF4-FFF2-40B4-BE49-F238E27FC236}">
                <a16:creationId xmlns:a16="http://schemas.microsoft.com/office/drawing/2014/main" id="{B7274CC8-6A66-0B6E-A7A5-69327E364580}"/>
              </a:ext>
            </a:extLst>
          </p:cNvPr>
          <p:cNvSpPr txBox="1"/>
          <p:nvPr/>
        </p:nvSpPr>
        <p:spPr>
          <a:xfrm>
            <a:off x="7636933" y="4592055"/>
            <a:ext cx="1098378" cy="338554"/>
          </a:xfrm>
          <a:prstGeom prst="rect">
            <a:avLst/>
          </a:prstGeom>
          <a:noFill/>
        </p:spPr>
        <p:txBody>
          <a:bodyPr wrap="none" rtlCol="0">
            <a:spAutoFit/>
          </a:bodyPr>
          <a:lstStyle/>
          <a:p>
            <a:r>
              <a:rPr lang="en-US" sz="1600" dirty="0"/>
              <a:t>Iteration 1</a:t>
            </a:r>
          </a:p>
        </p:txBody>
      </p:sp>
      <p:sp>
        <p:nvSpPr>
          <p:cNvPr id="11" name="Rectangle 10">
            <a:extLst>
              <a:ext uri="{FF2B5EF4-FFF2-40B4-BE49-F238E27FC236}">
                <a16:creationId xmlns:a16="http://schemas.microsoft.com/office/drawing/2014/main" id="{E09C0797-57E9-368F-C251-6F40E5E259E7}"/>
              </a:ext>
            </a:extLst>
          </p:cNvPr>
          <p:cNvSpPr/>
          <p:nvPr/>
        </p:nvSpPr>
        <p:spPr bwMode="auto">
          <a:xfrm>
            <a:off x="3045094" y="2685942"/>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12" name="TextBox 11">
            <a:extLst>
              <a:ext uri="{FF2B5EF4-FFF2-40B4-BE49-F238E27FC236}">
                <a16:creationId xmlns:a16="http://schemas.microsoft.com/office/drawing/2014/main" id="{CECC8EC4-37B9-9323-1FC2-B989F10DF9DE}"/>
              </a:ext>
            </a:extLst>
          </p:cNvPr>
          <p:cNvSpPr txBox="1"/>
          <p:nvPr/>
        </p:nvSpPr>
        <p:spPr>
          <a:xfrm>
            <a:off x="5172075" y="3289338"/>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980239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544092164"/>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6</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175658325"/>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3A1EFBB-E1D6-6C14-A563-241BEF88DFFF}"/>
              </a:ext>
            </a:extLst>
          </p:cNvPr>
          <p:cNvSpPr/>
          <p:nvPr/>
        </p:nvSpPr>
        <p:spPr bwMode="auto">
          <a:xfrm>
            <a:off x="396970" y="3271667"/>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73F12652-78E7-F01E-FCB6-25566B843F5E}"/>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94E5E702-01DD-1B2B-B966-D3005974D00A}"/>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6D7761F3-1F51-295D-5F33-A125AE00D75D}"/>
              </a:ext>
            </a:extLst>
          </p:cNvPr>
          <p:cNvSpPr txBox="1"/>
          <p:nvPr/>
        </p:nvSpPr>
        <p:spPr>
          <a:xfrm>
            <a:off x="726388" y="4534401"/>
            <a:ext cx="627095" cy="300082"/>
          </a:xfrm>
          <a:prstGeom prst="rect">
            <a:avLst/>
          </a:prstGeom>
          <a:noFill/>
        </p:spPr>
        <p:txBody>
          <a:bodyPr wrap="none" rtlCol="0">
            <a:spAutoFit/>
          </a:bodyPr>
          <a:lstStyle/>
          <a:p>
            <a:r>
              <a:rPr lang="en-US" dirty="0"/>
              <a:t> 6 -  1</a:t>
            </a:r>
          </a:p>
        </p:txBody>
      </p:sp>
      <p:sp>
        <p:nvSpPr>
          <p:cNvPr id="14" name="TextBox 13">
            <a:extLst>
              <a:ext uri="{FF2B5EF4-FFF2-40B4-BE49-F238E27FC236}">
                <a16:creationId xmlns:a16="http://schemas.microsoft.com/office/drawing/2014/main" id="{A286DCC1-23F9-E842-350C-E9A92CB46C58}"/>
              </a:ext>
            </a:extLst>
          </p:cNvPr>
          <p:cNvSpPr txBox="1"/>
          <p:nvPr/>
        </p:nvSpPr>
        <p:spPr>
          <a:xfrm>
            <a:off x="726388" y="4834483"/>
            <a:ext cx="328936" cy="300082"/>
          </a:xfrm>
          <a:prstGeom prst="rect">
            <a:avLst/>
          </a:prstGeom>
          <a:noFill/>
        </p:spPr>
        <p:txBody>
          <a:bodyPr wrap="none" rtlCol="0">
            <a:spAutoFit/>
          </a:bodyPr>
          <a:lstStyle/>
          <a:p>
            <a:r>
              <a:rPr lang="en-US" dirty="0"/>
              <a:t> 5</a:t>
            </a:r>
          </a:p>
        </p:txBody>
      </p:sp>
      <p:sp>
        <p:nvSpPr>
          <p:cNvPr id="15" name="TextBox 14">
            <a:extLst>
              <a:ext uri="{FF2B5EF4-FFF2-40B4-BE49-F238E27FC236}">
                <a16:creationId xmlns:a16="http://schemas.microsoft.com/office/drawing/2014/main" id="{FC66532C-7136-3FBF-013A-62EA9534B502}"/>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59E76A04-A851-152F-A5D7-B9D5BD55FEF4}"/>
              </a:ext>
            </a:extLst>
          </p:cNvPr>
          <p:cNvSpPr txBox="1"/>
          <p:nvPr/>
        </p:nvSpPr>
        <p:spPr>
          <a:xfrm>
            <a:off x="2075797" y="4568148"/>
            <a:ext cx="627095" cy="300082"/>
          </a:xfrm>
          <a:prstGeom prst="rect">
            <a:avLst/>
          </a:prstGeom>
          <a:noFill/>
        </p:spPr>
        <p:txBody>
          <a:bodyPr wrap="none" rtlCol="0">
            <a:spAutoFit/>
          </a:bodyPr>
          <a:lstStyle/>
          <a:p>
            <a:r>
              <a:rPr lang="en-US" dirty="0"/>
              <a:t> 5 -  1</a:t>
            </a:r>
          </a:p>
        </p:txBody>
      </p:sp>
      <p:sp>
        <p:nvSpPr>
          <p:cNvPr id="17" name="TextBox 16">
            <a:extLst>
              <a:ext uri="{FF2B5EF4-FFF2-40B4-BE49-F238E27FC236}">
                <a16:creationId xmlns:a16="http://schemas.microsoft.com/office/drawing/2014/main" id="{6CD7F9CF-B644-E580-4EFD-7C9F71B2B66E}"/>
              </a:ext>
            </a:extLst>
          </p:cNvPr>
          <p:cNvSpPr txBox="1"/>
          <p:nvPr/>
        </p:nvSpPr>
        <p:spPr>
          <a:xfrm>
            <a:off x="2075797" y="4843418"/>
            <a:ext cx="328936" cy="300082"/>
          </a:xfrm>
          <a:prstGeom prst="rect">
            <a:avLst/>
          </a:prstGeom>
          <a:noFill/>
        </p:spPr>
        <p:txBody>
          <a:bodyPr wrap="none" rtlCol="0">
            <a:spAutoFit/>
          </a:bodyPr>
          <a:lstStyle/>
          <a:p>
            <a:r>
              <a:rPr lang="en-US" dirty="0"/>
              <a:t> 3</a:t>
            </a:r>
          </a:p>
        </p:txBody>
      </p:sp>
      <p:sp>
        <p:nvSpPr>
          <p:cNvPr id="18" name="TextBox 17">
            <a:extLst>
              <a:ext uri="{FF2B5EF4-FFF2-40B4-BE49-F238E27FC236}">
                <a16:creationId xmlns:a16="http://schemas.microsoft.com/office/drawing/2014/main" id="{5D7C30F1-43D0-8E56-827F-056DCD6DB28E}"/>
              </a:ext>
            </a:extLst>
          </p:cNvPr>
          <p:cNvSpPr txBox="1"/>
          <p:nvPr/>
        </p:nvSpPr>
        <p:spPr>
          <a:xfrm>
            <a:off x="7636933" y="4592055"/>
            <a:ext cx="1098378" cy="338554"/>
          </a:xfrm>
          <a:prstGeom prst="rect">
            <a:avLst/>
          </a:prstGeom>
          <a:noFill/>
        </p:spPr>
        <p:txBody>
          <a:bodyPr wrap="none" rtlCol="0">
            <a:spAutoFit/>
          </a:bodyPr>
          <a:lstStyle/>
          <a:p>
            <a:r>
              <a:rPr lang="en-US" sz="1600" dirty="0"/>
              <a:t>Iteration 2</a:t>
            </a:r>
          </a:p>
        </p:txBody>
      </p:sp>
      <p:sp>
        <p:nvSpPr>
          <p:cNvPr id="19" name="Rectangle 18">
            <a:extLst>
              <a:ext uri="{FF2B5EF4-FFF2-40B4-BE49-F238E27FC236}">
                <a16:creationId xmlns:a16="http://schemas.microsoft.com/office/drawing/2014/main" id="{28F04B2C-AE96-5DA7-EF88-0E514941B8CA}"/>
              </a:ext>
            </a:extLst>
          </p:cNvPr>
          <p:cNvSpPr/>
          <p:nvPr/>
        </p:nvSpPr>
        <p:spPr bwMode="auto">
          <a:xfrm>
            <a:off x="2968434"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7B447618-65A7-290D-4C1B-16BA33AC7F6A}"/>
              </a:ext>
            </a:extLst>
          </p:cNvPr>
          <p:cNvSpPr txBox="1"/>
          <p:nvPr/>
        </p:nvSpPr>
        <p:spPr>
          <a:xfrm>
            <a:off x="5059450" y="3287387"/>
            <a:ext cx="1960858" cy="300082"/>
          </a:xfrm>
          <a:prstGeom prst="rect">
            <a:avLst/>
          </a:prstGeom>
          <a:noFill/>
        </p:spPr>
        <p:txBody>
          <a:bodyPr wrap="none" rtlCol="0">
            <a:spAutoFit/>
          </a:bodyPr>
          <a:lstStyle/>
          <a:p>
            <a:r>
              <a:rPr lang="en-US" dirty="0"/>
              <a:t>Weights are decreased</a:t>
            </a:r>
          </a:p>
        </p:txBody>
      </p:sp>
    </p:spTree>
    <p:extLst>
      <p:ext uri="{BB962C8B-B14F-4D97-AF65-F5344CB8AC3E}">
        <p14:creationId xmlns:p14="http://schemas.microsoft.com/office/powerpoint/2010/main" val="3531076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173924482"/>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438040"/>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0AA6CB-D005-1F9D-CF17-9704DF806BAB}"/>
              </a:ext>
            </a:extLst>
          </p:cNvPr>
          <p:cNvSpPr txBox="1"/>
          <p:nvPr/>
        </p:nvSpPr>
        <p:spPr>
          <a:xfrm>
            <a:off x="7636933" y="4592055"/>
            <a:ext cx="1098378" cy="338554"/>
          </a:xfrm>
          <a:prstGeom prst="rect">
            <a:avLst/>
          </a:prstGeom>
          <a:noFill/>
        </p:spPr>
        <p:txBody>
          <a:bodyPr wrap="none" rtlCol="0">
            <a:spAutoFit/>
          </a:bodyPr>
          <a:lstStyle/>
          <a:p>
            <a:r>
              <a:rPr lang="en-US" sz="1600" dirty="0"/>
              <a:t>Iteration 2</a:t>
            </a:r>
          </a:p>
        </p:txBody>
      </p:sp>
      <p:sp>
        <p:nvSpPr>
          <p:cNvPr id="4" name="TextBox 3">
            <a:extLst>
              <a:ext uri="{FF2B5EF4-FFF2-40B4-BE49-F238E27FC236}">
                <a16:creationId xmlns:a16="http://schemas.microsoft.com/office/drawing/2014/main" id="{8FC44A42-1194-0DC0-B0FB-2C1B3CB3DEEA}"/>
              </a:ext>
            </a:extLst>
          </p:cNvPr>
          <p:cNvSpPr txBox="1"/>
          <p:nvPr/>
        </p:nvSpPr>
        <p:spPr>
          <a:xfrm>
            <a:off x="5134198" y="3253974"/>
            <a:ext cx="1912768" cy="300082"/>
          </a:xfrm>
          <a:prstGeom prst="rect">
            <a:avLst/>
          </a:prstGeom>
          <a:noFill/>
        </p:spPr>
        <p:txBody>
          <a:bodyPr wrap="none" rtlCol="0">
            <a:spAutoFit/>
          </a:bodyPr>
          <a:lstStyle/>
          <a:p>
            <a:r>
              <a:rPr lang="en-US" dirty="0"/>
              <a:t>No Change in Weights</a:t>
            </a:r>
          </a:p>
        </p:txBody>
      </p:sp>
      <p:sp>
        <p:nvSpPr>
          <p:cNvPr id="11" name="Rectangle 10">
            <a:extLst>
              <a:ext uri="{FF2B5EF4-FFF2-40B4-BE49-F238E27FC236}">
                <a16:creationId xmlns:a16="http://schemas.microsoft.com/office/drawing/2014/main" id="{6AAADF9E-EB40-3FCA-422B-E3D0A0C08ADD}"/>
              </a:ext>
            </a:extLst>
          </p:cNvPr>
          <p:cNvSpPr/>
          <p:nvPr/>
        </p:nvSpPr>
        <p:spPr bwMode="auto">
          <a:xfrm>
            <a:off x="2983844" y="2329456"/>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21375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694044"/>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483ADC-548E-FB5F-4381-878A8F55E536}"/>
              </a:ext>
            </a:extLst>
          </p:cNvPr>
          <p:cNvSpPr txBox="1"/>
          <p:nvPr/>
        </p:nvSpPr>
        <p:spPr>
          <a:xfrm>
            <a:off x="7636933" y="4592055"/>
            <a:ext cx="1098378" cy="338554"/>
          </a:xfrm>
          <a:prstGeom prst="rect">
            <a:avLst/>
          </a:prstGeom>
          <a:noFill/>
        </p:spPr>
        <p:txBody>
          <a:bodyPr wrap="none" rtlCol="0">
            <a:spAutoFit/>
          </a:bodyPr>
          <a:lstStyle/>
          <a:p>
            <a:r>
              <a:rPr lang="en-US" sz="1600" dirty="0"/>
              <a:t>Iteration 2</a:t>
            </a:r>
          </a:p>
        </p:txBody>
      </p:sp>
      <p:sp>
        <p:nvSpPr>
          <p:cNvPr id="4" name="Rectangle 3">
            <a:extLst>
              <a:ext uri="{FF2B5EF4-FFF2-40B4-BE49-F238E27FC236}">
                <a16:creationId xmlns:a16="http://schemas.microsoft.com/office/drawing/2014/main" id="{B4208BA2-2CD6-5F1A-6D92-E93D8FE86181}"/>
              </a:ext>
            </a:extLst>
          </p:cNvPr>
          <p:cNvSpPr/>
          <p:nvPr/>
        </p:nvSpPr>
        <p:spPr bwMode="auto">
          <a:xfrm>
            <a:off x="3045094" y="2685942"/>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33DF9C19-5F6A-18D4-1BE1-47B25CB4F9E3}"/>
              </a:ext>
            </a:extLst>
          </p:cNvPr>
          <p:cNvSpPr txBox="1"/>
          <p:nvPr/>
        </p:nvSpPr>
        <p:spPr>
          <a:xfrm>
            <a:off x="4953000" y="3275050"/>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4060803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3634971510"/>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478703197"/>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613979-F3AE-EFB0-A633-0DC598286C57}"/>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3" name="TextBox 12">
            <a:extLst>
              <a:ext uri="{FF2B5EF4-FFF2-40B4-BE49-F238E27FC236}">
                <a16:creationId xmlns:a16="http://schemas.microsoft.com/office/drawing/2014/main" id="{E92880A9-A8D6-6C7A-C692-2A9B72D1DFB6}"/>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4" name="TextBox 13">
            <a:extLst>
              <a:ext uri="{FF2B5EF4-FFF2-40B4-BE49-F238E27FC236}">
                <a16:creationId xmlns:a16="http://schemas.microsoft.com/office/drawing/2014/main" id="{73956B29-5BB3-792C-8961-550978D0F770}"/>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5" name="TextBox 14">
            <a:extLst>
              <a:ext uri="{FF2B5EF4-FFF2-40B4-BE49-F238E27FC236}">
                <a16:creationId xmlns:a16="http://schemas.microsoft.com/office/drawing/2014/main" id="{E2585C25-FB51-BE92-CB1E-3E36CBF0712D}"/>
              </a:ext>
            </a:extLst>
          </p:cNvPr>
          <p:cNvSpPr txBox="1"/>
          <p:nvPr/>
        </p:nvSpPr>
        <p:spPr>
          <a:xfrm>
            <a:off x="726388" y="4534401"/>
            <a:ext cx="627095" cy="300082"/>
          </a:xfrm>
          <a:prstGeom prst="rect">
            <a:avLst/>
          </a:prstGeom>
          <a:noFill/>
        </p:spPr>
        <p:txBody>
          <a:bodyPr wrap="none" rtlCol="0">
            <a:spAutoFit/>
          </a:bodyPr>
          <a:lstStyle/>
          <a:p>
            <a:r>
              <a:rPr lang="en-US" dirty="0"/>
              <a:t> 5 -  1</a:t>
            </a:r>
          </a:p>
        </p:txBody>
      </p:sp>
      <p:sp>
        <p:nvSpPr>
          <p:cNvPr id="16" name="TextBox 15">
            <a:extLst>
              <a:ext uri="{FF2B5EF4-FFF2-40B4-BE49-F238E27FC236}">
                <a16:creationId xmlns:a16="http://schemas.microsoft.com/office/drawing/2014/main" id="{5D4DD3C6-5B2D-1448-9F77-5877928A0669}"/>
              </a:ext>
            </a:extLst>
          </p:cNvPr>
          <p:cNvSpPr txBox="1"/>
          <p:nvPr/>
        </p:nvSpPr>
        <p:spPr>
          <a:xfrm>
            <a:off x="726388" y="4834483"/>
            <a:ext cx="328936" cy="300082"/>
          </a:xfrm>
          <a:prstGeom prst="rect">
            <a:avLst/>
          </a:prstGeom>
          <a:noFill/>
        </p:spPr>
        <p:txBody>
          <a:bodyPr wrap="none" rtlCol="0">
            <a:spAutoFit/>
          </a:bodyPr>
          <a:lstStyle/>
          <a:p>
            <a:r>
              <a:rPr lang="en-US" dirty="0"/>
              <a:t> 4</a:t>
            </a:r>
          </a:p>
        </p:txBody>
      </p:sp>
      <p:sp>
        <p:nvSpPr>
          <p:cNvPr id="17" name="TextBox 16">
            <a:extLst>
              <a:ext uri="{FF2B5EF4-FFF2-40B4-BE49-F238E27FC236}">
                <a16:creationId xmlns:a16="http://schemas.microsoft.com/office/drawing/2014/main" id="{D3C6084E-A60E-7249-DBDF-460BA10498D8}"/>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8" name="TextBox 17">
            <a:extLst>
              <a:ext uri="{FF2B5EF4-FFF2-40B4-BE49-F238E27FC236}">
                <a16:creationId xmlns:a16="http://schemas.microsoft.com/office/drawing/2014/main" id="{A73F5572-ADAC-5870-AE57-B7A57817FE01}"/>
              </a:ext>
            </a:extLst>
          </p:cNvPr>
          <p:cNvSpPr txBox="1"/>
          <p:nvPr/>
        </p:nvSpPr>
        <p:spPr>
          <a:xfrm>
            <a:off x="2075797" y="4568148"/>
            <a:ext cx="627095" cy="300082"/>
          </a:xfrm>
          <a:prstGeom prst="rect">
            <a:avLst/>
          </a:prstGeom>
          <a:noFill/>
        </p:spPr>
        <p:txBody>
          <a:bodyPr wrap="none" rtlCol="0">
            <a:spAutoFit/>
          </a:bodyPr>
          <a:lstStyle/>
          <a:p>
            <a:r>
              <a:rPr lang="en-US" dirty="0"/>
              <a:t> 3 -  1</a:t>
            </a:r>
          </a:p>
        </p:txBody>
      </p:sp>
      <p:sp>
        <p:nvSpPr>
          <p:cNvPr id="19" name="TextBox 18">
            <a:extLst>
              <a:ext uri="{FF2B5EF4-FFF2-40B4-BE49-F238E27FC236}">
                <a16:creationId xmlns:a16="http://schemas.microsoft.com/office/drawing/2014/main" id="{F5E84AC3-06D3-5690-B90E-A32A4CEBFA5B}"/>
              </a:ext>
            </a:extLst>
          </p:cNvPr>
          <p:cNvSpPr txBox="1"/>
          <p:nvPr/>
        </p:nvSpPr>
        <p:spPr>
          <a:xfrm>
            <a:off x="2075797" y="4843418"/>
            <a:ext cx="328936" cy="300082"/>
          </a:xfrm>
          <a:prstGeom prst="rect">
            <a:avLst/>
          </a:prstGeom>
          <a:noFill/>
        </p:spPr>
        <p:txBody>
          <a:bodyPr wrap="none" rtlCol="0">
            <a:spAutoFit/>
          </a:bodyPr>
          <a:lstStyle/>
          <a:p>
            <a:r>
              <a:rPr lang="en-US" dirty="0"/>
              <a:t> 2</a:t>
            </a:r>
          </a:p>
        </p:txBody>
      </p:sp>
      <p:sp>
        <p:nvSpPr>
          <p:cNvPr id="20" name="TextBox 19">
            <a:extLst>
              <a:ext uri="{FF2B5EF4-FFF2-40B4-BE49-F238E27FC236}">
                <a16:creationId xmlns:a16="http://schemas.microsoft.com/office/drawing/2014/main" id="{0F4B8FA5-3AC7-6324-CB78-7701C09AEBED}"/>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21" name="Rectangle 20">
            <a:extLst>
              <a:ext uri="{FF2B5EF4-FFF2-40B4-BE49-F238E27FC236}">
                <a16:creationId xmlns:a16="http://schemas.microsoft.com/office/drawing/2014/main" id="{A849AD5C-43B3-5E7E-1C38-6ED19325DB5A}"/>
              </a:ext>
            </a:extLst>
          </p:cNvPr>
          <p:cNvSpPr/>
          <p:nvPr/>
        </p:nvSpPr>
        <p:spPr bwMode="auto">
          <a:xfrm>
            <a:off x="2980590"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D9FF6029-8DE3-A5C5-22F5-ED93110CAAD5}"/>
              </a:ext>
            </a:extLst>
          </p:cNvPr>
          <p:cNvSpPr txBox="1"/>
          <p:nvPr/>
        </p:nvSpPr>
        <p:spPr>
          <a:xfrm>
            <a:off x="5059450" y="3287387"/>
            <a:ext cx="1960858" cy="300082"/>
          </a:xfrm>
          <a:prstGeom prst="rect">
            <a:avLst/>
          </a:prstGeom>
          <a:noFill/>
        </p:spPr>
        <p:txBody>
          <a:bodyPr wrap="none" rtlCol="0">
            <a:spAutoFit/>
          </a:bodyPr>
          <a:lstStyle/>
          <a:p>
            <a:r>
              <a:rPr lang="en-US" dirty="0"/>
              <a:t>Weights are decreased</a:t>
            </a:r>
          </a:p>
        </p:txBody>
      </p:sp>
    </p:spTree>
    <p:extLst>
      <p:ext uri="{BB962C8B-B14F-4D97-AF65-F5344CB8AC3E}">
        <p14:creationId xmlns:p14="http://schemas.microsoft.com/office/powerpoint/2010/main" val="2845950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352892874"/>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438040"/>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83AD19-64CA-1113-3A7A-F3D955F9B58E}"/>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9" name="TextBox 8">
            <a:extLst>
              <a:ext uri="{FF2B5EF4-FFF2-40B4-BE49-F238E27FC236}">
                <a16:creationId xmlns:a16="http://schemas.microsoft.com/office/drawing/2014/main" id="{6E8D56D7-3190-5C13-7287-F81B1750A0FA}"/>
              </a:ext>
            </a:extLst>
          </p:cNvPr>
          <p:cNvSpPr txBox="1"/>
          <p:nvPr/>
        </p:nvSpPr>
        <p:spPr>
          <a:xfrm>
            <a:off x="5134198" y="3238456"/>
            <a:ext cx="1912768" cy="300082"/>
          </a:xfrm>
          <a:prstGeom prst="rect">
            <a:avLst/>
          </a:prstGeom>
          <a:noFill/>
        </p:spPr>
        <p:txBody>
          <a:bodyPr wrap="none" rtlCol="0">
            <a:spAutoFit/>
          </a:bodyPr>
          <a:lstStyle/>
          <a:p>
            <a:r>
              <a:rPr lang="en-US" dirty="0"/>
              <a:t>No Change in Weights</a:t>
            </a:r>
          </a:p>
        </p:txBody>
      </p:sp>
      <p:sp>
        <p:nvSpPr>
          <p:cNvPr id="11" name="Rectangle 10">
            <a:extLst>
              <a:ext uri="{FF2B5EF4-FFF2-40B4-BE49-F238E27FC236}">
                <a16:creationId xmlns:a16="http://schemas.microsoft.com/office/drawing/2014/main" id="{1399625F-A25D-6B03-F0C4-0ED8479D46C2}"/>
              </a:ext>
            </a:extLst>
          </p:cNvPr>
          <p:cNvSpPr/>
          <p:nvPr/>
        </p:nvSpPr>
        <p:spPr bwMode="auto">
          <a:xfrm>
            <a:off x="3045094" y="2329456"/>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3991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5578771" cy="769441"/>
          </a:xfrm>
          <a:prstGeom prst="rect">
            <a:avLst/>
          </a:prstGeom>
          <a:noFill/>
        </p:spPr>
        <p:txBody>
          <a:bodyPr wrap="none" rtlCol="0">
            <a:spAutoFit/>
          </a:bodyPr>
          <a:lstStyle/>
          <a:p>
            <a:r>
              <a:rPr lang="en-US" sz="4400" b="1" dirty="0">
                <a:solidFill>
                  <a:schemeClr val="bg1"/>
                </a:solidFill>
              </a:rPr>
              <a:t>Lift and Gain Charts</a:t>
            </a:r>
          </a:p>
        </p:txBody>
      </p:sp>
    </p:spTree>
    <p:extLst>
      <p:ext uri="{BB962C8B-B14F-4D97-AF65-F5344CB8AC3E}">
        <p14:creationId xmlns:p14="http://schemas.microsoft.com/office/powerpoint/2010/main" val="2407579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51261" y="2699733"/>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C3EDB1-16DF-91BB-8DB9-133A69581A18}"/>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9" name="TextBox 8">
            <a:extLst>
              <a:ext uri="{FF2B5EF4-FFF2-40B4-BE49-F238E27FC236}">
                <a16:creationId xmlns:a16="http://schemas.microsoft.com/office/drawing/2014/main" id="{CAC65926-306C-F67D-BCD6-64C60FFC8CBB}"/>
              </a:ext>
            </a:extLst>
          </p:cNvPr>
          <p:cNvSpPr txBox="1"/>
          <p:nvPr/>
        </p:nvSpPr>
        <p:spPr>
          <a:xfrm>
            <a:off x="5083495" y="3287387"/>
            <a:ext cx="1912768" cy="300082"/>
          </a:xfrm>
          <a:prstGeom prst="rect">
            <a:avLst/>
          </a:prstGeom>
          <a:noFill/>
        </p:spPr>
        <p:txBody>
          <a:bodyPr wrap="none" rtlCol="0">
            <a:spAutoFit/>
          </a:bodyPr>
          <a:lstStyle/>
          <a:p>
            <a:r>
              <a:rPr lang="en-US" dirty="0"/>
              <a:t>No Change in Weights</a:t>
            </a:r>
          </a:p>
        </p:txBody>
      </p:sp>
      <p:sp>
        <p:nvSpPr>
          <p:cNvPr id="11" name="Rectangle 10">
            <a:extLst>
              <a:ext uri="{FF2B5EF4-FFF2-40B4-BE49-F238E27FC236}">
                <a16:creationId xmlns:a16="http://schemas.microsoft.com/office/drawing/2014/main" id="{0DA8898A-5C8B-9180-A4A7-A0231C036595}"/>
              </a:ext>
            </a:extLst>
          </p:cNvPr>
          <p:cNvSpPr/>
          <p:nvPr/>
        </p:nvSpPr>
        <p:spPr bwMode="auto">
          <a:xfrm>
            <a:off x="3064439" y="2591149"/>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727905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3168015166"/>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4</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4</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1615910112"/>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B98902-B0E3-EB24-938E-276F675EDDF3}"/>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AA37F45D-DB2F-BAE4-4BF9-9333EDAC8C54}"/>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038CFA89-1BC3-D437-3ACC-4A6382B4D74C}"/>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DC5A31E9-E8D5-B016-FE9E-A8BA578B80AA}"/>
              </a:ext>
            </a:extLst>
          </p:cNvPr>
          <p:cNvSpPr txBox="1"/>
          <p:nvPr/>
        </p:nvSpPr>
        <p:spPr>
          <a:xfrm>
            <a:off x="726388" y="4534401"/>
            <a:ext cx="627095" cy="300082"/>
          </a:xfrm>
          <a:prstGeom prst="rect">
            <a:avLst/>
          </a:prstGeom>
          <a:noFill/>
        </p:spPr>
        <p:txBody>
          <a:bodyPr wrap="none" rtlCol="0">
            <a:spAutoFit/>
          </a:bodyPr>
          <a:lstStyle/>
          <a:p>
            <a:r>
              <a:rPr lang="en-US" dirty="0"/>
              <a:t> 4 -  1</a:t>
            </a:r>
          </a:p>
        </p:txBody>
      </p:sp>
      <p:sp>
        <p:nvSpPr>
          <p:cNvPr id="14" name="TextBox 13">
            <a:extLst>
              <a:ext uri="{FF2B5EF4-FFF2-40B4-BE49-F238E27FC236}">
                <a16:creationId xmlns:a16="http://schemas.microsoft.com/office/drawing/2014/main" id="{16EA50D0-96AF-E7DC-6A1A-589D82CAB1F7}"/>
              </a:ext>
            </a:extLst>
          </p:cNvPr>
          <p:cNvSpPr txBox="1"/>
          <p:nvPr/>
        </p:nvSpPr>
        <p:spPr>
          <a:xfrm>
            <a:off x="726388" y="4834483"/>
            <a:ext cx="328936" cy="300082"/>
          </a:xfrm>
          <a:prstGeom prst="rect">
            <a:avLst/>
          </a:prstGeom>
          <a:noFill/>
        </p:spPr>
        <p:txBody>
          <a:bodyPr wrap="none" rtlCol="0">
            <a:spAutoFit/>
          </a:bodyPr>
          <a:lstStyle/>
          <a:p>
            <a:r>
              <a:rPr lang="en-US" dirty="0"/>
              <a:t> 3</a:t>
            </a:r>
          </a:p>
        </p:txBody>
      </p:sp>
      <p:sp>
        <p:nvSpPr>
          <p:cNvPr id="15" name="TextBox 14">
            <a:extLst>
              <a:ext uri="{FF2B5EF4-FFF2-40B4-BE49-F238E27FC236}">
                <a16:creationId xmlns:a16="http://schemas.microsoft.com/office/drawing/2014/main" id="{3A64CA45-CF1D-82DA-26D3-66CCB50D0BA5}"/>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518966C3-A809-A09A-2793-9F2EC220F224}"/>
              </a:ext>
            </a:extLst>
          </p:cNvPr>
          <p:cNvSpPr txBox="1"/>
          <p:nvPr/>
        </p:nvSpPr>
        <p:spPr>
          <a:xfrm>
            <a:off x="2075797" y="4568148"/>
            <a:ext cx="627095" cy="300082"/>
          </a:xfrm>
          <a:prstGeom prst="rect">
            <a:avLst/>
          </a:prstGeom>
          <a:noFill/>
        </p:spPr>
        <p:txBody>
          <a:bodyPr wrap="none" rtlCol="0">
            <a:spAutoFit/>
          </a:bodyPr>
          <a:lstStyle/>
          <a:p>
            <a:r>
              <a:rPr lang="en-US" dirty="0"/>
              <a:t> 2 -  1</a:t>
            </a:r>
          </a:p>
        </p:txBody>
      </p:sp>
      <p:sp>
        <p:nvSpPr>
          <p:cNvPr id="17" name="TextBox 16">
            <a:extLst>
              <a:ext uri="{FF2B5EF4-FFF2-40B4-BE49-F238E27FC236}">
                <a16:creationId xmlns:a16="http://schemas.microsoft.com/office/drawing/2014/main" id="{B61E8D20-4540-31ED-DCE7-72D26A003C66}"/>
              </a:ext>
            </a:extLst>
          </p:cNvPr>
          <p:cNvSpPr txBox="1"/>
          <p:nvPr/>
        </p:nvSpPr>
        <p:spPr>
          <a:xfrm>
            <a:off x="2075797" y="4843418"/>
            <a:ext cx="328936" cy="300082"/>
          </a:xfrm>
          <a:prstGeom prst="rect">
            <a:avLst/>
          </a:prstGeom>
          <a:noFill/>
        </p:spPr>
        <p:txBody>
          <a:bodyPr wrap="none" rtlCol="0">
            <a:spAutoFit/>
          </a:bodyPr>
          <a:lstStyle/>
          <a:p>
            <a:r>
              <a:rPr lang="en-US" dirty="0"/>
              <a:t> 1</a:t>
            </a:r>
          </a:p>
        </p:txBody>
      </p:sp>
      <p:sp>
        <p:nvSpPr>
          <p:cNvPr id="18" name="TextBox 17">
            <a:extLst>
              <a:ext uri="{FF2B5EF4-FFF2-40B4-BE49-F238E27FC236}">
                <a16:creationId xmlns:a16="http://schemas.microsoft.com/office/drawing/2014/main" id="{5FAEEF5E-26DF-D329-D6B8-ACD31D3FB949}"/>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19" name="Rectangle 18">
            <a:extLst>
              <a:ext uri="{FF2B5EF4-FFF2-40B4-BE49-F238E27FC236}">
                <a16:creationId xmlns:a16="http://schemas.microsoft.com/office/drawing/2014/main" id="{6FC6D29B-7701-6A9D-D0B1-4745A5AC6A3F}"/>
              </a:ext>
            </a:extLst>
          </p:cNvPr>
          <p:cNvSpPr/>
          <p:nvPr/>
        </p:nvSpPr>
        <p:spPr bwMode="auto">
          <a:xfrm>
            <a:off x="2968434"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D6A6354D-4448-B11E-6997-D0760E867F0D}"/>
              </a:ext>
            </a:extLst>
          </p:cNvPr>
          <p:cNvSpPr txBox="1"/>
          <p:nvPr/>
        </p:nvSpPr>
        <p:spPr>
          <a:xfrm>
            <a:off x="5059450" y="3287387"/>
            <a:ext cx="1960858" cy="300082"/>
          </a:xfrm>
          <a:prstGeom prst="rect">
            <a:avLst/>
          </a:prstGeom>
          <a:noFill/>
        </p:spPr>
        <p:txBody>
          <a:bodyPr wrap="none" rtlCol="0">
            <a:spAutoFit/>
          </a:bodyPr>
          <a:lstStyle/>
          <a:p>
            <a:r>
              <a:rPr lang="en-US" dirty="0"/>
              <a:t>Weights are decreased</a:t>
            </a:r>
          </a:p>
        </p:txBody>
      </p:sp>
    </p:spTree>
    <p:extLst>
      <p:ext uri="{BB962C8B-B14F-4D97-AF65-F5344CB8AC3E}">
        <p14:creationId xmlns:p14="http://schemas.microsoft.com/office/powerpoint/2010/main" val="709906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400987584"/>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51261" y="24516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A7159B1-5254-7106-B845-1C1FBBFE32C7}"/>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4" name="Rectangle 3">
            <a:extLst>
              <a:ext uri="{FF2B5EF4-FFF2-40B4-BE49-F238E27FC236}">
                <a16:creationId xmlns:a16="http://schemas.microsoft.com/office/drawing/2014/main" id="{71152CE4-3918-2116-164B-1D4F82A24024}"/>
              </a:ext>
            </a:extLst>
          </p:cNvPr>
          <p:cNvSpPr/>
          <p:nvPr/>
        </p:nvSpPr>
        <p:spPr bwMode="auto">
          <a:xfrm>
            <a:off x="3045094" y="2332165"/>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BD3C8919-C2FC-962F-BB4F-C3B5497EEFFF}"/>
              </a:ext>
            </a:extLst>
          </p:cNvPr>
          <p:cNvSpPr txBox="1"/>
          <p:nvPr/>
        </p:nvSpPr>
        <p:spPr>
          <a:xfrm>
            <a:off x="5083495" y="3287387"/>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2624063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72736" y="2699733"/>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48A2699-6B65-2B5D-66BE-2F7C0E120E7A}"/>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4" name="Rectangle 3">
            <a:extLst>
              <a:ext uri="{FF2B5EF4-FFF2-40B4-BE49-F238E27FC236}">
                <a16:creationId xmlns:a16="http://schemas.microsoft.com/office/drawing/2014/main" id="{94213148-3B7C-D788-F04A-6F2BB259B0BB}"/>
              </a:ext>
            </a:extLst>
          </p:cNvPr>
          <p:cNvSpPr/>
          <p:nvPr/>
        </p:nvSpPr>
        <p:spPr bwMode="auto">
          <a:xfrm>
            <a:off x="3045094" y="2685942"/>
            <a:ext cx="1360734"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45DB67D9-E6B2-7842-6DFA-FB4EB22311AB}"/>
              </a:ext>
            </a:extLst>
          </p:cNvPr>
          <p:cNvSpPr txBox="1"/>
          <p:nvPr/>
        </p:nvSpPr>
        <p:spPr>
          <a:xfrm>
            <a:off x="5083495" y="3287387"/>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2950822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49862958"/>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3889353711"/>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D3E09CA-D7DC-70F0-7682-BD78B479DC45}"/>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8B1BDC24-97DB-1CD1-8E6B-1B0A694C88EB}"/>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19EDFCAA-B0FD-C408-D155-520331C3FAC2}"/>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E721DD8B-1011-72E3-2458-69908948E0F9}"/>
              </a:ext>
            </a:extLst>
          </p:cNvPr>
          <p:cNvSpPr txBox="1"/>
          <p:nvPr/>
        </p:nvSpPr>
        <p:spPr>
          <a:xfrm>
            <a:off x="726388" y="4534401"/>
            <a:ext cx="627095" cy="300082"/>
          </a:xfrm>
          <a:prstGeom prst="rect">
            <a:avLst/>
          </a:prstGeom>
          <a:noFill/>
        </p:spPr>
        <p:txBody>
          <a:bodyPr wrap="none" rtlCol="0">
            <a:spAutoFit/>
          </a:bodyPr>
          <a:lstStyle/>
          <a:p>
            <a:r>
              <a:rPr lang="en-US" dirty="0"/>
              <a:t> 3 -  1</a:t>
            </a:r>
          </a:p>
        </p:txBody>
      </p:sp>
      <p:sp>
        <p:nvSpPr>
          <p:cNvPr id="14" name="TextBox 13">
            <a:extLst>
              <a:ext uri="{FF2B5EF4-FFF2-40B4-BE49-F238E27FC236}">
                <a16:creationId xmlns:a16="http://schemas.microsoft.com/office/drawing/2014/main" id="{CE6480DF-F5DF-2D79-22F1-6AE8CD899B5B}"/>
              </a:ext>
            </a:extLst>
          </p:cNvPr>
          <p:cNvSpPr txBox="1"/>
          <p:nvPr/>
        </p:nvSpPr>
        <p:spPr>
          <a:xfrm>
            <a:off x="726388" y="4834483"/>
            <a:ext cx="328936" cy="300082"/>
          </a:xfrm>
          <a:prstGeom prst="rect">
            <a:avLst/>
          </a:prstGeom>
          <a:noFill/>
        </p:spPr>
        <p:txBody>
          <a:bodyPr wrap="none" rtlCol="0">
            <a:spAutoFit/>
          </a:bodyPr>
          <a:lstStyle/>
          <a:p>
            <a:r>
              <a:rPr lang="en-US" dirty="0"/>
              <a:t> 2</a:t>
            </a:r>
          </a:p>
        </p:txBody>
      </p:sp>
      <p:sp>
        <p:nvSpPr>
          <p:cNvPr id="15" name="TextBox 14">
            <a:extLst>
              <a:ext uri="{FF2B5EF4-FFF2-40B4-BE49-F238E27FC236}">
                <a16:creationId xmlns:a16="http://schemas.microsoft.com/office/drawing/2014/main" id="{1709F62F-A35E-AB5B-DD09-9054A3DA28AA}"/>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40D031C9-6D67-CD6C-DD74-B76176A7523A}"/>
              </a:ext>
            </a:extLst>
          </p:cNvPr>
          <p:cNvSpPr txBox="1"/>
          <p:nvPr/>
        </p:nvSpPr>
        <p:spPr>
          <a:xfrm>
            <a:off x="2075797" y="4568148"/>
            <a:ext cx="627095" cy="300082"/>
          </a:xfrm>
          <a:prstGeom prst="rect">
            <a:avLst/>
          </a:prstGeom>
          <a:noFill/>
        </p:spPr>
        <p:txBody>
          <a:bodyPr wrap="none" rtlCol="0">
            <a:spAutoFit/>
          </a:bodyPr>
          <a:lstStyle/>
          <a:p>
            <a:r>
              <a:rPr lang="en-US" dirty="0"/>
              <a:t> 1 -  1</a:t>
            </a:r>
          </a:p>
        </p:txBody>
      </p:sp>
      <p:sp>
        <p:nvSpPr>
          <p:cNvPr id="17" name="TextBox 16">
            <a:extLst>
              <a:ext uri="{FF2B5EF4-FFF2-40B4-BE49-F238E27FC236}">
                <a16:creationId xmlns:a16="http://schemas.microsoft.com/office/drawing/2014/main" id="{386FBCA3-A5BA-FC57-0195-C47207E974F1}"/>
              </a:ext>
            </a:extLst>
          </p:cNvPr>
          <p:cNvSpPr txBox="1"/>
          <p:nvPr/>
        </p:nvSpPr>
        <p:spPr>
          <a:xfrm>
            <a:off x="2075797" y="4843418"/>
            <a:ext cx="328936" cy="300082"/>
          </a:xfrm>
          <a:prstGeom prst="rect">
            <a:avLst/>
          </a:prstGeom>
          <a:noFill/>
        </p:spPr>
        <p:txBody>
          <a:bodyPr wrap="none" rtlCol="0">
            <a:spAutoFit/>
          </a:bodyPr>
          <a:lstStyle/>
          <a:p>
            <a:r>
              <a:rPr lang="en-US" dirty="0"/>
              <a:t> 0</a:t>
            </a:r>
          </a:p>
        </p:txBody>
      </p:sp>
      <p:sp>
        <p:nvSpPr>
          <p:cNvPr id="18" name="TextBox 17">
            <a:extLst>
              <a:ext uri="{FF2B5EF4-FFF2-40B4-BE49-F238E27FC236}">
                <a16:creationId xmlns:a16="http://schemas.microsoft.com/office/drawing/2014/main" id="{CA696407-006B-FA9F-25E3-8E0DEFCF2725}"/>
              </a:ext>
            </a:extLst>
          </p:cNvPr>
          <p:cNvSpPr txBox="1"/>
          <p:nvPr/>
        </p:nvSpPr>
        <p:spPr>
          <a:xfrm>
            <a:off x="7636933" y="4592055"/>
            <a:ext cx="1098378" cy="338554"/>
          </a:xfrm>
          <a:prstGeom prst="rect">
            <a:avLst/>
          </a:prstGeom>
          <a:noFill/>
        </p:spPr>
        <p:txBody>
          <a:bodyPr wrap="none" rtlCol="0">
            <a:spAutoFit/>
          </a:bodyPr>
          <a:lstStyle/>
          <a:p>
            <a:r>
              <a:rPr lang="en-US" sz="1600" dirty="0"/>
              <a:t>Iteration 3</a:t>
            </a:r>
          </a:p>
        </p:txBody>
      </p:sp>
      <p:sp>
        <p:nvSpPr>
          <p:cNvPr id="19" name="Rectangle 18">
            <a:extLst>
              <a:ext uri="{FF2B5EF4-FFF2-40B4-BE49-F238E27FC236}">
                <a16:creationId xmlns:a16="http://schemas.microsoft.com/office/drawing/2014/main" id="{CB791EAA-ED29-BAB1-F564-AB3E6BB959C5}"/>
              </a:ext>
            </a:extLst>
          </p:cNvPr>
          <p:cNvSpPr/>
          <p:nvPr/>
        </p:nvSpPr>
        <p:spPr bwMode="auto">
          <a:xfrm>
            <a:off x="2968434"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C7DBA7A4-F719-7414-DDB8-D6D03AB59B1F}"/>
              </a:ext>
            </a:extLst>
          </p:cNvPr>
          <p:cNvSpPr txBox="1"/>
          <p:nvPr/>
        </p:nvSpPr>
        <p:spPr>
          <a:xfrm>
            <a:off x="5059450" y="3287387"/>
            <a:ext cx="1960858" cy="300082"/>
          </a:xfrm>
          <a:prstGeom prst="rect">
            <a:avLst/>
          </a:prstGeom>
          <a:noFill/>
        </p:spPr>
        <p:txBody>
          <a:bodyPr wrap="none" rtlCol="0">
            <a:spAutoFit/>
          </a:bodyPr>
          <a:lstStyle/>
          <a:p>
            <a:r>
              <a:rPr lang="en-US" dirty="0"/>
              <a:t>Weights are decreased</a:t>
            </a:r>
          </a:p>
        </p:txBody>
      </p:sp>
    </p:spTree>
    <p:extLst>
      <p:ext uri="{BB962C8B-B14F-4D97-AF65-F5344CB8AC3E}">
        <p14:creationId xmlns:p14="http://schemas.microsoft.com/office/powerpoint/2010/main" val="98346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1943220029"/>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443164"/>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6D3518-63FE-F999-04CC-59681F40CFE2}"/>
              </a:ext>
            </a:extLst>
          </p:cNvPr>
          <p:cNvSpPr txBox="1"/>
          <p:nvPr/>
        </p:nvSpPr>
        <p:spPr>
          <a:xfrm>
            <a:off x="7636933" y="4592055"/>
            <a:ext cx="1098378" cy="338554"/>
          </a:xfrm>
          <a:prstGeom prst="rect">
            <a:avLst/>
          </a:prstGeom>
          <a:noFill/>
        </p:spPr>
        <p:txBody>
          <a:bodyPr wrap="none" rtlCol="0">
            <a:spAutoFit/>
          </a:bodyPr>
          <a:lstStyle/>
          <a:p>
            <a:r>
              <a:rPr lang="en-US" sz="1600" dirty="0"/>
              <a:t>Iteration 5</a:t>
            </a:r>
          </a:p>
        </p:txBody>
      </p:sp>
    </p:spTree>
    <p:extLst>
      <p:ext uri="{BB962C8B-B14F-4D97-AF65-F5344CB8AC3E}">
        <p14:creationId xmlns:p14="http://schemas.microsoft.com/office/powerpoint/2010/main" val="3042982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95293" y="2709449"/>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EB06DF-B3F5-E575-778A-D68E05FE5274}"/>
              </a:ext>
            </a:extLst>
          </p:cNvPr>
          <p:cNvSpPr txBox="1"/>
          <p:nvPr/>
        </p:nvSpPr>
        <p:spPr>
          <a:xfrm>
            <a:off x="7636933" y="4592055"/>
            <a:ext cx="1098378" cy="338554"/>
          </a:xfrm>
          <a:prstGeom prst="rect">
            <a:avLst/>
          </a:prstGeom>
          <a:noFill/>
        </p:spPr>
        <p:txBody>
          <a:bodyPr wrap="none" rtlCol="0">
            <a:spAutoFit/>
          </a:bodyPr>
          <a:lstStyle/>
          <a:p>
            <a:r>
              <a:rPr lang="en-US" sz="1600" dirty="0"/>
              <a:t>Iteration 5</a:t>
            </a:r>
          </a:p>
        </p:txBody>
      </p:sp>
    </p:spTree>
    <p:extLst>
      <p:ext uri="{BB962C8B-B14F-4D97-AF65-F5344CB8AC3E}">
        <p14:creationId xmlns:p14="http://schemas.microsoft.com/office/powerpoint/2010/main" val="2196439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2086921587"/>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762671360"/>
              </p:ext>
            </p:extLst>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4601" y="2156431"/>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29B71A-EC69-0FEC-F9FB-197BB0783E25}"/>
              </a:ext>
            </a:extLst>
          </p:cNvPr>
          <p:cNvSpPr/>
          <p:nvPr/>
        </p:nvSpPr>
        <p:spPr bwMode="auto">
          <a:xfrm>
            <a:off x="470873" y="3421049"/>
            <a:ext cx="280572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a:latin typeface="Times" charset="0"/>
              </a:rPr>
              <a:t>Since pred value is to high, we need to decrease the weights</a:t>
            </a:r>
            <a:endParaRPr kumimoji="0" lang="en-US" sz="1600" b="0" i="0" u="none" strike="noStrike" cap="none" normalizeH="0" baseline="0" dirty="0">
              <a:ln>
                <a:noFill/>
              </a:ln>
              <a:solidFill>
                <a:schemeClr val="tx1"/>
              </a:solidFill>
              <a:effectLst/>
              <a:latin typeface="Times" charset="0"/>
            </a:endParaRPr>
          </a:p>
        </p:txBody>
      </p:sp>
      <p:sp>
        <p:nvSpPr>
          <p:cNvPr id="11" name="TextBox 10">
            <a:extLst>
              <a:ext uri="{FF2B5EF4-FFF2-40B4-BE49-F238E27FC236}">
                <a16:creationId xmlns:a16="http://schemas.microsoft.com/office/drawing/2014/main" id="{796CA52A-ABF1-1759-3DC2-B34623F3C350}"/>
              </a:ext>
            </a:extLst>
          </p:cNvPr>
          <p:cNvSpPr txBox="1"/>
          <p:nvPr/>
        </p:nvSpPr>
        <p:spPr>
          <a:xfrm>
            <a:off x="1039936" y="3939858"/>
            <a:ext cx="1035861" cy="300082"/>
          </a:xfrm>
          <a:prstGeom prst="rect">
            <a:avLst/>
          </a:prstGeom>
          <a:noFill/>
        </p:spPr>
        <p:txBody>
          <a:bodyPr wrap="none" rtlCol="0">
            <a:spAutoFit/>
          </a:bodyPr>
          <a:lstStyle/>
          <a:p>
            <a:r>
              <a:rPr lang="en-US" dirty="0"/>
              <a:t>w = w - X[</a:t>
            </a:r>
            <a:r>
              <a:rPr lang="en-US" dirty="0" err="1"/>
              <a:t>i</a:t>
            </a:r>
            <a:r>
              <a:rPr lang="en-US" dirty="0"/>
              <a:t>]</a:t>
            </a:r>
          </a:p>
        </p:txBody>
      </p:sp>
      <p:sp>
        <p:nvSpPr>
          <p:cNvPr id="12" name="TextBox 11">
            <a:extLst>
              <a:ext uri="{FF2B5EF4-FFF2-40B4-BE49-F238E27FC236}">
                <a16:creationId xmlns:a16="http://schemas.microsoft.com/office/drawing/2014/main" id="{8E42E996-B20D-8506-A62C-0C6466DE0C8B}"/>
              </a:ext>
            </a:extLst>
          </p:cNvPr>
          <p:cNvSpPr txBox="1"/>
          <p:nvPr/>
        </p:nvSpPr>
        <p:spPr>
          <a:xfrm>
            <a:off x="396970" y="4268066"/>
            <a:ext cx="1096775" cy="300082"/>
          </a:xfrm>
          <a:prstGeom prst="rect">
            <a:avLst/>
          </a:prstGeom>
          <a:noFill/>
        </p:spPr>
        <p:txBody>
          <a:bodyPr wrap="none" rtlCol="0">
            <a:spAutoFit/>
          </a:bodyPr>
          <a:lstStyle/>
          <a:p>
            <a:r>
              <a:rPr lang="en-US" dirty="0"/>
              <a:t>w</a:t>
            </a:r>
            <a:r>
              <a:rPr lang="en-US" baseline="-25000" dirty="0"/>
              <a:t>1</a:t>
            </a:r>
            <a:r>
              <a:rPr lang="en-US" dirty="0"/>
              <a:t> = w</a:t>
            </a:r>
            <a:r>
              <a:rPr lang="en-US" baseline="-25000" dirty="0"/>
              <a:t>1</a:t>
            </a:r>
            <a:r>
              <a:rPr lang="en-US" dirty="0"/>
              <a:t> - x1</a:t>
            </a:r>
          </a:p>
        </p:txBody>
      </p:sp>
      <p:sp>
        <p:nvSpPr>
          <p:cNvPr id="13" name="TextBox 12">
            <a:extLst>
              <a:ext uri="{FF2B5EF4-FFF2-40B4-BE49-F238E27FC236}">
                <a16:creationId xmlns:a16="http://schemas.microsoft.com/office/drawing/2014/main" id="{C90D7B8C-18F5-4FC7-BE09-E315C94D1460}"/>
              </a:ext>
            </a:extLst>
          </p:cNvPr>
          <p:cNvSpPr txBox="1"/>
          <p:nvPr/>
        </p:nvSpPr>
        <p:spPr>
          <a:xfrm>
            <a:off x="726388" y="4534401"/>
            <a:ext cx="627095" cy="300082"/>
          </a:xfrm>
          <a:prstGeom prst="rect">
            <a:avLst/>
          </a:prstGeom>
          <a:noFill/>
        </p:spPr>
        <p:txBody>
          <a:bodyPr wrap="none" rtlCol="0">
            <a:spAutoFit/>
          </a:bodyPr>
          <a:lstStyle/>
          <a:p>
            <a:r>
              <a:rPr lang="en-US" dirty="0"/>
              <a:t> 2 -  1</a:t>
            </a:r>
          </a:p>
        </p:txBody>
      </p:sp>
      <p:sp>
        <p:nvSpPr>
          <p:cNvPr id="14" name="TextBox 13">
            <a:extLst>
              <a:ext uri="{FF2B5EF4-FFF2-40B4-BE49-F238E27FC236}">
                <a16:creationId xmlns:a16="http://schemas.microsoft.com/office/drawing/2014/main" id="{15B0C457-11AA-22F8-09E2-1BCE3454555F}"/>
              </a:ext>
            </a:extLst>
          </p:cNvPr>
          <p:cNvSpPr txBox="1"/>
          <p:nvPr/>
        </p:nvSpPr>
        <p:spPr>
          <a:xfrm>
            <a:off x="726388" y="4834483"/>
            <a:ext cx="328936" cy="300082"/>
          </a:xfrm>
          <a:prstGeom prst="rect">
            <a:avLst/>
          </a:prstGeom>
          <a:noFill/>
        </p:spPr>
        <p:txBody>
          <a:bodyPr wrap="none" rtlCol="0">
            <a:spAutoFit/>
          </a:bodyPr>
          <a:lstStyle/>
          <a:p>
            <a:r>
              <a:rPr lang="en-US" dirty="0"/>
              <a:t> 1</a:t>
            </a:r>
          </a:p>
        </p:txBody>
      </p:sp>
      <p:sp>
        <p:nvSpPr>
          <p:cNvPr id="15" name="TextBox 14">
            <a:extLst>
              <a:ext uri="{FF2B5EF4-FFF2-40B4-BE49-F238E27FC236}">
                <a16:creationId xmlns:a16="http://schemas.microsoft.com/office/drawing/2014/main" id="{A2040293-8E84-8EFE-17BA-2880462B7244}"/>
              </a:ext>
            </a:extLst>
          </p:cNvPr>
          <p:cNvSpPr txBox="1"/>
          <p:nvPr/>
        </p:nvSpPr>
        <p:spPr>
          <a:xfrm>
            <a:off x="1719653" y="4268066"/>
            <a:ext cx="1135247" cy="300082"/>
          </a:xfrm>
          <a:prstGeom prst="rect">
            <a:avLst/>
          </a:prstGeom>
          <a:noFill/>
        </p:spPr>
        <p:txBody>
          <a:bodyPr wrap="none" rtlCol="0">
            <a:spAutoFit/>
          </a:bodyPr>
          <a:lstStyle/>
          <a:p>
            <a:r>
              <a:rPr lang="en-US" dirty="0"/>
              <a:t>w</a:t>
            </a:r>
            <a:r>
              <a:rPr lang="en-US" baseline="-25000" dirty="0"/>
              <a:t>2</a:t>
            </a:r>
            <a:r>
              <a:rPr lang="en-US" dirty="0"/>
              <a:t> = w</a:t>
            </a:r>
            <a:r>
              <a:rPr lang="en-US" baseline="-25000" dirty="0"/>
              <a:t>2</a:t>
            </a:r>
            <a:r>
              <a:rPr lang="en-US" dirty="0"/>
              <a:t> – x</a:t>
            </a:r>
            <a:r>
              <a:rPr lang="en-US" baseline="-25000" dirty="0"/>
              <a:t>2</a:t>
            </a:r>
          </a:p>
        </p:txBody>
      </p:sp>
      <p:sp>
        <p:nvSpPr>
          <p:cNvPr id="16" name="TextBox 15">
            <a:extLst>
              <a:ext uri="{FF2B5EF4-FFF2-40B4-BE49-F238E27FC236}">
                <a16:creationId xmlns:a16="http://schemas.microsoft.com/office/drawing/2014/main" id="{0EF5138E-AD2A-40EE-2F12-4309F1406E7D}"/>
              </a:ext>
            </a:extLst>
          </p:cNvPr>
          <p:cNvSpPr txBox="1"/>
          <p:nvPr/>
        </p:nvSpPr>
        <p:spPr>
          <a:xfrm>
            <a:off x="2075797" y="4568148"/>
            <a:ext cx="627095" cy="300082"/>
          </a:xfrm>
          <a:prstGeom prst="rect">
            <a:avLst/>
          </a:prstGeom>
          <a:noFill/>
        </p:spPr>
        <p:txBody>
          <a:bodyPr wrap="none" rtlCol="0">
            <a:spAutoFit/>
          </a:bodyPr>
          <a:lstStyle/>
          <a:p>
            <a:r>
              <a:rPr lang="en-US" dirty="0"/>
              <a:t> 0 -  1</a:t>
            </a:r>
          </a:p>
        </p:txBody>
      </p:sp>
      <p:sp>
        <p:nvSpPr>
          <p:cNvPr id="17" name="TextBox 16">
            <a:extLst>
              <a:ext uri="{FF2B5EF4-FFF2-40B4-BE49-F238E27FC236}">
                <a16:creationId xmlns:a16="http://schemas.microsoft.com/office/drawing/2014/main" id="{6E310B94-3104-41D6-702E-92C48BDCCC65}"/>
              </a:ext>
            </a:extLst>
          </p:cNvPr>
          <p:cNvSpPr txBox="1"/>
          <p:nvPr/>
        </p:nvSpPr>
        <p:spPr>
          <a:xfrm>
            <a:off x="2075797" y="4843418"/>
            <a:ext cx="386644" cy="300082"/>
          </a:xfrm>
          <a:prstGeom prst="rect">
            <a:avLst/>
          </a:prstGeom>
          <a:noFill/>
        </p:spPr>
        <p:txBody>
          <a:bodyPr wrap="none" rtlCol="0">
            <a:spAutoFit/>
          </a:bodyPr>
          <a:lstStyle/>
          <a:p>
            <a:r>
              <a:rPr lang="en-US" dirty="0"/>
              <a:t> -1</a:t>
            </a:r>
          </a:p>
        </p:txBody>
      </p:sp>
      <p:sp>
        <p:nvSpPr>
          <p:cNvPr id="18" name="TextBox 17">
            <a:extLst>
              <a:ext uri="{FF2B5EF4-FFF2-40B4-BE49-F238E27FC236}">
                <a16:creationId xmlns:a16="http://schemas.microsoft.com/office/drawing/2014/main" id="{03DDF743-CA91-6346-6D7E-3E377EF7C288}"/>
              </a:ext>
            </a:extLst>
          </p:cNvPr>
          <p:cNvSpPr txBox="1"/>
          <p:nvPr/>
        </p:nvSpPr>
        <p:spPr>
          <a:xfrm>
            <a:off x="7636933" y="4592055"/>
            <a:ext cx="1098378" cy="338554"/>
          </a:xfrm>
          <a:prstGeom prst="rect">
            <a:avLst/>
          </a:prstGeom>
          <a:noFill/>
        </p:spPr>
        <p:txBody>
          <a:bodyPr wrap="none" rtlCol="0">
            <a:spAutoFit/>
          </a:bodyPr>
          <a:lstStyle/>
          <a:p>
            <a:r>
              <a:rPr lang="en-US" sz="1600" dirty="0"/>
              <a:t>Iteration 6</a:t>
            </a:r>
          </a:p>
        </p:txBody>
      </p:sp>
      <p:sp>
        <p:nvSpPr>
          <p:cNvPr id="19" name="Rectangle 18">
            <a:extLst>
              <a:ext uri="{FF2B5EF4-FFF2-40B4-BE49-F238E27FC236}">
                <a16:creationId xmlns:a16="http://schemas.microsoft.com/office/drawing/2014/main" id="{ACD1A568-4E88-23F6-F9C7-616CBEB55A9C}"/>
              </a:ext>
            </a:extLst>
          </p:cNvPr>
          <p:cNvSpPr/>
          <p:nvPr/>
        </p:nvSpPr>
        <p:spPr bwMode="auto">
          <a:xfrm>
            <a:off x="2980590" y="2047847"/>
            <a:ext cx="970135"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Error!</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1B214922-D675-0135-22A1-8DAB9926F00D}"/>
              </a:ext>
            </a:extLst>
          </p:cNvPr>
          <p:cNvSpPr txBox="1"/>
          <p:nvPr/>
        </p:nvSpPr>
        <p:spPr>
          <a:xfrm>
            <a:off x="5059450" y="3287387"/>
            <a:ext cx="1960858" cy="300082"/>
          </a:xfrm>
          <a:prstGeom prst="rect">
            <a:avLst/>
          </a:prstGeom>
          <a:noFill/>
        </p:spPr>
        <p:txBody>
          <a:bodyPr wrap="none" rtlCol="0">
            <a:spAutoFit/>
          </a:bodyPr>
          <a:lstStyle/>
          <a:p>
            <a:r>
              <a:rPr lang="en-US" dirty="0"/>
              <a:t>Weights are decreased</a:t>
            </a:r>
          </a:p>
        </p:txBody>
      </p:sp>
    </p:spTree>
    <p:extLst>
      <p:ext uri="{BB962C8B-B14F-4D97-AF65-F5344CB8AC3E}">
        <p14:creationId xmlns:p14="http://schemas.microsoft.com/office/powerpoint/2010/main" val="1616658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extLst>
              <p:ext uri="{D42A27DB-BD31-4B8C-83A1-F6EECF244321}">
                <p14:modId xmlns:p14="http://schemas.microsoft.com/office/powerpoint/2010/main" val="3803464118"/>
              </p:ext>
            </p:extLst>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393429" y="2179133"/>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3DDF743-CA91-6346-6D7E-3E377EF7C288}"/>
              </a:ext>
            </a:extLst>
          </p:cNvPr>
          <p:cNvSpPr txBox="1"/>
          <p:nvPr/>
        </p:nvSpPr>
        <p:spPr>
          <a:xfrm>
            <a:off x="7636933" y="4592055"/>
            <a:ext cx="1098378" cy="338554"/>
          </a:xfrm>
          <a:prstGeom prst="rect">
            <a:avLst/>
          </a:prstGeom>
          <a:noFill/>
        </p:spPr>
        <p:txBody>
          <a:bodyPr wrap="none" rtlCol="0">
            <a:spAutoFit/>
          </a:bodyPr>
          <a:lstStyle/>
          <a:p>
            <a:r>
              <a:rPr lang="en-US" sz="1600" dirty="0"/>
              <a:t>Iteration 6</a:t>
            </a:r>
          </a:p>
        </p:txBody>
      </p:sp>
      <p:sp>
        <p:nvSpPr>
          <p:cNvPr id="19" name="Rectangle 18">
            <a:extLst>
              <a:ext uri="{FF2B5EF4-FFF2-40B4-BE49-F238E27FC236}">
                <a16:creationId xmlns:a16="http://schemas.microsoft.com/office/drawing/2014/main" id="{ACD1A568-4E88-23F6-F9C7-616CBEB55A9C}"/>
              </a:ext>
            </a:extLst>
          </p:cNvPr>
          <p:cNvSpPr/>
          <p:nvPr/>
        </p:nvSpPr>
        <p:spPr bwMode="auto">
          <a:xfrm>
            <a:off x="3121789" y="2085705"/>
            <a:ext cx="137589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1B214922-D675-0135-22A1-8DAB9926F00D}"/>
              </a:ext>
            </a:extLst>
          </p:cNvPr>
          <p:cNvSpPr txBox="1"/>
          <p:nvPr/>
        </p:nvSpPr>
        <p:spPr>
          <a:xfrm>
            <a:off x="5110153" y="3209744"/>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1986105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86757" y="2438040"/>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3DDF743-CA91-6346-6D7E-3E377EF7C288}"/>
              </a:ext>
            </a:extLst>
          </p:cNvPr>
          <p:cNvSpPr txBox="1"/>
          <p:nvPr/>
        </p:nvSpPr>
        <p:spPr>
          <a:xfrm>
            <a:off x="7636933" y="4592055"/>
            <a:ext cx="1098378" cy="338554"/>
          </a:xfrm>
          <a:prstGeom prst="rect">
            <a:avLst/>
          </a:prstGeom>
          <a:noFill/>
        </p:spPr>
        <p:txBody>
          <a:bodyPr wrap="none" rtlCol="0">
            <a:spAutoFit/>
          </a:bodyPr>
          <a:lstStyle/>
          <a:p>
            <a:r>
              <a:rPr lang="en-US" sz="1600" dirty="0"/>
              <a:t>Iteration 6</a:t>
            </a:r>
          </a:p>
        </p:txBody>
      </p:sp>
      <p:sp>
        <p:nvSpPr>
          <p:cNvPr id="19" name="Rectangle 18">
            <a:extLst>
              <a:ext uri="{FF2B5EF4-FFF2-40B4-BE49-F238E27FC236}">
                <a16:creationId xmlns:a16="http://schemas.microsoft.com/office/drawing/2014/main" id="{ACD1A568-4E88-23F6-F9C7-616CBEB55A9C}"/>
              </a:ext>
            </a:extLst>
          </p:cNvPr>
          <p:cNvSpPr/>
          <p:nvPr/>
        </p:nvSpPr>
        <p:spPr bwMode="auto">
          <a:xfrm>
            <a:off x="2989853" y="2329456"/>
            <a:ext cx="137589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1B214922-D675-0135-22A1-8DAB9926F00D}"/>
              </a:ext>
            </a:extLst>
          </p:cNvPr>
          <p:cNvSpPr txBox="1"/>
          <p:nvPr/>
        </p:nvSpPr>
        <p:spPr>
          <a:xfrm>
            <a:off x="5110153" y="3209744"/>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24463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9437-0EA2-393B-FA4A-7408DCF1CC7A}"/>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C72411D-71CD-82FF-6B62-69A6A9916261}"/>
              </a:ext>
            </a:extLst>
          </p:cNvPr>
          <p:cNvSpPr>
            <a:spLocks noGrp="1"/>
          </p:cNvSpPr>
          <p:nvPr>
            <p:ph idx="1"/>
          </p:nvPr>
        </p:nvSpPr>
        <p:spPr>
          <a:xfrm>
            <a:off x="687644" y="1139144"/>
            <a:ext cx="7886700" cy="3263504"/>
          </a:xfrm>
        </p:spPr>
        <p:txBody>
          <a:bodyPr>
            <a:normAutofit/>
          </a:bodyPr>
          <a:lstStyle/>
          <a:p>
            <a:r>
              <a:rPr lang="en-US" b="1" dirty="0"/>
              <a:t>Gain Chart</a:t>
            </a:r>
            <a:r>
              <a:rPr lang="en-US" dirty="0"/>
              <a:t>: </a:t>
            </a:r>
          </a:p>
          <a:p>
            <a:pPr lvl="1"/>
            <a:r>
              <a:rPr lang="en-US" dirty="0"/>
              <a:t>A Gain Chart shows the percentage of the overall positive outcomes gained by targeting a percentage of the total population. </a:t>
            </a:r>
          </a:p>
          <a:p>
            <a:pPr lvl="1"/>
            <a:r>
              <a:rPr lang="en-US" dirty="0"/>
              <a:t>It tells you what fraction of all positive outcomes you can expect to capture by targeting a specific percentage of your highest-probability predictions.</a:t>
            </a:r>
          </a:p>
          <a:p>
            <a:r>
              <a:rPr lang="en-US" b="1" dirty="0"/>
              <a:t>Lift Chart</a:t>
            </a:r>
            <a:r>
              <a:rPr lang="en-US" dirty="0"/>
              <a:t>: </a:t>
            </a:r>
          </a:p>
          <a:p>
            <a:pPr lvl="1"/>
            <a:r>
              <a:rPr lang="en-US" dirty="0"/>
              <a:t>A Lift Chart shows how much more likely you are to receive positive outcomes using your model than a random one. </a:t>
            </a:r>
          </a:p>
          <a:p>
            <a:pPr lvl="1"/>
            <a:r>
              <a:rPr lang="en-US" dirty="0"/>
              <a:t>Lift is calculated as the ratio of Gain to the baseline (random selection).</a:t>
            </a:r>
          </a:p>
        </p:txBody>
      </p:sp>
    </p:spTree>
    <p:extLst>
      <p:ext uri="{BB962C8B-B14F-4D97-AF65-F5344CB8AC3E}">
        <p14:creationId xmlns:p14="http://schemas.microsoft.com/office/powerpoint/2010/main" val="1744320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sp>
        <p:nvSpPr>
          <p:cNvPr id="5" name="Rectangle 4">
            <a:extLst>
              <a:ext uri="{FF2B5EF4-FFF2-40B4-BE49-F238E27FC236}">
                <a16:creationId xmlns:a16="http://schemas.microsoft.com/office/drawing/2014/main" id="{CE545DD4-7441-40C3-9C7D-05B119C6BCA2}"/>
              </a:ext>
            </a:extLst>
          </p:cNvPr>
          <p:cNvSpPr/>
          <p:nvPr/>
        </p:nvSpPr>
        <p:spPr bwMode="auto">
          <a:xfrm>
            <a:off x="1858926" y="1268015"/>
            <a:ext cx="1752600" cy="15487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aphicFrame>
        <p:nvGraphicFramePr>
          <p:cNvPr id="6" name="Table 6">
            <a:extLst>
              <a:ext uri="{FF2B5EF4-FFF2-40B4-BE49-F238E27FC236}">
                <a16:creationId xmlns:a16="http://schemas.microsoft.com/office/drawing/2014/main" id="{BD5FB487-D035-03C7-E5DC-AE3159A10B30}"/>
              </a:ext>
            </a:extLst>
          </p:cNvPr>
          <p:cNvGraphicFramePr>
            <a:graphicFrameLocks noGrp="1"/>
          </p:cNvGraphicFramePr>
          <p:nvPr/>
        </p:nvGraphicFramePr>
        <p:xfrm>
          <a:off x="470873"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nvGraphicFramePr>
        <p:xfrm>
          <a:off x="4841802" y="1599266"/>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8" name="Oval 7">
            <a:extLst>
              <a:ext uri="{FF2B5EF4-FFF2-40B4-BE49-F238E27FC236}">
                <a16:creationId xmlns:a16="http://schemas.microsoft.com/office/drawing/2014/main" id="{EC51B933-6B9B-7D06-C3DD-F2610249AD5F}"/>
              </a:ext>
            </a:extLst>
          </p:cNvPr>
          <p:cNvSpPr/>
          <p:nvPr/>
        </p:nvSpPr>
        <p:spPr>
          <a:xfrm>
            <a:off x="273072" y="2779994"/>
            <a:ext cx="2693833"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BDFDED-484F-037F-7580-F67ACE89AD8B}"/>
              </a:ext>
            </a:extLst>
          </p:cNvPr>
          <p:cNvSpPr/>
          <p:nvPr/>
        </p:nvSpPr>
        <p:spPr>
          <a:xfrm rot="5400000">
            <a:off x="4838184" y="2479434"/>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167B973-E8D2-DA44-B4FC-A234DFE3B8E6}"/>
              </a:ext>
            </a:extLst>
          </p:cNvPr>
          <p:cNvSpPr/>
          <p:nvPr/>
        </p:nvSpPr>
        <p:spPr>
          <a:xfrm rot="5400000">
            <a:off x="5602828" y="2505273"/>
            <a:ext cx="1141522" cy="26741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3DDF743-CA91-6346-6D7E-3E377EF7C288}"/>
              </a:ext>
            </a:extLst>
          </p:cNvPr>
          <p:cNvSpPr txBox="1"/>
          <p:nvPr/>
        </p:nvSpPr>
        <p:spPr>
          <a:xfrm>
            <a:off x="7636933" y="4592055"/>
            <a:ext cx="1098378" cy="338554"/>
          </a:xfrm>
          <a:prstGeom prst="rect">
            <a:avLst/>
          </a:prstGeom>
          <a:noFill/>
        </p:spPr>
        <p:txBody>
          <a:bodyPr wrap="none" rtlCol="0">
            <a:spAutoFit/>
          </a:bodyPr>
          <a:lstStyle/>
          <a:p>
            <a:r>
              <a:rPr lang="en-US" sz="1600" dirty="0"/>
              <a:t>Iteration 6</a:t>
            </a:r>
          </a:p>
        </p:txBody>
      </p:sp>
      <p:sp>
        <p:nvSpPr>
          <p:cNvPr id="19" name="Rectangle 18">
            <a:extLst>
              <a:ext uri="{FF2B5EF4-FFF2-40B4-BE49-F238E27FC236}">
                <a16:creationId xmlns:a16="http://schemas.microsoft.com/office/drawing/2014/main" id="{ACD1A568-4E88-23F6-F9C7-616CBEB55A9C}"/>
              </a:ext>
            </a:extLst>
          </p:cNvPr>
          <p:cNvSpPr/>
          <p:nvPr/>
        </p:nvSpPr>
        <p:spPr bwMode="auto">
          <a:xfrm>
            <a:off x="2974094" y="2631304"/>
            <a:ext cx="1375897" cy="48458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Times" charset="0"/>
              </a:rPr>
              <a:t>Correct!</a:t>
            </a:r>
            <a:endParaRPr kumimoji="0" lang="en-US" sz="2400" b="0" i="0" u="none" strike="noStrike" cap="none" normalizeH="0" baseline="0" dirty="0">
              <a:ln>
                <a:noFill/>
              </a:ln>
              <a:solidFill>
                <a:schemeClr val="tx1"/>
              </a:solidFill>
              <a:effectLst/>
              <a:latin typeface="Times" charset="0"/>
            </a:endParaRPr>
          </a:p>
        </p:txBody>
      </p:sp>
      <p:sp>
        <p:nvSpPr>
          <p:cNvPr id="4" name="TextBox 3">
            <a:extLst>
              <a:ext uri="{FF2B5EF4-FFF2-40B4-BE49-F238E27FC236}">
                <a16:creationId xmlns:a16="http://schemas.microsoft.com/office/drawing/2014/main" id="{1B214922-D675-0135-22A1-8DAB9926F00D}"/>
              </a:ext>
            </a:extLst>
          </p:cNvPr>
          <p:cNvSpPr txBox="1"/>
          <p:nvPr/>
        </p:nvSpPr>
        <p:spPr>
          <a:xfrm>
            <a:off x="5110153" y="3209744"/>
            <a:ext cx="1912768" cy="300082"/>
          </a:xfrm>
          <a:prstGeom prst="rect">
            <a:avLst/>
          </a:prstGeom>
          <a:noFill/>
        </p:spPr>
        <p:txBody>
          <a:bodyPr wrap="none" rtlCol="0">
            <a:spAutoFit/>
          </a:bodyPr>
          <a:lstStyle/>
          <a:p>
            <a:r>
              <a:rPr lang="en-US" dirty="0"/>
              <a:t>No Change in Weights</a:t>
            </a:r>
          </a:p>
        </p:txBody>
      </p:sp>
    </p:spTree>
    <p:extLst>
      <p:ext uri="{BB962C8B-B14F-4D97-AF65-F5344CB8AC3E}">
        <p14:creationId xmlns:p14="http://schemas.microsoft.com/office/powerpoint/2010/main" val="1260680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graphicFrame>
        <p:nvGraphicFramePr>
          <p:cNvPr id="7" name="Table 6">
            <a:extLst>
              <a:ext uri="{FF2B5EF4-FFF2-40B4-BE49-F238E27FC236}">
                <a16:creationId xmlns:a16="http://schemas.microsoft.com/office/drawing/2014/main" id="{4169075E-E97C-1219-7E52-6C68CC2D6A49}"/>
              </a:ext>
            </a:extLst>
          </p:cNvPr>
          <p:cNvGraphicFramePr>
            <a:graphicFrameLocks noGrp="1"/>
          </p:cNvGraphicFramePr>
          <p:nvPr>
            <p:extLst>
              <p:ext uri="{D42A27DB-BD31-4B8C-83A1-F6EECF244321}">
                <p14:modId xmlns:p14="http://schemas.microsoft.com/office/powerpoint/2010/main" val="2478451302"/>
              </p:ext>
            </p:extLst>
          </p:nvPr>
        </p:nvGraphicFramePr>
        <p:xfrm>
          <a:off x="2255764" y="1676994"/>
          <a:ext cx="2497561" cy="1506911"/>
        </p:xfrm>
        <a:graphic>
          <a:graphicData uri="http://schemas.openxmlformats.org/drawingml/2006/table">
            <a:tbl>
              <a:tblPr firstRow="1" bandRow="1">
                <a:tableStyleId>{5C22544A-7EE6-4342-B048-85BDC9FD1C3A}</a:tableStyleId>
              </a:tblPr>
              <a:tblGrid>
                <a:gridCol w="401341">
                  <a:extLst>
                    <a:ext uri="{9D8B030D-6E8A-4147-A177-3AD203B41FA5}">
                      <a16:colId xmlns:a16="http://schemas.microsoft.com/office/drawing/2014/main" val="2540283197"/>
                    </a:ext>
                  </a:extLst>
                </a:gridCol>
                <a:gridCol w="375249">
                  <a:extLst>
                    <a:ext uri="{9D8B030D-6E8A-4147-A177-3AD203B41FA5}">
                      <a16:colId xmlns:a16="http://schemas.microsoft.com/office/drawing/2014/main" val="4218610870"/>
                    </a:ext>
                  </a:extLst>
                </a:gridCol>
                <a:gridCol w="370936">
                  <a:extLst>
                    <a:ext uri="{9D8B030D-6E8A-4147-A177-3AD203B41FA5}">
                      <a16:colId xmlns:a16="http://schemas.microsoft.com/office/drawing/2014/main" val="4286850552"/>
                    </a:ext>
                  </a:extLst>
                </a:gridCol>
                <a:gridCol w="414068">
                  <a:extLst>
                    <a:ext uri="{9D8B030D-6E8A-4147-A177-3AD203B41FA5}">
                      <a16:colId xmlns:a16="http://schemas.microsoft.com/office/drawing/2014/main" val="2612731146"/>
                    </a:ext>
                  </a:extLst>
                </a:gridCol>
                <a:gridCol w="416428">
                  <a:extLst>
                    <a:ext uri="{9D8B030D-6E8A-4147-A177-3AD203B41FA5}">
                      <a16:colId xmlns:a16="http://schemas.microsoft.com/office/drawing/2014/main" val="3320958527"/>
                    </a:ext>
                  </a:extLst>
                </a:gridCol>
                <a:gridCol w="519539">
                  <a:extLst>
                    <a:ext uri="{9D8B030D-6E8A-4147-A177-3AD203B41FA5}">
                      <a16:colId xmlns:a16="http://schemas.microsoft.com/office/drawing/2014/main" val="2242834134"/>
                    </a:ext>
                  </a:extLst>
                </a:gridCol>
              </a:tblGrid>
              <a:tr h="571277">
                <a:tc>
                  <a:txBody>
                    <a:bodyPr/>
                    <a:lstStyle/>
                    <a:p>
                      <a:pPr algn="ctr"/>
                      <a:r>
                        <a:rPr lang="en-US" sz="1100" dirty="0"/>
                        <a:t>x1</a:t>
                      </a:r>
                    </a:p>
                  </a:txBody>
                  <a:tcPr/>
                </a:tc>
                <a:tc>
                  <a:txBody>
                    <a:bodyPr/>
                    <a:lstStyle/>
                    <a:p>
                      <a:pPr algn="ctr"/>
                      <a:r>
                        <a:rPr lang="en-US" sz="1100" dirty="0"/>
                        <a:t>w1</a:t>
                      </a:r>
                    </a:p>
                  </a:txBody>
                  <a:tcPr/>
                </a:tc>
                <a:tc>
                  <a:txBody>
                    <a:bodyPr/>
                    <a:lstStyle/>
                    <a:p>
                      <a:pPr algn="ctr"/>
                      <a:r>
                        <a:rPr lang="en-US" sz="1050" dirty="0"/>
                        <a:t>x2</a:t>
                      </a:r>
                    </a:p>
                  </a:txBody>
                  <a:tcPr/>
                </a:tc>
                <a:tc>
                  <a:txBody>
                    <a:bodyPr/>
                    <a:lstStyle/>
                    <a:p>
                      <a:pPr algn="ctr"/>
                      <a:r>
                        <a:rPr lang="en-US" sz="1050" dirty="0"/>
                        <a:t>w2</a:t>
                      </a:r>
                    </a:p>
                  </a:txBody>
                  <a:tcPr/>
                </a:tc>
                <a:tc>
                  <a:txBody>
                    <a:bodyPr/>
                    <a:lstStyle/>
                    <a:p>
                      <a:pPr algn="ctr"/>
                      <a:r>
                        <a:rPr lang="en-US" sz="1050" dirty="0"/>
                        <a:t>y</a:t>
                      </a:r>
                    </a:p>
                  </a:txBody>
                  <a:tcPr/>
                </a:tc>
                <a:tc>
                  <a:txBody>
                    <a:bodyPr/>
                    <a:lstStyle/>
                    <a:p>
                      <a:pPr algn="ctr"/>
                      <a:r>
                        <a:rPr lang="en-US" sz="1100" dirty="0"/>
                        <a:t>Pred</a:t>
                      </a:r>
                    </a:p>
                  </a:txBody>
                  <a:tcPr/>
                </a:tc>
                <a:extLst>
                  <a:ext uri="{0D108BD9-81ED-4DB2-BD59-A6C34878D82A}">
                    <a16:rowId xmlns:a16="http://schemas.microsoft.com/office/drawing/2014/main" val="3099724815"/>
                  </a:ext>
                </a:extLst>
              </a:tr>
              <a:tr h="281668">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0</a:t>
                      </a:r>
                    </a:p>
                  </a:txBody>
                  <a:tcPr/>
                </a:tc>
                <a:tc>
                  <a:txBody>
                    <a:bodyPr/>
                    <a:lstStyle/>
                    <a:p>
                      <a:r>
                        <a:rPr lang="en-US" sz="1200" dirty="0"/>
                        <a:t>0</a:t>
                      </a:r>
                    </a:p>
                  </a:txBody>
                  <a:tcPr/>
                </a:tc>
                <a:extLst>
                  <a:ext uri="{0D108BD9-81ED-4DB2-BD59-A6C34878D82A}">
                    <a16:rowId xmlns:a16="http://schemas.microsoft.com/office/drawing/2014/main" val="123854804"/>
                  </a:ext>
                </a:extLst>
              </a:tr>
              <a:tr h="255720">
                <a:tc>
                  <a:txBody>
                    <a:bodyPr/>
                    <a:lstStyle/>
                    <a:p>
                      <a:r>
                        <a:rPr lang="en-US" sz="1200" dirty="0"/>
                        <a:t>10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652312627"/>
                  </a:ext>
                </a:extLst>
              </a:tr>
              <a:tr h="379646">
                <a:tc>
                  <a:txBody>
                    <a:bodyPr/>
                    <a:lstStyle/>
                    <a:p>
                      <a:r>
                        <a:rPr lang="en-US" sz="1200" dirty="0"/>
                        <a:t>5</a:t>
                      </a:r>
                    </a:p>
                  </a:txBody>
                  <a:tcPr/>
                </a:tc>
                <a:tc>
                  <a:txBody>
                    <a:bodyPr/>
                    <a:lstStyle/>
                    <a:p>
                      <a:r>
                        <a:rPr lang="en-US" sz="1200" dirty="0"/>
                        <a:t>1</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3547226130"/>
                  </a:ext>
                </a:extLst>
              </a:tr>
            </a:tbl>
          </a:graphicData>
        </a:graphic>
      </p:graphicFrame>
      <p:sp>
        <p:nvSpPr>
          <p:cNvPr id="18" name="TextBox 17">
            <a:extLst>
              <a:ext uri="{FF2B5EF4-FFF2-40B4-BE49-F238E27FC236}">
                <a16:creationId xmlns:a16="http://schemas.microsoft.com/office/drawing/2014/main" id="{03DDF743-CA91-6346-6D7E-3E377EF7C288}"/>
              </a:ext>
            </a:extLst>
          </p:cNvPr>
          <p:cNvSpPr txBox="1"/>
          <p:nvPr/>
        </p:nvSpPr>
        <p:spPr>
          <a:xfrm>
            <a:off x="7636933" y="4592055"/>
            <a:ext cx="1098378" cy="338554"/>
          </a:xfrm>
          <a:prstGeom prst="rect">
            <a:avLst/>
          </a:prstGeom>
          <a:noFill/>
        </p:spPr>
        <p:txBody>
          <a:bodyPr wrap="none" rtlCol="0">
            <a:spAutoFit/>
          </a:bodyPr>
          <a:lstStyle/>
          <a:p>
            <a:r>
              <a:rPr lang="en-US" sz="1600" dirty="0"/>
              <a:t>Iteration 6</a:t>
            </a:r>
          </a:p>
        </p:txBody>
      </p:sp>
      <p:sp>
        <p:nvSpPr>
          <p:cNvPr id="20" name="TextBox 19">
            <a:extLst>
              <a:ext uri="{FF2B5EF4-FFF2-40B4-BE49-F238E27FC236}">
                <a16:creationId xmlns:a16="http://schemas.microsoft.com/office/drawing/2014/main" id="{930A3BBC-40B4-4129-8530-4A705C50B4A8}"/>
              </a:ext>
            </a:extLst>
          </p:cNvPr>
          <p:cNvSpPr txBox="1"/>
          <p:nvPr/>
        </p:nvSpPr>
        <p:spPr>
          <a:xfrm>
            <a:off x="4753325" y="2280408"/>
            <a:ext cx="357790" cy="300082"/>
          </a:xfrm>
          <a:prstGeom prst="rect">
            <a:avLst/>
          </a:prstGeom>
          <a:noFill/>
        </p:spPr>
        <p:txBody>
          <a:bodyPr wrap="none" rtlCol="0">
            <a:spAutoFit/>
          </a:bodyPr>
          <a:lstStyle/>
          <a:p>
            <a:r>
              <a:rPr lang="en-US" dirty="0"/>
              <a:t>✅</a:t>
            </a:r>
          </a:p>
        </p:txBody>
      </p:sp>
      <p:sp>
        <p:nvSpPr>
          <p:cNvPr id="21" name="Right Brace 20">
            <a:extLst>
              <a:ext uri="{FF2B5EF4-FFF2-40B4-BE49-F238E27FC236}">
                <a16:creationId xmlns:a16="http://schemas.microsoft.com/office/drawing/2014/main" id="{FD917B40-AA0B-F21A-290A-0E4F8D6A9832}"/>
              </a:ext>
            </a:extLst>
          </p:cNvPr>
          <p:cNvSpPr/>
          <p:nvPr/>
        </p:nvSpPr>
        <p:spPr>
          <a:xfrm>
            <a:off x="5186758" y="2234159"/>
            <a:ext cx="229414" cy="9497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B13FED9F-DA0D-D1E1-C587-A2E6AE2A8776}"/>
              </a:ext>
            </a:extLst>
          </p:cNvPr>
          <p:cNvSpPr txBox="1"/>
          <p:nvPr/>
        </p:nvSpPr>
        <p:spPr>
          <a:xfrm>
            <a:off x="4764516" y="2558991"/>
            <a:ext cx="357790" cy="300082"/>
          </a:xfrm>
          <a:prstGeom prst="rect">
            <a:avLst/>
          </a:prstGeom>
          <a:noFill/>
        </p:spPr>
        <p:txBody>
          <a:bodyPr wrap="none" rtlCol="0">
            <a:spAutoFit/>
          </a:bodyPr>
          <a:lstStyle/>
          <a:p>
            <a:r>
              <a:rPr lang="en-US" dirty="0"/>
              <a:t>✅</a:t>
            </a:r>
          </a:p>
        </p:txBody>
      </p:sp>
      <p:sp>
        <p:nvSpPr>
          <p:cNvPr id="23" name="TextBox 22">
            <a:extLst>
              <a:ext uri="{FF2B5EF4-FFF2-40B4-BE49-F238E27FC236}">
                <a16:creationId xmlns:a16="http://schemas.microsoft.com/office/drawing/2014/main" id="{90C01F83-33A1-ECC0-437E-6679E90F4EAC}"/>
              </a:ext>
            </a:extLst>
          </p:cNvPr>
          <p:cNvSpPr txBox="1"/>
          <p:nvPr/>
        </p:nvSpPr>
        <p:spPr>
          <a:xfrm>
            <a:off x="4749745" y="2857722"/>
            <a:ext cx="357790" cy="300082"/>
          </a:xfrm>
          <a:prstGeom prst="rect">
            <a:avLst/>
          </a:prstGeom>
          <a:noFill/>
        </p:spPr>
        <p:txBody>
          <a:bodyPr wrap="none" rtlCol="0">
            <a:spAutoFit/>
          </a:bodyPr>
          <a:lstStyle/>
          <a:p>
            <a:r>
              <a:rPr lang="en-US" dirty="0"/>
              <a:t>✅</a:t>
            </a:r>
          </a:p>
        </p:txBody>
      </p:sp>
      <p:sp>
        <p:nvSpPr>
          <p:cNvPr id="24" name="TextBox 23">
            <a:extLst>
              <a:ext uri="{FF2B5EF4-FFF2-40B4-BE49-F238E27FC236}">
                <a16:creationId xmlns:a16="http://schemas.microsoft.com/office/drawing/2014/main" id="{C51FAC03-E744-63DC-C8E6-5409B66E7A70}"/>
              </a:ext>
            </a:extLst>
          </p:cNvPr>
          <p:cNvSpPr txBox="1"/>
          <p:nvPr/>
        </p:nvSpPr>
        <p:spPr>
          <a:xfrm>
            <a:off x="5352659" y="2566669"/>
            <a:ext cx="1261884" cy="300082"/>
          </a:xfrm>
          <a:prstGeom prst="rect">
            <a:avLst/>
          </a:prstGeom>
          <a:noFill/>
        </p:spPr>
        <p:txBody>
          <a:bodyPr wrap="none" rtlCol="0">
            <a:spAutoFit/>
          </a:bodyPr>
          <a:lstStyle/>
          <a:p>
            <a:r>
              <a:rPr lang="en-US" dirty="0"/>
              <a:t>Convergence!</a:t>
            </a:r>
          </a:p>
        </p:txBody>
      </p:sp>
    </p:spTree>
    <p:extLst>
      <p:ext uri="{BB962C8B-B14F-4D97-AF65-F5344CB8AC3E}">
        <p14:creationId xmlns:p14="http://schemas.microsoft.com/office/powerpoint/2010/main" val="1132122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C18E-FB3A-41FE-BC25-3551B9355251}"/>
              </a:ext>
            </a:extLst>
          </p:cNvPr>
          <p:cNvSpPr>
            <a:spLocks noGrp="1"/>
          </p:cNvSpPr>
          <p:nvPr>
            <p:ph type="title"/>
          </p:nvPr>
        </p:nvSpPr>
        <p:spPr>
          <a:xfrm>
            <a:off x="389549" y="587491"/>
            <a:ext cx="2909463" cy="692663"/>
          </a:xfrm>
        </p:spPr>
        <p:txBody>
          <a:bodyPr>
            <a:normAutofit fontScale="90000"/>
          </a:bodyPr>
          <a:lstStyle/>
          <a:p>
            <a:r>
              <a:rPr lang="en-US"/>
              <a:t>Other activation functions…</a:t>
            </a:r>
            <a:endParaRPr lang="en-US" dirty="0"/>
          </a:p>
        </p:txBody>
      </p:sp>
      <p:pic>
        <p:nvPicPr>
          <p:cNvPr id="29" name="Picture 28">
            <a:extLst>
              <a:ext uri="{FF2B5EF4-FFF2-40B4-BE49-F238E27FC236}">
                <a16:creationId xmlns:a16="http://schemas.microsoft.com/office/drawing/2014/main" id="{ABC0B727-1358-4DF3-463C-B6D9E46FE623}"/>
              </a:ext>
            </a:extLst>
          </p:cNvPr>
          <p:cNvPicPr>
            <a:picLocks noChangeAspect="1"/>
          </p:cNvPicPr>
          <p:nvPr/>
        </p:nvPicPr>
        <p:blipFill rotWithShape="1">
          <a:blip r:embed="rId2"/>
          <a:srcRect b="12685"/>
          <a:stretch/>
        </p:blipFill>
        <p:spPr>
          <a:xfrm>
            <a:off x="272824" y="1488141"/>
            <a:ext cx="2151184" cy="1499525"/>
          </a:xfrm>
          <a:prstGeom prst="rect">
            <a:avLst/>
          </a:prstGeom>
        </p:spPr>
      </p:pic>
      <p:pic>
        <p:nvPicPr>
          <p:cNvPr id="31" name="Picture 30">
            <a:extLst>
              <a:ext uri="{FF2B5EF4-FFF2-40B4-BE49-F238E27FC236}">
                <a16:creationId xmlns:a16="http://schemas.microsoft.com/office/drawing/2014/main" id="{1989B99F-C0A9-7315-5BF6-BBEA144B861B}"/>
              </a:ext>
            </a:extLst>
          </p:cNvPr>
          <p:cNvPicPr>
            <a:picLocks noChangeAspect="1"/>
          </p:cNvPicPr>
          <p:nvPr/>
        </p:nvPicPr>
        <p:blipFill rotWithShape="1">
          <a:blip r:embed="rId3"/>
          <a:srcRect b="10210"/>
          <a:stretch/>
        </p:blipFill>
        <p:spPr>
          <a:xfrm>
            <a:off x="2599255" y="1547906"/>
            <a:ext cx="1972745" cy="1490320"/>
          </a:xfrm>
          <a:prstGeom prst="rect">
            <a:avLst/>
          </a:prstGeom>
        </p:spPr>
      </p:pic>
      <p:pic>
        <p:nvPicPr>
          <p:cNvPr id="33" name="Picture 32">
            <a:extLst>
              <a:ext uri="{FF2B5EF4-FFF2-40B4-BE49-F238E27FC236}">
                <a16:creationId xmlns:a16="http://schemas.microsoft.com/office/drawing/2014/main" id="{B1A6DD2C-BE8F-D20F-D60D-9935B6FA965A}"/>
              </a:ext>
            </a:extLst>
          </p:cNvPr>
          <p:cNvPicPr>
            <a:picLocks noChangeAspect="1"/>
          </p:cNvPicPr>
          <p:nvPr/>
        </p:nvPicPr>
        <p:blipFill rotWithShape="1">
          <a:blip r:embed="rId4"/>
          <a:srcRect t="11399"/>
          <a:stretch/>
        </p:blipFill>
        <p:spPr>
          <a:xfrm>
            <a:off x="4950992" y="1589741"/>
            <a:ext cx="1822241" cy="1350238"/>
          </a:xfrm>
          <a:prstGeom prst="rect">
            <a:avLst/>
          </a:prstGeom>
        </p:spPr>
      </p:pic>
      <p:pic>
        <p:nvPicPr>
          <p:cNvPr id="35" name="Picture 34">
            <a:extLst>
              <a:ext uri="{FF2B5EF4-FFF2-40B4-BE49-F238E27FC236}">
                <a16:creationId xmlns:a16="http://schemas.microsoft.com/office/drawing/2014/main" id="{3F297040-35E3-7D62-B8E0-BE57C0A2F44D}"/>
              </a:ext>
            </a:extLst>
          </p:cNvPr>
          <p:cNvPicPr>
            <a:picLocks noChangeAspect="1"/>
          </p:cNvPicPr>
          <p:nvPr/>
        </p:nvPicPr>
        <p:blipFill>
          <a:blip r:embed="rId5"/>
          <a:stretch>
            <a:fillRect/>
          </a:stretch>
        </p:blipFill>
        <p:spPr>
          <a:xfrm>
            <a:off x="7056336" y="1547906"/>
            <a:ext cx="1579438" cy="1439760"/>
          </a:xfrm>
          <a:prstGeom prst="rect">
            <a:avLst/>
          </a:prstGeom>
        </p:spPr>
      </p:pic>
      <p:sp>
        <p:nvSpPr>
          <p:cNvPr id="36" name="TextBox 35">
            <a:extLst>
              <a:ext uri="{FF2B5EF4-FFF2-40B4-BE49-F238E27FC236}">
                <a16:creationId xmlns:a16="http://schemas.microsoft.com/office/drawing/2014/main" id="{14C11109-1FC3-4C9A-E1D9-B123CB598E28}"/>
              </a:ext>
            </a:extLst>
          </p:cNvPr>
          <p:cNvSpPr txBox="1"/>
          <p:nvPr/>
        </p:nvSpPr>
        <p:spPr>
          <a:xfrm>
            <a:off x="952169" y="2939979"/>
            <a:ext cx="809837" cy="300082"/>
          </a:xfrm>
          <a:prstGeom prst="rect">
            <a:avLst/>
          </a:prstGeom>
          <a:noFill/>
        </p:spPr>
        <p:txBody>
          <a:bodyPr wrap="none" rtlCol="0">
            <a:spAutoFit/>
          </a:bodyPr>
          <a:lstStyle/>
          <a:p>
            <a:r>
              <a:rPr lang="en-US"/>
              <a:t>Sigmoid</a:t>
            </a:r>
            <a:endParaRPr lang="en-US" dirty="0"/>
          </a:p>
        </p:txBody>
      </p:sp>
      <p:sp>
        <p:nvSpPr>
          <p:cNvPr id="37" name="TextBox 36">
            <a:extLst>
              <a:ext uri="{FF2B5EF4-FFF2-40B4-BE49-F238E27FC236}">
                <a16:creationId xmlns:a16="http://schemas.microsoft.com/office/drawing/2014/main" id="{4F4014C4-BF8A-9FAD-3D79-3C436076F42D}"/>
              </a:ext>
            </a:extLst>
          </p:cNvPr>
          <p:cNvSpPr txBox="1"/>
          <p:nvPr/>
        </p:nvSpPr>
        <p:spPr>
          <a:xfrm>
            <a:off x="3405527" y="2979515"/>
            <a:ext cx="521297" cy="300082"/>
          </a:xfrm>
          <a:prstGeom prst="rect">
            <a:avLst/>
          </a:prstGeom>
          <a:noFill/>
        </p:spPr>
        <p:txBody>
          <a:bodyPr wrap="none" rtlCol="0">
            <a:spAutoFit/>
          </a:bodyPr>
          <a:lstStyle/>
          <a:p>
            <a:r>
              <a:rPr lang="en-US"/>
              <a:t>tanh</a:t>
            </a:r>
            <a:endParaRPr lang="en-US" dirty="0"/>
          </a:p>
        </p:txBody>
      </p:sp>
      <p:sp>
        <p:nvSpPr>
          <p:cNvPr id="38" name="TextBox 37">
            <a:extLst>
              <a:ext uri="{FF2B5EF4-FFF2-40B4-BE49-F238E27FC236}">
                <a16:creationId xmlns:a16="http://schemas.microsoft.com/office/drawing/2014/main" id="{6010D5EE-63EE-B949-47D9-113D1D1AE404}"/>
              </a:ext>
            </a:extLst>
          </p:cNvPr>
          <p:cNvSpPr txBox="1"/>
          <p:nvPr/>
        </p:nvSpPr>
        <p:spPr>
          <a:xfrm>
            <a:off x="5601463" y="2939979"/>
            <a:ext cx="627095" cy="300082"/>
          </a:xfrm>
          <a:prstGeom prst="rect">
            <a:avLst/>
          </a:prstGeom>
          <a:noFill/>
        </p:spPr>
        <p:txBody>
          <a:bodyPr wrap="none" rtlCol="0">
            <a:spAutoFit/>
          </a:bodyPr>
          <a:lstStyle/>
          <a:p>
            <a:r>
              <a:rPr lang="en-US" dirty="0" err="1"/>
              <a:t>ReLU</a:t>
            </a:r>
            <a:endParaRPr lang="en-US" dirty="0"/>
          </a:p>
        </p:txBody>
      </p:sp>
      <p:sp>
        <p:nvSpPr>
          <p:cNvPr id="39" name="TextBox 38">
            <a:extLst>
              <a:ext uri="{FF2B5EF4-FFF2-40B4-BE49-F238E27FC236}">
                <a16:creationId xmlns:a16="http://schemas.microsoft.com/office/drawing/2014/main" id="{33BD6928-ADE1-5D4D-F653-8BC6C50EB942}"/>
              </a:ext>
            </a:extLst>
          </p:cNvPr>
          <p:cNvSpPr txBox="1"/>
          <p:nvPr/>
        </p:nvSpPr>
        <p:spPr>
          <a:xfrm>
            <a:off x="7291786" y="2930467"/>
            <a:ext cx="1136850" cy="300082"/>
          </a:xfrm>
          <a:prstGeom prst="rect">
            <a:avLst/>
          </a:prstGeom>
          <a:noFill/>
        </p:spPr>
        <p:txBody>
          <a:bodyPr wrap="none" rtlCol="0">
            <a:spAutoFit/>
          </a:bodyPr>
          <a:lstStyle/>
          <a:p>
            <a:r>
              <a:rPr lang="en-US" dirty="0"/>
              <a:t>Leaky </a:t>
            </a:r>
            <a:r>
              <a:rPr lang="en-US" dirty="0" err="1"/>
              <a:t>ReLU</a:t>
            </a:r>
            <a:endParaRPr lang="en-US" dirty="0"/>
          </a:p>
        </p:txBody>
      </p:sp>
    </p:spTree>
    <p:extLst>
      <p:ext uri="{BB962C8B-B14F-4D97-AF65-F5344CB8AC3E}">
        <p14:creationId xmlns:p14="http://schemas.microsoft.com/office/powerpoint/2010/main" val="2891505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F334-36DD-4EE5-83EF-9AE9F1686409}"/>
              </a:ext>
            </a:extLst>
          </p:cNvPr>
          <p:cNvSpPr>
            <a:spLocks noGrp="1"/>
          </p:cNvSpPr>
          <p:nvPr>
            <p:ph type="title"/>
          </p:nvPr>
        </p:nvSpPr>
        <p:spPr/>
        <p:txBody>
          <a:bodyPr/>
          <a:lstStyle/>
          <a:p>
            <a:r>
              <a:rPr lang="en-US" dirty="0" err="1"/>
              <a:t>SKLearn</a:t>
            </a:r>
            <a:r>
              <a:rPr lang="en-US" dirty="0"/>
              <a:t> support</a:t>
            </a:r>
          </a:p>
        </p:txBody>
      </p:sp>
      <p:sp>
        <p:nvSpPr>
          <p:cNvPr id="3" name="Content Placeholder 2">
            <a:extLst>
              <a:ext uri="{FF2B5EF4-FFF2-40B4-BE49-F238E27FC236}">
                <a16:creationId xmlns:a16="http://schemas.microsoft.com/office/drawing/2014/main" id="{F5AFC81C-FBDF-44E4-AD0C-3E21AED47704}"/>
              </a:ext>
            </a:extLst>
          </p:cNvPr>
          <p:cNvSpPr>
            <a:spLocks noGrp="1"/>
          </p:cNvSpPr>
          <p:nvPr>
            <p:ph idx="1"/>
          </p:nvPr>
        </p:nvSpPr>
        <p:spPr/>
        <p:txBody>
          <a:bodyPr>
            <a:normAutofit fontScale="92500" lnSpcReduction="10000"/>
          </a:bodyPr>
          <a:lstStyle/>
          <a:p>
            <a:r>
              <a:rPr lang="en-US" dirty="0" err="1"/>
              <a:t>SKLearn</a:t>
            </a:r>
            <a:r>
              <a:rPr lang="en-US" dirty="0"/>
              <a:t> </a:t>
            </a:r>
            <a:r>
              <a:rPr lang="en-US" dirty="0" err="1"/>
              <a:t>MLPClassifier</a:t>
            </a:r>
            <a:r>
              <a:rPr lang="en-US" dirty="0"/>
              <a:t> supports 4 activation functions</a:t>
            </a:r>
          </a:p>
          <a:p>
            <a:pPr lvl="1"/>
            <a:r>
              <a:rPr lang="en-US" sz="2400" dirty="0"/>
              <a:t>‘identity’ – linear, rarely used</a:t>
            </a:r>
          </a:p>
          <a:p>
            <a:pPr lvl="1"/>
            <a:r>
              <a:rPr lang="en-US" sz="2400" dirty="0"/>
              <a:t>‘logistic’ – non-linear (same as logistic regression function)</a:t>
            </a:r>
          </a:p>
          <a:p>
            <a:pPr lvl="1"/>
            <a:r>
              <a:rPr lang="en-US" sz="2400" dirty="0"/>
              <a:t>‘tanh’ – non-linear – uses hyperbolic tan function</a:t>
            </a:r>
          </a:p>
          <a:p>
            <a:pPr lvl="1"/>
            <a:r>
              <a:rPr lang="en-US" sz="2400" dirty="0"/>
              <a:t>‘</a:t>
            </a:r>
            <a:r>
              <a:rPr lang="en-US" sz="2400" dirty="0" err="1"/>
              <a:t>relu</a:t>
            </a:r>
            <a:r>
              <a:rPr lang="en-US" sz="2400" dirty="0"/>
              <a:t>’ – (rectified linear unit) non-linear Default</a:t>
            </a:r>
          </a:p>
          <a:p>
            <a:r>
              <a:rPr lang="en-US" dirty="0"/>
              <a:t>Note: Research into the best performing activation functions is ongoing.  </a:t>
            </a:r>
          </a:p>
          <a:p>
            <a:r>
              <a:rPr lang="en-US" sz="1600" dirty="0"/>
              <a:t>For more detail, see  </a:t>
            </a:r>
            <a:r>
              <a:rPr lang="en-US" sz="1400" dirty="0" err="1">
                <a:effectLst/>
              </a:rPr>
              <a:t>Szandała</a:t>
            </a:r>
            <a:r>
              <a:rPr lang="en-US" sz="1400" dirty="0">
                <a:effectLst/>
              </a:rPr>
              <a:t>, T. (2021).. </a:t>
            </a:r>
            <a:r>
              <a:rPr lang="en-US" sz="1400" i="1" dirty="0">
                <a:effectLst/>
              </a:rPr>
              <a:t>Studies in Computational Intelligence</a:t>
            </a:r>
            <a:r>
              <a:rPr lang="en-US" sz="1400" dirty="0">
                <a:effectLst/>
              </a:rPr>
              <a:t>, </a:t>
            </a:r>
            <a:r>
              <a:rPr lang="en-US" sz="1400" i="1" dirty="0">
                <a:effectLst/>
              </a:rPr>
              <a:t>903</a:t>
            </a:r>
            <a:r>
              <a:rPr lang="en-US" sz="1400" dirty="0">
                <a:effectLst/>
              </a:rPr>
              <a:t>, 203–224. (posted to canvas</a:t>
            </a:r>
            <a:r>
              <a:rPr lang="en-US" sz="1400" dirty="0"/>
              <a:t>) Review and comparison of commonly used activation functions for deep neural networks</a:t>
            </a:r>
            <a:endParaRPr lang="en-US" sz="1400" dirty="0">
              <a:effectLst/>
            </a:endParaRPr>
          </a:p>
          <a:p>
            <a:endParaRPr lang="en-US" dirty="0"/>
          </a:p>
        </p:txBody>
      </p:sp>
    </p:spTree>
    <p:extLst>
      <p:ext uri="{BB962C8B-B14F-4D97-AF65-F5344CB8AC3E}">
        <p14:creationId xmlns:p14="http://schemas.microsoft.com/office/powerpoint/2010/main" val="4113758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5FC0-8631-4652-AC55-2B82386290B6}"/>
              </a:ext>
            </a:extLst>
          </p:cNvPr>
          <p:cNvSpPr>
            <a:spLocks noGrp="1"/>
          </p:cNvSpPr>
          <p:nvPr>
            <p:ph type="title"/>
          </p:nvPr>
        </p:nvSpPr>
        <p:spPr/>
        <p:txBody>
          <a:bodyPr>
            <a:normAutofit fontScale="90000"/>
          </a:bodyPr>
          <a:lstStyle/>
          <a:p>
            <a:r>
              <a:rPr lang="en-US" sz="6600" dirty="0"/>
              <a:t>Neural networks</a:t>
            </a:r>
          </a:p>
        </p:txBody>
      </p:sp>
      <p:sp>
        <p:nvSpPr>
          <p:cNvPr id="4" name="Slide Number Placeholder 3">
            <a:extLst>
              <a:ext uri="{FF2B5EF4-FFF2-40B4-BE49-F238E27FC236}">
                <a16:creationId xmlns:a16="http://schemas.microsoft.com/office/drawing/2014/main" id="{390CA33E-4770-4AFF-8685-6CE42A0651CB}"/>
              </a:ext>
            </a:extLst>
          </p:cNvPr>
          <p:cNvSpPr>
            <a:spLocks noGrp="1"/>
          </p:cNvSpPr>
          <p:nvPr>
            <p:ph type="sldNum" sz="quarter" idx="12"/>
          </p:nvPr>
        </p:nvSpPr>
        <p:spPr/>
        <p:txBody>
          <a:bodyPr/>
          <a:lstStyle/>
          <a:p>
            <a:fld id="{179A9A4E-4C82-4D44-9372-C31BB3818094}" type="slidenum">
              <a:rPr lang="en-US" smtClean="0"/>
              <a:pPr/>
              <a:t>54</a:t>
            </a:fld>
            <a:endParaRPr lang="en-US" dirty="0"/>
          </a:p>
        </p:txBody>
      </p:sp>
      <p:sp>
        <p:nvSpPr>
          <p:cNvPr id="6" name="Rectangle 5">
            <a:extLst>
              <a:ext uri="{FF2B5EF4-FFF2-40B4-BE49-F238E27FC236}">
                <a16:creationId xmlns:a16="http://schemas.microsoft.com/office/drawing/2014/main" id="{421F0B36-2152-4E18-BB72-41D0282EB8C1}"/>
              </a:ext>
            </a:extLst>
          </p:cNvPr>
          <p:cNvSpPr/>
          <p:nvPr/>
        </p:nvSpPr>
        <p:spPr bwMode="auto">
          <a:xfrm>
            <a:off x="5257800" y="1809750"/>
            <a:ext cx="6096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Oval 6">
            <a:extLst>
              <a:ext uri="{FF2B5EF4-FFF2-40B4-BE49-F238E27FC236}">
                <a16:creationId xmlns:a16="http://schemas.microsoft.com/office/drawing/2014/main" id="{C88FE674-F995-47ED-B766-785134F5216B}"/>
              </a:ext>
            </a:extLst>
          </p:cNvPr>
          <p:cNvSpPr/>
          <p:nvPr/>
        </p:nvSpPr>
        <p:spPr bwMode="auto">
          <a:xfrm>
            <a:off x="5410200" y="188595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a:extLst>
              <a:ext uri="{FF2B5EF4-FFF2-40B4-BE49-F238E27FC236}">
                <a16:creationId xmlns:a16="http://schemas.microsoft.com/office/drawing/2014/main" id="{35ED549A-772F-4266-ADCD-BCAE0171DB9B}"/>
              </a:ext>
            </a:extLst>
          </p:cNvPr>
          <p:cNvSpPr/>
          <p:nvPr/>
        </p:nvSpPr>
        <p:spPr bwMode="auto">
          <a:xfrm>
            <a:off x="5410200" y="231457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a:extLst>
              <a:ext uri="{FF2B5EF4-FFF2-40B4-BE49-F238E27FC236}">
                <a16:creationId xmlns:a16="http://schemas.microsoft.com/office/drawing/2014/main" id="{E805BBB8-CE57-4EF0-AAD0-54A0C13AB1B9}"/>
              </a:ext>
            </a:extLst>
          </p:cNvPr>
          <p:cNvSpPr/>
          <p:nvPr/>
        </p:nvSpPr>
        <p:spPr bwMode="auto">
          <a:xfrm>
            <a:off x="5409828" y="274320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Oval 12">
            <a:extLst>
              <a:ext uri="{FF2B5EF4-FFF2-40B4-BE49-F238E27FC236}">
                <a16:creationId xmlns:a16="http://schemas.microsoft.com/office/drawing/2014/main" id="{CA1ADEC3-5C44-4CF3-8695-71D48729176A}"/>
              </a:ext>
            </a:extLst>
          </p:cNvPr>
          <p:cNvSpPr/>
          <p:nvPr/>
        </p:nvSpPr>
        <p:spPr bwMode="auto">
          <a:xfrm>
            <a:off x="5409828" y="317182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ectangle 14">
            <a:extLst>
              <a:ext uri="{FF2B5EF4-FFF2-40B4-BE49-F238E27FC236}">
                <a16:creationId xmlns:a16="http://schemas.microsoft.com/office/drawing/2014/main" id="{0C70F3C6-A515-4972-B786-5001D4277EB0}"/>
              </a:ext>
            </a:extLst>
          </p:cNvPr>
          <p:cNvSpPr/>
          <p:nvPr/>
        </p:nvSpPr>
        <p:spPr bwMode="auto">
          <a:xfrm>
            <a:off x="6248400" y="2033233"/>
            <a:ext cx="609600" cy="1362075"/>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a:extLst>
              <a:ext uri="{FF2B5EF4-FFF2-40B4-BE49-F238E27FC236}">
                <a16:creationId xmlns:a16="http://schemas.microsoft.com/office/drawing/2014/main" id="{DB13DFD7-C5E3-4E07-9648-F0828249D89E}"/>
              </a:ext>
            </a:extLst>
          </p:cNvPr>
          <p:cNvSpPr/>
          <p:nvPr/>
        </p:nvSpPr>
        <p:spPr bwMode="auto">
          <a:xfrm>
            <a:off x="6400800" y="210943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a:extLst>
              <a:ext uri="{FF2B5EF4-FFF2-40B4-BE49-F238E27FC236}">
                <a16:creationId xmlns:a16="http://schemas.microsoft.com/office/drawing/2014/main" id="{E2F7A4F9-787A-49B7-9A48-EDEFA5D9A6B3}"/>
              </a:ext>
            </a:extLst>
          </p:cNvPr>
          <p:cNvSpPr/>
          <p:nvPr/>
        </p:nvSpPr>
        <p:spPr bwMode="auto">
          <a:xfrm>
            <a:off x="6400800" y="253805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a:extLst>
              <a:ext uri="{FF2B5EF4-FFF2-40B4-BE49-F238E27FC236}">
                <a16:creationId xmlns:a16="http://schemas.microsoft.com/office/drawing/2014/main" id="{0E382C90-AAA7-48EA-A7FC-FD3D561B0CD6}"/>
              </a:ext>
            </a:extLst>
          </p:cNvPr>
          <p:cNvSpPr/>
          <p:nvPr/>
        </p:nvSpPr>
        <p:spPr bwMode="auto">
          <a:xfrm>
            <a:off x="6400428" y="296668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Rectangle 26">
            <a:extLst>
              <a:ext uri="{FF2B5EF4-FFF2-40B4-BE49-F238E27FC236}">
                <a16:creationId xmlns:a16="http://schemas.microsoft.com/office/drawing/2014/main" id="{93BA0579-735B-4F8F-8A4C-1ACFFA0AB6BC}"/>
              </a:ext>
            </a:extLst>
          </p:cNvPr>
          <p:cNvSpPr/>
          <p:nvPr/>
        </p:nvSpPr>
        <p:spPr bwMode="auto">
          <a:xfrm>
            <a:off x="7162800" y="2158077"/>
            <a:ext cx="609600" cy="93344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Oval 28">
            <a:extLst>
              <a:ext uri="{FF2B5EF4-FFF2-40B4-BE49-F238E27FC236}">
                <a16:creationId xmlns:a16="http://schemas.microsoft.com/office/drawing/2014/main" id="{6F47BD97-1B91-4BC9-BB53-55085BC0EE59}"/>
              </a:ext>
            </a:extLst>
          </p:cNvPr>
          <p:cNvSpPr/>
          <p:nvPr/>
        </p:nvSpPr>
        <p:spPr bwMode="auto">
          <a:xfrm>
            <a:off x="7315200" y="2234276"/>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Oval 30">
            <a:extLst>
              <a:ext uri="{FF2B5EF4-FFF2-40B4-BE49-F238E27FC236}">
                <a16:creationId xmlns:a16="http://schemas.microsoft.com/office/drawing/2014/main" id="{9526E898-6B12-432C-8DD3-1103D0E1DB45}"/>
              </a:ext>
            </a:extLst>
          </p:cNvPr>
          <p:cNvSpPr/>
          <p:nvPr/>
        </p:nvSpPr>
        <p:spPr bwMode="auto">
          <a:xfrm>
            <a:off x="7315200" y="266290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7" name="Rectangle 36">
            <a:extLst>
              <a:ext uri="{FF2B5EF4-FFF2-40B4-BE49-F238E27FC236}">
                <a16:creationId xmlns:a16="http://schemas.microsoft.com/office/drawing/2014/main" id="{C7AF9EC9-F2A3-4AA1-8235-3F12E89E4C92}"/>
              </a:ext>
            </a:extLst>
          </p:cNvPr>
          <p:cNvSpPr/>
          <p:nvPr/>
        </p:nvSpPr>
        <p:spPr bwMode="auto">
          <a:xfrm>
            <a:off x="7976839" y="2373929"/>
            <a:ext cx="609600" cy="50994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9" name="Oval 38">
            <a:extLst>
              <a:ext uri="{FF2B5EF4-FFF2-40B4-BE49-F238E27FC236}">
                <a16:creationId xmlns:a16="http://schemas.microsoft.com/office/drawing/2014/main" id="{3DEAD175-016E-4432-9334-1CE89FBA39DB}"/>
              </a:ext>
            </a:extLst>
          </p:cNvPr>
          <p:cNvSpPr/>
          <p:nvPr/>
        </p:nvSpPr>
        <p:spPr bwMode="auto">
          <a:xfrm>
            <a:off x="8129239" y="247650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2" name="TextBox 41">
            <a:extLst>
              <a:ext uri="{FF2B5EF4-FFF2-40B4-BE49-F238E27FC236}">
                <a16:creationId xmlns:a16="http://schemas.microsoft.com/office/drawing/2014/main" id="{08C00D4F-ABE8-4CC8-B892-97A5FAC03E85}"/>
              </a:ext>
            </a:extLst>
          </p:cNvPr>
          <p:cNvSpPr txBox="1"/>
          <p:nvPr/>
        </p:nvSpPr>
        <p:spPr>
          <a:xfrm>
            <a:off x="5143128" y="1436403"/>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44" name="TextBox 43">
            <a:extLst>
              <a:ext uri="{FF2B5EF4-FFF2-40B4-BE49-F238E27FC236}">
                <a16:creationId xmlns:a16="http://schemas.microsoft.com/office/drawing/2014/main" id="{F6DF9516-555D-4971-8DDD-1192835F523F}"/>
              </a:ext>
            </a:extLst>
          </p:cNvPr>
          <p:cNvSpPr txBox="1"/>
          <p:nvPr/>
        </p:nvSpPr>
        <p:spPr>
          <a:xfrm>
            <a:off x="6431374" y="1494656"/>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6" name="TextBox 45">
            <a:extLst>
              <a:ext uri="{FF2B5EF4-FFF2-40B4-BE49-F238E27FC236}">
                <a16:creationId xmlns:a16="http://schemas.microsoft.com/office/drawing/2014/main" id="{EB1B0F94-6348-4AA8-ADB8-418AF233F320}"/>
              </a:ext>
            </a:extLst>
          </p:cNvPr>
          <p:cNvSpPr txBox="1"/>
          <p:nvPr/>
        </p:nvSpPr>
        <p:spPr>
          <a:xfrm>
            <a:off x="7781812" y="1494656"/>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7" name="Right Brace 46">
            <a:extLst>
              <a:ext uri="{FF2B5EF4-FFF2-40B4-BE49-F238E27FC236}">
                <a16:creationId xmlns:a16="http://schemas.microsoft.com/office/drawing/2014/main" id="{611690A2-CBF0-441F-A869-78DB2E84D823}"/>
              </a:ext>
            </a:extLst>
          </p:cNvPr>
          <p:cNvSpPr/>
          <p:nvPr/>
        </p:nvSpPr>
        <p:spPr bwMode="auto">
          <a:xfrm rot="16200000">
            <a:off x="6885181" y="1014540"/>
            <a:ext cx="204811" cy="1562473"/>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9" name="Straight Arrow Connector 48">
            <a:extLst>
              <a:ext uri="{FF2B5EF4-FFF2-40B4-BE49-F238E27FC236}">
                <a16:creationId xmlns:a16="http://schemas.microsoft.com/office/drawing/2014/main" id="{772B029E-1703-498C-99B2-069675EAFE6D}"/>
              </a:ext>
            </a:extLst>
          </p:cNvPr>
          <p:cNvCxnSpPr>
            <a:stCxn id="7" idx="6"/>
          </p:cNvCxnSpPr>
          <p:nvPr/>
        </p:nvCxnSpPr>
        <p:spPr bwMode="auto">
          <a:xfrm>
            <a:off x="5715000" y="2038350"/>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 name="Straight Arrow Connector 50">
            <a:extLst>
              <a:ext uri="{FF2B5EF4-FFF2-40B4-BE49-F238E27FC236}">
                <a16:creationId xmlns:a16="http://schemas.microsoft.com/office/drawing/2014/main" id="{F7507046-A51F-4AA7-9C97-3C87F973FFC6}"/>
              </a:ext>
            </a:extLst>
          </p:cNvPr>
          <p:cNvCxnSpPr>
            <a:cxnSpLocks/>
            <a:stCxn id="7" idx="6"/>
            <a:endCxn id="19" idx="2"/>
          </p:cNvCxnSpPr>
          <p:nvPr/>
        </p:nvCxnSpPr>
        <p:spPr bwMode="auto">
          <a:xfrm>
            <a:off x="5715000" y="2038350"/>
            <a:ext cx="68580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E2FB4B3A-3400-4E4B-915B-6BC65023D575}"/>
              </a:ext>
            </a:extLst>
          </p:cNvPr>
          <p:cNvCxnSpPr>
            <a:cxnSpLocks/>
            <a:stCxn id="7" idx="6"/>
            <a:endCxn id="21" idx="2"/>
          </p:cNvCxnSpPr>
          <p:nvPr/>
        </p:nvCxnSpPr>
        <p:spPr bwMode="auto">
          <a:xfrm>
            <a:off x="5715000" y="2038350"/>
            <a:ext cx="68542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F49C4498-E6BC-4E9F-9FD2-BAB00CBFC410}"/>
              </a:ext>
            </a:extLst>
          </p:cNvPr>
          <p:cNvCxnSpPr>
            <a:cxnSpLocks/>
            <a:stCxn id="9" idx="6"/>
            <a:endCxn id="17" idx="2"/>
          </p:cNvCxnSpPr>
          <p:nvPr/>
        </p:nvCxnSpPr>
        <p:spPr bwMode="auto">
          <a:xfrm flipV="1">
            <a:off x="5715000" y="2261833"/>
            <a:ext cx="685800"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35AE829E-A489-428F-A345-C3270C7D2C49}"/>
              </a:ext>
            </a:extLst>
          </p:cNvPr>
          <p:cNvCxnSpPr>
            <a:cxnSpLocks/>
            <a:stCxn id="9" idx="6"/>
            <a:endCxn id="19" idx="2"/>
          </p:cNvCxnSpPr>
          <p:nvPr/>
        </p:nvCxnSpPr>
        <p:spPr bwMode="auto">
          <a:xfrm>
            <a:off x="5715000" y="2466975"/>
            <a:ext cx="68580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7" name="Straight Arrow Connector 66">
            <a:extLst>
              <a:ext uri="{FF2B5EF4-FFF2-40B4-BE49-F238E27FC236}">
                <a16:creationId xmlns:a16="http://schemas.microsoft.com/office/drawing/2014/main" id="{5AE34DBB-5F9A-438D-B2CC-A859B0C293D2}"/>
              </a:ext>
            </a:extLst>
          </p:cNvPr>
          <p:cNvCxnSpPr>
            <a:cxnSpLocks/>
            <a:stCxn id="9" idx="6"/>
            <a:endCxn id="21" idx="2"/>
          </p:cNvCxnSpPr>
          <p:nvPr/>
        </p:nvCxnSpPr>
        <p:spPr bwMode="auto">
          <a:xfrm>
            <a:off x="5715000" y="2466975"/>
            <a:ext cx="685428"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1" name="Straight Arrow Connector 70">
            <a:extLst>
              <a:ext uri="{FF2B5EF4-FFF2-40B4-BE49-F238E27FC236}">
                <a16:creationId xmlns:a16="http://schemas.microsoft.com/office/drawing/2014/main" id="{DB065B48-DEC0-4FBE-B172-08C7E9104F80}"/>
              </a:ext>
            </a:extLst>
          </p:cNvPr>
          <p:cNvCxnSpPr>
            <a:cxnSpLocks/>
            <a:stCxn id="11" idx="6"/>
            <a:endCxn id="21" idx="2"/>
          </p:cNvCxnSpPr>
          <p:nvPr/>
        </p:nvCxnSpPr>
        <p:spPr bwMode="auto">
          <a:xfrm>
            <a:off x="5714628" y="2895600"/>
            <a:ext cx="68580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5" name="Straight Arrow Connector 74">
            <a:extLst>
              <a:ext uri="{FF2B5EF4-FFF2-40B4-BE49-F238E27FC236}">
                <a16:creationId xmlns:a16="http://schemas.microsoft.com/office/drawing/2014/main" id="{B2855740-FD2F-4C72-84A1-1717A73F3EC0}"/>
              </a:ext>
            </a:extLst>
          </p:cNvPr>
          <p:cNvCxnSpPr>
            <a:cxnSpLocks/>
            <a:stCxn id="11" idx="6"/>
            <a:endCxn id="19" idx="2"/>
          </p:cNvCxnSpPr>
          <p:nvPr/>
        </p:nvCxnSpPr>
        <p:spPr bwMode="auto">
          <a:xfrm flipV="1">
            <a:off x="5714628" y="2690458"/>
            <a:ext cx="68617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9" name="Straight Arrow Connector 78">
            <a:extLst>
              <a:ext uri="{FF2B5EF4-FFF2-40B4-BE49-F238E27FC236}">
                <a16:creationId xmlns:a16="http://schemas.microsoft.com/office/drawing/2014/main" id="{E5525744-1FCA-4288-8252-290D8669A175}"/>
              </a:ext>
            </a:extLst>
          </p:cNvPr>
          <p:cNvCxnSpPr>
            <a:cxnSpLocks/>
            <a:stCxn id="11" idx="6"/>
            <a:endCxn id="17" idx="2"/>
          </p:cNvCxnSpPr>
          <p:nvPr/>
        </p:nvCxnSpPr>
        <p:spPr bwMode="auto">
          <a:xfrm flipV="1">
            <a:off x="5714628" y="2261833"/>
            <a:ext cx="686172"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83" name="Straight Arrow Connector 82">
            <a:extLst>
              <a:ext uri="{FF2B5EF4-FFF2-40B4-BE49-F238E27FC236}">
                <a16:creationId xmlns:a16="http://schemas.microsoft.com/office/drawing/2014/main" id="{DB7CB82C-0657-471E-AE12-62282571A97D}"/>
              </a:ext>
            </a:extLst>
          </p:cNvPr>
          <p:cNvCxnSpPr>
            <a:cxnSpLocks/>
            <a:stCxn id="13" idx="6"/>
            <a:endCxn id="17" idx="2"/>
          </p:cNvCxnSpPr>
          <p:nvPr/>
        </p:nvCxnSpPr>
        <p:spPr bwMode="auto">
          <a:xfrm flipV="1">
            <a:off x="5714628" y="2261833"/>
            <a:ext cx="686172"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87" name="Straight Arrow Connector 86">
            <a:extLst>
              <a:ext uri="{FF2B5EF4-FFF2-40B4-BE49-F238E27FC236}">
                <a16:creationId xmlns:a16="http://schemas.microsoft.com/office/drawing/2014/main" id="{AEED25B0-AE2B-4FC6-AF6C-1BAA7F20287C}"/>
              </a:ext>
            </a:extLst>
          </p:cNvPr>
          <p:cNvCxnSpPr>
            <a:cxnSpLocks/>
            <a:stCxn id="13" idx="6"/>
            <a:endCxn id="19" idx="2"/>
          </p:cNvCxnSpPr>
          <p:nvPr/>
        </p:nvCxnSpPr>
        <p:spPr bwMode="auto">
          <a:xfrm flipV="1">
            <a:off x="5714628" y="2690458"/>
            <a:ext cx="686172"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91" name="Straight Arrow Connector 90">
            <a:extLst>
              <a:ext uri="{FF2B5EF4-FFF2-40B4-BE49-F238E27FC236}">
                <a16:creationId xmlns:a16="http://schemas.microsoft.com/office/drawing/2014/main" id="{D5FD5B41-2771-4F63-84D2-FBE769F2E40B}"/>
              </a:ext>
            </a:extLst>
          </p:cNvPr>
          <p:cNvCxnSpPr>
            <a:cxnSpLocks/>
            <a:stCxn id="13" idx="6"/>
            <a:endCxn id="21" idx="2"/>
          </p:cNvCxnSpPr>
          <p:nvPr/>
        </p:nvCxnSpPr>
        <p:spPr bwMode="auto">
          <a:xfrm flipV="1">
            <a:off x="5714628" y="3119083"/>
            <a:ext cx="685800"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95" name="Straight Arrow Connector 94">
            <a:extLst>
              <a:ext uri="{FF2B5EF4-FFF2-40B4-BE49-F238E27FC236}">
                <a16:creationId xmlns:a16="http://schemas.microsoft.com/office/drawing/2014/main" id="{833DFF2B-FE61-4AE2-9117-E73F6EFB9446}"/>
              </a:ext>
            </a:extLst>
          </p:cNvPr>
          <p:cNvCxnSpPr>
            <a:cxnSpLocks/>
            <a:stCxn id="17" idx="6"/>
            <a:endCxn id="29" idx="2"/>
          </p:cNvCxnSpPr>
          <p:nvPr/>
        </p:nvCxnSpPr>
        <p:spPr bwMode="auto">
          <a:xfrm>
            <a:off x="6705600" y="2261833"/>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99" name="Straight Arrow Connector 98">
            <a:extLst>
              <a:ext uri="{FF2B5EF4-FFF2-40B4-BE49-F238E27FC236}">
                <a16:creationId xmlns:a16="http://schemas.microsoft.com/office/drawing/2014/main" id="{B0589F3C-603D-40A1-998E-9F64053E72CB}"/>
              </a:ext>
            </a:extLst>
          </p:cNvPr>
          <p:cNvCxnSpPr>
            <a:cxnSpLocks/>
            <a:stCxn id="17" idx="6"/>
            <a:endCxn id="31" idx="2"/>
          </p:cNvCxnSpPr>
          <p:nvPr/>
        </p:nvCxnSpPr>
        <p:spPr bwMode="auto">
          <a:xfrm>
            <a:off x="6705600" y="2261833"/>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03" name="Straight Arrow Connector 102">
            <a:extLst>
              <a:ext uri="{FF2B5EF4-FFF2-40B4-BE49-F238E27FC236}">
                <a16:creationId xmlns:a16="http://schemas.microsoft.com/office/drawing/2014/main" id="{CCF113C6-FB7F-487A-A0D3-5A45BE0D2CB6}"/>
              </a:ext>
            </a:extLst>
          </p:cNvPr>
          <p:cNvCxnSpPr>
            <a:cxnSpLocks/>
            <a:stCxn id="19" idx="6"/>
            <a:endCxn id="29" idx="2"/>
          </p:cNvCxnSpPr>
          <p:nvPr/>
        </p:nvCxnSpPr>
        <p:spPr bwMode="auto">
          <a:xfrm flipV="1">
            <a:off x="6705600" y="2386676"/>
            <a:ext cx="609600"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07" name="Straight Arrow Connector 106">
            <a:extLst>
              <a:ext uri="{FF2B5EF4-FFF2-40B4-BE49-F238E27FC236}">
                <a16:creationId xmlns:a16="http://schemas.microsoft.com/office/drawing/2014/main" id="{20647D54-72DF-4F42-9535-F30657FF4D74}"/>
              </a:ext>
            </a:extLst>
          </p:cNvPr>
          <p:cNvCxnSpPr>
            <a:cxnSpLocks/>
            <a:stCxn id="19" idx="6"/>
            <a:endCxn id="31" idx="2"/>
          </p:cNvCxnSpPr>
          <p:nvPr/>
        </p:nvCxnSpPr>
        <p:spPr bwMode="auto">
          <a:xfrm>
            <a:off x="6705600" y="2690458"/>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11" name="Straight Arrow Connector 110">
            <a:extLst>
              <a:ext uri="{FF2B5EF4-FFF2-40B4-BE49-F238E27FC236}">
                <a16:creationId xmlns:a16="http://schemas.microsoft.com/office/drawing/2014/main" id="{60FF2351-630D-400D-AB6C-255540156E16}"/>
              </a:ext>
            </a:extLst>
          </p:cNvPr>
          <p:cNvCxnSpPr>
            <a:cxnSpLocks/>
            <a:stCxn id="21" idx="6"/>
            <a:endCxn id="29" idx="2"/>
          </p:cNvCxnSpPr>
          <p:nvPr/>
        </p:nvCxnSpPr>
        <p:spPr bwMode="auto">
          <a:xfrm flipV="1">
            <a:off x="6705228" y="2386676"/>
            <a:ext cx="609972"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15" name="Straight Arrow Connector 114">
            <a:extLst>
              <a:ext uri="{FF2B5EF4-FFF2-40B4-BE49-F238E27FC236}">
                <a16:creationId xmlns:a16="http://schemas.microsoft.com/office/drawing/2014/main" id="{141FCB42-E19C-4D02-9827-B0969F312BAF}"/>
              </a:ext>
            </a:extLst>
          </p:cNvPr>
          <p:cNvCxnSpPr>
            <a:cxnSpLocks/>
            <a:stCxn id="21" idx="6"/>
            <a:endCxn id="31" idx="2"/>
          </p:cNvCxnSpPr>
          <p:nvPr/>
        </p:nvCxnSpPr>
        <p:spPr bwMode="auto">
          <a:xfrm flipV="1">
            <a:off x="6705228" y="2815301"/>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19" name="Straight Arrow Connector 118">
            <a:extLst>
              <a:ext uri="{FF2B5EF4-FFF2-40B4-BE49-F238E27FC236}">
                <a16:creationId xmlns:a16="http://schemas.microsoft.com/office/drawing/2014/main" id="{1A796A94-ACD3-4333-8A1F-24C7258AA7CA}"/>
              </a:ext>
            </a:extLst>
          </p:cNvPr>
          <p:cNvCxnSpPr>
            <a:cxnSpLocks/>
            <a:stCxn id="29" idx="6"/>
            <a:endCxn id="39" idx="2"/>
          </p:cNvCxnSpPr>
          <p:nvPr/>
        </p:nvCxnSpPr>
        <p:spPr bwMode="auto">
          <a:xfrm>
            <a:off x="7620000" y="2386676"/>
            <a:ext cx="509239" cy="2422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23" name="Straight Arrow Connector 122">
            <a:extLst>
              <a:ext uri="{FF2B5EF4-FFF2-40B4-BE49-F238E27FC236}">
                <a16:creationId xmlns:a16="http://schemas.microsoft.com/office/drawing/2014/main" id="{63F5F774-CD4D-4BA3-9F9F-41BF88C3FC60}"/>
              </a:ext>
            </a:extLst>
          </p:cNvPr>
          <p:cNvCxnSpPr>
            <a:cxnSpLocks/>
            <a:stCxn id="31" idx="6"/>
            <a:endCxn id="39" idx="2"/>
          </p:cNvCxnSpPr>
          <p:nvPr/>
        </p:nvCxnSpPr>
        <p:spPr bwMode="auto">
          <a:xfrm flipV="1">
            <a:off x="7620000" y="2628900"/>
            <a:ext cx="509239" cy="18640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pic>
        <p:nvPicPr>
          <p:cNvPr id="3" name="Picture 2" descr="The 10 Deep Learning Methods AI Practitioners Need to Apply | by James Le |  Cracking The Data Science Interview | Medium">
            <a:extLst>
              <a:ext uri="{FF2B5EF4-FFF2-40B4-BE49-F238E27FC236}">
                <a16:creationId xmlns:a16="http://schemas.microsoft.com/office/drawing/2014/main" id="{371E4869-6B8C-450B-94A0-40945F25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94" y="1578509"/>
            <a:ext cx="3700854" cy="208173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8E785BE6-636B-40C0-A142-3EF7BD58809B}"/>
              </a:ext>
            </a:extLst>
          </p:cNvPr>
          <p:cNvCxnSpPr/>
          <p:nvPr/>
        </p:nvCxnSpPr>
        <p:spPr bwMode="auto">
          <a:xfrm>
            <a:off x="4343400" y="2646279"/>
            <a:ext cx="727664" cy="0"/>
          </a:xfrm>
          <a:prstGeom prst="straightConnector1">
            <a:avLst/>
          </a:prstGeom>
          <a:solidFill>
            <a:schemeClr val="accent1"/>
          </a:solidFill>
          <a:ln w="60325" cap="flat" cmpd="sng" algn="ctr">
            <a:solidFill>
              <a:schemeClr val="tx1"/>
            </a:solidFill>
            <a:prstDash val="solid"/>
            <a:round/>
            <a:headEnd type="none" w="med" len="med"/>
            <a:tailEnd type="triangle" w="sm" len="med"/>
          </a:ln>
          <a:effectLst/>
        </p:spPr>
      </p:cxnSp>
    </p:spTree>
    <p:extLst>
      <p:ext uri="{BB962C8B-B14F-4D97-AF65-F5344CB8AC3E}">
        <p14:creationId xmlns:p14="http://schemas.microsoft.com/office/powerpoint/2010/main" val="910023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Neural Network = A multi-layer perceptron</a:t>
            </a:r>
          </a:p>
        </p:txBody>
      </p:sp>
      <p:pic>
        <p:nvPicPr>
          <p:cNvPr id="4" name="Content Placeholder 3"/>
          <p:cNvPicPr>
            <a:picLocks noGrp="1" noChangeAspect="1"/>
          </p:cNvPicPr>
          <p:nvPr>
            <p:ph idx="1"/>
          </p:nvPr>
        </p:nvPicPr>
        <p:blipFill>
          <a:blip r:embed="rId3"/>
          <a:stretch>
            <a:fillRect/>
          </a:stretch>
        </p:blipFill>
        <p:spPr>
          <a:xfrm>
            <a:off x="744436" y="1370013"/>
            <a:ext cx="7655128" cy="3262312"/>
          </a:xfrm>
          <a:prstGeom prst="rect">
            <a:avLst/>
          </a:prstGeom>
        </p:spPr>
      </p:pic>
    </p:spTree>
    <p:extLst>
      <p:ext uri="{BB962C8B-B14F-4D97-AF65-F5344CB8AC3E}">
        <p14:creationId xmlns:p14="http://schemas.microsoft.com/office/powerpoint/2010/main" val="2022647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Networks</a:t>
            </a:r>
          </a:p>
        </p:txBody>
      </p:sp>
      <p:pic>
        <p:nvPicPr>
          <p:cNvPr id="4" name="Content Placeholder 3"/>
          <p:cNvPicPr>
            <a:picLocks noGrp="1" noChangeAspect="1"/>
          </p:cNvPicPr>
          <p:nvPr>
            <p:ph idx="1"/>
          </p:nvPr>
        </p:nvPicPr>
        <p:blipFill>
          <a:blip r:embed="rId3"/>
          <a:stretch>
            <a:fillRect/>
          </a:stretch>
        </p:blipFill>
        <p:spPr>
          <a:xfrm>
            <a:off x="1686834" y="1370013"/>
            <a:ext cx="5770332" cy="3262312"/>
          </a:xfrm>
          <a:prstGeom prst="rect">
            <a:avLst/>
          </a:prstGeom>
        </p:spPr>
      </p:pic>
    </p:spTree>
    <p:extLst>
      <p:ext uri="{BB962C8B-B14F-4D97-AF65-F5344CB8AC3E}">
        <p14:creationId xmlns:p14="http://schemas.microsoft.com/office/powerpoint/2010/main" val="87695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Structure of ANN</a:t>
            </a:r>
          </a:p>
        </p:txBody>
      </p:sp>
      <p:pic>
        <p:nvPicPr>
          <p:cNvPr id="4" name="Content Placeholder 3"/>
          <p:cNvPicPr>
            <a:picLocks noGrp="1" noChangeAspect="1"/>
          </p:cNvPicPr>
          <p:nvPr>
            <p:ph idx="1"/>
          </p:nvPr>
        </p:nvPicPr>
        <p:blipFill>
          <a:blip r:embed="rId3"/>
          <a:stretch>
            <a:fillRect/>
          </a:stretch>
        </p:blipFill>
        <p:spPr>
          <a:xfrm>
            <a:off x="857832" y="1377102"/>
            <a:ext cx="5545930" cy="3262312"/>
          </a:xfrm>
          <a:prstGeom prst="rect">
            <a:avLst/>
          </a:prstGeom>
        </p:spPr>
      </p:pic>
      <p:sp>
        <p:nvSpPr>
          <p:cNvPr id="6" name="TextBox 5"/>
          <p:cNvSpPr txBox="1"/>
          <p:nvPr/>
        </p:nvSpPr>
        <p:spPr>
          <a:xfrm>
            <a:off x="6572250" y="1268015"/>
            <a:ext cx="2571750" cy="3093154"/>
          </a:xfrm>
          <a:prstGeom prst="rect">
            <a:avLst/>
          </a:prstGeom>
          <a:noFill/>
        </p:spPr>
        <p:txBody>
          <a:bodyPr wrap="square" rtlCol="0">
            <a:spAutoFit/>
          </a:bodyPr>
          <a:lstStyle/>
          <a:p>
            <a:pPr marL="257175" indent="-257175">
              <a:buFont typeface="Arial" panose="020B0604020202020204" pitchFamily="34" charset="0"/>
              <a:buChar char="•"/>
            </a:pPr>
            <a:r>
              <a:rPr lang="en-US" sz="1500" b="1" dirty="0">
                <a:solidFill>
                  <a:srgbClr val="C00000"/>
                </a:solidFill>
              </a:rPr>
              <a:t>Input layer: </a:t>
            </a:r>
            <a:r>
              <a:rPr lang="en-US" sz="1500" dirty="0"/>
              <a:t>the raw information that is fed into the network.</a:t>
            </a:r>
          </a:p>
          <a:p>
            <a:pPr marL="257175" indent="-257175">
              <a:buFont typeface="Arial" panose="020B0604020202020204" pitchFamily="34" charset="0"/>
              <a:buChar char="•"/>
            </a:pPr>
            <a:r>
              <a:rPr lang="en-US" sz="1500" b="1" dirty="0">
                <a:solidFill>
                  <a:srgbClr val="C00000"/>
                </a:solidFill>
              </a:rPr>
              <a:t>Hidden layer:</a:t>
            </a:r>
            <a:r>
              <a:rPr lang="en-US" sz="1500" dirty="0"/>
              <a:t> determined by the activities of the input units and the weights on the connections between the input and the hidden units.</a:t>
            </a:r>
          </a:p>
          <a:p>
            <a:pPr marL="257175" indent="-257175">
              <a:buFont typeface="Arial" panose="020B0604020202020204" pitchFamily="34" charset="0"/>
              <a:buChar char="•"/>
            </a:pPr>
            <a:r>
              <a:rPr lang="en-US" sz="1500" b="1" dirty="0">
                <a:solidFill>
                  <a:srgbClr val="C00000"/>
                </a:solidFill>
              </a:rPr>
              <a:t>Output layer: </a:t>
            </a:r>
            <a:r>
              <a:rPr lang="en-US" sz="1500" dirty="0"/>
              <a:t>depends on the activity of the hidden units and the weights between the hidden and output units.</a:t>
            </a:r>
          </a:p>
        </p:txBody>
      </p:sp>
    </p:spTree>
    <p:extLst>
      <p:ext uri="{BB962C8B-B14F-4D97-AF65-F5344CB8AC3E}">
        <p14:creationId xmlns:p14="http://schemas.microsoft.com/office/powerpoint/2010/main" val="3603351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 network learns?</a:t>
            </a:r>
          </a:p>
        </p:txBody>
      </p:sp>
      <p:pic>
        <p:nvPicPr>
          <p:cNvPr id="5" name="Content Placeholder 4"/>
          <p:cNvPicPr>
            <a:picLocks noGrp="1" noChangeAspect="1"/>
          </p:cNvPicPr>
          <p:nvPr>
            <p:ph idx="1"/>
          </p:nvPr>
        </p:nvPicPr>
        <p:blipFill>
          <a:blip r:embed="rId3"/>
          <a:stretch>
            <a:fillRect/>
          </a:stretch>
        </p:blipFill>
        <p:spPr>
          <a:xfrm>
            <a:off x="819150" y="1561025"/>
            <a:ext cx="7696200" cy="1447800"/>
          </a:xfrm>
          <a:prstGeom prst="rect">
            <a:avLst/>
          </a:prstGeom>
        </p:spPr>
      </p:pic>
      <p:pic>
        <p:nvPicPr>
          <p:cNvPr id="6" name="Picture 5"/>
          <p:cNvPicPr>
            <a:picLocks noChangeAspect="1"/>
          </p:cNvPicPr>
          <p:nvPr/>
        </p:nvPicPr>
        <p:blipFill>
          <a:blip r:embed="rId4"/>
          <a:stretch>
            <a:fillRect/>
          </a:stretch>
        </p:blipFill>
        <p:spPr>
          <a:xfrm>
            <a:off x="1643617" y="3236793"/>
            <a:ext cx="2160785" cy="1690384"/>
          </a:xfrm>
          <a:prstGeom prst="rect">
            <a:avLst/>
          </a:prstGeom>
        </p:spPr>
      </p:pic>
      <p:pic>
        <p:nvPicPr>
          <p:cNvPr id="7" name="Picture 6"/>
          <p:cNvPicPr>
            <a:picLocks noChangeAspect="1"/>
          </p:cNvPicPr>
          <p:nvPr/>
        </p:nvPicPr>
        <p:blipFill>
          <a:blip r:embed="rId5"/>
          <a:stretch>
            <a:fillRect/>
          </a:stretch>
        </p:blipFill>
        <p:spPr>
          <a:xfrm>
            <a:off x="3960711" y="3301836"/>
            <a:ext cx="2970139" cy="657971"/>
          </a:xfrm>
          <a:prstGeom prst="rect">
            <a:avLst/>
          </a:prstGeom>
        </p:spPr>
      </p:pic>
    </p:spTree>
    <p:extLst>
      <p:ext uri="{BB962C8B-B14F-4D97-AF65-F5344CB8AC3E}">
        <p14:creationId xmlns:p14="http://schemas.microsoft.com/office/powerpoint/2010/main" val="3986424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751F-32C2-4B98-A12D-8F3950F4D32D}"/>
              </a:ext>
            </a:extLst>
          </p:cNvPr>
          <p:cNvSpPr>
            <a:spLocks noGrp="1"/>
          </p:cNvSpPr>
          <p:nvPr>
            <p:ph type="title"/>
          </p:nvPr>
        </p:nvSpPr>
        <p:spPr/>
        <p:txBody>
          <a:bodyPr wrap="square" anchor="b">
            <a:normAutofit/>
          </a:bodyPr>
          <a:lstStyle/>
          <a:p>
            <a:r>
              <a:rPr lang="en-US" sz="1900"/>
              <a:t>How does a neural network find the best solution?</a:t>
            </a:r>
          </a:p>
        </p:txBody>
      </p:sp>
      <p:sp>
        <p:nvSpPr>
          <p:cNvPr id="3" name="Content Placeholder 2">
            <a:extLst>
              <a:ext uri="{FF2B5EF4-FFF2-40B4-BE49-F238E27FC236}">
                <a16:creationId xmlns:a16="http://schemas.microsoft.com/office/drawing/2014/main" id="{EAC9EA0E-DF9D-4799-B359-F679583501B2}"/>
              </a:ext>
            </a:extLst>
          </p:cNvPr>
          <p:cNvSpPr>
            <a:spLocks noGrp="1"/>
          </p:cNvSpPr>
          <p:nvPr>
            <p:ph idx="1"/>
          </p:nvPr>
        </p:nvSpPr>
        <p:spPr>
          <a:xfrm>
            <a:off x="191386" y="1369219"/>
            <a:ext cx="4856635" cy="3571376"/>
          </a:xfrm>
        </p:spPr>
        <p:txBody>
          <a:bodyPr wrap="square" anchor="t">
            <a:normAutofit fontScale="92500" lnSpcReduction="20000"/>
          </a:bodyPr>
          <a:lstStyle/>
          <a:p>
            <a:r>
              <a:rPr lang="en-US" dirty="0"/>
              <a:t>Our sample network (for the following example created by </a:t>
            </a:r>
            <a:r>
              <a:rPr lang="en-US" dirty="0" err="1"/>
              <a:t>MLPClassifer</a:t>
            </a:r>
            <a:r>
              <a:rPr lang="en-US" dirty="0"/>
              <a:t>) is a feed-forward Network” that ‘learns’ through back-propagation. </a:t>
            </a:r>
          </a:p>
          <a:p>
            <a:pPr marL="285750" indent="-285750">
              <a:buFont typeface="Arial" panose="020B0604020202020204" pitchFamily="34" charset="0"/>
              <a:buChar char="•"/>
            </a:pPr>
            <a:r>
              <a:rPr lang="en-US" dirty="0"/>
              <a:t>Weights are randomly selected, and inputs are then “fed forward” through the model.</a:t>
            </a:r>
          </a:p>
          <a:p>
            <a:pPr marL="285750" indent="-285750">
              <a:buFont typeface="Arial" panose="020B0604020202020204" pitchFamily="34" charset="0"/>
              <a:buChar char="•"/>
            </a:pPr>
            <a:r>
              <a:rPr lang="en-US" dirty="0"/>
              <a:t>A “loss function” measures the error of the results</a:t>
            </a:r>
          </a:p>
          <a:p>
            <a:pPr marL="285750" indent="-285750">
              <a:buFont typeface="Arial" panose="020B0604020202020204" pitchFamily="34" charset="0"/>
              <a:buChar char="•"/>
            </a:pPr>
            <a:r>
              <a:rPr lang="en-US" dirty="0"/>
              <a:t>Weights are then adjusted, and then re-fed forward through the model.</a:t>
            </a:r>
          </a:p>
          <a:p>
            <a:pPr marL="285750" indent="-285750">
              <a:buFont typeface="Arial" panose="020B0604020202020204" pitchFamily="34" charset="0"/>
              <a:buChar char="•"/>
            </a:pPr>
            <a:r>
              <a:rPr lang="en-US" dirty="0"/>
              <a:t>This continues until the incremental decrease in loss value falls below a threshold, or the maximum number of iterations is reached. </a:t>
            </a:r>
          </a:p>
        </p:txBody>
      </p:sp>
      <p:sp>
        <p:nvSpPr>
          <p:cNvPr id="11" name="Slide Number Placeholder 4">
            <a:extLst>
              <a:ext uri="{FF2B5EF4-FFF2-40B4-BE49-F238E27FC236}">
                <a16:creationId xmlns:a16="http://schemas.microsoft.com/office/drawing/2014/main" id="{6CC86E38-A700-4AE5-A00C-6D9A2CDD0B98}"/>
              </a:ext>
            </a:extLst>
          </p:cNvPr>
          <p:cNvSpPr>
            <a:spLocks noGrp="1"/>
          </p:cNvSpPr>
          <p:nvPr>
            <p:ph type="sldNum" sz="quarter" idx="12"/>
          </p:nvPr>
        </p:nvSpPr>
        <p:spPr/>
        <p:txBody>
          <a:bodyPr/>
          <a:lstStyle/>
          <a:p>
            <a:pPr>
              <a:spcAft>
                <a:spcPts val="600"/>
              </a:spcAft>
            </a:pPr>
            <a:fld id="{179A9A4E-4C82-4D44-9372-C31BB3818094}" type="slidenum">
              <a:rPr lang="en-US" smtClean="0"/>
              <a:pPr>
                <a:spcAft>
                  <a:spcPts val="600"/>
                </a:spcAft>
              </a:pPr>
              <a:t>59</a:t>
            </a:fld>
            <a:endParaRPr lang="en-US"/>
          </a:p>
        </p:txBody>
      </p:sp>
      <p:pic>
        <p:nvPicPr>
          <p:cNvPr id="8" name="Picture 7">
            <a:extLst>
              <a:ext uri="{FF2B5EF4-FFF2-40B4-BE49-F238E27FC236}">
                <a16:creationId xmlns:a16="http://schemas.microsoft.com/office/drawing/2014/main" id="{172A0075-97F1-4BDA-A30D-887544E73F04}"/>
              </a:ext>
            </a:extLst>
          </p:cNvPr>
          <p:cNvPicPr>
            <a:picLocks noChangeAspect="1"/>
          </p:cNvPicPr>
          <p:nvPr/>
        </p:nvPicPr>
        <p:blipFill>
          <a:blip r:embed="rId2"/>
          <a:stretch>
            <a:fillRect/>
          </a:stretch>
        </p:blipFill>
        <p:spPr>
          <a:xfrm>
            <a:off x="4882169" y="1446028"/>
            <a:ext cx="4139271" cy="2622728"/>
          </a:xfrm>
          <a:prstGeom prst="rect">
            <a:avLst/>
          </a:prstGeom>
        </p:spPr>
      </p:pic>
      <p:sp>
        <p:nvSpPr>
          <p:cNvPr id="9" name="TextBox 8">
            <a:extLst>
              <a:ext uri="{FF2B5EF4-FFF2-40B4-BE49-F238E27FC236}">
                <a16:creationId xmlns:a16="http://schemas.microsoft.com/office/drawing/2014/main" id="{805E7C0A-7141-4D27-90C5-444CCB530E8D}"/>
              </a:ext>
            </a:extLst>
          </p:cNvPr>
          <p:cNvSpPr txBox="1"/>
          <p:nvPr/>
        </p:nvSpPr>
        <p:spPr>
          <a:xfrm>
            <a:off x="5358809" y="3907665"/>
            <a:ext cx="3505200"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Start with a set of weights. Keep changing these weights until we end up at a global minimum for the loss/cost function.</a:t>
            </a:r>
          </a:p>
        </p:txBody>
      </p:sp>
    </p:spTree>
    <p:extLst>
      <p:ext uri="{BB962C8B-B14F-4D97-AF65-F5344CB8AC3E}">
        <p14:creationId xmlns:p14="http://schemas.microsoft.com/office/powerpoint/2010/main" val="13408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F043D-DCD0-C2BD-544C-0C96BD28A1B3}"/>
              </a:ext>
            </a:extLst>
          </p:cNvPr>
          <p:cNvSpPr>
            <a:spLocks noGrp="1"/>
          </p:cNvSpPr>
          <p:nvPr>
            <p:ph idx="1"/>
          </p:nvPr>
        </p:nvSpPr>
        <p:spPr>
          <a:xfrm>
            <a:off x="276039" y="185878"/>
            <a:ext cx="8587067" cy="4290498"/>
          </a:xfrm>
        </p:spPr>
        <p:txBody>
          <a:bodyPr>
            <a:normAutofit fontScale="62500" lnSpcReduction="20000"/>
          </a:bodyPr>
          <a:lstStyle/>
          <a:p>
            <a:pPr marL="0" indent="0">
              <a:buNone/>
            </a:pPr>
            <a:r>
              <a:rPr lang="en-US" b="1" dirty="0"/>
              <a:t>Imagine you are a marketing manager for a tech company that has just launched a new software product. You have a list of 10,000 potential customers, but your budget only allows you to reach out to 2,000 of them. You build a predictive model to identify customers most likely to buy the product.</a:t>
            </a:r>
          </a:p>
          <a:p>
            <a:endParaRPr lang="en-US" dirty="0"/>
          </a:p>
          <a:p>
            <a:r>
              <a:rPr lang="en-US" b="1" dirty="0"/>
              <a:t>Traditional Metrics:</a:t>
            </a:r>
          </a:p>
          <a:p>
            <a:pPr lvl="1"/>
            <a:r>
              <a:rPr lang="en-US" dirty="0"/>
              <a:t>Accuracy: This tells you how many of the 10,000 you correctly identify but not which 2,000 to target.</a:t>
            </a:r>
          </a:p>
          <a:p>
            <a:pPr lvl="1"/>
            <a:r>
              <a:rPr lang="en-US" dirty="0"/>
              <a:t>Precision and Recall: Useful but don't tell you how to prioritize within your budget constraints.</a:t>
            </a:r>
          </a:p>
          <a:p>
            <a:pPr lvl="1"/>
            <a:r>
              <a:rPr lang="en-US" dirty="0"/>
              <a:t>F1-Score: Gives a balance between Precision and Recall but still doesn't guide resource allocation.</a:t>
            </a:r>
          </a:p>
          <a:p>
            <a:pPr lvl="1"/>
            <a:r>
              <a:rPr lang="en-US" dirty="0"/>
              <a:t>ROC and PR Curves: Show performance across various thresholds but don't directly translate to business impact.</a:t>
            </a:r>
          </a:p>
          <a:p>
            <a:endParaRPr lang="en-US" dirty="0"/>
          </a:p>
          <a:p>
            <a:r>
              <a:rPr lang="en-US" b="1" dirty="0"/>
              <a:t>Enter Lift and Gain Charts</a:t>
            </a:r>
            <a:r>
              <a:rPr lang="en-US" dirty="0"/>
              <a:t>:</a:t>
            </a:r>
          </a:p>
          <a:p>
            <a:pPr lvl="1"/>
            <a:r>
              <a:rPr lang="en-US" dirty="0"/>
              <a:t>Gain Chart: After sorting the 10,000 customers by the model's predicted probabilities, the Gain Chart tells you the percentage of all positive responses you can expect by targeting the top X%. For example, if the Gain at 20% is 60%, targeting the top 2,000 (20% of 10,000) can capture 60% of all customers who would respond positively.</a:t>
            </a:r>
          </a:p>
          <a:p>
            <a:pPr lvl="1"/>
            <a:r>
              <a:rPr lang="en-US" dirty="0"/>
              <a:t>Lift Chart: Now, let's say you want to know how much better your model is compared to random guessing. If the Lift value at 20% is 3, it means that by using your model to select the top 2,000, you are three times more effective in reaching potential customers than by selecting randomly.</a:t>
            </a:r>
          </a:p>
          <a:p>
            <a:pPr lvl="1"/>
            <a:endParaRPr lang="en-US" dirty="0"/>
          </a:p>
          <a:p>
            <a:r>
              <a:rPr lang="en-US" b="1" dirty="0"/>
              <a:t>Why is this Useful?</a:t>
            </a:r>
          </a:p>
          <a:p>
            <a:pPr lvl="1"/>
            <a:r>
              <a:rPr lang="en-US" dirty="0"/>
              <a:t>Resource Allocation: You know exactly how to allocate your limited resources for maximum impact.</a:t>
            </a:r>
          </a:p>
          <a:p>
            <a:pPr lvl="1"/>
            <a:r>
              <a:rPr lang="en-US" dirty="0"/>
              <a:t>ROI: You can calculate the return on investment much more accurately.</a:t>
            </a:r>
          </a:p>
          <a:p>
            <a:pPr lvl="1"/>
            <a:r>
              <a:rPr lang="en-US" dirty="0"/>
              <a:t>Strategic Planning: You can make informed decisions, like whether it's worth increasing the budget to target a larger audience.</a:t>
            </a:r>
            <a:br>
              <a:rPr lang="en-US" dirty="0"/>
            </a:br>
            <a:endParaRPr lang="en-US" dirty="0"/>
          </a:p>
          <a:p>
            <a:endParaRPr lang="en-US" dirty="0"/>
          </a:p>
        </p:txBody>
      </p:sp>
    </p:spTree>
    <p:extLst>
      <p:ext uri="{BB962C8B-B14F-4D97-AF65-F5344CB8AC3E}">
        <p14:creationId xmlns:p14="http://schemas.microsoft.com/office/powerpoint/2010/main" val="33646881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CB02-41C2-4102-BB71-C769AF8CAD83}"/>
              </a:ext>
            </a:extLst>
          </p:cNvPr>
          <p:cNvSpPr>
            <a:spLocks noGrp="1"/>
          </p:cNvSpPr>
          <p:nvPr>
            <p:ph type="title"/>
          </p:nvPr>
        </p:nvSpPr>
        <p:spPr/>
        <p:txBody>
          <a:bodyPr>
            <a:normAutofit fontScale="90000"/>
          </a:bodyPr>
          <a:lstStyle/>
          <a:p>
            <a:r>
              <a:rPr lang="en-US" sz="6000" dirty="0"/>
              <a:t>Example of ANN</a:t>
            </a:r>
          </a:p>
        </p:txBody>
      </p:sp>
      <p:sp>
        <p:nvSpPr>
          <p:cNvPr id="3" name="Content Placeholder 2">
            <a:extLst>
              <a:ext uri="{FF2B5EF4-FFF2-40B4-BE49-F238E27FC236}">
                <a16:creationId xmlns:a16="http://schemas.microsoft.com/office/drawing/2014/main" id="{BCFB7CC9-81A5-4264-A5F3-E517C43EF3D9}"/>
              </a:ext>
            </a:extLst>
          </p:cNvPr>
          <p:cNvSpPr>
            <a:spLocks noGrp="1"/>
          </p:cNvSpPr>
          <p:nvPr>
            <p:ph idx="1"/>
          </p:nvPr>
        </p:nvSpPr>
        <p:spPr/>
        <p:txBody>
          <a:bodyPr/>
          <a:lstStyle/>
          <a:p>
            <a:r>
              <a:rPr lang="en-US" sz="2800" dirty="0"/>
              <a:t>Handwriting recognition</a:t>
            </a:r>
          </a:p>
        </p:txBody>
      </p:sp>
      <p:sp>
        <p:nvSpPr>
          <p:cNvPr id="4" name="Slide Number Placeholder 3">
            <a:extLst>
              <a:ext uri="{FF2B5EF4-FFF2-40B4-BE49-F238E27FC236}">
                <a16:creationId xmlns:a16="http://schemas.microsoft.com/office/drawing/2014/main" id="{85A54F92-1CE9-4321-8DCB-96C6C3A7F8C6}"/>
              </a:ext>
            </a:extLst>
          </p:cNvPr>
          <p:cNvSpPr>
            <a:spLocks noGrp="1"/>
          </p:cNvSpPr>
          <p:nvPr>
            <p:ph type="sldNum" sz="quarter" idx="12"/>
          </p:nvPr>
        </p:nvSpPr>
        <p:spPr/>
        <p:txBody>
          <a:bodyPr/>
          <a:lstStyle/>
          <a:p>
            <a:fld id="{179A9A4E-4C82-4D44-9372-C31BB3818094}" type="slidenum">
              <a:rPr lang="en-US" smtClean="0"/>
              <a:pPr/>
              <a:t>60</a:t>
            </a:fld>
            <a:endParaRPr lang="en-US" dirty="0"/>
          </a:p>
        </p:txBody>
      </p:sp>
    </p:spTree>
    <p:extLst>
      <p:ext uri="{BB962C8B-B14F-4D97-AF65-F5344CB8AC3E}">
        <p14:creationId xmlns:p14="http://schemas.microsoft.com/office/powerpoint/2010/main" val="1481403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5077-F101-4B42-B13C-131BE64422FF}"/>
              </a:ext>
            </a:extLst>
          </p:cNvPr>
          <p:cNvSpPr>
            <a:spLocks noGrp="1"/>
          </p:cNvSpPr>
          <p:nvPr>
            <p:ph type="title"/>
          </p:nvPr>
        </p:nvSpPr>
        <p:spPr/>
        <p:txBody>
          <a:bodyPr wrap="square" anchor="b">
            <a:normAutofit/>
          </a:bodyPr>
          <a:lstStyle/>
          <a:p>
            <a:r>
              <a:rPr lang="en-US" dirty="0"/>
              <a:t>Detecting Handwritten Digits</a:t>
            </a:r>
          </a:p>
        </p:txBody>
      </p:sp>
      <p:sp>
        <p:nvSpPr>
          <p:cNvPr id="3" name="Content Placeholder 2">
            <a:extLst>
              <a:ext uri="{FF2B5EF4-FFF2-40B4-BE49-F238E27FC236}">
                <a16:creationId xmlns:a16="http://schemas.microsoft.com/office/drawing/2014/main" id="{D90FB93D-634D-42AA-BCC9-D504C88366D5}"/>
              </a:ext>
            </a:extLst>
          </p:cNvPr>
          <p:cNvSpPr>
            <a:spLocks noGrp="1"/>
          </p:cNvSpPr>
          <p:nvPr>
            <p:ph idx="1"/>
          </p:nvPr>
        </p:nvSpPr>
        <p:spPr>
          <a:xfrm>
            <a:off x="628650" y="1369219"/>
            <a:ext cx="3036038" cy="3263504"/>
          </a:xfrm>
        </p:spPr>
        <p:txBody>
          <a:bodyPr wrap="square" anchor="t">
            <a:normAutofit/>
          </a:bodyPr>
          <a:lstStyle/>
          <a:p>
            <a:r>
              <a:rPr lang="en-US" sz="1600" dirty="0"/>
              <a:t>The MNIST database (Modified National Institute of Standards and Technology database) is a large database of handwritten digits that is commonly used for training various image processing systems</a:t>
            </a:r>
          </a:p>
          <a:p>
            <a:endParaRPr lang="en-US" sz="1600" dirty="0"/>
          </a:p>
          <a:p>
            <a:r>
              <a:rPr lang="en-US" sz="1600" dirty="0"/>
              <a:t>The MNIST database of handwritten digits consists of 70,000 samples.</a:t>
            </a:r>
          </a:p>
          <a:p>
            <a:endParaRPr lang="en-US" dirty="0"/>
          </a:p>
          <a:p>
            <a:endParaRPr lang="en-US" dirty="0"/>
          </a:p>
        </p:txBody>
      </p:sp>
      <p:sp>
        <p:nvSpPr>
          <p:cNvPr id="4" name="Slide Number Placeholder 3">
            <a:extLst>
              <a:ext uri="{FF2B5EF4-FFF2-40B4-BE49-F238E27FC236}">
                <a16:creationId xmlns:a16="http://schemas.microsoft.com/office/drawing/2014/main" id="{23CC0501-BB62-490B-8F3C-10AB6B935F4F}"/>
              </a:ext>
            </a:extLst>
          </p:cNvPr>
          <p:cNvSpPr>
            <a:spLocks noGrp="1"/>
          </p:cNvSpPr>
          <p:nvPr>
            <p:ph type="sldNum" sz="quarter" idx="12"/>
          </p:nvPr>
        </p:nvSpPr>
        <p:spPr/>
        <p:txBody>
          <a:bodyPr anchor="ctr">
            <a:normAutofit/>
          </a:bodyPr>
          <a:lstStyle/>
          <a:p>
            <a:pPr>
              <a:lnSpc>
                <a:spcPct val="90000"/>
              </a:lnSpc>
              <a:spcAft>
                <a:spcPts val="600"/>
              </a:spcAft>
            </a:pPr>
            <a:fld id="{179A9A4E-4C82-4D44-9372-C31BB3818094}" type="slidenum">
              <a:rPr lang="en-US" smtClean="0"/>
              <a:pPr>
                <a:lnSpc>
                  <a:spcPct val="90000"/>
                </a:lnSpc>
                <a:spcAft>
                  <a:spcPts val="600"/>
                </a:spcAft>
              </a:pPr>
              <a:t>61</a:t>
            </a:fld>
            <a:endParaRPr lang="en-US"/>
          </a:p>
        </p:txBody>
      </p:sp>
      <p:pic>
        <p:nvPicPr>
          <p:cNvPr id="7170" name="Picture 2" descr="MNIST sample images">
            <a:extLst>
              <a:ext uri="{FF2B5EF4-FFF2-40B4-BE49-F238E27FC236}">
                <a16:creationId xmlns:a16="http://schemas.microsoft.com/office/drawing/2014/main" id="{60A988E7-4227-4669-AABC-154F0EDF9E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8082" y="1268015"/>
            <a:ext cx="5111750" cy="3105387"/>
          </a:xfrm>
          <a:prstGeom prst="rect">
            <a:avLst/>
          </a:prstGeom>
          <a:solidFill>
            <a:srgbClr val="FFFFFF"/>
          </a:solidFill>
        </p:spPr>
      </p:pic>
    </p:spTree>
    <p:extLst>
      <p:ext uri="{BB962C8B-B14F-4D97-AF65-F5344CB8AC3E}">
        <p14:creationId xmlns:p14="http://schemas.microsoft.com/office/powerpoint/2010/main" val="20806312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D13C-98F5-4EAC-B3BD-74499E213C28}"/>
              </a:ext>
            </a:extLst>
          </p:cNvPr>
          <p:cNvSpPr>
            <a:spLocks noGrp="1"/>
          </p:cNvSpPr>
          <p:nvPr>
            <p:ph type="title"/>
          </p:nvPr>
        </p:nvSpPr>
        <p:spPr/>
        <p:txBody>
          <a:bodyPr/>
          <a:lstStyle/>
          <a:p>
            <a:r>
              <a:rPr lang="en-US" dirty="0"/>
              <a:t>MNIST Data </a:t>
            </a:r>
          </a:p>
        </p:txBody>
      </p:sp>
      <p:sp>
        <p:nvSpPr>
          <p:cNvPr id="4" name="Text Placeholder 3">
            <a:extLst>
              <a:ext uri="{FF2B5EF4-FFF2-40B4-BE49-F238E27FC236}">
                <a16:creationId xmlns:a16="http://schemas.microsoft.com/office/drawing/2014/main" id="{43E537E7-F29A-4F7A-8B69-EF2F76B1ED7F}"/>
              </a:ext>
            </a:extLst>
          </p:cNvPr>
          <p:cNvSpPr>
            <a:spLocks noGrp="1"/>
          </p:cNvSpPr>
          <p:nvPr>
            <p:ph idx="1"/>
          </p:nvPr>
        </p:nvSpPr>
        <p:spPr/>
        <p:txBody>
          <a:bodyPr>
            <a:normAutofit/>
          </a:bodyPr>
          <a:lstStyle/>
          <a:p>
            <a:r>
              <a:rPr lang="en-US" sz="1600" dirty="0"/>
              <a:t>Each image is encoded in a 28x28 pixel grid</a:t>
            </a:r>
          </a:p>
          <a:p>
            <a:r>
              <a:rPr lang="en-US" sz="1600" dirty="0"/>
              <a:t>This grid is represented as 784 x values (28*28)</a:t>
            </a:r>
          </a:p>
          <a:p>
            <a:r>
              <a:rPr lang="en-US" sz="1600" dirty="0"/>
              <a:t>Each observation is a vector of 784 values the represent the intensity of grey found in the image for that location.</a:t>
            </a:r>
          </a:p>
          <a:p>
            <a:endParaRPr lang="en-US" sz="1600" dirty="0"/>
          </a:p>
        </p:txBody>
      </p:sp>
      <p:sp>
        <p:nvSpPr>
          <p:cNvPr id="5" name="Slide Number Placeholder 4">
            <a:extLst>
              <a:ext uri="{FF2B5EF4-FFF2-40B4-BE49-F238E27FC236}">
                <a16:creationId xmlns:a16="http://schemas.microsoft.com/office/drawing/2014/main" id="{780DB408-5F89-475D-A73D-E2AB965B0E05}"/>
              </a:ext>
            </a:extLst>
          </p:cNvPr>
          <p:cNvSpPr>
            <a:spLocks noGrp="1"/>
          </p:cNvSpPr>
          <p:nvPr>
            <p:ph type="sldNum" sz="quarter" idx="12"/>
          </p:nvPr>
        </p:nvSpPr>
        <p:spPr/>
        <p:txBody>
          <a:bodyPr/>
          <a:lstStyle/>
          <a:p>
            <a:fld id="{179A9A4E-4C82-4D44-9372-C31BB3818094}" type="slidenum">
              <a:rPr lang="en-US" smtClean="0"/>
              <a:pPr/>
              <a:t>62</a:t>
            </a:fld>
            <a:endParaRPr lang="en-US" dirty="0"/>
          </a:p>
        </p:txBody>
      </p:sp>
      <p:pic>
        <p:nvPicPr>
          <p:cNvPr id="8" name="Picture 7">
            <a:extLst>
              <a:ext uri="{FF2B5EF4-FFF2-40B4-BE49-F238E27FC236}">
                <a16:creationId xmlns:a16="http://schemas.microsoft.com/office/drawing/2014/main" id="{4A9156FF-7FED-4627-AFCD-D16545E498D5}"/>
              </a:ext>
            </a:extLst>
          </p:cNvPr>
          <p:cNvPicPr>
            <a:picLocks noChangeAspect="1"/>
          </p:cNvPicPr>
          <p:nvPr/>
        </p:nvPicPr>
        <p:blipFill>
          <a:blip r:embed="rId2"/>
          <a:stretch>
            <a:fillRect/>
          </a:stretch>
        </p:blipFill>
        <p:spPr>
          <a:xfrm>
            <a:off x="1667665" y="2458902"/>
            <a:ext cx="6106377" cy="2495898"/>
          </a:xfrm>
          <a:prstGeom prst="rect">
            <a:avLst/>
          </a:prstGeom>
        </p:spPr>
      </p:pic>
    </p:spTree>
    <p:extLst>
      <p:ext uri="{BB962C8B-B14F-4D97-AF65-F5344CB8AC3E}">
        <p14:creationId xmlns:p14="http://schemas.microsoft.com/office/powerpoint/2010/main" val="3318900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a:extLst>
              <a:ext uri="{FF2B5EF4-FFF2-40B4-BE49-F238E27FC236}">
                <a16:creationId xmlns:a16="http://schemas.microsoft.com/office/drawing/2014/main" id="{2909878B-E823-40A3-B14F-FDAFE973AB71}"/>
              </a:ext>
            </a:extLst>
          </p:cNvPr>
          <p:cNvSpPr/>
          <p:nvPr/>
        </p:nvSpPr>
        <p:spPr bwMode="auto">
          <a:xfrm>
            <a:off x="5043477" y="1811843"/>
            <a:ext cx="594620" cy="149528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a:extLst>
              <a:ext uri="{FF2B5EF4-FFF2-40B4-BE49-F238E27FC236}">
                <a16:creationId xmlns:a16="http://schemas.microsoft.com/office/drawing/2014/main" id="{188675D1-D81F-4C97-B7E0-AB1683EE360F}"/>
              </a:ext>
            </a:extLst>
          </p:cNvPr>
          <p:cNvSpPr>
            <a:spLocks noGrp="1"/>
          </p:cNvSpPr>
          <p:nvPr>
            <p:ph type="title"/>
          </p:nvPr>
        </p:nvSpPr>
        <p:spPr>
          <a:xfrm>
            <a:off x="639402" y="497786"/>
            <a:ext cx="7886700" cy="692663"/>
          </a:xfrm>
        </p:spPr>
        <p:txBody>
          <a:bodyPr>
            <a:normAutofit/>
          </a:bodyPr>
          <a:lstStyle/>
          <a:p>
            <a:r>
              <a:rPr lang="en-US" dirty="0"/>
              <a:t>Potential Network</a:t>
            </a:r>
          </a:p>
        </p:txBody>
      </p:sp>
      <p:sp>
        <p:nvSpPr>
          <p:cNvPr id="5" name="Slide Number Placeholder 4">
            <a:extLst>
              <a:ext uri="{FF2B5EF4-FFF2-40B4-BE49-F238E27FC236}">
                <a16:creationId xmlns:a16="http://schemas.microsoft.com/office/drawing/2014/main" id="{8483C086-6A18-46B5-9304-1D0937C5D340}"/>
              </a:ext>
            </a:extLst>
          </p:cNvPr>
          <p:cNvSpPr>
            <a:spLocks noGrp="1"/>
          </p:cNvSpPr>
          <p:nvPr>
            <p:ph type="sldNum" sz="quarter" idx="12"/>
          </p:nvPr>
        </p:nvSpPr>
        <p:spPr/>
        <p:txBody>
          <a:bodyPr/>
          <a:lstStyle/>
          <a:p>
            <a:fld id="{179A9A4E-4C82-4D44-9372-C31BB3818094}" type="slidenum">
              <a:rPr lang="en-US" smtClean="0"/>
              <a:pPr/>
              <a:t>63</a:t>
            </a:fld>
            <a:endParaRPr lang="en-US" dirty="0"/>
          </a:p>
        </p:txBody>
      </p:sp>
      <p:sp>
        <p:nvSpPr>
          <p:cNvPr id="8" name="Rectangle 7">
            <a:extLst>
              <a:ext uri="{FF2B5EF4-FFF2-40B4-BE49-F238E27FC236}">
                <a16:creationId xmlns:a16="http://schemas.microsoft.com/office/drawing/2014/main" id="{30F7363D-D651-45E6-A483-B6CF61E99318}"/>
              </a:ext>
            </a:extLst>
          </p:cNvPr>
          <p:cNvSpPr/>
          <p:nvPr/>
        </p:nvSpPr>
        <p:spPr bwMode="auto">
          <a:xfrm>
            <a:off x="786161" y="1447588"/>
            <a:ext cx="609600" cy="34669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EE288411-C853-431D-81BF-E15D023ADCF3}"/>
              </a:ext>
            </a:extLst>
          </p:cNvPr>
          <p:cNvSpPr/>
          <p:nvPr/>
        </p:nvSpPr>
        <p:spPr bwMode="auto">
          <a:xfrm>
            <a:off x="938561" y="1523789"/>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a:extLst>
              <a:ext uri="{FF2B5EF4-FFF2-40B4-BE49-F238E27FC236}">
                <a16:creationId xmlns:a16="http://schemas.microsoft.com/office/drawing/2014/main" id="{B8DB2CBF-AC46-46DF-9D76-D4503EDCCE5F}"/>
              </a:ext>
            </a:extLst>
          </p:cNvPr>
          <p:cNvSpPr/>
          <p:nvPr/>
        </p:nvSpPr>
        <p:spPr bwMode="auto">
          <a:xfrm>
            <a:off x="938561" y="1952414"/>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a:extLst>
              <a:ext uri="{FF2B5EF4-FFF2-40B4-BE49-F238E27FC236}">
                <a16:creationId xmlns:a16="http://schemas.microsoft.com/office/drawing/2014/main" id="{0AD064A4-8331-471E-80D2-0C64838E1713}"/>
              </a:ext>
            </a:extLst>
          </p:cNvPr>
          <p:cNvSpPr/>
          <p:nvPr/>
        </p:nvSpPr>
        <p:spPr bwMode="auto">
          <a:xfrm>
            <a:off x="938189" y="2381039"/>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a:extLst>
              <a:ext uri="{FF2B5EF4-FFF2-40B4-BE49-F238E27FC236}">
                <a16:creationId xmlns:a16="http://schemas.microsoft.com/office/drawing/2014/main" id="{B5F70B91-F352-45EF-B71E-1A2FDB23A8EF}"/>
              </a:ext>
            </a:extLst>
          </p:cNvPr>
          <p:cNvSpPr/>
          <p:nvPr/>
        </p:nvSpPr>
        <p:spPr bwMode="auto">
          <a:xfrm>
            <a:off x="938189" y="2809664"/>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a:extLst>
              <a:ext uri="{FF2B5EF4-FFF2-40B4-BE49-F238E27FC236}">
                <a16:creationId xmlns:a16="http://schemas.microsoft.com/office/drawing/2014/main" id="{E8AC73CC-6A5A-44DC-88E9-90D3E6243FC0}"/>
              </a:ext>
            </a:extLst>
          </p:cNvPr>
          <p:cNvSpPr/>
          <p:nvPr/>
        </p:nvSpPr>
        <p:spPr bwMode="auto">
          <a:xfrm>
            <a:off x="3226778" y="1676189"/>
            <a:ext cx="608856" cy="277909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F1B62522-D0C9-48D6-A05E-1083066CD4C5}"/>
              </a:ext>
            </a:extLst>
          </p:cNvPr>
          <p:cNvSpPr/>
          <p:nvPr/>
        </p:nvSpPr>
        <p:spPr bwMode="auto">
          <a:xfrm>
            <a:off x="3358843" y="174727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BAA0CBB1-E55A-4663-AE81-47153C11B733}"/>
              </a:ext>
            </a:extLst>
          </p:cNvPr>
          <p:cNvSpPr/>
          <p:nvPr/>
        </p:nvSpPr>
        <p:spPr bwMode="auto">
          <a:xfrm>
            <a:off x="3358843" y="2175897"/>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5846B712-6E52-4F29-9F73-A715056476C3}"/>
              </a:ext>
            </a:extLst>
          </p:cNvPr>
          <p:cNvSpPr/>
          <p:nvPr/>
        </p:nvSpPr>
        <p:spPr bwMode="auto">
          <a:xfrm>
            <a:off x="3358471" y="260452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ectangle 25">
            <a:extLst>
              <a:ext uri="{FF2B5EF4-FFF2-40B4-BE49-F238E27FC236}">
                <a16:creationId xmlns:a16="http://schemas.microsoft.com/office/drawing/2014/main" id="{BBDB4881-577B-436B-9356-715F59CF5AE3}"/>
              </a:ext>
            </a:extLst>
          </p:cNvPr>
          <p:cNvSpPr/>
          <p:nvPr/>
        </p:nvSpPr>
        <p:spPr bwMode="auto">
          <a:xfrm>
            <a:off x="4120843" y="1795916"/>
            <a:ext cx="594620" cy="228474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74EE3FE4-A812-4586-B8C2-FEF3F6CBD4AE}"/>
              </a:ext>
            </a:extLst>
          </p:cNvPr>
          <p:cNvSpPr/>
          <p:nvPr/>
        </p:nvSpPr>
        <p:spPr bwMode="auto">
          <a:xfrm>
            <a:off x="4273243" y="1872115"/>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580F70BD-4925-4A54-B14A-A01FA9CE61B8}"/>
              </a:ext>
            </a:extLst>
          </p:cNvPr>
          <p:cNvSpPr/>
          <p:nvPr/>
        </p:nvSpPr>
        <p:spPr bwMode="auto">
          <a:xfrm>
            <a:off x="4273243" y="2300740"/>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a:extLst>
              <a:ext uri="{FF2B5EF4-FFF2-40B4-BE49-F238E27FC236}">
                <a16:creationId xmlns:a16="http://schemas.microsoft.com/office/drawing/2014/main" id="{2D8F6CA8-6236-4F95-A8E4-40F13939A135}"/>
              </a:ext>
            </a:extLst>
          </p:cNvPr>
          <p:cNvSpPr/>
          <p:nvPr/>
        </p:nvSpPr>
        <p:spPr bwMode="auto">
          <a:xfrm>
            <a:off x="7378255" y="1223184"/>
            <a:ext cx="629191" cy="3663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C2341ADA-F204-4F5B-8F80-9F077F33EC07}"/>
              </a:ext>
            </a:extLst>
          </p:cNvPr>
          <p:cNvSpPr/>
          <p:nvPr/>
        </p:nvSpPr>
        <p:spPr bwMode="auto">
          <a:xfrm>
            <a:off x="7550247" y="132333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36" name="TextBox 35">
            <a:extLst>
              <a:ext uri="{FF2B5EF4-FFF2-40B4-BE49-F238E27FC236}">
                <a16:creationId xmlns:a16="http://schemas.microsoft.com/office/drawing/2014/main" id="{0530BBED-E4A7-4210-AD05-81ECAD2ACE59}"/>
              </a:ext>
            </a:extLst>
          </p:cNvPr>
          <p:cNvSpPr txBox="1"/>
          <p:nvPr/>
        </p:nvSpPr>
        <p:spPr>
          <a:xfrm>
            <a:off x="671489" y="1074242"/>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38" name="TextBox 37">
            <a:extLst>
              <a:ext uri="{FF2B5EF4-FFF2-40B4-BE49-F238E27FC236}">
                <a16:creationId xmlns:a16="http://schemas.microsoft.com/office/drawing/2014/main" id="{33C15708-8B39-4624-BD65-39775F6FB631}"/>
              </a:ext>
            </a:extLst>
          </p:cNvPr>
          <p:cNvSpPr txBox="1"/>
          <p:nvPr/>
        </p:nvSpPr>
        <p:spPr>
          <a:xfrm>
            <a:off x="3953175" y="1034528"/>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0" name="TextBox 39">
            <a:extLst>
              <a:ext uri="{FF2B5EF4-FFF2-40B4-BE49-F238E27FC236}">
                <a16:creationId xmlns:a16="http://schemas.microsoft.com/office/drawing/2014/main" id="{7C629BCB-3C6D-45E3-83AE-DEB889062570}"/>
              </a:ext>
            </a:extLst>
          </p:cNvPr>
          <p:cNvSpPr txBox="1"/>
          <p:nvPr/>
        </p:nvSpPr>
        <p:spPr>
          <a:xfrm>
            <a:off x="7202633" y="859843"/>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2" name="Right Brace 41">
            <a:extLst>
              <a:ext uri="{FF2B5EF4-FFF2-40B4-BE49-F238E27FC236}">
                <a16:creationId xmlns:a16="http://schemas.microsoft.com/office/drawing/2014/main" id="{4122AC7D-A147-4123-82E4-9922D3135F23}"/>
              </a:ext>
            </a:extLst>
          </p:cNvPr>
          <p:cNvSpPr/>
          <p:nvPr/>
        </p:nvSpPr>
        <p:spPr bwMode="auto">
          <a:xfrm rot="16200000">
            <a:off x="4417025" y="-523954"/>
            <a:ext cx="233749" cy="38862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4" name="Straight Arrow Connector 43">
            <a:extLst>
              <a:ext uri="{FF2B5EF4-FFF2-40B4-BE49-F238E27FC236}">
                <a16:creationId xmlns:a16="http://schemas.microsoft.com/office/drawing/2014/main" id="{C0DC5122-94CE-48B8-A876-59CBF6F845BA}"/>
              </a:ext>
            </a:extLst>
          </p:cNvPr>
          <p:cNvCxnSpPr>
            <a:cxnSpLocks/>
            <a:stCxn id="10" idx="6"/>
          </p:cNvCxnSpPr>
          <p:nvPr/>
        </p:nvCxnSpPr>
        <p:spPr bwMode="auto">
          <a:xfrm>
            <a:off x="1243361" y="1676189"/>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 name="Straight Arrow Connector 45">
            <a:extLst>
              <a:ext uri="{FF2B5EF4-FFF2-40B4-BE49-F238E27FC236}">
                <a16:creationId xmlns:a16="http://schemas.microsoft.com/office/drawing/2014/main" id="{BD355377-F501-4B07-91B1-B18B49DE2B39}"/>
              </a:ext>
            </a:extLst>
          </p:cNvPr>
          <p:cNvCxnSpPr>
            <a:cxnSpLocks/>
            <a:stCxn id="10" idx="6"/>
            <a:endCxn id="22" idx="2"/>
          </p:cNvCxnSpPr>
          <p:nvPr/>
        </p:nvCxnSpPr>
        <p:spPr bwMode="auto">
          <a:xfrm>
            <a:off x="1243361" y="1676189"/>
            <a:ext cx="2115482"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 name="Straight Arrow Connector 47">
            <a:extLst>
              <a:ext uri="{FF2B5EF4-FFF2-40B4-BE49-F238E27FC236}">
                <a16:creationId xmlns:a16="http://schemas.microsoft.com/office/drawing/2014/main" id="{6212C770-A348-4E3A-AEC6-4A6411307C71}"/>
              </a:ext>
            </a:extLst>
          </p:cNvPr>
          <p:cNvCxnSpPr>
            <a:cxnSpLocks/>
            <a:stCxn id="10" idx="6"/>
            <a:endCxn id="24" idx="2"/>
          </p:cNvCxnSpPr>
          <p:nvPr/>
        </p:nvCxnSpPr>
        <p:spPr bwMode="auto">
          <a:xfrm>
            <a:off x="1243361" y="1676189"/>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 name="Straight Arrow Connector 49">
            <a:extLst>
              <a:ext uri="{FF2B5EF4-FFF2-40B4-BE49-F238E27FC236}">
                <a16:creationId xmlns:a16="http://schemas.microsoft.com/office/drawing/2014/main" id="{3456A4B9-4F1D-4F05-8934-ADC4ADA4BF48}"/>
              </a:ext>
            </a:extLst>
          </p:cNvPr>
          <p:cNvCxnSpPr>
            <a:cxnSpLocks/>
            <a:stCxn id="12" idx="6"/>
            <a:endCxn id="20" idx="2"/>
          </p:cNvCxnSpPr>
          <p:nvPr/>
        </p:nvCxnSpPr>
        <p:spPr bwMode="auto">
          <a:xfrm flipV="1">
            <a:off x="1243361" y="1899672"/>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5A55FC5B-52FB-4359-988C-FC73E1E1CAE5}"/>
              </a:ext>
            </a:extLst>
          </p:cNvPr>
          <p:cNvCxnSpPr>
            <a:cxnSpLocks/>
            <a:stCxn id="12" idx="6"/>
            <a:endCxn id="22" idx="2"/>
          </p:cNvCxnSpPr>
          <p:nvPr/>
        </p:nvCxnSpPr>
        <p:spPr bwMode="auto">
          <a:xfrm>
            <a:off x="1243361" y="2104814"/>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58ABDB7F-81E1-424E-9605-945D43FD3D1F}"/>
              </a:ext>
            </a:extLst>
          </p:cNvPr>
          <p:cNvCxnSpPr>
            <a:cxnSpLocks/>
            <a:stCxn id="12" idx="6"/>
            <a:endCxn id="24" idx="2"/>
          </p:cNvCxnSpPr>
          <p:nvPr/>
        </p:nvCxnSpPr>
        <p:spPr bwMode="auto">
          <a:xfrm>
            <a:off x="1243361" y="2104814"/>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D060021F-B3E7-4AA9-B71D-79ADD33790B6}"/>
              </a:ext>
            </a:extLst>
          </p:cNvPr>
          <p:cNvCxnSpPr>
            <a:cxnSpLocks/>
            <a:stCxn id="14" idx="6"/>
            <a:endCxn id="24" idx="2"/>
          </p:cNvCxnSpPr>
          <p:nvPr/>
        </p:nvCxnSpPr>
        <p:spPr bwMode="auto">
          <a:xfrm>
            <a:off x="1242989" y="2533439"/>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15721752-00F2-4CD2-9B2A-2FAB3DF427E2}"/>
              </a:ext>
            </a:extLst>
          </p:cNvPr>
          <p:cNvCxnSpPr>
            <a:cxnSpLocks/>
            <a:stCxn id="14" idx="6"/>
            <a:endCxn id="22" idx="2"/>
          </p:cNvCxnSpPr>
          <p:nvPr/>
        </p:nvCxnSpPr>
        <p:spPr bwMode="auto">
          <a:xfrm flipV="1">
            <a:off x="1242989" y="2328297"/>
            <a:ext cx="2115854"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0" name="Straight Arrow Connector 59">
            <a:extLst>
              <a:ext uri="{FF2B5EF4-FFF2-40B4-BE49-F238E27FC236}">
                <a16:creationId xmlns:a16="http://schemas.microsoft.com/office/drawing/2014/main" id="{A4B80804-7080-4429-9AAA-680673522208}"/>
              </a:ext>
            </a:extLst>
          </p:cNvPr>
          <p:cNvCxnSpPr>
            <a:cxnSpLocks/>
            <a:stCxn id="14" idx="6"/>
            <a:endCxn id="20" idx="2"/>
          </p:cNvCxnSpPr>
          <p:nvPr/>
        </p:nvCxnSpPr>
        <p:spPr bwMode="auto">
          <a:xfrm flipV="1">
            <a:off x="1242989" y="1899672"/>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150495E1-2503-466F-9AC9-2E3C4B967700}"/>
              </a:ext>
            </a:extLst>
          </p:cNvPr>
          <p:cNvCxnSpPr>
            <a:cxnSpLocks/>
            <a:stCxn id="16" idx="6"/>
            <a:endCxn id="20" idx="2"/>
          </p:cNvCxnSpPr>
          <p:nvPr/>
        </p:nvCxnSpPr>
        <p:spPr bwMode="auto">
          <a:xfrm flipV="1">
            <a:off x="1242989" y="1899672"/>
            <a:ext cx="2115854"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4" name="Straight Arrow Connector 63">
            <a:extLst>
              <a:ext uri="{FF2B5EF4-FFF2-40B4-BE49-F238E27FC236}">
                <a16:creationId xmlns:a16="http://schemas.microsoft.com/office/drawing/2014/main" id="{C27799D9-EF48-4B96-B8CC-57D862513D86}"/>
              </a:ext>
            </a:extLst>
          </p:cNvPr>
          <p:cNvCxnSpPr>
            <a:cxnSpLocks/>
            <a:stCxn id="16" idx="6"/>
            <a:endCxn id="22" idx="2"/>
          </p:cNvCxnSpPr>
          <p:nvPr/>
        </p:nvCxnSpPr>
        <p:spPr bwMode="auto">
          <a:xfrm flipV="1">
            <a:off x="1242989" y="2328297"/>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6" name="Straight Arrow Connector 65">
            <a:extLst>
              <a:ext uri="{FF2B5EF4-FFF2-40B4-BE49-F238E27FC236}">
                <a16:creationId xmlns:a16="http://schemas.microsoft.com/office/drawing/2014/main" id="{D9BD1263-9F1D-4259-AA44-0B1FA294C493}"/>
              </a:ext>
            </a:extLst>
          </p:cNvPr>
          <p:cNvCxnSpPr>
            <a:cxnSpLocks/>
            <a:stCxn id="16" idx="6"/>
            <a:endCxn id="24" idx="2"/>
          </p:cNvCxnSpPr>
          <p:nvPr/>
        </p:nvCxnSpPr>
        <p:spPr bwMode="auto">
          <a:xfrm flipV="1">
            <a:off x="1242989" y="2756922"/>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8" name="Straight Arrow Connector 67">
            <a:extLst>
              <a:ext uri="{FF2B5EF4-FFF2-40B4-BE49-F238E27FC236}">
                <a16:creationId xmlns:a16="http://schemas.microsoft.com/office/drawing/2014/main" id="{04C76E29-02F0-41C9-BF17-36AFC728D5A8}"/>
              </a:ext>
            </a:extLst>
          </p:cNvPr>
          <p:cNvCxnSpPr>
            <a:cxnSpLocks/>
            <a:stCxn id="20" idx="6"/>
            <a:endCxn id="28" idx="2"/>
          </p:cNvCxnSpPr>
          <p:nvPr/>
        </p:nvCxnSpPr>
        <p:spPr bwMode="auto">
          <a:xfrm>
            <a:off x="3663643" y="1899672"/>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0" name="Straight Arrow Connector 69">
            <a:extLst>
              <a:ext uri="{FF2B5EF4-FFF2-40B4-BE49-F238E27FC236}">
                <a16:creationId xmlns:a16="http://schemas.microsoft.com/office/drawing/2014/main" id="{AF20CE2F-6196-4E3B-82E7-86FF2006060D}"/>
              </a:ext>
            </a:extLst>
          </p:cNvPr>
          <p:cNvCxnSpPr>
            <a:cxnSpLocks/>
            <a:stCxn id="20" idx="6"/>
            <a:endCxn id="30" idx="2"/>
          </p:cNvCxnSpPr>
          <p:nvPr/>
        </p:nvCxnSpPr>
        <p:spPr bwMode="auto">
          <a:xfrm>
            <a:off x="3663643" y="1899672"/>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2" name="Straight Arrow Connector 71">
            <a:extLst>
              <a:ext uri="{FF2B5EF4-FFF2-40B4-BE49-F238E27FC236}">
                <a16:creationId xmlns:a16="http://schemas.microsoft.com/office/drawing/2014/main" id="{21CE5A81-FA8A-45C6-8173-C9A4ADB49123}"/>
              </a:ext>
            </a:extLst>
          </p:cNvPr>
          <p:cNvCxnSpPr>
            <a:cxnSpLocks/>
            <a:stCxn id="22" idx="6"/>
            <a:endCxn id="28" idx="2"/>
          </p:cNvCxnSpPr>
          <p:nvPr/>
        </p:nvCxnSpPr>
        <p:spPr bwMode="auto">
          <a:xfrm flipV="1">
            <a:off x="3663643" y="2024515"/>
            <a:ext cx="609600"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4" name="Straight Arrow Connector 73">
            <a:extLst>
              <a:ext uri="{FF2B5EF4-FFF2-40B4-BE49-F238E27FC236}">
                <a16:creationId xmlns:a16="http://schemas.microsoft.com/office/drawing/2014/main" id="{1F65B81D-EA93-4AF0-A35A-8EACB01D526A}"/>
              </a:ext>
            </a:extLst>
          </p:cNvPr>
          <p:cNvCxnSpPr>
            <a:cxnSpLocks/>
            <a:stCxn id="22" idx="6"/>
            <a:endCxn id="30" idx="2"/>
          </p:cNvCxnSpPr>
          <p:nvPr/>
        </p:nvCxnSpPr>
        <p:spPr bwMode="auto">
          <a:xfrm>
            <a:off x="3663643" y="2328297"/>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6" name="Straight Arrow Connector 75">
            <a:extLst>
              <a:ext uri="{FF2B5EF4-FFF2-40B4-BE49-F238E27FC236}">
                <a16:creationId xmlns:a16="http://schemas.microsoft.com/office/drawing/2014/main" id="{0E40A082-0D0F-4C43-A229-B3C2D0C8C89B}"/>
              </a:ext>
            </a:extLst>
          </p:cNvPr>
          <p:cNvCxnSpPr>
            <a:cxnSpLocks/>
            <a:stCxn id="24" idx="6"/>
            <a:endCxn id="28" idx="2"/>
          </p:cNvCxnSpPr>
          <p:nvPr/>
        </p:nvCxnSpPr>
        <p:spPr bwMode="auto">
          <a:xfrm flipV="1">
            <a:off x="3663271" y="2024515"/>
            <a:ext cx="609972"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8" name="Straight Arrow Connector 77">
            <a:extLst>
              <a:ext uri="{FF2B5EF4-FFF2-40B4-BE49-F238E27FC236}">
                <a16:creationId xmlns:a16="http://schemas.microsoft.com/office/drawing/2014/main" id="{49EB0B94-A14A-47A3-99A1-64265200EEEF}"/>
              </a:ext>
            </a:extLst>
          </p:cNvPr>
          <p:cNvCxnSpPr>
            <a:cxnSpLocks/>
            <a:stCxn id="24" idx="6"/>
            <a:endCxn id="30" idx="2"/>
          </p:cNvCxnSpPr>
          <p:nvPr/>
        </p:nvCxnSpPr>
        <p:spPr bwMode="auto">
          <a:xfrm flipV="1">
            <a:off x="3663271" y="2453140"/>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83" name="TextBox 82">
            <a:extLst>
              <a:ext uri="{FF2B5EF4-FFF2-40B4-BE49-F238E27FC236}">
                <a16:creationId xmlns:a16="http://schemas.microsoft.com/office/drawing/2014/main" id="{309ECAA0-B09D-43FF-81FB-BFF66858DD9F}"/>
              </a:ext>
            </a:extLst>
          </p:cNvPr>
          <p:cNvSpPr txBox="1"/>
          <p:nvPr/>
        </p:nvSpPr>
        <p:spPr>
          <a:xfrm>
            <a:off x="7565430" y="1323333"/>
            <a:ext cx="274434" cy="307777"/>
          </a:xfrm>
          <a:prstGeom prst="rect">
            <a:avLst/>
          </a:prstGeom>
          <a:noFill/>
        </p:spPr>
        <p:txBody>
          <a:bodyPr wrap="none" rtlCol="0">
            <a:spAutoFit/>
          </a:bodyPr>
          <a:lstStyle/>
          <a:p>
            <a:r>
              <a:rPr lang="en-US" sz="1400" dirty="0"/>
              <a:t>0</a:t>
            </a:r>
          </a:p>
        </p:txBody>
      </p:sp>
      <p:sp>
        <p:nvSpPr>
          <p:cNvPr id="85" name="Oval 84">
            <a:extLst>
              <a:ext uri="{FF2B5EF4-FFF2-40B4-BE49-F238E27FC236}">
                <a16:creationId xmlns:a16="http://schemas.microsoft.com/office/drawing/2014/main" id="{973B987B-40BF-475F-93BA-027D8C8F54B7}"/>
              </a:ext>
            </a:extLst>
          </p:cNvPr>
          <p:cNvSpPr/>
          <p:nvPr/>
        </p:nvSpPr>
        <p:spPr bwMode="auto">
          <a:xfrm>
            <a:off x="7550060" y="166213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7" name="TextBox 86">
            <a:extLst>
              <a:ext uri="{FF2B5EF4-FFF2-40B4-BE49-F238E27FC236}">
                <a16:creationId xmlns:a16="http://schemas.microsoft.com/office/drawing/2014/main" id="{2F4D4811-42B7-4F89-8216-50979C9DC7BC}"/>
              </a:ext>
            </a:extLst>
          </p:cNvPr>
          <p:cNvSpPr txBox="1"/>
          <p:nvPr/>
        </p:nvSpPr>
        <p:spPr>
          <a:xfrm>
            <a:off x="7565243" y="1662134"/>
            <a:ext cx="274434" cy="307777"/>
          </a:xfrm>
          <a:prstGeom prst="rect">
            <a:avLst/>
          </a:prstGeom>
          <a:noFill/>
        </p:spPr>
        <p:txBody>
          <a:bodyPr wrap="none" rtlCol="0">
            <a:spAutoFit/>
          </a:bodyPr>
          <a:lstStyle/>
          <a:p>
            <a:r>
              <a:rPr lang="en-US" sz="1400" dirty="0"/>
              <a:t>1</a:t>
            </a:r>
          </a:p>
        </p:txBody>
      </p:sp>
      <p:sp>
        <p:nvSpPr>
          <p:cNvPr id="89" name="Oval 88">
            <a:extLst>
              <a:ext uri="{FF2B5EF4-FFF2-40B4-BE49-F238E27FC236}">
                <a16:creationId xmlns:a16="http://schemas.microsoft.com/office/drawing/2014/main" id="{9E7A6FA9-5FA8-4783-9D5E-7811C83FB197}"/>
              </a:ext>
            </a:extLst>
          </p:cNvPr>
          <p:cNvSpPr/>
          <p:nvPr/>
        </p:nvSpPr>
        <p:spPr bwMode="auto">
          <a:xfrm>
            <a:off x="7545839" y="200136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1" name="TextBox 90">
            <a:extLst>
              <a:ext uri="{FF2B5EF4-FFF2-40B4-BE49-F238E27FC236}">
                <a16:creationId xmlns:a16="http://schemas.microsoft.com/office/drawing/2014/main" id="{4DA89837-7517-4523-8896-C54E074CBDCE}"/>
              </a:ext>
            </a:extLst>
          </p:cNvPr>
          <p:cNvSpPr txBox="1"/>
          <p:nvPr/>
        </p:nvSpPr>
        <p:spPr>
          <a:xfrm>
            <a:off x="7561022" y="2001362"/>
            <a:ext cx="274434" cy="307777"/>
          </a:xfrm>
          <a:prstGeom prst="rect">
            <a:avLst/>
          </a:prstGeom>
          <a:noFill/>
        </p:spPr>
        <p:txBody>
          <a:bodyPr wrap="none" rtlCol="0">
            <a:spAutoFit/>
          </a:bodyPr>
          <a:lstStyle/>
          <a:p>
            <a:r>
              <a:rPr lang="en-US" sz="1400" dirty="0"/>
              <a:t>2</a:t>
            </a:r>
          </a:p>
        </p:txBody>
      </p:sp>
      <p:sp>
        <p:nvSpPr>
          <p:cNvPr id="93" name="Oval 92">
            <a:extLst>
              <a:ext uri="{FF2B5EF4-FFF2-40B4-BE49-F238E27FC236}">
                <a16:creationId xmlns:a16="http://schemas.microsoft.com/office/drawing/2014/main" id="{4037CFC5-7B2E-4C7F-8A77-3748D71D2D71}"/>
              </a:ext>
            </a:extLst>
          </p:cNvPr>
          <p:cNvSpPr/>
          <p:nvPr/>
        </p:nvSpPr>
        <p:spPr bwMode="auto">
          <a:xfrm>
            <a:off x="7545839" y="234710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5" name="TextBox 94">
            <a:extLst>
              <a:ext uri="{FF2B5EF4-FFF2-40B4-BE49-F238E27FC236}">
                <a16:creationId xmlns:a16="http://schemas.microsoft.com/office/drawing/2014/main" id="{E64E17E5-78E1-4528-9261-16EC15D6A16F}"/>
              </a:ext>
            </a:extLst>
          </p:cNvPr>
          <p:cNvSpPr txBox="1"/>
          <p:nvPr/>
        </p:nvSpPr>
        <p:spPr>
          <a:xfrm>
            <a:off x="7561022" y="2347103"/>
            <a:ext cx="274434" cy="307777"/>
          </a:xfrm>
          <a:prstGeom prst="rect">
            <a:avLst/>
          </a:prstGeom>
          <a:noFill/>
        </p:spPr>
        <p:txBody>
          <a:bodyPr wrap="none" rtlCol="0">
            <a:spAutoFit/>
          </a:bodyPr>
          <a:lstStyle/>
          <a:p>
            <a:r>
              <a:rPr lang="en-US" sz="1400" dirty="0"/>
              <a:t>3</a:t>
            </a:r>
          </a:p>
        </p:txBody>
      </p:sp>
      <p:sp>
        <p:nvSpPr>
          <p:cNvPr id="97" name="Oval 96">
            <a:extLst>
              <a:ext uri="{FF2B5EF4-FFF2-40B4-BE49-F238E27FC236}">
                <a16:creationId xmlns:a16="http://schemas.microsoft.com/office/drawing/2014/main" id="{CCEF84D1-7CC2-4701-9F29-BC27C3C1958D}"/>
              </a:ext>
            </a:extLst>
          </p:cNvPr>
          <p:cNvSpPr/>
          <p:nvPr/>
        </p:nvSpPr>
        <p:spPr bwMode="auto">
          <a:xfrm>
            <a:off x="7545839" y="269619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9" name="TextBox 98">
            <a:extLst>
              <a:ext uri="{FF2B5EF4-FFF2-40B4-BE49-F238E27FC236}">
                <a16:creationId xmlns:a16="http://schemas.microsoft.com/office/drawing/2014/main" id="{C7A5C4D3-49FD-489B-9C24-5A011AC5E186}"/>
              </a:ext>
            </a:extLst>
          </p:cNvPr>
          <p:cNvSpPr txBox="1"/>
          <p:nvPr/>
        </p:nvSpPr>
        <p:spPr>
          <a:xfrm>
            <a:off x="7561022" y="2696194"/>
            <a:ext cx="274434" cy="307777"/>
          </a:xfrm>
          <a:prstGeom prst="rect">
            <a:avLst/>
          </a:prstGeom>
          <a:noFill/>
        </p:spPr>
        <p:txBody>
          <a:bodyPr wrap="none" rtlCol="0">
            <a:spAutoFit/>
          </a:bodyPr>
          <a:lstStyle/>
          <a:p>
            <a:r>
              <a:rPr lang="en-US" sz="1400" dirty="0"/>
              <a:t>4</a:t>
            </a:r>
          </a:p>
        </p:txBody>
      </p:sp>
      <p:sp>
        <p:nvSpPr>
          <p:cNvPr id="129" name="Oval 128">
            <a:extLst>
              <a:ext uri="{FF2B5EF4-FFF2-40B4-BE49-F238E27FC236}">
                <a16:creationId xmlns:a16="http://schemas.microsoft.com/office/drawing/2014/main" id="{A842EC1E-CAEE-4230-8307-BD3CAD2BBF5F}"/>
              </a:ext>
            </a:extLst>
          </p:cNvPr>
          <p:cNvSpPr/>
          <p:nvPr/>
        </p:nvSpPr>
        <p:spPr bwMode="auto">
          <a:xfrm>
            <a:off x="7535064" y="306178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1" name="TextBox 130">
            <a:extLst>
              <a:ext uri="{FF2B5EF4-FFF2-40B4-BE49-F238E27FC236}">
                <a16:creationId xmlns:a16="http://schemas.microsoft.com/office/drawing/2014/main" id="{621D63E7-313A-4368-8CB3-DB1794D84097}"/>
              </a:ext>
            </a:extLst>
          </p:cNvPr>
          <p:cNvSpPr txBox="1"/>
          <p:nvPr/>
        </p:nvSpPr>
        <p:spPr>
          <a:xfrm>
            <a:off x="7550247" y="3061789"/>
            <a:ext cx="274434" cy="307777"/>
          </a:xfrm>
          <a:prstGeom prst="rect">
            <a:avLst/>
          </a:prstGeom>
          <a:noFill/>
        </p:spPr>
        <p:txBody>
          <a:bodyPr wrap="none" rtlCol="0">
            <a:spAutoFit/>
          </a:bodyPr>
          <a:lstStyle/>
          <a:p>
            <a:r>
              <a:rPr lang="en-US" sz="1400" dirty="0"/>
              <a:t>5</a:t>
            </a:r>
          </a:p>
        </p:txBody>
      </p:sp>
      <p:sp>
        <p:nvSpPr>
          <p:cNvPr id="133" name="Oval 132">
            <a:extLst>
              <a:ext uri="{FF2B5EF4-FFF2-40B4-BE49-F238E27FC236}">
                <a16:creationId xmlns:a16="http://schemas.microsoft.com/office/drawing/2014/main" id="{3DAE1D88-E5BE-46D4-AEFB-6BD07DD28A9C}"/>
              </a:ext>
            </a:extLst>
          </p:cNvPr>
          <p:cNvSpPr/>
          <p:nvPr/>
        </p:nvSpPr>
        <p:spPr bwMode="auto">
          <a:xfrm>
            <a:off x="7534877" y="340059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5" name="TextBox 134">
            <a:extLst>
              <a:ext uri="{FF2B5EF4-FFF2-40B4-BE49-F238E27FC236}">
                <a16:creationId xmlns:a16="http://schemas.microsoft.com/office/drawing/2014/main" id="{021B8964-69F6-43F4-8923-3F045DB2D959}"/>
              </a:ext>
            </a:extLst>
          </p:cNvPr>
          <p:cNvSpPr txBox="1"/>
          <p:nvPr/>
        </p:nvSpPr>
        <p:spPr>
          <a:xfrm>
            <a:off x="7550060" y="3400590"/>
            <a:ext cx="274434" cy="307777"/>
          </a:xfrm>
          <a:prstGeom prst="rect">
            <a:avLst/>
          </a:prstGeom>
          <a:noFill/>
        </p:spPr>
        <p:txBody>
          <a:bodyPr wrap="none" rtlCol="0">
            <a:spAutoFit/>
          </a:bodyPr>
          <a:lstStyle/>
          <a:p>
            <a:r>
              <a:rPr lang="en-US" sz="1400" dirty="0"/>
              <a:t>6</a:t>
            </a:r>
          </a:p>
        </p:txBody>
      </p:sp>
      <p:sp>
        <p:nvSpPr>
          <p:cNvPr id="137" name="Oval 136">
            <a:extLst>
              <a:ext uri="{FF2B5EF4-FFF2-40B4-BE49-F238E27FC236}">
                <a16:creationId xmlns:a16="http://schemas.microsoft.com/office/drawing/2014/main" id="{223F65DD-2711-4CCF-94C9-3D0A305C74D7}"/>
              </a:ext>
            </a:extLst>
          </p:cNvPr>
          <p:cNvSpPr/>
          <p:nvPr/>
        </p:nvSpPr>
        <p:spPr bwMode="auto">
          <a:xfrm>
            <a:off x="7530656" y="373981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9" name="TextBox 138">
            <a:extLst>
              <a:ext uri="{FF2B5EF4-FFF2-40B4-BE49-F238E27FC236}">
                <a16:creationId xmlns:a16="http://schemas.microsoft.com/office/drawing/2014/main" id="{ACF30665-D215-4C36-8FB3-A7471CCAFFF1}"/>
              </a:ext>
            </a:extLst>
          </p:cNvPr>
          <p:cNvSpPr txBox="1"/>
          <p:nvPr/>
        </p:nvSpPr>
        <p:spPr>
          <a:xfrm>
            <a:off x="7545839" y="3739818"/>
            <a:ext cx="274434" cy="307777"/>
          </a:xfrm>
          <a:prstGeom prst="rect">
            <a:avLst/>
          </a:prstGeom>
          <a:noFill/>
        </p:spPr>
        <p:txBody>
          <a:bodyPr wrap="none" rtlCol="0">
            <a:spAutoFit/>
          </a:bodyPr>
          <a:lstStyle/>
          <a:p>
            <a:r>
              <a:rPr lang="en-US" sz="1400" dirty="0"/>
              <a:t>7</a:t>
            </a:r>
          </a:p>
        </p:txBody>
      </p:sp>
      <p:sp>
        <p:nvSpPr>
          <p:cNvPr id="141" name="Oval 140">
            <a:extLst>
              <a:ext uri="{FF2B5EF4-FFF2-40B4-BE49-F238E27FC236}">
                <a16:creationId xmlns:a16="http://schemas.microsoft.com/office/drawing/2014/main" id="{EBF56D35-37E7-4B19-B2A6-0BA0E0CAF76A}"/>
              </a:ext>
            </a:extLst>
          </p:cNvPr>
          <p:cNvSpPr/>
          <p:nvPr/>
        </p:nvSpPr>
        <p:spPr bwMode="auto">
          <a:xfrm>
            <a:off x="7530656" y="408555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3" name="TextBox 142">
            <a:extLst>
              <a:ext uri="{FF2B5EF4-FFF2-40B4-BE49-F238E27FC236}">
                <a16:creationId xmlns:a16="http://schemas.microsoft.com/office/drawing/2014/main" id="{9AA7BF99-EE8B-4074-874E-67454757AD57}"/>
              </a:ext>
            </a:extLst>
          </p:cNvPr>
          <p:cNvSpPr txBox="1"/>
          <p:nvPr/>
        </p:nvSpPr>
        <p:spPr>
          <a:xfrm>
            <a:off x="7545839" y="4085559"/>
            <a:ext cx="274434" cy="307777"/>
          </a:xfrm>
          <a:prstGeom prst="rect">
            <a:avLst/>
          </a:prstGeom>
          <a:noFill/>
        </p:spPr>
        <p:txBody>
          <a:bodyPr wrap="none" rtlCol="0">
            <a:spAutoFit/>
          </a:bodyPr>
          <a:lstStyle/>
          <a:p>
            <a:r>
              <a:rPr lang="en-US" sz="1400" dirty="0"/>
              <a:t>8</a:t>
            </a:r>
          </a:p>
        </p:txBody>
      </p:sp>
      <p:sp>
        <p:nvSpPr>
          <p:cNvPr id="145" name="Oval 144">
            <a:extLst>
              <a:ext uri="{FF2B5EF4-FFF2-40B4-BE49-F238E27FC236}">
                <a16:creationId xmlns:a16="http://schemas.microsoft.com/office/drawing/2014/main" id="{F1D03066-2037-4442-BAD6-0EAB899CDCAC}"/>
              </a:ext>
            </a:extLst>
          </p:cNvPr>
          <p:cNvSpPr/>
          <p:nvPr/>
        </p:nvSpPr>
        <p:spPr bwMode="auto">
          <a:xfrm>
            <a:off x="7530656" y="443465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7" name="TextBox 146">
            <a:extLst>
              <a:ext uri="{FF2B5EF4-FFF2-40B4-BE49-F238E27FC236}">
                <a16:creationId xmlns:a16="http://schemas.microsoft.com/office/drawing/2014/main" id="{A55BCD2F-94A1-4188-914A-F6998844C3C8}"/>
              </a:ext>
            </a:extLst>
          </p:cNvPr>
          <p:cNvSpPr txBox="1"/>
          <p:nvPr/>
        </p:nvSpPr>
        <p:spPr>
          <a:xfrm>
            <a:off x="7545839" y="4434650"/>
            <a:ext cx="274434" cy="307777"/>
          </a:xfrm>
          <a:prstGeom prst="rect">
            <a:avLst/>
          </a:prstGeom>
          <a:noFill/>
        </p:spPr>
        <p:txBody>
          <a:bodyPr wrap="none" rtlCol="0">
            <a:spAutoFit/>
          </a:bodyPr>
          <a:lstStyle/>
          <a:p>
            <a:r>
              <a:rPr lang="en-US" sz="1400" dirty="0"/>
              <a:t>9</a:t>
            </a:r>
          </a:p>
        </p:txBody>
      </p:sp>
      <p:sp>
        <p:nvSpPr>
          <p:cNvPr id="151" name="Oval 150">
            <a:extLst>
              <a:ext uri="{FF2B5EF4-FFF2-40B4-BE49-F238E27FC236}">
                <a16:creationId xmlns:a16="http://schemas.microsoft.com/office/drawing/2014/main" id="{76F86BFD-F30B-4A4F-93FC-FA76DF354421}"/>
              </a:ext>
            </a:extLst>
          </p:cNvPr>
          <p:cNvSpPr/>
          <p:nvPr/>
        </p:nvSpPr>
        <p:spPr bwMode="auto">
          <a:xfrm>
            <a:off x="938520" y="3223412"/>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3" name="Oval 152">
            <a:extLst>
              <a:ext uri="{FF2B5EF4-FFF2-40B4-BE49-F238E27FC236}">
                <a16:creationId xmlns:a16="http://schemas.microsoft.com/office/drawing/2014/main" id="{CDEFD245-70F1-4E23-8F1D-226771C572ED}"/>
              </a:ext>
            </a:extLst>
          </p:cNvPr>
          <p:cNvSpPr/>
          <p:nvPr/>
        </p:nvSpPr>
        <p:spPr bwMode="auto">
          <a:xfrm>
            <a:off x="938520" y="3652037"/>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5" name="Oval 154">
            <a:extLst>
              <a:ext uri="{FF2B5EF4-FFF2-40B4-BE49-F238E27FC236}">
                <a16:creationId xmlns:a16="http://schemas.microsoft.com/office/drawing/2014/main" id="{00274CDC-6306-4FA8-AC17-2377DBA0714E}"/>
              </a:ext>
            </a:extLst>
          </p:cNvPr>
          <p:cNvSpPr/>
          <p:nvPr/>
        </p:nvSpPr>
        <p:spPr bwMode="auto">
          <a:xfrm>
            <a:off x="938148" y="4080662"/>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7" name="Oval 156">
            <a:extLst>
              <a:ext uri="{FF2B5EF4-FFF2-40B4-BE49-F238E27FC236}">
                <a16:creationId xmlns:a16="http://schemas.microsoft.com/office/drawing/2014/main" id="{92475BD6-8692-451B-9330-B7D4077834C4}"/>
              </a:ext>
            </a:extLst>
          </p:cNvPr>
          <p:cNvSpPr/>
          <p:nvPr/>
        </p:nvSpPr>
        <p:spPr bwMode="auto">
          <a:xfrm>
            <a:off x="938148" y="4509287"/>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9" name="Oval 158">
            <a:extLst>
              <a:ext uri="{FF2B5EF4-FFF2-40B4-BE49-F238E27FC236}">
                <a16:creationId xmlns:a16="http://schemas.microsoft.com/office/drawing/2014/main" id="{2550D7D6-647F-4536-B7C9-B61C7A5D6162}"/>
              </a:ext>
            </a:extLst>
          </p:cNvPr>
          <p:cNvSpPr/>
          <p:nvPr/>
        </p:nvSpPr>
        <p:spPr bwMode="auto">
          <a:xfrm>
            <a:off x="3358099" y="3033147"/>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1" name="Oval 160">
            <a:extLst>
              <a:ext uri="{FF2B5EF4-FFF2-40B4-BE49-F238E27FC236}">
                <a16:creationId xmlns:a16="http://schemas.microsoft.com/office/drawing/2014/main" id="{9A42081F-A918-4397-9835-E841ACF0D5BB}"/>
              </a:ext>
            </a:extLst>
          </p:cNvPr>
          <p:cNvSpPr/>
          <p:nvPr/>
        </p:nvSpPr>
        <p:spPr bwMode="auto">
          <a:xfrm>
            <a:off x="3358099" y="346177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3" name="Oval 162">
            <a:extLst>
              <a:ext uri="{FF2B5EF4-FFF2-40B4-BE49-F238E27FC236}">
                <a16:creationId xmlns:a16="http://schemas.microsoft.com/office/drawing/2014/main" id="{BED46149-9C8F-491E-A01B-6DB56ADBF374}"/>
              </a:ext>
            </a:extLst>
          </p:cNvPr>
          <p:cNvSpPr/>
          <p:nvPr/>
        </p:nvSpPr>
        <p:spPr bwMode="auto">
          <a:xfrm>
            <a:off x="3358099" y="3906740"/>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5" name="Oval 164">
            <a:extLst>
              <a:ext uri="{FF2B5EF4-FFF2-40B4-BE49-F238E27FC236}">
                <a16:creationId xmlns:a16="http://schemas.microsoft.com/office/drawing/2014/main" id="{FD58AB55-94B0-4F5D-8206-6C99263E3233}"/>
              </a:ext>
            </a:extLst>
          </p:cNvPr>
          <p:cNvSpPr/>
          <p:nvPr/>
        </p:nvSpPr>
        <p:spPr bwMode="auto">
          <a:xfrm>
            <a:off x="4273243" y="274881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7" name="Oval 166">
            <a:extLst>
              <a:ext uri="{FF2B5EF4-FFF2-40B4-BE49-F238E27FC236}">
                <a16:creationId xmlns:a16="http://schemas.microsoft.com/office/drawing/2014/main" id="{BE260EA5-3A36-41A7-8228-170DB6E3FFAE}"/>
              </a:ext>
            </a:extLst>
          </p:cNvPr>
          <p:cNvSpPr/>
          <p:nvPr/>
        </p:nvSpPr>
        <p:spPr bwMode="auto">
          <a:xfrm>
            <a:off x="4278324" y="320601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9" name="Oval 168">
            <a:extLst>
              <a:ext uri="{FF2B5EF4-FFF2-40B4-BE49-F238E27FC236}">
                <a16:creationId xmlns:a16="http://schemas.microsoft.com/office/drawing/2014/main" id="{1EAF1864-B4E0-4A5B-80BA-E43774DF18A3}"/>
              </a:ext>
            </a:extLst>
          </p:cNvPr>
          <p:cNvSpPr/>
          <p:nvPr/>
        </p:nvSpPr>
        <p:spPr bwMode="auto">
          <a:xfrm>
            <a:off x="4277952" y="363464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1" name="Oval 170">
            <a:extLst>
              <a:ext uri="{FF2B5EF4-FFF2-40B4-BE49-F238E27FC236}">
                <a16:creationId xmlns:a16="http://schemas.microsoft.com/office/drawing/2014/main" id="{FA6E2A63-6018-4DE5-8ADE-F931C6ED3442}"/>
              </a:ext>
            </a:extLst>
          </p:cNvPr>
          <p:cNvSpPr/>
          <p:nvPr/>
        </p:nvSpPr>
        <p:spPr bwMode="auto">
          <a:xfrm>
            <a:off x="5173407" y="192014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3" name="Oval 172">
            <a:extLst>
              <a:ext uri="{FF2B5EF4-FFF2-40B4-BE49-F238E27FC236}">
                <a16:creationId xmlns:a16="http://schemas.microsoft.com/office/drawing/2014/main" id="{6E4C39FE-66DB-4109-AD20-2FD10EB63342}"/>
              </a:ext>
            </a:extLst>
          </p:cNvPr>
          <p:cNvSpPr/>
          <p:nvPr/>
        </p:nvSpPr>
        <p:spPr bwMode="auto">
          <a:xfrm>
            <a:off x="5173407" y="234876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5" name="Oval 174">
            <a:extLst>
              <a:ext uri="{FF2B5EF4-FFF2-40B4-BE49-F238E27FC236}">
                <a16:creationId xmlns:a16="http://schemas.microsoft.com/office/drawing/2014/main" id="{44DE43B4-FC34-4F77-9AA4-ED843EAC0C52}"/>
              </a:ext>
            </a:extLst>
          </p:cNvPr>
          <p:cNvSpPr/>
          <p:nvPr/>
        </p:nvSpPr>
        <p:spPr bwMode="auto">
          <a:xfrm>
            <a:off x="5173035" y="277739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2" name="Straight Arrow Connector 191">
            <a:extLst>
              <a:ext uri="{FF2B5EF4-FFF2-40B4-BE49-F238E27FC236}">
                <a16:creationId xmlns:a16="http://schemas.microsoft.com/office/drawing/2014/main" id="{87124F90-55D0-4166-8761-4B9F2E518DC0}"/>
              </a:ext>
            </a:extLst>
          </p:cNvPr>
          <p:cNvCxnSpPr>
            <a:cxnSpLocks/>
            <a:stCxn id="151" idx="6"/>
            <a:endCxn id="20" idx="2"/>
          </p:cNvCxnSpPr>
          <p:nvPr/>
        </p:nvCxnSpPr>
        <p:spPr bwMode="auto">
          <a:xfrm flipV="1">
            <a:off x="1243320" y="1899672"/>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96" name="Straight Arrow Connector 195">
            <a:extLst>
              <a:ext uri="{FF2B5EF4-FFF2-40B4-BE49-F238E27FC236}">
                <a16:creationId xmlns:a16="http://schemas.microsoft.com/office/drawing/2014/main" id="{FC1B501A-4537-456C-B915-A7A9750BDB66}"/>
              </a:ext>
            </a:extLst>
          </p:cNvPr>
          <p:cNvCxnSpPr>
            <a:cxnSpLocks/>
            <a:stCxn id="153" idx="6"/>
            <a:endCxn id="20" idx="2"/>
          </p:cNvCxnSpPr>
          <p:nvPr/>
        </p:nvCxnSpPr>
        <p:spPr bwMode="auto">
          <a:xfrm flipV="1">
            <a:off x="1243320" y="1899672"/>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0" name="Straight Arrow Connector 199">
            <a:extLst>
              <a:ext uri="{FF2B5EF4-FFF2-40B4-BE49-F238E27FC236}">
                <a16:creationId xmlns:a16="http://schemas.microsoft.com/office/drawing/2014/main" id="{25BB73BF-2B93-4AFA-BE0E-8E1DA7E5472C}"/>
              </a:ext>
            </a:extLst>
          </p:cNvPr>
          <p:cNvCxnSpPr>
            <a:cxnSpLocks/>
            <a:stCxn id="155" idx="6"/>
            <a:endCxn id="20" idx="2"/>
          </p:cNvCxnSpPr>
          <p:nvPr/>
        </p:nvCxnSpPr>
        <p:spPr bwMode="auto">
          <a:xfrm flipV="1">
            <a:off x="1242948" y="1899672"/>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4" name="Straight Arrow Connector 203">
            <a:extLst>
              <a:ext uri="{FF2B5EF4-FFF2-40B4-BE49-F238E27FC236}">
                <a16:creationId xmlns:a16="http://schemas.microsoft.com/office/drawing/2014/main" id="{979895AB-FD69-4C2B-B65E-4C64BBAFA3AC}"/>
              </a:ext>
            </a:extLst>
          </p:cNvPr>
          <p:cNvCxnSpPr>
            <a:cxnSpLocks/>
            <a:stCxn id="157" idx="6"/>
          </p:cNvCxnSpPr>
          <p:nvPr/>
        </p:nvCxnSpPr>
        <p:spPr bwMode="auto">
          <a:xfrm flipV="1">
            <a:off x="1242948" y="1878026"/>
            <a:ext cx="2099968" cy="27836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8" name="Straight Arrow Connector 207">
            <a:extLst>
              <a:ext uri="{FF2B5EF4-FFF2-40B4-BE49-F238E27FC236}">
                <a16:creationId xmlns:a16="http://schemas.microsoft.com/office/drawing/2014/main" id="{E11FC555-AC5D-401A-9F65-F29D06627C47}"/>
              </a:ext>
            </a:extLst>
          </p:cNvPr>
          <p:cNvCxnSpPr>
            <a:cxnSpLocks/>
            <a:stCxn id="151" idx="6"/>
            <a:endCxn id="22" idx="2"/>
          </p:cNvCxnSpPr>
          <p:nvPr/>
        </p:nvCxnSpPr>
        <p:spPr bwMode="auto">
          <a:xfrm flipV="1">
            <a:off x="1243320" y="2328297"/>
            <a:ext cx="2115523"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2" name="Straight Arrow Connector 211">
            <a:extLst>
              <a:ext uri="{FF2B5EF4-FFF2-40B4-BE49-F238E27FC236}">
                <a16:creationId xmlns:a16="http://schemas.microsoft.com/office/drawing/2014/main" id="{6FC3E98F-8185-4AE5-9A5D-8B444203C49B}"/>
              </a:ext>
            </a:extLst>
          </p:cNvPr>
          <p:cNvCxnSpPr>
            <a:cxnSpLocks/>
            <a:stCxn id="153" idx="6"/>
            <a:endCxn id="22" idx="2"/>
          </p:cNvCxnSpPr>
          <p:nvPr/>
        </p:nvCxnSpPr>
        <p:spPr bwMode="auto">
          <a:xfrm flipV="1">
            <a:off x="1243320" y="2328297"/>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6" name="Straight Arrow Connector 215">
            <a:extLst>
              <a:ext uri="{FF2B5EF4-FFF2-40B4-BE49-F238E27FC236}">
                <a16:creationId xmlns:a16="http://schemas.microsoft.com/office/drawing/2014/main" id="{36F418EB-F791-4B41-BA67-A5D41D0F2F09}"/>
              </a:ext>
            </a:extLst>
          </p:cNvPr>
          <p:cNvCxnSpPr>
            <a:cxnSpLocks/>
            <a:stCxn id="155" idx="6"/>
            <a:endCxn id="22" idx="2"/>
          </p:cNvCxnSpPr>
          <p:nvPr/>
        </p:nvCxnSpPr>
        <p:spPr bwMode="auto">
          <a:xfrm flipV="1">
            <a:off x="1242948" y="2328297"/>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0" name="Straight Arrow Connector 219">
            <a:extLst>
              <a:ext uri="{FF2B5EF4-FFF2-40B4-BE49-F238E27FC236}">
                <a16:creationId xmlns:a16="http://schemas.microsoft.com/office/drawing/2014/main" id="{C2F7E810-3C4E-403A-A588-0BB47962AEDE}"/>
              </a:ext>
            </a:extLst>
          </p:cNvPr>
          <p:cNvCxnSpPr>
            <a:cxnSpLocks/>
            <a:stCxn id="157" idx="6"/>
            <a:endCxn id="22" idx="2"/>
          </p:cNvCxnSpPr>
          <p:nvPr/>
        </p:nvCxnSpPr>
        <p:spPr bwMode="auto">
          <a:xfrm flipV="1">
            <a:off x="1242948" y="2328297"/>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4" name="Straight Arrow Connector 223">
            <a:extLst>
              <a:ext uri="{FF2B5EF4-FFF2-40B4-BE49-F238E27FC236}">
                <a16:creationId xmlns:a16="http://schemas.microsoft.com/office/drawing/2014/main" id="{9F124DCF-C05C-41B9-AF64-87CE12AC64A1}"/>
              </a:ext>
            </a:extLst>
          </p:cNvPr>
          <p:cNvCxnSpPr>
            <a:cxnSpLocks/>
            <a:stCxn id="151" idx="6"/>
            <a:endCxn id="24" idx="2"/>
          </p:cNvCxnSpPr>
          <p:nvPr/>
        </p:nvCxnSpPr>
        <p:spPr bwMode="auto">
          <a:xfrm flipV="1">
            <a:off x="1243320" y="2756922"/>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8" name="Straight Arrow Connector 227">
            <a:extLst>
              <a:ext uri="{FF2B5EF4-FFF2-40B4-BE49-F238E27FC236}">
                <a16:creationId xmlns:a16="http://schemas.microsoft.com/office/drawing/2014/main" id="{331D1C8C-4036-4788-B214-153729679AD5}"/>
              </a:ext>
            </a:extLst>
          </p:cNvPr>
          <p:cNvCxnSpPr>
            <a:cxnSpLocks/>
            <a:stCxn id="153" idx="6"/>
            <a:endCxn id="24" idx="2"/>
          </p:cNvCxnSpPr>
          <p:nvPr/>
        </p:nvCxnSpPr>
        <p:spPr bwMode="auto">
          <a:xfrm flipV="1">
            <a:off x="1243320" y="2756922"/>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2" name="Straight Arrow Connector 231">
            <a:extLst>
              <a:ext uri="{FF2B5EF4-FFF2-40B4-BE49-F238E27FC236}">
                <a16:creationId xmlns:a16="http://schemas.microsoft.com/office/drawing/2014/main" id="{C7D0619D-F63C-4980-800F-A3D03B31A759}"/>
              </a:ext>
            </a:extLst>
          </p:cNvPr>
          <p:cNvCxnSpPr>
            <a:cxnSpLocks/>
            <a:stCxn id="153" idx="6"/>
          </p:cNvCxnSpPr>
          <p:nvPr/>
        </p:nvCxnSpPr>
        <p:spPr bwMode="auto">
          <a:xfrm flipV="1">
            <a:off x="1243320" y="3216767"/>
            <a:ext cx="2099596" cy="58767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6" name="Straight Arrow Connector 235">
            <a:extLst>
              <a:ext uri="{FF2B5EF4-FFF2-40B4-BE49-F238E27FC236}">
                <a16:creationId xmlns:a16="http://schemas.microsoft.com/office/drawing/2014/main" id="{6F55DF3C-C890-4372-BB4E-7589403617D2}"/>
              </a:ext>
            </a:extLst>
          </p:cNvPr>
          <p:cNvCxnSpPr>
            <a:cxnSpLocks/>
            <a:stCxn id="155" idx="6"/>
            <a:endCxn id="20" idx="2"/>
          </p:cNvCxnSpPr>
          <p:nvPr/>
        </p:nvCxnSpPr>
        <p:spPr bwMode="auto">
          <a:xfrm flipV="1">
            <a:off x="1242948" y="1899672"/>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0" name="Straight Arrow Connector 239">
            <a:extLst>
              <a:ext uri="{FF2B5EF4-FFF2-40B4-BE49-F238E27FC236}">
                <a16:creationId xmlns:a16="http://schemas.microsoft.com/office/drawing/2014/main" id="{450CF9CB-DF91-4E3E-8CAC-9D7F7E0D6F89}"/>
              </a:ext>
            </a:extLst>
          </p:cNvPr>
          <p:cNvCxnSpPr>
            <a:cxnSpLocks/>
            <a:stCxn id="155" idx="6"/>
            <a:endCxn id="22" idx="2"/>
          </p:cNvCxnSpPr>
          <p:nvPr/>
        </p:nvCxnSpPr>
        <p:spPr bwMode="auto">
          <a:xfrm flipV="1">
            <a:off x="1242948" y="2328297"/>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4" name="Straight Arrow Connector 243">
            <a:extLst>
              <a:ext uri="{FF2B5EF4-FFF2-40B4-BE49-F238E27FC236}">
                <a16:creationId xmlns:a16="http://schemas.microsoft.com/office/drawing/2014/main" id="{54178A1E-8700-423B-B0A6-B16BA1EC93A4}"/>
              </a:ext>
            </a:extLst>
          </p:cNvPr>
          <p:cNvCxnSpPr>
            <a:cxnSpLocks/>
            <a:stCxn id="155" idx="6"/>
            <a:endCxn id="24" idx="2"/>
          </p:cNvCxnSpPr>
          <p:nvPr/>
        </p:nvCxnSpPr>
        <p:spPr bwMode="auto">
          <a:xfrm flipV="1">
            <a:off x="1242948" y="2756922"/>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8" name="Straight Arrow Connector 247">
            <a:extLst>
              <a:ext uri="{FF2B5EF4-FFF2-40B4-BE49-F238E27FC236}">
                <a16:creationId xmlns:a16="http://schemas.microsoft.com/office/drawing/2014/main" id="{E4E810EE-78E2-4F36-B715-41699AA2C6CD}"/>
              </a:ext>
            </a:extLst>
          </p:cNvPr>
          <p:cNvCxnSpPr>
            <a:cxnSpLocks/>
            <a:stCxn id="157" idx="6"/>
            <a:endCxn id="20" idx="2"/>
          </p:cNvCxnSpPr>
          <p:nvPr/>
        </p:nvCxnSpPr>
        <p:spPr bwMode="auto">
          <a:xfrm flipV="1">
            <a:off x="1242948" y="1899672"/>
            <a:ext cx="2115895" cy="27620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2" name="Straight Arrow Connector 251">
            <a:extLst>
              <a:ext uri="{FF2B5EF4-FFF2-40B4-BE49-F238E27FC236}">
                <a16:creationId xmlns:a16="http://schemas.microsoft.com/office/drawing/2014/main" id="{649F7428-3B10-4C47-9CB1-4976581A478E}"/>
              </a:ext>
            </a:extLst>
          </p:cNvPr>
          <p:cNvCxnSpPr>
            <a:cxnSpLocks/>
            <a:stCxn id="157" idx="6"/>
            <a:endCxn id="22" idx="2"/>
          </p:cNvCxnSpPr>
          <p:nvPr/>
        </p:nvCxnSpPr>
        <p:spPr bwMode="auto">
          <a:xfrm flipV="1">
            <a:off x="1242948" y="2328297"/>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6" name="Straight Arrow Connector 255">
            <a:extLst>
              <a:ext uri="{FF2B5EF4-FFF2-40B4-BE49-F238E27FC236}">
                <a16:creationId xmlns:a16="http://schemas.microsoft.com/office/drawing/2014/main" id="{F1C93E2B-94AD-4086-A42B-999BB99E1F19}"/>
              </a:ext>
            </a:extLst>
          </p:cNvPr>
          <p:cNvCxnSpPr>
            <a:cxnSpLocks/>
            <a:stCxn id="157" idx="6"/>
            <a:endCxn id="24" idx="2"/>
          </p:cNvCxnSpPr>
          <p:nvPr/>
        </p:nvCxnSpPr>
        <p:spPr bwMode="auto">
          <a:xfrm flipV="1">
            <a:off x="1242948" y="2756922"/>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0" name="Straight Arrow Connector 259">
            <a:extLst>
              <a:ext uri="{FF2B5EF4-FFF2-40B4-BE49-F238E27FC236}">
                <a16:creationId xmlns:a16="http://schemas.microsoft.com/office/drawing/2014/main" id="{C591604B-B246-4AE5-AE24-8F4593BE2A01}"/>
              </a:ext>
            </a:extLst>
          </p:cNvPr>
          <p:cNvCxnSpPr>
            <a:cxnSpLocks/>
            <a:stCxn id="10" idx="6"/>
            <a:endCxn id="159" idx="2"/>
          </p:cNvCxnSpPr>
          <p:nvPr/>
        </p:nvCxnSpPr>
        <p:spPr bwMode="auto">
          <a:xfrm>
            <a:off x="1243361" y="1676189"/>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4" name="Straight Arrow Connector 263">
            <a:extLst>
              <a:ext uri="{FF2B5EF4-FFF2-40B4-BE49-F238E27FC236}">
                <a16:creationId xmlns:a16="http://schemas.microsoft.com/office/drawing/2014/main" id="{71809DEC-314A-4FF0-B232-065807A8B593}"/>
              </a:ext>
            </a:extLst>
          </p:cNvPr>
          <p:cNvCxnSpPr>
            <a:cxnSpLocks/>
            <a:stCxn id="10" idx="6"/>
            <a:endCxn id="161" idx="2"/>
          </p:cNvCxnSpPr>
          <p:nvPr/>
        </p:nvCxnSpPr>
        <p:spPr bwMode="auto">
          <a:xfrm>
            <a:off x="1243361" y="1676189"/>
            <a:ext cx="2114738" cy="19379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8" name="Straight Arrow Connector 267">
            <a:extLst>
              <a:ext uri="{FF2B5EF4-FFF2-40B4-BE49-F238E27FC236}">
                <a16:creationId xmlns:a16="http://schemas.microsoft.com/office/drawing/2014/main" id="{FFD0EF54-735B-4649-9E57-8CC66ED2B01F}"/>
              </a:ext>
            </a:extLst>
          </p:cNvPr>
          <p:cNvCxnSpPr>
            <a:cxnSpLocks/>
            <a:stCxn id="10" idx="6"/>
            <a:endCxn id="163" idx="2"/>
          </p:cNvCxnSpPr>
          <p:nvPr/>
        </p:nvCxnSpPr>
        <p:spPr bwMode="auto">
          <a:xfrm>
            <a:off x="1243361" y="1676189"/>
            <a:ext cx="2114738" cy="238295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2" name="Straight Arrow Connector 271">
            <a:extLst>
              <a:ext uri="{FF2B5EF4-FFF2-40B4-BE49-F238E27FC236}">
                <a16:creationId xmlns:a16="http://schemas.microsoft.com/office/drawing/2014/main" id="{98EA7C8C-6830-4668-A055-70D14BFD90C3}"/>
              </a:ext>
            </a:extLst>
          </p:cNvPr>
          <p:cNvCxnSpPr>
            <a:cxnSpLocks/>
            <a:stCxn id="12" idx="6"/>
            <a:endCxn id="159" idx="2"/>
          </p:cNvCxnSpPr>
          <p:nvPr/>
        </p:nvCxnSpPr>
        <p:spPr bwMode="auto">
          <a:xfrm>
            <a:off x="1243361" y="2104814"/>
            <a:ext cx="211473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6" name="Straight Arrow Connector 275">
            <a:extLst>
              <a:ext uri="{FF2B5EF4-FFF2-40B4-BE49-F238E27FC236}">
                <a16:creationId xmlns:a16="http://schemas.microsoft.com/office/drawing/2014/main" id="{B3B5EB92-DE97-4114-ACB6-C8806A1D26A2}"/>
              </a:ext>
            </a:extLst>
          </p:cNvPr>
          <p:cNvCxnSpPr>
            <a:cxnSpLocks/>
            <a:stCxn id="12" idx="6"/>
            <a:endCxn id="161" idx="2"/>
          </p:cNvCxnSpPr>
          <p:nvPr/>
        </p:nvCxnSpPr>
        <p:spPr bwMode="auto">
          <a:xfrm>
            <a:off x="1243361" y="2104814"/>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0" name="Straight Arrow Connector 279">
            <a:extLst>
              <a:ext uri="{FF2B5EF4-FFF2-40B4-BE49-F238E27FC236}">
                <a16:creationId xmlns:a16="http://schemas.microsoft.com/office/drawing/2014/main" id="{C183A7BE-025A-4BF6-84E4-57018BDCE075}"/>
              </a:ext>
            </a:extLst>
          </p:cNvPr>
          <p:cNvCxnSpPr>
            <a:cxnSpLocks/>
            <a:stCxn id="12" idx="6"/>
            <a:endCxn id="163" idx="2"/>
          </p:cNvCxnSpPr>
          <p:nvPr/>
        </p:nvCxnSpPr>
        <p:spPr bwMode="auto">
          <a:xfrm>
            <a:off x="1243361" y="2104814"/>
            <a:ext cx="2114738" cy="19543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4" name="Straight Arrow Connector 283">
            <a:extLst>
              <a:ext uri="{FF2B5EF4-FFF2-40B4-BE49-F238E27FC236}">
                <a16:creationId xmlns:a16="http://schemas.microsoft.com/office/drawing/2014/main" id="{DB15F9AC-DD77-41F9-914C-8ECF59D29D57}"/>
              </a:ext>
            </a:extLst>
          </p:cNvPr>
          <p:cNvCxnSpPr>
            <a:cxnSpLocks/>
            <a:stCxn id="14" idx="6"/>
            <a:endCxn id="159" idx="2"/>
          </p:cNvCxnSpPr>
          <p:nvPr/>
        </p:nvCxnSpPr>
        <p:spPr bwMode="auto">
          <a:xfrm>
            <a:off x="1242989" y="2533439"/>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8" name="Straight Arrow Connector 287">
            <a:extLst>
              <a:ext uri="{FF2B5EF4-FFF2-40B4-BE49-F238E27FC236}">
                <a16:creationId xmlns:a16="http://schemas.microsoft.com/office/drawing/2014/main" id="{FC2D2E51-A71E-4ED4-ACD2-14459E32A39B}"/>
              </a:ext>
            </a:extLst>
          </p:cNvPr>
          <p:cNvCxnSpPr>
            <a:cxnSpLocks/>
            <a:stCxn id="14" idx="6"/>
            <a:endCxn id="161" idx="2"/>
          </p:cNvCxnSpPr>
          <p:nvPr/>
        </p:nvCxnSpPr>
        <p:spPr bwMode="auto">
          <a:xfrm>
            <a:off x="1242989" y="2533439"/>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2" name="Straight Arrow Connector 291">
            <a:extLst>
              <a:ext uri="{FF2B5EF4-FFF2-40B4-BE49-F238E27FC236}">
                <a16:creationId xmlns:a16="http://schemas.microsoft.com/office/drawing/2014/main" id="{AB487029-3890-42E4-B63B-69666C4DF497}"/>
              </a:ext>
            </a:extLst>
          </p:cNvPr>
          <p:cNvCxnSpPr>
            <a:cxnSpLocks/>
            <a:stCxn id="14" idx="6"/>
            <a:endCxn id="163" idx="2"/>
          </p:cNvCxnSpPr>
          <p:nvPr/>
        </p:nvCxnSpPr>
        <p:spPr bwMode="auto">
          <a:xfrm>
            <a:off x="1242989" y="2533439"/>
            <a:ext cx="2115110" cy="152570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6" name="Straight Arrow Connector 295">
            <a:extLst>
              <a:ext uri="{FF2B5EF4-FFF2-40B4-BE49-F238E27FC236}">
                <a16:creationId xmlns:a16="http://schemas.microsoft.com/office/drawing/2014/main" id="{DC25B6F6-6F36-4F6E-80E7-8F7D4D027813}"/>
              </a:ext>
            </a:extLst>
          </p:cNvPr>
          <p:cNvCxnSpPr>
            <a:cxnSpLocks/>
            <a:stCxn id="16" idx="6"/>
            <a:endCxn id="159" idx="2"/>
          </p:cNvCxnSpPr>
          <p:nvPr/>
        </p:nvCxnSpPr>
        <p:spPr bwMode="auto">
          <a:xfrm>
            <a:off x="1242989" y="2962064"/>
            <a:ext cx="211511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0" name="Straight Arrow Connector 299">
            <a:extLst>
              <a:ext uri="{FF2B5EF4-FFF2-40B4-BE49-F238E27FC236}">
                <a16:creationId xmlns:a16="http://schemas.microsoft.com/office/drawing/2014/main" id="{AB74FE9B-9024-49DD-9EA6-2D37A8BED202}"/>
              </a:ext>
            </a:extLst>
          </p:cNvPr>
          <p:cNvCxnSpPr>
            <a:cxnSpLocks/>
            <a:stCxn id="16" idx="6"/>
            <a:endCxn id="161" idx="2"/>
          </p:cNvCxnSpPr>
          <p:nvPr/>
        </p:nvCxnSpPr>
        <p:spPr bwMode="auto">
          <a:xfrm>
            <a:off x="1242989" y="2962064"/>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4" name="Straight Arrow Connector 303">
            <a:extLst>
              <a:ext uri="{FF2B5EF4-FFF2-40B4-BE49-F238E27FC236}">
                <a16:creationId xmlns:a16="http://schemas.microsoft.com/office/drawing/2014/main" id="{3676DEC6-55CA-43BB-83F1-2474AA3884CC}"/>
              </a:ext>
            </a:extLst>
          </p:cNvPr>
          <p:cNvCxnSpPr>
            <a:cxnSpLocks/>
            <a:stCxn id="16" idx="6"/>
            <a:endCxn id="163" idx="2"/>
          </p:cNvCxnSpPr>
          <p:nvPr/>
        </p:nvCxnSpPr>
        <p:spPr bwMode="auto">
          <a:xfrm>
            <a:off x="1242989" y="2962064"/>
            <a:ext cx="2115110" cy="10970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8" name="Straight Arrow Connector 307">
            <a:extLst>
              <a:ext uri="{FF2B5EF4-FFF2-40B4-BE49-F238E27FC236}">
                <a16:creationId xmlns:a16="http://schemas.microsoft.com/office/drawing/2014/main" id="{A233673F-91FB-4A22-9D2B-8BF6ACD8E3D1}"/>
              </a:ext>
            </a:extLst>
          </p:cNvPr>
          <p:cNvCxnSpPr>
            <a:cxnSpLocks/>
            <a:stCxn id="151" idx="6"/>
            <a:endCxn id="159" idx="2"/>
          </p:cNvCxnSpPr>
          <p:nvPr/>
        </p:nvCxnSpPr>
        <p:spPr bwMode="auto">
          <a:xfrm flipV="1">
            <a:off x="1243320" y="3185547"/>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2" name="Straight Arrow Connector 311">
            <a:extLst>
              <a:ext uri="{FF2B5EF4-FFF2-40B4-BE49-F238E27FC236}">
                <a16:creationId xmlns:a16="http://schemas.microsoft.com/office/drawing/2014/main" id="{317C4C77-201F-4C02-9DE8-B88C0D8E499B}"/>
              </a:ext>
            </a:extLst>
          </p:cNvPr>
          <p:cNvCxnSpPr>
            <a:cxnSpLocks/>
            <a:stCxn id="151" idx="6"/>
            <a:endCxn id="161" idx="2"/>
          </p:cNvCxnSpPr>
          <p:nvPr/>
        </p:nvCxnSpPr>
        <p:spPr bwMode="auto">
          <a:xfrm>
            <a:off x="1243320" y="3375812"/>
            <a:ext cx="2114779" cy="2383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6" name="Straight Arrow Connector 315">
            <a:extLst>
              <a:ext uri="{FF2B5EF4-FFF2-40B4-BE49-F238E27FC236}">
                <a16:creationId xmlns:a16="http://schemas.microsoft.com/office/drawing/2014/main" id="{4AD8D491-EC6D-4B20-BFAD-7D4EDED14EC3}"/>
              </a:ext>
            </a:extLst>
          </p:cNvPr>
          <p:cNvCxnSpPr>
            <a:cxnSpLocks/>
            <a:stCxn id="151" idx="6"/>
            <a:endCxn id="163" idx="2"/>
          </p:cNvCxnSpPr>
          <p:nvPr/>
        </p:nvCxnSpPr>
        <p:spPr bwMode="auto">
          <a:xfrm>
            <a:off x="1243320" y="3375812"/>
            <a:ext cx="2114779" cy="6833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0" name="Straight Arrow Connector 319">
            <a:extLst>
              <a:ext uri="{FF2B5EF4-FFF2-40B4-BE49-F238E27FC236}">
                <a16:creationId xmlns:a16="http://schemas.microsoft.com/office/drawing/2014/main" id="{4F8232D8-66AE-4A34-978B-0A953E8377C7}"/>
              </a:ext>
            </a:extLst>
          </p:cNvPr>
          <p:cNvCxnSpPr>
            <a:cxnSpLocks/>
            <a:stCxn id="153" idx="6"/>
            <a:endCxn id="161" idx="2"/>
          </p:cNvCxnSpPr>
          <p:nvPr/>
        </p:nvCxnSpPr>
        <p:spPr bwMode="auto">
          <a:xfrm flipV="1">
            <a:off x="1243320" y="3614172"/>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4" name="Straight Arrow Connector 323">
            <a:extLst>
              <a:ext uri="{FF2B5EF4-FFF2-40B4-BE49-F238E27FC236}">
                <a16:creationId xmlns:a16="http://schemas.microsoft.com/office/drawing/2014/main" id="{CCBA611B-C1A0-4656-9DEA-F709B63CCBD6}"/>
              </a:ext>
            </a:extLst>
          </p:cNvPr>
          <p:cNvCxnSpPr>
            <a:cxnSpLocks/>
            <a:stCxn id="153" idx="6"/>
            <a:endCxn id="163" idx="2"/>
          </p:cNvCxnSpPr>
          <p:nvPr/>
        </p:nvCxnSpPr>
        <p:spPr bwMode="auto">
          <a:xfrm>
            <a:off x="1243320" y="3804437"/>
            <a:ext cx="2114779" cy="25470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8" name="Straight Arrow Connector 327">
            <a:extLst>
              <a:ext uri="{FF2B5EF4-FFF2-40B4-BE49-F238E27FC236}">
                <a16:creationId xmlns:a16="http://schemas.microsoft.com/office/drawing/2014/main" id="{7EBB1FBE-A849-498D-9860-BD518C8D1CFB}"/>
              </a:ext>
            </a:extLst>
          </p:cNvPr>
          <p:cNvCxnSpPr>
            <a:cxnSpLocks/>
            <a:stCxn id="155" idx="6"/>
            <a:endCxn id="24" idx="2"/>
          </p:cNvCxnSpPr>
          <p:nvPr/>
        </p:nvCxnSpPr>
        <p:spPr bwMode="auto">
          <a:xfrm flipV="1">
            <a:off x="1242948" y="2756922"/>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1" name="Straight Arrow Connector 340">
            <a:extLst>
              <a:ext uri="{FF2B5EF4-FFF2-40B4-BE49-F238E27FC236}">
                <a16:creationId xmlns:a16="http://schemas.microsoft.com/office/drawing/2014/main" id="{6A781B6D-25D7-4EB4-8B48-FA1F8E3489C9}"/>
              </a:ext>
            </a:extLst>
          </p:cNvPr>
          <p:cNvCxnSpPr>
            <a:cxnSpLocks/>
            <a:stCxn id="157" idx="6"/>
            <a:endCxn id="163" idx="2"/>
          </p:cNvCxnSpPr>
          <p:nvPr/>
        </p:nvCxnSpPr>
        <p:spPr bwMode="auto">
          <a:xfrm flipV="1">
            <a:off x="1242948" y="4059140"/>
            <a:ext cx="2115151" cy="60254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5" name="Straight Arrow Connector 344">
            <a:extLst>
              <a:ext uri="{FF2B5EF4-FFF2-40B4-BE49-F238E27FC236}">
                <a16:creationId xmlns:a16="http://schemas.microsoft.com/office/drawing/2014/main" id="{BA17DB78-DAB7-48B5-BD51-4D9668D21A97}"/>
              </a:ext>
            </a:extLst>
          </p:cNvPr>
          <p:cNvCxnSpPr>
            <a:cxnSpLocks/>
            <a:stCxn id="157" idx="6"/>
            <a:endCxn id="161" idx="2"/>
          </p:cNvCxnSpPr>
          <p:nvPr/>
        </p:nvCxnSpPr>
        <p:spPr bwMode="auto">
          <a:xfrm flipV="1">
            <a:off x="1242948" y="3614172"/>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9" name="Straight Arrow Connector 348">
            <a:extLst>
              <a:ext uri="{FF2B5EF4-FFF2-40B4-BE49-F238E27FC236}">
                <a16:creationId xmlns:a16="http://schemas.microsoft.com/office/drawing/2014/main" id="{BA37E084-32D2-42AD-8A87-6A06064A706E}"/>
              </a:ext>
            </a:extLst>
          </p:cNvPr>
          <p:cNvCxnSpPr>
            <a:cxnSpLocks/>
            <a:stCxn id="157" idx="6"/>
            <a:endCxn id="159" idx="2"/>
          </p:cNvCxnSpPr>
          <p:nvPr/>
        </p:nvCxnSpPr>
        <p:spPr bwMode="auto">
          <a:xfrm flipV="1">
            <a:off x="1242948" y="3185547"/>
            <a:ext cx="2115151"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3" name="Straight Arrow Connector 352">
            <a:extLst>
              <a:ext uri="{FF2B5EF4-FFF2-40B4-BE49-F238E27FC236}">
                <a16:creationId xmlns:a16="http://schemas.microsoft.com/office/drawing/2014/main" id="{DAECF399-EC32-4684-B198-76B68B2BF872}"/>
              </a:ext>
            </a:extLst>
          </p:cNvPr>
          <p:cNvCxnSpPr>
            <a:cxnSpLocks/>
            <a:stCxn id="155" idx="6"/>
          </p:cNvCxnSpPr>
          <p:nvPr/>
        </p:nvCxnSpPr>
        <p:spPr bwMode="auto">
          <a:xfrm flipV="1">
            <a:off x="1242948" y="4055701"/>
            <a:ext cx="2099968" cy="1773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7" name="Straight Arrow Connector 356">
            <a:extLst>
              <a:ext uri="{FF2B5EF4-FFF2-40B4-BE49-F238E27FC236}">
                <a16:creationId xmlns:a16="http://schemas.microsoft.com/office/drawing/2014/main" id="{E40CB038-C2C8-4C5B-B94C-E2B65717669B}"/>
              </a:ext>
            </a:extLst>
          </p:cNvPr>
          <p:cNvCxnSpPr>
            <a:cxnSpLocks/>
            <a:stCxn id="155" idx="6"/>
            <a:endCxn id="161" idx="2"/>
          </p:cNvCxnSpPr>
          <p:nvPr/>
        </p:nvCxnSpPr>
        <p:spPr bwMode="auto">
          <a:xfrm flipV="1">
            <a:off x="1242948" y="3614172"/>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360" name="TextBox 359">
            <a:extLst>
              <a:ext uri="{FF2B5EF4-FFF2-40B4-BE49-F238E27FC236}">
                <a16:creationId xmlns:a16="http://schemas.microsoft.com/office/drawing/2014/main" id="{410E7E43-7458-42FD-9F28-2A1C7E1CCA14}"/>
              </a:ext>
            </a:extLst>
          </p:cNvPr>
          <p:cNvSpPr txBox="1"/>
          <p:nvPr/>
        </p:nvSpPr>
        <p:spPr>
          <a:xfrm>
            <a:off x="929035" y="1477560"/>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1</a:t>
            </a:r>
          </a:p>
        </p:txBody>
      </p:sp>
      <p:sp>
        <p:nvSpPr>
          <p:cNvPr id="362" name="TextBox 361">
            <a:extLst>
              <a:ext uri="{FF2B5EF4-FFF2-40B4-BE49-F238E27FC236}">
                <a16:creationId xmlns:a16="http://schemas.microsoft.com/office/drawing/2014/main" id="{3A066CFF-48A7-4BC8-815F-8CBE92DB6CA6}"/>
              </a:ext>
            </a:extLst>
          </p:cNvPr>
          <p:cNvSpPr txBox="1"/>
          <p:nvPr/>
        </p:nvSpPr>
        <p:spPr>
          <a:xfrm>
            <a:off x="929077" y="1917338"/>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2</a:t>
            </a:r>
          </a:p>
        </p:txBody>
      </p:sp>
      <p:sp>
        <p:nvSpPr>
          <p:cNvPr id="364" name="TextBox 363">
            <a:extLst>
              <a:ext uri="{FF2B5EF4-FFF2-40B4-BE49-F238E27FC236}">
                <a16:creationId xmlns:a16="http://schemas.microsoft.com/office/drawing/2014/main" id="{86AAFA06-CFE1-40B2-97AC-DD6BDDB0EDA9}"/>
              </a:ext>
            </a:extLst>
          </p:cNvPr>
          <p:cNvSpPr txBox="1"/>
          <p:nvPr/>
        </p:nvSpPr>
        <p:spPr>
          <a:xfrm>
            <a:off x="914942" y="2332786"/>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3</a:t>
            </a:r>
          </a:p>
        </p:txBody>
      </p:sp>
      <p:sp>
        <p:nvSpPr>
          <p:cNvPr id="366" name="TextBox 365">
            <a:extLst>
              <a:ext uri="{FF2B5EF4-FFF2-40B4-BE49-F238E27FC236}">
                <a16:creationId xmlns:a16="http://schemas.microsoft.com/office/drawing/2014/main" id="{A59296C3-681A-4723-BE60-6CA2F5F6B49C}"/>
              </a:ext>
            </a:extLst>
          </p:cNvPr>
          <p:cNvSpPr txBox="1"/>
          <p:nvPr/>
        </p:nvSpPr>
        <p:spPr>
          <a:xfrm>
            <a:off x="922258" y="2763567"/>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4</a:t>
            </a:r>
          </a:p>
        </p:txBody>
      </p:sp>
      <p:sp>
        <p:nvSpPr>
          <p:cNvPr id="368" name="TextBox 367">
            <a:extLst>
              <a:ext uri="{FF2B5EF4-FFF2-40B4-BE49-F238E27FC236}">
                <a16:creationId xmlns:a16="http://schemas.microsoft.com/office/drawing/2014/main" id="{F859E4F3-1265-458B-8987-A4334DB4D9C0}"/>
              </a:ext>
            </a:extLst>
          </p:cNvPr>
          <p:cNvSpPr txBox="1"/>
          <p:nvPr/>
        </p:nvSpPr>
        <p:spPr>
          <a:xfrm>
            <a:off x="914950" y="3163555"/>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5</a:t>
            </a:r>
          </a:p>
        </p:txBody>
      </p:sp>
      <p:sp>
        <p:nvSpPr>
          <p:cNvPr id="370" name="TextBox 369">
            <a:extLst>
              <a:ext uri="{FF2B5EF4-FFF2-40B4-BE49-F238E27FC236}">
                <a16:creationId xmlns:a16="http://schemas.microsoft.com/office/drawing/2014/main" id="{0B08CD00-1B55-450C-87A4-CC22AC6313AB}"/>
              </a:ext>
            </a:extLst>
          </p:cNvPr>
          <p:cNvSpPr txBox="1"/>
          <p:nvPr/>
        </p:nvSpPr>
        <p:spPr>
          <a:xfrm>
            <a:off x="851279" y="4032113"/>
            <a:ext cx="409086"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63</a:t>
            </a:r>
          </a:p>
        </p:txBody>
      </p:sp>
      <p:sp>
        <p:nvSpPr>
          <p:cNvPr id="372" name="TextBox 371">
            <a:extLst>
              <a:ext uri="{FF2B5EF4-FFF2-40B4-BE49-F238E27FC236}">
                <a16:creationId xmlns:a16="http://schemas.microsoft.com/office/drawing/2014/main" id="{83E4E742-DED4-4525-877B-8503CA106182}"/>
              </a:ext>
            </a:extLst>
          </p:cNvPr>
          <p:cNvSpPr txBox="1"/>
          <p:nvPr/>
        </p:nvSpPr>
        <p:spPr>
          <a:xfrm>
            <a:off x="851279" y="4496303"/>
            <a:ext cx="409086"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64</a:t>
            </a:r>
          </a:p>
        </p:txBody>
      </p:sp>
      <p:sp>
        <p:nvSpPr>
          <p:cNvPr id="374" name="TextBox 373">
            <a:extLst>
              <a:ext uri="{FF2B5EF4-FFF2-40B4-BE49-F238E27FC236}">
                <a16:creationId xmlns:a16="http://schemas.microsoft.com/office/drawing/2014/main" id="{6FF6FD0F-D679-4A83-B945-4955E995860A}"/>
              </a:ext>
            </a:extLst>
          </p:cNvPr>
          <p:cNvSpPr txBox="1"/>
          <p:nvPr/>
        </p:nvSpPr>
        <p:spPr>
          <a:xfrm>
            <a:off x="897166" y="3589237"/>
            <a:ext cx="389850" cy="338554"/>
          </a:xfrm>
          <a:prstGeom prst="rect">
            <a:avLst/>
          </a:prstGeom>
          <a:noFill/>
        </p:spPr>
        <p:txBody>
          <a:bodyPr wrap="none" rtlCol="0">
            <a:spAutoFit/>
          </a:bodyPr>
          <a:lstStyle/>
          <a:p>
            <a:r>
              <a:rPr lang="en-US" sz="1600" dirty="0">
                <a:solidFill>
                  <a:schemeClr val="bg1"/>
                </a:solidFill>
              </a:rPr>
              <a:t>…</a:t>
            </a:r>
            <a:endParaRPr lang="en-US" sz="1600" baseline="-25000" dirty="0">
              <a:solidFill>
                <a:schemeClr val="bg1"/>
              </a:solidFill>
            </a:endParaRPr>
          </a:p>
        </p:txBody>
      </p:sp>
      <p:cxnSp>
        <p:nvCxnSpPr>
          <p:cNvPr id="376" name="Straight Arrow Connector 375">
            <a:extLst>
              <a:ext uri="{FF2B5EF4-FFF2-40B4-BE49-F238E27FC236}">
                <a16:creationId xmlns:a16="http://schemas.microsoft.com/office/drawing/2014/main" id="{8C8CCE37-04A4-42B4-B3C7-965ECC099BEB}"/>
              </a:ext>
            </a:extLst>
          </p:cNvPr>
          <p:cNvCxnSpPr>
            <a:cxnSpLocks/>
            <a:stCxn id="24" idx="6"/>
            <a:endCxn id="165" idx="2"/>
          </p:cNvCxnSpPr>
          <p:nvPr/>
        </p:nvCxnSpPr>
        <p:spPr bwMode="auto">
          <a:xfrm>
            <a:off x="3663271" y="2756922"/>
            <a:ext cx="609972" cy="1442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0" name="Straight Arrow Connector 379">
            <a:extLst>
              <a:ext uri="{FF2B5EF4-FFF2-40B4-BE49-F238E27FC236}">
                <a16:creationId xmlns:a16="http://schemas.microsoft.com/office/drawing/2014/main" id="{433C04B6-C33E-4131-8D29-33A8C890A0ED}"/>
              </a:ext>
            </a:extLst>
          </p:cNvPr>
          <p:cNvCxnSpPr>
            <a:cxnSpLocks/>
            <a:stCxn id="24" idx="6"/>
            <a:endCxn id="167" idx="2"/>
          </p:cNvCxnSpPr>
          <p:nvPr/>
        </p:nvCxnSpPr>
        <p:spPr bwMode="auto">
          <a:xfrm>
            <a:off x="3663271" y="2756922"/>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4" name="Straight Arrow Connector 383">
            <a:extLst>
              <a:ext uri="{FF2B5EF4-FFF2-40B4-BE49-F238E27FC236}">
                <a16:creationId xmlns:a16="http://schemas.microsoft.com/office/drawing/2014/main" id="{45A4EC29-921B-4763-B359-C3E0128D56E3}"/>
              </a:ext>
            </a:extLst>
          </p:cNvPr>
          <p:cNvCxnSpPr>
            <a:cxnSpLocks/>
            <a:stCxn id="24" idx="6"/>
            <a:endCxn id="169" idx="2"/>
          </p:cNvCxnSpPr>
          <p:nvPr/>
        </p:nvCxnSpPr>
        <p:spPr bwMode="auto">
          <a:xfrm>
            <a:off x="3663271" y="2756922"/>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8" name="Straight Arrow Connector 387">
            <a:extLst>
              <a:ext uri="{FF2B5EF4-FFF2-40B4-BE49-F238E27FC236}">
                <a16:creationId xmlns:a16="http://schemas.microsoft.com/office/drawing/2014/main" id="{8DD0B442-60A2-46BB-81E4-E540BCC76611}"/>
              </a:ext>
            </a:extLst>
          </p:cNvPr>
          <p:cNvCxnSpPr>
            <a:cxnSpLocks/>
            <a:stCxn id="159" idx="6"/>
            <a:endCxn id="28" idx="2"/>
          </p:cNvCxnSpPr>
          <p:nvPr/>
        </p:nvCxnSpPr>
        <p:spPr bwMode="auto">
          <a:xfrm flipV="1">
            <a:off x="3662899" y="2024515"/>
            <a:ext cx="610344" cy="116103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2" name="Straight Arrow Connector 391">
            <a:extLst>
              <a:ext uri="{FF2B5EF4-FFF2-40B4-BE49-F238E27FC236}">
                <a16:creationId xmlns:a16="http://schemas.microsoft.com/office/drawing/2014/main" id="{D055C153-4C8A-4F9E-A498-A2537436F5C3}"/>
              </a:ext>
            </a:extLst>
          </p:cNvPr>
          <p:cNvCxnSpPr>
            <a:cxnSpLocks/>
            <a:stCxn id="159" idx="6"/>
            <a:endCxn id="30" idx="2"/>
          </p:cNvCxnSpPr>
          <p:nvPr/>
        </p:nvCxnSpPr>
        <p:spPr bwMode="auto">
          <a:xfrm flipV="1">
            <a:off x="3662899" y="2453140"/>
            <a:ext cx="610344"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6" name="Straight Arrow Connector 395">
            <a:extLst>
              <a:ext uri="{FF2B5EF4-FFF2-40B4-BE49-F238E27FC236}">
                <a16:creationId xmlns:a16="http://schemas.microsoft.com/office/drawing/2014/main" id="{27A5E714-B942-4967-A078-E66483CD4B4F}"/>
              </a:ext>
            </a:extLst>
          </p:cNvPr>
          <p:cNvCxnSpPr>
            <a:cxnSpLocks/>
            <a:stCxn id="159" idx="6"/>
            <a:endCxn id="165" idx="2"/>
          </p:cNvCxnSpPr>
          <p:nvPr/>
        </p:nvCxnSpPr>
        <p:spPr bwMode="auto">
          <a:xfrm flipV="1">
            <a:off x="3662899" y="2901218"/>
            <a:ext cx="610344" cy="28432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0" name="Straight Arrow Connector 399">
            <a:extLst>
              <a:ext uri="{FF2B5EF4-FFF2-40B4-BE49-F238E27FC236}">
                <a16:creationId xmlns:a16="http://schemas.microsoft.com/office/drawing/2014/main" id="{CE6735BE-111B-4C65-9AF7-77C2C40EB3A8}"/>
              </a:ext>
            </a:extLst>
          </p:cNvPr>
          <p:cNvCxnSpPr>
            <a:cxnSpLocks/>
            <a:stCxn id="159" idx="6"/>
            <a:endCxn id="167" idx="2"/>
          </p:cNvCxnSpPr>
          <p:nvPr/>
        </p:nvCxnSpPr>
        <p:spPr bwMode="auto">
          <a:xfrm>
            <a:off x="3662899" y="3185547"/>
            <a:ext cx="615425"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4" name="Straight Arrow Connector 403">
            <a:extLst>
              <a:ext uri="{FF2B5EF4-FFF2-40B4-BE49-F238E27FC236}">
                <a16:creationId xmlns:a16="http://schemas.microsoft.com/office/drawing/2014/main" id="{75C78FC0-4C96-4954-B0E4-433E661024D6}"/>
              </a:ext>
            </a:extLst>
          </p:cNvPr>
          <p:cNvCxnSpPr>
            <a:cxnSpLocks/>
            <a:stCxn id="159" idx="6"/>
            <a:endCxn id="169" idx="2"/>
          </p:cNvCxnSpPr>
          <p:nvPr/>
        </p:nvCxnSpPr>
        <p:spPr bwMode="auto">
          <a:xfrm>
            <a:off x="3662899" y="3185547"/>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8" name="Straight Arrow Connector 407">
            <a:extLst>
              <a:ext uri="{FF2B5EF4-FFF2-40B4-BE49-F238E27FC236}">
                <a16:creationId xmlns:a16="http://schemas.microsoft.com/office/drawing/2014/main" id="{C3C86672-DE53-4167-9D7F-A52912317002}"/>
              </a:ext>
            </a:extLst>
          </p:cNvPr>
          <p:cNvCxnSpPr>
            <a:cxnSpLocks/>
            <a:stCxn id="161" idx="6"/>
            <a:endCxn id="28" idx="2"/>
          </p:cNvCxnSpPr>
          <p:nvPr/>
        </p:nvCxnSpPr>
        <p:spPr bwMode="auto">
          <a:xfrm flipV="1">
            <a:off x="3662899" y="2024515"/>
            <a:ext cx="610344" cy="158965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3" name="Straight Arrow Connector 412">
            <a:extLst>
              <a:ext uri="{FF2B5EF4-FFF2-40B4-BE49-F238E27FC236}">
                <a16:creationId xmlns:a16="http://schemas.microsoft.com/office/drawing/2014/main" id="{1EE338A5-5DBA-49F2-AAF9-A7BFDD2014C2}"/>
              </a:ext>
            </a:extLst>
          </p:cNvPr>
          <p:cNvCxnSpPr>
            <a:cxnSpLocks/>
            <a:endCxn id="30" idx="2"/>
          </p:cNvCxnSpPr>
          <p:nvPr/>
        </p:nvCxnSpPr>
        <p:spPr bwMode="auto">
          <a:xfrm flipV="1">
            <a:off x="3662899" y="2453140"/>
            <a:ext cx="610344" cy="11691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7" name="Straight Arrow Connector 416">
            <a:extLst>
              <a:ext uri="{FF2B5EF4-FFF2-40B4-BE49-F238E27FC236}">
                <a16:creationId xmlns:a16="http://schemas.microsoft.com/office/drawing/2014/main" id="{C1291B63-04A1-4FAB-953A-8DDF50752D5E}"/>
              </a:ext>
            </a:extLst>
          </p:cNvPr>
          <p:cNvCxnSpPr>
            <a:cxnSpLocks/>
            <a:stCxn id="161" idx="6"/>
            <a:endCxn id="165" idx="2"/>
          </p:cNvCxnSpPr>
          <p:nvPr/>
        </p:nvCxnSpPr>
        <p:spPr bwMode="auto">
          <a:xfrm flipV="1">
            <a:off x="3662899" y="2901218"/>
            <a:ext cx="610344" cy="7129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1" name="Straight Arrow Connector 420">
            <a:extLst>
              <a:ext uri="{FF2B5EF4-FFF2-40B4-BE49-F238E27FC236}">
                <a16:creationId xmlns:a16="http://schemas.microsoft.com/office/drawing/2014/main" id="{06DA8E61-DCD7-4CF2-9FBE-3503990788E9}"/>
              </a:ext>
            </a:extLst>
          </p:cNvPr>
          <p:cNvCxnSpPr>
            <a:cxnSpLocks/>
            <a:stCxn id="161" idx="6"/>
            <a:endCxn id="167" idx="2"/>
          </p:cNvCxnSpPr>
          <p:nvPr/>
        </p:nvCxnSpPr>
        <p:spPr bwMode="auto">
          <a:xfrm flipV="1">
            <a:off x="3662899" y="3358418"/>
            <a:ext cx="615425" cy="255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5" name="Straight Arrow Connector 424">
            <a:extLst>
              <a:ext uri="{FF2B5EF4-FFF2-40B4-BE49-F238E27FC236}">
                <a16:creationId xmlns:a16="http://schemas.microsoft.com/office/drawing/2014/main" id="{0D74C997-85CD-47EE-9F6D-093D7EF82DF7}"/>
              </a:ext>
            </a:extLst>
          </p:cNvPr>
          <p:cNvCxnSpPr>
            <a:cxnSpLocks/>
            <a:stCxn id="161" idx="6"/>
            <a:endCxn id="169" idx="2"/>
          </p:cNvCxnSpPr>
          <p:nvPr/>
        </p:nvCxnSpPr>
        <p:spPr bwMode="auto">
          <a:xfrm>
            <a:off x="3662899" y="3614172"/>
            <a:ext cx="615053"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9" name="Straight Arrow Connector 428">
            <a:extLst>
              <a:ext uri="{FF2B5EF4-FFF2-40B4-BE49-F238E27FC236}">
                <a16:creationId xmlns:a16="http://schemas.microsoft.com/office/drawing/2014/main" id="{C61AD1B6-D91F-4BE4-B4C0-12E71B433830}"/>
              </a:ext>
            </a:extLst>
          </p:cNvPr>
          <p:cNvCxnSpPr>
            <a:cxnSpLocks/>
            <a:endCxn id="28" idx="2"/>
          </p:cNvCxnSpPr>
          <p:nvPr/>
        </p:nvCxnSpPr>
        <p:spPr bwMode="auto">
          <a:xfrm flipV="1">
            <a:off x="3662899" y="2024515"/>
            <a:ext cx="610344" cy="2038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3" name="Straight Arrow Connector 432">
            <a:extLst>
              <a:ext uri="{FF2B5EF4-FFF2-40B4-BE49-F238E27FC236}">
                <a16:creationId xmlns:a16="http://schemas.microsoft.com/office/drawing/2014/main" id="{2B01D402-15FF-4CDE-AAA1-CA5F9E3C5198}"/>
              </a:ext>
            </a:extLst>
          </p:cNvPr>
          <p:cNvCxnSpPr>
            <a:cxnSpLocks/>
            <a:stCxn id="163" idx="6"/>
            <a:endCxn id="30" idx="2"/>
          </p:cNvCxnSpPr>
          <p:nvPr/>
        </p:nvCxnSpPr>
        <p:spPr bwMode="auto">
          <a:xfrm flipV="1">
            <a:off x="3662899" y="2453140"/>
            <a:ext cx="610344" cy="16060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7" name="Straight Arrow Connector 436">
            <a:extLst>
              <a:ext uri="{FF2B5EF4-FFF2-40B4-BE49-F238E27FC236}">
                <a16:creationId xmlns:a16="http://schemas.microsoft.com/office/drawing/2014/main" id="{9B97DE9B-4D9F-4C41-AE55-E6704DD72EFB}"/>
              </a:ext>
            </a:extLst>
          </p:cNvPr>
          <p:cNvCxnSpPr>
            <a:cxnSpLocks/>
            <a:stCxn id="163" idx="6"/>
            <a:endCxn id="165" idx="2"/>
          </p:cNvCxnSpPr>
          <p:nvPr/>
        </p:nvCxnSpPr>
        <p:spPr bwMode="auto">
          <a:xfrm flipV="1">
            <a:off x="3662899" y="2901218"/>
            <a:ext cx="610344" cy="11579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1" name="Straight Arrow Connector 440">
            <a:extLst>
              <a:ext uri="{FF2B5EF4-FFF2-40B4-BE49-F238E27FC236}">
                <a16:creationId xmlns:a16="http://schemas.microsoft.com/office/drawing/2014/main" id="{45238112-A2BC-40AC-8C15-CFACEBA7296D}"/>
              </a:ext>
            </a:extLst>
          </p:cNvPr>
          <p:cNvCxnSpPr>
            <a:cxnSpLocks/>
            <a:stCxn id="163" idx="6"/>
            <a:endCxn id="167" idx="2"/>
          </p:cNvCxnSpPr>
          <p:nvPr/>
        </p:nvCxnSpPr>
        <p:spPr bwMode="auto">
          <a:xfrm flipV="1">
            <a:off x="3662899" y="3358418"/>
            <a:ext cx="615425" cy="7007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5" name="Straight Arrow Connector 444">
            <a:extLst>
              <a:ext uri="{FF2B5EF4-FFF2-40B4-BE49-F238E27FC236}">
                <a16:creationId xmlns:a16="http://schemas.microsoft.com/office/drawing/2014/main" id="{7424457F-73CC-4CF0-80A5-6A481D41D2E7}"/>
              </a:ext>
            </a:extLst>
          </p:cNvPr>
          <p:cNvCxnSpPr>
            <a:cxnSpLocks/>
            <a:stCxn id="163" idx="6"/>
            <a:endCxn id="169" idx="2"/>
          </p:cNvCxnSpPr>
          <p:nvPr/>
        </p:nvCxnSpPr>
        <p:spPr bwMode="auto">
          <a:xfrm flipV="1">
            <a:off x="3662899" y="3787043"/>
            <a:ext cx="615053" cy="2720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9" name="Straight Arrow Connector 448">
            <a:extLst>
              <a:ext uri="{FF2B5EF4-FFF2-40B4-BE49-F238E27FC236}">
                <a16:creationId xmlns:a16="http://schemas.microsoft.com/office/drawing/2014/main" id="{CDE71424-0CA5-48F9-AE57-EE7DAB7A32CB}"/>
              </a:ext>
            </a:extLst>
          </p:cNvPr>
          <p:cNvCxnSpPr>
            <a:cxnSpLocks/>
            <a:stCxn id="20" idx="6"/>
          </p:cNvCxnSpPr>
          <p:nvPr/>
        </p:nvCxnSpPr>
        <p:spPr bwMode="auto">
          <a:xfrm>
            <a:off x="3663643" y="1899672"/>
            <a:ext cx="594620" cy="9800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3" name="Straight Arrow Connector 452">
            <a:extLst>
              <a:ext uri="{FF2B5EF4-FFF2-40B4-BE49-F238E27FC236}">
                <a16:creationId xmlns:a16="http://schemas.microsoft.com/office/drawing/2014/main" id="{24524941-3155-4729-BCAD-7D2603F7EC79}"/>
              </a:ext>
            </a:extLst>
          </p:cNvPr>
          <p:cNvCxnSpPr>
            <a:cxnSpLocks/>
            <a:stCxn id="20" idx="6"/>
            <a:endCxn id="167" idx="2"/>
          </p:cNvCxnSpPr>
          <p:nvPr/>
        </p:nvCxnSpPr>
        <p:spPr bwMode="auto">
          <a:xfrm>
            <a:off x="3663643" y="1899672"/>
            <a:ext cx="614681"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7" name="Straight Arrow Connector 456">
            <a:extLst>
              <a:ext uri="{FF2B5EF4-FFF2-40B4-BE49-F238E27FC236}">
                <a16:creationId xmlns:a16="http://schemas.microsoft.com/office/drawing/2014/main" id="{A71EFCB7-E27B-46B4-A20A-D607A475FF40}"/>
              </a:ext>
            </a:extLst>
          </p:cNvPr>
          <p:cNvCxnSpPr>
            <a:cxnSpLocks/>
            <a:stCxn id="20" idx="6"/>
            <a:endCxn id="169" idx="2"/>
          </p:cNvCxnSpPr>
          <p:nvPr/>
        </p:nvCxnSpPr>
        <p:spPr bwMode="auto">
          <a:xfrm>
            <a:off x="3663643" y="1899672"/>
            <a:ext cx="614309" cy="18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1" name="Straight Arrow Connector 460">
            <a:extLst>
              <a:ext uri="{FF2B5EF4-FFF2-40B4-BE49-F238E27FC236}">
                <a16:creationId xmlns:a16="http://schemas.microsoft.com/office/drawing/2014/main" id="{841FF5AA-E0B4-4755-915F-17364DA068F5}"/>
              </a:ext>
            </a:extLst>
          </p:cNvPr>
          <p:cNvCxnSpPr>
            <a:cxnSpLocks/>
            <a:stCxn id="22" idx="6"/>
            <a:endCxn id="167" idx="2"/>
          </p:cNvCxnSpPr>
          <p:nvPr/>
        </p:nvCxnSpPr>
        <p:spPr bwMode="auto">
          <a:xfrm>
            <a:off x="3663643" y="2328297"/>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5" name="Straight Arrow Connector 464">
            <a:extLst>
              <a:ext uri="{FF2B5EF4-FFF2-40B4-BE49-F238E27FC236}">
                <a16:creationId xmlns:a16="http://schemas.microsoft.com/office/drawing/2014/main" id="{599A119C-81BE-4413-8237-E2BBE04CF562}"/>
              </a:ext>
            </a:extLst>
          </p:cNvPr>
          <p:cNvCxnSpPr>
            <a:cxnSpLocks/>
            <a:stCxn id="22" idx="6"/>
            <a:endCxn id="169" idx="2"/>
          </p:cNvCxnSpPr>
          <p:nvPr/>
        </p:nvCxnSpPr>
        <p:spPr bwMode="auto">
          <a:xfrm>
            <a:off x="3663643" y="2328297"/>
            <a:ext cx="614309"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9" name="Straight Arrow Connector 468">
            <a:extLst>
              <a:ext uri="{FF2B5EF4-FFF2-40B4-BE49-F238E27FC236}">
                <a16:creationId xmlns:a16="http://schemas.microsoft.com/office/drawing/2014/main" id="{B859BF5F-99B5-434F-AECA-DD388C5F8BA5}"/>
              </a:ext>
            </a:extLst>
          </p:cNvPr>
          <p:cNvCxnSpPr>
            <a:cxnSpLocks/>
            <a:stCxn id="28" idx="6"/>
            <a:endCxn id="171" idx="2"/>
          </p:cNvCxnSpPr>
          <p:nvPr/>
        </p:nvCxnSpPr>
        <p:spPr bwMode="auto">
          <a:xfrm>
            <a:off x="4578043" y="2024515"/>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3" name="Straight Arrow Connector 472">
            <a:extLst>
              <a:ext uri="{FF2B5EF4-FFF2-40B4-BE49-F238E27FC236}">
                <a16:creationId xmlns:a16="http://schemas.microsoft.com/office/drawing/2014/main" id="{2371D8E1-13E0-4C76-BA93-0E24E8690A75}"/>
              </a:ext>
            </a:extLst>
          </p:cNvPr>
          <p:cNvCxnSpPr>
            <a:cxnSpLocks/>
            <a:stCxn id="28" idx="6"/>
            <a:endCxn id="173" idx="2"/>
          </p:cNvCxnSpPr>
          <p:nvPr/>
        </p:nvCxnSpPr>
        <p:spPr bwMode="auto">
          <a:xfrm>
            <a:off x="4578043" y="2024515"/>
            <a:ext cx="595364"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7" name="Straight Arrow Connector 476">
            <a:extLst>
              <a:ext uri="{FF2B5EF4-FFF2-40B4-BE49-F238E27FC236}">
                <a16:creationId xmlns:a16="http://schemas.microsoft.com/office/drawing/2014/main" id="{24BA649F-3C1F-45AE-B2FF-BF05583F48B3}"/>
              </a:ext>
            </a:extLst>
          </p:cNvPr>
          <p:cNvCxnSpPr>
            <a:cxnSpLocks/>
            <a:stCxn id="28" idx="6"/>
            <a:endCxn id="175" idx="2"/>
          </p:cNvCxnSpPr>
          <p:nvPr/>
        </p:nvCxnSpPr>
        <p:spPr bwMode="auto">
          <a:xfrm>
            <a:off x="4578043" y="2024515"/>
            <a:ext cx="594992" cy="90527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2" name="Straight Arrow Connector 481">
            <a:extLst>
              <a:ext uri="{FF2B5EF4-FFF2-40B4-BE49-F238E27FC236}">
                <a16:creationId xmlns:a16="http://schemas.microsoft.com/office/drawing/2014/main" id="{91106DD9-EC32-447F-AD18-BCE3E897325B}"/>
              </a:ext>
            </a:extLst>
          </p:cNvPr>
          <p:cNvCxnSpPr>
            <a:cxnSpLocks/>
            <a:stCxn id="30" idx="6"/>
            <a:endCxn id="171" idx="2"/>
          </p:cNvCxnSpPr>
          <p:nvPr/>
        </p:nvCxnSpPr>
        <p:spPr bwMode="auto">
          <a:xfrm flipV="1">
            <a:off x="4578043" y="2072543"/>
            <a:ext cx="595364" cy="3805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6" name="Straight Arrow Connector 485">
            <a:extLst>
              <a:ext uri="{FF2B5EF4-FFF2-40B4-BE49-F238E27FC236}">
                <a16:creationId xmlns:a16="http://schemas.microsoft.com/office/drawing/2014/main" id="{A5FFC2BE-2AD0-4202-B791-DB0D3C003539}"/>
              </a:ext>
            </a:extLst>
          </p:cNvPr>
          <p:cNvCxnSpPr>
            <a:cxnSpLocks/>
            <a:stCxn id="165" idx="6"/>
            <a:endCxn id="171" idx="2"/>
          </p:cNvCxnSpPr>
          <p:nvPr/>
        </p:nvCxnSpPr>
        <p:spPr bwMode="auto">
          <a:xfrm flipV="1">
            <a:off x="4578043" y="2072543"/>
            <a:ext cx="595364" cy="8286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0" name="Straight Arrow Connector 489">
            <a:extLst>
              <a:ext uri="{FF2B5EF4-FFF2-40B4-BE49-F238E27FC236}">
                <a16:creationId xmlns:a16="http://schemas.microsoft.com/office/drawing/2014/main" id="{33E59616-1061-4E76-93B8-119B3440FB13}"/>
              </a:ext>
            </a:extLst>
          </p:cNvPr>
          <p:cNvCxnSpPr>
            <a:cxnSpLocks/>
            <a:stCxn id="167" idx="6"/>
            <a:endCxn id="173" idx="2"/>
          </p:cNvCxnSpPr>
          <p:nvPr/>
        </p:nvCxnSpPr>
        <p:spPr bwMode="auto">
          <a:xfrm flipV="1">
            <a:off x="4583124" y="2501168"/>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4" name="Straight Arrow Connector 493">
            <a:extLst>
              <a:ext uri="{FF2B5EF4-FFF2-40B4-BE49-F238E27FC236}">
                <a16:creationId xmlns:a16="http://schemas.microsoft.com/office/drawing/2014/main" id="{360D9571-8CF0-48AF-A6DD-888EE450A29E}"/>
              </a:ext>
            </a:extLst>
          </p:cNvPr>
          <p:cNvCxnSpPr>
            <a:cxnSpLocks/>
            <a:stCxn id="169" idx="6"/>
            <a:endCxn id="171" idx="2"/>
          </p:cNvCxnSpPr>
          <p:nvPr/>
        </p:nvCxnSpPr>
        <p:spPr bwMode="auto">
          <a:xfrm flipV="1">
            <a:off x="4582752" y="2072543"/>
            <a:ext cx="590655" cy="17145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8" name="Straight Arrow Connector 497">
            <a:extLst>
              <a:ext uri="{FF2B5EF4-FFF2-40B4-BE49-F238E27FC236}">
                <a16:creationId xmlns:a16="http://schemas.microsoft.com/office/drawing/2014/main" id="{4AB34616-3086-46AE-B997-D10C558D2CEB}"/>
              </a:ext>
            </a:extLst>
          </p:cNvPr>
          <p:cNvCxnSpPr>
            <a:cxnSpLocks/>
            <a:stCxn id="30" idx="6"/>
            <a:endCxn id="173" idx="2"/>
          </p:cNvCxnSpPr>
          <p:nvPr/>
        </p:nvCxnSpPr>
        <p:spPr bwMode="auto">
          <a:xfrm>
            <a:off x="4578043" y="2453140"/>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2" name="Straight Arrow Connector 501">
            <a:extLst>
              <a:ext uri="{FF2B5EF4-FFF2-40B4-BE49-F238E27FC236}">
                <a16:creationId xmlns:a16="http://schemas.microsoft.com/office/drawing/2014/main" id="{47F45FD0-D479-47FD-B14F-7E633ED72A4A}"/>
              </a:ext>
            </a:extLst>
          </p:cNvPr>
          <p:cNvCxnSpPr>
            <a:cxnSpLocks/>
            <a:stCxn id="30" idx="6"/>
            <a:endCxn id="175" idx="2"/>
          </p:cNvCxnSpPr>
          <p:nvPr/>
        </p:nvCxnSpPr>
        <p:spPr bwMode="auto">
          <a:xfrm>
            <a:off x="4578043" y="2453140"/>
            <a:ext cx="594992"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6" name="Straight Arrow Connector 505">
            <a:extLst>
              <a:ext uri="{FF2B5EF4-FFF2-40B4-BE49-F238E27FC236}">
                <a16:creationId xmlns:a16="http://schemas.microsoft.com/office/drawing/2014/main" id="{D290F7D4-9C62-4F94-B8C0-29542A75D581}"/>
              </a:ext>
            </a:extLst>
          </p:cNvPr>
          <p:cNvCxnSpPr>
            <a:cxnSpLocks/>
            <a:stCxn id="165" idx="6"/>
            <a:endCxn id="173" idx="2"/>
          </p:cNvCxnSpPr>
          <p:nvPr/>
        </p:nvCxnSpPr>
        <p:spPr bwMode="auto">
          <a:xfrm flipV="1">
            <a:off x="4578043" y="2501168"/>
            <a:ext cx="595364" cy="400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0" name="Straight Arrow Connector 509">
            <a:extLst>
              <a:ext uri="{FF2B5EF4-FFF2-40B4-BE49-F238E27FC236}">
                <a16:creationId xmlns:a16="http://schemas.microsoft.com/office/drawing/2014/main" id="{A2DF9B90-4D19-4E7D-9CDF-C98352628872}"/>
              </a:ext>
            </a:extLst>
          </p:cNvPr>
          <p:cNvCxnSpPr>
            <a:cxnSpLocks/>
            <a:stCxn id="165" idx="6"/>
            <a:endCxn id="175" idx="2"/>
          </p:cNvCxnSpPr>
          <p:nvPr/>
        </p:nvCxnSpPr>
        <p:spPr bwMode="auto">
          <a:xfrm>
            <a:off x="4578043" y="2901218"/>
            <a:ext cx="594992" cy="285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4" name="Straight Arrow Connector 513">
            <a:extLst>
              <a:ext uri="{FF2B5EF4-FFF2-40B4-BE49-F238E27FC236}">
                <a16:creationId xmlns:a16="http://schemas.microsoft.com/office/drawing/2014/main" id="{BB059946-CD06-47AC-B67F-ACAA0FB71374}"/>
              </a:ext>
            </a:extLst>
          </p:cNvPr>
          <p:cNvCxnSpPr>
            <a:cxnSpLocks/>
            <a:stCxn id="167" idx="6"/>
            <a:endCxn id="175" idx="2"/>
          </p:cNvCxnSpPr>
          <p:nvPr/>
        </p:nvCxnSpPr>
        <p:spPr bwMode="auto">
          <a:xfrm flipV="1">
            <a:off x="4583124" y="2929793"/>
            <a:ext cx="589911" cy="42862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8" name="Straight Arrow Connector 517">
            <a:extLst>
              <a:ext uri="{FF2B5EF4-FFF2-40B4-BE49-F238E27FC236}">
                <a16:creationId xmlns:a16="http://schemas.microsoft.com/office/drawing/2014/main" id="{259B9956-9D30-4CD8-89F0-5AE7BF93D7D3}"/>
              </a:ext>
            </a:extLst>
          </p:cNvPr>
          <p:cNvCxnSpPr>
            <a:cxnSpLocks/>
            <a:stCxn id="167" idx="6"/>
          </p:cNvCxnSpPr>
          <p:nvPr/>
        </p:nvCxnSpPr>
        <p:spPr bwMode="auto">
          <a:xfrm flipV="1">
            <a:off x="4583124" y="2081241"/>
            <a:ext cx="589911" cy="127717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2" name="Straight Arrow Connector 521">
            <a:extLst>
              <a:ext uri="{FF2B5EF4-FFF2-40B4-BE49-F238E27FC236}">
                <a16:creationId xmlns:a16="http://schemas.microsoft.com/office/drawing/2014/main" id="{CFEA7139-7A69-413B-9D01-EF8CE31FF226}"/>
              </a:ext>
            </a:extLst>
          </p:cNvPr>
          <p:cNvCxnSpPr>
            <a:cxnSpLocks/>
            <a:stCxn id="169" idx="6"/>
            <a:endCxn id="173" idx="2"/>
          </p:cNvCxnSpPr>
          <p:nvPr/>
        </p:nvCxnSpPr>
        <p:spPr bwMode="auto">
          <a:xfrm flipV="1">
            <a:off x="4582752" y="2501168"/>
            <a:ext cx="590655" cy="12858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6" name="Straight Arrow Connector 525">
            <a:extLst>
              <a:ext uri="{FF2B5EF4-FFF2-40B4-BE49-F238E27FC236}">
                <a16:creationId xmlns:a16="http://schemas.microsoft.com/office/drawing/2014/main" id="{691CF8BE-DB7B-4CDE-8C17-D26DA9E593B5}"/>
              </a:ext>
            </a:extLst>
          </p:cNvPr>
          <p:cNvCxnSpPr>
            <a:cxnSpLocks/>
            <a:stCxn id="169" idx="6"/>
            <a:endCxn id="175" idx="2"/>
          </p:cNvCxnSpPr>
          <p:nvPr/>
        </p:nvCxnSpPr>
        <p:spPr bwMode="auto">
          <a:xfrm flipV="1">
            <a:off x="4582752" y="2929793"/>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0" name="Straight Arrow Connector 529">
            <a:extLst>
              <a:ext uri="{FF2B5EF4-FFF2-40B4-BE49-F238E27FC236}">
                <a16:creationId xmlns:a16="http://schemas.microsoft.com/office/drawing/2014/main" id="{5020F03E-FA64-46CE-8F87-647208C900C4}"/>
              </a:ext>
            </a:extLst>
          </p:cNvPr>
          <p:cNvCxnSpPr>
            <a:cxnSpLocks/>
            <a:stCxn id="171" idx="6"/>
            <a:endCxn id="83" idx="1"/>
          </p:cNvCxnSpPr>
          <p:nvPr/>
        </p:nvCxnSpPr>
        <p:spPr bwMode="auto">
          <a:xfrm flipV="1">
            <a:off x="5478207" y="1477222"/>
            <a:ext cx="2087223" cy="5953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5" name="Straight Arrow Connector 534">
            <a:extLst>
              <a:ext uri="{FF2B5EF4-FFF2-40B4-BE49-F238E27FC236}">
                <a16:creationId xmlns:a16="http://schemas.microsoft.com/office/drawing/2014/main" id="{EEDF21B8-1690-49A4-848D-E1084A74F63B}"/>
              </a:ext>
            </a:extLst>
          </p:cNvPr>
          <p:cNvCxnSpPr>
            <a:cxnSpLocks/>
            <a:stCxn id="171" idx="6"/>
            <a:endCxn id="85" idx="2"/>
          </p:cNvCxnSpPr>
          <p:nvPr/>
        </p:nvCxnSpPr>
        <p:spPr bwMode="auto">
          <a:xfrm flipV="1">
            <a:off x="5478207" y="1814534"/>
            <a:ext cx="2071853" cy="25800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0" name="Straight Arrow Connector 539">
            <a:extLst>
              <a:ext uri="{FF2B5EF4-FFF2-40B4-BE49-F238E27FC236}">
                <a16:creationId xmlns:a16="http://schemas.microsoft.com/office/drawing/2014/main" id="{E0C54CFD-8414-419A-8BB7-9B745425828A}"/>
              </a:ext>
            </a:extLst>
          </p:cNvPr>
          <p:cNvCxnSpPr>
            <a:cxnSpLocks/>
            <a:stCxn id="171" idx="6"/>
            <a:endCxn id="91" idx="1"/>
          </p:cNvCxnSpPr>
          <p:nvPr/>
        </p:nvCxnSpPr>
        <p:spPr bwMode="auto">
          <a:xfrm>
            <a:off x="5478207" y="2072543"/>
            <a:ext cx="2082815" cy="827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4" name="Straight Arrow Connector 543">
            <a:extLst>
              <a:ext uri="{FF2B5EF4-FFF2-40B4-BE49-F238E27FC236}">
                <a16:creationId xmlns:a16="http://schemas.microsoft.com/office/drawing/2014/main" id="{4A57B434-5670-422F-81F7-79E993BF005F}"/>
              </a:ext>
            </a:extLst>
          </p:cNvPr>
          <p:cNvCxnSpPr>
            <a:cxnSpLocks/>
            <a:stCxn id="171" idx="6"/>
            <a:endCxn id="93" idx="2"/>
          </p:cNvCxnSpPr>
          <p:nvPr/>
        </p:nvCxnSpPr>
        <p:spPr bwMode="auto">
          <a:xfrm>
            <a:off x="5478207" y="2072543"/>
            <a:ext cx="2067632" cy="4269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8" name="Straight Arrow Connector 547">
            <a:extLst>
              <a:ext uri="{FF2B5EF4-FFF2-40B4-BE49-F238E27FC236}">
                <a16:creationId xmlns:a16="http://schemas.microsoft.com/office/drawing/2014/main" id="{64DBA524-047A-4B4E-8CB2-4A20B64593A6}"/>
              </a:ext>
            </a:extLst>
          </p:cNvPr>
          <p:cNvCxnSpPr>
            <a:cxnSpLocks/>
            <a:stCxn id="171" idx="6"/>
            <a:endCxn id="99" idx="1"/>
          </p:cNvCxnSpPr>
          <p:nvPr/>
        </p:nvCxnSpPr>
        <p:spPr bwMode="auto">
          <a:xfrm>
            <a:off x="5478207" y="2072543"/>
            <a:ext cx="2082815" cy="7775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2" name="Straight Arrow Connector 551">
            <a:extLst>
              <a:ext uri="{FF2B5EF4-FFF2-40B4-BE49-F238E27FC236}">
                <a16:creationId xmlns:a16="http://schemas.microsoft.com/office/drawing/2014/main" id="{5CED08A9-7834-48B9-A513-E97EAA6A424D}"/>
              </a:ext>
            </a:extLst>
          </p:cNvPr>
          <p:cNvCxnSpPr>
            <a:cxnSpLocks/>
            <a:stCxn id="171" idx="6"/>
            <a:endCxn id="131" idx="1"/>
          </p:cNvCxnSpPr>
          <p:nvPr/>
        </p:nvCxnSpPr>
        <p:spPr bwMode="auto">
          <a:xfrm>
            <a:off x="5478207" y="2072543"/>
            <a:ext cx="2072040" cy="114313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6" name="Straight Arrow Connector 555">
            <a:extLst>
              <a:ext uri="{FF2B5EF4-FFF2-40B4-BE49-F238E27FC236}">
                <a16:creationId xmlns:a16="http://schemas.microsoft.com/office/drawing/2014/main" id="{AC4BA8B1-5F1F-4EAE-9856-ECF620A08936}"/>
              </a:ext>
            </a:extLst>
          </p:cNvPr>
          <p:cNvCxnSpPr>
            <a:cxnSpLocks/>
            <a:stCxn id="171" idx="6"/>
            <a:endCxn id="135" idx="1"/>
          </p:cNvCxnSpPr>
          <p:nvPr/>
        </p:nvCxnSpPr>
        <p:spPr bwMode="auto">
          <a:xfrm>
            <a:off x="5478207" y="2072543"/>
            <a:ext cx="2071853" cy="14819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0" name="Straight Arrow Connector 559">
            <a:extLst>
              <a:ext uri="{FF2B5EF4-FFF2-40B4-BE49-F238E27FC236}">
                <a16:creationId xmlns:a16="http://schemas.microsoft.com/office/drawing/2014/main" id="{1293A296-69EA-408D-A813-04AF7D0B41F2}"/>
              </a:ext>
            </a:extLst>
          </p:cNvPr>
          <p:cNvCxnSpPr>
            <a:cxnSpLocks/>
            <a:stCxn id="171" idx="6"/>
            <a:endCxn id="139" idx="1"/>
          </p:cNvCxnSpPr>
          <p:nvPr/>
        </p:nvCxnSpPr>
        <p:spPr bwMode="auto">
          <a:xfrm>
            <a:off x="5478207" y="2072543"/>
            <a:ext cx="2067632" cy="182116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4" name="Straight Arrow Connector 563">
            <a:extLst>
              <a:ext uri="{FF2B5EF4-FFF2-40B4-BE49-F238E27FC236}">
                <a16:creationId xmlns:a16="http://schemas.microsoft.com/office/drawing/2014/main" id="{AB454E6E-9253-405C-A4C3-04CBEF970CEB}"/>
              </a:ext>
            </a:extLst>
          </p:cNvPr>
          <p:cNvCxnSpPr>
            <a:cxnSpLocks/>
            <a:stCxn id="171" idx="6"/>
            <a:endCxn id="143" idx="1"/>
          </p:cNvCxnSpPr>
          <p:nvPr/>
        </p:nvCxnSpPr>
        <p:spPr bwMode="auto">
          <a:xfrm>
            <a:off x="5478207" y="2072543"/>
            <a:ext cx="2067632" cy="216690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8" name="Straight Arrow Connector 567">
            <a:extLst>
              <a:ext uri="{FF2B5EF4-FFF2-40B4-BE49-F238E27FC236}">
                <a16:creationId xmlns:a16="http://schemas.microsoft.com/office/drawing/2014/main" id="{6F35A038-4805-4007-BB7E-EE17FC60B9B6}"/>
              </a:ext>
            </a:extLst>
          </p:cNvPr>
          <p:cNvCxnSpPr>
            <a:cxnSpLocks/>
            <a:stCxn id="171" idx="6"/>
            <a:endCxn id="147" idx="1"/>
          </p:cNvCxnSpPr>
          <p:nvPr/>
        </p:nvCxnSpPr>
        <p:spPr bwMode="auto">
          <a:xfrm>
            <a:off x="5478207" y="2072543"/>
            <a:ext cx="2067632" cy="25159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2" name="Straight Arrow Connector 571">
            <a:extLst>
              <a:ext uri="{FF2B5EF4-FFF2-40B4-BE49-F238E27FC236}">
                <a16:creationId xmlns:a16="http://schemas.microsoft.com/office/drawing/2014/main" id="{434348AF-88EE-4366-85DF-F49FDE060FA1}"/>
              </a:ext>
            </a:extLst>
          </p:cNvPr>
          <p:cNvCxnSpPr>
            <a:cxnSpLocks/>
            <a:stCxn id="173" idx="6"/>
            <a:endCxn id="83" idx="1"/>
          </p:cNvCxnSpPr>
          <p:nvPr/>
        </p:nvCxnSpPr>
        <p:spPr bwMode="auto">
          <a:xfrm flipV="1">
            <a:off x="5478207" y="1477222"/>
            <a:ext cx="2087223" cy="10239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4" name="Straight Arrow Connector 573">
            <a:extLst>
              <a:ext uri="{FF2B5EF4-FFF2-40B4-BE49-F238E27FC236}">
                <a16:creationId xmlns:a16="http://schemas.microsoft.com/office/drawing/2014/main" id="{426DAE1E-0B3E-4CB0-988A-85A3F5344741}"/>
              </a:ext>
            </a:extLst>
          </p:cNvPr>
          <p:cNvCxnSpPr>
            <a:cxnSpLocks/>
            <a:stCxn id="173" idx="6"/>
            <a:endCxn id="87" idx="1"/>
          </p:cNvCxnSpPr>
          <p:nvPr/>
        </p:nvCxnSpPr>
        <p:spPr bwMode="auto">
          <a:xfrm flipV="1">
            <a:off x="5478207" y="1816023"/>
            <a:ext cx="2087036" cy="68514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6" name="Straight Arrow Connector 575">
            <a:extLst>
              <a:ext uri="{FF2B5EF4-FFF2-40B4-BE49-F238E27FC236}">
                <a16:creationId xmlns:a16="http://schemas.microsoft.com/office/drawing/2014/main" id="{DE14577E-5031-4F72-A4EE-2AEEAA80AA57}"/>
              </a:ext>
            </a:extLst>
          </p:cNvPr>
          <p:cNvCxnSpPr>
            <a:cxnSpLocks/>
            <a:stCxn id="173" idx="6"/>
            <a:endCxn id="91" idx="1"/>
          </p:cNvCxnSpPr>
          <p:nvPr/>
        </p:nvCxnSpPr>
        <p:spPr bwMode="auto">
          <a:xfrm flipV="1">
            <a:off x="5478207" y="2155251"/>
            <a:ext cx="2082815" cy="34591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8" name="Straight Arrow Connector 577">
            <a:extLst>
              <a:ext uri="{FF2B5EF4-FFF2-40B4-BE49-F238E27FC236}">
                <a16:creationId xmlns:a16="http://schemas.microsoft.com/office/drawing/2014/main" id="{E3456CE2-A810-4A13-A023-8253E5CC152E}"/>
              </a:ext>
            </a:extLst>
          </p:cNvPr>
          <p:cNvCxnSpPr>
            <a:cxnSpLocks/>
            <a:stCxn id="173" idx="6"/>
            <a:endCxn id="95" idx="1"/>
          </p:cNvCxnSpPr>
          <p:nvPr/>
        </p:nvCxnSpPr>
        <p:spPr bwMode="auto">
          <a:xfrm flipV="1">
            <a:off x="5478207" y="2500992"/>
            <a:ext cx="2082815" cy="1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0" name="Straight Arrow Connector 579">
            <a:extLst>
              <a:ext uri="{FF2B5EF4-FFF2-40B4-BE49-F238E27FC236}">
                <a16:creationId xmlns:a16="http://schemas.microsoft.com/office/drawing/2014/main" id="{75AB91D5-C987-4BBB-B041-B7151D939668}"/>
              </a:ext>
            </a:extLst>
          </p:cNvPr>
          <p:cNvCxnSpPr>
            <a:cxnSpLocks/>
            <a:stCxn id="173" idx="6"/>
            <a:endCxn id="97" idx="2"/>
          </p:cNvCxnSpPr>
          <p:nvPr/>
        </p:nvCxnSpPr>
        <p:spPr bwMode="auto">
          <a:xfrm>
            <a:off x="5478207" y="2501168"/>
            <a:ext cx="2067632" cy="3474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2" name="Straight Arrow Connector 581">
            <a:extLst>
              <a:ext uri="{FF2B5EF4-FFF2-40B4-BE49-F238E27FC236}">
                <a16:creationId xmlns:a16="http://schemas.microsoft.com/office/drawing/2014/main" id="{E79E0026-591D-4817-B41F-3A5A97A515EC}"/>
              </a:ext>
            </a:extLst>
          </p:cNvPr>
          <p:cNvCxnSpPr>
            <a:cxnSpLocks/>
            <a:stCxn id="173" idx="6"/>
            <a:endCxn id="131" idx="1"/>
          </p:cNvCxnSpPr>
          <p:nvPr/>
        </p:nvCxnSpPr>
        <p:spPr bwMode="auto">
          <a:xfrm>
            <a:off x="5478207" y="2501168"/>
            <a:ext cx="2072040" cy="71451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4" name="Straight Arrow Connector 583">
            <a:extLst>
              <a:ext uri="{FF2B5EF4-FFF2-40B4-BE49-F238E27FC236}">
                <a16:creationId xmlns:a16="http://schemas.microsoft.com/office/drawing/2014/main" id="{D7617235-65DC-4D5A-AC23-344756F69340}"/>
              </a:ext>
            </a:extLst>
          </p:cNvPr>
          <p:cNvCxnSpPr>
            <a:cxnSpLocks/>
            <a:stCxn id="173" idx="6"/>
            <a:endCxn id="133" idx="2"/>
          </p:cNvCxnSpPr>
          <p:nvPr/>
        </p:nvCxnSpPr>
        <p:spPr bwMode="auto">
          <a:xfrm>
            <a:off x="5478207" y="2501168"/>
            <a:ext cx="2056670" cy="10518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6" name="Straight Arrow Connector 585">
            <a:extLst>
              <a:ext uri="{FF2B5EF4-FFF2-40B4-BE49-F238E27FC236}">
                <a16:creationId xmlns:a16="http://schemas.microsoft.com/office/drawing/2014/main" id="{8252F422-819A-4B55-9878-470920515021}"/>
              </a:ext>
            </a:extLst>
          </p:cNvPr>
          <p:cNvCxnSpPr>
            <a:cxnSpLocks/>
            <a:stCxn id="173" idx="6"/>
            <a:endCxn id="137" idx="2"/>
          </p:cNvCxnSpPr>
          <p:nvPr/>
        </p:nvCxnSpPr>
        <p:spPr bwMode="auto">
          <a:xfrm>
            <a:off x="5478207" y="2501168"/>
            <a:ext cx="2052449" cy="1391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8" name="Straight Arrow Connector 587">
            <a:extLst>
              <a:ext uri="{FF2B5EF4-FFF2-40B4-BE49-F238E27FC236}">
                <a16:creationId xmlns:a16="http://schemas.microsoft.com/office/drawing/2014/main" id="{FEE2F9BE-B6C1-4F57-8FAC-125261BD82D6}"/>
              </a:ext>
            </a:extLst>
          </p:cNvPr>
          <p:cNvCxnSpPr>
            <a:cxnSpLocks/>
            <a:stCxn id="173" idx="6"/>
            <a:endCxn id="143" idx="1"/>
          </p:cNvCxnSpPr>
          <p:nvPr/>
        </p:nvCxnSpPr>
        <p:spPr bwMode="auto">
          <a:xfrm>
            <a:off x="5478207" y="2501168"/>
            <a:ext cx="2067632" cy="173828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90" name="Straight Arrow Connector 589">
            <a:extLst>
              <a:ext uri="{FF2B5EF4-FFF2-40B4-BE49-F238E27FC236}">
                <a16:creationId xmlns:a16="http://schemas.microsoft.com/office/drawing/2014/main" id="{87D7B796-B280-45B7-B438-A6AE123359DD}"/>
              </a:ext>
            </a:extLst>
          </p:cNvPr>
          <p:cNvCxnSpPr>
            <a:cxnSpLocks/>
            <a:stCxn id="173" idx="6"/>
            <a:endCxn id="147" idx="1"/>
          </p:cNvCxnSpPr>
          <p:nvPr/>
        </p:nvCxnSpPr>
        <p:spPr bwMode="auto">
          <a:xfrm>
            <a:off x="5478207" y="2501168"/>
            <a:ext cx="2067632" cy="20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2" name="Straight Arrow Connector 611">
            <a:extLst>
              <a:ext uri="{FF2B5EF4-FFF2-40B4-BE49-F238E27FC236}">
                <a16:creationId xmlns:a16="http://schemas.microsoft.com/office/drawing/2014/main" id="{B189B97A-629D-40A3-B7E3-193C373E121B}"/>
              </a:ext>
            </a:extLst>
          </p:cNvPr>
          <p:cNvCxnSpPr>
            <a:cxnSpLocks/>
            <a:endCxn id="83" idx="1"/>
          </p:cNvCxnSpPr>
          <p:nvPr/>
        </p:nvCxnSpPr>
        <p:spPr bwMode="auto">
          <a:xfrm flipV="1">
            <a:off x="5487151" y="1477222"/>
            <a:ext cx="2078279" cy="14513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4" name="Straight Arrow Connector 613">
            <a:extLst>
              <a:ext uri="{FF2B5EF4-FFF2-40B4-BE49-F238E27FC236}">
                <a16:creationId xmlns:a16="http://schemas.microsoft.com/office/drawing/2014/main" id="{EEE99627-F2A9-43BC-9C9D-9923EE0B4F26}"/>
              </a:ext>
            </a:extLst>
          </p:cNvPr>
          <p:cNvCxnSpPr>
            <a:cxnSpLocks/>
            <a:endCxn id="87" idx="1"/>
          </p:cNvCxnSpPr>
          <p:nvPr/>
        </p:nvCxnSpPr>
        <p:spPr bwMode="auto">
          <a:xfrm flipV="1">
            <a:off x="5487151" y="1816023"/>
            <a:ext cx="2078092" cy="11125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6" name="Straight Arrow Connector 615">
            <a:extLst>
              <a:ext uri="{FF2B5EF4-FFF2-40B4-BE49-F238E27FC236}">
                <a16:creationId xmlns:a16="http://schemas.microsoft.com/office/drawing/2014/main" id="{6EF634F5-0D9C-4F2E-A909-927972C357B0}"/>
              </a:ext>
            </a:extLst>
          </p:cNvPr>
          <p:cNvCxnSpPr>
            <a:cxnSpLocks/>
            <a:endCxn id="91" idx="1"/>
          </p:cNvCxnSpPr>
          <p:nvPr/>
        </p:nvCxnSpPr>
        <p:spPr bwMode="auto">
          <a:xfrm flipV="1">
            <a:off x="5487151" y="2155251"/>
            <a:ext cx="2073871" cy="77330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8" name="Straight Arrow Connector 617">
            <a:extLst>
              <a:ext uri="{FF2B5EF4-FFF2-40B4-BE49-F238E27FC236}">
                <a16:creationId xmlns:a16="http://schemas.microsoft.com/office/drawing/2014/main" id="{A2F4466C-A416-4512-8799-6CEDB72C15E3}"/>
              </a:ext>
            </a:extLst>
          </p:cNvPr>
          <p:cNvCxnSpPr>
            <a:cxnSpLocks/>
            <a:endCxn id="95" idx="1"/>
          </p:cNvCxnSpPr>
          <p:nvPr/>
        </p:nvCxnSpPr>
        <p:spPr bwMode="auto">
          <a:xfrm flipV="1">
            <a:off x="5487151" y="2500992"/>
            <a:ext cx="2073871" cy="42756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0" name="Straight Arrow Connector 619">
            <a:extLst>
              <a:ext uri="{FF2B5EF4-FFF2-40B4-BE49-F238E27FC236}">
                <a16:creationId xmlns:a16="http://schemas.microsoft.com/office/drawing/2014/main" id="{DF4A3B46-125D-4DA5-A857-3B6D989A9B19}"/>
              </a:ext>
            </a:extLst>
          </p:cNvPr>
          <p:cNvCxnSpPr>
            <a:cxnSpLocks/>
            <a:endCxn id="99" idx="1"/>
          </p:cNvCxnSpPr>
          <p:nvPr/>
        </p:nvCxnSpPr>
        <p:spPr bwMode="auto">
          <a:xfrm flipV="1">
            <a:off x="5487151" y="2850083"/>
            <a:ext cx="2073871" cy="7847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2" name="Straight Arrow Connector 621">
            <a:extLst>
              <a:ext uri="{FF2B5EF4-FFF2-40B4-BE49-F238E27FC236}">
                <a16:creationId xmlns:a16="http://schemas.microsoft.com/office/drawing/2014/main" id="{0AE6C3DE-1A92-4907-ADD3-7748E7C3EDBE}"/>
              </a:ext>
            </a:extLst>
          </p:cNvPr>
          <p:cNvCxnSpPr>
            <a:cxnSpLocks/>
            <a:endCxn id="131" idx="1"/>
          </p:cNvCxnSpPr>
          <p:nvPr/>
        </p:nvCxnSpPr>
        <p:spPr bwMode="auto">
          <a:xfrm>
            <a:off x="5487151" y="2928557"/>
            <a:ext cx="2063096" cy="287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4" name="Straight Arrow Connector 623">
            <a:extLst>
              <a:ext uri="{FF2B5EF4-FFF2-40B4-BE49-F238E27FC236}">
                <a16:creationId xmlns:a16="http://schemas.microsoft.com/office/drawing/2014/main" id="{E9CDE658-5932-4862-BC23-1C902542150C}"/>
              </a:ext>
            </a:extLst>
          </p:cNvPr>
          <p:cNvCxnSpPr>
            <a:cxnSpLocks/>
            <a:endCxn id="133" idx="2"/>
          </p:cNvCxnSpPr>
          <p:nvPr/>
        </p:nvCxnSpPr>
        <p:spPr bwMode="auto">
          <a:xfrm>
            <a:off x="5487151" y="2928557"/>
            <a:ext cx="2047726" cy="6244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6" name="Straight Arrow Connector 625">
            <a:extLst>
              <a:ext uri="{FF2B5EF4-FFF2-40B4-BE49-F238E27FC236}">
                <a16:creationId xmlns:a16="http://schemas.microsoft.com/office/drawing/2014/main" id="{F2502927-15CE-411C-837E-29F35946E66E}"/>
              </a:ext>
            </a:extLst>
          </p:cNvPr>
          <p:cNvCxnSpPr>
            <a:cxnSpLocks/>
            <a:endCxn id="139" idx="1"/>
          </p:cNvCxnSpPr>
          <p:nvPr/>
        </p:nvCxnSpPr>
        <p:spPr bwMode="auto">
          <a:xfrm>
            <a:off x="5487151" y="2928557"/>
            <a:ext cx="2058688" cy="9651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8" name="Straight Arrow Connector 627">
            <a:extLst>
              <a:ext uri="{FF2B5EF4-FFF2-40B4-BE49-F238E27FC236}">
                <a16:creationId xmlns:a16="http://schemas.microsoft.com/office/drawing/2014/main" id="{BEE6305E-EC87-4755-BEF4-FACB5D8B9E0A}"/>
              </a:ext>
            </a:extLst>
          </p:cNvPr>
          <p:cNvCxnSpPr>
            <a:cxnSpLocks/>
            <a:endCxn id="143" idx="1"/>
          </p:cNvCxnSpPr>
          <p:nvPr/>
        </p:nvCxnSpPr>
        <p:spPr bwMode="auto">
          <a:xfrm>
            <a:off x="5487151" y="2928557"/>
            <a:ext cx="2058688" cy="131089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30" name="Straight Arrow Connector 629">
            <a:extLst>
              <a:ext uri="{FF2B5EF4-FFF2-40B4-BE49-F238E27FC236}">
                <a16:creationId xmlns:a16="http://schemas.microsoft.com/office/drawing/2014/main" id="{8C50514B-3CB4-4747-9281-1E7326EF2682}"/>
              </a:ext>
            </a:extLst>
          </p:cNvPr>
          <p:cNvCxnSpPr>
            <a:cxnSpLocks/>
            <a:endCxn id="147" idx="1"/>
          </p:cNvCxnSpPr>
          <p:nvPr/>
        </p:nvCxnSpPr>
        <p:spPr bwMode="auto">
          <a:xfrm>
            <a:off x="5487151" y="2928557"/>
            <a:ext cx="2058688" cy="16599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662" name="TextBox 661">
            <a:extLst>
              <a:ext uri="{FF2B5EF4-FFF2-40B4-BE49-F238E27FC236}">
                <a16:creationId xmlns:a16="http://schemas.microsoft.com/office/drawing/2014/main" id="{B381E70F-1D40-4954-BF70-A2884D65677B}"/>
              </a:ext>
            </a:extLst>
          </p:cNvPr>
          <p:cNvSpPr txBox="1"/>
          <p:nvPr/>
        </p:nvSpPr>
        <p:spPr>
          <a:xfrm>
            <a:off x="2972850" y="4451290"/>
            <a:ext cx="1079142" cy="307777"/>
          </a:xfrm>
          <a:prstGeom prst="rect">
            <a:avLst/>
          </a:prstGeom>
          <a:noFill/>
        </p:spPr>
        <p:txBody>
          <a:bodyPr wrap="none" rtlCol="0">
            <a:spAutoFit/>
          </a:bodyPr>
          <a:lstStyle/>
          <a:p>
            <a:r>
              <a:rPr lang="en-US" sz="1400" dirty="0"/>
              <a:t>60 neurons</a:t>
            </a:r>
          </a:p>
        </p:txBody>
      </p:sp>
      <p:sp>
        <p:nvSpPr>
          <p:cNvPr id="664" name="TextBox 663">
            <a:extLst>
              <a:ext uri="{FF2B5EF4-FFF2-40B4-BE49-F238E27FC236}">
                <a16:creationId xmlns:a16="http://schemas.microsoft.com/office/drawing/2014/main" id="{0E560B8F-D5CE-4A8F-888C-40F28F8CC87D}"/>
              </a:ext>
            </a:extLst>
          </p:cNvPr>
          <p:cNvSpPr txBox="1"/>
          <p:nvPr/>
        </p:nvSpPr>
        <p:spPr>
          <a:xfrm>
            <a:off x="3895531" y="4082721"/>
            <a:ext cx="1079142" cy="307777"/>
          </a:xfrm>
          <a:prstGeom prst="rect">
            <a:avLst/>
          </a:prstGeom>
          <a:noFill/>
        </p:spPr>
        <p:txBody>
          <a:bodyPr wrap="none" rtlCol="0">
            <a:spAutoFit/>
          </a:bodyPr>
          <a:lstStyle/>
          <a:p>
            <a:r>
              <a:rPr lang="en-US" sz="1400" dirty="0"/>
              <a:t>50 neurons</a:t>
            </a:r>
          </a:p>
        </p:txBody>
      </p:sp>
      <p:sp>
        <p:nvSpPr>
          <p:cNvPr id="666" name="TextBox 665">
            <a:extLst>
              <a:ext uri="{FF2B5EF4-FFF2-40B4-BE49-F238E27FC236}">
                <a16:creationId xmlns:a16="http://schemas.microsoft.com/office/drawing/2014/main" id="{FD08F9BF-6197-4A7A-9EF4-B81C1F54323C}"/>
              </a:ext>
            </a:extLst>
          </p:cNvPr>
          <p:cNvSpPr txBox="1"/>
          <p:nvPr/>
        </p:nvSpPr>
        <p:spPr>
          <a:xfrm>
            <a:off x="4826350" y="3288498"/>
            <a:ext cx="1079142" cy="307777"/>
          </a:xfrm>
          <a:prstGeom prst="rect">
            <a:avLst/>
          </a:prstGeom>
          <a:noFill/>
        </p:spPr>
        <p:txBody>
          <a:bodyPr wrap="none" rtlCol="0">
            <a:spAutoFit/>
          </a:bodyPr>
          <a:lstStyle/>
          <a:p>
            <a:r>
              <a:rPr lang="en-US" sz="1400" dirty="0"/>
              <a:t>40 neurons</a:t>
            </a:r>
          </a:p>
        </p:txBody>
      </p:sp>
    </p:spTree>
    <p:extLst>
      <p:ext uri="{BB962C8B-B14F-4D97-AF65-F5344CB8AC3E}">
        <p14:creationId xmlns:p14="http://schemas.microsoft.com/office/powerpoint/2010/main" val="3715566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a:extLst>
              <a:ext uri="{FF2B5EF4-FFF2-40B4-BE49-F238E27FC236}">
                <a16:creationId xmlns:a16="http://schemas.microsoft.com/office/drawing/2014/main" id="{2909878B-E823-40A3-B14F-FDAFE973AB71}"/>
              </a:ext>
            </a:extLst>
          </p:cNvPr>
          <p:cNvSpPr/>
          <p:nvPr/>
        </p:nvSpPr>
        <p:spPr bwMode="auto">
          <a:xfrm>
            <a:off x="5043477" y="1818932"/>
            <a:ext cx="594620" cy="149528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a:extLst>
              <a:ext uri="{FF2B5EF4-FFF2-40B4-BE49-F238E27FC236}">
                <a16:creationId xmlns:a16="http://schemas.microsoft.com/office/drawing/2014/main" id="{188675D1-D81F-4C97-B7E0-AB1683EE360F}"/>
              </a:ext>
            </a:extLst>
          </p:cNvPr>
          <p:cNvSpPr>
            <a:spLocks noGrp="1"/>
          </p:cNvSpPr>
          <p:nvPr>
            <p:ph type="title"/>
          </p:nvPr>
        </p:nvSpPr>
        <p:spPr>
          <a:xfrm>
            <a:off x="566038" y="454857"/>
            <a:ext cx="7886700" cy="692663"/>
          </a:xfrm>
        </p:spPr>
        <p:txBody>
          <a:bodyPr>
            <a:normAutofit/>
          </a:bodyPr>
          <a:lstStyle/>
          <a:p>
            <a:r>
              <a:rPr lang="en-US" dirty="0"/>
              <a:t>Potential Network</a:t>
            </a:r>
          </a:p>
        </p:txBody>
      </p:sp>
      <p:sp>
        <p:nvSpPr>
          <p:cNvPr id="5" name="Slide Number Placeholder 4">
            <a:extLst>
              <a:ext uri="{FF2B5EF4-FFF2-40B4-BE49-F238E27FC236}">
                <a16:creationId xmlns:a16="http://schemas.microsoft.com/office/drawing/2014/main" id="{8483C086-6A18-46B5-9304-1D0937C5D340}"/>
              </a:ext>
            </a:extLst>
          </p:cNvPr>
          <p:cNvSpPr>
            <a:spLocks noGrp="1"/>
          </p:cNvSpPr>
          <p:nvPr>
            <p:ph type="sldNum" sz="quarter" idx="12"/>
          </p:nvPr>
        </p:nvSpPr>
        <p:spPr>
          <a:xfrm>
            <a:off x="6821939" y="4815997"/>
            <a:ext cx="2057400" cy="273844"/>
          </a:xfrm>
        </p:spPr>
        <p:txBody>
          <a:bodyPr/>
          <a:lstStyle/>
          <a:p>
            <a:fld id="{179A9A4E-4C82-4D44-9372-C31BB3818094}" type="slidenum">
              <a:rPr lang="en-US" smtClean="0"/>
              <a:pPr/>
              <a:t>64</a:t>
            </a:fld>
            <a:endParaRPr lang="en-US" dirty="0"/>
          </a:p>
        </p:txBody>
      </p:sp>
      <p:sp>
        <p:nvSpPr>
          <p:cNvPr id="8" name="Rectangle 7">
            <a:extLst>
              <a:ext uri="{FF2B5EF4-FFF2-40B4-BE49-F238E27FC236}">
                <a16:creationId xmlns:a16="http://schemas.microsoft.com/office/drawing/2014/main" id="{30F7363D-D651-45E6-A483-B6CF61E99318}"/>
              </a:ext>
            </a:extLst>
          </p:cNvPr>
          <p:cNvSpPr/>
          <p:nvPr/>
        </p:nvSpPr>
        <p:spPr bwMode="auto">
          <a:xfrm>
            <a:off x="786161" y="1454677"/>
            <a:ext cx="609600" cy="34669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EE288411-C853-431D-81BF-E15D023ADCF3}"/>
              </a:ext>
            </a:extLst>
          </p:cNvPr>
          <p:cNvSpPr/>
          <p:nvPr/>
        </p:nvSpPr>
        <p:spPr bwMode="auto">
          <a:xfrm>
            <a:off x="938561" y="153087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a:extLst>
              <a:ext uri="{FF2B5EF4-FFF2-40B4-BE49-F238E27FC236}">
                <a16:creationId xmlns:a16="http://schemas.microsoft.com/office/drawing/2014/main" id="{B8DB2CBF-AC46-46DF-9D76-D4503EDCCE5F}"/>
              </a:ext>
            </a:extLst>
          </p:cNvPr>
          <p:cNvSpPr/>
          <p:nvPr/>
        </p:nvSpPr>
        <p:spPr bwMode="auto">
          <a:xfrm>
            <a:off x="938561" y="195950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a:extLst>
              <a:ext uri="{FF2B5EF4-FFF2-40B4-BE49-F238E27FC236}">
                <a16:creationId xmlns:a16="http://schemas.microsoft.com/office/drawing/2014/main" id="{0AD064A4-8331-471E-80D2-0C64838E1713}"/>
              </a:ext>
            </a:extLst>
          </p:cNvPr>
          <p:cNvSpPr/>
          <p:nvPr/>
        </p:nvSpPr>
        <p:spPr bwMode="auto">
          <a:xfrm>
            <a:off x="938189" y="238812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a:extLst>
              <a:ext uri="{FF2B5EF4-FFF2-40B4-BE49-F238E27FC236}">
                <a16:creationId xmlns:a16="http://schemas.microsoft.com/office/drawing/2014/main" id="{B5F70B91-F352-45EF-B71E-1A2FDB23A8EF}"/>
              </a:ext>
            </a:extLst>
          </p:cNvPr>
          <p:cNvSpPr/>
          <p:nvPr/>
        </p:nvSpPr>
        <p:spPr bwMode="auto">
          <a:xfrm>
            <a:off x="938189" y="281675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a:extLst>
              <a:ext uri="{FF2B5EF4-FFF2-40B4-BE49-F238E27FC236}">
                <a16:creationId xmlns:a16="http://schemas.microsoft.com/office/drawing/2014/main" id="{E8AC73CC-6A5A-44DC-88E9-90D3E6243FC0}"/>
              </a:ext>
            </a:extLst>
          </p:cNvPr>
          <p:cNvSpPr/>
          <p:nvPr/>
        </p:nvSpPr>
        <p:spPr bwMode="auto">
          <a:xfrm>
            <a:off x="3226778" y="1683278"/>
            <a:ext cx="608856" cy="277909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F1B62522-D0C9-48D6-A05E-1083066CD4C5}"/>
              </a:ext>
            </a:extLst>
          </p:cNvPr>
          <p:cNvSpPr/>
          <p:nvPr/>
        </p:nvSpPr>
        <p:spPr bwMode="auto">
          <a:xfrm>
            <a:off x="3358843" y="17543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BAA0CBB1-E55A-4663-AE81-47153C11B733}"/>
              </a:ext>
            </a:extLst>
          </p:cNvPr>
          <p:cNvSpPr/>
          <p:nvPr/>
        </p:nvSpPr>
        <p:spPr bwMode="auto">
          <a:xfrm>
            <a:off x="3358843" y="2182986"/>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5846B712-6E52-4F29-9F73-A715056476C3}"/>
              </a:ext>
            </a:extLst>
          </p:cNvPr>
          <p:cNvSpPr/>
          <p:nvPr/>
        </p:nvSpPr>
        <p:spPr bwMode="auto">
          <a:xfrm>
            <a:off x="3358471" y="261161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ectangle 25">
            <a:extLst>
              <a:ext uri="{FF2B5EF4-FFF2-40B4-BE49-F238E27FC236}">
                <a16:creationId xmlns:a16="http://schemas.microsoft.com/office/drawing/2014/main" id="{BBDB4881-577B-436B-9356-715F59CF5AE3}"/>
              </a:ext>
            </a:extLst>
          </p:cNvPr>
          <p:cNvSpPr/>
          <p:nvPr/>
        </p:nvSpPr>
        <p:spPr bwMode="auto">
          <a:xfrm>
            <a:off x="4120843" y="1803005"/>
            <a:ext cx="594620" cy="228474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74EE3FE4-A812-4586-B8C2-FEF3F6CBD4AE}"/>
              </a:ext>
            </a:extLst>
          </p:cNvPr>
          <p:cNvSpPr/>
          <p:nvPr/>
        </p:nvSpPr>
        <p:spPr bwMode="auto">
          <a:xfrm>
            <a:off x="4273243" y="1879204"/>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580F70BD-4925-4A54-B14A-A01FA9CE61B8}"/>
              </a:ext>
            </a:extLst>
          </p:cNvPr>
          <p:cNvSpPr/>
          <p:nvPr/>
        </p:nvSpPr>
        <p:spPr bwMode="auto">
          <a:xfrm>
            <a:off x="4273243" y="2307829"/>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a:extLst>
              <a:ext uri="{FF2B5EF4-FFF2-40B4-BE49-F238E27FC236}">
                <a16:creationId xmlns:a16="http://schemas.microsoft.com/office/drawing/2014/main" id="{2D8F6CA8-6236-4F95-A8E4-40F13939A135}"/>
              </a:ext>
            </a:extLst>
          </p:cNvPr>
          <p:cNvSpPr/>
          <p:nvPr/>
        </p:nvSpPr>
        <p:spPr bwMode="auto">
          <a:xfrm>
            <a:off x="7378255" y="1230273"/>
            <a:ext cx="629191" cy="3663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C2341ADA-F204-4F5B-8F80-9F077F33EC07}"/>
              </a:ext>
            </a:extLst>
          </p:cNvPr>
          <p:cNvSpPr/>
          <p:nvPr/>
        </p:nvSpPr>
        <p:spPr bwMode="auto">
          <a:xfrm>
            <a:off x="7550247" y="133042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36" name="TextBox 35">
            <a:extLst>
              <a:ext uri="{FF2B5EF4-FFF2-40B4-BE49-F238E27FC236}">
                <a16:creationId xmlns:a16="http://schemas.microsoft.com/office/drawing/2014/main" id="{0530BBED-E4A7-4210-AD05-81ECAD2ACE59}"/>
              </a:ext>
            </a:extLst>
          </p:cNvPr>
          <p:cNvSpPr txBox="1"/>
          <p:nvPr/>
        </p:nvSpPr>
        <p:spPr>
          <a:xfrm>
            <a:off x="671489" y="1081331"/>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38" name="TextBox 37">
            <a:extLst>
              <a:ext uri="{FF2B5EF4-FFF2-40B4-BE49-F238E27FC236}">
                <a16:creationId xmlns:a16="http://schemas.microsoft.com/office/drawing/2014/main" id="{33C15708-8B39-4624-BD65-39775F6FB631}"/>
              </a:ext>
            </a:extLst>
          </p:cNvPr>
          <p:cNvSpPr txBox="1"/>
          <p:nvPr/>
        </p:nvSpPr>
        <p:spPr>
          <a:xfrm>
            <a:off x="3953175" y="1041617"/>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0" name="TextBox 39">
            <a:extLst>
              <a:ext uri="{FF2B5EF4-FFF2-40B4-BE49-F238E27FC236}">
                <a16:creationId xmlns:a16="http://schemas.microsoft.com/office/drawing/2014/main" id="{7C629BCB-3C6D-45E3-83AE-DEB889062570}"/>
              </a:ext>
            </a:extLst>
          </p:cNvPr>
          <p:cNvSpPr txBox="1"/>
          <p:nvPr/>
        </p:nvSpPr>
        <p:spPr>
          <a:xfrm>
            <a:off x="7202633" y="866932"/>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2" name="Right Brace 41">
            <a:extLst>
              <a:ext uri="{FF2B5EF4-FFF2-40B4-BE49-F238E27FC236}">
                <a16:creationId xmlns:a16="http://schemas.microsoft.com/office/drawing/2014/main" id="{4122AC7D-A147-4123-82E4-9922D3135F23}"/>
              </a:ext>
            </a:extLst>
          </p:cNvPr>
          <p:cNvSpPr/>
          <p:nvPr/>
        </p:nvSpPr>
        <p:spPr bwMode="auto">
          <a:xfrm rot="16200000">
            <a:off x="4417025" y="-516865"/>
            <a:ext cx="233749" cy="38862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4" name="Straight Arrow Connector 43">
            <a:extLst>
              <a:ext uri="{FF2B5EF4-FFF2-40B4-BE49-F238E27FC236}">
                <a16:creationId xmlns:a16="http://schemas.microsoft.com/office/drawing/2014/main" id="{C0DC5122-94CE-48B8-A876-59CBF6F845BA}"/>
              </a:ext>
            </a:extLst>
          </p:cNvPr>
          <p:cNvCxnSpPr>
            <a:cxnSpLocks/>
            <a:stCxn id="10" idx="6"/>
          </p:cNvCxnSpPr>
          <p:nvPr/>
        </p:nvCxnSpPr>
        <p:spPr bwMode="auto">
          <a:xfrm>
            <a:off x="1243361" y="1683278"/>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 name="Straight Arrow Connector 45">
            <a:extLst>
              <a:ext uri="{FF2B5EF4-FFF2-40B4-BE49-F238E27FC236}">
                <a16:creationId xmlns:a16="http://schemas.microsoft.com/office/drawing/2014/main" id="{BD355377-F501-4B07-91B1-B18B49DE2B39}"/>
              </a:ext>
            </a:extLst>
          </p:cNvPr>
          <p:cNvCxnSpPr>
            <a:cxnSpLocks/>
            <a:stCxn id="10" idx="6"/>
            <a:endCxn id="22" idx="2"/>
          </p:cNvCxnSpPr>
          <p:nvPr/>
        </p:nvCxnSpPr>
        <p:spPr bwMode="auto">
          <a:xfrm>
            <a:off x="1243361" y="1683278"/>
            <a:ext cx="2115482"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 name="Straight Arrow Connector 47">
            <a:extLst>
              <a:ext uri="{FF2B5EF4-FFF2-40B4-BE49-F238E27FC236}">
                <a16:creationId xmlns:a16="http://schemas.microsoft.com/office/drawing/2014/main" id="{6212C770-A348-4E3A-AEC6-4A6411307C71}"/>
              </a:ext>
            </a:extLst>
          </p:cNvPr>
          <p:cNvCxnSpPr>
            <a:cxnSpLocks/>
            <a:stCxn id="10" idx="6"/>
            <a:endCxn id="24" idx="2"/>
          </p:cNvCxnSpPr>
          <p:nvPr/>
        </p:nvCxnSpPr>
        <p:spPr bwMode="auto">
          <a:xfrm>
            <a:off x="1243361" y="1683278"/>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 name="Straight Arrow Connector 49">
            <a:extLst>
              <a:ext uri="{FF2B5EF4-FFF2-40B4-BE49-F238E27FC236}">
                <a16:creationId xmlns:a16="http://schemas.microsoft.com/office/drawing/2014/main" id="{3456A4B9-4F1D-4F05-8934-ADC4ADA4BF48}"/>
              </a:ext>
            </a:extLst>
          </p:cNvPr>
          <p:cNvCxnSpPr>
            <a:cxnSpLocks/>
            <a:stCxn id="12" idx="6"/>
            <a:endCxn id="20" idx="2"/>
          </p:cNvCxnSpPr>
          <p:nvPr/>
        </p:nvCxnSpPr>
        <p:spPr bwMode="auto">
          <a:xfrm flipV="1">
            <a:off x="1243361" y="1906761"/>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5A55FC5B-52FB-4359-988C-FC73E1E1CAE5}"/>
              </a:ext>
            </a:extLst>
          </p:cNvPr>
          <p:cNvCxnSpPr>
            <a:cxnSpLocks/>
            <a:stCxn id="12" idx="6"/>
            <a:endCxn id="22" idx="2"/>
          </p:cNvCxnSpPr>
          <p:nvPr/>
        </p:nvCxnSpPr>
        <p:spPr bwMode="auto">
          <a:xfrm>
            <a:off x="1243361" y="2111903"/>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58ABDB7F-81E1-424E-9605-945D43FD3D1F}"/>
              </a:ext>
            </a:extLst>
          </p:cNvPr>
          <p:cNvCxnSpPr>
            <a:cxnSpLocks/>
            <a:stCxn id="12" idx="6"/>
            <a:endCxn id="24" idx="2"/>
          </p:cNvCxnSpPr>
          <p:nvPr/>
        </p:nvCxnSpPr>
        <p:spPr bwMode="auto">
          <a:xfrm>
            <a:off x="1243361" y="2111903"/>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D060021F-B3E7-4AA9-B71D-79ADD33790B6}"/>
              </a:ext>
            </a:extLst>
          </p:cNvPr>
          <p:cNvCxnSpPr>
            <a:cxnSpLocks/>
            <a:stCxn id="14" idx="6"/>
            <a:endCxn id="24" idx="2"/>
          </p:cNvCxnSpPr>
          <p:nvPr/>
        </p:nvCxnSpPr>
        <p:spPr bwMode="auto">
          <a:xfrm>
            <a:off x="1242989" y="2540528"/>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15721752-00F2-4CD2-9B2A-2FAB3DF427E2}"/>
              </a:ext>
            </a:extLst>
          </p:cNvPr>
          <p:cNvCxnSpPr>
            <a:cxnSpLocks/>
            <a:stCxn id="14" idx="6"/>
            <a:endCxn id="22" idx="2"/>
          </p:cNvCxnSpPr>
          <p:nvPr/>
        </p:nvCxnSpPr>
        <p:spPr bwMode="auto">
          <a:xfrm flipV="1">
            <a:off x="1242989" y="2335386"/>
            <a:ext cx="2115854"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0" name="Straight Arrow Connector 59">
            <a:extLst>
              <a:ext uri="{FF2B5EF4-FFF2-40B4-BE49-F238E27FC236}">
                <a16:creationId xmlns:a16="http://schemas.microsoft.com/office/drawing/2014/main" id="{A4B80804-7080-4429-9AAA-680673522208}"/>
              </a:ext>
            </a:extLst>
          </p:cNvPr>
          <p:cNvCxnSpPr>
            <a:cxnSpLocks/>
            <a:stCxn id="14" idx="6"/>
            <a:endCxn id="20" idx="2"/>
          </p:cNvCxnSpPr>
          <p:nvPr/>
        </p:nvCxnSpPr>
        <p:spPr bwMode="auto">
          <a:xfrm flipV="1">
            <a:off x="1242989" y="1906761"/>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150495E1-2503-466F-9AC9-2E3C4B967700}"/>
              </a:ext>
            </a:extLst>
          </p:cNvPr>
          <p:cNvCxnSpPr>
            <a:cxnSpLocks/>
            <a:stCxn id="16" idx="6"/>
            <a:endCxn id="20" idx="2"/>
          </p:cNvCxnSpPr>
          <p:nvPr/>
        </p:nvCxnSpPr>
        <p:spPr bwMode="auto">
          <a:xfrm flipV="1">
            <a:off x="1242989" y="1906761"/>
            <a:ext cx="2115854"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4" name="Straight Arrow Connector 63">
            <a:extLst>
              <a:ext uri="{FF2B5EF4-FFF2-40B4-BE49-F238E27FC236}">
                <a16:creationId xmlns:a16="http://schemas.microsoft.com/office/drawing/2014/main" id="{C27799D9-EF48-4B96-B8CC-57D862513D86}"/>
              </a:ext>
            </a:extLst>
          </p:cNvPr>
          <p:cNvCxnSpPr>
            <a:cxnSpLocks/>
            <a:stCxn id="16" idx="6"/>
            <a:endCxn id="22" idx="2"/>
          </p:cNvCxnSpPr>
          <p:nvPr/>
        </p:nvCxnSpPr>
        <p:spPr bwMode="auto">
          <a:xfrm flipV="1">
            <a:off x="1242989" y="2335386"/>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6" name="Straight Arrow Connector 65">
            <a:extLst>
              <a:ext uri="{FF2B5EF4-FFF2-40B4-BE49-F238E27FC236}">
                <a16:creationId xmlns:a16="http://schemas.microsoft.com/office/drawing/2014/main" id="{D9BD1263-9F1D-4259-AA44-0B1FA294C493}"/>
              </a:ext>
            </a:extLst>
          </p:cNvPr>
          <p:cNvCxnSpPr>
            <a:cxnSpLocks/>
            <a:stCxn id="16" idx="6"/>
            <a:endCxn id="24" idx="2"/>
          </p:cNvCxnSpPr>
          <p:nvPr/>
        </p:nvCxnSpPr>
        <p:spPr bwMode="auto">
          <a:xfrm flipV="1">
            <a:off x="1242989" y="2764011"/>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8" name="Straight Arrow Connector 67">
            <a:extLst>
              <a:ext uri="{FF2B5EF4-FFF2-40B4-BE49-F238E27FC236}">
                <a16:creationId xmlns:a16="http://schemas.microsoft.com/office/drawing/2014/main" id="{04C76E29-02F0-41C9-BF17-36AFC728D5A8}"/>
              </a:ext>
            </a:extLst>
          </p:cNvPr>
          <p:cNvCxnSpPr>
            <a:cxnSpLocks/>
            <a:stCxn id="20" idx="6"/>
            <a:endCxn id="28" idx="2"/>
          </p:cNvCxnSpPr>
          <p:nvPr/>
        </p:nvCxnSpPr>
        <p:spPr bwMode="auto">
          <a:xfrm>
            <a:off x="3663643" y="1906761"/>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0" name="Straight Arrow Connector 69">
            <a:extLst>
              <a:ext uri="{FF2B5EF4-FFF2-40B4-BE49-F238E27FC236}">
                <a16:creationId xmlns:a16="http://schemas.microsoft.com/office/drawing/2014/main" id="{AF20CE2F-6196-4E3B-82E7-86FF2006060D}"/>
              </a:ext>
            </a:extLst>
          </p:cNvPr>
          <p:cNvCxnSpPr>
            <a:cxnSpLocks/>
            <a:stCxn id="20" idx="6"/>
            <a:endCxn id="30" idx="2"/>
          </p:cNvCxnSpPr>
          <p:nvPr/>
        </p:nvCxnSpPr>
        <p:spPr bwMode="auto">
          <a:xfrm>
            <a:off x="3663643" y="1906761"/>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2" name="Straight Arrow Connector 71">
            <a:extLst>
              <a:ext uri="{FF2B5EF4-FFF2-40B4-BE49-F238E27FC236}">
                <a16:creationId xmlns:a16="http://schemas.microsoft.com/office/drawing/2014/main" id="{21CE5A81-FA8A-45C6-8173-C9A4ADB49123}"/>
              </a:ext>
            </a:extLst>
          </p:cNvPr>
          <p:cNvCxnSpPr>
            <a:cxnSpLocks/>
            <a:stCxn id="22" idx="6"/>
            <a:endCxn id="28" idx="2"/>
          </p:cNvCxnSpPr>
          <p:nvPr/>
        </p:nvCxnSpPr>
        <p:spPr bwMode="auto">
          <a:xfrm flipV="1">
            <a:off x="3663643" y="2031604"/>
            <a:ext cx="609600"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4" name="Straight Arrow Connector 73">
            <a:extLst>
              <a:ext uri="{FF2B5EF4-FFF2-40B4-BE49-F238E27FC236}">
                <a16:creationId xmlns:a16="http://schemas.microsoft.com/office/drawing/2014/main" id="{1F65B81D-EA93-4AF0-A35A-8EACB01D526A}"/>
              </a:ext>
            </a:extLst>
          </p:cNvPr>
          <p:cNvCxnSpPr>
            <a:cxnSpLocks/>
            <a:stCxn id="22" idx="6"/>
            <a:endCxn id="30" idx="2"/>
          </p:cNvCxnSpPr>
          <p:nvPr/>
        </p:nvCxnSpPr>
        <p:spPr bwMode="auto">
          <a:xfrm>
            <a:off x="3663643" y="2335386"/>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6" name="Straight Arrow Connector 75">
            <a:extLst>
              <a:ext uri="{FF2B5EF4-FFF2-40B4-BE49-F238E27FC236}">
                <a16:creationId xmlns:a16="http://schemas.microsoft.com/office/drawing/2014/main" id="{0E40A082-0D0F-4C43-A229-B3C2D0C8C89B}"/>
              </a:ext>
            </a:extLst>
          </p:cNvPr>
          <p:cNvCxnSpPr>
            <a:cxnSpLocks/>
            <a:stCxn id="24" idx="6"/>
            <a:endCxn id="28" idx="2"/>
          </p:cNvCxnSpPr>
          <p:nvPr/>
        </p:nvCxnSpPr>
        <p:spPr bwMode="auto">
          <a:xfrm flipV="1">
            <a:off x="3663271" y="2031604"/>
            <a:ext cx="609972"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8" name="Straight Arrow Connector 77">
            <a:extLst>
              <a:ext uri="{FF2B5EF4-FFF2-40B4-BE49-F238E27FC236}">
                <a16:creationId xmlns:a16="http://schemas.microsoft.com/office/drawing/2014/main" id="{49EB0B94-A14A-47A3-99A1-64265200EEEF}"/>
              </a:ext>
            </a:extLst>
          </p:cNvPr>
          <p:cNvCxnSpPr>
            <a:cxnSpLocks/>
            <a:stCxn id="24" idx="6"/>
            <a:endCxn id="30" idx="2"/>
          </p:cNvCxnSpPr>
          <p:nvPr/>
        </p:nvCxnSpPr>
        <p:spPr bwMode="auto">
          <a:xfrm flipV="1">
            <a:off x="3663271" y="2460229"/>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83" name="TextBox 82">
            <a:extLst>
              <a:ext uri="{FF2B5EF4-FFF2-40B4-BE49-F238E27FC236}">
                <a16:creationId xmlns:a16="http://schemas.microsoft.com/office/drawing/2014/main" id="{309ECAA0-B09D-43FF-81FB-BFF66858DD9F}"/>
              </a:ext>
            </a:extLst>
          </p:cNvPr>
          <p:cNvSpPr txBox="1"/>
          <p:nvPr/>
        </p:nvSpPr>
        <p:spPr>
          <a:xfrm>
            <a:off x="7565430" y="1330422"/>
            <a:ext cx="274434" cy="307777"/>
          </a:xfrm>
          <a:prstGeom prst="rect">
            <a:avLst/>
          </a:prstGeom>
          <a:noFill/>
        </p:spPr>
        <p:txBody>
          <a:bodyPr wrap="none" rtlCol="0">
            <a:spAutoFit/>
          </a:bodyPr>
          <a:lstStyle/>
          <a:p>
            <a:r>
              <a:rPr lang="en-US" sz="1400" dirty="0"/>
              <a:t>0</a:t>
            </a:r>
          </a:p>
        </p:txBody>
      </p:sp>
      <p:sp>
        <p:nvSpPr>
          <p:cNvPr id="85" name="Oval 84">
            <a:extLst>
              <a:ext uri="{FF2B5EF4-FFF2-40B4-BE49-F238E27FC236}">
                <a16:creationId xmlns:a16="http://schemas.microsoft.com/office/drawing/2014/main" id="{973B987B-40BF-475F-93BA-027D8C8F54B7}"/>
              </a:ext>
            </a:extLst>
          </p:cNvPr>
          <p:cNvSpPr/>
          <p:nvPr/>
        </p:nvSpPr>
        <p:spPr bwMode="auto">
          <a:xfrm>
            <a:off x="7550060" y="166922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7" name="TextBox 86">
            <a:extLst>
              <a:ext uri="{FF2B5EF4-FFF2-40B4-BE49-F238E27FC236}">
                <a16:creationId xmlns:a16="http://schemas.microsoft.com/office/drawing/2014/main" id="{2F4D4811-42B7-4F89-8216-50979C9DC7BC}"/>
              </a:ext>
            </a:extLst>
          </p:cNvPr>
          <p:cNvSpPr txBox="1"/>
          <p:nvPr/>
        </p:nvSpPr>
        <p:spPr>
          <a:xfrm>
            <a:off x="7565243" y="1669223"/>
            <a:ext cx="274434" cy="307777"/>
          </a:xfrm>
          <a:prstGeom prst="rect">
            <a:avLst/>
          </a:prstGeom>
          <a:noFill/>
        </p:spPr>
        <p:txBody>
          <a:bodyPr wrap="none" rtlCol="0">
            <a:spAutoFit/>
          </a:bodyPr>
          <a:lstStyle/>
          <a:p>
            <a:r>
              <a:rPr lang="en-US" sz="1400" dirty="0"/>
              <a:t>1</a:t>
            </a:r>
          </a:p>
        </p:txBody>
      </p:sp>
      <p:sp>
        <p:nvSpPr>
          <p:cNvPr id="89" name="Oval 88">
            <a:extLst>
              <a:ext uri="{FF2B5EF4-FFF2-40B4-BE49-F238E27FC236}">
                <a16:creationId xmlns:a16="http://schemas.microsoft.com/office/drawing/2014/main" id="{9E7A6FA9-5FA8-4783-9D5E-7811C83FB197}"/>
              </a:ext>
            </a:extLst>
          </p:cNvPr>
          <p:cNvSpPr/>
          <p:nvPr/>
        </p:nvSpPr>
        <p:spPr bwMode="auto">
          <a:xfrm>
            <a:off x="7545839" y="2008451"/>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1" name="TextBox 90">
            <a:extLst>
              <a:ext uri="{FF2B5EF4-FFF2-40B4-BE49-F238E27FC236}">
                <a16:creationId xmlns:a16="http://schemas.microsoft.com/office/drawing/2014/main" id="{4DA89837-7517-4523-8896-C54E074CBDCE}"/>
              </a:ext>
            </a:extLst>
          </p:cNvPr>
          <p:cNvSpPr txBox="1"/>
          <p:nvPr/>
        </p:nvSpPr>
        <p:spPr>
          <a:xfrm>
            <a:off x="7561022" y="2008451"/>
            <a:ext cx="274434" cy="307777"/>
          </a:xfrm>
          <a:prstGeom prst="rect">
            <a:avLst/>
          </a:prstGeom>
          <a:noFill/>
        </p:spPr>
        <p:txBody>
          <a:bodyPr wrap="none" rtlCol="0">
            <a:spAutoFit/>
          </a:bodyPr>
          <a:lstStyle/>
          <a:p>
            <a:r>
              <a:rPr lang="en-US" sz="1400" dirty="0"/>
              <a:t>2</a:t>
            </a:r>
          </a:p>
        </p:txBody>
      </p:sp>
      <p:sp>
        <p:nvSpPr>
          <p:cNvPr id="93" name="Oval 92">
            <a:extLst>
              <a:ext uri="{FF2B5EF4-FFF2-40B4-BE49-F238E27FC236}">
                <a16:creationId xmlns:a16="http://schemas.microsoft.com/office/drawing/2014/main" id="{4037CFC5-7B2E-4C7F-8A77-3748D71D2D71}"/>
              </a:ext>
            </a:extLst>
          </p:cNvPr>
          <p:cNvSpPr/>
          <p:nvPr/>
        </p:nvSpPr>
        <p:spPr bwMode="auto">
          <a:xfrm>
            <a:off x="7545839" y="235419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5" name="TextBox 94">
            <a:extLst>
              <a:ext uri="{FF2B5EF4-FFF2-40B4-BE49-F238E27FC236}">
                <a16:creationId xmlns:a16="http://schemas.microsoft.com/office/drawing/2014/main" id="{E64E17E5-78E1-4528-9261-16EC15D6A16F}"/>
              </a:ext>
            </a:extLst>
          </p:cNvPr>
          <p:cNvSpPr txBox="1"/>
          <p:nvPr/>
        </p:nvSpPr>
        <p:spPr>
          <a:xfrm>
            <a:off x="7561022" y="2354192"/>
            <a:ext cx="274434" cy="307777"/>
          </a:xfrm>
          <a:prstGeom prst="rect">
            <a:avLst/>
          </a:prstGeom>
          <a:noFill/>
        </p:spPr>
        <p:txBody>
          <a:bodyPr wrap="none" rtlCol="0">
            <a:spAutoFit/>
          </a:bodyPr>
          <a:lstStyle/>
          <a:p>
            <a:r>
              <a:rPr lang="en-US" sz="1400" dirty="0"/>
              <a:t>3</a:t>
            </a:r>
          </a:p>
        </p:txBody>
      </p:sp>
      <p:sp>
        <p:nvSpPr>
          <p:cNvPr id="97" name="Oval 96">
            <a:extLst>
              <a:ext uri="{FF2B5EF4-FFF2-40B4-BE49-F238E27FC236}">
                <a16:creationId xmlns:a16="http://schemas.microsoft.com/office/drawing/2014/main" id="{CCEF84D1-7CC2-4701-9F29-BC27C3C1958D}"/>
              </a:ext>
            </a:extLst>
          </p:cNvPr>
          <p:cNvSpPr/>
          <p:nvPr/>
        </p:nvSpPr>
        <p:spPr bwMode="auto">
          <a:xfrm>
            <a:off x="7545839" y="270328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9" name="TextBox 98">
            <a:extLst>
              <a:ext uri="{FF2B5EF4-FFF2-40B4-BE49-F238E27FC236}">
                <a16:creationId xmlns:a16="http://schemas.microsoft.com/office/drawing/2014/main" id="{C7A5C4D3-49FD-489B-9C24-5A011AC5E186}"/>
              </a:ext>
            </a:extLst>
          </p:cNvPr>
          <p:cNvSpPr txBox="1"/>
          <p:nvPr/>
        </p:nvSpPr>
        <p:spPr>
          <a:xfrm>
            <a:off x="7561022" y="2703283"/>
            <a:ext cx="274434" cy="307777"/>
          </a:xfrm>
          <a:prstGeom prst="rect">
            <a:avLst/>
          </a:prstGeom>
          <a:noFill/>
        </p:spPr>
        <p:txBody>
          <a:bodyPr wrap="none" rtlCol="0">
            <a:spAutoFit/>
          </a:bodyPr>
          <a:lstStyle/>
          <a:p>
            <a:r>
              <a:rPr lang="en-US" sz="1400" dirty="0">
                <a:highlight>
                  <a:srgbClr val="FFFF00"/>
                </a:highlight>
              </a:rPr>
              <a:t>4</a:t>
            </a:r>
          </a:p>
        </p:txBody>
      </p:sp>
      <p:sp>
        <p:nvSpPr>
          <p:cNvPr id="129" name="Oval 128">
            <a:extLst>
              <a:ext uri="{FF2B5EF4-FFF2-40B4-BE49-F238E27FC236}">
                <a16:creationId xmlns:a16="http://schemas.microsoft.com/office/drawing/2014/main" id="{A842EC1E-CAEE-4230-8307-BD3CAD2BBF5F}"/>
              </a:ext>
            </a:extLst>
          </p:cNvPr>
          <p:cNvSpPr/>
          <p:nvPr/>
        </p:nvSpPr>
        <p:spPr bwMode="auto">
          <a:xfrm>
            <a:off x="7535064" y="306887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1" name="TextBox 130">
            <a:extLst>
              <a:ext uri="{FF2B5EF4-FFF2-40B4-BE49-F238E27FC236}">
                <a16:creationId xmlns:a16="http://schemas.microsoft.com/office/drawing/2014/main" id="{621D63E7-313A-4368-8CB3-DB1794D84097}"/>
              </a:ext>
            </a:extLst>
          </p:cNvPr>
          <p:cNvSpPr txBox="1"/>
          <p:nvPr/>
        </p:nvSpPr>
        <p:spPr>
          <a:xfrm>
            <a:off x="7550247" y="3068878"/>
            <a:ext cx="274434" cy="307777"/>
          </a:xfrm>
          <a:prstGeom prst="rect">
            <a:avLst/>
          </a:prstGeom>
          <a:noFill/>
        </p:spPr>
        <p:txBody>
          <a:bodyPr wrap="none" rtlCol="0">
            <a:spAutoFit/>
          </a:bodyPr>
          <a:lstStyle/>
          <a:p>
            <a:r>
              <a:rPr lang="en-US" sz="1400" dirty="0"/>
              <a:t>5</a:t>
            </a:r>
          </a:p>
        </p:txBody>
      </p:sp>
      <p:sp>
        <p:nvSpPr>
          <p:cNvPr id="133" name="Oval 132">
            <a:extLst>
              <a:ext uri="{FF2B5EF4-FFF2-40B4-BE49-F238E27FC236}">
                <a16:creationId xmlns:a16="http://schemas.microsoft.com/office/drawing/2014/main" id="{3DAE1D88-E5BE-46D4-AEFB-6BD07DD28A9C}"/>
              </a:ext>
            </a:extLst>
          </p:cNvPr>
          <p:cNvSpPr/>
          <p:nvPr/>
        </p:nvSpPr>
        <p:spPr bwMode="auto">
          <a:xfrm>
            <a:off x="7534877" y="340767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5" name="TextBox 134">
            <a:extLst>
              <a:ext uri="{FF2B5EF4-FFF2-40B4-BE49-F238E27FC236}">
                <a16:creationId xmlns:a16="http://schemas.microsoft.com/office/drawing/2014/main" id="{021B8964-69F6-43F4-8923-3F045DB2D959}"/>
              </a:ext>
            </a:extLst>
          </p:cNvPr>
          <p:cNvSpPr txBox="1"/>
          <p:nvPr/>
        </p:nvSpPr>
        <p:spPr>
          <a:xfrm>
            <a:off x="7550060" y="3407679"/>
            <a:ext cx="274434" cy="307777"/>
          </a:xfrm>
          <a:prstGeom prst="rect">
            <a:avLst/>
          </a:prstGeom>
          <a:noFill/>
        </p:spPr>
        <p:txBody>
          <a:bodyPr wrap="none" rtlCol="0">
            <a:spAutoFit/>
          </a:bodyPr>
          <a:lstStyle/>
          <a:p>
            <a:r>
              <a:rPr lang="en-US" sz="1400" dirty="0"/>
              <a:t>6</a:t>
            </a:r>
          </a:p>
        </p:txBody>
      </p:sp>
      <p:sp>
        <p:nvSpPr>
          <p:cNvPr id="137" name="Oval 136">
            <a:extLst>
              <a:ext uri="{FF2B5EF4-FFF2-40B4-BE49-F238E27FC236}">
                <a16:creationId xmlns:a16="http://schemas.microsoft.com/office/drawing/2014/main" id="{223F65DD-2711-4CCF-94C9-3D0A305C74D7}"/>
              </a:ext>
            </a:extLst>
          </p:cNvPr>
          <p:cNvSpPr/>
          <p:nvPr/>
        </p:nvSpPr>
        <p:spPr bwMode="auto">
          <a:xfrm>
            <a:off x="7530656" y="3746907"/>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9" name="TextBox 138">
            <a:extLst>
              <a:ext uri="{FF2B5EF4-FFF2-40B4-BE49-F238E27FC236}">
                <a16:creationId xmlns:a16="http://schemas.microsoft.com/office/drawing/2014/main" id="{ACF30665-D215-4C36-8FB3-A7471CCAFFF1}"/>
              </a:ext>
            </a:extLst>
          </p:cNvPr>
          <p:cNvSpPr txBox="1"/>
          <p:nvPr/>
        </p:nvSpPr>
        <p:spPr>
          <a:xfrm>
            <a:off x="7545839" y="3746907"/>
            <a:ext cx="274434" cy="307777"/>
          </a:xfrm>
          <a:prstGeom prst="rect">
            <a:avLst/>
          </a:prstGeom>
          <a:noFill/>
        </p:spPr>
        <p:txBody>
          <a:bodyPr wrap="none" rtlCol="0">
            <a:spAutoFit/>
          </a:bodyPr>
          <a:lstStyle/>
          <a:p>
            <a:r>
              <a:rPr lang="en-US" sz="1400" dirty="0"/>
              <a:t>7</a:t>
            </a:r>
          </a:p>
        </p:txBody>
      </p:sp>
      <p:sp>
        <p:nvSpPr>
          <p:cNvPr id="141" name="Oval 140">
            <a:extLst>
              <a:ext uri="{FF2B5EF4-FFF2-40B4-BE49-F238E27FC236}">
                <a16:creationId xmlns:a16="http://schemas.microsoft.com/office/drawing/2014/main" id="{EBF56D35-37E7-4B19-B2A6-0BA0E0CAF76A}"/>
              </a:ext>
            </a:extLst>
          </p:cNvPr>
          <p:cNvSpPr/>
          <p:nvPr/>
        </p:nvSpPr>
        <p:spPr bwMode="auto">
          <a:xfrm>
            <a:off x="7530656" y="409264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3" name="TextBox 142">
            <a:extLst>
              <a:ext uri="{FF2B5EF4-FFF2-40B4-BE49-F238E27FC236}">
                <a16:creationId xmlns:a16="http://schemas.microsoft.com/office/drawing/2014/main" id="{9AA7BF99-EE8B-4074-874E-67454757AD57}"/>
              </a:ext>
            </a:extLst>
          </p:cNvPr>
          <p:cNvSpPr txBox="1"/>
          <p:nvPr/>
        </p:nvSpPr>
        <p:spPr>
          <a:xfrm>
            <a:off x="7545839" y="4092648"/>
            <a:ext cx="274434" cy="307777"/>
          </a:xfrm>
          <a:prstGeom prst="rect">
            <a:avLst/>
          </a:prstGeom>
          <a:noFill/>
        </p:spPr>
        <p:txBody>
          <a:bodyPr wrap="none" rtlCol="0">
            <a:spAutoFit/>
          </a:bodyPr>
          <a:lstStyle/>
          <a:p>
            <a:r>
              <a:rPr lang="en-US" sz="1400" dirty="0"/>
              <a:t>8</a:t>
            </a:r>
          </a:p>
        </p:txBody>
      </p:sp>
      <p:sp>
        <p:nvSpPr>
          <p:cNvPr id="145" name="Oval 144">
            <a:extLst>
              <a:ext uri="{FF2B5EF4-FFF2-40B4-BE49-F238E27FC236}">
                <a16:creationId xmlns:a16="http://schemas.microsoft.com/office/drawing/2014/main" id="{F1D03066-2037-4442-BAD6-0EAB899CDCAC}"/>
              </a:ext>
            </a:extLst>
          </p:cNvPr>
          <p:cNvSpPr/>
          <p:nvPr/>
        </p:nvSpPr>
        <p:spPr bwMode="auto">
          <a:xfrm>
            <a:off x="7530656" y="444173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7" name="TextBox 146">
            <a:extLst>
              <a:ext uri="{FF2B5EF4-FFF2-40B4-BE49-F238E27FC236}">
                <a16:creationId xmlns:a16="http://schemas.microsoft.com/office/drawing/2014/main" id="{A55BCD2F-94A1-4188-914A-F6998844C3C8}"/>
              </a:ext>
            </a:extLst>
          </p:cNvPr>
          <p:cNvSpPr txBox="1"/>
          <p:nvPr/>
        </p:nvSpPr>
        <p:spPr>
          <a:xfrm>
            <a:off x="7545839" y="4441739"/>
            <a:ext cx="274434" cy="307777"/>
          </a:xfrm>
          <a:prstGeom prst="rect">
            <a:avLst/>
          </a:prstGeom>
          <a:noFill/>
        </p:spPr>
        <p:txBody>
          <a:bodyPr wrap="none" rtlCol="0">
            <a:spAutoFit/>
          </a:bodyPr>
          <a:lstStyle/>
          <a:p>
            <a:r>
              <a:rPr lang="en-US" sz="1400" dirty="0"/>
              <a:t>9</a:t>
            </a:r>
          </a:p>
        </p:txBody>
      </p:sp>
      <p:sp>
        <p:nvSpPr>
          <p:cNvPr id="151" name="Oval 150">
            <a:extLst>
              <a:ext uri="{FF2B5EF4-FFF2-40B4-BE49-F238E27FC236}">
                <a16:creationId xmlns:a16="http://schemas.microsoft.com/office/drawing/2014/main" id="{76F86BFD-F30B-4A4F-93FC-FA76DF354421}"/>
              </a:ext>
            </a:extLst>
          </p:cNvPr>
          <p:cNvSpPr/>
          <p:nvPr/>
        </p:nvSpPr>
        <p:spPr bwMode="auto">
          <a:xfrm>
            <a:off x="938520" y="3230501"/>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3" name="Oval 152">
            <a:extLst>
              <a:ext uri="{FF2B5EF4-FFF2-40B4-BE49-F238E27FC236}">
                <a16:creationId xmlns:a16="http://schemas.microsoft.com/office/drawing/2014/main" id="{CDEFD245-70F1-4E23-8F1D-226771C572ED}"/>
              </a:ext>
            </a:extLst>
          </p:cNvPr>
          <p:cNvSpPr/>
          <p:nvPr/>
        </p:nvSpPr>
        <p:spPr bwMode="auto">
          <a:xfrm>
            <a:off x="938520" y="3659126"/>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5" name="Oval 154">
            <a:extLst>
              <a:ext uri="{FF2B5EF4-FFF2-40B4-BE49-F238E27FC236}">
                <a16:creationId xmlns:a16="http://schemas.microsoft.com/office/drawing/2014/main" id="{00274CDC-6306-4FA8-AC17-2377DBA0714E}"/>
              </a:ext>
            </a:extLst>
          </p:cNvPr>
          <p:cNvSpPr/>
          <p:nvPr/>
        </p:nvSpPr>
        <p:spPr bwMode="auto">
          <a:xfrm>
            <a:off x="938148" y="4087751"/>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7" name="Oval 156">
            <a:extLst>
              <a:ext uri="{FF2B5EF4-FFF2-40B4-BE49-F238E27FC236}">
                <a16:creationId xmlns:a16="http://schemas.microsoft.com/office/drawing/2014/main" id="{92475BD6-8692-451B-9330-B7D4077834C4}"/>
              </a:ext>
            </a:extLst>
          </p:cNvPr>
          <p:cNvSpPr/>
          <p:nvPr/>
        </p:nvSpPr>
        <p:spPr bwMode="auto">
          <a:xfrm>
            <a:off x="938148" y="4516376"/>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9" name="Oval 158">
            <a:extLst>
              <a:ext uri="{FF2B5EF4-FFF2-40B4-BE49-F238E27FC236}">
                <a16:creationId xmlns:a16="http://schemas.microsoft.com/office/drawing/2014/main" id="{2550D7D6-647F-4536-B7C9-B61C7A5D6162}"/>
              </a:ext>
            </a:extLst>
          </p:cNvPr>
          <p:cNvSpPr/>
          <p:nvPr/>
        </p:nvSpPr>
        <p:spPr bwMode="auto">
          <a:xfrm>
            <a:off x="3358099" y="3040236"/>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1" name="Oval 160">
            <a:extLst>
              <a:ext uri="{FF2B5EF4-FFF2-40B4-BE49-F238E27FC236}">
                <a16:creationId xmlns:a16="http://schemas.microsoft.com/office/drawing/2014/main" id="{9A42081F-A918-4397-9835-E841ACF0D5BB}"/>
              </a:ext>
            </a:extLst>
          </p:cNvPr>
          <p:cNvSpPr/>
          <p:nvPr/>
        </p:nvSpPr>
        <p:spPr bwMode="auto">
          <a:xfrm>
            <a:off x="3358099" y="34688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3" name="Oval 162">
            <a:extLst>
              <a:ext uri="{FF2B5EF4-FFF2-40B4-BE49-F238E27FC236}">
                <a16:creationId xmlns:a16="http://schemas.microsoft.com/office/drawing/2014/main" id="{BED46149-9C8F-491E-A01B-6DB56ADBF374}"/>
              </a:ext>
            </a:extLst>
          </p:cNvPr>
          <p:cNvSpPr/>
          <p:nvPr/>
        </p:nvSpPr>
        <p:spPr bwMode="auto">
          <a:xfrm>
            <a:off x="3358099" y="391382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5" name="Oval 164">
            <a:extLst>
              <a:ext uri="{FF2B5EF4-FFF2-40B4-BE49-F238E27FC236}">
                <a16:creationId xmlns:a16="http://schemas.microsoft.com/office/drawing/2014/main" id="{FD58AB55-94B0-4F5D-8206-6C99263E3233}"/>
              </a:ext>
            </a:extLst>
          </p:cNvPr>
          <p:cNvSpPr/>
          <p:nvPr/>
        </p:nvSpPr>
        <p:spPr bwMode="auto">
          <a:xfrm>
            <a:off x="4273243" y="2755907"/>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7" name="Oval 166">
            <a:extLst>
              <a:ext uri="{FF2B5EF4-FFF2-40B4-BE49-F238E27FC236}">
                <a16:creationId xmlns:a16="http://schemas.microsoft.com/office/drawing/2014/main" id="{BE260EA5-3A36-41A7-8228-170DB6E3FFAE}"/>
              </a:ext>
            </a:extLst>
          </p:cNvPr>
          <p:cNvSpPr/>
          <p:nvPr/>
        </p:nvSpPr>
        <p:spPr bwMode="auto">
          <a:xfrm>
            <a:off x="4278324" y="3213107"/>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9" name="Oval 168">
            <a:extLst>
              <a:ext uri="{FF2B5EF4-FFF2-40B4-BE49-F238E27FC236}">
                <a16:creationId xmlns:a16="http://schemas.microsoft.com/office/drawing/2014/main" id="{1EAF1864-B4E0-4A5B-80BA-E43774DF18A3}"/>
              </a:ext>
            </a:extLst>
          </p:cNvPr>
          <p:cNvSpPr/>
          <p:nvPr/>
        </p:nvSpPr>
        <p:spPr bwMode="auto">
          <a:xfrm>
            <a:off x="4277952" y="364173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1" name="Oval 170">
            <a:extLst>
              <a:ext uri="{FF2B5EF4-FFF2-40B4-BE49-F238E27FC236}">
                <a16:creationId xmlns:a16="http://schemas.microsoft.com/office/drawing/2014/main" id="{FA6E2A63-6018-4DE5-8ADE-F931C6ED3442}"/>
              </a:ext>
            </a:extLst>
          </p:cNvPr>
          <p:cNvSpPr/>
          <p:nvPr/>
        </p:nvSpPr>
        <p:spPr bwMode="auto">
          <a:xfrm>
            <a:off x="5173407" y="1927232"/>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3" name="Oval 172">
            <a:extLst>
              <a:ext uri="{FF2B5EF4-FFF2-40B4-BE49-F238E27FC236}">
                <a16:creationId xmlns:a16="http://schemas.microsoft.com/office/drawing/2014/main" id="{6E4C39FE-66DB-4109-AD20-2FD10EB63342}"/>
              </a:ext>
            </a:extLst>
          </p:cNvPr>
          <p:cNvSpPr/>
          <p:nvPr/>
        </p:nvSpPr>
        <p:spPr bwMode="auto">
          <a:xfrm>
            <a:off x="5173407" y="2355857"/>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5" name="Oval 174">
            <a:extLst>
              <a:ext uri="{FF2B5EF4-FFF2-40B4-BE49-F238E27FC236}">
                <a16:creationId xmlns:a16="http://schemas.microsoft.com/office/drawing/2014/main" id="{44DE43B4-FC34-4F77-9AA4-ED843EAC0C52}"/>
              </a:ext>
            </a:extLst>
          </p:cNvPr>
          <p:cNvSpPr/>
          <p:nvPr/>
        </p:nvSpPr>
        <p:spPr bwMode="auto">
          <a:xfrm>
            <a:off x="5173035" y="2784482"/>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2" name="Straight Arrow Connector 191">
            <a:extLst>
              <a:ext uri="{FF2B5EF4-FFF2-40B4-BE49-F238E27FC236}">
                <a16:creationId xmlns:a16="http://schemas.microsoft.com/office/drawing/2014/main" id="{87124F90-55D0-4166-8761-4B9F2E518DC0}"/>
              </a:ext>
            </a:extLst>
          </p:cNvPr>
          <p:cNvCxnSpPr>
            <a:cxnSpLocks/>
            <a:stCxn id="151" idx="6"/>
            <a:endCxn id="20" idx="2"/>
          </p:cNvCxnSpPr>
          <p:nvPr/>
        </p:nvCxnSpPr>
        <p:spPr bwMode="auto">
          <a:xfrm flipV="1">
            <a:off x="1243320" y="1906761"/>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96" name="Straight Arrow Connector 195">
            <a:extLst>
              <a:ext uri="{FF2B5EF4-FFF2-40B4-BE49-F238E27FC236}">
                <a16:creationId xmlns:a16="http://schemas.microsoft.com/office/drawing/2014/main" id="{FC1B501A-4537-456C-B915-A7A9750BDB66}"/>
              </a:ext>
            </a:extLst>
          </p:cNvPr>
          <p:cNvCxnSpPr>
            <a:cxnSpLocks/>
            <a:stCxn id="153" idx="6"/>
            <a:endCxn id="20" idx="2"/>
          </p:cNvCxnSpPr>
          <p:nvPr/>
        </p:nvCxnSpPr>
        <p:spPr bwMode="auto">
          <a:xfrm flipV="1">
            <a:off x="1243320" y="1906761"/>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0" name="Straight Arrow Connector 199">
            <a:extLst>
              <a:ext uri="{FF2B5EF4-FFF2-40B4-BE49-F238E27FC236}">
                <a16:creationId xmlns:a16="http://schemas.microsoft.com/office/drawing/2014/main" id="{25BB73BF-2B93-4AFA-BE0E-8E1DA7E5472C}"/>
              </a:ext>
            </a:extLst>
          </p:cNvPr>
          <p:cNvCxnSpPr>
            <a:cxnSpLocks/>
            <a:stCxn id="155" idx="6"/>
            <a:endCxn id="20" idx="2"/>
          </p:cNvCxnSpPr>
          <p:nvPr/>
        </p:nvCxnSpPr>
        <p:spPr bwMode="auto">
          <a:xfrm flipV="1">
            <a:off x="1242948" y="1906761"/>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4" name="Straight Arrow Connector 203">
            <a:extLst>
              <a:ext uri="{FF2B5EF4-FFF2-40B4-BE49-F238E27FC236}">
                <a16:creationId xmlns:a16="http://schemas.microsoft.com/office/drawing/2014/main" id="{979895AB-FD69-4C2B-B65E-4C64BBAFA3AC}"/>
              </a:ext>
            </a:extLst>
          </p:cNvPr>
          <p:cNvCxnSpPr>
            <a:cxnSpLocks/>
            <a:stCxn id="157" idx="6"/>
          </p:cNvCxnSpPr>
          <p:nvPr/>
        </p:nvCxnSpPr>
        <p:spPr bwMode="auto">
          <a:xfrm flipV="1">
            <a:off x="1242948" y="1885115"/>
            <a:ext cx="2099968" cy="27836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8" name="Straight Arrow Connector 207">
            <a:extLst>
              <a:ext uri="{FF2B5EF4-FFF2-40B4-BE49-F238E27FC236}">
                <a16:creationId xmlns:a16="http://schemas.microsoft.com/office/drawing/2014/main" id="{E11FC555-AC5D-401A-9F65-F29D06627C47}"/>
              </a:ext>
            </a:extLst>
          </p:cNvPr>
          <p:cNvCxnSpPr>
            <a:cxnSpLocks/>
            <a:stCxn id="151" idx="6"/>
            <a:endCxn id="22" idx="2"/>
          </p:cNvCxnSpPr>
          <p:nvPr/>
        </p:nvCxnSpPr>
        <p:spPr bwMode="auto">
          <a:xfrm flipV="1">
            <a:off x="1243320" y="2335386"/>
            <a:ext cx="2115523"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2" name="Straight Arrow Connector 211">
            <a:extLst>
              <a:ext uri="{FF2B5EF4-FFF2-40B4-BE49-F238E27FC236}">
                <a16:creationId xmlns:a16="http://schemas.microsoft.com/office/drawing/2014/main" id="{6FC3E98F-8185-4AE5-9A5D-8B444203C49B}"/>
              </a:ext>
            </a:extLst>
          </p:cNvPr>
          <p:cNvCxnSpPr>
            <a:cxnSpLocks/>
            <a:stCxn id="153" idx="6"/>
            <a:endCxn id="22" idx="2"/>
          </p:cNvCxnSpPr>
          <p:nvPr/>
        </p:nvCxnSpPr>
        <p:spPr bwMode="auto">
          <a:xfrm flipV="1">
            <a:off x="1243320" y="2335386"/>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6" name="Straight Arrow Connector 215">
            <a:extLst>
              <a:ext uri="{FF2B5EF4-FFF2-40B4-BE49-F238E27FC236}">
                <a16:creationId xmlns:a16="http://schemas.microsoft.com/office/drawing/2014/main" id="{36F418EB-F791-4B41-BA67-A5D41D0F2F09}"/>
              </a:ext>
            </a:extLst>
          </p:cNvPr>
          <p:cNvCxnSpPr>
            <a:cxnSpLocks/>
            <a:stCxn id="155" idx="6"/>
            <a:endCxn id="22" idx="2"/>
          </p:cNvCxnSpPr>
          <p:nvPr/>
        </p:nvCxnSpPr>
        <p:spPr bwMode="auto">
          <a:xfrm flipV="1">
            <a:off x="1242948" y="2335386"/>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0" name="Straight Arrow Connector 219">
            <a:extLst>
              <a:ext uri="{FF2B5EF4-FFF2-40B4-BE49-F238E27FC236}">
                <a16:creationId xmlns:a16="http://schemas.microsoft.com/office/drawing/2014/main" id="{C2F7E810-3C4E-403A-A588-0BB47962AEDE}"/>
              </a:ext>
            </a:extLst>
          </p:cNvPr>
          <p:cNvCxnSpPr>
            <a:cxnSpLocks/>
            <a:stCxn id="157" idx="6"/>
            <a:endCxn id="22" idx="2"/>
          </p:cNvCxnSpPr>
          <p:nvPr/>
        </p:nvCxnSpPr>
        <p:spPr bwMode="auto">
          <a:xfrm flipV="1">
            <a:off x="1242948" y="2335386"/>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4" name="Straight Arrow Connector 223">
            <a:extLst>
              <a:ext uri="{FF2B5EF4-FFF2-40B4-BE49-F238E27FC236}">
                <a16:creationId xmlns:a16="http://schemas.microsoft.com/office/drawing/2014/main" id="{9F124DCF-C05C-41B9-AF64-87CE12AC64A1}"/>
              </a:ext>
            </a:extLst>
          </p:cNvPr>
          <p:cNvCxnSpPr>
            <a:cxnSpLocks/>
            <a:stCxn id="151" idx="6"/>
            <a:endCxn id="24" idx="2"/>
          </p:cNvCxnSpPr>
          <p:nvPr/>
        </p:nvCxnSpPr>
        <p:spPr bwMode="auto">
          <a:xfrm flipV="1">
            <a:off x="1243320" y="2764011"/>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8" name="Straight Arrow Connector 227">
            <a:extLst>
              <a:ext uri="{FF2B5EF4-FFF2-40B4-BE49-F238E27FC236}">
                <a16:creationId xmlns:a16="http://schemas.microsoft.com/office/drawing/2014/main" id="{331D1C8C-4036-4788-B214-153729679AD5}"/>
              </a:ext>
            </a:extLst>
          </p:cNvPr>
          <p:cNvCxnSpPr>
            <a:cxnSpLocks/>
            <a:stCxn id="153" idx="6"/>
            <a:endCxn id="24" idx="2"/>
          </p:cNvCxnSpPr>
          <p:nvPr/>
        </p:nvCxnSpPr>
        <p:spPr bwMode="auto">
          <a:xfrm flipV="1">
            <a:off x="1243320" y="2764011"/>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2" name="Straight Arrow Connector 231">
            <a:extLst>
              <a:ext uri="{FF2B5EF4-FFF2-40B4-BE49-F238E27FC236}">
                <a16:creationId xmlns:a16="http://schemas.microsoft.com/office/drawing/2014/main" id="{C7D0619D-F63C-4980-800F-A3D03B31A759}"/>
              </a:ext>
            </a:extLst>
          </p:cNvPr>
          <p:cNvCxnSpPr>
            <a:cxnSpLocks/>
            <a:stCxn id="153" idx="6"/>
          </p:cNvCxnSpPr>
          <p:nvPr/>
        </p:nvCxnSpPr>
        <p:spPr bwMode="auto">
          <a:xfrm flipV="1">
            <a:off x="1243320" y="3223856"/>
            <a:ext cx="2099596" cy="58767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6" name="Straight Arrow Connector 235">
            <a:extLst>
              <a:ext uri="{FF2B5EF4-FFF2-40B4-BE49-F238E27FC236}">
                <a16:creationId xmlns:a16="http://schemas.microsoft.com/office/drawing/2014/main" id="{6F55DF3C-C890-4372-BB4E-7589403617D2}"/>
              </a:ext>
            </a:extLst>
          </p:cNvPr>
          <p:cNvCxnSpPr>
            <a:cxnSpLocks/>
            <a:stCxn id="155" idx="6"/>
            <a:endCxn id="20" idx="2"/>
          </p:cNvCxnSpPr>
          <p:nvPr/>
        </p:nvCxnSpPr>
        <p:spPr bwMode="auto">
          <a:xfrm flipV="1">
            <a:off x="1242948" y="1906761"/>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0" name="Straight Arrow Connector 239">
            <a:extLst>
              <a:ext uri="{FF2B5EF4-FFF2-40B4-BE49-F238E27FC236}">
                <a16:creationId xmlns:a16="http://schemas.microsoft.com/office/drawing/2014/main" id="{450CF9CB-DF91-4E3E-8CAC-9D7F7E0D6F89}"/>
              </a:ext>
            </a:extLst>
          </p:cNvPr>
          <p:cNvCxnSpPr>
            <a:cxnSpLocks/>
            <a:stCxn id="155" idx="6"/>
            <a:endCxn id="22" idx="2"/>
          </p:cNvCxnSpPr>
          <p:nvPr/>
        </p:nvCxnSpPr>
        <p:spPr bwMode="auto">
          <a:xfrm flipV="1">
            <a:off x="1242948" y="2335386"/>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4" name="Straight Arrow Connector 243">
            <a:extLst>
              <a:ext uri="{FF2B5EF4-FFF2-40B4-BE49-F238E27FC236}">
                <a16:creationId xmlns:a16="http://schemas.microsoft.com/office/drawing/2014/main" id="{54178A1E-8700-423B-B0A6-B16BA1EC93A4}"/>
              </a:ext>
            </a:extLst>
          </p:cNvPr>
          <p:cNvCxnSpPr>
            <a:cxnSpLocks/>
            <a:stCxn id="155" idx="6"/>
            <a:endCxn id="24" idx="2"/>
          </p:cNvCxnSpPr>
          <p:nvPr/>
        </p:nvCxnSpPr>
        <p:spPr bwMode="auto">
          <a:xfrm flipV="1">
            <a:off x="1242948" y="2764011"/>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8" name="Straight Arrow Connector 247">
            <a:extLst>
              <a:ext uri="{FF2B5EF4-FFF2-40B4-BE49-F238E27FC236}">
                <a16:creationId xmlns:a16="http://schemas.microsoft.com/office/drawing/2014/main" id="{E4E810EE-78E2-4F36-B715-41699AA2C6CD}"/>
              </a:ext>
            </a:extLst>
          </p:cNvPr>
          <p:cNvCxnSpPr>
            <a:cxnSpLocks/>
            <a:stCxn id="157" idx="6"/>
            <a:endCxn id="20" idx="2"/>
          </p:cNvCxnSpPr>
          <p:nvPr/>
        </p:nvCxnSpPr>
        <p:spPr bwMode="auto">
          <a:xfrm flipV="1">
            <a:off x="1242948" y="1906761"/>
            <a:ext cx="2115895" cy="27620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2" name="Straight Arrow Connector 251">
            <a:extLst>
              <a:ext uri="{FF2B5EF4-FFF2-40B4-BE49-F238E27FC236}">
                <a16:creationId xmlns:a16="http://schemas.microsoft.com/office/drawing/2014/main" id="{649F7428-3B10-4C47-9CB1-4976581A478E}"/>
              </a:ext>
            </a:extLst>
          </p:cNvPr>
          <p:cNvCxnSpPr>
            <a:cxnSpLocks/>
            <a:stCxn id="157" idx="6"/>
            <a:endCxn id="22" idx="2"/>
          </p:cNvCxnSpPr>
          <p:nvPr/>
        </p:nvCxnSpPr>
        <p:spPr bwMode="auto">
          <a:xfrm flipV="1">
            <a:off x="1242948" y="2335386"/>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6" name="Straight Arrow Connector 255">
            <a:extLst>
              <a:ext uri="{FF2B5EF4-FFF2-40B4-BE49-F238E27FC236}">
                <a16:creationId xmlns:a16="http://schemas.microsoft.com/office/drawing/2014/main" id="{F1C93E2B-94AD-4086-A42B-999BB99E1F19}"/>
              </a:ext>
            </a:extLst>
          </p:cNvPr>
          <p:cNvCxnSpPr>
            <a:cxnSpLocks/>
            <a:stCxn id="157" idx="6"/>
            <a:endCxn id="24" idx="2"/>
          </p:cNvCxnSpPr>
          <p:nvPr/>
        </p:nvCxnSpPr>
        <p:spPr bwMode="auto">
          <a:xfrm flipV="1">
            <a:off x="1242948" y="2764011"/>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0" name="Straight Arrow Connector 259">
            <a:extLst>
              <a:ext uri="{FF2B5EF4-FFF2-40B4-BE49-F238E27FC236}">
                <a16:creationId xmlns:a16="http://schemas.microsoft.com/office/drawing/2014/main" id="{C591604B-B246-4AE5-AE24-8F4593BE2A01}"/>
              </a:ext>
            </a:extLst>
          </p:cNvPr>
          <p:cNvCxnSpPr>
            <a:cxnSpLocks/>
            <a:stCxn id="10" idx="6"/>
            <a:endCxn id="159" idx="2"/>
          </p:cNvCxnSpPr>
          <p:nvPr/>
        </p:nvCxnSpPr>
        <p:spPr bwMode="auto">
          <a:xfrm>
            <a:off x="1243361" y="1683278"/>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4" name="Straight Arrow Connector 263">
            <a:extLst>
              <a:ext uri="{FF2B5EF4-FFF2-40B4-BE49-F238E27FC236}">
                <a16:creationId xmlns:a16="http://schemas.microsoft.com/office/drawing/2014/main" id="{71809DEC-314A-4FF0-B232-065807A8B593}"/>
              </a:ext>
            </a:extLst>
          </p:cNvPr>
          <p:cNvCxnSpPr>
            <a:cxnSpLocks/>
            <a:stCxn id="10" idx="6"/>
            <a:endCxn id="161" idx="2"/>
          </p:cNvCxnSpPr>
          <p:nvPr/>
        </p:nvCxnSpPr>
        <p:spPr bwMode="auto">
          <a:xfrm>
            <a:off x="1243361" y="1683278"/>
            <a:ext cx="2114738" cy="19379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8" name="Straight Arrow Connector 267">
            <a:extLst>
              <a:ext uri="{FF2B5EF4-FFF2-40B4-BE49-F238E27FC236}">
                <a16:creationId xmlns:a16="http://schemas.microsoft.com/office/drawing/2014/main" id="{FFD0EF54-735B-4649-9E57-8CC66ED2B01F}"/>
              </a:ext>
            </a:extLst>
          </p:cNvPr>
          <p:cNvCxnSpPr>
            <a:cxnSpLocks/>
            <a:stCxn id="10" idx="6"/>
            <a:endCxn id="163" idx="2"/>
          </p:cNvCxnSpPr>
          <p:nvPr/>
        </p:nvCxnSpPr>
        <p:spPr bwMode="auto">
          <a:xfrm>
            <a:off x="1243361" y="1683278"/>
            <a:ext cx="2114738" cy="238295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2" name="Straight Arrow Connector 271">
            <a:extLst>
              <a:ext uri="{FF2B5EF4-FFF2-40B4-BE49-F238E27FC236}">
                <a16:creationId xmlns:a16="http://schemas.microsoft.com/office/drawing/2014/main" id="{98EA7C8C-6830-4668-A055-70D14BFD90C3}"/>
              </a:ext>
            </a:extLst>
          </p:cNvPr>
          <p:cNvCxnSpPr>
            <a:cxnSpLocks/>
            <a:stCxn id="12" idx="6"/>
            <a:endCxn id="159" idx="2"/>
          </p:cNvCxnSpPr>
          <p:nvPr/>
        </p:nvCxnSpPr>
        <p:spPr bwMode="auto">
          <a:xfrm>
            <a:off x="1243361" y="2111903"/>
            <a:ext cx="211473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6" name="Straight Arrow Connector 275">
            <a:extLst>
              <a:ext uri="{FF2B5EF4-FFF2-40B4-BE49-F238E27FC236}">
                <a16:creationId xmlns:a16="http://schemas.microsoft.com/office/drawing/2014/main" id="{B3B5EB92-DE97-4114-ACB6-C8806A1D26A2}"/>
              </a:ext>
            </a:extLst>
          </p:cNvPr>
          <p:cNvCxnSpPr>
            <a:cxnSpLocks/>
            <a:stCxn id="12" idx="6"/>
            <a:endCxn id="161" idx="2"/>
          </p:cNvCxnSpPr>
          <p:nvPr/>
        </p:nvCxnSpPr>
        <p:spPr bwMode="auto">
          <a:xfrm>
            <a:off x="1243361" y="2111903"/>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0" name="Straight Arrow Connector 279">
            <a:extLst>
              <a:ext uri="{FF2B5EF4-FFF2-40B4-BE49-F238E27FC236}">
                <a16:creationId xmlns:a16="http://schemas.microsoft.com/office/drawing/2014/main" id="{C183A7BE-025A-4BF6-84E4-57018BDCE075}"/>
              </a:ext>
            </a:extLst>
          </p:cNvPr>
          <p:cNvCxnSpPr>
            <a:cxnSpLocks/>
            <a:stCxn id="12" idx="6"/>
            <a:endCxn id="163" idx="2"/>
          </p:cNvCxnSpPr>
          <p:nvPr/>
        </p:nvCxnSpPr>
        <p:spPr bwMode="auto">
          <a:xfrm>
            <a:off x="1243361" y="2111903"/>
            <a:ext cx="2114738" cy="19543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4" name="Straight Arrow Connector 283">
            <a:extLst>
              <a:ext uri="{FF2B5EF4-FFF2-40B4-BE49-F238E27FC236}">
                <a16:creationId xmlns:a16="http://schemas.microsoft.com/office/drawing/2014/main" id="{DB15F9AC-DD77-41F9-914C-8ECF59D29D57}"/>
              </a:ext>
            </a:extLst>
          </p:cNvPr>
          <p:cNvCxnSpPr>
            <a:cxnSpLocks/>
            <a:stCxn id="14" idx="6"/>
            <a:endCxn id="159" idx="2"/>
          </p:cNvCxnSpPr>
          <p:nvPr/>
        </p:nvCxnSpPr>
        <p:spPr bwMode="auto">
          <a:xfrm>
            <a:off x="1242989" y="2540528"/>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8" name="Straight Arrow Connector 287">
            <a:extLst>
              <a:ext uri="{FF2B5EF4-FFF2-40B4-BE49-F238E27FC236}">
                <a16:creationId xmlns:a16="http://schemas.microsoft.com/office/drawing/2014/main" id="{FC2D2E51-A71E-4ED4-ACD2-14459E32A39B}"/>
              </a:ext>
            </a:extLst>
          </p:cNvPr>
          <p:cNvCxnSpPr>
            <a:cxnSpLocks/>
            <a:stCxn id="14" idx="6"/>
            <a:endCxn id="161" idx="2"/>
          </p:cNvCxnSpPr>
          <p:nvPr/>
        </p:nvCxnSpPr>
        <p:spPr bwMode="auto">
          <a:xfrm>
            <a:off x="1242989" y="2540528"/>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2" name="Straight Arrow Connector 291">
            <a:extLst>
              <a:ext uri="{FF2B5EF4-FFF2-40B4-BE49-F238E27FC236}">
                <a16:creationId xmlns:a16="http://schemas.microsoft.com/office/drawing/2014/main" id="{AB487029-3890-42E4-B63B-69666C4DF497}"/>
              </a:ext>
            </a:extLst>
          </p:cNvPr>
          <p:cNvCxnSpPr>
            <a:cxnSpLocks/>
            <a:stCxn id="14" idx="6"/>
            <a:endCxn id="163" idx="2"/>
          </p:cNvCxnSpPr>
          <p:nvPr/>
        </p:nvCxnSpPr>
        <p:spPr bwMode="auto">
          <a:xfrm>
            <a:off x="1242989" y="2540528"/>
            <a:ext cx="2115110" cy="1525701"/>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296" name="Straight Arrow Connector 295">
            <a:extLst>
              <a:ext uri="{FF2B5EF4-FFF2-40B4-BE49-F238E27FC236}">
                <a16:creationId xmlns:a16="http://schemas.microsoft.com/office/drawing/2014/main" id="{DC25B6F6-6F36-4F6E-80E7-8F7D4D027813}"/>
              </a:ext>
            </a:extLst>
          </p:cNvPr>
          <p:cNvCxnSpPr>
            <a:cxnSpLocks/>
            <a:stCxn id="16" idx="6"/>
            <a:endCxn id="159" idx="2"/>
          </p:cNvCxnSpPr>
          <p:nvPr/>
        </p:nvCxnSpPr>
        <p:spPr bwMode="auto">
          <a:xfrm>
            <a:off x="1242989" y="2969153"/>
            <a:ext cx="2115110" cy="223483"/>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300" name="Straight Arrow Connector 299">
            <a:extLst>
              <a:ext uri="{FF2B5EF4-FFF2-40B4-BE49-F238E27FC236}">
                <a16:creationId xmlns:a16="http://schemas.microsoft.com/office/drawing/2014/main" id="{AB74FE9B-9024-49DD-9EA6-2D37A8BED202}"/>
              </a:ext>
            </a:extLst>
          </p:cNvPr>
          <p:cNvCxnSpPr>
            <a:cxnSpLocks/>
            <a:stCxn id="16" idx="6"/>
            <a:endCxn id="161" idx="2"/>
          </p:cNvCxnSpPr>
          <p:nvPr/>
        </p:nvCxnSpPr>
        <p:spPr bwMode="auto">
          <a:xfrm>
            <a:off x="1242989" y="2969153"/>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4" name="Straight Arrow Connector 303">
            <a:extLst>
              <a:ext uri="{FF2B5EF4-FFF2-40B4-BE49-F238E27FC236}">
                <a16:creationId xmlns:a16="http://schemas.microsoft.com/office/drawing/2014/main" id="{3676DEC6-55CA-43BB-83F1-2474AA3884CC}"/>
              </a:ext>
            </a:extLst>
          </p:cNvPr>
          <p:cNvCxnSpPr>
            <a:cxnSpLocks/>
            <a:stCxn id="16" idx="6"/>
            <a:endCxn id="163" idx="2"/>
          </p:cNvCxnSpPr>
          <p:nvPr/>
        </p:nvCxnSpPr>
        <p:spPr bwMode="auto">
          <a:xfrm>
            <a:off x="1242989" y="2969153"/>
            <a:ext cx="2115110" cy="1097076"/>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308" name="Straight Arrow Connector 307">
            <a:extLst>
              <a:ext uri="{FF2B5EF4-FFF2-40B4-BE49-F238E27FC236}">
                <a16:creationId xmlns:a16="http://schemas.microsoft.com/office/drawing/2014/main" id="{A233673F-91FB-4A22-9D2B-8BF6ACD8E3D1}"/>
              </a:ext>
            </a:extLst>
          </p:cNvPr>
          <p:cNvCxnSpPr>
            <a:cxnSpLocks/>
            <a:stCxn id="151" idx="6"/>
            <a:endCxn id="159" idx="2"/>
          </p:cNvCxnSpPr>
          <p:nvPr/>
        </p:nvCxnSpPr>
        <p:spPr bwMode="auto">
          <a:xfrm flipV="1">
            <a:off x="1243320" y="3192636"/>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2" name="Straight Arrow Connector 311">
            <a:extLst>
              <a:ext uri="{FF2B5EF4-FFF2-40B4-BE49-F238E27FC236}">
                <a16:creationId xmlns:a16="http://schemas.microsoft.com/office/drawing/2014/main" id="{317C4C77-201F-4C02-9DE8-B88C0D8E499B}"/>
              </a:ext>
            </a:extLst>
          </p:cNvPr>
          <p:cNvCxnSpPr>
            <a:cxnSpLocks/>
            <a:stCxn id="151" idx="6"/>
            <a:endCxn id="161" idx="2"/>
          </p:cNvCxnSpPr>
          <p:nvPr/>
        </p:nvCxnSpPr>
        <p:spPr bwMode="auto">
          <a:xfrm>
            <a:off x="1243320" y="3382901"/>
            <a:ext cx="2114779" cy="2383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6" name="Straight Arrow Connector 315">
            <a:extLst>
              <a:ext uri="{FF2B5EF4-FFF2-40B4-BE49-F238E27FC236}">
                <a16:creationId xmlns:a16="http://schemas.microsoft.com/office/drawing/2014/main" id="{4AD8D491-EC6D-4B20-BFAD-7D4EDED14EC3}"/>
              </a:ext>
            </a:extLst>
          </p:cNvPr>
          <p:cNvCxnSpPr>
            <a:cxnSpLocks/>
            <a:stCxn id="151" idx="6"/>
            <a:endCxn id="163" idx="2"/>
          </p:cNvCxnSpPr>
          <p:nvPr/>
        </p:nvCxnSpPr>
        <p:spPr bwMode="auto">
          <a:xfrm>
            <a:off x="1243320" y="3382901"/>
            <a:ext cx="2114779" cy="683328"/>
          </a:xfrm>
          <a:prstGeom prst="straightConnector1">
            <a:avLst/>
          </a:prstGeom>
          <a:solidFill>
            <a:schemeClr val="accent1"/>
          </a:solidFill>
          <a:ln w="41275" cap="flat" cmpd="sng" algn="ctr">
            <a:solidFill>
              <a:srgbClr val="C00000"/>
            </a:solidFill>
            <a:prstDash val="solid"/>
            <a:round/>
            <a:headEnd type="none" w="med" len="med"/>
            <a:tailEnd type="none" w="sm" len="sm"/>
          </a:ln>
          <a:effectLst/>
        </p:spPr>
      </p:cxnSp>
      <p:cxnSp>
        <p:nvCxnSpPr>
          <p:cNvPr id="320" name="Straight Arrow Connector 319">
            <a:extLst>
              <a:ext uri="{FF2B5EF4-FFF2-40B4-BE49-F238E27FC236}">
                <a16:creationId xmlns:a16="http://schemas.microsoft.com/office/drawing/2014/main" id="{4F8232D8-66AE-4A34-978B-0A953E8377C7}"/>
              </a:ext>
            </a:extLst>
          </p:cNvPr>
          <p:cNvCxnSpPr>
            <a:cxnSpLocks/>
            <a:stCxn id="153" idx="6"/>
            <a:endCxn id="161" idx="2"/>
          </p:cNvCxnSpPr>
          <p:nvPr/>
        </p:nvCxnSpPr>
        <p:spPr bwMode="auto">
          <a:xfrm flipV="1">
            <a:off x="1243320" y="3621261"/>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4" name="Straight Arrow Connector 323">
            <a:extLst>
              <a:ext uri="{FF2B5EF4-FFF2-40B4-BE49-F238E27FC236}">
                <a16:creationId xmlns:a16="http://schemas.microsoft.com/office/drawing/2014/main" id="{CCBA611B-C1A0-4656-9DEA-F709B63CCBD6}"/>
              </a:ext>
            </a:extLst>
          </p:cNvPr>
          <p:cNvCxnSpPr>
            <a:cxnSpLocks/>
            <a:stCxn id="153" idx="6"/>
            <a:endCxn id="163" idx="2"/>
          </p:cNvCxnSpPr>
          <p:nvPr/>
        </p:nvCxnSpPr>
        <p:spPr bwMode="auto">
          <a:xfrm>
            <a:off x="1243320" y="3811526"/>
            <a:ext cx="2114779" cy="25470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8" name="Straight Arrow Connector 327">
            <a:extLst>
              <a:ext uri="{FF2B5EF4-FFF2-40B4-BE49-F238E27FC236}">
                <a16:creationId xmlns:a16="http://schemas.microsoft.com/office/drawing/2014/main" id="{7EBB1FBE-A849-498D-9860-BD518C8D1CFB}"/>
              </a:ext>
            </a:extLst>
          </p:cNvPr>
          <p:cNvCxnSpPr>
            <a:cxnSpLocks/>
            <a:stCxn id="155" idx="6"/>
            <a:endCxn id="24" idx="2"/>
          </p:cNvCxnSpPr>
          <p:nvPr/>
        </p:nvCxnSpPr>
        <p:spPr bwMode="auto">
          <a:xfrm flipV="1">
            <a:off x="1242948" y="2764011"/>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1" name="Straight Arrow Connector 340">
            <a:extLst>
              <a:ext uri="{FF2B5EF4-FFF2-40B4-BE49-F238E27FC236}">
                <a16:creationId xmlns:a16="http://schemas.microsoft.com/office/drawing/2014/main" id="{6A781B6D-25D7-4EB4-8B48-FA1F8E3489C9}"/>
              </a:ext>
            </a:extLst>
          </p:cNvPr>
          <p:cNvCxnSpPr>
            <a:cxnSpLocks/>
            <a:stCxn id="157" idx="6"/>
            <a:endCxn id="163" idx="2"/>
          </p:cNvCxnSpPr>
          <p:nvPr/>
        </p:nvCxnSpPr>
        <p:spPr bwMode="auto">
          <a:xfrm flipV="1">
            <a:off x="1242948" y="4066229"/>
            <a:ext cx="2115151" cy="60254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5" name="Straight Arrow Connector 344">
            <a:extLst>
              <a:ext uri="{FF2B5EF4-FFF2-40B4-BE49-F238E27FC236}">
                <a16:creationId xmlns:a16="http://schemas.microsoft.com/office/drawing/2014/main" id="{BA17DB78-DAB7-48B5-BD51-4D9668D21A97}"/>
              </a:ext>
            </a:extLst>
          </p:cNvPr>
          <p:cNvCxnSpPr>
            <a:cxnSpLocks/>
            <a:stCxn id="157" idx="6"/>
            <a:endCxn id="161" idx="2"/>
          </p:cNvCxnSpPr>
          <p:nvPr/>
        </p:nvCxnSpPr>
        <p:spPr bwMode="auto">
          <a:xfrm flipV="1">
            <a:off x="1242948" y="3621261"/>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9" name="Straight Arrow Connector 348">
            <a:extLst>
              <a:ext uri="{FF2B5EF4-FFF2-40B4-BE49-F238E27FC236}">
                <a16:creationId xmlns:a16="http://schemas.microsoft.com/office/drawing/2014/main" id="{BA37E084-32D2-42AD-8A87-6A06064A706E}"/>
              </a:ext>
            </a:extLst>
          </p:cNvPr>
          <p:cNvCxnSpPr>
            <a:cxnSpLocks/>
            <a:stCxn id="157" idx="6"/>
            <a:endCxn id="159" idx="2"/>
          </p:cNvCxnSpPr>
          <p:nvPr/>
        </p:nvCxnSpPr>
        <p:spPr bwMode="auto">
          <a:xfrm flipV="1">
            <a:off x="1242948" y="3192636"/>
            <a:ext cx="2115151"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3" name="Straight Arrow Connector 352">
            <a:extLst>
              <a:ext uri="{FF2B5EF4-FFF2-40B4-BE49-F238E27FC236}">
                <a16:creationId xmlns:a16="http://schemas.microsoft.com/office/drawing/2014/main" id="{DAECF399-EC32-4684-B198-76B68B2BF872}"/>
              </a:ext>
            </a:extLst>
          </p:cNvPr>
          <p:cNvCxnSpPr>
            <a:cxnSpLocks/>
            <a:stCxn id="155" idx="6"/>
          </p:cNvCxnSpPr>
          <p:nvPr/>
        </p:nvCxnSpPr>
        <p:spPr bwMode="auto">
          <a:xfrm flipV="1">
            <a:off x="1242948" y="4062790"/>
            <a:ext cx="2099968" cy="1773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7" name="Straight Arrow Connector 356">
            <a:extLst>
              <a:ext uri="{FF2B5EF4-FFF2-40B4-BE49-F238E27FC236}">
                <a16:creationId xmlns:a16="http://schemas.microsoft.com/office/drawing/2014/main" id="{E40CB038-C2C8-4C5B-B94C-E2B65717669B}"/>
              </a:ext>
            </a:extLst>
          </p:cNvPr>
          <p:cNvCxnSpPr>
            <a:cxnSpLocks/>
            <a:stCxn id="155" idx="6"/>
            <a:endCxn id="161" idx="2"/>
          </p:cNvCxnSpPr>
          <p:nvPr/>
        </p:nvCxnSpPr>
        <p:spPr bwMode="auto">
          <a:xfrm flipV="1">
            <a:off x="1242948" y="3621261"/>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360" name="TextBox 359">
            <a:extLst>
              <a:ext uri="{FF2B5EF4-FFF2-40B4-BE49-F238E27FC236}">
                <a16:creationId xmlns:a16="http://schemas.microsoft.com/office/drawing/2014/main" id="{410E7E43-7458-42FD-9F28-2A1C7E1CCA14}"/>
              </a:ext>
            </a:extLst>
          </p:cNvPr>
          <p:cNvSpPr txBox="1"/>
          <p:nvPr/>
        </p:nvSpPr>
        <p:spPr>
          <a:xfrm>
            <a:off x="929035" y="1484649"/>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1</a:t>
            </a:r>
          </a:p>
        </p:txBody>
      </p:sp>
      <p:sp>
        <p:nvSpPr>
          <p:cNvPr id="362" name="TextBox 361">
            <a:extLst>
              <a:ext uri="{FF2B5EF4-FFF2-40B4-BE49-F238E27FC236}">
                <a16:creationId xmlns:a16="http://schemas.microsoft.com/office/drawing/2014/main" id="{3A066CFF-48A7-4BC8-815F-8CBE92DB6CA6}"/>
              </a:ext>
            </a:extLst>
          </p:cNvPr>
          <p:cNvSpPr txBox="1"/>
          <p:nvPr/>
        </p:nvSpPr>
        <p:spPr>
          <a:xfrm>
            <a:off x="929077" y="1924427"/>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2</a:t>
            </a:r>
          </a:p>
        </p:txBody>
      </p:sp>
      <p:sp>
        <p:nvSpPr>
          <p:cNvPr id="364" name="TextBox 363">
            <a:extLst>
              <a:ext uri="{FF2B5EF4-FFF2-40B4-BE49-F238E27FC236}">
                <a16:creationId xmlns:a16="http://schemas.microsoft.com/office/drawing/2014/main" id="{86AAFA06-CFE1-40B2-97AC-DD6BDDB0EDA9}"/>
              </a:ext>
            </a:extLst>
          </p:cNvPr>
          <p:cNvSpPr txBox="1"/>
          <p:nvPr/>
        </p:nvSpPr>
        <p:spPr>
          <a:xfrm>
            <a:off x="914942" y="2339875"/>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3</a:t>
            </a:r>
          </a:p>
        </p:txBody>
      </p:sp>
      <p:sp>
        <p:nvSpPr>
          <p:cNvPr id="366" name="TextBox 365">
            <a:extLst>
              <a:ext uri="{FF2B5EF4-FFF2-40B4-BE49-F238E27FC236}">
                <a16:creationId xmlns:a16="http://schemas.microsoft.com/office/drawing/2014/main" id="{A59296C3-681A-4723-BE60-6CA2F5F6B49C}"/>
              </a:ext>
            </a:extLst>
          </p:cNvPr>
          <p:cNvSpPr txBox="1"/>
          <p:nvPr/>
        </p:nvSpPr>
        <p:spPr>
          <a:xfrm>
            <a:off x="922258" y="2770656"/>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4</a:t>
            </a:r>
          </a:p>
        </p:txBody>
      </p:sp>
      <p:sp>
        <p:nvSpPr>
          <p:cNvPr id="368" name="TextBox 367">
            <a:extLst>
              <a:ext uri="{FF2B5EF4-FFF2-40B4-BE49-F238E27FC236}">
                <a16:creationId xmlns:a16="http://schemas.microsoft.com/office/drawing/2014/main" id="{F859E4F3-1265-458B-8987-A4334DB4D9C0}"/>
              </a:ext>
            </a:extLst>
          </p:cNvPr>
          <p:cNvSpPr txBox="1"/>
          <p:nvPr/>
        </p:nvSpPr>
        <p:spPr>
          <a:xfrm>
            <a:off x="914950" y="3170644"/>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5</a:t>
            </a:r>
          </a:p>
        </p:txBody>
      </p:sp>
      <p:sp>
        <p:nvSpPr>
          <p:cNvPr id="370" name="TextBox 369">
            <a:extLst>
              <a:ext uri="{FF2B5EF4-FFF2-40B4-BE49-F238E27FC236}">
                <a16:creationId xmlns:a16="http://schemas.microsoft.com/office/drawing/2014/main" id="{0B08CD00-1B55-450C-87A4-CC22AC6313AB}"/>
              </a:ext>
            </a:extLst>
          </p:cNvPr>
          <p:cNvSpPr txBox="1"/>
          <p:nvPr/>
        </p:nvSpPr>
        <p:spPr>
          <a:xfrm>
            <a:off x="851279" y="4039202"/>
            <a:ext cx="452368"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783</a:t>
            </a:r>
          </a:p>
        </p:txBody>
      </p:sp>
      <p:sp>
        <p:nvSpPr>
          <p:cNvPr id="372" name="TextBox 371">
            <a:extLst>
              <a:ext uri="{FF2B5EF4-FFF2-40B4-BE49-F238E27FC236}">
                <a16:creationId xmlns:a16="http://schemas.microsoft.com/office/drawing/2014/main" id="{83E4E742-DED4-4525-877B-8503CA106182}"/>
              </a:ext>
            </a:extLst>
          </p:cNvPr>
          <p:cNvSpPr txBox="1"/>
          <p:nvPr/>
        </p:nvSpPr>
        <p:spPr>
          <a:xfrm>
            <a:off x="851279" y="4503392"/>
            <a:ext cx="452368"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784</a:t>
            </a:r>
          </a:p>
        </p:txBody>
      </p:sp>
      <p:sp>
        <p:nvSpPr>
          <p:cNvPr id="374" name="TextBox 373">
            <a:extLst>
              <a:ext uri="{FF2B5EF4-FFF2-40B4-BE49-F238E27FC236}">
                <a16:creationId xmlns:a16="http://schemas.microsoft.com/office/drawing/2014/main" id="{6FF6FD0F-D679-4A83-B945-4955E995860A}"/>
              </a:ext>
            </a:extLst>
          </p:cNvPr>
          <p:cNvSpPr txBox="1"/>
          <p:nvPr/>
        </p:nvSpPr>
        <p:spPr>
          <a:xfrm>
            <a:off x="897166" y="3596326"/>
            <a:ext cx="389850" cy="338554"/>
          </a:xfrm>
          <a:prstGeom prst="rect">
            <a:avLst/>
          </a:prstGeom>
          <a:noFill/>
        </p:spPr>
        <p:txBody>
          <a:bodyPr wrap="none" rtlCol="0">
            <a:spAutoFit/>
          </a:bodyPr>
          <a:lstStyle/>
          <a:p>
            <a:r>
              <a:rPr lang="en-US" sz="1600" dirty="0">
                <a:solidFill>
                  <a:schemeClr val="bg1"/>
                </a:solidFill>
              </a:rPr>
              <a:t>…</a:t>
            </a:r>
            <a:endParaRPr lang="en-US" sz="1600" baseline="-25000" dirty="0">
              <a:solidFill>
                <a:schemeClr val="bg1"/>
              </a:solidFill>
            </a:endParaRPr>
          </a:p>
        </p:txBody>
      </p:sp>
      <p:cxnSp>
        <p:nvCxnSpPr>
          <p:cNvPr id="376" name="Straight Arrow Connector 375">
            <a:extLst>
              <a:ext uri="{FF2B5EF4-FFF2-40B4-BE49-F238E27FC236}">
                <a16:creationId xmlns:a16="http://schemas.microsoft.com/office/drawing/2014/main" id="{8C8CCE37-04A4-42B4-B3C7-965ECC099BEB}"/>
              </a:ext>
            </a:extLst>
          </p:cNvPr>
          <p:cNvCxnSpPr>
            <a:cxnSpLocks/>
            <a:stCxn id="24" idx="6"/>
            <a:endCxn id="165" idx="2"/>
          </p:cNvCxnSpPr>
          <p:nvPr/>
        </p:nvCxnSpPr>
        <p:spPr bwMode="auto">
          <a:xfrm>
            <a:off x="3663271" y="2764011"/>
            <a:ext cx="609972" cy="1442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0" name="Straight Arrow Connector 379">
            <a:extLst>
              <a:ext uri="{FF2B5EF4-FFF2-40B4-BE49-F238E27FC236}">
                <a16:creationId xmlns:a16="http://schemas.microsoft.com/office/drawing/2014/main" id="{433C04B6-C33E-4131-8D29-33A8C890A0ED}"/>
              </a:ext>
            </a:extLst>
          </p:cNvPr>
          <p:cNvCxnSpPr>
            <a:cxnSpLocks/>
            <a:stCxn id="24" idx="6"/>
            <a:endCxn id="167" idx="2"/>
          </p:cNvCxnSpPr>
          <p:nvPr/>
        </p:nvCxnSpPr>
        <p:spPr bwMode="auto">
          <a:xfrm>
            <a:off x="3663271" y="2764011"/>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4" name="Straight Arrow Connector 383">
            <a:extLst>
              <a:ext uri="{FF2B5EF4-FFF2-40B4-BE49-F238E27FC236}">
                <a16:creationId xmlns:a16="http://schemas.microsoft.com/office/drawing/2014/main" id="{45A4EC29-921B-4763-B359-C3E0128D56E3}"/>
              </a:ext>
            </a:extLst>
          </p:cNvPr>
          <p:cNvCxnSpPr>
            <a:cxnSpLocks/>
            <a:stCxn id="24" idx="6"/>
            <a:endCxn id="169" idx="2"/>
          </p:cNvCxnSpPr>
          <p:nvPr/>
        </p:nvCxnSpPr>
        <p:spPr bwMode="auto">
          <a:xfrm>
            <a:off x="3663271" y="2764011"/>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8" name="Straight Arrow Connector 387">
            <a:extLst>
              <a:ext uri="{FF2B5EF4-FFF2-40B4-BE49-F238E27FC236}">
                <a16:creationId xmlns:a16="http://schemas.microsoft.com/office/drawing/2014/main" id="{8DD0B442-60A2-46BB-81E4-E540BCC76611}"/>
              </a:ext>
            </a:extLst>
          </p:cNvPr>
          <p:cNvCxnSpPr>
            <a:cxnSpLocks/>
            <a:stCxn id="159" idx="6"/>
            <a:endCxn id="28" idx="2"/>
          </p:cNvCxnSpPr>
          <p:nvPr/>
        </p:nvCxnSpPr>
        <p:spPr bwMode="auto">
          <a:xfrm flipV="1">
            <a:off x="3662899" y="2031604"/>
            <a:ext cx="610344" cy="116103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2" name="Straight Arrow Connector 391">
            <a:extLst>
              <a:ext uri="{FF2B5EF4-FFF2-40B4-BE49-F238E27FC236}">
                <a16:creationId xmlns:a16="http://schemas.microsoft.com/office/drawing/2014/main" id="{D055C153-4C8A-4F9E-A498-A2537436F5C3}"/>
              </a:ext>
            </a:extLst>
          </p:cNvPr>
          <p:cNvCxnSpPr>
            <a:cxnSpLocks/>
            <a:stCxn id="159" idx="6"/>
            <a:endCxn id="30" idx="2"/>
          </p:cNvCxnSpPr>
          <p:nvPr/>
        </p:nvCxnSpPr>
        <p:spPr bwMode="auto">
          <a:xfrm flipV="1">
            <a:off x="3662899" y="2460229"/>
            <a:ext cx="610344"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6" name="Straight Arrow Connector 395">
            <a:extLst>
              <a:ext uri="{FF2B5EF4-FFF2-40B4-BE49-F238E27FC236}">
                <a16:creationId xmlns:a16="http://schemas.microsoft.com/office/drawing/2014/main" id="{27A5E714-B942-4967-A078-E66483CD4B4F}"/>
              </a:ext>
            </a:extLst>
          </p:cNvPr>
          <p:cNvCxnSpPr>
            <a:cxnSpLocks/>
            <a:stCxn id="159" idx="6"/>
            <a:endCxn id="165" idx="2"/>
          </p:cNvCxnSpPr>
          <p:nvPr/>
        </p:nvCxnSpPr>
        <p:spPr bwMode="auto">
          <a:xfrm flipV="1">
            <a:off x="3662899" y="2908307"/>
            <a:ext cx="610344" cy="284329"/>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00" name="Straight Arrow Connector 399">
            <a:extLst>
              <a:ext uri="{FF2B5EF4-FFF2-40B4-BE49-F238E27FC236}">
                <a16:creationId xmlns:a16="http://schemas.microsoft.com/office/drawing/2014/main" id="{CE6735BE-111B-4C65-9AF7-77C2C40EB3A8}"/>
              </a:ext>
            </a:extLst>
          </p:cNvPr>
          <p:cNvCxnSpPr>
            <a:cxnSpLocks/>
            <a:stCxn id="159" idx="6"/>
            <a:endCxn id="167" idx="2"/>
          </p:cNvCxnSpPr>
          <p:nvPr/>
        </p:nvCxnSpPr>
        <p:spPr bwMode="auto">
          <a:xfrm>
            <a:off x="3662899" y="3192636"/>
            <a:ext cx="615425"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4" name="Straight Arrow Connector 403">
            <a:extLst>
              <a:ext uri="{FF2B5EF4-FFF2-40B4-BE49-F238E27FC236}">
                <a16:creationId xmlns:a16="http://schemas.microsoft.com/office/drawing/2014/main" id="{75C78FC0-4C96-4954-B0E4-433E661024D6}"/>
              </a:ext>
            </a:extLst>
          </p:cNvPr>
          <p:cNvCxnSpPr>
            <a:cxnSpLocks/>
            <a:stCxn id="159" idx="6"/>
            <a:endCxn id="169" idx="2"/>
          </p:cNvCxnSpPr>
          <p:nvPr/>
        </p:nvCxnSpPr>
        <p:spPr bwMode="auto">
          <a:xfrm>
            <a:off x="3662899" y="3192636"/>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8" name="Straight Arrow Connector 407">
            <a:extLst>
              <a:ext uri="{FF2B5EF4-FFF2-40B4-BE49-F238E27FC236}">
                <a16:creationId xmlns:a16="http://schemas.microsoft.com/office/drawing/2014/main" id="{C3C86672-DE53-4167-9D7F-A52912317002}"/>
              </a:ext>
            </a:extLst>
          </p:cNvPr>
          <p:cNvCxnSpPr>
            <a:cxnSpLocks/>
            <a:stCxn id="161" idx="6"/>
            <a:endCxn id="28" idx="2"/>
          </p:cNvCxnSpPr>
          <p:nvPr/>
        </p:nvCxnSpPr>
        <p:spPr bwMode="auto">
          <a:xfrm flipV="1">
            <a:off x="3662899" y="2031604"/>
            <a:ext cx="610344" cy="158965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3" name="Straight Arrow Connector 412">
            <a:extLst>
              <a:ext uri="{FF2B5EF4-FFF2-40B4-BE49-F238E27FC236}">
                <a16:creationId xmlns:a16="http://schemas.microsoft.com/office/drawing/2014/main" id="{1EE338A5-5DBA-49F2-AAF9-A7BFDD2014C2}"/>
              </a:ext>
            </a:extLst>
          </p:cNvPr>
          <p:cNvCxnSpPr>
            <a:cxnSpLocks/>
            <a:endCxn id="30" idx="2"/>
          </p:cNvCxnSpPr>
          <p:nvPr/>
        </p:nvCxnSpPr>
        <p:spPr bwMode="auto">
          <a:xfrm flipV="1">
            <a:off x="3662899" y="2460229"/>
            <a:ext cx="610344" cy="11691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7" name="Straight Arrow Connector 416">
            <a:extLst>
              <a:ext uri="{FF2B5EF4-FFF2-40B4-BE49-F238E27FC236}">
                <a16:creationId xmlns:a16="http://schemas.microsoft.com/office/drawing/2014/main" id="{C1291B63-04A1-4FAB-953A-8DDF50752D5E}"/>
              </a:ext>
            </a:extLst>
          </p:cNvPr>
          <p:cNvCxnSpPr>
            <a:cxnSpLocks/>
            <a:stCxn id="161" idx="6"/>
            <a:endCxn id="165" idx="2"/>
          </p:cNvCxnSpPr>
          <p:nvPr/>
        </p:nvCxnSpPr>
        <p:spPr bwMode="auto">
          <a:xfrm flipV="1">
            <a:off x="3662899" y="2908307"/>
            <a:ext cx="610344" cy="7129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1" name="Straight Arrow Connector 420">
            <a:extLst>
              <a:ext uri="{FF2B5EF4-FFF2-40B4-BE49-F238E27FC236}">
                <a16:creationId xmlns:a16="http://schemas.microsoft.com/office/drawing/2014/main" id="{06DA8E61-DCD7-4CF2-9FBE-3503990788E9}"/>
              </a:ext>
            </a:extLst>
          </p:cNvPr>
          <p:cNvCxnSpPr>
            <a:cxnSpLocks/>
            <a:stCxn id="161" idx="6"/>
            <a:endCxn id="167" idx="2"/>
          </p:cNvCxnSpPr>
          <p:nvPr/>
        </p:nvCxnSpPr>
        <p:spPr bwMode="auto">
          <a:xfrm flipV="1">
            <a:off x="3662899" y="3365507"/>
            <a:ext cx="615425" cy="255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5" name="Straight Arrow Connector 424">
            <a:extLst>
              <a:ext uri="{FF2B5EF4-FFF2-40B4-BE49-F238E27FC236}">
                <a16:creationId xmlns:a16="http://schemas.microsoft.com/office/drawing/2014/main" id="{0D74C997-85CD-47EE-9F6D-093D7EF82DF7}"/>
              </a:ext>
            </a:extLst>
          </p:cNvPr>
          <p:cNvCxnSpPr>
            <a:cxnSpLocks/>
            <a:stCxn id="161" idx="6"/>
            <a:endCxn id="169" idx="2"/>
          </p:cNvCxnSpPr>
          <p:nvPr/>
        </p:nvCxnSpPr>
        <p:spPr bwMode="auto">
          <a:xfrm>
            <a:off x="3662899" y="3621261"/>
            <a:ext cx="615053"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9" name="Straight Arrow Connector 428">
            <a:extLst>
              <a:ext uri="{FF2B5EF4-FFF2-40B4-BE49-F238E27FC236}">
                <a16:creationId xmlns:a16="http://schemas.microsoft.com/office/drawing/2014/main" id="{C61AD1B6-D91F-4BE4-B4C0-12E71B433830}"/>
              </a:ext>
            </a:extLst>
          </p:cNvPr>
          <p:cNvCxnSpPr>
            <a:cxnSpLocks/>
            <a:endCxn id="28" idx="2"/>
          </p:cNvCxnSpPr>
          <p:nvPr/>
        </p:nvCxnSpPr>
        <p:spPr bwMode="auto">
          <a:xfrm flipV="1">
            <a:off x="3662899" y="2031604"/>
            <a:ext cx="610344" cy="2038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3" name="Straight Arrow Connector 432">
            <a:extLst>
              <a:ext uri="{FF2B5EF4-FFF2-40B4-BE49-F238E27FC236}">
                <a16:creationId xmlns:a16="http://schemas.microsoft.com/office/drawing/2014/main" id="{2B01D402-15FF-4CDE-AAA1-CA5F9E3C5198}"/>
              </a:ext>
            </a:extLst>
          </p:cNvPr>
          <p:cNvCxnSpPr>
            <a:cxnSpLocks/>
            <a:stCxn id="163" idx="6"/>
            <a:endCxn id="30" idx="2"/>
          </p:cNvCxnSpPr>
          <p:nvPr/>
        </p:nvCxnSpPr>
        <p:spPr bwMode="auto">
          <a:xfrm flipV="1">
            <a:off x="3662899" y="2460229"/>
            <a:ext cx="610344" cy="16060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7" name="Straight Arrow Connector 436">
            <a:extLst>
              <a:ext uri="{FF2B5EF4-FFF2-40B4-BE49-F238E27FC236}">
                <a16:creationId xmlns:a16="http://schemas.microsoft.com/office/drawing/2014/main" id="{9B97DE9B-4D9F-4C41-AE55-E6704DD72EFB}"/>
              </a:ext>
            </a:extLst>
          </p:cNvPr>
          <p:cNvCxnSpPr>
            <a:cxnSpLocks/>
            <a:stCxn id="163" idx="6"/>
            <a:endCxn id="165" idx="2"/>
          </p:cNvCxnSpPr>
          <p:nvPr/>
        </p:nvCxnSpPr>
        <p:spPr bwMode="auto">
          <a:xfrm flipV="1">
            <a:off x="3662899" y="2908307"/>
            <a:ext cx="610344" cy="11579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1" name="Straight Arrow Connector 440">
            <a:extLst>
              <a:ext uri="{FF2B5EF4-FFF2-40B4-BE49-F238E27FC236}">
                <a16:creationId xmlns:a16="http://schemas.microsoft.com/office/drawing/2014/main" id="{45238112-A2BC-40AC-8C15-CFACEBA7296D}"/>
              </a:ext>
            </a:extLst>
          </p:cNvPr>
          <p:cNvCxnSpPr>
            <a:cxnSpLocks/>
            <a:stCxn id="163" idx="6"/>
            <a:endCxn id="167" idx="2"/>
          </p:cNvCxnSpPr>
          <p:nvPr/>
        </p:nvCxnSpPr>
        <p:spPr bwMode="auto">
          <a:xfrm flipV="1">
            <a:off x="3662899" y="3365507"/>
            <a:ext cx="615425" cy="700722"/>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45" name="Straight Arrow Connector 444">
            <a:extLst>
              <a:ext uri="{FF2B5EF4-FFF2-40B4-BE49-F238E27FC236}">
                <a16:creationId xmlns:a16="http://schemas.microsoft.com/office/drawing/2014/main" id="{7424457F-73CC-4CF0-80A5-6A481D41D2E7}"/>
              </a:ext>
            </a:extLst>
          </p:cNvPr>
          <p:cNvCxnSpPr>
            <a:cxnSpLocks/>
            <a:stCxn id="163" idx="6"/>
            <a:endCxn id="169" idx="2"/>
          </p:cNvCxnSpPr>
          <p:nvPr/>
        </p:nvCxnSpPr>
        <p:spPr bwMode="auto">
          <a:xfrm flipV="1">
            <a:off x="3662899" y="3794132"/>
            <a:ext cx="615053" cy="272097"/>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49" name="Straight Arrow Connector 448">
            <a:extLst>
              <a:ext uri="{FF2B5EF4-FFF2-40B4-BE49-F238E27FC236}">
                <a16:creationId xmlns:a16="http://schemas.microsoft.com/office/drawing/2014/main" id="{CDE71424-0CA5-48F9-AE57-EE7DAB7A32CB}"/>
              </a:ext>
            </a:extLst>
          </p:cNvPr>
          <p:cNvCxnSpPr>
            <a:cxnSpLocks/>
            <a:stCxn id="20" idx="6"/>
          </p:cNvCxnSpPr>
          <p:nvPr/>
        </p:nvCxnSpPr>
        <p:spPr bwMode="auto">
          <a:xfrm>
            <a:off x="3663643" y="1906761"/>
            <a:ext cx="594620" cy="9800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3" name="Straight Arrow Connector 452">
            <a:extLst>
              <a:ext uri="{FF2B5EF4-FFF2-40B4-BE49-F238E27FC236}">
                <a16:creationId xmlns:a16="http://schemas.microsoft.com/office/drawing/2014/main" id="{24524941-3155-4729-BCAD-7D2603F7EC79}"/>
              </a:ext>
            </a:extLst>
          </p:cNvPr>
          <p:cNvCxnSpPr>
            <a:cxnSpLocks/>
            <a:stCxn id="20" idx="6"/>
            <a:endCxn id="167" idx="2"/>
          </p:cNvCxnSpPr>
          <p:nvPr/>
        </p:nvCxnSpPr>
        <p:spPr bwMode="auto">
          <a:xfrm>
            <a:off x="3663643" y="1906761"/>
            <a:ext cx="614681"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7" name="Straight Arrow Connector 456">
            <a:extLst>
              <a:ext uri="{FF2B5EF4-FFF2-40B4-BE49-F238E27FC236}">
                <a16:creationId xmlns:a16="http://schemas.microsoft.com/office/drawing/2014/main" id="{A71EFCB7-E27B-46B4-A20A-D607A475FF40}"/>
              </a:ext>
            </a:extLst>
          </p:cNvPr>
          <p:cNvCxnSpPr>
            <a:cxnSpLocks/>
            <a:stCxn id="20" idx="6"/>
            <a:endCxn id="169" idx="2"/>
          </p:cNvCxnSpPr>
          <p:nvPr/>
        </p:nvCxnSpPr>
        <p:spPr bwMode="auto">
          <a:xfrm>
            <a:off x="3663643" y="1906761"/>
            <a:ext cx="614309" cy="18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1" name="Straight Arrow Connector 460">
            <a:extLst>
              <a:ext uri="{FF2B5EF4-FFF2-40B4-BE49-F238E27FC236}">
                <a16:creationId xmlns:a16="http://schemas.microsoft.com/office/drawing/2014/main" id="{841FF5AA-E0B4-4755-915F-17364DA068F5}"/>
              </a:ext>
            </a:extLst>
          </p:cNvPr>
          <p:cNvCxnSpPr>
            <a:cxnSpLocks/>
            <a:stCxn id="22" idx="6"/>
            <a:endCxn id="167" idx="2"/>
          </p:cNvCxnSpPr>
          <p:nvPr/>
        </p:nvCxnSpPr>
        <p:spPr bwMode="auto">
          <a:xfrm>
            <a:off x="3663643" y="2335386"/>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5" name="Straight Arrow Connector 464">
            <a:extLst>
              <a:ext uri="{FF2B5EF4-FFF2-40B4-BE49-F238E27FC236}">
                <a16:creationId xmlns:a16="http://schemas.microsoft.com/office/drawing/2014/main" id="{599A119C-81BE-4413-8237-E2BBE04CF562}"/>
              </a:ext>
            </a:extLst>
          </p:cNvPr>
          <p:cNvCxnSpPr>
            <a:cxnSpLocks/>
            <a:stCxn id="22" idx="6"/>
            <a:endCxn id="169" idx="2"/>
          </p:cNvCxnSpPr>
          <p:nvPr/>
        </p:nvCxnSpPr>
        <p:spPr bwMode="auto">
          <a:xfrm>
            <a:off x="3663643" y="2335386"/>
            <a:ext cx="614309"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9" name="Straight Arrow Connector 468">
            <a:extLst>
              <a:ext uri="{FF2B5EF4-FFF2-40B4-BE49-F238E27FC236}">
                <a16:creationId xmlns:a16="http://schemas.microsoft.com/office/drawing/2014/main" id="{B859BF5F-99B5-434F-AECA-DD388C5F8BA5}"/>
              </a:ext>
            </a:extLst>
          </p:cNvPr>
          <p:cNvCxnSpPr>
            <a:cxnSpLocks/>
            <a:stCxn id="28" idx="6"/>
            <a:endCxn id="171" idx="2"/>
          </p:cNvCxnSpPr>
          <p:nvPr/>
        </p:nvCxnSpPr>
        <p:spPr bwMode="auto">
          <a:xfrm>
            <a:off x="4578043" y="2031604"/>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3" name="Straight Arrow Connector 472">
            <a:extLst>
              <a:ext uri="{FF2B5EF4-FFF2-40B4-BE49-F238E27FC236}">
                <a16:creationId xmlns:a16="http://schemas.microsoft.com/office/drawing/2014/main" id="{2371D8E1-13E0-4C76-BA93-0E24E8690A75}"/>
              </a:ext>
            </a:extLst>
          </p:cNvPr>
          <p:cNvCxnSpPr>
            <a:cxnSpLocks/>
            <a:stCxn id="28" idx="6"/>
            <a:endCxn id="173" idx="2"/>
          </p:cNvCxnSpPr>
          <p:nvPr/>
        </p:nvCxnSpPr>
        <p:spPr bwMode="auto">
          <a:xfrm>
            <a:off x="4578043" y="2031604"/>
            <a:ext cx="595364"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7" name="Straight Arrow Connector 476">
            <a:extLst>
              <a:ext uri="{FF2B5EF4-FFF2-40B4-BE49-F238E27FC236}">
                <a16:creationId xmlns:a16="http://schemas.microsoft.com/office/drawing/2014/main" id="{24BA649F-3C1F-45AE-B2FF-BF05583F48B3}"/>
              </a:ext>
            </a:extLst>
          </p:cNvPr>
          <p:cNvCxnSpPr>
            <a:cxnSpLocks/>
            <a:stCxn id="28" idx="6"/>
            <a:endCxn id="175" idx="2"/>
          </p:cNvCxnSpPr>
          <p:nvPr/>
        </p:nvCxnSpPr>
        <p:spPr bwMode="auto">
          <a:xfrm>
            <a:off x="4578043" y="2031604"/>
            <a:ext cx="594992" cy="90527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2" name="Straight Arrow Connector 481">
            <a:extLst>
              <a:ext uri="{FF2B5EF4-FFF2-40B4-BE49-F238E27FC236}">
                <a16:creationId xmlns:a16="http://schemas.microsoft.com/office/drawing/2014/main" id="{91106DD9-EC32-447F-AD18-BCE3E897325B}"/>
              </a:ext>
            </a:extLst>
          </p:cNvPr>
          <p:cNvCxnSpPr>
            <a:cxnSpLocks/>
            <a:stCxn id="30" idx="6"/>
            <a:endCxn id="171" idx="2"/>
          </p:cNvCxnSpPr>
          <p:nvPr/>
        </p:nvCxnSpPr>
        <p:spPr bwMode="auto">
          <a:xfrm flipV="1">
            <a:off x="4578043" y="2079632"/>
            <a:ext cx="595364" cy="3805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6" name="Straight Arrow Connector 485">
            <a:extLst>
              <a:ext uri="{FF2B5EF4-FFF2-40B4-BE49-F238E27FC236}">
                <a16:creationId xmlns:a16="http://schemas.microsoft.com/office/drawing/2014/main" id="{A5FFC2BE-2AD0-4202-B791-DB0D3C003539}"/>
              </a:ext>
            </a:extLst>
          </p:cNvPr>
          <p:cNvCxnSpPr>
            <a:cxnSpLocks/>
            <a:stCxn id="165" idx="6"/>
            <a:endCxn id="171" idx="2"/>
          </p:cNvCxnSpPr>
          <p:nvPr/>
        </p:nvCxnSpPr>
        <p:spPr bwMode="auto">
          <a:xfrm flipV="1">
            <a:off x="4578043" y="2079632"/>
            <a:ext cx="595364" cy="8286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0" name="Straight Arrow Connector 489">
            <a:extLst>
              <a:ext uri="{FF2B5EF4-FFF2-40B4-BE49-F238E27FC236}">
                <a16:creationId xmlns:a16="http://schemas.microsoft.com/office/drawing/2014/main" id="{33E59616-1061-4E76-93B8-119B3440FB13}"/>
              </a:ext>
            </a:extLst>
          </p:cNvPr>
          <p:cNvCxnSpPr>
            <a:cxnSpLocks/>
            <a:stCxn id="167" idx="6"/>
            <a:endCxn id="173" idx="2"/>
          </p:cNvCxnSpPr>
          <p:nvPr/>
        </p:nvCxnSpPr>
        <p:spPr bwMode="auto">
          <a:xfrm flipV="1">
            <a:off x="4583124" y="2508257"/>
            <a:ext cx="590283" cy="857250"/>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494" name="Straight Arrow Connector 493">
            <a:extLst>
              <a:ext uri="{FF2B5EF4-FFF2-40B4-BE49-F238E27FC236}">
                <a16:creationId xmlns:a16="http://schemas.microsoft.com/office/drawing/2014/main" id="{360D9571-8CF0-48AF-A6DD-888EE450A29E}"/>
              </a:ext>
            </a:extLst>
          </p:cNvPr>
          <p:cNvCxnSpPr>
            <a:cxnSpLocks/>
            <a:stCxn id="169" idx="6"/>
            <a:endCxn id="171" idx="2"/>
          </p:cNvCxnSpPr>
          <p:nvPr/>
        </p:nvCxnSpPr>
        <p:spPr bwMode="auto">
          <a:xfrm flipV="1">
            <a:off x="4582752" y="2079632"/>
            <a:ext cx="590655" cy="17145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8" name="Straight Arrow Connector 497">
            <a:extLst>
              <a:ext uri="{FF2B5EF4-FFF2-40B4-BE49-F238E27FC236}">
                <a16:creationId xmlns:a16="http://schemas.microsoft.com/office/drawing/2014/main" id="{4AB34616-3086-46AE-B997-D10C558D2CEB}"/>
              </a:ext>
            </a:extLst>
          </p:cNvPr>
          <p:cNvCxnSpPr>
            <a:cxnSpLocks/>
            <a:stCxn id="30" idx="6"/>
            <a:endCxn id="173" idx="2"/>
          </p:cNvCxnSpPr>
          <p:nvPr/>
        </p:nvCxnSpPr>
        <p:spPr bwMode="auto">
          <a:xfrm>
            <a:off x="4578043" y="2460229"/>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2" name="Straight Arrow Connector 501">
            <a:extLst>
              <a:ext uri="{FF2B5EF4-FFF2-40B4-BE49-F238E27FC236}">
                <a16:creationId xmlns:a16="http://schemas.microsoft.com/office/drawing/2014/main" id="{47F45FD0-D479-47FD-B14F-7E633ED72A4A}"/>
              </a:ext>
            </a:extLst>
          </p:cNvPr>
          <p:cNvCxnSpPr>
            <a:cxnSpLocks/>
            <a:stCxn id="30" idx="6"/>
            <a:endCxn id="175" idx="2"/>
          </p:cNvCxnSpPr>
          <p:nvPr/>
        </p:nvCxnSpPr>
        <p:spPr bwMode="auto">
          <a:xfrm>
            <a:off x="4578043" y="2460229"/>
            <a:ext cx="594992"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6" name="Straight Arrow Connector 505">
            <a:extLst>
              <a:ext uri="{FF2B5EF4-FFF2-40B4-BE49-F238E27FC236}">
                <a16:creationId xmlns:a16="http://schemas.microsoft.com/office/drawing/2014/main" id="{D290F7D4-9C62-4F94-B8C0-29542A75D581}"/>
              </a:ext>
            </a:extLst>
          </p:cNvPr>
          <p:cNvCxnSpPr>
            <a:cxnSpLocks/>
            <a:stCxn id="165" idx="6"/>
            <a:endCxn id="173" idx="2"/>
          </p:cNvCxnSpPr>
          <p:nvPr/>
        </p:nvCxnSpPr>
        <p:spPr bwMode="auto">
          <a:xfrm flipV="1">
            <a:off x="4578043" y="2508257"/>
            <a:ext cx="595364" cy="400050"/>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510" name="Straight Arrow Connector 509">
            <a:extLst>
              <a:ext uri="{FF2B5EF4-FFF2-40B4-BE49-F238E27FC236}">
                <a16:creationId xmlns:a16="http://schemas.microsoft.com/office/drawing/2014/main" id="{A2DF9B90-4D19-4E7D-9CDF-C98352628872}"/>
              </a:ext>
            </a:extLst>
          </p:cNvPr>
          <p:cNvCxnSpPr>
            <a:cxnSpLocks/>
            <a:stCxn id="165" idx="6"/>
            <a:endCxn id="175" idx="2"/>
          </p:cNvCxnSpPr>
          <p:nvPr/>
        </p:nvCxnSpPr>
        <p:spPr bwMode="auto">
          <a:xfrm>
            <a:off x="4578043" y="2908307"/>
            <a:ext cx="594992" cy="285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4" name="Straight Arrow Connector 513">
            <a:extLst>
              <a:ext uri="{FF2B5EF4-FFF2-40B4-BE49-F238E27FC236}">
                <a16:creationId xmlns:a16="http://schemas.microsoft.com/office/drawing/2014/main" id="{BB059946-CD06-47AC-B67F-ACAA0FB71374}"/>
              </a:ext>
            </a:extLst>
          </p:cNvPr>
          <p:cNvCxnSpPr>
            <a:cxnSpLocks/>
            <a:stCxn id="167" idx="6"/>
            <a:endCxn id="175" idx="2"/>
          </p:cNvCxnSpPr>
          <p:nvPr/>
        </p:nvCxnSpPr>
        <p:spPr bwMode="auto">
          <a:xfrm flipV="1">
            <a:off x="4583124" y="2936882"/>
            <a:ext cx="589911" cy="42862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8" name="Straight Arrow Connector 517">
            <a:extLst>
              <a:ext uri="{FF2B5EF4-FFF2-40B4-BE49-F238E27FC236}">
                <a16:creationId xmlns:a16="http://schemas.microsoft.com/office/drawing/2014/main" id="{259B9956-9D30-4CD8-89F0-5AE7BF93D7D3}"/>
              </a:ext>
            </a:extLst>
          </p:cNvPr>
          <p:cNvCxnSpPr>
            <a:cxnSpLocks/>
            <a:stCxn id="167" idx="6"/>
          </p:cNvCxnSpPr>
          <p:nvPr/>
        </p:nvCxnSpPr>
        <p:spPr bwMode="auto">
          <a:xfrm flipV="1">
            <a:off x="4583124" y="2088330"/>
            <a:ext cx="589911" cy="127717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2" name="Straight Arrow Connector 521">
            <a:extLst>
              <a:ext uri="{FF2B5EF4-FFF2-40B4-BE49-F238E27FC236}">
                <a16:creationId xmlns:a16="http://schemas.microsoft.com/office/drawing/2014/main" id="{CFEA7139-7A69-413B-9D01-EF8CE31FF226}"/>
              </a:ext>
            </a:extLst>
          </p:cNvPr>
          <p:cNvCxnSpPr>
            <a:cxnSpLocks/>
            <a:stCxn id="169" idx="6"/>
            <a:endCxn id="173" idx="2"/>
          </p:cNvCxnSpPr>
          <p:nvPr/>
        </p:nvCxnSpPr>
        <p:spPr bwMode="auto">
          <a:xfrm flipV="1">
            <a:off x="4582752" y="2508257"/>
            <a:ext cx="590655" cy="12858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6" name="Straight Arrow Connector 525">
            <a:extLst>
              <a:ext uri="{FF2B5EF4-FFF2-40B4-BE49-F238E27FC236}">
                <a16:creationId xmlns:a16="http://schemas.microsoft.com/office/drawing/2014/main" id="{691CF8BE-DB7B-4CDE-8C17-D26DA9E593B5}"/>
              </a:ext>
            </a:extLst>
          </p:cNvPr>
          <p:cNvCxnSpPr>
            <a:cxnSpLocks/>
            <a:stCxn id="169" idx="6"/>
            <a:endCxn id="175" idx="2"/>
          </p:cNvCxnSpPr>
          <p:nvPr/>
        </p:nvCxnSpPr>
        <p:spPr bwMode="auto">
          <a:xfrm flipV="1">
            <a:off x="4582752" y="2936882"/>
            <a:ext cx="590283" cy="857250"/>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530" name="Straight Arrow Connector 529">
            <a:extLst>
              <a:ext uri="{FF2B5EF4-FFF2-40B4-BE49-F238E27FC236}">
                <a16:creationId xmlns:a16="http://schemas.microsoft.com/office/drawing/2014/main" id="{5020F03E-FA64-46CE-8F87-647208C900C4}"/>
              </a:ext>
            </a:extLst>
          </p:cNvPr>
          <p:cNvCxnSpPr>
            <a:cxnSpLocks/>
            <a:stCxn id="171" idx="6"/>
            <a:endCxn id="83" idx="1"/>
          </p:cNvCxnSpPr>
          <p:nvPr/>
        </p:nvCxnSpPr>
        <p:spPr bwMode="auto">
          <a:xfrm flipV="1">
            <a:off x="5478207" y="1484311"/>
            <a:ext cx="2087223" cy="5953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5" name="Straight Arrow Connector 534">
            <a:extLst>
              <a:ext uri="{FF2B5EF4-FFF2-40B4-BE49-F238E27FC236}">
                <a16:creationId xmlns:a16="http://schemas.microsoft.com/office/drawing/2014/main" id="{EEDF21B8-1690-49A4-848D-E1084A74F63B}"/>
              </a:ext>
            </a:extLst>
          </p:cNvPr>
          <p:cNvCxnSpPr>
            <a:cxnSpLocks/>
            <a:stCxn id="171" idx="6"/>
            <a:endCxn id="85" idx="2"/>
          </p:cNvCxnSpPr>
          <p:nvPr/>
        </p:nvCxnSpPr>
        <p:spPr bwMode="auto">
          <a:xfrm flipV="1">
            <a:off x="5478207" y="1821623"/>
            <a:ext cx="2071853" cy="25800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0" name="Straight Arrow Connector 539">
            <a:extLst>
              <a:ext uri="{FF2B5EF4-FFF2-40B4-BE49-F238E27FC236}">
                <a16:creationId xmlns:a16="http://schemas.microsoft.com/office/drawing/2014/main" id="{E0C54CFD-8414-419A-8BB7-9B745425828A}"/>
              </a:ext>
            </a:extLst>
          </p:cNvPr>
          <p:cNvCxnSpPr>
            <a:cxnSpLocks/>
            <a:stCxn id="171" idx="6"/>
            <a:endCxn id="91" idx="1"/>
          </p:cNvCxnSpPr>
          <p:nvPr/>
        </p:nvCxnSpPr>
        <p:spPr bwMode="auto">
          <a:xfrm>
            <a:off x="5478207" y="2079632"/>
            <a:ext cx="2082815" cy="827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4" name="Straight Arrow Connector 543">
            <a:extLst>
              <a:ext uri="{FF2B5EF4-FFF2-40B4-BE49-F238E27FC236}">
                <a16:creationId xmlns:a16="http://schemas.microsoft.com/office/drawing/2014/main" id="{4A57B434-5670-422F-81F7-79E993BF005F}"/>
              </a:ext>
            </a:extLst>
          </p:cNvPr>
          <p:cNvCxnSpPr>
            <a:cxnSpLocks/>
            <a:stCxn id="171" idx="6"/>
            <a:endCxn id="93" idx="2"/>
          </p:cNvCxnSpPr>
          <p:nvPr/>
        </p:nvCxnSpPr>
        <p:spPr bwMode="auto">
          <a:xfrm>
            <a:off x="5478207" y="2079632"/>
            <a:ext cx="2067632" cy="4269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8" name="Straight Arrow Connector 547">
            <a:extLst>
              <a:ext uri="{FF2B5EF4-FFF2-40B4-BE49-F238E27FC236}">
                <a16:creationId xmlns:a16="http://schemas.microsoft.com/office/drawing/2014/main" id="{64DBA524-047A-4B4E-8CB2-4A20B64593A6}"/>
              </a:ext>
            </a:extLst>
          </p:cNvPr>
          <p:cNvCxnSpPr>
            <a:cxnSpLocks/>
            <a:stCxn id="171" idx="6"/>
            <a:endCxn id="99" idx="1"/>
          </p:cNvCxnSpPr>
          <p:nvPr/>
        </p:nvCxnSpPr>
        <p:spPr bwMode="auto">
          <a:xfrm>
            <a:off x="5478207" y="2079632"/>
            <a:ext cx="2082815" cy="7775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2" name="Straight Arrow Connector 551">
            <a:extLst>
              <a:ext uri="{FF2B5EF4-FFF2-40B4-BE49-F238E27FC236}">
                <a16:creationId xmlns:a16="http://schemas.microsoft.com/office/drawing/2014/main" id="{5CED08A9-7834-48B9-A513-E97EAA6A424D}"/>
              </a:ext>
            </a:extLst>
          </p:cNvPr>
          <p:cNvCxnSpPr>
            <a:cxnSpLocks/>
            <a:stCxn id="171" idx="6"/>
            <a:endCxn id="131" idx="1"/>
          </p:cNvCxnSpPr>
          <p:nvPr/>
        </p:nvCxnSpPr>
        <p:spPr bwMode="auto">
          <a:xfrm>
            <a:off x="5478207" y="2079632"/>
            <a:ext cx="2072040" cy="114313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6" name="Straight Arrow Connector 555">
            <a:extLst>
              <a:ext uri="{FF2B5EF4-FFF2-40B4-BE49-F238E27FC236}">
                <a16:creationId xmlns:a16="http://schemas.microsoft.com/office/drawing/2014/main" id="{AC4BA8B1-5F1F-4EAE-9856-ECF620A08936}"/>
              </a:ext>
            </a:extLst>
          </p:cNvPr>
          <p:cNvCxnSpPr>
            <a:cxnSpLocks/>
            <a:stCxn id="171" idx="6"/>
            <a:endCxn id="135" idx="1"/>
          </p:cNvCxnSpPr>
          <p:nvPr/>
        </p:nvCxnSpPr>
        <p:spPr bwMode="auto">
          <a:xfrm>
            <a:off x="5478207" y="2079632"/>
            <a:ext cx="2071853" cy="14819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0" name="Straight Arrow Connector 559">
            <a:extLst>
              <a:ext uri="{FF2B5EF4-FFF2-40B4-BE49-F238E27FC236}">
                <a16:creationId xmlns:a16="http://schemas.microsoft.com/office/drawing/2014/main" id="{1293A296-69EA-408D-A813-04AF7D0B41F2}"/>
              </a:ext>
            </a:extLst>
          </p:cNvPr>
          <p:cNvCxnSpPr>
            <a:cxnSpLocks/>
            <a:stCxn id="171" idx="6"/>
            <a:endCxn id="139" idx="1"/>
          </p:cNvCxnSpPr>
          <p:nvPr/>
        </p:nvCxnSpPr>
        <p:spPr bwMode="auto">
          <a:xfrm>
            <a:off x="5478207" y="2079632"/>
            <a:ext cx="2067632" cy="182116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4" name="Straight Arrow Connector 563">
            <a:extLst>
              <a:ext uri="{FF2B5EF4-FFF2-40B4-BE49-F238E27FC236}">
                <a16:creationId xmlns:a16="http://schemas.microsoft.com/office/drawing/2014/main" id="{AB454E6E-9253-405C-A4C3-04CBEF970CEB}"/>
              </a:ext>
            </a:extLst>
          </p:cNvPr>
          <p:cNvCxnSpPr>
            <a:cxnSpLocks/>
            <a:stCxn id="171" idx="6"/>
            <a:endCxn id="143" idx="1"/>
          </p:cNvCxnSpPr>
          <p:nvPr/>
        </p:nvCxnSpPr>
        <p:spPr bwMode="auto">
          <a:xfrm>
            <a:off x="5478207" y="2079632"/>
            <a:ext cx="2067632" cy="216690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8" name="Straight Arrow Connector 567">
            <a:extLst>
              <a:ext uri="{FF2B5EF4-FFF2-40B4-BE49-F238E27FC236}">
                <a16:creationId xmlns:a16="http://schemas.microsoft.com/office/drawing/2014/main" id="{6F35A038-4805-4007-BB7E-EE17FC60B9B6}"/>
              </a:ext>
            </a:extLst>
          </p:cNvPr>
          <p:cNvCxnSpPr>
            <a:cxnSpLocks/>
            <a:stCxn id="171" idx="6"/>
            <a:endCxn id="147" idx="1"/>
          </p:cNvCxnSpPr>
          <p:nvPr/>
        </p:nvCxnSpPr>
        <p:spPr bwMode="auto">
          <a:xfrm>
            <a:off x="5478207" y="2079632"/>
            <a:ext cx="2067632" cy="25159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2" name="Straight Arrow Connector 571">
            <a:extLst>
              <a:ext uri="{FF2B5EF4-FFF2-40B4-BE49-F238E27FC236}">
                <a16:creationId xmlns:a16="http://schemas.microsoft.com/office/drawing/2014/main" id="{434348AF-88EE-4366-85DF-F49FDE060FA1}"/>
              </a:ext>
            </a:extLst>
          </p:cNvPr>
          <p:cNvCxnSpPr>
            <a:cxnSpLocks/>
            <a:stCxn id="173" idx="6"/>
            <a:endCxn id="83" idx="1"/>
          </p:cNvCxnSpPr>
          <p:nvPr/>
        </p:nvCxnSpPr>
        <p:spPr bwMode="auto">
          <a:xfrm flipV="1">
            <a:off x="5478207" y="1484311"/>
            <a:ext cx="2087223" cy="10239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4" name="Straight Arrow Connector 573">
            <a:extLst>
              <a:ext uri="{FF2B5EF4-FFF2-40B4-BE49-F238E27FC236}">
                <a16:creationId xmlns:a16="http://schemas.microsoft.com/office/drawing/2014/main" id="{426DAE1E-0B3E-4CB0-988A-85A3F5344741}"/>
              </a:ext>
            </a:extLst>
          </p:cNvPr>
          <p:cNvCxnSpPr>
            <a:cxnSpLocks/>
            <a:stCxn id="173" idx="6"/>
            <a:endCxn id="87" idx="1"/>
          </p:cNvCxnSpPr>
          <p:nvPr/>
        </p:nvCxnSpPr>
        <p:spPr bwMode="auto">
          <a:xfrm flipV="1">
            <a:off x="5478207" y="1823112"/>
            <a:ext cx="2087036" cy="68514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6" name="Straight Arrow Connector 575">
            <a:extLst>
              <a:ext uri="{FF2B5EF4-FFF2-40B4-BE49-F238E27FC236}">
                <a16:creationId xmlns:a16="http://schemas.microsoft.com/office/drawing/2014/main" id="{DE14577E-5031-4F72-A4EE-2AEEAA80AA57}"/>
              </a:ext>
            </a:extLst>
          </p:cNvPr>
          <p:cNvCxnSpPr>
            <a:cxnSpLocks/>
            <a:stCxn id="173" idx="6"/>
            <a:endCxn id="91" idx="1"/>
          </p:cNvCxnSpPr>
          <p:nvPr/>
        </p:nvCxnSpPr>
        <p:spPr bwMode="auto">
          <a:xfrm flipV="1">
            <a:off x="5478207" y="2162340"/>
            <a:ext cx="2082815" cy="34591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8" name="Straight Arrow Connector 577">
            <a:extLst>
              <a:ext uri="{FF2B5EF4-FFF2-40B4-BE49-F238E27FC236}">
                <a16:creationId xmlns:a16="http://schemas.microsoft.com/office/drawing/2014/main" id="{E3456CE2-A810-4A13-A023-8253E5CC152E}"/>
              </a:ext>
            </a:extLst>
          </p:cNvPr>
          <p:cNvCxnSpPr>
            <a:cxnSpLocks/>
            <a:stCxn id="173" idx="6"/>
            <a:endCxn id="95" idx="1"/>
          </p:cNvCxnSpPr>
          <p:nvPr/>
        </p:nvCxnSpPr>
        <p:spPr bwMode="auto">
          <a:xfrm flipV="1">
            <a:off x="5478207" y="2508081"/>
            <a:ext cx="2082815" cy="1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0" name="Straight Arrow Connector 579">
            <a:extLst>
              <a:ext uri="{FF2B5EF4-FFF2-40B4-BE49-F238E27FC236}">
                <a16:creationId xmlns:a16="http://schemas.microsoft.com/office/drawing/2014/main" id="{75AB91D5-C987-4BBB-B041-B7151D939668}"/>
              </a:ext>
            </a:extLst>
          </p:cNvPr>
          <p:cNvCxnSpPr>
            <a:cxnSpLocks/>
            <a:stCxn id="173" idx="6"/>
            <a:endCxn id="97" idx="2"/>
          </p:cNvCxnSpPr>
          <p:nvPr/>
        </p:nvCxnSpPr>
        <p:spPr bwMode="auto">
          <a:xfrm>
            <a:off x="5478207" y="2508257"/>
            <a:ext cx="2067632" cy="347426"/>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582" name="Straight Arrow Connector 581">
            <a:extLst>
              <a:ext uri="{FF2B5EF4-FFF2-40B4-BE49-F238E27FC236}">
                <a16:creationId xmlns:a16="http://schemas.microsoft.com/office/drawing/2014/main" id="{E79E0026-591D-4817-B41F-3A5A97A515EC}"/>
              </a:ext>
            </a:extLst>
          </p:cNvPr>
          <p:cNvCxnSpPr>
            <a:cxnSpLocks/>
            <a:stCxn id="173" idx="6"/>
            <a:endCxn id="131" idx="1"/>
          </p:cNvCxnSpPr>
          <p:nvPr/>
        </p:nvCxnSpPr>
        <p:spPr bwMode="auto">
          <a:xfrm>
            <a:off x="5478207" y="2508257"/>
            <a:ext cx="2072040" cy="71451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4" name="Straight Arrow Connector 583">
            <a:extLst>
              <a:ext uri="{FF2B5EF4-FFF2-40B4-BE49-F238E27FC236}">
                <a16:creationId xmlns:a16="http://schemas.microsoft.com/office/drawing/2014/main" id="{D7617235-65DC-4D5A-AC23-344756F69340}"/>
              </a:ext>
            </a:extLst>
          </p:cNvPr>
          <p:cNvCxnSpPr>
            <a:cxnSpLocks/>
            <a:stCxn id="173" idx="6"/>
            <a:endCxn id="133" idx="2"/>
          </p:cNvCxnSpPr>
          <p:nvPr/>
        </p:nvCxnSpPr>
        <p:spPr bwMode="auto">
          <a:xfrm>
            <a:off x="5478207" y="2508257"/>
            <a:ext cx="2056670" cy="10518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6" name="Straight Arrow Connector 585">
            <a:extLst>
              <a:ext uri="{FF2B5EF4-FFF2-40B4-BE49-F238E27FC236}">
                <a16:creationId xmlns:a16="http://schemas.microsoft.com/office/drawing/2014/main" id="{8252F422-819A-4B55-9878-470920515021}"/>
              </a:ext>
            </a:extLst>
          </p:cNvPr>
          <p:cNvCxnSpPr>
            <a:cxnSpLocks/>
            <a:stCxn id="173" idx="6"/>
            <a:endCxn id="137" idx="2"/>
          </p:cNvCxnSpPr>
          <p:nvPr/>
        </p:nvCxnSpPr>
        <p:spPr bwMode="auto">
          <a:xfrm>
            <a:off x="5478207" y="2508257"/>
            <a:ext cx="2052449" cy="1391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8" name="Straight Arrow Connector 587">
            <a:extLst>
              <a:ext uri="{FF2B5EF4-FFF2-40B4-BE49-F238E27FC236}">
                <a16:creationId xmlns:a16="http://schemas.microsoft.com/office/drawing/2014/main" id="{FEE2F9BE-B6C1-4F57-8FAC-125261BD82D6}"/>
              </a:ext>
            </a:extLst>
          </p:cNvPr>
          <p:cNvCxnSpPr>
            <a:cxnSpLocks/>
            <a:stCxn id="173" idx="6"/>
            <a:endCxn id="143" idx="1"/>
          </p:cNvCxnSpPr>
          <p:nvPr/>
        </p:nvCxnSpPr>
        <p:spPr bwMode="auto">
          <a:xfrm>
            <a:off x="5478207" y="2508257"/>
            <a:ext cx="2067632" cy="173828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90" name="Straight Arrow Connector 589">
            <a:extLst>
              <a:ext uri="{FF2B5EF4-FFF2-40B4-BE49-F238E27FC236}">
                <a16:creationId xmlns:a16="http://schemas.microsoft.com/office/drawing/2014/main" id="{87D7B796-B280-45B7-B438-A6AE123359DD}"/>
              </a:ext>
            </a:extLst>
          </p:cNvPr>
          <p:cNvCxnSpPr>
            <a:cxnSpLocks/>
            <a:stCxn id="173" idx="6"/>
            <a:endCxn id="147" idx="1"/>
          </p:cNvCxnSpPr>
          <p:nvPr/>
        </p:nvCxnSpPr>
        <p:spPr bwMode="auto">
          <a:xfrm>
            <a:off x="5478207" y="2508257"/>
            <a:ext cx="2067632" cy="20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2" name="Straight Arrow Connector 611">
            <a:extLst>
              <a:ext uri="{FF2B5EF4-FFF2-40B4-BE49-F238E27FC236}">
                <a16:creationId xmlns:a16="http://schemas.microsoft.com/office/drawing/2014/main" id="{B189B97A-629D-40A3-B7E3-193C373E121B}"/>
              </a:ext>
            </a:extLst>
          </p:cNvPr>
          <p:cNvCxnSpPr>
            <a:cxnSpLocks/>
            <a:endCxn id="83" idx="1"/>
          </p:cNvCxnSpPr>
          <p:nvPr/>
        </p:nvCxnSpPr>
        <p:spPr bwMode="auto">
          <a:xfrm flipV="1">
            <a:off x="5487151" y="1484311"/>
            <a:ext cx="2078279" cy="14513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4" name="Straight Arrow Connector 613">
            <a:extLst>
              <a:ext uri="{FF2B5EF4-FFF2-40B4-BE49-F238E27FC236}">
                <a16:creationId xmlns:a16="http://schemas.microsoft.com/office/drawing/2014/main" id="{EEE99627-F2A9-43BC-9C9D-9923EE0B4F26}"/>
              </a:ext>
            </a:extLst>
          </p:cNvPr>
          <p:cNvCxnSpPr>
            <a:cxnSpLocks/>
            <a:endCxn id="87" idx="1"/>
          </p:cNvCxnSpPr>
          <p:nvPr/>
        </p:nvCxnSpPr>
        <p:spPr bwMode="auto">
          <a:xfrm flipV="1">
            <a:off x="5487151" y="1823112"/>
            <a:ext cx="2078092" cy="11125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6" name="Straight Arrow Connector 615">
            <a:extLst>
              <a:ext uri="{FF2B5EF4-FFF2-40B4-BE49-F238E27FC236}">
                <a16:creationId xmlns:a16="http://schemas.microsoft.com/office/drawing/2014/main" id="{6EF634F5-0D9C-4F2E-A909-927972C357B0}"/>
              </a:ext>
            </a:extLst>
          </p:cNvPr>
          <p:cNvCxnSpPr>
            <a:cxnSpLocks/>
            <a:endCxn id="91" idx="1"/>
          </p:cNvCxnSpPr>
          <p:nvPr/>
        </p:nvCxnSpPr>
        <p:spPr bwMode="auto">
          <a:xfrm flipV="1">
            <a:off x="5487151" y="2162340"/>
            <a:ext cx="2073871" cy="77330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8" name="Straight Arrow Connector 617">
            <a:extLst>
              <a:ext uri="{FF2B5EF4-FFF2-40B4-BE49-F238E27FC236}">
                <a16:creationId xmlns:a16="http://schemas.microsoft.com/office/drawing/2014/main" id="{A2F4466C-A416-4512-8799-6CEDB72C15E3}"/>
              </a:ext>
            </a:extLst>
          </p:cNvPr>
          <p:cNvCxnSpPr>
            <a:cxnSpLocks/>
            <a:endCxn id="95" idx="1"/>
          </p:cNvCxnSpPr>
          <p:nvPr/>
        </p:nvCxnSpPr>
        <p:spPr bwMode="auto">
          <a:xfrm flipV="1">
            <a:off x="5487151" y="2508081"/>
            <a:ext cx="2073871" cy="42756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0" name="Straight Arrow Connector 619">
            <a:extLst>
              <a:ext uri="{FF2B5EF4-FFF2-40B4-BE49-F238E27FC236}">
                <a16:creationId xmlns:a16="http://schemas.microsoft.com/office/drawing/2014/main" id="{DF4A3B46-125D-4DA5-A857-3B6D989A9B19}"/>
              </a:ext>
            </a:extLst>
          </p:cNvPr>
          <p:cNvCxnSpPr>
            <a:cxnSpLocks/>
            <a:endCxn id="99" idx="1"/>
          </p:cNvCxnSpPr>
          <p:nvPr/>
        </p:nvCxnSpPr>
        <p:spPr bwMode="auto">
          <a:xfrm flipV="1">
            <a:off x="5487151" y="2857172"/>
            <a:ext cx="2073871" cy="78474"/>
          </a:xfrm>
          <a:prstGeom prst="straightConnector1">
            <a:avLst/>
          </a:prstGeom>
          <a:solidFill>
            <a:schemeClr val="accent1"/>
          </a:solidFill>
          <a:ln w="28575" cap="flat" cmpd="sng" algn="ctr">
            <a:solidFill>
              <a:srgbClr val="C00000"/>
            </a:solidFill>
            <a:prstDash val="solid"/>
            <a:round/>
            <a:headEnd type="none" w="med" len="med"/>
            <a:tailEnd type="none" w="sm" len="sm"/>
          </a:ln>
          <a:effectLst/>
        </p:spPr>
      </p:cxnSp>
      <p:cxnSp>
        <p:nvCxnSpPr>
          <p:cNvPr id="622" name="Straight Arrow Connector 621">
            <a:extLst>
              <a:ext uri="{FF2B5EF4-FFF2-40B4-BE49-F238E27FC236}">
                <a16:creationId xmlns:a16="http://schemas.microsoft.com/office/drawing/2014/main" id="{0AE6C3DE-1A92-4907-ADD3-7748E7C3EDBE}"/>
              </a:ext>
            </a:extLst>
          </p:cNvPr>
          <p:cNvCxnSpPr>
            <a:cxnSpLocks/>
            <a:endCxn id="131" idx="1"/>
          </p:cNvCxnSpPr>
          <p:nvPr/>
        </p:nvCxnSpPr>
        <p:spPr bwMode="auto">
          <a:xfrm>
            <a:off x="5487151" y="2935646"/>
            <a:ext cx="2063096" cy="287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4" name="Straight Arrow Connector 623">
            <a:extLst>
              <a:ext uri="{FF2B5EF4-FFF2-40B4-BE49-F238E27FC236}">
                <a16:creationId xmlns:a16="http://schemas.microsoft.com/office/drawing/2014/main" id="{E9CDE658-5932-4862-BC23-1C902542150C}"/>
              </a:ext>
            </a:extLst>
          </p:cNvPr>
          <p:cNvCxnSpPr>
            <a:cxnSpLocks/>
            <a:endCxn id="133" idx="2"/>
          </p:cNvCxnSpPr>
          <p:nvPr/>
        </p:nvCxnSpPr>
        <p:spPr bwMode="auto">
          <a:xfrm>
            <a:off x="5487151" y="2935646"/>
            <a:ext cx="2047726" cy="6244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6" name="Straight Arrow Connector 625">
            <a:extLst>
              <a:ext uri="{FF2B5EF4-FFF2-40B4-BE49-F238E27FC236}">
                <a16:creationId xmlns:a16="http://schemas.microsoft.com/office/drawing/2014/main" id="{F2502927-15CE-411C-837E-29F35946E66E}"/>
              </a:ext>
            </a:extLst>
          </p:cNvPr>
          <p:cNvCxnSpPr>
            <a:cxnSpLocks/>
            <a:endCxn id="139" idx="1"/>
          </p:cNvCxnSpPr>
          <p:nvPr/>
        </p:nvCxnSpPr>
        <p:spPr bwMode="auto">
          <a:xfrm>
            <a:off x="5487151" y="2935646"/>
            <a:ext cx="2058688" cy="9651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8" name="Straight Arrow Connector 627">
            <a:extLst>
              <a:ext uri="{FF2B5EF4-FFF2-40B4-BE49-F238E27FC236}">
                <a16:creationId xmlns:a16="http://schemas.microsoft.com/office/drawing/2014/main" id="{BEE6305E-EC87-4755-BEF4-FACB5D8B9E0A}"/>
              </a:ext>
            </a:extLst>
          </p:cNvPr>
          <p:cNvCxnSpPr>
            <a:cxnSpLocks/>
            <a:endCxn id="143" idx="1"/>
          </p:cNvCxnSpPr>
          <p:nvPr/>
        </p:nvCxnSpPr>
        <p:spPr bwMode="auto">
          <a:xfrm>
            <a:off x="5487151" y="2935646"/>
            <a:ext cx="2058688" cy="131089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30" name="Straight Arrow Connector 629">
            <a:extLst>
              <a:ext uri="{FF2B5EF4-FFF2-40B4-BE49-F238E27FC236}">
                <a16:creationId xmlns:a16="http://schemas.microsoft.com/office/drawing/2014/main" id="{8C50514B-3CB4-4747-9281-1E7326EF2682}"/>
              </a:ext>
            </a:extLst>
          </p:cNvPr>
          <p:cNvCxnSpPr>
            <a:cxnSpLocks/>
            <a:endCxn id="147" idx="1"/>
          </p:cNvCxnSpPr>
          <p:nvPr/>
        </p:nvCxnSpPr>
        <p:spPr bwMode="auto">
          <a:xfrm>
            <a:off x="5487151" y="2935646"/>
            <a:ext cx="2058688" cy="16599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662" name="TextBox 661">
            <a:extLst>
              <a:ext uri="{FF2B5EF4-FFF2-40B4-BE49-F238E27FC236}">
                <a16:creationId xmlns:a16="http://schemas.microsoft.com/office/drawing/2014/main" id="{B381E70F-1D40-4954-BF70-A2884D65677B}"/>
              </a:ext>
            </a:extLst>
          </p:cNvPr>
          <p:cNvSpPr txBox="1"/>
          <p:nvPr/>
        </p:nvSpPr>
        <p:spPr>
          <a:xfrm>
            <a:off x="2972850" y="4458379"/>
            <a:ext cx="1079142" cy="307777"/>
          </a:xfrm>
          <a:prstGeom prst="rect">
            <a:avLst/>
          </a:prstGeom>
          <a:noFill/>
        </p:spPr>
        <p:txBody>
          <a:bodyPr wrap="none" rtlCol="0">
            <a:spAutoFit/>
          </a:bodyPr>
          <a:lstStyle/>
          <a:p>
            <a:r>
              <a:rPr lang="en-US" sz="1400" dirty="0"/>
              <a:t>60 neurons</a:t>
            </a:r>
          </a:p>
        </p:txBody>
      </p:sp>
      <p:sp>
        <p:nvSpPr>
          <p:cNvPr id="664" name="TextBox 663">
            <a:extLst>
              <a:ext uri="{FF2B5EF4-FFF2-40B4-BE49-F238E27FC236}">
                <a16:creationId xmlns:a16="http://schemas.microsoft.com/office/drawing/2014/main" id="{0E560B8F-D5CE-4A8F-888C-40F28F8CC87D}"/>
              </a:ext>
            </a:extLst>
          </p:cNvPr>
          <p:cNvSpPr txBox="1"/>
          <p:nvPr/>
        </p:nvSpPr>
        <p:spPr>
          <a:xfrm>
            <a:off x="3895531" y="4089810"/>
            <a:ext cx="1079142" cy="307777"/>
          </a:xfrm>
          <a:prstGeom prst="rect">
            <a:avLst/>
          </a:prstGeom>
          <a:noFill/>
        </p:spPr>
        <p:txBody>
          <a:bodyPr wrap="none" rtlCol="0">
            <a:spAutoFit/>
          </a:bodyPr>
          <a:lstStyle/>
          <a:p>
            <a:r>
              <a:rPr lang="en-US" sz="1400" dirty="0"/>
              <a:t>50 neurons</a:t>
            </a:r>
          </a:p>
        </p:txBody>
      </p:sp>
      <p:sp>
        <p:nvSpPr>
          <p:cNvPr id="666" name="TextBox 665">
            <a:extLst>
              <a:ext uri="{FF2B5EF4-FFF2-40B4-BE49-F238E27FC236}">
                <a16:creationId xmlns:a16="http://schemas.microsoft.com/office/drawing/2014/main" id="{FD08F9BF-6197-4A7A-9EF4-B81C1F54323C}"/>
              </a:ext>
            </a:extLst>
          </p:cNvPr>
          <p:cNvSpPr txBox="1"/>
          <p:nvPr/>
        </p:nvSpPr>
        <p:spPr>
          <a:xfrm>
            <a:off x="4826350" y="3295587"/>
            <a:ext cx="1079142" cy="307777"/>
          </a:xfrm>
          <a:prstGeom prst="rect">
            <a:avLst/>
          </a:prstGeom>
          <a:noFill/>
        </p:spPr>
        <p:txBody>
          <a:bodyPr wrap="none" rtlCol="0">
            <a:spAutoFit/>
          </a:bodyPr>
          <a:lstStyle/>
          <a:p>
            <a:r>
              <a:rPr lang="en-US" sz="1400" dirty="0"/>
              <a:t>40 neurons</a:t>
            </a:r>
          </a:p>
        </p:txBody>
      </p:sp>
    </p:spTree>
    <p:extLst>
      <p:ext uri="{BB962C8B-B14F-4D97-AF65-F5344CB8AC3E}">
        <p14:creationId xmlns:p14="http://schemas.microsoft.com/office/powerpoint/2010/main" val="4238305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a:extLst>
              <a:ext uri="{FF2B5EF4-FFF2-40B4-BE49-F238E27FC236}">
                <a16:creationId xmlns:a16="http://schemas.microsoft.com/office/drawing/2014/main" id="{2909878B-E823-40A3-B14F-FDAFE973AB71}"/>
              </a:ext>
            </a:extLst>
          </p:cNvPr>
          <p:cNvSpPr/>
          <p:nvPr/>
        </p:nvSpPr>
        <p:spPr bwMode="auto">
          <a:xfrm>
            <a:off x="5043477" y="1677164"/>
            <a:ext cx="594620" cy="149528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a:extLst>
              <a:ext uri="{FF2B5EF4-FFF2-40B4-BE49-F238E27FC236}">
                <a16:creationId xmlns:a16="http://schemas.microsoft.com/office/drawing/2014/main" id="{188675D1-D81F-4C97-B7E0-AB1683EE360F}"/>
              </a:ext>
            </a:extLst>
          </p:cNvPr>
          <p:cNvSpPr>
            <a:spLocks noGrp="1"/>
          </p:cNvSpPr>
          <p:nvPr>
            <p:ph type="title"/>
          </p:nvPr>
        </p:nvSpPr>
        <p:spPr>
          <a:xfrm>
            <a:off x="671489" y="411286"/>
            <a:ext cx="7886700" cy="692663"/>
          </a:xfrm>
        </p:spPr>
        <p:txBody>
          <a:bodyPr>
            <a:normAutofit/>
          </a:bodyPr>
          <a:lstStyle/>
          <a:p>
            <a:r>
              <a:rPr lang="en-US" dirty="0"/>
              <a:t>Potential Network</a:t>
            </a:r>
          </a:p>
        </p:txBody>
      </p:sp>
      <p:sp>
        <p:nvSpPr>
          <p:cNvPr id="5" name="Slide Number Placeholder 4">
            <a:extLst>
              <a:ext uri="{FF2B5EF4-FFF2-40B4-BE49-F238E27FC236}">
                <a16:creationId xmlns:a16="http://schemas.microsoft.com/office/drawing/2014/main" id="{8483C086-6A18-46B5-9304-1D0937C5D340}"/>
              </a:ext>
            </a:extLst>
          </p:cNvPr>
          <p:cNvSpPr>
            <a:spLocks noGrp="1"/>
          </p:cNvSpPr>
          <p:nvPr>
            <p:ph type="sldNum" sz="quarter" idx="12"/>
          </p:nvPr>
        </p:nvSpPr>
        <p:spPr/>
        <p:txBody>
          <a:bodyPr/>
          <a:lstStyle/>
          <a:p>
            <a:fld id="{179A9A4E-4C82-4D44-9372-C31BB3818094}" type="slidenum">
              <a:rPr lang="en-US" smtClean="0"/>
              <a:pPr/>
              <a:t>65</a:t>
            </a:fld>
            <a:endParaRPr lang="en-US" dirty="0"/>
          </a:p>
        </p:txBody>
      </p:sp>
      <p:sp>
        <p:nvSpPr>
          <p:cNvPr id="8" name="Rectangle 7">
            <a:extLst>
              <a:ext uri="{FF2B5EF4-FFF2-40B4-BE49-F238E27FC236}">
                <a16:creationId xmlns:a16="http://schemas.microsoft.com/office/drawing/2014/main" id="{30F7363D-D651-45E6-A483-B6CF61E99318}"/>
              </a:ext>
            </a:extLst>
          </p:cNvPr>
          <p:cNvSpPr/>
          <p:nvPr/>
        </p:nvSpPr>
        <p:spPr bwMode="auto">
          <a:xfrm>
            <a:off x="786161" y="1312909"/>
            <a:ext cx="609600" cy="34669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EE288411-C853-431D-81BF-E15D023ADCF3}"/>
              </a:ext>
            </a:extLst>
          </p:cNvPr>
          <p:cNvSpPr/>
          <p:nvPr/>
        </p:nvSpPr>
        <p:spPr bwMode="auto">
          <a:xfrm>
            <a:off x="938561" y="138911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a:extLst>
              <a:ext uri="{FF2B5EF4-FFF2-40B4-BE49-F238E27FC236}">
                <a16:creationId xmlns:a16="http://schemas.microsoft.com/office/drawing/2014/main" id="{B8DB2CBF-AC46-46DF-9D76-D4503EDCCE5F}"/>
              </a:ext>
            </a:extLst>
          </p:cNvPr>
          <p:cNvSpPr/>
          <p:nvPr/>
        </p:nvSpPr>
        <p:spPr bwMode="auto">
          <a:xfrm>
            <a:off x="938561" y="181773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a:extLst>
              <a:ext uri="{FF2B5EF4-FFF2-40B4-BE49-F238E27FC236}">
                <a16:creationId xmlns:a16="http://schemas.microsoft.com/office/drawing/2014/main" id="{0AD064A4-8331-471E-80D2-0C64838E1713}"/>
              </a:ext>
            </a:extLst>
          </p:cNvPr>
          <p:cNvSpPr/>
          <p:nvPr/>
        </p:nvSpPr>
        <p:spPr bwMode="auto">
          <a:xfrm>
            <a:off x="938189" y="2246360"/>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Oval 15">
            <a:extLst>
              <a:ext uri="{FF2B5EF4-FFF2-40B4-BE49-F238E27FC236}">
                <a16:creationId xmlns:a16="http://schemas.microsoft.com/office/drawing/2014/main" id="{B5F70B91-F352-45EF-B71E-1A2FDB23A8EF}"/>
              </a:ext>
            </a:extLst>
          </p:cNvPr>
          <p:cNvSpPr/>
          <p:nvPr/>
        </p:nvSpPr>
        <p:spPr bwMode="auto">
          <a:xfrm>
            <a:off x="938189" y="2674985"/>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ectangle 17">
            <a:extLst>
              <a:ext uri="{FF2B5EF4-FFF2-40B4-BE49-F238E27FC236}">
                <a16:creationId xmlns:a16="http://schemas.microsoft.com/office/drawing/2014/main" id="{E8AC73CC-6A5A-44DC-88E9-90D3E6243FC0}"/>
              </a:ext>
            </a:extLst>
          </p:cNvPr>
          <p:cNvSpPr/>
          <p:nvPr/>
        </p:nvSpPr>
        <p:spPr bwMode="auto">
          <a:xfrm>
            <a:off x="3226778" y="1541510"/>
            <a:ext cx="608856" cy="277909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Oval 19">
            <a:extLst>
              <a:ext uri="{FF2B5EF4-FFF2-40B4-BE49-F238E27FC236}">
                <a16:creationId xmlns:a16="http://schemas.microsoft.com/office/drawing/2014/main" id="{F1B62522-D0C9-48D6-A05E-1083066CD4C5}"/>
              </a:ext>
            </a:extLst>
          </p:cNvPr>
          <p:cNvSpPr/>
          <p:nvPr/>
        </p:nvSpPr>
        <p:spPr bwMode="auto">
          <a:xfrm>
            <a:off x="3358843" y="161259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a:extLst>
              <a:ext uri="{FF2B5EF4-FFF2-40B4-BE49-F238E27FC236}">
                <a16:creationId xmlns:a16="http://schemas.microsoft.com/office/drawing/2014/main" id="{BAA0CBB1-E55A-4663-AE81-47153C11B733}"/>
              </a:ext>
            </a:extLst>
          </p:cNvPr>
          <p:cNvSpPr/>
          <p:nvPr/>
        </p:nvSpPr>
        <p:spPr bwMode="auto">
          <a:xfrm>
            <a:off x="3358843" y="2041218"/>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a:extLst>
              <a:ext uri="{FF2B5EF4-FFF2-40B4-BE49-F238E27FC236}">
                <a16:creationId xmlns:a16="http://schemas.microsoft.com/office/drawing/2014/main" id="{5846B712-6E52-4F29-9F73-A715056476C3}"/>
              </a:ext>
            </a:extLst>
          </p:cNvPr>
          <p:cNvSpPr/>
          <p:nvPr/>
        </p:nvSpPr>
        <p:spPr bwMode="auto">
          <a:xfrm>
            <a:off x="3358471" y="246984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Rectangle 25">
            <a:extLst>
              <a:ext uri="{FF2B5EF4-FFF2-40B4-BE49-F238E27FC236}">
                <a16:creationId xmlns:a16="http://schemas.microsoft.com/office/drawing/2014/main" id="{BBDB4881-577B-436B-9356-715F59CF5AE3}"/>
              </a:ext>
            </a:extLst>
          </p:cNvPr>
          <p:cNvSpPr/>
          <p:nvPr/>
        </p:nvSpPr>
        <p:spPr bwMode="auto">
          <a:xfrm>
            <a:off x="4120843" y="1661237"/>
            <a:ext cx="594620" cy="228474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Oval 27">
            <a:extLst>
              <a:ext uri="{FF2B5EF4-FFF2-40B4-BE49-F238E27FC236}">
                <a16:creationId xmlns:a16="http://schemas.microsoft.com/office/drawing/2014/main" id="{74EE3FE4-A812-4586-B8C2-FEF3F6CBD4AE}"/>
              </a:ext>
            </a:extLst>
          </p:cNvPr>
          <p:cNvSpPr/>
          <p:nvPr/>
        </p:nvSpPr>
        <p:spPr bwMode="auto">
          <a:xfrm>
            <a:off x="4273243" y="1737436"/>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0" name="Oval 29">
            <a:extLst>
              <a:ext uri="{FF2B5EF4-FFF2-40B4-BE49-F238E27FC236}">
                <a16:creationId xmlns:a16="http://schemas.microsoft.com/office/drawing/2014/main" id="{580F70BD-4925-4A54-B14A-A01FA9CE61B8}"/>
              </a:ext>
            </a:extLst>
          </p:cNvPr>
          <p:cNvSpPr/>
          <p:nvPr/>
        </p:nvSpPr>
        <p:spPr bwMode="auto">
          <a:xfrm>
            <a:off x="4273243" y="21660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2" name="Rectangle 31">
            <a:extLst>
              <a:ext uri="{FF2B5EF4-FFF2-40B4-BE49-F238E27FC236}">
                <a16:creationId xmlns:a16="http://schemas.microsoft.com/office/drawing/2014/main" id="{2D8F6CA8-6236-4F95-A8E4-40F13939A135}"/>
              </a:ext>
            </a:extLst>
          </p:cNvPr>
          <p:cNvSpPr/>
          <p:nvPr/>
        </p:nvSpPr>
        <p:spPr bwMode="auto">
          <a:xfrm>
            <a:off x="7378255" y="1088505"/>
            <a:ext cx="629191" cy="3663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4" name="Oval 33">
            <a:extLst>
              <a:ext uri="{FF2B5EF4-FFF2-40B4-BE49-F238E27FC236}">
                <a16:creationId xmlns:a16="http://schemas.microsoft.com/office/drawing/2014/main" id="{C2341ADA-F204-4F5B-8F80-9F077F33EC07}"/>
              </a:ext>
            </a:extLst>
          </p:cNvPr>
          <p:cNvSpPr/>
          <p:nvPr/>
        </p:nvSpPr>
        <p:spPr bwMode="auto">
          <a:xfrm>
            <a:off x="7550247" y="118865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36" name="TextBox 35">
            <a:extLst>
              <a:ext uri="{FF2B5EF4-FFF2-40B4-BE49-F238E27FC236}">
                <a16:creationId xmlns:a16="http://schemas.microsoft.com/office/drawing/2014/main" id="{0530BBED-E4A7-4210-AD05-81ECAD2ACE59}"/>
              </a:ext>
            </a:extLst>
          </p:cNvPr>
          <p:cNvSpPr txBox="1"/>
          <p:nvPr/>
        </p:nvSpPr>
        <p:spPr>
          <a:xfrm>
            <a:off x="671489" y="939563"/>
            <a:ext cx="838200"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Input Layer</a:t>
            </a:r>
          </a:p>
          <a:p>
            <a:r>
              <a:rPr lang="en-US" sz="1000" dirty="0">
                <a:latin typeface="Arial" panose="020B0604020202020204" pitchFamily="34" charset="0"/>
                <a:cs typeface="Arial" panose="020B0604020202020204" pitchFamily="34" charset="0"/>
              </a:rPr>
              <a:t>(predictors)</a:t>
            </a:r>
          </a:p>
        </p:txBody>
      </p:sp>
      <p:sp>
        <p:nvSpPr>
          <p:cNvPr id="38" name="TextBox 37">
            <a:extLst>
              <a:ext uri="{FF2B5EF4-FFF2-40B4-BE49-F238E27FC236}">
                <a16:creationId xmlns:a16="http://schemas.microsoft.com/office/drawing/2014/main" id="{33C15708-8B39-4624-BD65-39775F6FB631}"/>
              </a:ext>
            </a:extLst>
          </p:cNvPr>
          <p:cNvSpPr txBox="1"/>
          <p:nvPr/>
        </p:nvSpPr>
        <p:spPr>
          <a:xfrm>
            <a:off x="3953175" y="899849"/>
            <a:ext cx="1112426"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Hidden Layers</a:t>
            </a:r>
          </a:p>
        </p:txBody>
      </p:sp>
      <p:sp>
        <p:nvSpPr>
          <p:cNvPr id="40" name="TextBox 39">
            <a:extLst>
              <a:ext uri="{FF2B5EF4-FFF2-40B4-BE49-F238E27FC236}">
                <a16:creationId xmlns:a16="http://schemas.microsoft.com/office/drawing/2014/main" id="{7C629BCB-3C6D-45E3-83AE-DEB889062570}"/>
              </a:ext>
            </a:extLst>
          </p:cNvPr>
          <p:cNvSpPr txBox="1"/>
          <p:nvPr/>
        </p:nvSpPr>
        <p:spPr>
          <a:xfrm>
            <a:off x="7202633" y="725164"/>
            <a:ext cx="999653"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Output Layer</a:t>
            </a:r>
          </a:p>
          <a:p>
            <a:pPr algn="ctr"/>
            <a:r>
              <a:rPr lang="en-US" sz="1000" dirty="0">
                <a:latin typeface="Arial" panose="020B0604020202020204" pitchFamily="34" charset="0"/>
                <a:cs typeface="Arial" panose="020B0604020202020204" pitchFamily="34" charset="0"/>
              </a:rPr>
              <a:t>(Target)</a:t>
            </a:r>
          </a:p>
        </p:txBody>
      </p:sp>
      <p:sp>
        <p:nvSpPr>
          <p:cNvPr id="42" name="Right Brace 41">
            <a:extLst>
              <a:ext uri="{FF2B5EF4-FFF2-40B4-BE49-F238E27FC236}">
                <a16:creationId xmlns:a16="http://schemas.microsoft.com/office/drawing/2014/main" id="{4122AC7D-A147-4123-82E4-9922D3135F23}"/>
              </a:ext>
            </a:extLst>
          </p:cNvPr>
          <p:cNvSpPr/>
          <p:nvPr/>
        </p:nvSpPr>
        <p:spPr bwMode="auto">
          <a:xfrm rot="16200000">
            <a:off x="4417025" y="-658633"/>
            <a:ext cx="233749" cy="38862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4" name="Straight Arrow Connector 43">
            <a:extLst>
              <a:ext uri="{FF2B5EF4-FFF2-40B4-BE49-F238E27FC236}">
                <a16:creationId xmlns:a16="http://schemas.microsoft.com/office/drawing/2014/main" id="{C0DC5122-94CE-48B8-A876-59CBF6F845BA}"/>
              </a:ext>
            </a:extLst>
          </p:cNvPr>
          <p:cNvCxnSpPr>
            <a:cxnSpLocks/>
            <a:stCxn id="10" idx="6"/>
          </p:cNvCxnSpPr>
          <p:nvPr/>
        </p:nvCxnSpPr>
        <p:spPr bwMode="auto">
          <a:xfrm>
            <a:off x="1243361" y="1541510"/>
            <a:ext cx="685428"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 name="Straight Arrow Connector 45">
            <a:extLst>
              <a:ext uri="{FF2B5EF4-FFF2-40B4-BE49-F238E27FC236}">
                <a16:creationId xmlns:a16="http://schemas.microsoft.com/office/drawing/2014/main" id="{BD355377-F501-4B07-91B1-B18B49DE2B39}"/>
              </a:ext>
            </a:extLst>
          </p:cNvPr>
          <p:cNvCxnSpPr>
            <a:cxnSpLocks/>
            <a:stCxn id="10" idx="6"/>
            <a:endCxn id="22" idx="2"/>
          </p:cNvCxnSpPr>
          <p:nvPr/>
        </p:nvCxnSpPr>
        <p:spPr bwMode="auto">
          <a:xfrm>
            <a:off x="1243361" y="1541510"/>
            <a:ext cx="2115482" cy="652108"/>
          </a:xfrm>
          <a:prstGeom prst="straightConnector1">
            <a:avLst/>
          </a:prstGeom>
          <a:solidFill>
            <a:schemeClr val="accent1"/>
          </a:solidFill>
          <a:ln w="34925" cap="flat" cmpd="sng" algn="ctr">
            <a:solidFill>
              <a:srgbClr val="C00000"/>
            </a:solidFill>
            <a:prstDash val="solid"/>
            <a:round/>
            <a:headEnd type="none" w="med" len="med"/>
            <a:tailEnd type="none" w="sm" len="sm"/>
          </a:ln>
          <a:effectLst/>
        </p:spPr>
      </p:cxnSp>
      <p:cxnSp>
        <p:nvCxnSpPr>
          <p:cNvPr id="48" name="Straight Arrow Connector 47">
            <a:extLst>
              <a:ext uri="{FF2B5EF4-FFF2-40B4-BE49-F238E27FC236}">
                <a16:creationId xmlns:a16="http://schemas.microsoft.com/office/drawing/2014/main" id="{6212C770-A348-4E3A-AEC6-4A6411307C71}"/>
              </a:ext>
            </a:extLst>
          </p:cNvPr>
          <p:cNvCxnSpPr>
            <a:cxnSpLocks/>
            <a:stCxn id="10" idx="6"/>
            <a:endCxn id="24" idx="2"/>
          </p:cNvCxnSpPr>
          <p:nvPr/>
        </p:nvCxnSpPr>
        <p:spPr bwMode="auto">
          <a:xfrm>
            <a:off x="1243361" y="1541510"/>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 name="Straight Arrow Connector 49">
            <a:extLst>
              <a:ext uri="{FF2B5EF4-FFF2-40B4-BE49-F238E27FC236}">
                <a16:creationId xmlns:a16="http://schemas.microsoft.com/office/drawing/2014/main" id="{3456A4B9-4F1D-4F05-8934-ADC4ADA4BF48}"/>
              </a:ext>
            </a:extLst>
          </p:cNvPr>
          <p:cNvCxnSpPr>
            <a:cxnSpLocks/>
            <a:stCxn id="12" idx="6"/>
            <a:endCxn id="20" idx="2"/>
          </p:cNvCxnSpPr>
          <p:nvPr/>
        </p:nvCxnSpPr>
        <p:spPr bwMode="auto">
          <a:xfrm flipV="1">
            <a:off x="1243361" y="1764993"/>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 name="Straight Arrow Connector 51">
            <a:extLst>
              <a:ext uri="{FF2B5EF4-FFF2-40B4-BE49-F238E27FC236}">
                <a16:creationId xmlns:a16="http://schemas.microsoft.com/office/drawing/2014/main" id="{5A55FC5B-52FB-4359-988C-FC73E1E1CAE5}"/>
              </a:ext>
            </a:extLst>
          </p:cNvPr>
          <p:cNvCxnSpPr>
            <a:cxnSpLocks/>
            <a:stCxn id="12" idx="6"/>
            <a:endCxn id="22" idx="2"/>
          </p:cNvCxnSpPr>
          <p:nvPr/>
        </p:nvCxnSpPr>
        <p:spPr bwMode="auto">
          <a:xfrm>
            <a:off x="1243361" y="1970135"/>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 name="Straight Arrow Connector 53">
            <a:extLst>
              <a:ext uri="{FF2B5EF4-FFF2-40B4-BE49-F238E27FC236}">
                <a16:creationId xmlns:a16="http://schemas.microsoft.com/office/drawing/2014/main" id="{58ABDB7F-81E1-424E-9605-945D43FD3D1F}"/>
              </a:ext>
            </a:extLst>
          </p:cNvPr>
          <p:cNvCxnSpPr>
            <a:cxnSpLocks/>
            <a:stCxn id="12" idx="6"/>
            <a:endCxn id="24" idx="2"/>
          </p:cNvCxnSpPr>
          <p:nvPr/>
        </p:nvCxnSpPr>
        <p:spPr bwMode="auto">
          <a:xfrm>
            <a:off x="1243361" y="1970135"/>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 name="Straight Arrow Connector 55">
            <a:extLst>
              <a:ext uri="{FF2B5EF4-FFF2-40B4-BE49-F238E27FC236}">
                <a16:creationId xmlns:a16="http://schemas.microsoft.com/office/drawing/2014/main" id="{D060021F-B3E7-4AA9-B71D-79ADD33790B6}"/>
              </a:ext>
            </a:extLst>
          </p:cNvPr>
          <p:cNvCxnSpPr>
            <a:cxnSpLocks/>
            <a:stCxn id="14" idx="6"/>
            <a:endCxn id="24" idx="2"/>
          </p:cNvCxnSpPr>
          <p:nvPr/>
        </p:nvCxnSpPr>
        <p:spPr bwMode="auto">
          <a:xfrm>
            <a:off x="1242989" y="2398760"/>
            <a:ext cx="2115482"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 name="Straight Arrow Connector 57">
            <a:extLst>
              <a:ext uri="{FF2B5EF4-FFF2-40B4-BE49-F238E27FC236}">
                <a16:creationId xmlns:a16="http://schemas.microsoft.com/office/drawing/2014/main" id="{15721752-00F2-4CD2-9B2A-2FAB3DF427E2}"/>
              </a:ext>
            </a:extLst>
          </p:cNvPr>
          <p:cNvCxnSpPr>
            <a:cxnSpLocks/>
            <a:stCxn id="14" idx="6"/>
            <a:endCxn id="22" idx="2"/>
          </p:cNvCxnSpPr>
          <p:nvPr/>
        </p:nvCxnSpPr>
        <p:spPr bwMode="auto">
          <a:xfrm flipV="1">
            <a:off x="1242989" y="2193618"/>
            <a:ext cx="2115854"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0" name="Straight Arrow Connector 59">
            <a:extLst>
              <a:ext uri="{FF2B5EF4-FFF2-40B4-BE49-F238E27FC236}">
                <a16:creationId xmlns:a16="http://schemas.microsoft.com/office/drawing/2014/main" id="{A4B80804-7080-4429-9AAA-680673522208}"/>
              </a:ext>
            </a:extLst>
          </p:cNvPr>
          <p:cNvCxnSpPr>
            <a:cxnSpLocks/>
            <a:stCxn id="14" idx="6"/>
            <a:endCxn id="20" idx="2"/>
          </p:cNvCxnSpPr>
          <p:nvPr/>
        </p:nvCxnSpPr>
        <p:spPr bwMode="auto">
          <a:xfrm flipV="1">
            <a:off x="1242989" y="1764993"/>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 name="Straight Arrow Connector 61">
            <a:extLst>
              <a:ext uri="{FF2B5EF4-FFF2-40B4-BE49-F238E27FC236}">
                <a16:creationId xmlns:a16="http://schemas.microsoft.com/office/drawing/2014/main" id="{150495E1-2503-466F-9AC9-2E3C4B967700}"/>
              </a:ext>
            </a:extLst>
          </p:cNvPr>
          <p:cNvCxnSpPr>
            <a:cxnSpLocks/>
            <a:stCxn id="16" idx="6"/>
            <a:endCxn id="20" idx="2"/>
          </p:cNvCxnSpPr>
          <p:nvPr/>
        </p:nvCxnSpPr>
        <p:spPr bwMode="auto">
          <a:xfrm flipV="1">
            <a:off x="1242989" y="1764993"/>
            <a:ext cx="2115854" cy="106239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4" name="Straight Arrow Connector 63">
            <a:extLst>
              <a:ext uri="{FF2B5EF4-FFF2-40B4-BE49-F238E27FC236}">
                <a16:creationId xmlns:a16="http://schemas.microsoft.com/office/drawing/2014/main" id="{C27799D9-EF48-4B96-B8CC-57D862513D86}"/>
              </a:ext>
            </a:extLst>
          </p:cNvPr>
          <p:cNvCxnSpPr>
            <a:cxnSpLocks/>
            <a:stCxn id="16" idx="6"/>
            <a:endCxn id="22" idx="2"/>
          </p:cNvCxnSpPr>
          <p:nvPr/>
        </p:nvCxnSpPr>
        <p:spPr bwMode="auto">
          <a:xfrm flipV="1">
            <a:off x="1242989" y="2193618"/>
            <a:ext cx="2115854" cy="63376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6" name="Straight Arrow Connector 65">
            <a:extLst>
              <a:ext uri="{FF2B5EF4-FFF2-40B4-BE49-F238E27FC236}">
                <a16:creationId xmlns:a16="http://schemas.microsoft.com/office/drawing/2014/main" id="{D9BD1263-9F1D-4259-AA44-0B1FA294C493}"/>
              </a:ext>
            </a:extLst>
          </p:cNvPr>
          <p:cNvCxnSpPr>
            <a:cxnSpLocks/>
            <a:stCxn id="16" idx="6"/>
            <a:endCxn id="24" idx="2"/>
          </p:cNvCxnSpPr>
          <p:nvPr/>
        </p:nvCxnSpPr>
        <p:spPr bwMode="auto">
          <a:xfrm flipV="1">
            <a:off x="1242989" y="2622243"/>
            <a:ext cx="2115482" cy="20514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8" name="Straight Arrow Connector 67">
            <a:extLst>
              <a:ext uri="{FF2B5EF4-FFF2-40B4-BE49-F238E27FC236}">
                <a16:creationId xmlns:a16="http://schemas.microsoft.com/office/drawing/2014/main" id="{04C76E29-02F0-41C9-BF17-36AFC728D5A8}"/>
              </a:ext>
            </a:extLst>
          </p:cNvPr>
          <p:cNvCxnSpPr>
            <a:cxnSpLocks/>
            <a:stCxn id="20" idx="6"/>
            <a:endCxn id="28" idx="2"/>
          </p:cNvCxnSpPr>
          <p:nvPr/>
        </p:nvCxnSpPr>
        <p:spPr bwMode="auto">
          <a:xfrm>
            <a:off x="3663643" y="1764993"/>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0" name="Straight Arrow Connector 69">
            <a:extLst>
              <a:ext uri="{FF2B5EF4-FFF2-40B4-BE49-F238E27FC236}">
                <a16:creationId xmlns:a16="http://schemas.microsoft.com/office/drawing/2014/main" id="{AF20CE2F-6196-4E3B-82E7-86FF2006060D}"/>
              </a:ext>
            </a:extLst>
          </p:cNvPr>
          <p:cNvCxnSpPr>
            <a:cxnSpLocks/>
            <a:stCxn id="20" idx="6"/>
            <a:endCxn id="30" idx="2"/>
          </p:cNvCxnSpPr>
          <p:nvPr/>
        </p:nvCxnSpPr>
        <p:spPr bwMode="auto">
          <a:xfrm>
            <a:off x="3663643" y="1764993"/>
            <a:ext cx="609600" cy="55346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2" name="Straight Arrow Connector 71">
            <a:extLst>
              <a:ext uri="{FF2B5EF4-FFF2-40B4-BE49-F238E27FC236}">
                <a16:creationId xmlns:a16="http://schemas.microsoft.com/office/drawing/2014/main" id="{21CE5A81-FA8A-45C6-8173-C9A4ADB49123}"/>
              </a:ext>
            </a:extLst>
          </p:cNvPr>
          <p:cNvCxnSpPr>
            <a:cxnSpLocks/>
            <a:stCxn id="22" idx="6"/>
            <a:endCxn id="28" idx="2"/>
          </p:cNvCxnSpPr>
          <p:nvPr/>
        </p:nvCxnSpPr>
        <p:spPr bwMode="auto">
          <a:xfrm flipV="1">
            <a:off x="3663643" y="1889836"/>
            <a:ext cx="609600" cy="303782"/>
          </a:xfrm>
          <a:prstGeom prst="straightConnector1">
            <a:avLst/>
          </a:prstGeom>
          <a:solidFill>
            <a:schemeClr val="accent1"/>
          </a:solidFill>
          <a:ln w="38100" cap="flat" cmpd="sng" algn="ctr">
            <a:solidFill>
              <a:srgbClr val="FF0000"/>
            </a:solidFill>
            <a:prstDash val="solid"/>
            <a:round/>
            <a:headEnd type="none" w="med" len="med"/>
            <a:tailEnd type="none" w="sm" len="sm"/>
          </a:ln>
          <a:effectLst/>
        </p:spPr>
      </p:cxnSp>
      <p:cxnSp>
        <p:nvCxnSpPr>
          <p:cNvPr id="74" name="Straight Arrow Connector 73">
            <a:extLst>
              <a:ext uri="{FF2B5EF4-FFF2-40B4-BE49-F238E27FC236}">
                <a16:creationId xmlns:a16="http://schemas.microsoft.com/office/drawing/2014/main" id="{1F65B81D-EA93-4AF0-A35A-8EACB01D526A}"/>
              </a:ext>
            </a:extLst>
          </p:cNvPr>
          <p:cNvCxnSpPr>
            <a:cxnSpLocks/>
            <a:stCxn id="22" idx="6"/>
            <a:endCxn id="30" idx="2"/>
          </p:cNvCxnSpPr>
          <p:nvPr/>
        </p:nvCxnSpPr>
        <p:spPr bwMode="auto">
          <a:xfrm>
            <a:off x="3663643" y="2193618"/>
            <a:ext cx="609600" cy="12484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76" name="Straight Arrow Connector 75">
            <a:extLst>
              <a:ext uri="{FF2B5EF4-FFF2-40B4-BE49-F238E27FC236}">
                <a16:creationId xmlns:a16="http://schemas.microsoft.com/office/drawing/2014/main" id="{0E40A082-0D0F-4C43-A229-B3C2D0C8C89B}"/>
              </a:ext>
            </a:extLst>
          </p:cNvPr>
          <p:cNvCxnSpPr>
            <a:cxnSpLocks/>
            <a:stCxn id="24" idx="6"/>
            <a:endCxn id="28" idx="2"/>
          </p:cNvCxnSpPr>
          <p:nvPr/>
        </p:nvCxnSpPr>
        <p:spPr bwMode="auto">
          <a:xfrm flipV="1">
            <a:off x="3663271" y="1889836"/>
            <a:ext cx="609972" cy="732407"/>
          </a:xfrm>
          <a:prstGeom prst="straightConnector1">
            <a:avLst/>
          </a:prstGeom>
          <a:solidFill>
            <a:schemeClr val="accent1"/>
          </a:solidFill>
          <a:ln w="38100" cap="flat" cmpd="sng" algn="ctr">
            <a:solidFill>
              <a:srgbClr val="FF0000"/>
            </a:solidFill>
            <a:prstDash val="solid"/>
            <a:round/>
            <a:headEnd type="none" w="med" len="med"/>
            <a:tailEnd type="none" w="sm" len="sm"/>
          </a:ln>
          <a:effectLst/>
        </p:spPr>
      </p:cxnSp>
      <p:cxnSp>
        <p:nvCxnSpPr>
          <p:cNvPr id="78" name="Straight Arrow Connector 77">
            <a:extLst>
              <a:ext uri="{FF2B5EF4-FFF2-40B4-BE49-F238E27FC236}">
                <a16:creationId xmlns:a16="http://schemas.microsoft.com/office/drawing/2014/main" id="{49EB0B94-A14A-47A3-99A1-64265200EEEF}"/>
              </a:ext>
            </a:extLst>
          </p:cNvPr>
          <p:cNvCxnSpPr>
            <a:cxnSpLocks/>
            <a:stCxn id="24" idx="6"/>
            <a:endCxn id="30" idx="2"/>
          </p:cNvCxnSpPr>
          <p:nvPr/>
        </p:nvCxnSpPr>
        <p:spPr bwMode="auto">
          <a:xfrm flipV="1">
            <a:off x="3663271" y="2318461"/>
            <a:ext cx="609972" cy="3037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83" name="TextBox 82">
            <a:extLst>
              <a:ext uri="{FF2B5EF4-FFF2-40B4-BE49-F238E27FC236}">
                <a16:creationId xmlns:a16="http://schemas.microsoft.com/office/drawing/2014/main" id="{309ECAA0-B09D-43FF-81FB-BFF66858DD9F}"/>
              </a:ext>
            </a:extLst>
          </p:cNvPr>
          <p:cNvSpPr txBox="1"/>
          <p:nvPr/>
        </p:nvSpPr>
        <p:spPr>
          <a:xfrm>
            <a:off x="7565430" y="1188654"/>
            <a:ext cx="274434" cy="307777"/>
          </a:xfrm>
          <a:prstGeom prst="rect">
            <a:avLst/>
          </a:prstGeom>
          <a:noFill/>
        </p:spPr>
        <p:txBody>
          <a:bodyPr wrap="none" rtlCol="0">
            <a:spAutoFit/>
          </a:bodyPr>
          <a:lstStyle/>
          <a:p>
            <a:r>
              <a:rPr lang="en-US" sz="1400" dirty="0">
                <a:highlight>
                  <a:srgbClr val="FFFF00"/>
                </a:highlight>
              </a:rPr>
              <a:t>0</a:t>
            </a:r>
          </a:p>
        </p:txBody>
      </p:sp>
      <p:sp>
        <p:nvSpPr>
          <p:cNvPr id="85" name="Oval 84">
            <a:extLst>
              <a:ext uri="{FF2B5EF4-FFF2-40B4-BE49-F238E27FC236}">
                <a16:creationId xmlns:a16="http://schemas.microsoft.com/office/drawing/2014/main" id="{973B987B-40BF-475F-93BA-027D8C8F54B7}"/>
              </a:ext>
            </a:extLst>
          </p:cNvPr>
          <p:cNvSpPr/>
          <p:nvPr/>
        </p:nvSpPr>
        <p:spPr bwMode="auto">
          <a:xfrm>
            <a:off x="7550060" y="1527455"/>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87" name="TextBox 86">
            <a:extLst>
              <a:ext uri="{FF2B5EF4-FFF2-40B4-BE49-F238E27FC236}">
                <a16:creationId xmlns:a16="http://schemas.microsoft.com/office/drawing/2014/main" id="{2F4D4811-42B7-4F89-8216-50979C9DC7BC}"/>
              </a:ext>
            </a:extLst>
          </p:cNvPr>
          <p:cNvSpPr txBox="1"/>
          <p:nvPr/>
        </p:nvSpPr>
        <p:spPr>
          <a:xfrm>
            <a:off x="7565243" y="1527455"/>
            <a:ext cx="274434" cy="307777"/>
          </a:xfrm>
          <a:prstGeom prst="rect">
            <a:avLst/>
          </a:prstGeom>
          <a:noFill/>
        </p:spPr>
        <p:txBody>
          <a:bodyPr wrap="none" rtlCol="0">
            <a:spAutoFit/>
          </a:bodyPr>
          <a:lstStyle/>
          <a:p>
            <a:r>
              <a:rPr lang="en-US" sz="1400" dirty="0"/>
              <a:t>1</a:t>
            </a:r>
          </a:p>
        </p:txBody>
      </p:sp>
      <p:sp>
        <p:nvSpPr>
          <p:cNvPr id="89" name="Oval 88">
            <a:extLst>
              <a:ext uri="{FF2B5EF4-FFF2-40B4-BE49-F238E27FC236}">
                <a16:creationId xmlns:a16="http://schemas.microsoft.com/office/drawing/2014/main" id="{9E7A6FA9-5FA8-4783-9D5E-7811C83FB197}"/>
              </a:ext>
            </a:extLst>
          </p:cNvPr>
          <p:cNvSpPr/>
          <p:nvPr/>
        </p:nvSpPr>
        <p:spPr bwMode="auto">
          <a:xfrm>
            <a:off x="7545839" y="1866683"/>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1" name="TextBox 90">
            <a:extLst>
              <a:ext uri="{FF2B5EF4-FFF2-40B4-BE49-F238E27FC236}">
                <a16:creationId xmlns:a16="http://schemas.microsoft.com/office/drawing/2014/main" id="{4DA89837-7517-4523-8896-C54E074CBDCE}"/>
              </a:ext>
            </a:extLst>
          </p:cNvPr>
          <p:cNvSpPr txBox="1"/>
          <p:nvPr/>
        </p:nvSpPr>
        <p:spPr>
          <a:xfrm>
            <a:off x="7561022" y="1866683"/>
            <a:ext cx="274434" cy="307777"/>
          </a:xfrm>
          <a:prstGeom prst="rect">
            <a:avLst/>
          </a:prstGeom>
          <a:noFill/>
        </p:spPr>
        <p:txBody>
          <a:bodyPr wrap="none" rtlCol="0">
            <a:spAutoFit/>
          </a:bodyPr>
          <a:lstStyle/>
          <a:p>
            <a:r>
              <a:rPr lang="en-US" sz="1400" dirty="0"/>
              <a:t>2</a:t>
            </a:r>
          </a:p>
        </p:txBody>
      </p:sp>
      <p:sp>
        <p:nvSpPr>
          <p:cNvPr id="93" name="Oval 92">
            <a:extLst>
              <a:ext uri="{FF2B5EF4-FFF2-40B4-BE49-F238E27FC236}">
                <a16:creationId xmlns:a16="http://schemas.microsoft.com/office/drawing/2014/main" id="{4037CFC5-7B2E-4C7F-8A77-3748D71D2D71}"/>
              </a:ext>
            </a:extLst>
          </p:cNvPr>
          <p:cNvSpPr/>
          <p:nvPr/>
        </p:nvSpPr>
        <p:spPr bwMode="auto">
          <a:xfrm>
            <a:off x="7545839" y="221242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5" name="TextBox 94">
            <a:extLst>
              <a:ext uri="{FF2B5EF4-FFF2-40B4-BE49-F238E27FC236}">
                <a16:creationId xmlns:a16="http://schemas.microsoft.com/office/drawing/2014/main" id="{E64E17E5-78E1-4528-9261-16EC15D6A16F}"/>
              </a:ext>
            </a:extLst>
          </p:cNvPr>
          <p:cNvSpPr txBox="1"/>
          <p:nvPr/>
        </p:nvSpPr>
        <p:spPr>
          <a:xfrm>
            <a:off x="7561022" y="2212424"/>
            <a:ext cx="274434" cy="307777"/>
          </a:xfrm>
          <a:prstGeom prst="rect">
            <a:avLst/>
          </a:prstGeom>
          <a:noFill/>
        </p:spPr>
        <p:txBody>
          <a:bodyPr wrap="none" rtlCol="0">
            <a:spAutoFit/>
          </a:bodyPr>
          <a:lstStyle/>
          <a:p>
            <a:r>
              <a:rPr lang="en-US" sz="1400" dirty="0"/>
              <a:t>3</a:t>
            </a:r>
          </a:p>
        </p:txBody>
      </p:sp>
      <p:sp>
        <p:nvSpPr>
          <p:cNvPr id="97" name="Oval 96">
            <a:extLst>
              <a:ext uri="{FF2B5EF4-FFF2-40B4-BE49-F238E27FC236}">
                <a16:creationId xmlns:a16="http://schemas.microsoft.com/office/drawing/2014/main" id="{CCEF84D1-7CC2-4701-9F29-BC27C3C1958D}"/>
              </a:ext>
            </a:extLst>
          </p:cNvPr>
          <p:cNvSpPr/>
          <p:nvPr/>
        </p:nvSpPr>
        <p:spPr bwMode="auto">
          <a:xfrm>
            <a:off x="7545839" y="2561515"/>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99" name="TextBox 98">
            <a:extLst>
              <a:ext uri="{FF2B5EF4-FFF2-40B4-BE49-F238E27FC236}">
                <a16:creationId xmlns:a16="http://schemas.microsoft.com/office/drawing/2014/main" id="{C7A5C4D3-49FD-489B-9C24-5A011AC5E186}"/>
              </a:ext>
            </a:extLst>
          </p:cNvPr>
          <p:cNvSpPr txBox="1"/>
          <p:nvPr/>
        </p:nvSpPr>
        <p:spPr>
          <a:xfrm>
            <a:off x="7561022" y="2561515"/>
            <a:ext cx="274434" cy="307777"/>
          </a:xfrm>
          <a:prstGeom prst="rect">
            <a:avLst/>
          </a:prstGeom>
          <a:noFill/>
        </p:spPr>
        <p:txBody>
          <a:bodyPr wrap="none" rtlCol="0">
            <a:spAutoFit/>
          </a:bodyPr>
          <a:lstStyle/>
          <a:p>
            <a:r>
              <a:rPr lang="en-US" sz="1400" dirty="0"/>
              <a:t>4</a:t>
            </a:r>
          </a:p>
        </p:txBody>
      </p:sp>
      <p:sp>
        <p:nvSpPr>
          <p:cNvPr id="129" name="Oval 128">
            <a:extLst>
              <a:ext uri="{FF2B5EF4-FFF2-40B4-BE49-F238E27FC236}">
                <a16:creationId xmlns:a16="http://schemas.microsoft.com/office/drawing/2014/main" id="{A842EC1E-CAEE-4230-8307-BD3CAD2BBF5F}"/>
              </a:ext>
            </a:extLst>
          </p:cNvPr>
          <p:cNvSpPr/>
          <p:nvPr/>
        </p:nvSpPr>
        <p:spPr bwMode="auto">
          <a:xfrm>
            <a:off x="7535064" y="292711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1" name="TextBox 130">
            <a:extLst>
              <a:ext uri="{FF2B5EF4-FFF2-40B4-BE49-F238E27FC236}">
                <a16:creationId xmlns:a16="http://schemas.microsoft.com/office/drawing/2014/main" id="{621D63E7-313A-4368-8CB3-DB1794D84097}"/>
              </a:ext>
            </a:extLst>
          </p:cNvPr>
          <p:cNvSpPr txBox="1"/>
          <p:nvPr/>
        </p:nvSpPr>
        <p:spPr>
          <a:xfrm>
            <a:off x="7550247" y="2927110"/>
            <a:ext cx="274434" cy="307777"/>
          </a:xfrm>
          <a:prstGeom prst="rect">
            <a:avLst/>
          </a:prstGeom>
          <a:noFill/>
        </p:spPr>
        <p:txBody>
          <a:bodyPr wrap="none" rtlCol="0">
            <a:spAutoFit/>
          </a:bodyPr>
          <a:lstStyle/>
          <a:p>
            <a:r>
              <a:rPr lang="en-US" sz="1400" dirty="0"/>
              <a:t>5</a:t>
            </a:r>
          </a:p>
        </p:txBody>
      </p:sp>
      <p:sp>
        <p:nvSpPr>
          <p:cNvPr id="133" name="Oval 132">
            <a:extLst>
              <a:ext uri="{FF2B5EF4-FFF2-40B4-BE49-F238E27FC236}">
                <a16:creationId xmlns:a16="http://schemas.microsoft.com/office/drawing/2014/main" id="{3DAE1D88-E5BE-46D4-AEFB-6BD07DD28A9C}"/>
              </a:ext>
            </a:extLst>
          </p:cNvPr>
          <p:cNvSpPr/>
          <p:nvPr/>
        </p:nvSpPr>
        <p:spPr bwMode="auto">
          <a:xfrm>
            <a:off x="7534877" y="3265911"/>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5" name="TextBox 134">
            <a:extLst>
              <a:ext uri="{FF2B5EF4-FFF2-40B4-BE49-F238E27FC236}">
                <a16:creationId xmlns:a16="http://schemas.microsoft.com/office/drawing/2014/main" id="{021B8964-69F6-43F4-8923-3F045DB2D959}"/>
              </a:ext>
            </a:extLst>
          </p:cNvPr>
          <p:cNvSpPr txBox="1"/>
          <p:nvPr/>
        </p:nvSpPr>
        <p:spPr>
          <a:xfrm>
            <a:off x="7550060" y="3265911"/>
            <a:ext cx="274434" cy="307777"/>
          </a:xfrm>
          <a:prstGeom prst="rect">
            <a:avLst/>
          </a:prstGeom>
          <a:noFill/>
        </p:spPr>
        <p:txBody>
          <a:bodyPr wrap="none" rtlCol="0">
            <a:spAutoFit/>
          </a:bodyPr>
          <a:lstStyle/>
          <a:p>
            <a:r>
              <a:rPr lang="en-US" sz="1400" dirty="0"/>
              <a:t>6</a:t>
            </a:r>
          </a:p>
        </p:txBody>
      </p:sp>
      <p:sp>
        <p:nvSpPr>
          <p:cNvPr id="137" name="Oval 136">
            <a:extLst>
              <a:ext uri="{FF2B5EF4-FFF2-40B4-BE49-F238E27FC236}">
                <a16:creationId xmlns:a16="http://schemas.microsoft.com/office/drawing/2014/main" id="{223F65DD-2711-4CCF-94C9-3D0A305C74D7}"/>
              </a:ext>
            </a:extLst>
          </p:cNvPr>
          <p:cNvSpPr/>
          <p:nvPr/>
        </p:nvSpPr>
        <p:spPr bwMode="auto">
          <a:xfrm>
            <a:off x="7530656" y="360513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39" name="TextBox 138">
            <a:extLst>
              <a:ext uri="{FF2B5EF4-FFF2-40B4-BE49-F238E27FC236}">
                <a16:creationId xmlns:a16="http://schemas.microsoft.com/office/drawing/2014/main" id="{ACF30665-D215-4C36-8FB3-A7471CCAFFF1}"/>
              </a:ext>
            </a:extLst>
          </p:cNvPr>
          <p:cNvSpPr txBox="1"/>
          <p:nvPr/>
        </p:nvSpPr>
        <p:spPr>
          <a:xfrm>
            <a:off x="7545839" y="3605139"/>
            <a:ext cx="274434" cy="307777"/>
          </a:xfrm>
          <a:prstGeom prst="rect">
            <a:avLst/>
          </a:prstGeom>
          <a:noFill/>
        </p:spPr>
        <p:txBody>
          <a:bodyPr wrap="none" rtlCol="0">
            <a:spAutoFit/>
          </a:bodyPr>
          <a:lstStyle/>
          <a:p>
            <a:r>
              <a:rPr lang="en-US" sz="1400" dirty="0"/>
              <a:t>7</a:t>
            </a:r>
          </a:p>
        </p:txBody>
      </p:sp>
      <p:sp>
        <p:nvSpPr>
          <p:cNvPr id="141" name="Oval 140">
            <a:extLst>
              <a:ext uri="{FF2B5EF4-FFF2-40B4-BE49-F238E27FC236}">
                <a16:creationId xmlns:a16="http://schemas.microsoft.com/office/drawing/2014/main" id="{EBF56D35-37E7-4B19-B2A6-0BA0E0CAF76A}"/>
              </a:ext>
            </a:extLst>
          </p:cNvPr>
          <p:cNvSpPr/>
          <p:nvPr/>
        </p:nvSpPr>
        <p:spPr bwMode="auto">
          <a:xfrm>
            <a:off x="7530656" y="3950880"/>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3" name="TextBox 142">
            <a:extLst>
              <a:ext uri="{FF2B5EF4-FFF2-40B4-BE49-F238E27FC236}">
                <a16:creationId xmlns:a16="http://schemas.microsoft.com/office/drawing/2014/main" id="{9AA7BF99-EE8B-4074-874E-67454757AD57}"/>
              </a:ext>
            </a:extLst>
          </p:cNvPr>
          <p:cNvSpPr txBox="1"/>
          <p:nvPr/>
        </p:nvSpPr>
        <p:spPr>
          <a:xfrm>
            <a:off x="7545839" y="3950880"/>
            <a:ext cx="274434" cy="307777"/>
          </a:xfrm>
          <a:prstGeom prst="rect">
            <a:avLst/>
          </a:prstGeom>
          <a:noFill/>
        </p:spPr>
        <p:txBody>
          <a:bodyPr wrap="none" rtlCol="0">
            <a:spAutoFit/>
          </a:bodyPr>
          <a:lstStyle/>
          <a:p>
            <a:r>
              <a:rPr lang="en-US" sz="1400" dirty="0"/>
              <a:t>8</a:t>
            </a:r>
          </a:p>
        </p:txBody>
      </p:sp>
      <p:sp>
        <p:nvSpPr>
          <p:cNvPr id="145" name="Oval 144">
            <a:extLst>
              <a:ext uri="{FF2B5EF4-FFF2-40B4-BE49-F238E27FC236}">
                <a16:creationId xmlns:a16="http://schemas.microsoft.com/office/drawing/2014/main" id="{F1D03066-2037-4442-BAD6-0EAB899CDCAC}"/>
              </a:ext>
            </a:extLst>
          </p:cNvPr>
          <p:cNvSpPr/>
          <p:nvPr/>
        </p:nvSpPr>
        <p:spPr bwMode="auto">
          <a:xfrm>
            <a:off x="7530656" y="4299971"/>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47" name="TextBox 146">
            <a:extLst>
              <a:ext uri="{FF2B5EF4-FFF2-40B4-BE49-F238E27FC236}">
                <a16:creationId xmlns:a16="http://schemas.microsoft.com/office/drawing/2014/main" id="{A55BCD2F-94A1-4188-914A-F6998844C3C8}"/>
              </a:ext>
            </a:extLst>
          </p:cNvPr>
          <p:cNvSpPr txBox="1"/>
          <p:nvPr/>
        </p:nvSpPr>
        <p:spPr>
          <a:xfrm>
            <a:off x="7545839" y="4299971"/>
            <a:ext cx="274434" cy="307777"/>
          </a:xfrm>
          <a:prstGeom prst="rect">
            <a:avLst/>
          </a:prstGeom>
          <a:noFill/>
        </p:spPr>
        <p:txBody>
          <a:bodyPr wrap="none" rtlCol="0">
            <a:spAutoFit/>
          </a:bodyPr>
          <a:lstStyle/>
          <a:p>
            <a:r>
              <a:rPr lang="en-US" sz="1400" dirty="0"/>
              <a:t>9</a:t>
            </a:r>
          </a:p>
        </p:txBody>
      </p:sp>
      <p:sp>
        <p:nvSpPr>
          <p:cNvPr id="151" name="Oval 150">
            <a:extLst>
              <a:ext uri="{FF2B5EF4-FFF2-40B4-BE49-F238E27FC236}">
                <a16:creationId xmlns:a16="http://schemas.microsoft.com/office/drawing/2014/main" id="{76F86BFD-F30B-4A4F-93FC-FA76DF354421}"/>
              </a:ext>
            </a:extLst>
          </p:cNvPr>
          <p:cNvSpPr/>
          <p:nvPr/>
        </p:nvSpPr>
        <p:spPr bwMode="auto">
          <a:xfrm>
            <a:off x="938520" y="308873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3" name="Oval 152">
            <a:extLst>
              <a:ext uri="{FF2B5EF4-FFF2-40B4-BE49-F238E27FC236}">
                <a16:creationId xmlns:a16="http://schemas.microsoft.com/office/drawing/2014/main" id="{CDEFD245-70F1-4E23-8F1D-226771C572ED}"/>
              </a:ext>
            </a:extLst>
          </p:cNvPr>
          <p:cNvSpPr/>
          <p:nvPr/>
        </p:nvSpPr>
        <p:spPr bwMode="auto">
          <a:xfrm>
            <a:off x="938520" y="351735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5" name="Oval 154">
            <a:extLst>
              <a:ext uri="{FF2B5EF4-FFF2-40B4-BE49-F238E27FC236}">
                <a16:creationId xmlns:a16="http://schemas.microsoft.com/office/drawing/2014/main" id="{00274CDC-6306-4FA8-AC17-2377DBA0714E}"/>
              </a:ext>
            </a:extLst>
          </p:cNvPr>
          <p:cNvSpPr/>
          <p:nvPr/>
        </p:nvSpPr>
        <p:spPr bwMode="auto">
          <a:xfrm>
            <a:off x="938148" y="3945983"/>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7" name="Oval 156">
            <a:extLst>
              <a:ext uri="{FF2B5EF4-FFF2-40B4-BE49-F238E27FC236}">
                <a16:creationId xmlns:a16="http://schemas.microsoft.com/office/drawing/2014/main" id="{92475BD6-8692-451B-9330-B7D4077834C4}"/>
              </a:ext>
            </a:extLst>
          </p:cNvPr>
          <p:cNvSpPr/>
          <p:nvPr/>
        </p:nvSpPr>
        <p:spPr bwMode="auto">
          <a:xfrm>
            <a:off x="938148" y="4374608"/>
            <a:ext cx="304800" cy="304800"/>
          </a:xfrm>
          <a:prstGeom prst="ellipse">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9" name="Oval 158">
            <a:extLst>
              <a:ext uri="{FF2B5EF4-FFF2-40B4-BE49-F238E27FC236}">
                <a16:creationId xmlns:a16="http://schemas.microsoft.com/office/drawing/2014/main" id="{2550D7D6-647F-4536-B7C9-B61C7A5D6162}"/>
              </a:ext>
            </a:extLst>
          </p:cNvPr>
          <p:cNvSpPr/>
          <p:nvPr/>
        </p:nvSpPr>
        <p:spPr bwMode="auto">
          <a:xfrm>
            <a:off x="3358099" y="2898468"/>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1" name="Oval 160">
            <a:extLst>
              <a:ext uri="{FF2B5EF4-FFF2-40B4-BE49-F238E27FC236}">
                <a16:creationId xmlns:a16="http://schemas.microsoft.com/office/drawing/2014/main" id="{9A42081F-A918-4397-9835-E841ACF0D5BB}"/>
              </a:ext>
            </a:extLst>
          </p:cNvPr>
          <p:cNvSpPr/>
          <p:nvPr/>
        </p:nvSpPr>
        <p:spPr bwMode="auto">
          <a:xfrm>
            <a:off x="3358099" y="3327093"/>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3" name="Oval 162">
            <a:extLst>
              <a:ext uri="{FF2B5EF4-FFF2-40B4-BE49-F238E27FC236}">
                <a16:creationId xmlns:a16="http://schemas.microsoft.com/office/drawing/2014/main" id="{BED46149-9C8F-491E-A01B-6DB56ADBF374}"/>
              </a:ext>
            </a:extLst>
          </p:cNvPr>
          <p:cNvSpPr/>
          <p:nvPr/>
        </p:nvSpPr>
        <p:spPr bwMode="auto">
          <a:xfrm>
            <a:off x="3358099" y="3772061"/>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5" name="Oval 164">
            <a:extLst>
              <a:ext uri="{FF2B5EF4-FFF2-40B4-BE49-F238E27FC236}">
                <a16:creationId xmlns:a16="http://schemas.microsoft.com/office/drawing/2014/main" id="{FD58AB55-94B0-4F5D-8206-6C99263E3233}"/>
              </a:ext>
            </a:extLst>
          </p:cNvPr>
          <p:cNvSpPr/>
          <p:nvPr/>
        </p:nvSpPr>
        <p:spPr bwMode="auto">
          <a:xfrm>
            <a:off x="4273243" y="261413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7" name="Oval 166">
            <a:extLst>
              <a:ext uri="{FF2B5EF4-FFF2-40B4-BE49-F238E27FC236}">
                <a16:creationId xmlns:a16="http://schemas.microsoft.com/office/drawing/2014/main" id="{BE260EA5-3A36-41A7-8228-170DB6E3FFAE}"/>
              </a:ext>
            </a:extLst>
          </p:cNvPr>
          <p:cNvSpPr/>
          <p:nvPr/>
        </p:nvSpPr>
        <p:spPr bwMode="auto">
          <a:xfrm>
            <a:off x="4278324" y="3071339"/>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9" name="Oval 168">
            <a:extLst>
              <a:ext uri="{FF2B5EF4-FFF2-40B4-BE49-F238E27FC236}">
                <a16:creationId xmlns:a16="http://schemas.microsoft.com/office/drawing/2014/main" id="{1EAF1864-B4E0-4A5B-80BA-E43774DF18A3}"/>
              </a:ext>
            </a:extLst>
          </p:cNvPr>
          <p:cNvSpPr/>
          <p:nvPr/>
        </p:nvSpPr>
        <p:spPr bwMode="auto">
          <a:xfrm>
            <a:off x="4277952" y="3499964"/>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1" name="Oval 170">
            <a:extLst>
              <a:ext uri="{FF2B5EF4-FFF2-40B4-BE49-F238E27FC236}">
                <a16:creationId xmlns:a16="http://schemas.microsoft.com/office/drawing/2014/main" id="{FA6E2A63-6018-4DE5-8ADE-F931C6ED3442}"/>
              </a:ext>
            </a:extLst>
          </p:cNvPr>
          <p:cNvSpPr/>
          <p:nvPr/>
        </p:nvSpPr>
        <p:spPr bwMode="auto">
          <a:xfrm>
            <a:off x="5173407" y="1785464"/>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3" name="Oval 172">
            <a:extLst>
              <a:ext uri="{FF2B5EF4-FFF2-40B4-BE49-F238E27FC236}">
                <a16:creationId xmlns:a16="http://schemas.microsoft.com/office/drawing/2014/main" id="{6E4C39FE-66DB-4109-AD20-2FD10EB63342}"/>
              </a:ext>
            </a:extLst>
          </p:cNvPr>
          <p:cNvSpPr/>
          <p:nvPr/>
        </p:nvSpPr>
        <p:spPr bwMode="auto">
          <a:xfrm>
            <a:off x="5173407" y="2214089"/>
            <a:ext cx="304800" cy="3048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5" name="Oval 174">
            <a:extLst>
              <a:ext uri="{FF2B5EF4-FFF2-40B4-BE49-F238E27FC236}">
                <a16:creationId xmlns:a16="http://schemas.microsoft.com/office/drawing/2014/main" id="{44DE43B4-FC34-4F77-9AA4-ED843EAC0C52}"/>
              </a:ext>
            </a:extLst>
          </p:cNvPr>
          <p:cNvSpPr/>
          <p:nvPr/>
        </p:nvSpPr>
        <p:spPr bwMode="auto">
          <a:xfrm>
            <a:off x="5173035" y="2642714"/>
            <a:ext cx="304800" cy="30480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92" name="Straight Arrow Connector 191">
            <a:extLst>
              <a:ext uri="{FF2B5EF4-FFF2-40B4-BE49-F238E27FC236}">
                <a16:creationId xmlns:a16="http://schemas.microsoft.com/office/drawing/2014/main" id="{87124F90-55D0-4166-8761-4B9F2E518DC0}"/>
              </a:ext>
            </a:extLst>
          </p:cNvPr>
          <p:cNvCxnSpPr>
            <a:cxnSpLocks/>
            <a:stCxn id="151" idx="6"/>
            <a:endCxn id="20" idx="2"/>
          </p:cNvCxnSpPr>
          <p:nvPr/>
        </p:nvCxnSpPr>
        <p:spPr bwMode="auto">
          <a:xfrm flipV="1">
            <a:off x="1243320" y="1764993"/>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196" name="Straight Arrow Connector 195">
            <a:extLst>
              <a:ext uri="{FF2B5EF4-FFF2-40B4-BE49-F238E27FC236}">
                <a16:creationId xmlns:a16="http://schemas.microsoft.com/office/drawing/2014/main" id="{FC1B501A-4537-456C-B915-A7A9750BDB66}"/>
              </a:ext>
            </a:extLst>
          </p:cNvPr>
          <p:cNvCxnSpPr>
            <a:cxnSpLocks/>
            <a:stCxn id="153" idx="6"/>
            <a:endCxn id="20" idx="2"/>
          </p:cNvCxnSpPr>
          <p:nvPr/>
        </p:nvCxnSpPr>
        <p:spPr bwMode="auto">
          <a:xfrm flipV="1">
            <a:off x="1243320" y="1764993"/>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0" name="Straight Arrow Connector 199">
            <a:extLst>
              <a:ext uri="{FF2B5EF4-FFF2-40B4-BE49-F238E27FC236}">
                <a16:creationId xmlns:a16="http://schemas.microsoft.com/office/drawing/2014/main" id="{25BB73BF-2B93-4AFA-BE0E-8E1DA7E5472C}"/>
              </a:ext>
            </a:extLst>
          </p:cNvPr>
          <p:cNvCxnSpPr>
            <a:cxnSpLocks/>
            <a:stCxn id="155" idx="6"/>
            <a:endCxn id="20" idx="2"/>
          </p:cNvCxnSpPr>
          <p:nvPr/>
        </p:nvCxnSpPr>
        <p:spPr bwMode="auto">
          <a:xfrm flipV="1">
            <a:off x="1242948" y="1764993"/>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4" name="Straight Arrow Connector 203">
            <a:extLst>
              <a:ext uri="{FF2B5EF4-FFF2-40B4-BE49-F238E27FC236}">
                <a16:creationId xmlns:a16="http://schemas.microsoft.com/office/drawing/2014/main" id="{979895AB-FD69-4C2B-B65E-4C64BBAFA3AC}"/>
              </a:ext>
            </a:extLst>
          </p:cNvPr>
          <p:cNvCxnSpPr>
            <a:cxnSpLocks/>
            <a:stCxn id="157" idx="6"/>
          </p:cNvCxnSpPr>
          <p:nvPr/>
        </p:nvCxnSpPr>
        <p:spPr bwMode="auto">
          <a:xfrm flipV="1">
            <a:off x="1242948" y="1743347"/>
            <a:ext cx="2099968" cy="27836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08" name="Straight Arrow Connector 207">
            <a:extLst>
              <a:ext uri="{FF2B5EF4-FFF2-40B4-BE49-F238E27FC236}">
                <a16:creationId xmlns:a16="http://schemas.microsoft.com/office/drawing/2014/main" id="{E11FC555-AC5D-401A-9F65-F29D06627C47}"/>
              </a:ext>
            </a:extLst>
          </p:cNvPr>
          <p:cNvCxnSpPr>
            <a:cxnSpLocks/>
            <a:stCxn id="151" idx="6"/>
            <a:endCxn id="22" idx="2"/>
          </p:cNvCxnSpPr>
          <p:nvPr/>
        </p:nvCxnSpPr>
        <p:spPr bwMode="auto">
          <a:xfrm flipV="1">
            <a:off x="1243320" y="2193618"/>
            <a:ext cx="2115523"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2" name="Straight Arrow Connector 211">
            <a:extLst>
              <a:ext uri="{FF2B5EF4-FFF2-40B4-BE49-F238E27FC236}">
                <a16:creationId xmlns:a16="http://schemas.microsoft.com/office/drawing/2014/main" id="{6FC3E98F-8185-4AE5-9A5D-8B444203C49B}"/>
              </a:ext>
            </a:extLst>
          </p:cNvPr>
          <p:cNvCxnSpPr>
            <a:cxnSpLocks/>
            <a:stCxn id="153" idx="6"/>
            <a:endCxn id="22" idx="2"/>
          </p:cNvCxnSpPr>
          <p:nvPr/>
        </p:nvCxnSpPr>
        <p:spPr bwMode="auto">
          <a:xfrm flipV="1">
            <a:off x="1243320" y="2193618"/>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16" name="Straight Arrow Connector 215">
            <a:extLst>
              <a:ext uri="{FF2B5EF4-FFF2-40B4-BE49-F238E27FC236}">
                <a16:creationId xmlns:a16="http://schemas.microsoft.com/office/drawing/2014/main" id="{36F418EB-F791-4B41-BA67-A5D41D0F2F09}"/>
              </a:ext>
            </a:extLst>
          </p:cNvPr>
          <p:cNvCxnSpPr>
            <a:cxnSpLocks/>
            <a:stCxn id="155" idx="6"/>
            <a:endCxn id="22" idx="2"/>
          </p:cNvCxnSpPr>
          <p:nvPr/>
        </p:nvCxnSpPr>
        <p:spPr bwMode="auto">
          <a:xfrm flipV="1">
            <a:off x="1242948" y="2193618"/>
            <a:ext cx="2115895"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0" name="Straight Arrow Connector 219">
            <a:extLst>
              <a:ext uri="{FF2B5EF4-FFF2-40B4-BE49-F238E27FC236}">
                <a16:creationId xmlns:a16="http://schemas.microsoft.com/office/drawing/2014/main" id="{C2F7E810-3C4E-403A-A588-0BB47962AEDE}"/>
              </a:ext>
            </a:extLst>
          </p:cNvPr>
          <p:cNvCxnSpPr>
            <a:cxnSpLocks/>
            <a:stCxn id="157" idx="6"/>
            <a:endCxn id="22" idx="2"/>
          </p:cNvCxnSpPr>
          <p:nvPr/>
        </p:nvCxnSpPr>
        <p:spPr bwMode="auto">
          <a:xfrm flipV="1">
            <a:off x="1242948" y="2193618"/>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24" name="Straight Arrow Connector 223">
            <a:extLst>
              <a:ext uri="{FF2B5EF4-FFF2-40B4-BE49-F238E27FC236}">
                <a16:creationId xmlns:a16="http://schemas.microsoft.com/office/drawing/2014/main" id="{9F124DCF-C05C-41B9-AF64-87CE12AC64A1}"/>
              </a:ext>
            </a:extLst>
          </p:cNvPr>
          <p:cNvCxnSpPr>
            <a:cxnSpLocks/>
            <a:stCxn id="151" idx="6"/>
            <a:endCxn id="24" idx="2"/>
          </p:cNvCxnSpPr>
          <p:nvPr/>
        </p:nvCxnSpPr>
        <p:spPr bwMode="auto">
          <a:xfrm flipV="1">
            <a:off x="1243320" y="2622243"/>
            <a:ext cx="2115151" cy="618890"/>
          </a:xfrm>
          <a:prstGeom prst="straightConnector1">
            <a:avLst/>
          </a:prstGeom>
          <a:solidFill>
            <a:schemeClr val="accent1"/>
          </a:solidFill>
          <a:ln w="34925" cap="flat" cmpd="sng" algn="ctr">
            <a:solidFill>
              <a:srgbClr val="C00000"/>
            </a:solidFill>
            <a:prstDash val="solid"/>
            <a:round/>
            <a:headEnd type="none" w="med" len="med"/>
            <a:tailEnd type="none" w="sm" len="sm"/>
          </a:ln>
          <a:effectLst/>
        </p:spPr>
      </p:cxnSp>
      <p:cxnSp>
        <p:nvCxnSpPr>
          <p:cNvPr id="228" name="Straight Arrow Connector 227">
            <a:extLst>
              <a:ext uri="{FF2B5EF4-FFF2-40B4-BE49-F238E27FC236}">
                <a16:creationId xmlns:a16="http://schemas.microsoft.com/office/drawing/2014/main" id="{331D1C8C-4036-4788-B214-153729679AD5}"/>
              </a:ext>
            </a:extLst>
          </p:cNvPr>
          <p:cNvCxnSpPr>
            <a:cxnSpLocks/>
            <a:stCxn id="153" idx="6"/>
            <a:endCxn id="24" idx="2"/>
          </p:cNvCxnSpPr>
          <p:nvPr/>
        </p:nvCxnSpPr>
        <p:spPr bwMode="auto">
          <a:xfrm flipV="1">
            <a:off x="1243320" y="2622243"/>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2" name="Straight Arrow Connector 231">
            <a:extLst>
              <a:ext uri="{FF2B5EF4-FFF2-40B4-BE49-F238E27FC236}">
                <a16:creationId xmlns:a16="http://schemas.microsoft.com/office/drawing/2014/main" id="{C7D0619D-F63C-4980-800F-A3D03B31A759}"/>
              </a:ext>
            </a:extLst>
          </p:cNvPr>
          <p:cNvCxnSpPr>
            <a:cxnSpLocks/>
            <a:stCxn id="153" idx="6"/>
          </p:cNvCxnSpPr>
          <p:nvPr/>
        </p:nvCxnSpPr>
        <p:spPr bwMode="auto">
          <a:xfrm flipV="1">
            <a:off x="1243320" y="3082088"/>
            <a:ext cx="2099596" cy="58767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36" name="Straight Arrow Connector 235">
            <a:extLst>
              <a:ext uri="{FF2B5EF4-FFF2-40B4-BE49-F238E27FC236}">
                <a16:creationId xmlns:a16="http://schemas.microsoft.com/office/drawing/2014/main" id="{6F55DF3C-C890-4372-BB4E-7589403617D2}"/>
              </a:ext>
            </a:extLst>
          </p:cNvPr>
          <p:cNvCxnSpPr>
            <a:cxnSpLocks/>
            <a:stCxn id="155" idx="6"/>
            <a:endCxn id="20" idx="2"/>
          </p:cNvCxnSpPr>
          <p:nvPr/>
        </p:nvCxnSpPr>
        <p:spPr bwMode="auto">
          <a:xfrm flipV="1">
            <a:off x="1242948" y="1764993"/>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0" name="Straight Arrow Connector 239">
            <a:extLst>
              <a:ext uri="{FF2B5EF4-FFF2-40B4-BE49-F238E27FC236}">
                <a16:creationId xmlns:a16="http://schemas.microsoft.com/office/drawing/2014/main" id="{450CF9CB-DF91-4E3E-8CAC-9D7F7E0D6F89}"/>
              </a:ext>
            </a:extLst>
          </p:cNvPr>
          <p:cNvCxnSpPr>
            <a:cxnSpLocks/>
            <a:stCxn id="155" idx="6"/>
            <a:endCxn id="22" idx="2"/>
          </p:cNvCxnSpPr>
          <p:nvPr/>
        </p:nvCxnSpPr>
        <p:spPr bwMode="auto">
          <a:xfrm flipV="1">
            <a:off x="1242948" y="2193618"/>
            <a:ext cx="2115895" cy="1904765"/>
          </a:xfrm>
          <a:prstGeom prst="straightConnector1">
            <a:avLst/>
          </a:prstGeom>
          <a:solidFill>
            <a:schemeClr val="accent1"/>
          </a:solidFill>
          <a:ln w="34925" cap="flat" cmpd="sng" algn="ctr">
            <a:solidFill>
              <a:srgbClr val="C00000"/>
            </a:solidFill>
            <a:prstDash val="solid"/>
            <a:round/>
            <a:headEnd type="none" w="med" len="med"/>
            <a:tailEnd type="none" w="sm" len="sm"/>
          </a:ln>
          <a:effectLst/>
        </p:spPr>
      </p:cxnSp>
      <p:cxnSp>
        <p:nvCxnSpPr>
          <p:cNvPr id="244" name="Straight Arrow Connector 243">
            <a:extLst>
              <a:ext uri="{FF2B5EF4-FFF2-40B4-BE49-F238E27FC236}">
                <a16:creationId xmlns:a16="http://schemas.microsoft.com/office/drawing/2014/main" id="{54178A1E-8700-423B-B0A6-B16BA1EC93A4}"/>
              </a:ext>
            </a:extLst>
          </p:cNvPr>
          <p:cNvCxnSpPr>
            <a:cxnSpLocks/>
            <a:stCxn id="155" idx="6"/>
            <a:endCxn id="24" idx="2"/>
          </p:cNvCxnSpPr>
          <p:nvPr/>
        </p:nvCxnSpPr>
        <p:spPr bwMode="auto">
          <a:xfrm flipV="1">
            <a:off x="1242948" y="2622243"/>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48" name="Straight Arrow Connector 247">
            <a:extLst>
              <a:ext uri="{FF2B5EF4-FFF2-40B4-BE49-F238E27FC236}">
                <a16:creationId xmlns:a16="http://schemas.microsoft.com/office/drawing/2014/main" id="{E4E810EE-78E2-4F36-B715-41699AA2C6CD}"/>
              </a:ext>
            </a:extLst>
          </p:cNvPr>
          <p:cNvCxnSpPr>
            <a:cxnSpLocks/>
            <a:stCxn id="157" idx="6"/>
            <a:endCxn id="20" idx="2"/>
          </p:cNvCxnSpPr>
          <p:nvPr/>
        </p:nvCxnSpPr>
        <p:spPr bwMode="auto">
          <a:xfrm flipV="1">
            <a:off x="1242948" y="1764993"/>
            <a:ext cx="2115895" cy="27620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2" name="Straight Arrow Connector 251">
            <a:extLst>
              <a:ext uri="{FF2B5EF4-FFF2-40B4-BE49-F238E27FC236}">
                <a16:creationId xmlns:a16="http://schemas.microsoft.com/office/drawing/2014/main" id="{649F7428-3B10-4C47-9CB1-4976581A478E}"/>
              </a:ext>
            </a:extLst>
          </p:cNvPr>
          <p:cNvCxnSpPr>
            <a:cxnSpLocks/>
            <a:stCxn id="157" idx="6"/>
            <a:endCxn id="22" idx="2"/>
          </p:cNvCxnSpPr>
          <p:nvPr/>
        </p:nvCxnSpPr>
        <p:spPr bwMode="auto">
          <a:xfrm flipV="1">
            <a:off x="1242948" y="2193618"/>
            <a:ext cx="2115895" cy="23333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56" name="Straight Arrow Connector 255">
            <a:extLst>
              <a:ext uri="{FF2B5EF4-FFF2-40B4-BE49-F238E27FC236}">
                <a16:creationId xmlns:a16="http://schemas.microsoft.com/office/drawing/2014/main" id="{F1C93E2B-94AD-4086-A42B-999BB99E1F19}"/>
              </a:ext>
            </a:extLst>
          </p:cNvPr>
          <p:cNvCxnSpPr>
            <a:cxnSpLocks/>
            <a:stCxn id="157" idx="6"/>
            <a:endCxn id="24" idx="2"/>
          </p:cNvCxnSpPr>
          <p:nvPr/>
        </p:nvCxnSpPr>
        <p:spPr bwMode="auto">
          <a:xfrm flipV="1">
            <a:off x="1242948" y="2622243"/>
            <a:ext cx="2115523" cy="19047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0" name="Straight Arrow Connector 259">
            <a:extLst>
              <a:ext uri="{FF2B5EF4-FFF2-40B4-BE49-F238E27FC236}">
                <a16:creationId xmlns:a16="http://schemas.microsoft.com/office/drawing/2014/main" id="{C591604B-B246-4AE5-AE24-8F4593BE2A01}"/>
              </a:ext>
            </a:extLst>
          </p:cNvPr>
          <p:cNvCxnSpPr>
            <a:cxnSpLocks/>
            <a:stCxn id="10" idx="6"/>
            <a:endCxn id="159" idx="2"/>
          </p:cNvCxnSpPr>
          <p:nvPr/>
        </p:nvCxnSpPr>
        <p:spPr bwMode="auto">
          <a:xfrm>
            <a:off x="1243361" y="1541510"/>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4" name="Straight Arrow Connector 263">
            <a:extLst>
              <a:ext uri="{FF2B5EF4-FFF2-40B4-BE49-F238E27FC236}">
                <a16:creationId xmlns:a16="http://schemas.microsoft.com/office/drawing/2014/main" id="{71809DEC-314A-4FF0-B232-065807A8B593}"/>
              </a:ext>
            </a:extLst>
          </p:cNvPr>
          <p:cNvCxnSpPr>
            <a:cxnSpLocks/>
            <a:stCxn id="10" idx="6"/>
            <a:endCxn id="161" idx="2"/>
          </p:cNvCxnSpPr>
          <p:nvPr/>
        </p:nvCxnSpPr>
        <p:spPr bwMode="auto">
          <a:xfrm>
            <a:off x="1243361" y="1541510"/>
            <a:ext cx="2114738" cy="19379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68" name="Straight Arrow Connector 267">
            <a:extLst>
              <a:ext uri="{FF2B5EF4-FFF2-40B4-BE49-F238E27FC236}">
                <a16:creationId xmlns:a16="http://schemas.microsoft.com/office/drawing/2014/main" id="{FFD0EF54-735B-4649-9E57-8CC66ED2B01F}"/>
              </a:ext>
            </a:extLst>
          </p:cNvPr>
          <p:cNvCxnSpPr>
            <a:cxnSpLocks/>
            <a:stCxn id="10" idx="6"/>
            <a:endCxn id="163" idx="2"/>
          </p:cNvCxnSpPr>
          <p:nvPr/>
        </p:nvCxnSpPr>
        <p:spPr bwMode="auto">
          <a:xfrm>
            <a:off x="1243361" y="1541510"/>
            <a:ext cx="2114738" cy="238295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2" name="Straight Arrow Connector 271">
            <a:extLst>
              <a:ext uri="{FF2B5EF4-FFF2-40B4-BE49-F238E27FC236}">
                <a16:creationId xmlns:a16="http://schemas.microsoft.com/office/drawing/2014/main" id="{98EA7C8C-6830-4668-A055-70D14BFD90C3}"/>
              </a:ext>
            </a:extLst>
          </p:cNvPr>
          <p:cNvCxnSpPr>
            <a:cxnSpLocks/>
            <a:stCxn id="12" idx="6"/>
            <a:endCxn id="159" idx="2"/>
          </p:cNvCxnSpPr>
          <p:nvPr/>
        </p:nvCxnSpPr>
        <p:spPr bwMode="auto">
          <a:xfrm>
            <a:off x="1243361" y="1970135"/>
            <a:ext cx="2114738"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76" name="Straight Arrow Connector 275">
            <a:extLst>
              <a:ext uri="{FF2B5EF4-FFF2-40B4-BE49-F238E27FC236}">
                <a16:creationId xmlns:a16="http://schemas.microsoft.com/office/drawing/2014/main" id="{B3B5EB92-DE97-4114-ACB6-C8806A1D26A2}"/>
              </a:ext>
            </a:extLst>
          </p:cNvPr>
          <p:cNvCxnSpPr>
            <a:cxnSpLocks/>
            <a:stCxn id="12" idx="6"/>
            <a:endCxn id="161" idx="2"/>
          </p:cNvCxnSpPr>
          <p:nvPr/>
        </p:nvCxnSpPr>
        <p:spPr bwMode="auto">
          <a:xfrm>
            <a:off x="1243361" y="1970135"/>
            <a:ext cx="2114738" cy="150935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0" name="Straight Arrow Connector 279">
            <a:extLst>
              <a:ext uri="{FF2B5EF4-FFF2-40B4-BE49-F238E27FC236}">
                <a16:creationId xmlns:a16="http://schemas.microsoft.com/office/drawing/2014/main" id="{C183A7BE-025A-4BF6-84E4-57018BDCE075}"/>
              </a:ext>
            </a:extLst>
          </p:cNvPr>
          <p:cNvCxnSpPr>
            <a:cxnSpLocks/>
            <a:stCxn id="12" idx="6"/>
            <a:endCxn id="163" idx="2"/>
          </p:cNvCxnSpPr>
          <p:nvPr/>
        </p:nvCxnSpPr>
        <p:spPr bwMode="auto">
          <a:xfrm>
            <a:off x="1243361" y="1970135"/>
            <a:ext cx="2114738" cy="19543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4" name="Straight Arrow Connector 283">
            <a:extLst>
              <a:ext uri="{FF2B5EF4-FFF2-40B4-BE49-F238E27FC236}">
                <a16:creationId xmlns:a16="http://schemas.microsoft.com/office/drawing/2014/main" id="{DB15F9AC-DD77-41F9-914C-8ECF59D29D57}"/>
              </a:ext>
            </a:extLst>
          </p:cNvPr>
          <p:cNvCxnSpPr>
            <a:cxnSpLocks/>
            <a:stCxn id="14" idx="6"/>
            <a:endCxn id="159" idx="2"/>
          </p:cNvCxnSpPr>
          <p:nvPr/>
        </p:nvCxnSpPr>
        <p:spPr bwMode="auto">
          <a:xfrm>
            <a:off x="1242989" y="2398760"/>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88" name="Straight Arrow Connector 287">
            <a:extLst>
              <a:ext uri="{FF2B5EF4-FFF2-40B4-BE49-F238E27FC236}">
                <a16:creationId xmlns:a16="http://schemas.microsoft.com/office/drawing/2014/main" id="{FC2D2E51-A71E-4ED4-ACD2-14459E32A39B}"/>
              </a:ext>
            </a:extLst>
          </p:cNvPr>
          <p:cNvCxnSpPr>
            <a:cxnSpLocks/>
            <a:stCxn id="14" idx="6"/>
            <a:endCxn id="161" idx="2"/>
          </p:cNvCxnSpPr>
          <p:nvPr/>
        </p:nvCxnSpPr>
        <p:spPr bwMode="auto">
          <a:xfrm>
            <a:off x="1242989" y="2398760"/>
            <a:ext cx="2115110" cy="10807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2" name="Straight Arrow Connector 291">
            <a:extLst>
              <a:ext uri="{FF2B5EF4-FFF2-40B4-BE49-F238E27FC236}">
                <a16:creationId xmlns:a16="http://schemas.microsoft.com/office/drawing/2014/main" id="{AB487029-3890-42E4-B63B-69666C4DF497}"/>
              </a:ext>
            </a:extLst>
          </p:cNvPr>
          <p:cNvCxnSpPr>
            <a:cxnSpLocks/>
            <a:stCxn id="14" idx="6"/>
            <a:endCxn id="163" idx="2"/>
          </p:cNvCxnSpPr>
          <p:nvPr/>
        </p:nvCxnSpPr>
        <p:spPr bwMode="auto">
          <a:xfrm>
            <a:off x="1242989" y="2398760"/>
            <a:ext cx="2115110" cy="152570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296" name="Straight Arrow Connector 295">
            <a:extLst>
              <a:ext uri="{FF2B5EF4-FFF2-40B4-BE49-F238E27FC236}">
                <a16:creationId xmlns:a16="http://schemas.microsoft.com/office/drawing/2014/main" id="{DC25B6F6-6F36-4F6E-80E7-8F7D4D027813}"/>
              </a:ext>
            </a:extLst>
          </p:cNvPr>
          <p:cNvCxnSpPr>
            <a:cxnSpLocks/>
            <a:stCxn id="16" idx="6"/>
            <a:endCxn id="159" idx="2"/>
          </p:cNvCxnSpPr>
          <p:nvPr/>
        </p:nvCxnSpPr>
        <p:spPr bwMode="auto">
          <a:xfrm>
            <a:off x="1242989" y="2827385"/>
            <a:ext cx="2115110" cy="22348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0" name="Straight Arrow Connector 299">
            <a:extLst>
              <a:ext uri="{FF2B5EF4-FFF2-40B4-BE49-F238E27FC236}">
                <a16:creationId xmlns:a16="http://schemas.microsoft.com/office/drawing/2014/main" id="{AB74FE9B-9024-49DD-9EA6-2D37A8BED202}"/>
              </a:ext>
            </a:extLst>
          </p:cNvPr>
          <p:cNvCxnSpPr>
            <a:cxnSpLocks/>
            <a:stCxn id="16" idx="6"/>
            <a:endCxn id="161" idx="2"/>
          </p:cNvCxnSpPr>
          <p:nvPr/>
        </p:nvCxnSpPr>
        <p:spPr bwMode="auto">
          <a:xfrm>
            <a:off x="1242989" y="2827385"/>
            <a:ext cx="2115110" cy="6521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4" name="Straight Arrow Connector 303">
            <a:extLst>
              <a:ext uri="{FF2B5EF4-FFF2-40B4-BE49-F238E27FC236}">
                <a16:creationId xmlns:a16="http://schemas.microsoft.com/office/drawing/2014/main" id="{3676DEC6-55CA-43BB-83F1-2474AA3884CC}"/>
              </a:ext>
            </a:extLst>
          </p:cNvPr>
          <p:cNvCxnSpPr>
            <a:cxnSpLocks/>
            <a:stCxn id="16" idx="6"/>
            <a:endCxn id="163" idx="2"/>
          </p:cNvCxnSpPr>
          <p:nvPr/>
        </p:nvCxnSpPr>
        <p:spPr bwMode="auto">
          <a:xfrm>
            <a:off x="1242989" y="2827385"/>
            <a:ext cx="2115110" cy="10970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08" name="Straight Arrow Connector 307">
            <a:extLst>
              <a:ext uri="{FF2B5EF4-FFF2-40B4-BE49-F238E27FC236}">
                <a16:creationId xmlns:a16="http://schemas.microsoft.com/office/drawing/2014/main" id="{A233673F-91FB-4A22-9D2B-8BF6ACD8E3D1}"/>
              </a:ext>
            </a:extLst>
          </p:cNvPr>
          <p:cNvCxnSpPr>
            <a:cxnSpLocks/>
            <a:stCxn id="151" idx="6"/>
            <a:endCxn id="159" idx="2"/>
          </p:cNvCxnSpPr>
          <p:nvPr/>
        </p:nvCxnSpPr>
        <p:spPr bwMode="auto">
          <a:xfrm flipV="1">
            <a:off x="1243320" y="3050868"/>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2" name="Straight Arrow Connector 311">
            <a:extLst>
              <a:ext uri="{FF2B5EF4-FFF2-40B4-BE49-F238E27FC236}">
                <a16:creationId xmlns:a16="http://schemas.microsoft.com/office/drawing/2014/main" id="{317C4C77-201F-4C02-9DE8-B88C0D8E499B}"/>
              </a:ext>
            </a:extLst>
          </p:cNvPr>
          <p:cNvCxnSpPr>
            <a:cxnSpLocks/>
            <a:stCxn id="151" idx="6"/>
            <a:endCxn id="161" idx="2"/>
          </p:cNvCxnSpPr>
          <p:nvPr/>
        </p:nvCxnSpPr>
        <p:spPr bwMode="auto">
          <a:xfrm>
            <a:off x="1243320" y="3241133"/>
            <a:ext cx="2114779" cy="2383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16" name="Straight Arrow Connector 315">
            <a:extLst>
              <a:ext uri="{FF2B5EF4-FFF2-40B4-BE49-F238E27FC236}">
                <a16:creationId xmlns:a16="http://schemas.microsoft.com/office/drawing/2014/main" id="{4AD8D491-EC6D-4B20-BFAD-7D4EDED14EC3}"/>
              </a:ext>
            </a:extLst>
          </p:cNvPr>
          <p:cNvCxnSpPr>
            <a:cxnSpLocks/>
            <a:stCxn id="151" idx="6"/>
            <a:endCxn id="163" idx="2"/>
          </p:cNvCxnSpPr>
          <p:nvPr/>
        </p:nvCxnSpPr>
        <p:spPr bwMode="auto">
          <a:xfrm>
            <a:off x="1243320" y="3241133"/>
            <a:ext cx="2114779" cy="6833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0" name="Straight Arrow Connector 319">
            <a:extLst>
              <a:ext uri="{FF2B5EF4-FFF2-40B4-BE49-F238E27FC236}">
                <a16:creationId xmlns:a16="http://schemas.microsoft.com/office/drawing/2014/main" id="{4F8232D8-66AE-4A34-978B-0A953E8377C7}"/>
              </a:ext>
            </a:extLst>
          </p:cNvPr>
          <p:cNvCxnSpPr>
            <a:cxnSpLocks/>
            <a:stCxn id="153" idx="6"/>
            <a:endCxn id="161" idx="2"/>
          </p:cNvCxnSpPr>
          <p:nvPr/>
        </p:nvCxnSpPr>
        <p:spPr bwMode="auto">
          <a:xfrm flipV="1">
            <a:off x="1243320" y="3479493"/>
            <a:ext cx="2114779" cy="19026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4" name="Straight Arrow Connector 323">
            <a:extLst>
              <a:ext uri="{FF2B5EF4-FFF2-40B4-BE49-F238E27FC236}">
                <a16:creationId xmlns:a16="http://schemas.microsoft.com/office/drawing/2014/main" id="{CCBA611B-C1A0-4656-9DEA-F709B63CCBD6}"/>
              </a:ext>
            </a:extLst>
          </p:cNvPr>
          <p:cNvCxnSpPr>
            <a:cxnSpLocks/>
            <a:stCxn id="153" idx="6"/>
            <a:endCxn id="163" idx="2"/>
          </p:cNvCxnSpPr>
          <p:nvPr/>
        </p:nvCxnSpPr>
        <p:spPr bwMode="auto">
          <a:xfrm>
            <a:off x="1243320" y="3669758"/>
            <a:ext cx="2114779" cy="25470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28" name="Straight Arrow Connector 327">
            <a:extLst>
              <a:ext uri="{FF2B5EF4-FFF2-40B4-BE49-F238E27FC236}">
                <a16:creationId xmlns:a16="http://schemas.microsoft.com/office/drawing/2014/main" id="{7EBB1FBE-A849-498D-9860-BD518C8D1CFB}"/>
              </a:ext>
            </a:extLst>
          </p:cNvPr>
          <p:cNvCxnSpPr>
            <a:cxnSpLocks/>
            <a:stCxn id="155" idx="6"/>
            <a:endCxn id="24" idx="2"/>
          </p:cNvCxnSpPr>
          <p:nvPr/>
        </p:nvCxnSpPr>
        <p:spPr bwMode="auto">
          <a:xfrm flipV="1">
            <a:off x="1242948" y="2622243"/>
            <a:ext cx="2115523"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1" name="Straight Arrow Connector 340">
            <a:extLst>
              <a:ext uri="{FF2B5EF4-FFF2-40B4-BE49-F238E27FC236}">
                <a16:creationId xmlns:a16="http://schemas.microsoft.com/office/drawing/2014/main" id="{6A781B6D-25D7-4EB4-8B48-FA1F8E3489C9}"/>
              </a:ext>
            </a:extLst>
          </p:cNvPr>
          <p:cNvCxnSpPr>
            <a:cxnSpLocks/>
            <a:stCxn id="157" idx="6"/>
            <a:endCxn id="163" idx="2"/>
          </p:cNvCxnSpPr>
          <p:nvPr/>
        </p:nvCxnSpPr>
        <p:spPr bwMode="auto">
          <a:xfrm flipV="1">
            <a:off x="1242948" y="3924461"/>
            <a:ext cx="2115151" cy="60254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5" name="Straight Arrow Connector 344">
            <a:extLst>
              <a:ext uri="{FF2B5EF4-FFF2-40B4-BE49-F238E27FC236}">
                <a16:creationId xmlns:a16="http://schemas.microsoft.com/office/drawing/2014/main" id="{BA17DB78-DAB7-48B5-BD51-4D9668D21A97}"/>
              </a:ext>
            </a:extLst>
          </p:cNvPr>
          <p:cNvCxnSpPr>
            <a:cxnSpLocks/>
            <a:stCxn id="157" idx="6"/>
            <a:endCxn id="161" idx="2"/>
          </p:cNvCxnSpPr>
          <p:nvPr/>
        </p:nvCxnSpPr>
        <p:spPr bwMode="auto">
          <a:xfrm flipV="1">
            <a:off x="1242948" y="3479493"/>
            <a:ext cx="2115151" cy="104751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49" name="Straight Arrow Connector 348">
            <a:extLst>
              <a:ext uri="{FF2B5EF4-FFF2-40B4-BE49-F238E27FC236}">
                <a16:creationId xmlns:a16="http://schemas.microsoft.com/office/drawing/2014/main" id="{BA37E084-32D2-42AD-8A87-6A06064A706E}"/>
              </a:ext>
            </a:extLst>
          </p:cNvPr>
          <p:cNvCxnSpPr>
            <a:cxnSpLocks/>
            <a:stCxn id="157" idx="6"/>
            <a:endCxn id="159" idx="2"/>
          </p:cNvCxnSpPr>
          <p:nvPr/>
        </p:nvCxnSpPr>
        <p:spPr bwMode="auto">
          <a:xfrm flipV="1">
            <a:off x="1242948" y="3050868"/>
            <a:ext cx="2115151" cy="14761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3" name="Straight Arrow Connector 352">
            <a:extLst>
              <a:ext uri="{FF2B5EF4-FFF2-40B4-BE49-F238E27FC236}">
                <a16:creationId xmlns:a16="http://schemas.microsoft.com/office/drawing/2014/main" id="{DAECF399-EC32-4684-B198-76B68B2BF872}"/>
              </a:ext>
            </a:extLst>
          </p:cNvPr>
          <p:cNvCxnSpPr>
            <a:cxnSpLocks/>
            <a:stCxn id="155" idx="6"/>
          </p:cNvCxnSpPr>
          <p:nvPr/>
        </p:nvCxnSpPr>
        <p:spPr bwMode="auto">
          <a:xfrm flipV="1">
            <a:off x="1242948" y="3921022"/>
            <a:ext cx="2099968" cy="17736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57" name="Straight Arrow Connector 356">
            <a:extLst>
              <a:ext uri="{FF2B5EF4-FFF2-40B4-BE49-F238E27FC236}">
                <a16:creationId xmlns:a16="http://schemas.microsoft.com/office/drawing/2014/main" id="{E40CB038-C2C8-4C5B-B94C-E2B65717669B}"/>
              </a:ext>
            </a:extLst>
          </p:cNvPr>
          <p:cNvCxnSpPr>
            <a:cxnSpLocks/>
            <a:stCxn id="155" idx="6"/>
            <a:endCxn id="161" idx="2"/>
          </p:cNvCxnSpPr>
          <p:nvPr/>
        </p:nvCxnSpPr>
        <p:spPr bwMode="auto">
          <a:xfrm flipV="1">
            <a:off x="1242948" y="3479493"/>
            <a:ext cx="2115151" cy="61889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360" name="TextBox 359">
            <a:extLst>
              <a:ext uri="{FF2B5EF4-FFF2-40B4-BE49-F238E27FC236}">
                <a16:creationId xmlns:a16="http://schemas.microsoft.com/office/drawing/2014/main" id="{410E7E43-7458-42FD-9F28-2A1C7E1CCA14}"/>
              </a:ext>
            </a:extLst>
          </p:cNvPr>
          <p:cNvSpPr txBox="1"/>
          <p:nvPr/>
        </p:nvSpPr>
        <p:spPr>
          <a:xfrm>
            <a:off x="929035" y="1342881"/>
            <a:ext cx="356188" cy="338554"/>
          </a:xfrm>
          <a:prstGeom prst="rect">
            <a:avLst/>
          </a:prstGeom>
          <a:noFill/>
        </p:spPr>
        <p:txBody>
          <a:bodyPr wrap="none" rtlCol="0">
            <a:spAutoFit/>
          </a:bodyPr>
          <a:lstStyle/>
          <a:p>
            <a:r>
              <a:rPr lang="en-US" sz="1600" dirty="0">
                <a:solidFill>
                  <a:srgbClr val="C00000"/>
                </a:solidFill>
              </a:rPr>
              <a:t>x</a:t>
            </a:r>
            <a:r>
              <a:rPr lang="en-US" sz="1600" baseline="-25000" dirty="0">
                <a:solidFill>
                  <a:srgbClr val="C00000"/>
                </a:solidFill>
              </a:rPr>
              <a:t>1</a:t>
            </a:r>
          </a:p>
        </p:txBody>
      </p:sp>
      <p:sp>
        <p:nvSpPr>
          <p:cNvPr id="362" name="TextBox 361">
            <a:extLst>
              <a:ext uri="{FF2B5EF4-FFF2-40B4-BE49-F238E27FC236}">
                <a16:creationId xmlns:a16="http://schemas.microsoft.com/office/drawing/2014/main" id="{3A066CFF-48A7-4BC8-815F-8CBE92DB6CA6}"/>
              </a:ext>
            </a:extLst>
          </p:cNvPr>
          <p:cNvSpPr txBox="1"/>
          <p:nvPr/>
        </p:nvSpPr>
        <p:spPr>
          <a:xfrm>
            <a:off x="929077" y="1782659"/>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2</a:t>
            </a:r>
          </a:p>
        </p:txBody>
      </p:sp>
      <p:sp>
        <p:nvSpPr>
          <p:cNvPr id="364" name="TextBox 363">
            <a:extLst>
              <a:ext uri="{FF2B5EF4-FFF2-40B4-BE49-F238E27FC236}">
                <a16:creationId xmlns:a16="http://schemas.microsoft.com/office/drawing/2014/main" id="{86AAFA06-CFE1-40B2-97AC-DD6BDDB0EDA9}"/>
              </a:ext>
            </a:extLst>
          </p:cNvPr>
          <p:cNvSpPr txBox="1"/>
          <p:nvPr/>
        </p:nvSpPr>
        <p:spPr>
          <a:xfrm>
            <a:off x="914942" y="2198107"/>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3</a:t>
            </a:r>
          </a:p>
        </p:txBody>
      </p:sp>
      <p:sp>
        <p:nvSpPr>
          <p:cNvPr id="366" name="TextBox 365">
            <a:extLst>
              <a:ext uri="{FF2B5EF4-FFF2-40B4-BE49-F238E27FC236}">
                <a16:creationId xmlns:a16="http://schemas.microsoft.com/office/drawing/2014/main" id="{A59296C3-681A-4723-BE60-6CA2F5F6B49C}"/>
              </a:ext>
            </a:extLst>
          </p:cNvPr>
          <p:cNvSpPr txBox="1"/>
          <p:nvPr/>
        </p:nvSpPr>
        <p:spPr>
          <a:xfrm>
            <a:off x="922258" y="2628888"/>
            <a:ext cx="356188" cy="338554"/>
          </a:xfrm>
          <a:prstGeom prst="rect">
            <a:avLst/>
          </a:prstGeom>
          <a:noFill/>
        </p:spPr>
        <p:txBody>
          <a:bodyPr wrap="none" rtlCol="0">
            <a:spAutoFit/>
          </a:bodyPr>
          <a:lstStyle/>
          <a:p>
            <a:r>
              <a:rPr lang="en-US" sz="1600" dirty="0">
                <a:solidFill>
                  <a:schemeClr val="bg1"/>
                </a:solidFill>
              </a:rPr>
              <a:t>x</a:t>
            </a:r>
            <a:r>
              <a:rPr lang="en-US" sz="1600" baseline="-25000" dirty="0">
                <a:solidFill>
                  <a:schemeClr val="bg1"/>
                </a:solidFill>
              </a:rPr>
              <a:t>4</a:t>
            </a:r>
          </a:p>
        </p:txBody>
      </p:sp>
      <p:sp>
        <p:nvSpPr>
          <p:cNvPr id="368" name="TextBox 367">
            <a:extLst>
              <a:ext uri="{FF2B5EF4-FFF2-40B4-BE49-F238E27FC236}">
                <a16:creationId xmlns:a16="http://schemas.microsoft.com/office/drawing/2014/main" id="{F859E4F3-1265-458B-8987-A4334DB4D9C0}"/>
              </a:ext>
            </a:extLst>
          </p:cNvPr>
          <p:cNvSpPr txBox="1"/>
          <p:nvPr/>
        </p:nvSpPr>
        <p:spPr>
          <a:xfrm>
            <a:off x="914950" y="3028876"/>
            <a:ext cx="356188" cy="338554"/>
          </a:xfrm>
          <a:prstGeom prst="rect">
            <a:avLst/>
          </a:prstGeom>
          <a:noFill/>
        </p:spPr>
        <p:txBody>
          <a:bodyPr wrap="none" rtlCol="0">
            <a:spAutoFit/>
          </a:bodyPr>
          <a:lstStyle/>
          <a:p>
            <a:r>
              <a:rPr lang="en-US" sz="1600" dirty="0">
                <a:solidFill>
                  <a:srgbClr val="C00000"/>
                </a:solidFill>
              </a:rPr>
              <a:t>x</a:t>
            </a:r>
            <a:r>
              <a:rPr lang="en-US" sz="1600" baseline="-25000" dirty="0">
                <a:solidFill>
                  <a:srgbClr val="C00000"/>
                </a:solidFill>
              </a:rPr>
              <a:t>5</a:t>
            </a:r>
          </a:p>
        </p:txBody>
      </p:sp>
      <p:sp>
        <p:nvSpPr>
          <p:cNvPr id="370" name="TextBox 369">
            <a:extLst>
              <a:ext uri="{FF2B5EF4-FFF2-40B4-BE49-F238E27FC236}">
                <a16:creationId xmlns:a16="http://schemas.microsoft.com/office/drawing/2014/main" id="{0B08CD00-1B55-450C-87A4-CC22AC6313AB}"/>
              </a:ext>
            </a:extLst>
          </p:cNvPr>
          <p:cNvSpPr txBox="1"/>
          <p:nvPr/>
        </p:nvSpPr>
        <p:spPr>
          <a:xfrm>
            <a:off x="851279" y="3897434"/>
            <a:ext cx="452368" cy="307777"/>
          </a:xfrm>
          <a:prstGeom prst="rect">
            <a:avLst/>
          </a:prstGeom>
          <a:noFill/>
        </p:spPr>
        <p:txBody>
          <a:bodyPr wrap="none" rtlCol="0">
            <a:spAutoFit/>
          </a:bodyPr>
          <a:lstStyle/>
          <a:p>
            <a:r>
              <a:rPr lang="en-US" sz="1400" dirty="0">
                <a:solidFill>
                  <a:srgbClr val="C00000"/>
                </a:solidFill>
              </a:rPr>
              <a:t>x</a:t>
            </a:r>
            <a:r>
              <a:rPr lang="en-US" sz="1400" baseline="-25000" dirty="0">
                <a:solidFill>
                  <a:srgbClr val="C00000"/>
                </a:solidFill>
              </a:rPr>
              <a:t>783</a:t>
            </a:r>
          </a:p>
        </p:txBody>
      </p:sp>
      <p:sp>
        <p:nvSpPr>
          <p:cNvPr id="372" name="TextBox 371">
            <a:extLst>
              <a:ext uri="{FF2B5EF4-FFF2-40B4-BE49-F238E27FC236}">
                <a16:creationId xmlns:a16="http://schemas.microsoft.com/office/drawing/2014/main" id="{83E4E742-DED4-4525-877B-8503CA106182}"/>
              </a:ext>
            </a:extLst>
          </p:cNvPr>
          <p:cNvSpPr txBox="1"/>
          <p:nvPr/>
        </p:nvSpPr>
        <p:spPr>
          <a:xfrm>
            <a:off x="851279" y="4361624"/>
            <a:ext cx="452368" cy="307777"/>
          </a:xfrm>
          <a:prstGeom prst="rect">
            <a:avLst/>
          </a:prstGeom>
          <a:noFill/>
        </p:spPr>
        <p:txBody>
          <a:bodyPr wrap="none" rtlCol="0">
            <a:spAutoFit/>
          </a:bodyPr>
          <a:lstStyle/>
          <a:p>
            <a:r>
              <a:rPr lang="en-US" sz="1400" dirty="0">
                <a:solidFill>
                  <a:schemeClr val="bg1"/>
                </a:solidFill>
              </a:rPr>
              <a:t>x</a:t>
            </a:r>
            <a:r>
              <a:rPr lang="en-US" sz="1400" baseline="-25000" dirty="0">
                <a:solidFill>
                  <a:schemeClr val="bg1"/>
                </a:solidFill>
              </a:rPr>
              <a:t>784</a:t>
            </a:r>
          </a:p>
        </p:txBody>
      </p:sp>
      <p:sp>
        <p:nvSpPr>
          <p:cNvPr id="374" name="TextBox 373">
            <a:extLst>
              <a:ext uri="{FF2B5EF4-FFF2-40B4-BE49-F238E27FC236}">
                <a16:creationId xmlns:a16="http://schemas.microsoft.com/office/drawing/2014/main" id="{6FF6FD0F-D679-4A83-B945-4955E995860A}"/>
              </a:ext>
            </a:extLst>
          </p:cNvPr>
          <p:cNvSpPr txBox="1"/>
          <p:nvPr/>
        </p:nvSpPr>
        <p:spPr>
          <a:xfrm>
            <a:off x="897166" y="3454558"/>
            <a:ext cx="389850" cy="338554"/>
          </a:xfrm>
          <a:prstGeom prst="rect">
            <a:avLst/>
          </a:prstGeom>
          <a:noFill/>
        </p:spPr>
        <p:txBody>
          <a:bodyPr wrap="none" rtlCol="0">
            <a:spAutoFit/>
          </a:bodyPr>
          <a:lstStyle/>
          <a:p>
            <a:r>
              <a:rPr lang="en-US" sz="1600" dirty="0">
                <a:solidFill>
                  <a:schemeClr val="bg1"/>
                </a:solidFill>
              </a:rPr>
              <a:t>…</a:t>
            </a:r>
            <a:endParaRPr lang="en-US" sz="1600" baseline="-25000" dirty="0">
              <a:solidFill>
                <a:schemeClr val="bg1"/>
              </a:solidFill>
            </a:endParaRPr>
          </a:p>
        </p:txBody>
      </p:sp>
      <p:cxnSp>
        <p:nvCxnSpPr>
          <p:cNvPr id="376" name="Straight Arrow Connector 375">
            <a:extLst>
              <a:ext uri="{FF2B5EF4-FFF2-40B4-BE49-F238E27FC236}">
                <a16:creationId xmlns:a16="http://schemas.microsoft.com/office/drawing/2014/main" id="{8C8CCE37-04A4-42B4-B3C7-965ECC099BEB}"/>
              </a:ext>
            </a:extLst>
          </p:cNvPr>
          <p:cNvCxnSpPr>
            <a:cxnSpLocks/>
            <a:stCxn id="24" idx="6"/>
            <a:endCxn id="165" idx="2"/>
          </p:cNvCxnSpPr>
          <p:nvPr/>
        </p:nvCxnSpPr>
        <p:spPr bwMode="auto">
          <a:xfrm>
            <a:off x="3663271" y="2622243"/>
            <a:ext cx="609972" cy="144296"/>
          </a:xfrm>
          <a:prstGeom prst="straightConnector1">
            <a:avLst/>
          </a:prstGeom>
          <a:solidFill>
            <a:schemeClr val="accent1"/>
          </a:solidFill>
          <a:ln w="38100" cap="flat" cmpd="sng" algn="ctr">
            <a:solidFill>
              <a:srgbClr val="FF0000"/>
            </a:solidFill>
            <a:prstDash val="solid"/>
            <a:round/>
            <a:headEnd type="none" w="med" len="med"/>
            <a:tailEnd type="none" w="sm" len="sm"/>
          </a:ln>
          <a:effectLst/>
        </p:spPr>
      </p:cxnSp>
      <p:cxnSp>
        <p:nvCxnSpPr>
          <p:cNvPr id="380" name="Straight Arrow Connector 379">
            <a:extLst>
              <a:ext uri="{FF2B5EF4-FFF2-40B4-BE49-F238E27FC236}">
                <a16:creationId xmlns:a16="http://schemas.microsoft.com/office/drawing/2014/main" id="{433C04B6-C33E-4131-8D29-33A8C890A0ED}"/>
              </a:ext>
            </a:extLst>
          </p:cNvPr>
          <p:cNvCxnSpPr>
            <a:cxnSpLocks/>
            <a:stCxn id="24" idx="6"/>
            <a:endCxn id="167" idx="2"/>
          </p:cNvCxnSpPr>
          <p:nvPr/>
        </p:nvCxnSpPr>
        <p:spPr bwMode="auto">
          <a:xfrm>
            <a:off x="3663271" y="2622243"/>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4" name="Straight Arrow Connector 383">
            <a:extLst>
              <a:ext uri="{FF2B5EF4-FFF2-40B4-BE49-F238E27FC236}">
                <a16:creationId xmlns:a16="http://schemas.microsoft.com/office/drawing/2014/main" id="{45A4EC29-921B-4763-B359-C3E0128D56E3}"/>
              </a:ext>
            </a:extLst>
          </p:cNvPr>
          <p:cNvCxnSpPr>
            <a:cxnSpLocks/>
            <a:stCxn id="24" idx="6"/>
            <a:endCxn id="169" idx="2"/>
          </p:cNvCxnSpPr>
          <p:nvPr/>
        </p:nvCxnSpPr>
        <p:spPr bwMode="auto">
          <a:xfrm>
            <a:off x="3663271" y="2622243"/>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88" name="Straight Arrow Connector 387">
            <a:extLst>
              <a:ext uri="{FF2B5EF4-FFF2-40B4-BE49-F238E27FC236}">
                <a16:creationId xmlns:a16="http://schemas.microsoft.com/office/drawing/2014/main" id="{8DD0B442-60A2-46BB-81E4-E540BCC76611}"/>
              </a:ext>
            </a:extLst>
          </p:cNvPr>
          <p:cNvCxnSpPr>
            <a:cxnSpLocks/>
            <a:stCxn id="159" idx="6"/>
            <a:endCxn id="28" idx="2"/>
          </p:cNvCxnSpPr>
          <p:nvPr/>
        </p:nvCxnSpPr>
        <p:spPr bwMode="auto">
          <a:xfrm flipV="1">
            <a:off x="3662899" y="1889836"/>
            <a:ext cx="610344" cy="116103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2" name="Straight Arrow Connector 391">
            <a:extLst>
              <a:ext uri="{FF2B5EF4-FFF2-40B4-BE49-F238E27FC236}">
                <a16:creationId xmlns:a16="http://schemas.microsoft.com/office/drawing/2014/main" id="{D055C153-4C8A-4F9E-A498-A2537436F5C3}"/>
              </a:ext>
            </a:extLst>
          </p:cNvPr>
          <p:cNvCxnSpPr>
            <a:cxnSpLocks/>
            <a:stCxn id="159" idx="6"/>
            <a:endCxn id="30" idx="2"/>
          </p:cNvCxnSpPr>
          <p:nvPr/>
        </p:nvCxnSpPr>
        <p:spPr bwMode="auto">
          <a:xfrm flipV="1">
            <a:off x="3662899" y="2318461"/>
            <a:ext cx="610344" cy="73240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396" name="Straight Arrow Connector 395">
            <a:extLst>
              <a:ext uri="{FF2B5EF4-FFF2-40B4-BE49-F238E27FC236}">
                <a16:creationId xmlns:a16="http://schemas.microsoft.com/office/drawing/2014/main" id="{27A5E714-B942-4967-A078-E66483CD4B4F}"/>
              </a:ext>
            </a:extLst>
          </p:cNvPr>
          <p:cNvCxnSpPr>
            <a:cxnSpLocks/>
            <a:stCxn id="159" idx="6"/>
            <a:endCxn id="165" idx="2"/>
          </p:cNvCxnSpPr>
          <p:nvPr/>
        </p:nvCxnSpPr>
        <p:spPr bwMode="auto">
          <a:xfrm flipV="1">
            <a:off x="3662899" y="2766539"/>
            <a:ext cx="610344" cy="28432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0" name="Straight Arrow Connector 399">
            <a:extLst>
              <a:ext uri="{FF2B5EF4-FFF2-40B4-BE49-F238E27FC236}">
                <a16:creationId xmlns:a16="http://schemas.microsoft.com/office/drawing/2014/main" id="{CE6735BE-111B-4C65-9AF7-77C2C40EB3A8}"/>
              </a:ext>
            </a:extLst>
          </p:cNvPr>
          <p:cNvCxnSpPr>
            <a:cxnSpLocks/>
            <a:stCxn id="159" idx="6"/>
            <a:endCxn id="167" idx="2"/>
          </p:cNvCxnSpPr>
          <p:nvPr/>
        </p:nvCxnSpPr>
        <p:spPr bwMode="auto">
          <a:xfrm>
            <a:off x="3662899" y="3050868"/>
            <a:ext cx="615425"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4" name="Straight Arrow Connector 403">
            <a:extLst>
              <a:ext uri="{FF2B5EF4-FFF2-40B4-BE49-F238E27FC236}">
                <a16:creationId xmlns:a16="http://schemas.microsoft.com/office/drawing/2014/main" id="{75C78FC0-4C96-4954-B0E4-433E661024D6}"/>
              </a:ext>
            </a:extLst>
          </p:cNvPr>
          <p:cNvCxnSpPr>
            <a:cxnSpLocks/>
            <a:stCxn id="159" idx="6"/>
            <a:endCxn id="169" idx="2"/>
          </p:cNvCxnSpPr>
          <p:nvPr/>
        </p:nvCxnSpPr>
        <p:spPr bwMode="auto">
          <a:xfrm>
            <a:off x="3662899" y="3050868"/>
            <a:ext cx="615053" cy="6014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08" name="Straight Arrow Connector 407">
            <a:extLst>
              <a:ext uri="{FF2B5EF4-FFF2-40B4-BE49-F238E27FC236}">
                <a16:creationId xmlns:a16="http://schemas.microsoft.com/office/drawing/2014/main" id="{C3C86672-DE53-4167-9D7F-A52912317002}"/>
              </a:ext>
            </a:extLst>
          </p:cNvPr>
          <p:cNvCxnSpPr>
            <a:cxnSpLocks/>
            <a:stCxn id="161" idx="6"/>
            <a:endCxn id="28" idx="2"/>
          </p:cNvCxnSpPr>
          <p:nvPr/>
        </p:nvCxnSpPr>
        <p:spPr bwMode="auto">
          <a:xfrm flipV="1">
            <a:off x="3662899" y="1889836"/>
            <a:ext cx="610344" cy="158965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3" name="Straight Arrow Connector 412">
            <a:extLst>
              <a:ext uri="{FF2B5EF4-FFF2-40B4-BE49-F238E27FC236}">
                <a16:creationId xmlns:a16="http://schemas.microsoft.com/office/drawing/2014/main" id="{1EE338A5-5DBA-49F2-AAF9-A7BFDD2014C2}"/>
              </a:ext>
            </a:extLst>
          </p:cNvPr>
          <p:cNvCxnSpPr>
            <a:cxnSpLocks/>
            <a:endCxn id="30" idx="2"/>
          </p:cNvCxnSpPr>
          <p:nvPr/>
        </p:nvCxnSpPr>
        <p:spPr bwMode="auto">
          <a:xfrm flipV="1">
            <a:off x="3662899" y="2318461"/>
            <a:ext cx="610344" cy="11691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17" name="Straight Arrow Connector 416">
            <a:extLst>
              <a:ext uri="{FF2B5EF4-FFF2-40B4-BE49-F238E27FC236}">
                <a16:creationId xmlns:a16="http://schemas.microsoft.com/office/drawing/2014/main" id="{C1291B63-04A1-4FAB-953A-8DDF50752D5E}"/>
              </a:ext>
            </a:extLst>
          </p:cNvPr>
          <p:cNvCxnSpPr>
            <a:cxnSpLocks/>
            <a:stCxn id="161" idx="6"/>
            <a:endCxn id="165" idx="2"/>
          </p:cNvCxnSpPr>
          <p:nvPr/>
        </p:nvCxnSpPr>
        <p:spPr bwMode="auto">
          <a:xfrm flipV="1">
            <a:off x="3662899" y="2766539"/>
            <a:ext cx="610344" cy="7129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1" name="Straight Arrow Connector 420">
            <a:extLst>
              <a:ext uri="{FF2B5EF4-FFF2-40B4-BE49-F238E27FC236}">
                <a16:creationId xmlns:a16="http://schemas.microsoft.com/office/drawing/2014/main" id="{06DA8E61-DCD7-4CF2-9FBE-3503990788E9}"/>
              </a:ext>
            </a:extLst>
          </p:cNvPr>
          <p:cNvCxnSpPr>
            <a:cxnSpLocks/>
            <a:stCxn id="161" idx="6"/>
            <a:endCxn id="167" idx="2"/>
          </p:cNvCxnSpPr>
          <p:nvPr/>
        </p:nvCxnSpPr>
        <p:spPr bwMode="auto">
          <a:xfrm flipV="1">
            <a:off x="3662899" y="3223739"/>
            <a:ext cx="615425" cy="255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5" name="Straight Arrow Connector 424">
            <a:extLst>
              <a:ext uri="{FF2B5EF4-FFF2-40B4-BE49-F238E27FC236}">
                <a16:creationId xmlns:a16="http://schemas.microsoft.com/office/drawing/2014/main" id="{0D74C997-85CD-47EE-9F6D-093D7EF82DF7}"/>
              </a:ext>
            </a:extLst>
          </p:cNvPr>
          <p:cNvCxnSpPr>
            <a:cxnSpLocks/>
            <a:stCxn id="161" idx="6"/>
            <a:endCxn id="169" idx="2"/>
          </p:cNvCxnSpPr>
          <p:nvPr/>
        </p:nvCxnSpPr>
        <p:spPr bwMode="auto">
          <a:xfrm>
            <a:off x="3662899" y="3479493"/>
            <a:ext cx="615053" cy="1728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29" name="Straight Arrow Connector 428">
            <a:extLst>
              <a:ext uri="{FF2B5EF4-FFF2-40B4-BE49-F238E27FC236}">
                <a16:creationId xmlns:a16="http://schemas.microsoft.com/office/drawing/2014/main" id="{C61AD1B6-D91F-4BE4-B4C0-12E71B433830}"/>
              </a:ext>
            </a:extLst>
          </p:cNvPr>
          <p:cNvCxnSpPr>
            <a:cxnSpLocks/>
            <a:endCxn id="28" idx="2"/>
          </p:cNvCxnSpPr>
          <p:nvPr/>
        </p:nvCxnSpPr>
        <p:spPr bwMode="auto">
          <a:xfrm flipV="1">
            <a:off x="3662899" y="1889836"/>
            <a:ext cx="610344" cy="203875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3" name="Straight Arrow Connector 432">
            <a:extLst>
              <a:ext uri="{FF2B5EF4-FFF2-40B4-BE49-F238E27FC236}">
                <a16:creationId xmlns:a16="http://schemas.microsoft.com/office/drawing/2014/main" id="{2B01D402-15FF-4CDE-AAA1-CA5F9E3C5198}"/>
              </a:ext>
            </a:extLst>
          </p:cNvPr>
          <p:cNvCxnSpPr>
            <a:cxnSpLocks/>
            <a:stCxn id="163" idx="6"/>
            <a:endCxn id="30" idx="2"/>
          </p:cNvCxnSpPr>
          <p:nvPr/>
        </p:nvCxnSpPr>
        <p:spPr bwMode="auto">
          <a:xfrm flipV="1">
            <a:off x="3662899" y="2318461"/>
            <a:ext cx="610344" cy="16060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37" name="Straight Arrow Connector 436">
            <a:extLst>
              <a:ext uri="{FF2B5EF4-FFF2-40B4-BE49-F238E27FC236}">
                <a16:creationId xmlns:a16="http://schemas.microsoft.com/office/drawing/2014/main" id="{9B97DE9B-4D9F-4C41-AE55-E6704DD72EFB}"/>
              </a:ext>
            </a:extLst>
          </p:cNvPr>
          <p:cNvCxnSpPr>
            <a:cxnSpLocks/>
            <a:stCxn id="163" idx="6"/>
            <a:endCxn id="165" idx="2"/>
          </p:cNvCxnSpPr>
          <p:nvPr/>
        </p:nvCxnSpPr>
        <p:spPr bwMode="auto">
          <a:xfrm flipV="1">
            <a:off x="3662899" y="2766539"/>
            <a:ext cx="610344" cy="11579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1" name="Straight Arrow Connector 440">
            <a:extLst>
              <a:ext uri="{FF2B5EF4-FFF2-40B4-BE49-F238E27FC236}">
                <a16:creationId xmlns:a16="http://schemas.microsoft.com/office/drawing/2014/main" id="{45238112-A2BC-40AC-8C15-CFACEBA7296D}"/>
              </a:ext>
            </a:extLst>
          </p:cNvPr>
          <p:cNvCxnSpPr>
            <a:cxnSpLocks/>
            <a:stCxn id="163" idx="6"/>
            <a:endCxn id="167" idx="2"/>
          </p:cNvCxnSpPr>
          <p:nvPr/>
        </p:nvCxnSpPr>
        <p:spPr bwMode="auto">
          <a:xfrm flipV="1">
            <a:off x="3662899" y="3223739"/>
            <a:ext cx="615425" cy="7007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5" name="Straight Arrow Connector 444">
            <a:extLst>
              <a:ext uri="{FF2B5EF4-FFF2-40B4-BE49-F238E27FC236}">
                <a16:creationId xmlns:a16="http://schemas.microsoft.com/office/drawing/2014/main" id="{7424457F-73CC-4CF0-80A5-6A481D41D2E7}"/>
              </a:ext>
            </a:extLst>
          </p:cNvPr>
          <p:cNvCxnSpPr>
            <a:cxnSpLocks/>
            <a:stCxn id="163" idx="6"/>
            <a:endCxn id="169" idx="2"/>
          </p:cNvCxnSpPr>
          <p:nvPr/>
        </p:nvCxnSpPr>
        <p:spPr bwMode="auto">
          <a:xfrm flipV="1">
            <a:off x="3662899" y="3652364"/>
            <a:ext cx="615053" cy="2720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49" name="Straight Arrow Connector 448">
            <a:extLst>
              <a:ext uri="{FF2B5EF4-FFF2-40B4-BE49-F238E27FC236}">
                <a16:creationId xmlns:a16="http://schemas.microsoft.com/office/drawing/2014/main" id="{CDE71424-0CA5-48F9-AE57-EE7DAB7A32CB}"/>
              </a:ext>
            </a:extLst>
          </p:cNvPr>
          <p:cNvCxnSpPr>
            <a:cxnSpLocks/>
            <a:stCxn id="20" idx="6"/>
          </p:cNvCxnSpPr>
          <p:nvPr/>
        </p:nvCxnSpPr>
        <p:spPr bwMode="auto">
          <a:xfrm>
            <a:off x="3663643" y="1764993"/>
            <a:ext cx="594620" cy="98002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3" name="Straight Arrow Connector 452">
            <a:extLst>
              <a:ext uri="{FF2B5EF4-FFF2-40B4-BE49-F238E27FC236}">
                <a16:creationId xmlns:a16="http://schemas.microsoft.com/office/drawing/2014/main" id="{24524941-3155-4729-BCAD-7D2603F7EC79}"/>
              </a:ext>
            </a:extLst>
          </p:cNvPr>
          <p:cNvCxnSpPr>
            <a:cxnSpLocks/>
            <a:stCxn id="20" idx="6"/>
            <a:endCxn id="167" idx="2"/>
          </p:cNvCxnSpPr>
          <p:nvPr/>
        </p:nvCxnSpPr>
        <p:spPr bwMode="auto">
          <a:xfrm>
            <a:off x="3663643" y="1764993"/>
            <a:ext cx="614681"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57" name="Straight Arrow Connector 456">
            <a:extLst>
              <a:ext uri="{FF2B5EF4-FFF2-40B4-BE49-F238E27FC236}">
                <a16:creationId xmlns:a16="http://schemas.microsoft.com/office/drawing/2014/main" id="{A71EFCB7-E27B-46B4-A20A-D607A475FF40}"/>
              </a:ext>
            </a:extLst>
          </p:cNvPr>
          <p:cNvCxnSpPr>
            <a:cxnSpLocks/>
            <a:stCxn id="20" idx="6"/>
            <a:endCxn id="169" idx="2"/>
          </p:cNvCxnSpPr>
          <p:nvPr/>
        </p:nvCxnSpPr>
        <p:spPr bwMode="auto">
          <a:xfrm>
            <a:off x="3663643" y="1764993"/>
            <a:ext cx="614309" cy="18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1" name="Straight Arrow Connector 460">
            <a:extLst>
              <a:ext uri="{FF2B5EF4-FFF2-40B4-BE49-F238E27FC236}">
                <a16:creationId xmlns:a16="http://schemas.microsoft.com/office/drawing/2014/main" id="{841FF5AA-E0B4-4755-915F-17364DA068F5}"/>
              </a:ext>
            </a:extLst>
          </p:cNvPr>
          <p:cNvCxnSpPr>
            <a:cxnSpLocks/>
            <a:stCxn id="22" idx="6"/>
            <a:endCxn id="167" idx="2"/>
          </p:cNvCxnSpPr>
          <p:nvPr/>
        </p:nvCxnSpPr>
        <p:spPr bwMode="auto">
          <a:xfrm>
            <a:off x="3663643" y="2193618"/>
            <a:ext cx="614681" cy="1030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5" name="Straight Arrow Connector 464">
            <a:extLst>
              <a:ext uri="{FF2B5EF4-FFF2-40B4-BE49-F238E27FC236}">
                <a16:creationId xmlns:a16="http://schemas.microsoft.com/office/drawing/2014/main" id="{599A119C-81BE-4413-8237-E2BBE04CF562}"/>
              </a:ext>
            </a:extLst>
          </p:cNvPr>
          <p:cNvCxnSpPr>
            <a:cxnSpLocks/>
            <a:stCxn id="22" idx="6"/>
            <a:endCxn id="169" idx="2"/>
          </p:cNvCxnSpPr>
          <p:nvPr/>
        </p:nvCxnSpPr>
        <p:spPr bwMode="auto">
          <a:xfrm>
            <a:off x="3663643" y="2193618"/>
            <a:ext cx="614309" cy="145874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69" name="Straight Arrow Connector 468">
            <a:extLst>
              <a:ext uri="{FF2B5EF4-FFF2-40B4-BE49-F238E27FC236}">
                <a16:creationId xmlns:a16="http://schemas.microsoft.com/office/drawing/2014/main" id="{B859BF5F-99B5-434F-AECA-DD388C5F8BA5}"/>
              </a:ext>
            </a:extLst>
          </p:cNvPr>
          <p:cNvCxnSpPr>
            <a:cxnSpLocks/>
            <a:stCxn id="28" idx="6"/>
            <a:endCxn id="171" idx="2"/>
          </p:cNvCxnSpPr>
          <p:nvPr/>
        </p:nvCxnSpPr>
        <p:spPr bwMode="auto">
          <a:xfrm>
            <a:off x="4578043" y="1889836"/>
            <a:ext cx="595364" cy="48028"/>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473" name="Straight Arrow Connector 472">
            <a:extLst>
              <a:ext uri="{FF2B5EF4-FFF2-40B4-BE49-F238E27FC236}">
                <a16:creationId xmlns:a16="http://schemas.microsoft.com/office/drawing/2014/main" id="{2371D8E1-13E0-4C76-BA93-0E24E8690A75}"/>
              </a:ext>
            </a:extLst>
          </p:cNvPr>
          <p:cNvCxnSpPr>
            <a:cxnSpLocks/>
            <a:stCxn id="28" idx="6"/>
            <a:endCxn id="173" idx="2"/>
          </p:cNvCxnSpPr>
          <p:nvPr/>
        </p:nvCxnSpPr>
        <p:spPr bwMode="auto">
          <a:xfrm>
            <a:off x="4578043" y="1889836"/>
            <a:ext cx="595364"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77" name="Straight Arrow Connector 476">
            <a:extLst>
              <a:ext uri="{FF2B5EF4-FFF2-40B4-BE49-F238E27FC236}">
                <a16:creationId xmlns:a16="http://schemas.microsoft.com/office/drawing/2014/main" id="{24BA649F-3C1F-45AE-B2FF-BF05583F48B3}"/>
              </a:ext>
            </a:extLst>
          </p:cNvPr>
          <p:cNvCxnSpPr>
            <a:cxnSpLocks/>
            <a:stCxn id="28" idx="6"/>
            <a:endCxn id="175" idx="2"/>
          </p:cNvCxnSpPr>
          <p:nvPr/>
        </p:nvCxnSpPr>
        <p:spPr bwMode="auto">
          <a:xfrm>
            <a:off x="4578043" y="1889836"/>
            <a:ext cx="594992" cy="90527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2" name="Straight Arrow Connector 481">
            <a:extLst>
              <a:ext uri="{FF2B5EF4-FFF2-40B4-BE49-F238E27FC236}">
                <a16:creationId xmlns:a16="http://schemas.microsoft.com/office/drawing/2014/main" id="{91106DD9-EC32-447F-AD18-BCE3E897325B}"/>
              </a:ext>
            </a:extLst>
          </p:cNvPr>
          <p:cNvCxnSpPr>
            <a:cxnSpLocks/>
            <a:stCxn id="30" idx="6"/>
            <a:endCxn id="171" idx="2"/>
          </p:cNvCxnSpPr>
          <p:nvPr/>
        </p:nvCxnSpPr>
        <p:spPr bwMode="auto">
          <a:xfrm flipV="1">
            <a:off x="4578043" y="1937864"/>
            <a:ext cx="595364" cy="38059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86" name="Straight Arrow Connector 485">
            <a:extLst>
              <a:ext uri="{FF2B5EF4-FFF2-40B4-BE49-F238E27FC236}">
                <a16:creationId xmlns:a16="http://schemas.microsoft.com/office/drawing/2014/main" id="{A5FFC2BE-2AD0-4202-B791-DB0D3C003539}"/>
              </a:ext>
            </a:extLst>
          </p:cNvPr>
          <p:cNvCxnSpPr>
            <a:cxnSpLocks/>
            <a:stCxn id="165" idx="6"/>
            <a:endCxn id="171" idx="2"/>
          </p:cNvCxnSpPr>
          <p:nvPr/>
        </p:nvCxnSpPr>
        <p:spPr bwMode="auto">
          <a:xfrm flipV="1">
            <a:off x="4578043" y="1937864"/>
            <a:ext cx="595364" cy="8286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0" name="Straight Arrow Connector 489">
            <a:extLst>
              <a:ext uri="{FF2B5EF4-FFF2-40B4-BE49-F238E27FC236}">
                <a16:creationId xmlns:a16="http://schemas.microsoft.com/office/drawing/2014/main" id="{33E59616-1061-4E76-93B8-119B3440FB13}"/>
              </a:ext>
            </a:extLst>
          </p:cNvPr>
          <p:cNvCxnSpPr>
            <a:cxnSpLocks/>
            <a:stCxn id="167" idx="6"/>
            <a:endCxn id="173" idx="2"/>
          </p:cNvCxnSpPr>
          <p:nvPr/>
        </p:nvCxnSpPr>
        <p:spPr bwMode="auto">
          <a:xfrm flipV="1">
            <a:off x="4583124" y="2366489"/>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4" name="Straight Arrow Connector 493">
            <a:extLst>
              <a:ext uri="{FF2B5EF4-FFF2-40B4-BE49-F238E27FC236}">
                <a16:creationId xmlns:a16="http://schemas.microsoft.com/office/drawing/2014/main" id="{360D9571-8CF0-48AF-A6DD-888EE450A29E}"/>
              </a:ext>
            </a:extLst>
          </p:cNvPr>
          <p:cNvCxnSpPr>
            <a:cxnSpLocks/>
            <a:stCxn id="169" idx="6"/>
            <a:endCxn id="171" idx="2"/>
          </p:cNvCxnSpPr>
          <p:nvPr/>
        </p:nvCxnSpPr>
        <p:spPr bwMode="auto">
          <a:xfrm flipV="1">
            <a:off x="4582752" y="1937864"/>
            <a:ext cx="590655" cy="171450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498" name="Straight Arrow Connector 497">
            <a:extLst>
              <a:ext uri="{FF2B5EF4-FFF2-40B4-BE49-F238E27FC236}">
                <a16:creationId xmlns:a16="http://schemas.microsoft.com/office/drawing/2014/main" id="{4AB34616-3086-46AE-B997-D10C558D2CEB}"/>
              </a:ext>
            </a:extLst>
          </p:cNvPr>
          <p:cNvCxnSpPr>
            <a:cxnSpLocks/>
            <a:stCxn id="30" idx="6"/>
            <a:endCxn id="173" idx="2"/>
          </p:cNvCxnSpPr>
          <p:nvPr/>
        </p:nvCxnSpPr>
        <p:spPr bwMode="auto">
          <a:xfrm>
            <a:off x="4578043" y="2318461"/>
            <a:ext cx="595364" cy="4802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2" name="Straight Arrow Connector 501">
            <a:extLst>
              <a:ext uri="{FF2B5EF4-FFF2-40B4-BE49-F238E27FC236}">
                <a16:creationId xmlns:a16="http://schemas.microsoft.com/office/drawing/2014/main" id="{47F45FD0-D479-47FD-B14F-7E633ED72A4A}"/>
              </a:ext>
            </a:extLst>
          </p:cNvPr>
          <p:cNvCxnSpPr>
            <a:cxnSpLocks/>
            <a:stCxn id="30" idx="6"/>
            <a:endCxn id="175" idx="2"/>
          </p:cNvCxnSpPr>
          <p:nvPr/>
        </p:nvCxnSpPr>
        <p:spPr bwMode="auto">
          <a:xfrm>
            <a:off x="4578043" y="2318461"/>
            <a:ext cx="594992" cy="47665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06" name="Straight Arrow Connector 505">
            <a:extLst>
              <a:ext uri="{FF2B5EF4-FFF2-40B4-BE49-F238E27FC236}">
                <a16:creationId xmlns:a16="http://schemas.microsoft.com/office/drawing/2014/main" id="{D290F7D4-9C62-4F94-B8C0-29542A75D581}"/>
              </a:ext>
            </a:extLst>
          </p:cNvPr>
          <p:cNvCxnSpPr>
            <a:cxnSpLocks/>
            <a:stCxn id="165" idx="6"/>
            <a:endCxn id="173" idx="2"/>
          </p:cNvCxnSpPr>
          <p:nvPr/>
        </p:nvCxnSpPr>
        <p:spPr bwMode="auto">
          <a:xfrm flipV="1">
            <a:off x="4578043" y="2366489"/>
            <a:ext cx="595364" cy="400050"/>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510" name="Straight Arrow Connector 509">
            <a:extLst>
              <a:ext uri="{FF2B5EF4-FFF2-40B4-BE49-F238E27FC236}">
                <a16:creationId xmlns:a16="http://schemas.microsoft.com/office/drawing/2014/main" id="{A2DF9B90-4D19-4E7D-9CDF-C98352628872}"/>
              </a:ext>
            </a:extLst>
          </p:cNvPr>
          <p:cNvCxnSpPr>
            <a:cxnSpLocks/>
            <a:stCxn id="165" idx="6"/>
            <a:endCxn id="175" idx="2"/>
          </p:cNvCxnSpPr>
          <p:nvPr/>
        </p:nvCxnSpPr>
        <p:spPr bwMode="auto">
          <a:xfrm>
            <a:off x="4578043" y="2766539"/>
            <a:ext cx="594992" cy="285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4" name="Straight Arrow Connector 513">
            <a:extLst>
              <a:ext uri="{FF2B5EF4-FFF2-40B4-BE49-F238E27FC236}">
                <a16:creationId xmlns:a16="http://schemas.microsoft.com/office/drawing/2014/main" id="{BB059946-CD06-47AC-B67F-ACAA0FB71374}"/>
              </a:ext>
            </a:extLst>
          </p:cNvPr>
          <p:cNvCxnSpPr>
            <a:cxnSpLocks/>
            <a:stCxn id="167" idx="6"/>
            <a:endCxn id="175" idx="2"/>
          </p:cNvCxnSpPr>
          <p:nvPr/>
        </p:nvCxnSpPr>
        <p:spPr bwMode="auto">
          <a:xfrm flipV="1">
            <a:off x="4583124" y="2795114"/>
            <a:ext cx="589911" cy="42862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18" name="Straight Arrow Connector 517">
            <a:extLst>
              <a:ext uri="{FF2B5EF4-FFF2-40B4-BE49-F238E27FC236}">
                <a16:creationId xmlns:a16="http://schemas.microsoft.com/office/drawing/2014/main" id="{259B9956-9D30-4CD8-89F0-5AE7BF93D7D3}"/>
              </a:ext>
            </a:extLst>
          </p:cNvPr>
          <p:cNvCxnSpPr>
            <a:cxnSpLocks/>
            <a:stCxn id="167" idx="6"/>
          </p:cNvCxnSpPr>
          <p:nvPr/>
        </p:nvCxnSpPr>
        <p:spPr bwMode="auto">
          <a:xfrm flipV="1">
            <a:off x="4583124" y="1946562"/>
            <a:ext cx="589911" cy="127717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2" name="Straight Arrow Connector 521">
            <a:extLst>
              <a:ext uri="{FF2B5EF4-FFF2-40B4-BE49-F238E27FC236}">
                <a16:creationId xmlns:a16="http://schemas.microsoft.com/office/drawing/2014/main" id="{CFEA7139-7A69-413B-9D01-EF8CE31FF226}"/>
              </a:ext>
            </a:extLst>
          </p:cNvPr>
          <p:cNvCxnSpPr>
            <a:cxnSpLocks/>
            <a:stCxn id="169" idx="6"/>
            <a:endCxn id="173" idx="2"/>
          </p:cNvCxnSpPr>
          <p:nvPr/>
        </p:nvCxnSpPr>
        <p:spPr bwMode="auto">
          <a:xfrm flipV="1">
            <a:off x="4582752" y="2366489"/>
            <a:ext cx="590655" cy="128587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26" name="Straight Arrow Connector 525">
            <a:extLst>
              <a:ext uri="{FF2B5EF4-FFF2-40B4-BE49-F238E27FC236}">
                <a16:creationId xmlns:a16="http://schemas.microsoft.com/office/drawing/2014/main" id="{691CF8BE-DB7B-4CDE-8C17-D26DA9E593B5}"/>
              </a:ext>
            </a:extLst>
          </p:cNvPr>
          <p:cNvCxnSpPr>
            <a:cxnSpLocks/>
            <a:stCxn id="169" idx="6"/>
            <a:endCxn id="175" idx="2"/>
          </p:cNvCxnSpPr>
          <p:nvPr/>
        </p:nvCxnSpPr>
        <p:spPr bwMode="auto">
          <a:xfrm flipV="1">
            <a:off x="4582752" y="2795114"/>
            <a:ext cx="590283" cy="8572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30" name="Straight Arrow Connector 529">
            <a:extLst>
              <a:ext uri="{FF2B5EF4-FFF2-40B4-BE49-F238E27FC236}">
                <a16:creationId xmlns:a16="http://schemas.microsoft.com/office/drawing/2014/main" id="{5020F03E-FA64-46CE-8F87-647208C900C4}"/>
              </a:ext>
            </a:extLst>
          </p:cNvPr>
          <p:cNvCxnSpPr>
            <a:cxnSpLocks/>
            <a:stCxn id="171" idx="6"/>
            <a:endCxn id="83" idx="1"/>
          </p:cNvCxnSpPr>
          <p:nvPr/>
        </p:nvCxnSpPr>
        <p:spPr bwMode="auto">
          <a:xfrm flipV="1">
            <a:off x="5478207" y="1342543"/>
            <a:ext cx="2087223" cy="595321"/>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535" name="Straight Arrow Connector 534">
            <a:extLst>
              <a:ext uri="{FF2B5EF4-FFF2-40B4-BE49-F238E27FC236}">
                <a16:creationId xmlns:a16="http://schemas.microsoft.com/office/drawing/2014/main" id="{EEDF21B8-1690-49A4-848D-E1084A74F63B}"/>
              </a:ext>
            </a:extLst>
          </p:cNvPr>
          <p:cNvCxnSpPr>
            <a:cxnSpLocks/>
            <a:stCxn id="171" idx="6"/>
            <a:endCxn id="85" idx="2"/>
          </p:cNvCxnSpPr>
          <p:nvPr/>
        </p:nvCxnSpPr>
        <p:spPr bwMode="auto">
          <a:xfrm flipV="1">
            <a:off x="5478207" y="1679855"/>
            <a:ext cx="2071853" cy="258009"/>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0" name="Straight Arrow Connector 539">
            <a:extLst>
              <a:ext uri="{FF2B5EF4-FFF2-40B4-BE49-F238E27FC236}">
                <a16:creationId xmlns:a16="http://schemas.microsoft.com/office/drawing/2014/main" id="{E0C54CFD-8414-419A-8BB7-9B745425828A}"/>
              </a:ext>
            </a:extLst>
          </p:cNvPr>
          <p:cNvCxnSpPr>
            <a:cxnSpLocks/>
            <a:stCxn id="171" idx="6"/>
            <a:endCxn id="91" idx="1"/>
          </p:cNvCxnSpPr>
          <p:nvPr/>
        </p:nvCxnSpPr>
        <p:spPr bwMode="auto">
          <a:xfrm>
            <a:off x="5478207" y="1937864"/>
            <a:ext cx="2082815" cy="82708"/>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4" name="Straight Arrow Connector 543">
            <a:extLst>
              <a:ext uri="{FF2B5EF4-FFF2-40B4-BE49-F238E27FC236}">
                <a16:creationId xmlns:a16="http://schemas.microsoft.com/office/drawing/2014/main" id="{4A57B434-5670-422F-81F7-79E993BF005F}"/>
              </a:ext>
            </a:extLst>
          </p:cNvPr>
          <p:cNvCxnSpPr>
            <a:cxnSpLocks/>
            <a:stCxn id="171" idx="6"/>
            <a:endCxn id="93" idx="2"/>
          </p:cNvCxnSpPr>
          <p:nvPr/>
        </p:nvCxnSpPr>
        <p:spPr bwMode="auto">
          <a:xfrm>
            <a:off x="5478207" y="1937864"/>
            <a:ext cx="2067632" cy="42696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48" name="Straight Arrow Connector 547">
            <a:extLst>
              <a:ext uri="{FF2B5EF4-FFF2-40B4-BE49-F238E27FC236}">
                <a16:creationId xmlns:a16="http://schemas.microsoft.com/office/drawing/2014/main" id="{64DBA524-047A-4B4E-8CB2-4A20B64593A6}"/>
              </a:ext>
            </a:extLst>
          </p:cNvPr>
          <p:cNvCxnSpPr>
            <a:cxnSpLocks/>
            <a:stCxn id="171" idx="6"/>
            <a:endCxn id="99" idx="1"/>
          </p:cNvCxnSpPr>
          <p:nvPr/>
        </p:nvCxnSpPr>
        <p:spPr bwMode="auto">
          <a:xfrm>
            <a:off x="5478207" y="1937864"/>
            <a:ext cx="2082815" cy="77754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2" name="Straight Arrow Connector 551">
            <a:extLst>
              <a:ext uri="{FF2B5EF4-FFF2-40B4-BE49-F238E27FC236}">
                <a16:creationId xmlns:a16="http://schemas.microsoft.com/office/drawing/2014/main" id="{5CED08A9-7834-48B9-A513-E97EAA6A424D}"/>
              </a:ext>
            </a:extLst>
          </p:cNvPr>
          <p:cNvCxnSpPr>
            <a:cxnSpLocks/>
            <a:stCxn id="171" idx="6"/>
            <a:endCxn id="131" idx="1"/>
          </p:cNvCxnSpPr>
          <p:nvPr/>
        </p:nvCxnSpPr>
        <p:spPr bwMode="auto">
          <a:xfrm>
            <a:off x="5478207" y="1937864"/>
            <a:ext cx="2072040" cy="114313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56" name="Straight Arrow Connector 555">
            <a:extLst>
              <a:ext uri="{FF2B5EF4-FFF2-40B4-BE49-F238E27FC236}">
                <a16:creationId xmlns:a16="http://schemas.microsoft.com/office/drawing/2014/main" id="{AC4BA8B1-5F1F-4EAE-9856-ECF620A08936}"/>
              </a:ext>
            </a:extLst>
          </p:cNvPr>
          <p:cNvCxnSpPr>
            <a:cxnSpLocks/>
            <a:stCxn id="171" idx="6"/>
            <a:endCxn id="135" idx="1"/>
          </p:cNvCxnSpPr>
          <p:nvPr/>
        </p:nvCxnSpPr>
        <p:spPr bwMode="auto">
          <a:xfrm>
            <a:off x="5478207" y="1937864"/>
            <a:ext cx="2071853" cy="14819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0" name="Straight Arrow Connector 559">
            <a:extLst>
              <a:ext uri="{FF2B5EF4-FFF2-40B4-BE49-F238E27FC236}">
                <a16:creationId xmlns:a16="http://schemas.microsoft.com/office/drawing/2014/main" id="{1293A296-69EA-408D-A813-04AF7D0B41F2}"/>
              </a:ext>
            </a:extLst>
          </p:cNvPr>
          <p:cNvCxnSpPr>
            <a:cxnSpLocks/>
            <a:stCxn id="171" idx="6"/>
            <a:endCxn id="139" idx="1"/>
          </p:cNvCxnSpPr>
          <p:nvPr/>
        </p:nvCxnSpPr>
        <p:spPr bwMode="auto">
          <a:xfrm>
            <a:off x="5478207" y="1937864"/>
            <a:ext cx="2067632" cy="182116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4" name="Straight Arrow Connector 563">
            <a:extLst>
              <a:ext uri="{FF2B5EF4-FFF2-40B4-BE49-F238E27FC236}">
                <a16:creationId xmlns:a16="http://schemas.microsoft.com/office/drawing/2014/main" id="{AB454E6E-9253-405C-A4C3-04CBEF970CEB}"/>
              </a:ext>
            </a:extLst>
          </p:cNvPr>
          <p:cNvCxnSpPr>
            <a:cxnSpLocks/>
            <a:stCxn id="171" idx="6"/>
            <a:endCxn id="143" idx="1"/>
          </p:cNvCxnSpPr>
          <p:nvPr/>
        </p:nvCxnSpPr>
        <p:spPr bwMode="auto">
          <a:xfrm>
            <a:off x="5478207" y="1937864"/>
            <a:ext cx="2067632" cy="216690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68" name="Straight Arrow Connector 567">
            <a:extLst>
              <a:ext uri="{FF2B5EF4-FFF2-40B4-BE49-F238E27FC236}">
                <a16:creationId xmlns:a16="http://schemas.microsoft.com/office/drawing/2014/main" id="{6F35A038-4805-4007-BB7E-EE17FC60B9B6}"/>
              </a:ext>
            </a:extLst>
          </p:cNvPr>
          <p:cNvCxnSpPr>
            <a:cxnSpLocks/>
            <a:stCxn id="171" idx="6"/>
            <a:endCxn id="147" idx="1"/>
          </p:cNvCxnSpPr>
          <p:nvPr/>
        </p:nvCxnSpPr>
        <p:spPr bwMode="auto">
          <a:xfrm>
            <a:off x="5478207" y="1937864"/>
            <a:ext cx="2067632" cy="251599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2" name="Straight Arrow Connector 571">
            <a:extLst>
              <a:ext uri="{FF2B5EF4-FFF2-40B4-BE49-F238E27FC236}">
                <a16:creationId xmlns:a16="http://schemas.microsoft.com/office/drawing/2014/main" id="{434348AF-88EE-4366-85DF-F49FDE060FA1}"/>
              </a:ext>
            </a:extLst>
          </p:cNvPr>
          <p:cNvCxnSpPr>
            <a:cxnSpLocks/>
            <a:stCxn id="173" idx="6"/>
            <a:endCxn id="83" idx="1"/>
          </p:cNvCxnSpPr>
          <p:nvPr/>
        </p:nvCxnSpPr>
        <p:spPr bwMode="auto">
          <a:xfrm flipV="1">
            <a:off x="5478207" y="1342543"/>
            <a:ext cx="2087223" cy="1023946"/>
          </a:xfrm>
          <a:prstGeom prst="straightConnector1">
            <a:avLst/>
          </a:prstGeom>
          <a:solidFill>
            <a:schemeClr val="accent1"/>
          </a:solidFill>
          <a:ln w="31750" cap="flat" cmpd="sng" algn="ctr">
            <a:solidFill>
              <a:srgbClr val="C00000"/>
            </a:solidFill>
            <a:prstDash val="solid"/>
            <a:round/>
            <a:headEnd type="none" w="med" len="med"/>
            <a:tailEnd type="none" w="sm" len="sm"/>
          </a:ln>
          <a:effectLst/>
        </p:spPr>
      </p:cxnSp>
      <p:cxnSp>
        <p:nvCxnSpPr>
          <p:cNvPr id="574" name="Straight Arrow Connector 573">
            <a:extLst>
              <a:ext uri="{FF2B5EF4-FFF2-40B4-BE49-F238E27FC236}">
                <a16:creationId xmlns:a16="http://schemas.microsoft.com/office/drawing/2014/main" id="{426DAE1E-0B3E-4CB0-988A-85A3F5344741}"/>
              </a:ext>
            </a:extLst>
          </p:cNvPr>
          <p:cNvCxnSpPr>
            <a:cxnSpLocks/>
            <a:stCxn id="173" idx="6"/>
            <a:endCxn id="87" idx="1"/>
          </p:cNvCxnSpPr>
          <p:nvPr/>
        </p:nvCxnSpPr>
        <p:spPr bwMode="auto">
          <a:xfrm flipV="1">
            <a:off x="5478207" y="1681344"/>
            <a:ext cx="2087036" cy="685145"/>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6" name="Straight Arrow Connector 575">
            <a:extLst>
              <a:ext uri="{FF2B5EF4-FFF2-40B4-BE49-F238E27FC236}">
                <a16:creationId xmlns:a16="http://schemas.microsoft.com/office/drawing/2014/main" id="{DE14577E-5031-4F72-A4EE-2AEEAA80AA57}"/>
              </a:ext>
            </a:extLst>
          </p:cNvPr>
          <p:cNvCxnSpPr>
            <a:cxnSpLocks/>
            <a:stCxn id="173" idx="6"/>
            <a:endCxn id="91" idx="1"/>
          </p:cNvCxnSpPr>
          <p:nvPr/>
        </p:nvCxnSpPr>
        <p:spPr bwMode="auto">
          <a:xfrm flipV="1">
            <a:off x="5478207" y="2020572"/>
            <a:ext cx="2082815" cy="345917"/>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78" name="Straight Arrow Connector 577">
            <a:extLst>
              <a:ext uri="{FF2B5EF4-FFF2-40B4-BE49-F238E27FC236}">
                <a16:creationId xmlns:a16="http://schemas.microsoft.com/office/drawing/2014/main" id="{E3456CE2-A810-4A13-A023-8253E5CC152E}"/>
              </a:ext>
            </a:extLst>
          </p:cNvPr>
          <p:cNvCxnSpPr>
            <a:cxnSpLocks/>
            <a:stCxn id="173" idx="6"/>
            <a:endCxn id="95" idx="1"/>
          </p:cNvCxnSpPr>
          <p:nvPr/>
        </p:nvCxnSpPr>
        <p:spPr bwMode="auto">
          <a:xfrm flipV="1">
            <a:off x="5478207" y="2366313"/>
            <a:ext cx="2082815" cy="17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0" name="Straight Arrow Connector 579">
            <a:extLst>
              <a:ext uri="{FF2B5EF4-FFF2-40B4-BE49-F238E27FC236}">
                <a16:creationId xmlns:a16="http://schemas.microsoft.com/office/drawing/2014/main" id="{75AB91D5-C987-4BBB-B041-B7151D939668}"/>
              </a:ext>
            </a:extLst>
          </p:cNvPr>
          <p:cNvCxnSpPr>
            <a:cxnSpLocks/>
            <a:stCxn id="173" idx="6"/>
            <a:endCxn id="97" idx="2"/>
          </p:cNvCxnSpPr>
          <p:nvPr/>
        </p:nvCxnSpPr>
        <p:spPr bwMode="auto">
          <a:xfrm>
            <a:off x="5478207" y="2366489"/>
            <a:ext cx="2067632" cy="34742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2" name="Straight Arrow Connector 581">
            <a:extLst>
              <a:ext uri="{FF2B5EF4-FFF2-40B4-BE49-F238E27FC236}">
                <a16:creationId xmlns:a16="http://schemas.microsoft.com/office/drawing/2014/main" id="{E79E0026-591D-4817-B41F-3A5A97A515EC}"/>
              </a:ext>
            </a:extLst>
          </p:cNvPr>
          <p:cNvCxnSpPr>
            <a:cxnSpLocks/>
            <a:stCxn id="173" idx="6"/>
            <a:endCxn id="131" idx="1"/>
          </p:cNvCxnSpPr>
          <p:nvPr/>
        </p:nvCxnSpPr>
        <p:spPr bwMode="auto">
          <a:xfrm>
            <a:off x="5478207" y="2366489"/>
            <a:ext cx="2072040" cy="71451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4" name="Straight Arrow Connector 583">
            <a:extLst>
              <a:ext uri="{FF2B5EF4-FFF2-40B4-BE49-F238E27FC236}">
                <a16:creationId xmlns:a16="http://schemas.microsoft.com/office/drawing/2014/main" id="{D7617235-65DC-4D5A-AC23-344756F69340}"/>
              </a:ext>
            </a:extLst>
          </p:cNvPr>
          <p:cNvCxnSpPr>
            <a:cxnSpLocks/>
            <a:stCxn id="173" idx="6"/>
            <a:endCxn id="133" idx="2"/>
          </p:cNvCxnSpPr>
          <p:nvPr/>
        </p:nvCxnSpPr>
        <p:spPr bwMode="auto">
          <a:xfrm>
            <a:off x="5478207" y="2366489"/>
            <a:ext cx="2056670" cy="105182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6" name="Straight Arrow Connector 585">
            <a:extLst>
              <a:ext uri="{FF2B5EF4-FFF2-40B4-BE49-F238E27FC236}">
                <a16:creationId xmlns:a16="http://schemas.microsoft.com/office/drawing/2014/main" id="{8252F422-819A-4B55-9878-470920515021}"/>
              </a:ext>
            </a:extLst>
          </p:cNvPr>
          <p:cNvCxnSpPr>
            <a:cxnSpLocks/>
            <a:stCxn id="173" idx="6"/>
            <a:endCxn id="137" idx="2"/>
          </p:cNvCxnSpPr>
          <p:nvPr/>
        </p:nvCxnSpPr>
        <p:spPr bwMode="auto">
          <a:xfrm>
            <a:off x="5478207" y="2366489"/>
            <a:ext cx="2052449" cy="13910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88" name="Straight Arrow Connector 587">
            <a:extLst>
              <a:ext uri="{FF2B5EF4-FFF2-40B4-BE49-F238E27FC236}">
                <a16:creationId xmlns:a16="http://schemas.microsoft.com/office/drawing/2014/main" id="{FEE2F9BE-B6C1-4F57-8FAC-125261BD82D6}"/>
              </a:ext>
            </a:extLst>
          </p:cNvPr>
          <p:cNvCxnSpPr>
            <a:cxnSpLocks/>
            <a:stCxn id="173" idx="6"/>
            <a:endCxn id="143" idx="1"/>
          </p:cNvCxnSpPr>
          <p:nvPr/>
        </p:nvCxnSpPr>
        <p:spPr bwMode="auto">
          <a:xfrm>
            <a:off x="5478207" y="2366489"/>
            <a:ext cx="2067632" cy="173828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590" name="Straight Arrow Connector 589">
            <a:extLst>
              <a:ext uri="{FF2B5EF4-FFF2-40B4-BE49-F238E27FC236}">
                <a16:creationId xmlns:a16="http://schemas.microsoft.com/office/drawing/2014/main" id="{87D7B796-B280-45B7-B438-A6AE123359DD}"/>
              </a:ext>
            </a:extLst>
          </p:cNvPr>
          <p:cNvCxnSpPr>
            <a:cxnSpLocks/>
            <a:stCxn id="173" idx="6"/>
            <a:endCxn id="147" idx="1"/>
          </p:cNvCxnSpPr>
          <p:nvPr/>
        </p:nvCxnSpPr>
        <p:spPr bwMode="auto">
          <a:xfrm>
            <a:off x="5478207" y="2366489"/>
            <a:ext cx="2067632" cy="208737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2" name="Straight Arrow Connector 611">
            <a:extLst>
              <a:ext uri="{FF2B5EF4-FFF2-40B4-BE49-F238E27FC236}">
                <a16:creationId xmlns:a16="http://schemas.microsoft.com/office/drawing/2014/main" id="{B189B97A-629D-40A3-B7E3-193C373E121B}"/>
              </a:ext>
            </a:extLst>
          </p:cNvPr>
          <p:cNvCxnSpPr>
            <a:cxnSpLocks/>
            <a:endCxn id="83" idx="1"/>
          </p:cNvCxnSpPr>
          <p:nvPr/>
        </p:nvCxnSpPr>
        <p:spPr bwMode="auto">
          <a:xfrm flipV="1">
            <a:off x="5487151" y="1342543"/>
            <a:ext cx="2078279" cy="14513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4" name="Straight Arrow Connector 613">
            <a:extLst>
              <a:ext uri="{FF2B5EF4-FFF2-40B4-BE49-F238E27FC236}">
                <a16:creationId xmlns:a16="http://schemas.microsoft.com/office/drawing/2014/main" id="{EEE99627-F2A9-43BC-9C9D-9923EE0B4F26}"/>
              </a:ext>
            </a:extLst>
          </p:cNvPr>
          <p:cNvCxnSpPr>
            <a:cxnSpLocks/>
            <a:endCxn id="87" idx="1"/>
          </p:cNvCxnSpPr>
          <p:nvPr/>
        </p:nvCxnSpPr>
        <p:spPr bwMode="auto">
          <a:xfrm flipV="1">
            <a:off x="5487151" y="1681344"/>
            <a:ext cx="2078092" cy="111253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6" name="Straight Arrow Connector 615">
            <a:extLst>
              <a:ext uri="{FF2B5EF4-FFF2-40B4-BE49-F238E27FC236}">
                <a16:creationId xmlns:a16="http://schemas.microsoft.com/office/drawing/2014/main" id="{6EF634F5-0D9C-4F2E-A909-927972C357B0}"/>
              </a:ext>
            </a:extLst>
          </p:cNvPr>
          <p:cNvCxnSpPr>
            <a:cxnSpLocks/>
            <a:endCxn id="91" idx="1"/>
          </p:cNvCxnSpPr>
          <p:nvPr/>
        </p:nvCxnSpPr>
        <p:spPr bwMode="auto">
          <a:xfrm flipV="1">
            <a:off x="5487151" y="2020572"/>
            <a:ext cx="2073871" cy="77330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18" name="Straight Arrow Connector 617">
            <a:extLst>
              <a:ext uri="{FF2B5EF4-FFF2-40B4-BE49-F238E27FC236}">
                <a16:creationId xmlns:a16="http://schemas.microsoft.com/office/drawing/2014/main" id="{A2F4466C-A416-4512-8799-6CEDB72C15E3}"/>
              </a:ext>
            </a:extLst>
          </p:cNvPr>
          <p:cNvCxnSpPr>
            <a:cxnSpLocks/>
            <a:endCxn id="95" idx="1"/>
          </p:cNvCxnSpPr>
          <p:nvPr/>
        </p:nvCxnSpPr>
        <p:spPr bwMode="auto">
          <a:xfrm flipV="1">
            <a:off x="5487151" y="2366313"/>
            <a:ext cx="2073871" cy="427566"/>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0" name="Straight Arrow Connector 619">
            <a:extLst>
              <a:ext uri="{FF2B5EF4-FFF2-40B4-BE49-F238E27FC236}">
                <a16:creationId xmlns:a16="http://schemas.microsoft.com/office/drawing/2014/main" id="{DF4A3B46-125D-4DA5-A857-3B6D989A9B19}"/>
              </a:ext>
            </a:extLst>
          </p:cNvPr>
          <p:cNvCxnSpPr>
            <a:cxnSpLocks/>
            <a:endCxn id="99" idx="1"/>
          </p:cNvCxnSpPr>
          <p:nvPr/>
        </p:nvCxnSpPr>
        <p:spPr bwMode="auto">
          <a:xfrm flipV="1">
            <a:off x="5487151" y="2715404"/>
            <a:ext cx="2073871" cy="78474"/>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2" name="Straight Arrow Connector 621">
            <a:extLst>
              <a:ext uri="{FF2B5EF4-FFF2-40B4-BE49-F238E27FC236}">
                <a16:creationId xmlns:a16="http://schemas.microsoft.com/office/drawing/2014/main" id="{0AE6C3DE-1A92-4907-ADD3-7748E7C3EDBE}"/>
              </a:ext>
            </a:extLst>
          </p:cNvPr>
          <p:cNvCxnSpPr>
            <a:cxnSpLocks/>
            <a:endCxn id="131" idx="1"/>
          </p:cNvCxnSpPr>
          <p:nvPr/>
        </p:nvCxnSpPr>
        <p:spPr bwMode="auto">
          <a:xfrm>
            <a:off x="5487151" y="2793878"/>
            <a:ext cx="2063096" cy="28712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4" name="Straight Arrow Connector 623">
            <a:extLst>
              <a:ext uri="{FF2B5EF4-FFF2-40B4-BE49-F238E27FC236}">
                <a16:creationId xmlns:a16="http://schemas.microsoft.com/office/drawing/2014/main" id="{E9CDE658-5932-4862-BC23-1C902542150C}"/>
              </a:ext>
            </a:extLst>
          </p:cNvPr>
          <p:cNvCxnSpPr>
            <a:cxnSpLocks/>
            <a:endCxn id="133" idx="2"/>
          </p:cNvCxnSpPr>
          <p:nvPr/>
        </p:nvCxnSpPr>
        <p:spPr bwMode="auto">
          <a:xfrm>
            <a:off x="5487151" y="2793878"/>
            <a:ext cx="2047726" cy="624433"/>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6" name="Straight Arrow Connector 625">
            <a:extLst>
              <a:ext uri="{FF2B5EF4-FFF2-40B4-BE49-F238E27FC236}">
                <a16:creationId xmlns:a16="http://schemas.microsoft.com/office/drawing/2014/main" id="{F2502927-15CE-411C-837E-29F35946E66E}"/>
              </a:ext>
            </a:extLst>
          </p:cNvPr>
          <p:cNvCxnSpPr>
            <a:cxnSpLocks/>
            <a:endCxn id="139" idx="1"/>
          </p:cNvCxnSpPr>
          <p:nvPr/>
        </p:nvCxnSpPr>
        <p:spPr bwMode="auto">
          <a:xfrm>
            <a:off x="5487151" y="2793878"/>
            <a:ext cx="2058688" cy="965150"/>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28" name="Straight Arrow Connector 627">
            <a:extLst>
              <a:ext uri="{FF2B5EF4-FFF2-40B4-BE49-F238E27FC236}">
                <a16:creationId xmlns:a16="http://schemas.microsoft.com/office/drawing/2014/main" id="{BEE6305E-EC87-4755-BEF4-FACB5D8B9E0A}"/>
              </a:ext>
            </a:extLst>
          </p:cNvPr>
          <p:cNvCxnSpPr>
            <a:cxnSpLocks/>
            <a:endCxn id="143" idx="1"/>
          </p:cNvCxnSpPr>
          <p:nvPr/>
        </p:nvCxnSpPr>
        <p:spPr bwMode="auto">
          <a:xfrm>
            <a:off x="5487151" y="2793878"/>
            <a:ext cx="2058688" cy="1310891"/>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cxnSp>
        <p:nvCxnSpPr>
          <p:cNvPr id="630" name="Straight Arrow Connector 629">
            <a:extLst>
              <a:ext uri="{FF2B5EF4-FFF2-40B4-BE49-F238E27FC236}">
                <a16:creationId xmlns:a16="http://schemas.microsoft.com/office/drawing/2014/main" id="{8C50514B-3CB4-4747-9281-1E7326EF2682}"/>
              </a:ext>
            </a:extLst>
          </p:cNvPr>
          <p:cNvCxnSpPr>
            <a:cxnSpLocks/>
            <a:endCxn id="147" idx="1"/>
          </p:cNvCxnSpPr>
          <p:nvPr/>
        </p:nvCxnSpPr>
        <p:spPr bwMode="auto">
          <a:xfrm>
            <a:off x="5487151" y="2793878"/>
            <a:ext cx="2058688" cy="1659982"/>
          </a:xfrm>
          <a:prstGeom prst="straightConnector1">
            <a:avLst/>
          </a:prstGeom>
          <a:solidFill>
            <a:schemeClr val="accent1"/>
          </a:solidFill>
          <a:ln w="3175" cap="flat" cmpd="sng" algn="ctr">
            <a:solidFill>
              <a:schemeClr val="tx1"/>
            </a:solidFill>
            <a:prstDash val="solid"/>
            <a:round/>
            <a:headEnd type="none" w="med" len="med"/>
            <a:tailEnd type="none" w="sm" len="sm"/>
          </a:ln>
          <a:effectLst/>
        </p:spPr>
      </p:cxnSp>
      <p:sp>
        <p:nvSpPr>
          <p:cNvPr id="662" name="TextBox 661">
            <a:extLst>
              <a:ext uri="{FF2B5EF4-FFF2-40B4-BE49-F238E27FC236}">
                <a16:creationId xmlns:a16="http://schemas.microsoft.com/office/drawing/2014/main" id="{B381E70F-1D40-4954-BF70-A2884D65677B}"/>
              </a:ext>
            </a:extLst>
          </p:cNvPr>
          <p:cNvSpPr txBox="1"/>
          <p:nvPr/>
        </p:nvSpPr>
        <p:spPr>
          <a:xfrm>
            <a:off x="2972850" y="4316611"/>
            <a:ext cx="1079142" cy="307777"/>
          </a:xfrm>
          <a:prstGeom prst="rect">
            <a:avLst/>
          </a:prstGeom>
          <a:noFill/>
        </p:spPr>
        <p:txBody>
          <a:bodyPr wrap="none" rtlCol="0">
            <a:spAutoFit/>
          </a:bodyPr>
          <a:lstStyle/>
          <a:p>
            <a:r>
              <a:rPr lang="en-US" sz="1400" dirty="0"/>
              <a:t>60 neurons</a:t>
            </a:r>
          </a:p>
        </p:txBody>
      </p:sp>
      <p:sp>
        <p:nvSpPr>
          <p:cNvPr id="664" name="TextBox 663">
            <a:extLst>
              <a:ext uri="{FF2B5EF4-FFF2-40B4-BE49-F238E27FC236}">
                <a16:creationId xmlns:a16="http://schemas.microsoft.com/office/drawing/2014/main" id="{0E560B8F-D5CE-4A8F-888C-40F28F8CC87D}"/>
              </a:ext>
            </a:extLst>
          </p:cNvPr>
          <p:cNvSpPr txBox="1"/>
          <p:nvPr/>
        </p:nvSpPr>
        <p:spPr>
          <a:xfrm>
            <a:off x="3895531" y="3948042"/>
            <a:ext cx="1079142" cy="307777"/>
          </a:xfrm>
          <a:prstGeom prst="rect">
            <a:avLst/>
          </a:prstGeom>
          <a:noFill/>
        </p:spPr>
        <p:txBody>
          <a:bodyPr wrap="none" rtlCol="0">
            <a:spAutoFit/>
          </a:bodyPr>
          <a:lstStyle/>
          <a:p>
            <a:r>
              <a:rPr lang="en-US" sz="1400" dirty="0"/>
              <a:t>50 neurons</a:t>
            </a:r>
          </a:p>
        </p:txBody>
      </p:sp>
      <p:sp>
        <p:nvSpPr>
          <p:cNvPr id="666" name="TextBox 665">
            <a:extLst>
              <a:ext uri="{FF2B5EF4-FFF2-40B4-BE49-F238E27FC236}">
                <a16:creationId xmlns:a16="http://schemas.microsoft.com/office/drawing/2014/main" id="{FD08F9BF-6197-4A7A-9EF4-B81C1F54323C}"/>
              </a:ext>
            </a:extLst>
          </p:cNvPr>
          <p:cNvSpPr txBox="1"/>
          <p:nvPr/>
        </p:nvSpPr>
        <p:spPr>
          <a:xfrm>
            <a:off x="4826350" y="3153819"/>
            <a:ext cx="1079142" cy="307777"/>
          </a:xfrm>
          <a:prstGeom prst="rect">
            <a:avLst/>
          </a:prstGeom>
          <a:noFill/>
        </p:spPr>
        <p:txBody>
          <a:bodyPr wrap="none" rtlCol="0">
            <a:spAutoFit/>
          </a:bodyPr>
          <a:lstStyle/>
          <a:p>
            <a:r>
              <a:rPr lang="en-US" sz="1400" dirty="0"/>
              <a:t>40 neurons</a:t>
            </a:r>
          </a:p>
        </p:txBody>
      </p:sp>
    </p:spTree>
    <p:extLst>
      <p:ext uri="{BB962C8B-B14F-4D97-AF65-F5344CB8AC3E}">
        <p14:creationId xmlns:p14="http://schemas.microsoft.com/office/powerpoint/2010/main" val="4035247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many, many, more neural network architectures and learning options/methods</a:t>
            </a:r>
          </a:p>
        </p:txBody>
      </p:sp>
      <p:sp>
        <p:nvSpPr>
          <p:cNvPr id="3" name="TextBox 2">
            <a:extLst>
              <a:ext uri="{FF2B5EF4-FFF2-40B4-BE49-F238E27FC236}">
                <a16:creationId xmlns:a16="http://schemas.microsoft.com/office/drawing/2014/main" id="{E6285530-A6FF-4ACB-BB5B-B111C502F99E}"/>
              </a:ext>
            </a:extLst>
          </p:cNvPr>
          <p:cNvSpPr txBox="1"/>
          <p:nvPr/>
        </p:nvSpPr>
        <p:spPr>
          <a:xfrm>
            <a:off x="838200" y="1962150"/>
            <a:ext cx="7846181"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solidFill>
                  <a:schemeClr val="tx1">
                    <a:lumMod val="65000"/>
                    <a:lumOff val="35000"/>
                  </a:schemeClr>
                </a:solidFill>
                <a:latin typeface="Arial" panose="020B0604020202020204" pitchFamily="34" charset="0"/>
                <a:cs typeface="Arial" panose="020B0604020202020204" pitchFamily="34" charset="0"/>
              </a:rPr>
              <a:t>SKLearn</a:t>
            </a:r>
            <a:r>
              <a:rPr lang="en-US" sz="1600" dirty="0">
                <a:solidFill>
                  <a:schemeClr val="tx1">
                    <a:lumMod val="65000"/>
                    <a:lumOff val="35000"/>
                  </a:schemeClr>
                </a:solidFill>
                <a:latin typeface="Arial" panose="020B0604020202020204" pitchFamily="34" charset="0"/>
                <a:cs typeface="Arial" panose="020B0604020202020204" pitchFamily="34" charset="0"/>
              </a:rPr>
              <a:t> is somewhat limited in the neural network options available. </a:t>
            </a:r>
          </a:p>
          <a:p>
            <a:pPr marL="285750" indent="-285750">
              <a:buFont typeface="Arial" panose="020B0604020202020204" pitchFamily="34" charset="0"/>
              <a:buChar char="•"/>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Recently, many large projects have developed advanced “deep learning” libraries. </a:t>
            </a:r>
          </a:p>
          <a:p>
            <a:pPr marL="742950" lvl="1"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The two most popular open-sourced options are:</a:t>
            </a:r>
          </a:p>
          <a:p>
            <a:pPr marL="1200150" lvl="2"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TensorFlow</a:t>
            </a:r>
            <a:r>
              <a:rPr lang="en-US" sz="1600" dirty="0">
                <a:solidFill>
                  <a:schemeClr val="tx1">
                    <a:lumMod val="65000"/>
                    <a:lumOff val="35000"/>
                  </a:schemeClr>
                </a:solidFill>
                <a:latin typeface="Arial" panose="020B0604020202020204" pitchFamily="34" charset="0"/>
                <a:cs typeface="Arial" panose="020B0604020202020204" pitchFamily="34" charset="0"/>
              </a:rPr>
              <a:t> (Developed by Google Brain team – released to public)</a:t>
            </a:r>
          </a:p>
          <a:p>
            <a:pPr marL="1657350" lvl="3"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Keras</a:t>
            </a:r>
            <a:r>
              <a:rPr lang="en-US" sz="1600" dirty="0">
                <a:solidFill>
                  <a:schemeClr val="tx1">
                    <a:lumMod val="65000"/>
                    <a:lumOff val="35000"/>
                  </a:schemeClr>
                </a:solidFill>
                <a:latin typeface="Arial" panose="020B0604020202020204" pitchFamily="34" charset="0"/>
                <a:cs typeface="Arial" panose="020B0604020202020204" pitchFamily="34" charset="0"/>
              </a:rPr>
              <a:t> – Opensource library Python interface to TensorFlow</a:t>
            </a:r>
          </a:p>
          <a:p>
            <a:pPr marL="1200150" lvl="2"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PyTorch</a:t>
            </a:r>
            <a:r>
              <a:rPr lang="en-US" sz="1600" dirty="0">
                <a:solidFill>
                  <a:schemeClr val="tx1">
                    <a:lumMod val="65000"/>
                    <a:lumOff val="35000"/>
                  </a:schemeClr>
                </a:solidFill>
                <a:latin typeface="Arial" panose="020B0604020202020204" pitchFamily="34" charset="0"/>
                <a:cs typeface="Arial" panose="020B0604020202020204" pitchFamily="34" charset="0"/>
              </a:rPr>
              <a:t> (Facebook’s AI research lab)</a:t>
            </a:r>
          </a:p>
          <a:p>
            <a:pPr marL="1657350" lvl="3"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Tesla Autopilot build using </a:t>
            </a:r>
            <a:r>
              <a:rPr lang="en-US" sz="1600" dirty="0" err="1">
                <a:solidFill>
                  <a:schemeClr val="tx1">
                    <a:lumMod val="65000"/>
                    <a:lumOff val="35000"/>
                  </a:schemeClr>
                </a:solidFill>
                <a:latin typeface="Arial" panose="020B0604020202020204" pitchFamily="34" charset="0"/>
                <a:cs typeface="Arial" panose="020B0604020202020204" pitchFamily="34" charset="0"/>
              </a:rPr>
              <a:t>PyTorch</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628650" indent="-285750">
              <a:buFont typeface="Arial" panose="020B0604020202020204" pitchFamily="34" charset="0"/>
              <a:buChar char="•"/>
            </a:pPr>
            <a:r>
              <a:rPr lang="en-US" sz="1600" dirty="0">
                <a:solidFill>
                  <a:schemeClr val="tx1">
                    <a:lumMod val="65000"/>
                    <a:lumOff val="35000"/>
                  </a:schemeClr>
                </a:solidFill>
                <a:latin typeface="Arial" panose="020B0604020202020204" pitchFamily="34" charset="0"/>
                <a:cs typeface="Arial" panose="020B0604020202020204" pitchFamily="34" charset="0"/>
              </a:rPr>
              <a:t>Sign up for data science programming next semester – we will cover deep learning models using TensorFlow!</a:t>
            </a:r>
          </a:p>
        </p:txBody>
      </p:sp>
    </p:spTree>
    <p:extLst>
      <p:ext uri="{BB962C8B-B14F-4D97-AF65-F5344CB8AC3E}">
        <p14:creationId xmlns:p14="http://schemas.microsoft.com/office/powerpoint/2010/main" val="58181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091A-C279-DF0E-FC48-DF474C2A1BF4}"/>
              </a:ext>
            </a:extLst>
          </p:cNvPr>
          <p:cNvSpPr>
            <a:spLocks noGrp="1"/>
          </p:cNvSpPr>
          <p:nvPr>
            <p:ph type="title"/>
          </p:nvPr>
        </p:nvSpPr>
        <p:spPr>
          <a:xfrm>
            <a:off x="754307" y="-186683"/>
            <a:ext cx="2535395" cy="1232217"/>
          </a:xfrm>
        </p:spPr>
        <p:txBody>
          <a:bodyPr anchor="b">
            <a:normAutofit/>
          </a:bodyPr>
          <a:lstStyle/>
          <a:p>
            <a:r>
              <a:rPr lang="en-US" sz="2700">
                <a:solidFill>
                  <a:schemeClr val="tx2"/>
                </a:solidFill>
              </a:rPr>
              <a:t>Interpretation:</a:t>
            </a:r>
          </a:p>
        </p:txBody>
      </p:sp>
      <p:sp>
        <p:nvSpPr>
          <p:cNvPr id="3" name="Content Placeholder 2">
            <a:extLst>
              <a:ext uri="{FF2B5EF4-FFF2-40B4-BE49-F238E27FC236}">
                <a16:creationId xmlns:a16="http://schemas.microsoft.com/office/drawing/2014/main" id="{F74FD7AD-07D1-3BB7-7914-531B427DDBAD}"/>
              </a:ext>
            </a:extLst>
          </p:cNvPr>
          <p:cNvSpPr>
            <a:spLocks noGrp="1"/>
          </p:cNvSpPr>
          <p:nvPr>
            <p:ph idx="1"/>
          </p:nvPr>
        </p:nvSpPr>
        <p:spPr>
          <a:xfrm>
            <a:off x="674858" y="1463087"/>
            <a:ext cx="2827354" cy="2989384"/>
          </a:xfrm>
        </p:spPr>
        <p:txBody>
          <a:bodyPr>
            <a:normAutofit/>
          </a:bodyPr>
          <a:lstStyle/>
          <a:p>
            <a:r>
              <a:rPr lang="en-US" sz="1200" b="1" dirty="0">
                <a:solidFill>
                  <a:schemeClr val="tx2"/>
                </a:solidFill>
              </a:rPr>
              <a:t>Gain Chart</a:t>
            </a:r>
            <a:r>
              <a:rPr lang="en-US" sz="1200" dirty="0">
                <a:solidFill>
                  <a:schemeClr val="tx2"/>
                </a:solidFill>
              </a:rPr>
              <a:t>: Your model is adequate if the curve is above the diagonal (random model). The farther it is from the diagonal, the better.</a:t>
            </a:r>
          </a:p>
          <a:p>
            <a:endParaRPr lang="en-US" sz="1200" dirty="0">
              <a:solidFill>
                <a:schemeClr val="tx2"/>
              </a:solidFill>
            </a:endParaRPr>
          </a:p>
          <a:p>
            <a:r>
              <a:rPr lang="en-US" sz="1200" b="1" dirty="0">
                <a:solidFill>
                  <a:schemeClr val="tx2"/>
                </a:solidFill>
              </a:rPr>
              <a:t>Lift Chart</a:t>
            </a:r>
            <a:r>
              <a:rPr lang="en-US" sz="1200" dirty="0">
                <a:solidFill>
                  <a:schemeClr val="tx2"/>
                </a:solidFill>
              </a:rPr>
              <a:t>: A Lift value 1 means your model is no better than random guessing. Values greater than 1 indicate the factor by which your model outperforms a random model.</a:t>
            </a:r>
          </a:p>
        </p:txBody>
      </p:sp>
      <p:pic>
        <p:nvPicPr>
          <p:cNvPr id="2052" name="Picture 4">
            <a:extLst>
              <a:ext uri="{FF2B5EF4-FFF2-40B4-BE49-F238E27FC236}">
                <a16:creationId xmlns:a16="http://schemas.microsoft.com/office/drawing/2014/main" id="{AE6CC047-AF76-8FF6-2093-B9099F3BB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341" y="938306"/>
            <a:ext cx="5120210" cy="280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04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2A58-A34E-817C-ABF2-A696E0F8AA1B}"/>
              </a:ext>
            </a:extLst>
          </p:cNvPr>
          <p:cNvSpPr>
            <a:spLocks noGrp="1"/>
          </p:cNvSpPr>
          <p:nvPr>
            <p:ph type="title"/>
          </p:nvPr>
        </p:nvSpPr>
        <p:spPr/>
        <p:txBody>
          <a:bodyPr/>
          <a:lstStyle/>
          <a:p>
            <a:r>
              <a:rPr lang="en-US" dirty="0"/>
              <a:t>Gain</a:t>
            </a:r>
          </a:p>
        </p:txBody>
      </p:sp>
      <p:sp>
        <p:nvSpPr>
          <p:cNvPr id="3" name="Content Placeholder 2">
            <a:extLst>
              <a:ext uri="{FF2B5EF4-FFF2-40B4-BE49-F238E27FC236}">
                <a16:creationId xmlns:a16="http://schemas.microsoft.com/office/drawing/2014/main" id="{3D1573A1-6E38-F5EB-4AB3-5E01863C0555}"/>
              </a:ext>
            </a:extLst>
          </p:cNvPr>
          <p:cNvSpPr>
            <a:spLocks noGrp="1"/>
          </p:cNvSpPr>
          <p:nvPr>
            <p:ph idx="1"/>
          </p:nvPr>
        </p:nvSpPr>
        <p:spPr>
          <a:xfrm>
            <a:off x="628650" y="1369219"/>
            <a:ext cx="7541956" cy="2400469"/>
          </a:xfrm>
        </p:spPr>
        <p:txBody>
          <a:bodyPr>
            <a:normAutofit fontScale="92500" lnSpcReduction="20000"/>
          </a:bodyPr>
          <a:lstStyle/>
          <a:p>
            <a:r>
              <a:rPr lang="en-US" dirty="0"/>
              <a:t>Predict the probability Y = 1 (positive) using the model and arrange the observation in the decreasing order of predicted probability [i.e., P(Y = 1)].</a:t>
            </a:r>
          </a:p>
          <a:p>
            <a:r>
              <a:rPr lang="en-US" dirty="0"/>
              <a:t>Divide the data sets into deciles (or more than 10). Calculate the number of positives (Y = 1) in each decile and the cumulative number of positives up to a decile.</a:t>
            </a:r>
          </a:p>
          <a:p>
            <a:r>
              <a:rPr lang="en-US" dirty="0"/>
              <a:t>Gain is the ratio between the cumulative number of positive observations up to a decile to the total number of positive observations in the data. The gain chart is a chart drawn between the gain on the vertical axis and the decile on the horizontal axis.</a:t>
            </a:r>
          </a:p>
        </p:txBody>
      </p:sp>
      <p:pic>
        <p:nvPicPr>
          <p:cNvPr id="4" name="Picture 3">
            <a:extLst>
              <a:ext uri="{FF2B5EF4-FFF2-40B4-BE49-F238E27FC236}">
                <a16:creationId xmlns:a16="http://schemas.microsoft.com/office/drawing/2014/main" id="{D22A1AB7-5C43-D959-51F1-DCACB55BA739}"/>
              </a:ext>
            </a:extLst>
          </p:cNvPr>
          <p:cNvPicPr>
            <a:picLocks noChangeAspect="1"/>
          </p:cNvPicPr>
          <p:nvPr/>
        </p:nvPicPr>
        <p:blipFill>
          <a:blip r:embed="rId2"/>
          <a:stretch>
            <a:fillRect/>
          </a:stretch>
        </p:blipFill>
        <p:spPr>
          <a:xfrm>
            <a:off x="2499852" y="3987872"/>
            <a:ext cx="3200400" cy="200025"/>
          </a:xfrm>
          <a:prstGeom prst="rect">
            <a:avLst/>
          </a:prstGeom>
        </p:spPr>
      </p:pic>
    </p:spTree>
    <p:extLst>
      <p:ext uri="{BB962C8B-B14F-4D97-AF65-F5344CB8AC3E}">
        <p14:creationId xmlns:p14="http://schemas.microsoft.com/office/powerpoint/2010/main" val="30495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3B773DC-0A68-7404-CC61-5AA9A0E62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23" y="495546"/>
            <a:ext cx="4225177" cy="32008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2F66846-8BE8-404D-FF5F-7E9E402FA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867" y="1099844"/>
            <a:ext cx="3685991" cy="218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4540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10728</TotalTime>
  <Words>3721</Words>
  <Application>Microsoft Office PowerPoint</Application>
  <PresentationFormat>On-screen Show (16:9)</PresentationFormat>
  <Paragraphs>1402</Paragraphs>
  <Slides>67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Averia Libre</vt:lpstr>
      <vt:lpstr>Calibri</vt:lpstr>
      <vt:lpstr>medium-content-serif-font</vt:lpstr>
      <vt:lpstr>Times</vt:lpstr>
      <vt:lpstr>Univers 65</vt:lpstr>
      <vt:lpstr>Office Theme</vt:lpstr>
      <vt:lpstr>ISM 6136</vt:lpstr>
      <vt:lpstr>PowerPoint Presentation</vt:lpstr>
      <vt:lpstr>See notebook</vt:lpstr>
      <vt:lpstr>PowerPoint Presentation</vt:lpstr>
      <vt:lpstr>Definitions:</vt:lpstr>
      <vt:lpstr>PowerPoint Presentation</vt:lpstr>
      <vt:lpstr>Interpretation:</vt:lpstr>
      <vt:lpstr>Gain</vt:lpstr>
      <vt:lpstr>PowerPoint Presentation</vt:lpstr>
      <vt:lpstr>Lift</vt:lpstr>
      <vt:lpstr>PowerPoint Presentation</vt:lpstr>
      <vt:lpstr>See notebook Example</vt:lpstr>
      <vt:lpstr>PowerPoint Presentation</vt:lpstr>
      <vt:lpstr>Agenda</vt:lpstr>
      <vt:lpstr>Neuron</vt:lpstr>
      <vt:lpstr>A network of neurons processes stimulus and calculates a response…</vt:lpstr>
      <vt:lpstr>Different pathways can calculate different responses…</vt:lpstr>
      <vt:lpstr>Our brains are a complex network of neurons…</vt:lpstr>
      <vt:lpstr>Perceptron</vt:lpstr>
      <vt:lpstr>Biology VS Technology</vt:lpstr>
      <vt:lpstr>Perceptron History</vt:lpstr>
      <vt:lpstr>Hebb’s Rule (1949)</vt:lpstr>
      <vt:lpstr>Resenblatt’s “Perceptron” (1958)</vt:lpstr>
      <vt:lpstr>Perceptron </vt:lpstr>
      <vt:lpstr>Rosenblatt’s Enthusiasm</vt:lpstr>
      <vt:lpstr>Rise of Neural Networks</vt:lpstr>
      <vt:lpstr>Multiply each input value by weights</vt:lpstr>
      <vt:lpstr>Sum up all these multiplications</vt:lpstr>
      <vt:lpstr>Add bias values</vt:lpstr>
      <vt:lpstr>Input this sum into an activation function</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Other activation functions…</vt:lpstr>
      <vt:lpstr>SKLearn support</vt:lpstr>
      <vt:lpstr>Neural networks</vt:lpstr>
      <vt:lpstr>Neural Network = A multi-layer perceptron</vt:lpstr>
      <vt:lpstr>Artificial Neural Networks</vt:lpstr>
      <vt:lpstr>General Structure of ANN</vt:lpstr>
      <vt:lpstr>How a network learns?</vt:lpstr>
      <vt:lpstr>How does a neural network find the best solution?</vt:lpstr>
      <vt:lpstr>Example of ANN</vt:lpstr>
      <vt:lpstr>Detecting Handwritten Digits</vt:lpstr>
      <vt:lpstr>MNIST Data </vt:lpstr>
      <vt:lpstr>Potential Network</vt:lpstr>
      <vt:lpstr>Potential Network</vt:lpstr>
      <vt:lpstr>Potential Network</vt:lpstr>
      <vt:lpstr>There are many, many, more neural network architectures and learning options/methods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 Smith</cp:lastModifiedBy>
  <cp:revision>458</cp:revision>
  <dcterms:created xsi:type="dcterms:W3CDTF">2019-11-06T18:18:56Z</dcterms:created>
  <dcterms:modified xsi:type="dcterms:W3CDTF">2023-10-16T10:57:09Z</dcterms:modified>
</cp:coreProperties>
</file>