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3"/>
  </p:notesMasterIdLst>
  <p:sldIdLst>
    <p:sldId id="264" r:id="rId2"/>
    <p:sldId id="355" r:id="rId3"/>
    <p:sldId id="714" r:id="rId4"/>
    <p:sldId id="657" r:id="rId5"/>
    <p:sldId id="671" r:id="rId6"/>
    <p:sldId id="585" r:id="rId7"/>
    <p:sldId id="263" r:id="rId8"/>
    <p:sldId id="325" r:id="rId9"/>
    <p:sldId id="313" r:id="rId10"/>
    <p:sldId id="675" r:id="rId11"/>
    <p:sldId id="265" r:id="rId12"/>
    <p:sldId id="266" r:id="rId13"/>
    <p:sldId id="676" r:id="rId14"/>
    <p:sldId id="381" r:id="rId15"/>
    <p:sldId id="285" r:id="rId16"/>
    <p:sldId id="268" r:id="rId17"/>
    <p:sldId id="314" r:id="rId18"/>
    <p:sldId id="303" r:id="rId19"/>
    <p:sldId id="332" r:id="rId20"/>
    <p:sldId id="333" r:id="rId21"/>
    <p:sldId id="334" r:id="rId22"/>
    <p:sldId id="335" r:id="rId23"/>
    <p:sldId id="336" r:id="rId24"/>
    <p:sldId id="327" r:id="rId25"/>
    <p:sldId id="304" r:id="rId26"/>
    <p:sldId id="399" r:id="rId27"/>
    <p:sldId id="400" r:id="rId28"/>
    <p:sldId id="337" r:id="rId29"/>
    <p:sldId id="330" r:id="rId30"/>
    <p:sldId id="331" r:id="rId31"/>
    <p:sldId id="299" r:id="rId32"/>
    <p:sldId id="293" r:id="rId33"/>
    <p:sldId id="288" r:id="rId34"/>
    <p:sldId id="278" r:id="rId35"/>
    <p:sldId id="279" r:id="rId36"/>
    <p:sldId id="280" r:id="rId37"/>
    <p:sldId id="305" r:id="rId38"/>
    <p:sldId id="343" r:id="rId39"/>
    <p:sldId id="674" r:id="rId40"/>
    <p:sldId id="711" r:id="rId41"/>
    <p:sldId id="653" r:id="rId42"/>
    <p:sldId id="655" r:id="rId43"/>
    <p:sldId id="678" r:id="rId44"/>
    <p:sldId id="654" r:id="rId45"/>
    <p:sldId id="259" r:id="rId46"/>
    <p:sldId id="260" r:id="rId47"/>
    <p:sldId id="261" r:id="rId48"/>
    <p:sldId id="262" r:id="rId49"/>
    <p:sldId id="679" r:id="rId50"/>
    <p:sldId id="680" r:id="rId51"/>
    <p:sldId id="681" r:id="rId52"/>
    <p:sldId id="682" r:id="rId53"/>
    <p:sldId id="707" r:id="rId54"/>
    <p:sldId id="710" r:id="rId55"/>
    <p:sldId id="715" r:id="rId56"/>
    <p:sldId id="716" r:id="rId57"/>
    <p:sldId id="677" r:id="rId58"/>
    <p:sldId id="633" r:id="rId59"/>
    <p:sldId id="646" r:id="rId60"/>
    <p:sldId id="645" r:id="rId61"/>
    <p:sldId id="267" r:id="rId6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ith, Tim [ISBA]" initials="ST[" lastIdx="2" clrIdx="0">
    <p:extLst>
      <p:ext uri="{19B8F6BF-5375-455C-9EA6-DF929625EA0E}">
        <p15:presenceInfo xmlns:p15="http://schemas.microsoft.com/office/powerpoint/2012/main" userId="S::timsmith@iastate.edu::f31654f8-e825-44b9-9f42-ae59432b1ef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47"/>
    <a:srgbClr val="ECEAD1"/>
    <a:srgbClr val="CFC493"/>
    <a:srgbClr val="466069"/>
    <a:srgbClr val="7E96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33"/>
    <p:restoredTop sz="94541" autoAdjust="0"/>
  </p:normalViewPr>
  <p:slideViewPr>
    <p:cSldViewPr snapToGrid="0" snapToObjects="1">
      <p:cViewPr varScale="1">
        <p:scale>
          <a:sx n="165" d="100"/>
          <a:sy n="165" d="100"/>
        </p:scale>
        <p:origin x="984" y="184"/>
      </p:cViewPr>
      <p:guideLst>
        <p:guide orient="horz" pos="1620"/>
        <p:guide pos="2880"/>
      </p:guideLst>
    </p:cSldViewPr>
  </p:slideViewPr>
  <p:notesTextViewPr>
    <p:cViewPr>
      <p:scale>
        <a:sx n="1" d="1"/>
        <a:sy n="1" d="1"/>
      </p:scale>
      <p:origin x="0" y="0"/>
    </p:cViewPr>
  </p:notesTextViewPr>
  <p:notesViewPr>
    <p:cSldViewPr snapToGrid="0" snapToObjects="1">
      <p:cViewPr varScale="1">
        <p:scale>
          <a:sx n="194" d="100"/>
          <a:sy n="194" d="100"/>
        </p:scale>
        <p:origin x="1518" y="13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9E4DD8-6FF0-4898-8883-680B98142405}"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2B43FC06-F994-4DFC-868B-EE9E60CCD3FA}">
      <dgm:prSet/>
      <dgm:spPr/>
      <dgm:t>
        <a:bodyPr/>
        <a:lstStyle/>
        <a:p>
          <a:pPr>
            <a:lnSpc>
              <a:spcPct val="100000"/>
            </a:lnSpc>
            <a:defRPr b="1"/>
          </a:pPr>
          <a:r>
            <a:rPr lang="en-US"/>
            <a:t>Descriptive analytics: What happened?</a:t>
          </a:r>
        </a:p>
      </dgm:t>
    </dgm:pt>
    <dgm:pt modelId="{A18CDD03-21DD-49A3-9D5A-FA2F1931FE1C}" type="parTrans" cxnId="{7D589499-609B-4BC2-B77B-3E8945DD31C3}">
      <dgm:prSet/>
      <dgm:spPr/>
      <dgm:t>
        <a:bodyPr/>
        <a:lstStyle/>
        <a:p>
          <a:endParaRPr lang="en-US"/>
        </a:p>
      </dgm:t>
    </dgm:pt>
    <dgm:pt modelId="{26F3DD80-0766-439F-9EAF-DF05369E6819}" type="sibTrans" cxnId="{7D589499-609B-4BC2-B77B-3E8945DD31C3}">
      <dgm:prSet/>
      <dgm:spPr/>
      <dgm:t>
        <a:bodyPr/>
        <a:lstStyle/>
        <a:p>
          <a:endParaRPr lang="en-US"/>
        </a:p>
      </dgm:t>
    </dgm:pt>
    <dgm:pt modelId="{15C8C493-2EDF-4D60-9111-D95AE0686F4B}">
      <dgm:prSet/>
      <dgm:spPr/>
      <dgm:t>
        <a:bodyPr/>
        <a:lstStyle/>
        <a:p>
          <a:pPr>
            <a:lnSpc>
              <a:spcPct val="100000"/>
            </a:lnSpc>
          </a:pPr>
          <a:r>
            <a:rPr lang="en-US"/>
            <a:t>- uses data to understand past, answers the questions what happened and why did it happen</a:t>
          </a:r>
        </a:p>
      </dgm:t>
    </dgm:pt>
    <dgm:pt modelId="{C073FAE1-698E-4F45-AA74-C7AAD0BB7794}" type="parTrans" cxnId="{6DC02815-92DA-4D66-98B2-752A568FC33E}">
      <dgm:prSet/>
      <dgm:spPr/>
      <dgm:t>
        <a:bodyPr/>
        <a:lstStyle/>
        <a:p>
          <a:endParaRPr lang="en-US"/>
        </a:p>
      </dgm:t>
    </dgm:pt>
    <dgm:pt modelId="{8D3B5D6E-FDAE-4352-8120-DE1232D22F14}" type="sibTrans" cxnId="{6DC02815-92DA-4D66-98B2-752A568FC33E}">
      <dgm:prSet/>
      <dgm:spPr/>
      <dgm:t>
        <a:bodyPr/>
        <a:lstStyle/>
        <a:p>
          <a:endParaRPr lang="en-US"/>
        </a:p>
      </dgm:t>
    </dgm:pt>
    <dgm:pt modelId="{E7C6A7B0-EA92-4D69-B03C-0FE47CDE1C52}">
      <dgm:prSet/>
      <dgm:spPr/>
      <dgm:t>
        <a:bodyPr/>
        <a:lstStyle/>
        <a:p>
          <a:pPr>
            <a:lnSpc>
              <a:spcPct val="100000"/>
            </a:lnSpc>
            <a:defRPr b="1"/>
          </a:pPr>
          <a:r>
            <a:rPr lang="en-US"/>
            <a:t>Diagnostics Analytics: Why did this happen?</a:t>
          </a:r>
        </a:p>
      </dgm:t>
    </dgm:pt>
    <dgm:pt modelId="{B913FB99-01C7-408D-8AA6-7ADD13ABDEA8}" type="parTrans" cxnId="{52013945-73EA-4199-A71E-CFECCDCEE83C}">
      <dgm:prSet/>
      <dgm:spPr/>
      <dgm:t>
        <a:bodyPr/>
        <a:lstStyle/>
        <a:p>
          <a:endParaRPr lang="en-US"/>
        </a:p>
      </dgm:t>
    </dgm:pt>
    <dgm:pt modelId="{53FA2DF2-B469-4742-A406-FF7C2383D724}" type="sibTrans" cxnId="{52013945-73EA-4199-A71E-CFECCDCEE83C}">
      <dgm:prSet/>
      <dgm:spPr/>
      <dgm:t>
        <a:bodyPr/>
        <a:lstStyle/>
        <a:p>
          <a:endParaRPr lang="en-US"/>
        </a:p>
      </dgm:t>
    </dgm:pt>
    <dgm:pt modelId="{37C0BC74-C137-4265-952A-123AA8AF8ABD}">
      <dgm:prSet/>
      <dgm:spPr/>
      <dgm:t>
        <a:bodyPr/>
        <a:lstStyle/>
        <a:p>
          <a:pPr>
            <a:lnSpc>
              <a:spcPct val="100000"/>
            </a:lnSpc>
          </a:pPr>
          <a:r>
            <a:rPr lang="en-US"/>
            <a:t>- uses data to infer the antecedent factors that caused some outcome to happen</a:t>
          </a:r>
        </a:p>
      </dgm:t>
    </dgm:pt>
    <dgm:pt modelId="{8033B52F-1179-48A2-BBB3-15D686962E62}" type="parTrans" cxnId="{1F82F633-5DC4-4C13-A3F7-B325CA0B162A}">
      <dgm:prSet/>
      <dgm:spPr/>
      <dgm:t>
        <a:bodyPr/>
        <a:lstStyle/>
        <a:p>
          <a:endParaRPr lang="en-US"/>
        </a:p>
      </dgm:t>
    </dgm:pt>
    <dgm:pt modelId="{6B7813CD-A8FE-4DCD-A631-73DF252E08B0}" type="sibTrans" cxnId="{1F82F633-5DC4-4C13-A3F7-B325CA0B162A}">
      <dgm:prSet/>
      <dgm:spPr/>
      <dgm:t>
        <a:bodyPr/>
        <a:lstStyle/>
        <a:p>
          <a:endParaRPr lang="en-US"/>
        </a:p>
      </dgm:t>
    </dgm:pt>
    <dgm:pt modelId="{584CA0FC-1E61-4F8B-88E3-24E4BB042962}">
      <dgm:prSet/>
      <dgm:spPr/>
      <dgm:t>
        <a:bodyPr/>
        <a:lstStyle/>
        <a:p>
          <a:pPr>
            <a:lnSpc>
              <a:spcPct val="100000"/>
            </a:lnSpc>
            <a:defRPr b="1"/>
          </a:pPr>
          <a:r>
            <a:rPr lang="en-US"/>
            <a:t>Predictive analytics: What could happen?</a:t>
          </a:r>
        </a:p>
      </dgm:t>
    </dgm:pt>
    <dgm:pt modelId="{51868D68-5109-4764-B2B6-B5E3CF4228EF}" type="parTrans" cxnId="{5DA0BEC8-8DB6-4888-9E87-512D33686488}">
      <dgm:prSet/>
      <dgm:spPr/>
      <dgm:t>
        <a:bodyPr/>
        <a:lstStyle/>
        <a:p>
          <a:endParaRPr lang="en-US"/>
        </a:p>
      </dgm:t>
    </dgm:pt>
    <dgm:pt modelId="{AB7569F0-D51E-4689-A3CD-74320F9E25D8}" type="sibTrans" cxnId="{5DA0BEC8-8DB6-4888-9E87-512D33686488}">
      <dgm:prSet/>
      <dgm:spPr/>
      <dgm:t>
        <a:bodyPr/>
        <a:lstStyle/>
        <a:p>
          <a:endParaRPr lang="en-US"/>
        </a:p>
      </dgm:t>
    </dgm:pt>
    <dgm:pt modelId="{E0189D9E-3BB1-4E22-9EFB-756EAB04DB85}">
      <dgm:prSet/>
      <dgm:spPr/>
      <dgm:t>
        <a:bodyPr/>
        <a:lstStyle/>
        <a:p>
          <a:pPr>
            <a:lnSpc>
              <a:spcPct val="100000"/>
            </a:lnSpc>
          </a:pPr>
          <a:r>
            <a:rPr lang="en-US"/>
            <a:t>- utilizes statistical and machine learning techniques to make predictions about the future</a:t>
          </a:r>
        </a:p>
      </dgm:t>
    </dgm:pt>
    <dgm:pt modelId="{75B0D3E6-5A92-44B5-B49F-CB027201D656}" type="parTrans" cxnId="{099253B8-565A-4AF6-A160-332B2AC80904}">
      <dgm:prSet/>
      <dgm:spPr/>
      <dgm:t>
        <a:bodyPr/>
        <a:lstStyle/>
        <a:p>
          <a:endParaRPr lang="en-US"/>
        </a:p>
      </dgm:t>
    </dgm:pt>
    <dgm:pt modelId="{4C21999B-9246-4952-B22A-723FF571583F}" type="sibTrans" cxnId="{099253B8-565A-4AF6-A160-332B2AC80904}">
      <dgm:prSet/>
      <dgm:spPr/>
      <dgm:t>
        <a:bodyPr/>
        <a:lstStyle/>
        <a:p>
          <a:endParaRPr lang="en-US"/>
        </a:p>
      </dgm:t>
    </dgm:pt>
    <dgm:pt modelId="{BD5D07C3-2FAF-47D8-92AF-8FA69D3FBEFC}">
      <dgm:prSet/>
      <dgm:spPr/>
      <dgm:t>
        <a:bodyPr/>
        <a:lstStyle/>
        <a:p>
          <a:pPr>
            <a:lnSpc>
              <a:spcPct val="100000"/>
            </a:lnSpc>
            <a:defRPr b="1"/>
          </a:pPr>
          <a:r>
            <a:rPr lang="en-US"/>
            <a:t>Prescriptive analytics: What should we do?</a:t>
          </a:r>
        </a:p>
      </dgm:t>
    </dgm:pt>
    <dgm:pt modelId="{93FD9DE9-6159-49BA-87D0-CA37CA8DA073}" type="parTrans" cxnId="{821AC162-F747-454C-96DF-4B3EAF319D63}">
      <dgm:prSet/>
      <dgm:spPr/>
      <dgm:t>
        <a:bodyPr/>
        <a:lstStyle/>
        <a:p>
          <a:endParaRPr lang="en-US"/>
        </a:p>
      </dgm:t>
    </dgm:pt>
    <dgm:pt modelId="{3C0BF341-6A16-44CF-A89F-9C64AF2702B2}" type="sibTrans" cxnId="{821AC162-F747-454C-96DF-4B3EAF319D63}">
      <dgm:prSet/>
      <dgm:spPr/>
      <dgm:t>
        <a:bodyPr/>
        <a:lstStyle/>
        <a:p>
          <a:endParaRPr lang="en-US"/>
        </a:p>
      </dgm:t>
    </dgm:pt>
    <dgm:pt modelId="{D40C2BC8-09E2-41E4-9617-810A52271062}">
      <dgm:prSet/>
      <dgm:spPr/>
      <dgm:t>
        <a:bodyPr/>
        <a:lstStyle/>
        <a:p>
          <a:pPr>
            <a:lnSpc>
              <a:spcPct val="100000"/>
            </a:lnSpc>
          </a:pPr>
          <a:r>
            <a:rPr lang="en-US"/>
            <a:t>- often uses optimization techniques, provides recommendations of actions that will take advantage of the predictions</a:t>
          </a:r>
        </a:p>
      </dgm:t>
    </dgm:pt>
    <dgm:pt modelId="{3A62F879-40A0-4B7F-B3BC-F8DAF992FB43}" type="parTrans" cxnId="{DB109638-DEA8-45E5-9FF1-FC5E294BBDD8}">
      <dgm:prSet/>
      <dgm:spPr/>
      <dgm:t>
        <a:bodyPr/>
        <a:lstStyle/>
        <a:p>
          <a:endParaRPr lang="en-US"/>
        </a:p>
      </dgm:t>
    </dgm:pt>
    <dgm:pt modelId="{07F6E195-004F-4AAE-975D-CCB57D505259}" type="sibTrans" cxnId="{DB109638-DEA8-45E5-9FF1-FC5E294BBDD8}">
      <dgm:prSet/>
      <dgm:spPr/>
      <dgm:t>
        <a:bodyPr/>
        <a:lstStyle/>
        <a:p>
          <a:endParaRPr lang="en-US"/>
        </a:p>
      </dgm:t>
    </dgm:pt>
    <dgm:pt modelId="{284F4BDD-8773-46A9-B560-D45B592ED8FE}" type="pres">
      <dgm:prSet presAssocID="{289E4DD8-6FF0-4898-8883-680B98142405}" presName="root" presStyleCnt="0">
        <dgm:presLayoutVars>
          <dgm:dir/>
          <dgm:resizeHandles val="exact"/>
        </dgm:presLayoutVars>
      </dgm:prSet>
      <dgm:spPr/>
    </dgm:pt>
    <dgm:pt modelId="{64924299-988E-4097-B11A-2B77D2D1D380}" type="pres">
      <dgm:prSet presAssocID="{2B43FC06-F994-4DFC-868B-EE9E60CCD3FA}" presName="compNode" presStyleCnt="0"/>
      <dgm:spPr/>
    </dgm:pt>
    <dgm:pt modelId="{F4D617E6-4934-4B5D-8AB3-C6AB16434B96}" type="pres">
      <dgm:prSet presAssocID="{2B43FC06-F994-4DFC-868B-EE9E60CCD3F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06D7CA68-69C3-49F6-8E85-4A8D0B564BC8}" type="pres">
      <dgm:prSet presAssocID="{2B43FC06-F994-4DFC-868B-EE9E60CCD3FA}" presName="iconSpace" presStyleCnt="0"/>
      <dgm:spPr/>
    </dgm:pt>
    <dgm:pt modelId="{165C8A9C-AC61-4F4E-A9E9-3DE105514D56}" type="pres">
      <dgm:prSet presAssocID="{2B43FC06-F994-4DFC-868B-EE9E60CCD3FA}" presName="parTx" presStyleLbl="revTx" presStyleIdx="0" presStyleCnt="8">
        <dgm:presLayoutVars>
          <dgm:chMax val="0"/>
          <dgm:chPref val="0"/>
        </dgm:presLayoutVars>
      </dgm:prSet>
      <dgm:spPr/>
    </dgm:pt>
    <dgm:pt modelId="{7036284B-8946-436F-8376-6645CF659225}" type="pres">
      <dgm:prSet presAssocID="{2B43FC06-F994-4DFC-868B-EE9E60CCD3FA}" presName="txSpace" presStyleCnt="0"/>
      <dgm:spPr/>
    </dgm:pt>
    <dgm:pt modelId="{A21F3179-07B6-4959-90C5-78DEC2503F1E}" type="pres">
      <dgm:prSet presAssocID="{2B43FC06-F994-4DFC-868B-EE9E60CCD3FA}" presName="desTx" presStyleLbl="revTx" presStyleIdx="1" presStyleCnt="8">
        <dgm:presLayoutVars/>
      </dgm:prSet>
      <dgm:spPr/>
    </dgm:pt>
    <dgm:pt modelId="{FDB605C4-722E-4F39-9819-28CF27192EED}" type="pres">
      <dgm:prSet presAssocID="{26F3DD80-0766-439F-9EAF-DF05369E6819}" presName="sibTrans" presStyleCnt="0"/>
      <dgm:spPr/>
    </dgm:pt>
    <dgm:pt modelId="{A484D465-C41D-42C9-853C-72A2B217323B}" type="pres">
      <dgm:prSet presAssocID="{E7C6A7B0-EA92-4D69-B03C-0FE47CDE1C52}" presName="compNode" presStyleCnt="0"/>
      <dgm:spPr/>
    </dgm:pt>
    <dgm:pt modelId="{9D27E078-37D3-4557-B6E5-9FF67B369E1D}" type="pres">
      <dgm:prSet presAssocID="{E7C6A7B0-EA92-4D69-B03C-0FE47CDE1C5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estion mark"/>
        </a:ext>
      </dgm:extLst>
    </dgm:pt>
    <dgm:pt modelId="{DC8F825C-3637-45B0-9F83-9931E01AA540}" type="pres">
      <dgm:prSet presAssocID="{E7C6A7B0-EA92-4D69-B03C-0FE47CDE1C52}" presName="iconSpace" presStyleCnt="0"/>
      <dgm:spPr/>
    </dgm:pt>
    <dgm:pt modelId="{683CFC31-144D-4221-9ECA-89714119AF48}" type="pres">
      <dgm:prSet presAssocID="{E7C6A7B0-EA92-4D69-B03C-0FE47CDE1C52}" presName="parTx" presStyleLbl="revTx" presStyleIdx="2" presStyleCnt="8">
        <dgm:presLayoutVars>
          <dgm:chMax val="0"/>
          <dgm:chPref val="0"/>
        </dgm:presLayoutVars>
      </dgm:prSet>
      <dgm:spPr/>
    </dgm:pt>
    <dgm:pt modelId="{DEEEAE7C-1B65-4DB6-B240-7ACCA3AD2DF6}" type="pres">
      <dgm:prSet presAssocID="{E7C6A7B0-EA92-4D69-B03C-0FE47CDE1C52}" presName="txSpace" presStyleCnt="0"/>
      <dgm:spPr/>
    </dgm:pt>
    <dgm:pt modelId="{8FB8672E-2B48-4498-BF85-99AB64CDA2BC}" type="pres">
      <dgm:prSet presAssocID="{E7C6A7B0-EA92-4D69-B03C-0FE47CDE1C52}" presName="desTx" presStyleLbl="revTx" presStyleIdx="3" presStyleCnt="8">
        <dgm:presLayoutVars/>
      </dgm:prSet>
      <dgm:spPr/>
    </dgm:pt>
    <dgm:pt modelId="{5FFCDBD5-4CB3-4FAA-B390-9F4D29377BBA}" type="pres">
      <dgm:prSet presAssocID="{53FA2DF2-B469-4742-A406-FF7C2383D724}" presName="sibTrans" presStyleCnt="0"/>
      <dgm:spPr/>
    </dgm:pt>
    <dgm:pt modelId="{4A1B9087-1B1F-4C49-8919-480ECEB54CE0}" type="pres">
      <dgm:prSet presAssocID="{584CA0FC-1E61-4F8B-88E3-24E4BB042962}" presName="compNode" presStyleCnt="0"/>
      <dgm:spPr/>
    </dgm:pt>
    <dgm:pt modelId="{46641B3C-FBFD-43DF-90E4-F63EADE32234}" type="pres">
      <dgm:prSet presAssocID="{584CA0FC-1E61-4F8B-88E3-24E4BB04296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4603C6EC-F5B2-44CF-96BD-0EED4567AACE}" type="pres">
      <dgm:prSet presAssocID="{584CA0FC-1E61-4F8B-88E3-24E4BB042962}" presName="iconSpace" presStyleCnt="0"/>
      <dgm:spPr/>
    </dgm:pt>
    <dgm:pt modelId="{C94AE048-2410-4B2E-9B0D-85A0679E1A16}" type="pres">
      <dgm:prSet presAssocID="{584CA0FC-1E61-4F8B-88E3-24E4BB042962}" presName="parTx" presStyleLbl="revTx" presStyleIdx="4" presStyleCnt="8">
        <dgm:presLayoutVars>
          <dgm:chMax val="0"/>
          <dgm:chPref val="0"/>
        </dgm:presLayoutVars>
      </dgm:prSet>
      <dgm:spPr/>
    </dgm:pt>
    <dgm:pt modelId="{CF85B7FC-DB12-4D37-A482-08E5C21EC4EE}" type="pres">
      <dgm:prSet presAssocID="{584CA0FC-1E61-4F8B-88E3-24E4BB042962}" presName="txSpace" presStyleCnt="0"/>
      <dgm:spPr/>
    </dgm:pt>
    <dgm:pt modelId="{3C6B5B97-48E0-49C9-8D50-B27F395480B8}" type="pres">
      <dgm:prSet presAssocID="{584CA0FC-1E61-4F8B-88E3-24E4BB042962}" presName="desTx" presStyleLbl="revTx" presStyleIdx="5" presStyleCnt="8">
        <dgm:presLayoutVars/>
      </dgm:prSet>
      <dgm:spPr/>
    </dgm:pt>
    <dgm:pt modelId="{92D6C4A8-1CCD-46E3-BAE9-6FEBE0A6DECA}" type="pres">
      <dgm:prSet presAssocID="{AB7569F0-D51E-4689-A3CD-74320F9E25D8}" presName="sibTrans" presStyleCnt="0"/>
      <dgm:spPr/>
    </dgm:pt>
    <dgm:pt modelId="{0EEEAD8D-B4B1-481E-B4A6-2DD2A4FF3D6C}" type="pres">
      <dgm:prSet presAssocID="{BD5D07C3-2FAF-47D8-92AF-8FA69D3FBEFC}" presName="compNode" presStyleCnt="0"/>
      <dgm:spPr/>
    </dgm:pt>
    <dgm:pt modelId="{09CFC42B-08CF-4493-B18D-669E0AA7ECA2}" type="pres">
      <dgm:prSet presAssocID="{BD5D07C3-2FAF-47D8-92AF-8FA69D3FBEF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ze"/>
        </a:ext>
      </dgm:extLst>
    </dgm:pt>
    <dgm:pt modelId="{C67827FE-A028-436D-9C29-33483750BFBB}" type="pres">
      <dgm:prSet presAssocID="{BD5D07C3-2FAF-47D8-92AF-8FA69D3FBEFC}" presName="iconSpace" presStyleCnt="0"/>
      <dgm:spPr/>
    </dgm:pt>
    <dgm:pt modelId="{9FDB38E2-E297-4D1F-95A4-0B89968155DF}" type="pres">
      <dgm:prSet presAssocID="{BD5D07C3-2FAF-47D8-92AF-8FA69D3FBEFC}" presName="parTx" presStyleLbl="revTx" presStyleIdx="6" presStyleCnt="8">
        <dgm:presLayoutVars>
          <dgm:chMax val="0"/>
          <dgm:chPref val="0"/>
        </dgm:presLayoutVars>
      </dgm:prSet>
      <dgm:spPr/>
    </dgm:pt>
    <dgm:pt modelId="{31A529F5-F5CD-44B8-8C4B-07BC2F4061D7}" type="pres">
      <dgm:prSet presAssocID="{BD5D07C3-2FAF-47D8-92AF-8FA69D3FBEFC}" presName="txSpace" presStyleCnt="0"/>
      <dgm:spPr/>
    </dgm:pt>
    <dgm:pt modelId="{6443E70A-113A-409B-A1C8-726F8BB70C70}" type="pres">
      <dgm:prSet presAssocID="{BD5D07C3-2FAF-47D8-92AF-8FA69D3FBEFC}" presName="desTx" presStyleLbl="revTx" presStyleIdx="7" presStyleCnt="8">
        <dgm:presLayoutVars/>
      </dgm:prSet>
      <dgm:spPr/>
    </dgm:pt>
  </dgm:ptLst>
  <dgm:cxnLst>
    <dgm:cxn modelId="{6DC02815-92DA-4D66-98B2-752A568FC33E}" srcId="{2B43FC06-F994-4DFC-868B-EE9E60CCD3FA}" destId="{15C8C493-2EDF-4D60-9111-D95AE0686F4B}" srcOrd="0" destOrd="0" parTransId="{C073FAE1-698E-4F45-AA74-C7AAD0BB7794}" sibTransId="{8D3B5D6E-FDAE-4352-8120-DE1232D22F14}"/>
    <dgm:cxn modelId="{42196227-6105-461E-8DD0-A374EDDCBD59}" type="presOf" srcId="{D40C2BC8-09E2-41E4-9617-810A52271062}" destId="{6443E70A-113A-409B-A1C8-726F8BB70C70}" srcOrd="0" destOrd="0" presId="urn:microsoft.com/office/officeart/2018/2/layout/IconLabelDescriptionList"/>
    <dgm:cxn modelId="{456BAA28-EC28-49DF-A3FA-F50EFA0CCF7E}" type="presOf" srcId="{584CA0FC-1E61-4F8B-88E3-24E4BB042962}" destId="{C94AE048-2410-4B2E-9B0D-85A0679E1A16}" srcOrd="0" destOrd="0" presId="urn:microsoft.com/office/officeart/2018/2/layout/IconLabelDescriptionList"/>
    <dgm:cxn modelId="{AA30192A-1724-4BEA-B342-CB5499BB8C9B}" type="presOf" srcId="{BD5D07C3-2FAF-47D8-92AF-8FA69D3FBEFC}" destId="{9FDB38E2-E297-4D1F-95A4-0B89968155DF}" srcOrd="0" destOrd="0" presId="urn:microsoft.com/office/officeart/2018/2/layout/IconLabelDescriptionList"/>
    <dgm:cxn modelId="{BC8CE930-EE89-40CE-88B4-C70C83F7255A}" type="presOf" srcId="{E0189D9E-3BB1-4E22-9EFB-756EAB04DB85}" destId="{3C6B5B97-48E0-49C9-8D50-B27F395480B8}" srcOrd="0" destOrd="0" presId="urn:microsoft.com/office/officeart/2018/2/layout/IconLabelDescriptionList"/>
    <dgm:cxn modelId="{1F82F633-5DC4-4C13-A3F7-B325CA0B162A}" srcId="{E7C6A7B0-EA92-4D69-B03C-0FE47CDE1C52}" destId="{37C0BC74-C137-4265-952A-123AA8AF8ABD}" srcOrd="0" destOrd="0" parTransId="{8033B52F-1179-48A2-BBB3-15D686962E62}" sibTransId="{6B7813CD-A8FE-4DCD-A631-73DF252E08B0}"/>
    <dgm:cxn modelId="{DB109638-DEA8-45E5-9FF1-FC5E294BBDD8}" srcId="{BD5D07C3-2FAF-47D8-92AF-8FA69D3FBEFC}" destId="{D40C2BC8-09E2-41E4-9617-810A52271062}" srcOrd="0" destOrd="0" parTransId="{3A62F879-40A0-4B7F-B3BC-F8DAF992FB43}" sibTransId="{07F6E195-004F-4AAE-975D-CCB57D505259}"/>
    <dgm:cxn modelId="{D9F7783C-C70F-41A5-BA5D-3BE52C1983CB}" type="presOf" srcId="{2B43FC06-F994-4DFC-868B-EE9E60CCD3FA}" destId="{165C8A9C-AC61-4F4E-A9E9-3DE105514D56}" srcOrd="0" destOrd="0" presId="urn:microsoft.com/office/officeart/2018/2/layout/IconLabelDescriptionList"/>
    <dgm:cxn modelId="{52013945-73EA-4199-A71E-CFECCDCEE83C}" srcId="{289E4DD8-6FF0-4898-8883-680B98142405}" destId="{E7C6A7B0-EA92-4D69-B03C-0FE47CDE1C52}" srcOrd="1" destOrd="0" parTransId="{B913FB99-01C7-408D-8AA6-7ADD13ABDEA8}" sibTransId="{53FA2DF2-B469-4742-A406-FF7C2383D724}"/>
    <dgm:cxn modelId="{E5371E4C-86FA-4535-86CF-E1A7495DDE1B}" type="presOf" srcId="{15C8C493-2EDF-4D60-9111-D95AE0686F4B}" destId="{A21F3179-07B6-4959-90C5-78DEC2503F1E}" srcOrd="0" destOrd="0" presId="urn:microsoft.com/office/officeart/2018/2/layout/IconLabelDescriptionList"/>
    <dgm:cxn modelId="{821AC162-F747-454C-96DF-4B3EAF319D63}" srcId="{289E4DD8-6FF0-4898-8883-680B98142405}" destId="{BD5D07C3-2FAF-47D8-92AF-8FA69D3FBEFC}" srcOrd="3" destOrd="0" parTransId="{93FD9DE9-6159-49BA-87D0-CA37CA8DA073}" sibTransId="{3C0BF341-6A16-44CF-A89F-9C64AF2702B2}"/>
    <dgm:cxn modelId="{9D65C265-9B6F-4D19-ADDD-C6D52590C7A4}" type="presOf" srcId="{E7C6A7B0-EA92-4D69-B03C-0FE47CDE1C52}" destId="{683CFC31-144D-4221-9ECA-89714119AF48}" srcOrd="0" destOrd="0" presId="urn:microsoft.com/office/officeart/2018/2/layout/IconLabelDescriptionList"/>
    <dgm:cxn modelId="{7D589499-609B-4BC2-B77B-3E8945DD31C3}" srcId="{289E4DD8-6FF0-4898-8883-680B98142405}" destId="{2B43FC06-F994-4DFC-868B-EE9E60CCD3FA}" srcOrd="0" destOrd="0" parTransId="{A18CDD03-21DD-49A3-9D5A-FA2F1931FE1C}" sibTransId="{26F3DD80-0766-439F-9EAF-DF05369E6819}"/>
    <dgm:cxn modelId="{E37EB0AE-C6EA-4C3F-A143-EE0EBCA7C820}" type="presOf" srcId="{289E4DD8-6FF0-4898-8883-680B98142405}" destId="{284F4BDD-8773-46A9-B560-D45B592ED8FE}" srcOrd="0" destOrd="0" presId="urn:microsoft.com/office/officeart/2018/2/layout/IconLabelDescriptionList"/>
    <dgm:cxn modelId="{099253B8-565A-4AF6-A160-332B2AC80904}" srcId="{584CA0FC-1E61-4F8B-88E3-24E4BB042962}" destId="{E0189D9E-3BB1-4E22-9EFB-756EAB04DB85}" srcOrd="0" destOrd="0" parTransId="{75B0D3E6-5A92-44B5-B49F-CB027201D656}" sibTransId="{4C21999B-9246-4952-B22A-723FF571583F}"/>
    <dgm:cxn modelId="{5DA0BEC8-8DB6-4888-9E87-512D33686488}" srcId="{289E4DD8-6FF0-4898-8883-680B98142405}" destId="{584CA0FC-1E61-4F8B-88E3-24E4BB042962}" srcOrd="2" destOrd="0" parTransId="{51868D68-5109-4764-B2B6-B5E3CF4228EF}" sibTransId="{AB7569F0-D51E-4689-A3CD-74320F9E25D8}"/>
    <dgm:cxn modelId="{BBCB4FE2-21F4-45D6-AD56-55B459D65587}" type="presOf" srcId="{37C0BC74-C137-4265-952A-123AA8AF8ABD}" destId="{8FB8672E-2B48-4498-BF85-99AB64CDA2BC}" srcOrd="0" destOrd="0" presId="urn:microsoft.com/office/officeart/2018/2/layout/IconLabelDescriptionList"/>
    <dgm:cxn modelId="{3620B4A6-8F84-41A7-9FA0-E79606A07A25}" type="presParOf" srcId="{284F4BDD-8773-46A9-B560-D45B592ED8FE}" destId="{64924299-988E-4097-B11A-2B77D2D1D380}" srcOrd="0" destOrd="0" presId="urn:microsoft.com/office/officeart/2018/2/layout/IconLabelDescriptionList"/>
    <dgm:cxn modelId="{06BE004A-E148-492F-B126-6426AC53BD1A}" type="presParOf" srcId="{64924299-988E-4097-B11A-2B77D2D1D380}" destId="{F4D617E6-4934-4B5D-8AB3-C6AB16434B96}" srcOrd="0" destOrd="0" presId="urn:microsoft.com/office/officeart/2018/2/layout/IconLabelDescriptionList"/>
    <dgm:cxn modelId="{9DC3BEDE-4897-4E5D-A352-8252246646B7}" type="presParOf" srcId="{64924299-988E-4097-B11A-2B77D2D1D380}" destId="{06D7CA68-69C3-49F6-8E85-4A8D0B564BC8}" srcOrd="1" destOrd="0" presId="urn:microsoft.com/office/officeart/2018/2/layout/IconLabelDescriptionList"/>
    <dgm:cxn modelId="{B50EF24D-217C-4C68-B3CE-0FEEEB17E5C0}" type="presParOf" srcId="{64924299-988E-4097-B11A-2B77D2D1D380}" destId="{165C8A9C-AC61-4F4E-A9E9-3DE105514D56}" srcOrd="2" destOrd="0" presId="urn:microsoft.com/office/officeart/2018/2/layout/IconLabelDescriptionList"/>
    <dgm:cxn modelId="{3F0BE86F-C745-46F8-85F8-1C92FEEEC4F2}" type="presParOf" srcId="{64924299-988E-4097-B11A-2B77D2D1D380}" destId="{7036284B-8946-436F-8376-6645CF659225}" srcOrd="3" destOrd="0" presId="urn:microsoft.com/office/officeart/2018/2/layout/IconLabelDescriptionList"/>
    <dgm:cxn modelId="{AB9B81E5-E900-4AA2-85A9-5FC72BCE0FCD}" type="presParOf" srcId="{64924299-988E-4097-B11A-2B77D2D1D380}" destId="{A21F3179-07B6-4959-90C5-78DEC2503F1E}" srcOrd="4" destOrd="0" presId="urn:microsoft.com/office/officeart/2018/2/layout/IconLabelDescriptionList"/>
    <dgm:cxn modelId="{E2974A2C-2AD4-46E7-9960-FAF5DD9BF741}" type="presParOf" srcId="{284F4BDD-8773-46A9-B560-D45B592ED8FE}" destId="{FDB605C4-722E-4F39-9819-28CF27192EED}" srcOrd="1" destOrd="0" presId="urn:microsoft.com/office/officeart/2018/2/layout/IconLabelDescriptionList"/>
    <dgm:cxn modelId="{DFBE510A-87B5-4F01-A2B1-A45C09257F57}" type="presParOf" srcId="{284F4BDD-8773-46A9-B560-D45B592ED8FE}" destId="{A484D465-C41D-42C9-853C-72A2B217323B}" srcOrd="2" destOrd="0" presId="urn:microsoft.com/office/officeart/2018/2/layout/IconLabelDescriptionList"/>
    <dgm:cxn modelId="{EE6E9337-7E6C-4216-9508-F8677C572084}" type="presParOf" srcId="{A484D465-C41D-42C9-853C-72A2B217323B}" destId="{9D27E078-37D3-4557-B6E5-9FF67B369E1D}" srcOrd="0" destOrd="0" presId="urn:microsoft.com/office/officeart/2018/2/layout/IconLabelDescriptionList"/>
    <dgm:cxn modelId="{5214C258-AA55-4153-83CB-D0ADE9AC6897}" type="presParOf" srcId="{A484D465-C41D-42C9-853C-72A2B217323B}" destId="{DC8F825C-3637-45B0-9F83-9931E01AA540}" srcOrd="1" destOrd="0" presId="urn:microsoft.com/office/officeart/2018/2/layout/IconLabelDescriptionList"/>
    <dgm:cxn modelId="{AB4A692D-3007-4B59-84D4-31B915E3F3D5}" type="presParOf" srcId="{A484D465-C41D-42C9-853C-72A2B217323B}" destId="{683CFC31-144D-4221-9ECA-89714119AF48}" srcOrd="2" destOrd="0" presId="urn:microsoft.com/office/officeart/2018/2/layout/IconLabelDescriptionList"/>
    <dgm:cxn modelId="{5AC5A22F-F66E-4E9C-B12C-BCDFD68B9F4A}" type="presParOf" srcId="{A484D465-C41D-42C9-853C-72A2B217323B}" destId="{DEEEAE7C-1B65-4DB6-B240-7ACCA3AD2DF6}" srcOrd="3" destOrd="0" presId="urn:microsoft.com/office/officeart/2018/2/layout/IconLabelDescriptionList"/>
    <dgm:cxn modelId="{99AEF574-1679-4683-968E-6FB9C329DF3F}" type="presParOf" srcId="{A484D465-C41D-42C9-853C-72A2B217323B}" destId="{8FB8672E-2B48-4498-BF85-99AB64CDA2BC}" srcOrd="4" destOrd="0" presId="urn:microsoft.com/office/officeart/2018/2/layout/IconLabelDescriptionList"/>
    <dgm:cxn modelId="{95201984-7706-4388-A143-607CAFD516DB}" type="presParOf" srcId="{284F4BDD-8773-46A9-B560-D45B592ED8FE}" destId="{5FFCDBD5-4CB3-4FAA-B390-9F4D29377BBA}" srcOrd="3" destOrd="0" presId="urn:microsoft.com/office/officeart/2018/2/layout/IconLabelDescriptionList"/>
    <dgm:cxn modelId="{3CCDE8D5-BBEF-47D3-9BB5-F5EBAD17758E}" type="presParOf" srcId="{284F4BDD-8773-46A9-B560-D45B592ED8FE}" destId="{4A1B9087-1B1F-4C49-8919-480ECEB54CE0}" srcOrd="4" destOrd="0" presId="urn:microsoft.com/office/officeart/2018/2/layout/IconLabelDescriptionList"/>
    <dgm:cxn modelId="{B1327380-66F8-471C-B26A-8E290288B4FC}" type="presParOf" srcId="{4A1B9087-1B1F-4C49-8919-480ECEB54CE0}" destId="{46641B3C-FBFD-43DF-90E4-F63EADE32234}" srcOrd="0" destOrd="0" presId="urn:microsoft.com/office/officeart/2018/2/layout/IconLabelDescriptionList"/>
    <dgm:cxn modelId="{870D7017-64CC-4BE8-9E1E-8B30A2545546}" type="presParOf" srcId="{4A1B9087-1B1F-4C49-8919-480ECEB54CE0}" destId="{4603C6EC-F5B2-44CF-96BD-0EED4567AACE}" srcOrd="1" destOrd="0" presId="urn:microsoft.com/office/officeart/2018/2/layout/IconLabelDescriptionList"/>
    <dgm:cxn modelId="{7777D1A4-9BFC-4628-9F9E-5DB4C15CCE4C}" type="presParOf" srcId="{4A1B9087-1B1F-4C49-8919-480ECEB54CE0}" destId="{C94AE048-2410-4B2E-9B0D-85A0679E1A16}" srcOrd="2" destOrd="0" presId="urn:microsoft.com/office/officeart/2018/2/layout/IconLabelDescriptionList"/>
    <dgm:cxn modelId="{47B15469-0A2E-4E2D-959F-90CACDA3CDEC}" type="presParOf" srcId="{4A1B9087-1B1F-4C49-8919-480ECEB54CE0}" destId="{CF85B7FC-DB12-4D37-A482-08E5C21EC4EE}" srcOrd="3" destOrd="0" presId="urn:microsoft.com/office/officeart/2018/2/layout/IconLabelDescriptionList"/>
    <dgm:cxn modelId="{87D2459B-E0F7-4E05-92E6-CE7EA4053D07}" type="presParOf" srcId="{4A1B9087-1B1F-4C49-8919-480ECEB54CE0}" destId="{3C6B5B97-48E0-49C9-8D50-B27F395480B8}" srcOrd="4" destOrd="0" presId="urn:microsoft.com/office/officeart/2018/2/layout/IconLabelDescriptionList"/>
    <dgm:cxn modelId="{666D5F5E-9190-42F9-9FA4-A575682C9A28}" type="presParOf" srcId="{284F4BDD-8773-46A9-B560-D45B592ED8FE}" destId="{92D6C4A8-1CCD-46E3-BAE9-6FEBE0A6DECA}" srcOrd="5" destOrd="0" presId="urn:microsoft.com/office/officeart/2018/2/layout/IconLabelDescriptionList"/>
    <dgm:cxn modelId="{24BB912F-42F7-494C-9024-60FEA8D6F7FC}" type="presParOf" srcId="{284F4BDD-8773-46A9-B560-D45B592ED8FE}" destId="{0EEEAD8D-B4B1-481E-B4A6-2DD2A4FF3D6C}" srcOrd="6" destOrd="0" presId="urn:microsoft.com/office/officeart/2018/2/layout/IconLabelDescriptionList"/>
    <dgm:cxn modelId="{0E81BDC5-9C94-4647-917A-D9663BC7A1D3}" type="presParOf" srcId="{0EEEAD8D-B4B1-481E-B4A6-2DD2A4FF3D6C}" destId="{09CFC42B-08CF-4493-B18D-669E0AA7ECA2}" srcOrd="0" destOrd="0" presId="urn:microsoft.com/office/officeart/2018/2/layout/IconLabelDescriptionList"/>
    <dgm:cxn modelId="{8A5A90CB-5D84-400A-9636-1FA30418B047}" type="presParOf" srcId="{0EEEAD8D-B4B1-481E-B4A6-2DD2A4FF3D6C}" destId="{C67827FE-A028-436D-9C29-33483750BFBB}" srcOrd="1" destOrd="0" presId="urn:microsoft.com/office/officeart/2018/2/layout/IconLabelDescriptionList"/>
    <dgm:cxn modelId="{5285BD12-9548-4985-90DC-5205A772E619}" type="presParOf" srcId="{0EEEAD8D-B4B1-481E-B4A6-2DD2A4FF3D6C}" destId="{9FDB38E2-E297-4D1F-95A4-0B89968155DF}" srcOrd="2" destOrd="0" presId="urn:microsoft.com/office/officeart/2018/2/layout/IconLabelDescriptionList"/>
    <dgm:cxn modelId="{A8A46E2D-042C-42EB-A7FC-ABFB52B5ED41}" type="presParOf" srcId="{0EEEAD8D-B4B1-481E-B4A6-2DD2A4FF3D6C}" destId="{31A529F5-F5CD-44B8-8C4B-07BC2F4061D7}" srcOrd="3" destOrd="0" presId="urn:microsoft.com/office/officeart/2018/2/layout/IconLabelDescriptionList"/>
    <dgm:cxn modelId="{4881CBFD-82FB-4193-8AA9-56DF268761C5}" type="presParOf" srcId="{0EEEAD8D-B4B1-481E-B4A6-2DD2A4FF3D6C}" destId="{6443E70A-113A-409B-A1C8-726F8BB70C70}"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617E6-4934-4B5D-8AB3-C6AB16434B96}">
      <dsp:nvSpPr>
        <dsp:cNvPr id="0" name=""/>
        <dsp:cNvSpPr/>
      </dsp:nvSpPr>
      <dsp:spPr>
        <a:xfrm>
          <a:off x="1297" y="448393"/>
          <a:ext cx="609820" cy="6098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5C8A9C-AC61-4F4E-A9E9-3DE105514D56}">
      <dsp:nvSpPr>
        <dsp:cNvPr id="0" name=""/>
        <dsp:cNvSpPr/>
      </dsp:nvSpPr>
      <dsp:spPr>
        <a:xfrm>
          <a:off x="1297" y="1159982"/>
          <a:ext cx="1742343" cy="62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Descriptive analytics: What happened?</a:t>
          </a:r>
        </a:p>
      </dsp:txBody>
      <dsp:txXfrm>
        <a:off x="1297" y="1159982"/>
        <a:ext cx="1742343" cy="620709"/>
      </dsp:txXfrm>
    </dsp:sp>
    <dsp:sp modelId="{A21F3179-07B6-4959-90C5-78DEC2503F1E}">
      <dsp:nvSpPr>
        <dsp:cNvPr id="0" name=""/>
        <dsp:cNvSpPr/>
      </dsp:nvSpPr>
      <dsp:spPr>
        <a:xfrm>
          <a:off x="1297" y="1828026"/>
          <a:ext cx="1742343" cy="987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 uses data to understand past, answers the questions what happened and why did it happen</a:t>
          </a:r>
        </a:p>
      </dsp:txBody>
      <dsp:txXfrm>
        <a:off x="1297" y="1828026"/>
        <a:ext cx="1742343" cy="987084"/>
      </dsp:txXfrm>
    </dsp:sp>
    <dsp:sp modelId="{9D27E078-37D3-4557-B6E5-9FF67B369E1D}">
      <dsp:nvSpPr>
        <dsp:cNvPr id="0" name=""/>
        <dsp:cNvSpPr/>
      </dsp:nvSpPr>
      <dsp:spPr>
        <a:xfrm>
          <a:off x="2048551" y="448393"/>
          <a:ext cx="609820" cy="6098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3CFC31-144D-4221-9ECA-89714119AF48}">
      <dsp:nvSpPr>
        <dsp:cNvPr id="0" name=""/>
        <dsp:cNvSpPr/>
      </dsp:nvSpPr>
      <dsp:spPr>
        <a:xfrm>
          <a:off x="2048551" y="1159982"/>
          <a:ext cx="1742343" cy="62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Diagnostics Analytics: Why did this happen?</a:t>
          </a:r>
        </a:p>
      </dsp:txBody>
      <dsp:txXfrm>
        <a:off x="2048551" y="1159982"/>
        <a:ext cx="1742343" cy="620709"/>
      </dsp:txXfrm>
    </dsp:sp>
    <dsp:sp modelId="{8FB8672E-2B48-4498-BF85-99AB64CDA2BC}">
      <dsp:nvSpPr>
        <dsp:cNvPr id="0" name=""/>
        <dsp:cNvSpPr/>
      </dsp:nvSpPr>
      <dsp:spPr>
        <a:xfrm>
          <a:off x="2048551" y="1828026"/>
          <a:ext cx="1742343" cy="987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 uses data to infer the antecedent factors that caused some outcome to happen</a:t>
          </a:r>
        </a:p>
      </dsp:txBody>
      <dsp:txXfrm>
        <a:off x="2048551" y="1828026"/>
        <a:ext cx="1742343" cy="987084"/>
      </dsp:txXfrm>
    </dsp:sp>
    <dsp:sp modelId="{46641B3C-FBFD-43DF-90E4-F63EADE32234}">
      <dsp:nvSpPr>
        <dsp:cNvPr id="0" name=""/>
        <dsp:cNvSpPr/>
      </dsp:nvSpPr>
      <dsp:spPr>
        <a:xfrm>
          <a:off x="4095805" y="448393"/>
          <a:ext cx="609820" cy="6098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4AE048-2410-4B2E-9B0D-85A0679E1A16}">
      <dsp:nvSpPr>
        <dsp:cNvPr id="0" name=""/>
        <dsp:cNvSpPr/>
      </dsp:nvSpPr>
      <dsp:spPr>
        <a:xfrm>
          <a:off x="4095805" y="1159982"/>
          <a:ext cx="1742343" cy="62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Predictive analytics: What could happen?</a:t>
          </a:r>
        </a:p>
      </dsp:txBody>
      <dsp:txXfrm>
        <a:off x="4095805" y="1159982"/>
        <a:ext cx="1742343" cy="620709"/>
      </dsp:txXfrm>
    </dsp:sp>
    <dsp:sp modelId="{3C6B5B97-48E0-49C9-8D50-B27F395480B8}">
      <dsp:nvSpPr>
        <dsp:cNvPr id="0" name=""/>
        <dsp:cNvSpPr/>
      </dsp:nvSpPr>
      <dsp:spPr>
        <a:xfrm>
          <a:off x="4095805" y="1828026"/>
          <a:ext cx="1742343" cy="987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 utilizes statistical and machine learning techniques to make predictions about the future</a:t>
          </a:r>
        </a:p>
      </dsp:txBody>
      <dsp:txXfrm>
        <a:off x="4095805" y="1828026"/>
        <a:ext cx="1742343" cy="987084"/>
      </dsp:txXfrm>
    </dsp:sp>
    <dsp:sp modelId="{09CFC42B-08CF-4493-B18D-669E0AA7ECA2}">
      <dsp:nvSpPr>
        <dsp:cNvPr id="0" name=""/>
        <dsp:cNvSpPr/>
      </dsp:nvSpPr>
      <dsp:spPr>
        <a:xfrm>
          <a:off x="6143058" y="448393"/>
          <a:ext cx="609820" cy="6098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DB38E2-E297-4D1F-95A4-0B89968155DF}">
      <dsp:nvSpPr>
        <dsp:cNvPr id="0" name=""/>
        <dsp:cNvSpPr/>
      </dsp:nvSpPr>
      <dsp:spPr>
        <a:xfrm>
          <a:off x="6143058" y="1159982"/>
          <a:ext cx="1742343" cy="62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Prescriptive analytics: What should we do?</a:t>
          </a:r>
        </a:p>
      </dsp:txBody>
      <dsp:txXfrm>
        <a:off x="6143058" y="1159982"/>
        <a:ext cx="1742343" cy="620709"/>
      </dsp:txXfrm>
    </dsp:sp>
    <dsp:sp modelId="{6443E70A-113A-409B-A1C8-726F8BB70C70}">
      <dsp:nvSpPr>
        <dsp:cNvPr id="0" name=""/>
        <dsp:cNvSpPr/>
      </dsp:nvSpPr>
      <dsp:spPr>
        <a:xfrm>
          <a:off x="6143058" y="1828026"/>
          <a:ext cx="1742343" cy="987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 often uses optimization techniques, provides recommendations of actions that will take advantage of the predictions</a:t>
          </a:r>
        </a:p>
      </dsp:txBody>
      <dsp:txXfrm>
        <a:off x="6143058" y="1828026"/>
        <a:ext cx="1742343" cy="98708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5376C-9A93-4286-A919-CFCA4B03E74D}" type="datetimeFigureOut">
              <a:rPr lang="en-US" smtClean="0"/>
              <a:t>8/28/23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A50BC1-4EC3-450B-9FF3-D8E80A334FB3}" type="slidenum">
              <a:rPr lang="en-US" smtClean="0"/>
              <a:t>‹#›</a:t>
            </a:fld>
            <a:endParaRPr lang="en-US"/>
          </a:p>
        </p:txBody>
      </p:sp>
    </p:spTree>
    <p:extLst>
      <p:ext uri="{BB962C8B-B14F-4D97-AF65-F5344CB8AC3E}">
        <p14:creationId xmlns:p14="http://schemas.microsoft.com/office/powerpoint/2010/main" val="1010698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A50BC1-4EC3-450B-9FF3-D8E80A334FB3}" type="slidenum">
              <a:rPr lang="en-US" smtClean="0"/>
              <a:t>1</a:t>
            </a:fld>
            <a:endParaRPr lang="en-US"/>
          </a:p>
        </p:txBody>
      </p:sp>
    </p:spTree>
    <p:extLst>
      <p:ext uri="{BB962C8B-B14F-4D97-AF65-F5344CB8AC3E}">
        <p14:creationId xmlns:p14="http://schemas.microsoft.com/office/powerpoint/2010/main" val="497910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11</a:t>
            </a:fld>
            <a:endParaRPr lang="en-US"/>
          </a:p>
        </p:txBody>
      </p:sp>
    </p:spTree>
    <p:extLst>
      <p:ext uri="{BB962C8B-B14F-4D97-AF65-F5344CB8AC3E}">
        <p14:creationId xmlns:p14="http://schemas.microsoft.com/office/powerpoint/2010/main" val="1579866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12</a:t>
            </a:fld>
            <a:endParaRPr lang="en-US"/>
          </a:p>
        </p:txBody>
      </p:sp>
    </p:spTree>
    <p:extLst>
      <p:ext uri="{BB962C8B-B14F-4D97-AF65-F5344CB8AC3E}">
        <p14:creationId xmlns:p14="http://schemas.microsoft.com/office/powerpoint/2010/main" val="2407263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19</a:t>
            </a:fld>
            <a:endParaRPr lang="en-US"/>
          </a:p>
        </p:txBody>
      </p:sp>
    </p:spTree>
    <p:extLst>
      <p:ext uri="{BB962C8B-B14F-4D97-AF65-F5344CB8AC3E}">
        <p14:creationId xmlns:p14="http://schemas.microsoft.com/office/powerpoint/2010/main" val="1450407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39</a:t>
            </a:fld>
            <a:endParaRPr lang="en-US"/>
          </a:p>
        </p:txBody>
      </p:sp>
    </p:spTree>
    <p:extLst>
      <p:ext uri="{BB962C8B-B14F-4D97-AF65-F5344CB8AC3E}">
        <p14:creationId xmlns:p14="http://schemas.microsoft.com/office/powerpoint/2010/main" val="760145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40</a:t>
            </a:fld>
            <a:endParaRPr lang="en-US"/>
          </a:p>
        </p:txBody>
      </p:sp>
    </p:spTree>
    <p:extLst>
      <p:ext uri="{BB962C8B-B14F-4D97-AF65-F5344CB8AC3E}">
        <p14:creationId xmlns:p14="http://schemas.microsoft.com/office/powerpoint/2010/main" val="1887480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4" name="Google Shape;12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extLst>
      <p:ext uri="{BB962C8B-B14F-4D97-AF65-F5344CB8AC3E}">
        <p14:creationId xmlns:p14="http://schemas.microsoft.com/office/powerpoint/2010/main" val="3306311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4" name="Google Shape;12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extLst>
      <p:ext uri="{BB962C8B-B14F-4D97-AF65-F5344CB8AC3E}">
        <p14:creationId xmlns:p14="http://schemas.microsoft.com/office/powerpoint/2010/main" val="2452511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8" name="Google Shape;13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5" name="Google Shape;14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2</a:t>
            </a:fld>
            <a:endParaRPr lang="en-US"/>
          </a:p>
        </p:txBody>
      </p:sp>
    </p:spTree>
    <p:extLst>
      <p:ext uri="{BB962C8B-B14F-4D97-AF65-F5344CB8AC3E}">
        <p14:creationId xmlns:p14="http://schemas.microsoft.com/office/powerpoint/2010/main" val="29254013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2" name="Google Shape;152;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9" name="Google Shape;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7629321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6" name="Google Shape;166;g476293213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4762932135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3" name="Google Shape;173;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0" name="Google Shape;18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54</a:t>
            </a:fld>
            <a:endParaRPr lang="en-US"/>
          </a:p>
        </p:txBody>
      </p:sp>
    </p:spTree>
    <p:extLst>
      <p:ext uri="{BB962C8B-B14F-4D97-AF65-F5344CB8AC3E}">
        <p14:creationId xmlns:p14="http://schemas.microsoft.com/office/powerpoint/2010/main" val="3818412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0" name="Google Shape;18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extLst>
      <p:ext uri="{BB962C8B-B14F-4D97-AF65-F5344CB8AC3E}">
        <p14:creationId xmlns:p14="http://schemas.microsoft.com/office/powerpoint/2010/main" val="6817422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0" name="Google Shape;18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extLst>
      <p:ext uri="{BB962C8B-B14F-4D97-AF65-F5344CB8AC3E}">
        <p14:creationId xmlns:p14="http://schemas.microsoft.com/office/powerpoint/2010/main" val="3591454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57</a:t>
            </a:fld>
            <a:endParaRPr lang="en-US"/>
          </a:p>
        </p:txBody>
      </p:sp>
    </p:spTree>
    <p:extLst>
      <p:ext uri="{BB962C8B-B14F-4D97-AF65-F5344CB8AC3E}">
        <p14:creationId xmlns:p14="http://schemas.microsoft.com/office/powerpoint/2010/main" val="38559581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58</a:t>
            </a:fld>
            <a:endParaRPr lang="en-US"/>
          </a:p>
        </p:txBody>
      </p:sp>
    </p:spTree>
    <p:extLst>
      <p:ext uri="{BB962C8B-B14F-4D97-AF65-F5344CB8AC3E}">
        <p14:creationId xmlns:p14="http://schemas.microsoft.com/office/powerpoint/2010/main" val="699504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4</a:t>
            </a:fld>
            <a:endParaRPr lang="en-US"/>
          </a:p>
        </p:txBody>
      </p:sp>
    </p:spTree>
    <p:extLst>
      <p:ext uri="{BB962C8B-B14F-4D97-AF65-F5344CB8AC3E}">
        <p14:creationId xmlns:p14="http://schemas.microsoft.com/office/powerpoint/2010/main" val="37951229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59</a:t>
            </a:fld>
            <a:endParaRPr lang="en-US"/>
          </a:p>
        </p:txBody>
      </p:sp>
    </p:spTree>
    <p:extLst>
      <p:ext uri="{BB962C8B-B14F-4D97-AF65-F5344CB8AC3E}">
        <p14:creationId xmlns:p14="http://schemas.microsoft.com/office/powerpoint/2010/main" val="31607017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60</a:t>
            </a:fld>
            <a:endParaRPr lang="en-US"/>
          </a:p>
        </p:txBody>
      </p:sp>
    </p:spTree>
    <p:extLst>
      <p:ext uri="{BB962C8B-B14F-4D97-AF65-F5344CB8AC3E}">
        <p14:creationId xmlns:p14="http://schemas.microsoft.com/office/powerpoint/2010/main" val="328881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61</a:t>
            </a:fld>
            <a:endParaRPr lang="en-US"/>
          </a:p>
        </p:txBody>
      </p:sp>
    </p:spTree>
    <p:extLst>
      <p:ext uri="{BB962C8B-B14F-4D97-AF65-F5344CB8AC3E}">
        <p14:creationId xmlns:p14="http://schemas.microsoft.com/office/powerpoint/2010/main" val="1925384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5</a:t>
            </a:fld>
            <a:endParaRPr lang="en-US"/>
          </a:p>
        </p:txBody>
      </p:sp>
    </p:spTree>
    <p:extLst>
      <p:ext uri="{BB962C8B-B14F-4D97-AF65-F5344CB8AC3E}">
        <p14:creationId xmlns:p14="http://schemas.microsoft.com/office/powerpoint/2010/main" val="2021631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6</a:t>
            </a:fld>
            <a:endParaRPr lang="en-US"/>
          </a:p>
        </p:txBody>
      </p:sp>
    </p:spTree>
    <p:extLst>
      <p:ext uri="{BB962C8B-B14F-4D97-AF65-F5344CB8AC3E}">
        <p14:creationId xmlns:p14="http://schemas.microsoft.com/office/powerpoint/2010/main" val="1062213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7</a:t>
            </a:fld>
            <a:endParaRPr lang="en-US"/>
          </a:p>
        </p:txBody>
      </p:sp>
    </p:spTree>
    <p:extLst>
      <p:ext uri="{BB962C8B-B14F-4D97-AF65-F5344CB8AC3E}">
        <p14:creationId xmlns:p14="http://schemas.microsoft.com/office/powerpoint/2010/main" val="3318982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8</a:t>
            </a:fld>
            <a:endParaRPr lang="en-US"/>
          </a:p>
        </p:txBody>
      </p:sp>
    </p:spTree>
    <p:extLst>
      <p:ext uri="{BB962C8B-B14F-4D97-AF65-F5344CB8AC3E}">
        <p14:creationId xmlns:p14="http://schemas.microsoft.com/office/powerpoint/2010/main" val="2152853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9</a:t>
            </a:fld>
            <a:endParaRPr lang="en-US"/>
          </a:p>
        </p:txBody>
      </p:sp>
    </p:spTree>
    <p:extLst>
      <p:ext uri="{BB962C8B-B14F-4D97-AF65-F5344CB8AC3E}">
        <p14:creationId xmlns:p14="http://schemas.microsoft.com/office/powerpoint/2010/main" val="4102855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10</a:t>
            </a:fld>
            <a:endParaRPr lang="en-US"/>
          </a:p>
        </p:txBody>
      </p:sp>
    </p:spTree>
    <p:extLst>
      <p:ext uri="{BB962C8B-B14F-4D97-AF65-F5344CB8AC3E}">
        <p14:creationId xmlns:p14="http://schemas.microsoft.com/office/powerpoint/2010/main" val="7380829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62436F-7E1C-4543-917F-2DB7AF9C0AEB}"/>
              </a:ext>
            </a:extLst>
          </p:cNvPr>
          <p:cNvSpPr>
            <a:spLocks noGrp="1"/>
          </p:cNvSpPr>
          <p:nvPr>
            <p:ph type="title" hasCustomPrompt="1"/>
          </p:nvPr>
        </p:nvSpPr>
        <p:spPr>
          <a:xfrm>
            <a:off x="623888" y="470006"/>
            <a:ext cx="7886700" cy="1512038"/>
          </a:xfrm>
        </p:spPr>
        <p:txBody>
          <a:bodyPr anchor="b"/>
          <a:lstStyle>
            <a:lvl1pPr>
              <a:defRPr sz="4500">
                <a:solidFill>
                  <a:schemeClr val="bg1"/>
                </a:solidFill>
              </a:defRPr>
            </a:lvl1pPr>
          </a:lstStyle>
          <a:p>
            <a:r>
              <a:rPr lang="en-US" dirty="0"/>
              <a:t>Title Goes Here</a:t>
            </a:r>
          </a:p>
        </p:txBody>
      </p:sp>
      <p:sp>
        <p:nvSpPr>
          <p:cNvPr id="8" name="Text Placeholder 2">
            <a:extLst>
              <a:ext uri="{FF2B5EF4-FFF2-40B4-BE49-F238E27FC236}">
                <a16:creationId xmlns:a16="http://schemas.microsoft.com/office/drawing/2014/main" id="{8707FAF2-9310-E64A-BF65-F16E6CD04232}"/>
              </a:ext>
            </a:extLst>
          </p:cNvPr>
          <p:cNvSpPr>
            <a:spLocks noGrp="1"/>
          </p:cNvSpPr>
          <p:nvPr>
            <p:ph type="body" idx="1" hasCustomPrompt="1"/>
          </p:nvPr>
        </p:nvSpPr>
        <p:spPr>
          <a:xfrm>
            <a:off x="623888" y="2002285"/>
            <a:ext cx="7886700" cy="562570"/>
          </a:xfrm>
        </p:spPr>
        <p:txBody>
          <a:bodyPr>
            <a:normAutofit/>
          </a:bodyPr>
          <a:lstStyle>
            <a:lvl1pPr marL="0" indent="0">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9" name="Text Placeholder 2">
            <a:extLst>
              <a:ext uri="{FF2B5EF4-FFF2-40B4-BE49-F238E27FC236}">
                <a16:creationId xmlns:a16="http://schemas.microsoft.com/office/drawing/2014/main" id="{8D488C8C-1B01-554E-ACC6-8C39DB14C6A2}"/>
              </a:ext>
            </a:extLst>
          </p:cNvPr>
          <p:cNvSpPr>
            <a:spLocks noGrp="1"/>
          </p:cNvSpPr>
          <p:nvPr>
            <p:ph type="body" idx="11" hasCustomPrompt="1"/>
          </p:nvPr>
        </p:nvSpPr>
        <p:spPr>
          <a:xfrm>
            <a:off x="623888" y="4409631"/>
            <a:ext cx="7886700" cy="297332"/>
          </a:xfrm>
        </p:spPr>
        <p:txBody>
          <a:bodyPr>
            <a:normAutofit/>
          </a:bodyPr>
          <a:lstStyle>
            <a:lvl1pPr marL="0" indent="0">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319696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ection Header-Green">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6637642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ection Header-Gray">
    <p:bg>
      <p:bgPr>
        <a:solidFill>
          <a:srgbClr val="7E96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29904835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Phot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3B7135-3D78-0E4B-9C26-9E7303734618}"/>
              </a:ext>
            </a:extLst>
          </p:cNvPr>
          <p:cNvSpPr/>
          <p:nvPr userDrawn="1"/>
        </p:nvSpPr>
        <p:spPr>
          <a:xfrm>
            <a:off x="182880" y="219456"/>
            <a:ext cx="8750808" cy="4754880"/>
          </a:xfrm>
          <a:prstGeom prst="rect">
            <a:avLst/>
          </a:prstGeom>
          <a:solidFill>
            <a:srgbClr val="0067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Title 1">
            <a:extLst>
              <a:ext uri="{FF2B5EF4-FFF2-40B4-BE49-F238E27FC236}">
                <a16:creationId xmlns:a16="http://schemas.microsoft.com/office/drawing/2014/main" id="{252DF257-01E2-CC4F-84E8-92951174BDE6}"/>
              </a:ext>
            </a:extLst>
          </p:cNvPr>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548156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Photo-2">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3"/>
            <a:ext cx="3145064" cy="2734967"/>
          </a:xfrm>
        </p:spPr>
        <p:txBody>
          <a:bodyPr anchor="t"/>
          <a:lstStyle>
            <a:lvl1pPr algn="l">
              <a:defRPr>
                <a:solidFill>
                  <a:schemeClr val="bg1"/>
                </a:solidFill>
              </a:defRPr>
            </a:lvl1pPr>
          </a:lstStyle>
          <a:p>
            <a:r>
              <a:rPr lang="en-US" dirty="0"/>
              <a:t>Simple Break Section</a:t>
            </a:r>
          </a:p>
        </p:txBody>
      </p:sp>
      <p:sp>
        <p:nvSpPr>
          <p:cNvPr id="7" name="Picture Placeholder 2">
            <a:extLst>
              <a:ext uri="{FF2B5EF4-FFF2-40B4-BE49-F238E27FC236}">
                <a16:creationId xmlns:a16="http://schemas.microsoft.com/office/drawing/2014/main" id="{5D0E8F77-71F3-F946-9D23-CC819E7051D6}"/>
              </a:ext>
            </a:extLst>
          </p:cNvPr>
          <p:cNvSpPr>
            <a:spLocks noGrp="1" noChangeAspect="1"/>
          </p:cNvSpPr>
          <p:nvPr>
            <p:ph type="pic" idx="1"/>
          </p:nvPr>
        </p:nvSpPr>
        <p:spPr>
          <a:xfrm>
            <a:off x="4572000" y="0"/>
            <a:ext cx="4572000" cy="514350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extLst>
      <p:ext uri="{BB962C8B-B14F-4D97-AF65-F5344CB8AC3E}">
        <p14:creationId xmlns:p14="http://schemas.microsoft.com/office/powerpoint/2010/main" val="8308837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7"/>
            <a:ext cx="3887391" cy="520438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1" y="342900"/>
            <a:ext cx="2949178" cy="1200150"/>
          </a:xfrm>
        </p:spPr>
        <p:txBody>
          <a:bodyPr anchor="b"/>
          <a:lstStyle>
            <a:lvl1pPr>
              <a:defRPr sz="2400">
                <a:solidFill>
                  <a:schemeClr val="bg1"/>
                </a:solidFill>
              </a:defRPr>
            </a:lvl1pPr>
          </a:lstStyle>
          <a:p>
            <a:r>
              <a:rPr lang="en-US" dirty="0"/>
              <a:t>Header Goes Here</a:t>
            </a:r>
          </a:p>
        </p:txBody>
      </p:sp>
      <p:sp>
        <p:nvSpPr>
          <p:cNvPr id="3" name="Content Placeholder 2"/>
          <p:cNvSpPr>
            <a:spLocks noGrp="1"/>
          </p:cNvSpPr>
          <p:nvPr>
            <p:ph idx="1"/>
          </p:nvPr>
        </p:nvSpPr>
        <p:spPr>
          <a:xfrm>
            <a:off x="4144709" y="740569"/>
            <a:ext cx="4371831" cy="3655219"/>
          </a:xfrm>
        </p:spPr>
        <p:txBody>
          <a:bodyPr/>
          <a:lstStyle>
            <a:lvl1pPr>
              <a:defRPr sz="2400">
                <a:solidFill>
                  <a:srgbClr val="006747"/>
                </a:solidFill>
              </a:defRPr>
            </a:lvl1pPr>
            <a:lvl2pPr>
              <a:defRPr sz="2100">
                <a:solidFill>
                  <a:srgbClr val="006747"/>
                </a:solidFill>
              </a:defRPr>
            </a:lvl2pPr>
            <a:lvl3pPr>
              <a:defRPr sz="1800">
                <a:solidFill>
                  <a:srgbClr val="006747"/>
                </a:solidFill>
              </a:defRPr>
            </a:lvl3pPr>
            <a:lvl4pPr>
              <a:defRPr sz="1500">
                <a:solidFill>
                  <a:srgbClr val="006747"/>
                </a:solidFill>
              </a:defRPr>
            </a:lvl4pPr>
            <a:lvl5pPr>
              <a:defRPr sz="1500">
                <a:solidFill>
                  <a:srgbClr val="006747"/>
                </a:solidFill>
              </a:defRPr>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896207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6"/>
            <a:ext cx="9144000" cy="219159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0" y="342900"/>
            <a:ext cx="3099679" cy="1200150"/>
          </a:xfrm>
        </p:spPr>
        <p:txBody>
          <a:bodyPr anchor="b"/>
          <a:lstStyle>
            <a:lvl1pPr>
              <a:defRPr sz="2400">
                <a:solidFill>
                  <a:schemeClr val="bg1"/>
                </a:solidFill>
              </a:defRPr>
            </a:lvl1pPr>
          </a:lstStyle>
          <a:p>
            <a:r>
              <a:rPr lang="en-US" dirty="0"/>
              <a:t>Header Goes Here</a:t>
            </a:r>
          </a:p>
        </p:txBody>
      </p:sp>
      <p:sp>
        <p:nvSpPr>
          <p:cNvPr id="4" name="Text Placeholder 3"/>
          <p:cNvSpPr>
            <a:spLocks noGrp="1"/>
          </p:cNvSpPr>
          <p:nvPr>
            <p:ph type="body" sz="half" idx="2"/>
          </p:nvPr>
        </p:nvSpPr>
        <p:spPr>
          <a:xfrm>
            <a:off x="629841" y="2383604"/>
            <a:ext cx="4034626" cy="2208944"/>
          </a:xfrm>
        </p:spPr>
        <p:txBody>
          <a:bodyPr>
            <a:normAutofit/>
          </a:bodyPr>
          <a:lstStyle>
            <a:lvl1pPr marL="0" indent="0">
              <a:buNone/>
              <a:defRPr sz="18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9" name="Picture Placeholder 5">
            <a:extLst>
              <a:ext uri="{FF2B5EF4-FFF2-40B4-BE49-F238E27FC236}">
                <a16:creationId xmlns:a16="http://schemas.microsoft.com/office/drawing/2014/main" id="{C83AE0ED-DAFE-6347-ACD6-B8BA2CC2DB67}"/>
              </a:ext>
            </a:extLst>
          </p:cNvPr>
          <p:cNvSpPr>
            <a:spLocks noGrp="1"/>
          </p:cNvSpPr>
          <p:nvPr>
            <p:ph type="pic" sz="quarter" idx="13"/>
          </p:nvPr>
        </p:nvSpPr>
        <p:spPr>
          <a:xfrm>
            <a:off x="5033963" y="-33338"/>
            <a:ext cx="3606800" cy="3732213"/>
          </a:xfrm>
        </p:spPr>
        <p:txBody>
          <a:bodyPr/>
          <a:lstStyle/>
          <a:p>
            <a:endParaRPr lang="en-US"/>
          </a:p>
        </p:txBody>
      </p:sp>
      <p:sp>
        <p:nvSpPr>
          <p:cNvPr id="10" name="Text Placeholder 3">
            <a:extLst>
              <a:ext uri="{FF2B5EF4-FFF2-40B4-BE49-F238E27FC236}">
                <a16:creationId xmlns:a16="http://schemas.microsoft.com/office/drawing/2014/main" id="{B51888F3-4D41-1847-B79F-091A153FEBA7}"/>
              </a:ext>
            </a:extLst>
          </p:cNvPr>
          <p:cNvSpPr>
            <a:spLocks noGrp="1"/>
          </p:cNvSpPr>
          <p:nvPr>
            <p:ph type="body" sz="half" idx="14"/>
          </p:nvPr>
        </p:nvSpPr>
        <p:spPr>
          <a:xfrm>
            <a:off x="5033963" y="3871644"/>
            <a:ext cx="3606800" cy="453776"/>
          </a:xfrm>
        </p:spPr>
        <p:txBody>
          <a:bodyPr/>
          <a:lstStyle>
            <a:lvl1pPr marL="0" indent="0" algn="ctr">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Tree>
    <p:extLst>
      <p:ext uri="{BB962C8B-B14F-4D97-AF65-F5344CB8AC3E}">
        <p14:creationId xmlns:p14="http://schemas.microsoft.com/office/powerpoint/2010/main" val="1037602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solidFill>
                  <a:srgbClr val="006747"/>
                </a:solidFill>
              </a:defRPr>
            </a:lvl1pPr>
          </a:lstStyle>
          <a:p>
            <a:r>
              <a:rPr lang="en-US" dirty="0"/>
              <a:t>Header Goes Here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89BF4C2C-1ED6-0F47-810A-EE823A1E98D4}"/>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8578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log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66172" y="740569"/>
            <a:ext cx="2949178" cy="802480"/>
          </a:xfrm>
        </p:spPr>
        <p:txBody>
          <a:bodyPr anchor="b"/>
          <a:lstStyle>
            <a:lvl1pPr>
              <a:defRPr sz="2400">
                <a:solidFill>
                  <a:srgbClr val="006747"/>
                </a:solidFill>
              </a:defRPr>
            </a:lvl1pPr>
          </a:lstStyle>
          <a:p>
            <a:r>
              <a:rPr lang="en-US" dirty="0"/>
              <a:t>Header Goes Here</a:t>
            </a:r>
          </a:p>
        </p:txBody>
      </p:sp>
      <p:sp>
        <p:nvSpPr>
          <p:cNvPr id="4" name="Text Placeholder 3"/>
          <p:cNvSpPr>
            <a:spLocks noGrp="1"/>
          </p:cNvSpPr>
          <p:nvPr>
            <p:ph type="body" sz="half" idx="2"/>
          </p:nvPr>
        </p:nvSpPr>
        <p:spPr>
          <a:xfrm>
            <a:off x="5566172"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11" name="Chart Placeholder 5">
            <a:extLst>
              <a:ext uri="{FF2B5EF4-FFF2-40B4-BE49-F238E27FC236}">
                <a16:creationId xmlns:a16="http://schemas.microsoft.com/office/drawing/2014/main" id="{88B55E94-566B-064E-82B6-C977F84F7C65}"/>
              </a:ext>
            </a:extLst>
          </p:cNvPr>
          <p:cNvSpPr>
            <a:spLocks noGrp="1"/>
          </p:cNvSpPr>
          <p:nvPr>
            <p:ph type="chart" sz="quarter" idx="14"/>
          </p:nvPr>
        </p:nvSpPr>
        <p:spPr>
          <a:xfrm>
            <a:off x="660663" y="740569"/>
            <a:ext cx="4627562" cy="3654425"/>
          </a:xfrm>
        </p:spPr>
        <p:txBody>
          <a:bodyPr/>
          <a:lstStyle/>
          <a:p>
            <a:endParaRPr lang="en-US" dirty="0"/>
          </a:p>
        </p:txBody>
      </p:sp>
    </p:spTree>
    <p:extLst>
      <p:ext uri="{BB962C8B-B14F-4D97-AF65-F5344CB8AC3E}">
        <p14:creationId xmlns:p14="http://schemas.microsoft.com/office/powerpoint/2010/main" val="4141946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7109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2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ED12-1E52-6C4E-9F94-C31ED28A5BD2}"/>
              </a:ext>
            </a:extLst>
          </p:cNvPr>
          <p:cNvSpPr>
            <a:spLocks noGrp="1"/>
          </p:cNvSpPr>
          <p:nvPr>
            <p:ph type="title" hasCustomPrompt="1"/>
          </p:nvPr>
        </p:nvSpPr>
        <p:spPr>
          <a:xfrm>
            <a:off x="623888" y="467360"/>
            <a:ext cx="7886700" cy="1087964"/>
          </a:xfrm>
        </p:spPr>
        <p:txBody>
          <a:bodyPr anchor="b"/>
          <a:lstStyle>
            <a:lvl1pPr algn="r">
              <a:defRPr sz="4500">
                <a:solidFill>
                  <a:schemeClr val="bg1"/>
                </a:solidFill>
              </a:defRPr>
            </a:lvl1pPr>
          </a:lstStyle>
          <a:p>
            <a:r>
              <a:rPr lang="en-US" dirty="0"/>
              <a:t>Title Goes Here</a:t>
            </a:r>
          </a:p>
        </p:txBody>
      </p:sp>
      <p:sp>
        <p:nvSpPr>
          <p:cNvPr id="3" name="Text Placeholder 2">
            <a:extLst>
              <a:ext uri="{FF2B5EF4-FFF2-40B4-BE49-F238E27FC236}">
                <a16:creationId xmlns:a16="http://schemas.microsoft.com/office/drawing/2014/main" id="{8ADF4F18-B776-DD4E-AAD8-649F4A38F1E6}"/>
              </a:ext>
            </a:extLst>
          </p:cNvPr>
          <p:cNvSpPr>
            <a:spLocks noGrp="1"/>
          </p:cNvSpPr>
          <p:nvPr>
            <p:ph type="body" idx="1" hasCustomPrompt="1"/>
          </p:nvPr>
        </p:nvSpPr>
        <p:spPr>
          <a:xfrm>
            <a:off x="623888" y="1575565"/>
            <a:ext cx="7886700" cy="562570"/>
          </a:xfrm>
        </p:spPr>
        <p:txBody>
          <a:bodyPr>
            <a:normAutofit/>
          </a:bodyPr>
          <a:lstStyle>
            <a:lvl1pPr marL="0" indent="0" algn="r">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4" name="Text Placeholder 2">
            <a:extLst>
              <a:ext uri="{FF2B5EF4-FFF2-40B4-BE49-F238E27FC236}">
                <a16:creationId xmlns:a16="http://schemas.microsoft.com/office/drawing/2014/main" id="{8C5BBF53-4D71-3C4A-B4D0-13621C769C28}"/>
              </a:ext>
            </a:extLst>
          </p:cNvPr>
          <p:cNvSpPr>
            <a:spLocks noGrp="1"/>
          </p:cNvSpPr>
          <p:nvPr>
            <p:ph type="body" idx="11" hasCustomPrompt="1"/>
          </p:nvPr>
        </p:nvSpPr>
        <p:spPr>
          <a:xfrm>
            <a:off x="623888" y="2296351"/>
            <a:ext cx="7886700" cy="297332"/>
          </a:xfrm>
        </p:spPr>
        <p:txBody>
          <a:bodyPr>
            <a:normAutofit/>
          </a:bodyPr>
          <a:lstStyle>
            <a:lvl1pPr marL="0" indent="0" algn="r">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4385333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3848573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5"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2784380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9188530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4872712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8739152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5463070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9050432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394951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966503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Logo-1">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75352"/>
            <a:ext cx="7886700" cy="692663"/>
          </a:xfrm>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50415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Logo-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dirty="0"/>
          </a:p>
        </p:txBody>
      </p:sp>
    </p:spTree>
    <p:extLst>
      <p:ext uri="{BB962C8B-B14F-4D97-AF65-F5344CB8AC3E}">
        <p14:creationId xmlns:p14="http://schemas.microsoft.com/office/powerpoint/2010/main" val="275374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180153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935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p:spPr>
        <p:txBody>
          <a:bodyPr/>
          <a:lstStyle>
            <a:lvl1pPr>
              <a:defRPr>
                <a:solidFill>
                  <a:srgbClr val="006747"/>
                </a:solidFill>
              </a:defRPr>
            </a:lvl1pPr>
          </a:lstStyle>
          <a:p>
            <a:r>
              <a:rPr lang="en-US" dirty="0"/>
              <a:t>Header Goes Here</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1" y="0"/>
            <a:ext cx="179462" cy="514350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
        <p:nvSpPr>
          <p:cNvPr id="7" name="Content Placeholder 3">
            <a:extLst>
              <a:ext uri="{FF2B5EF4-FFF2-40B4-BE49-F238E27FC236}">
                <a16:creationId xmlns:a16="http://schemas.microsoft.com/office/drawing/2014/main" id="{5BB23591-16BE-954D-B59B-91BFDA6632C9}"/>
              </a:ext>
            </a:extLst>
          </p:cNvPr>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4">
            <a:extLst>
              <a:ext uri="{FF2B5EF4-FFF2-40B4-BE49-F238E27FC236}">
                <a16:creationId xmlns:a16="http://schemas.microsoft.com/office/drawing/2014/main" id="{BE2CF947-D569-5840-90FE-2AE8871A80C0}"/>
              </a:ext>
            </a:extLst>
          </p:cNvPr>
          <p:cNvSpPr>
            <a:spLocks noGrp="1"/>
          </p:cNvSpPr>
          <p:nvPr>
            <p:ph type="pic" sz="quarter" idx="13"/>
          </p:nvPr>
        </p:nvSpPr>
        <p:spPr>
          <a:xfrm>
            <a:off x="628650" y="1369219"/>
            <a:ext cx="3874984" cy="3263504"/>
          </a:xfrm>
        </p:spPr>
        <p:txBody>
          <a:bodyPr/>
          <a:lstStyle/>
          <a:p>
            <a:endParaRPr lang="en-US"/>
          </a:p>
        </p:txBody>
      </p:sp>
    </p:spTree>
    <p:extLst>
      <p:ext uri="{BB962C8B-B14F-4D97-AF65-F5344CB8AC3E}">
        <p14:creationId xmlns:p14="http://schemas.microsoft.com/office/powerpoint/2010/main" val="18381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3">
    <p:bg>
      <p:bgPr>
        <a:solidFill>
          <a:srgbClr val="ECEAD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48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273844"/>
            <a:ext cx="7886700" cy="994172"/>
          </a:xfrm>
        </p:spPr>
        <p:txBody>
          <a:bodyPr/>
          <a:lstStyle>
            <a:lvl1pPr>
              <a:defRPr>
                <a:solidFill>
                  <a:srgbClr val="006747"/>
                </a:solidFill>
              </a:defRPr>
            </a:lvl1pPr>
          </a:lstStyle>
          <a:p>
            <a:r>
              <a:rPr lang="en-US" dirty="0"/>
              <a:t>Header Goes Here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4" name="Content Placeholder 3"/>
          <p:cNvSpPr>
            <a:spLocks noGrp="1"/>
          </p:cNvSpPr>
          <p:nvPr>
            <p:ph sz="half" idx="2"/>
          </p:nvPr>
        </p:nvSpPr>
        <p:spPr>
          <a:xfrm>
            <a:off x="629842" y="1878806"/>
            <a:ext cx="3868340"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6" name="Content Placeholder 5"/>
          <p:cNvSpPr>
            <a:spLocks noGrp="1"/>
          </p:cNvSpPr>
          <p:nvPr>
            <p:ph sz="quarter" idx="4"/>
          </p:nvPr>
        </p:nvSpPr>
        <p:spPr>
          <a:xfrm>
            <a:off x="4629150" y="1878806"/>
            <a:ext cx="3887391"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0F5EC011-0DA0-DB45-996E-85C7F379AB45}" type="slidenum">
              <a:rPr lang="en-US" smtClean="0"/>
              <a:t>‹#›</a:t>
            </a:fld>
            <a:endParaRPr lang="en-US" dirty="0"/>
          </a:p>
        </p:txBody>
      </p:sp>
      <p:sp>
        <p:nvSpPr>
          <p:cNvPr id="10" name="Rectangle 9">
            <a:extLst>
              <a:ext uri="{FF2B5EF4-FFF2-40B4-BE49-F238E27FC236}">
                <a16:creationId xmlns:a16="http://schemas.microsoft.com/office/drawing/2014/main" id="{DEE8CF8B-D494-CC47-8E2D-52DC8E8EF28F}"/>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911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0930E96-9F1D-4749-BDBF-344ADF8F90F9}" type="datetimeFigureOut">
              <a:rPr lang="en-US" smtClean="0"/>
              <a:t>8/28/23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5EC011-0DA0-DB45-996E-85C7F379AB45}" type="slidenum">
              <a:rPr lang="en-US" smtClean="0"/>
              <a:t>‹#›</a:t>
            </a:fld>
            <a:endParaRPr lang="en-US"/>
          </a:p>
        </p:txBody>
      </p:sp>
    </p:spTree>
    <p:extLst>
      <p:ext uri="{BB962C8B-B14F-4D97-AF65-F5344CB8AC3E}">
        <p14:creationId xmlns:p14="http://schemas.microsoft.com/office/powerpoint/2010/main" val="1848561185"/>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77" r:id="rId3"/>
    <p:sldLayoutId id="2147483676" r:id="rId4"/>
    <p:sldLayoutId id="2147483662" r:id="rId5"/>
    <p:sldLayoutId id="2147483664" r:id="rId6"/>
    <p:sldLayoutId id="2147483672" r:id="rId7"/>
    <p:sldLayoutId id="2147483675" r:id="rId8"/>
    <p:sldLayoutId id="2147483665" r:id="rId9"/>
    <p:sldLayoutId id="2147483666" r:id="rId10"/>
    <p:sldLayoutId id="2147483671" r:id="rId11"/>
    <p:sldLayoutId id="2147483667" r:id="rId12"/>
    <p:sldLayoutId id="2147483670" r:id="rId13"/>
    <p:sldLayoutId id="2147483668" r:id="rId14"/>
    <p:sldLayoutId id="2147483673" r:id="rId15"/>
    <p:sldLayoutId id="2147483669" r:id="rId16"/>
    <p:sldLayoutId id="2147483678" r:id="rId17"/>
    <p:sldLayoutId id="2147483674" r:id="rId18"/>
    <p:sldLayoutId id="2147483680" r:id="rId19"/>
    <p:sldLayoutId id="2147483682" r:id="rId20"/>
    <p:sldLayoutId id="2147483683" r:id="rId21"/>
    <p:sldLayoutId id="2147483685" r:id="rId22"/>
    <p:sldLayoutId id="2147483686" r:id="rId23"/>
    <p:sldLayoutId id="2147483687" r:id="rId24"/>
    <p:sldLayoutId id="2147483688" r:id="rId25"/>
    <p:sldLayoutId id="2147483689" r:id="rId26"/>
    <p:sldLayoutId id="2147483690" r:id="rId27"/>
    <p:sldLayoutId id="2147483691" r:id="rId28"/>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hyperlink" Target="https://sceweb.uhcl.edu/boetticher/ML_DataMining/p27-fayyad.pdf" TargetMode="Externa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6DCE-5506-AE49-9AA5-4EB0B2528574}"/>
              </a:ext>
            </a:extLst>
          </p:cNvPr>
          <p:cNvSpPr>
            <a:spLocks noGrp="1"/>
          </p:cNvSpPr>
          <p:nvPr>
            <p:ph type="title"/>
          </p:nvPr>
        </p:nvSpPr>
        <p:spPr/>
        <p:txBody>
          <a:bodyPr/>
          <a:lstStyle/>
          <a:p>
            <a:r>
              <a:rPr lang="en-US" dirty="0"/>
              <a:t>ISM 6136</a:t>
            </a:r>
          </a:p>
        </p:txBody>
      </p:sp>
      <p:sp>
        <p:nvSpPr>
          <p:cNvPr id="3" name="Text Placeholder 2">
            <a:extLst>
              <a:ext uri="{FF2B5EF4-FFF2-40B4-BE49-F238E27FC236}">
                <a16:creationId xmlns:a16="http://schemas.microsoft.com/office/drawing/2014/main" id="{E56915A3-AD07-F048-8B5A-7D44B354DF7A}"/>
              </a:ext>
            </a:extLst>
          </p:cNvPr>
          <p:cNvSpPr>
            <a:spLocks noGrp="1"/>
          </p:cNvSpPr>
          <p:nvPr>
            <p:ph type="body" idx="1"/>
          </p:nvPr>
        </p:nvSpPr>
        <p:spPr/>
        <p:txBody>
          <a:bodyPr>
            <a:normAutofit/>
          </a:bodyPr>
          <a:lstStyle/>
          <a:p>
            <a:r>
              <a:rPr lang="en-US" dirty="0"/>
              <a:t>Data Mining</a:t>
            </a:r>
          </a:p>
        </p:txBody>
      </p:sp>
      <p:sp>
        <p:nvSpPr>
          <p:cNvPr id="4" name="Text Placeholder 3">
            <a:extLst>
              <a:ext uri="{FF2B5EF4-FFF2-40B4-BE49-F238E27FC236}">
                <a16:creationId xmlns:a16="http://schemas.microsoft.com/office/drawing/2014/main" id="{1CA854F3-E1E6-B445-9497-094416CE94BE}"/>
              </a:ext>
            </a:extLst>
          </p:cNvPr>
          <p:cNvSpPr>
            <a:spLocks noGrp="1"/>
          </p:cNvSpPr>
          <p:nvPr>
            <p:ph type="body" idx="11"/>
          </p:nvPr>
        </p:nvSpPr>
        <p:spPr/>
        <p:txBody>
          <a:bodyPr/>
          <a:lstStyle/>
          <a:p>
            <a:r>
              <a:rPr lang="en-US" dirty="0"/>
              <a:t>Dr. Tim Smith</a:t>
            </a:r>
          </a:p>
        </p:txBody>
      </p:sp>
    </p:spTree>
    <p:extLst>
      <p:ext uri="{BB962C8B-B14F-4D97-AF65-F5344CB8AC3E}">
        <p14:creationId xmlns:p14="http://schemas.microsoft.com/office/powerpoint/2010/main" val="107824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Labeling</a:t>
            </a:r>
          </a:p>
        </p:txBody>
      </p:sp>
      <p:sp>
        <p:nvSpPr>
          <p:cNvPr id="6" name="TextBox 100"/>
          <p:cNvSpPr txBox="1">
            <a:spLocks noChangeArrowheads="1"/>
          </p:cNvSpPr>
          <p:nvPr/>
        </p:nvSpPr>
        <p:spPr bwMode="auto">
          <a:xfrm>
            <a:off x="1139125" y="3724940"/>
            <a:ext cx="69452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t>Each row in our table is an </a:t>
            </a:r>
            <a:r>
              <a:rPr lang="en-US" altLang="en-US" sz="1800" u="sng" dirty="0"/>
              <a:t>observation</a:t>
            </a:r>
            <a:r>
              <a:rPr lang="en-US" altLang="en-US" sz="1800" dirty="0"/>
              <a:t>, also known as </a:t>
            </a:r>
            <a:r>
              <a:rPr lang="en-US" altLang="en-US" sz="1800" i="1" u="sng" dirty="0"/>
              <a:t>cases</a:t>
            </a:r>
            <a:r>
              <a:rPr lang="en-US" altLang="en-US" sz="1800" dirty="0"/>
              <a:t>.</a:t>
            </a:r>
          </a:p>
        </p:txBody>
      </p:sp>
      <p:sp>
        <p:nvSpPr>
          <p:cNvPr id="7" name="TextBox 102"/>
          <p:cNvSpPr txBox="1">
            <a:spLocks noChangeArrowheads="1"/>
          </p:cNvSpPr>
          <p:nvPr/>
        </p:nvSpPr>
        <p:spPr bwMode="auto">
          <a:xfrm>
            <a:off x="4867275" y="1149957"/>
            <a:ext cx="3028950" cy="2331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t>In predictive modeling we identify and label variables as </a:t>
            </a:r>
            <a:r>
              <a:rPr lang="en-US" altLang="en-US" sz="1800" i="1" dirty="0"/>
              <a:t>inputs </a:t>
            </a:r>
            <a:r>
              <a:rPr lang="en-US" altLang="en-US" sz="1800" dirty="0"/>
              <a:t>and </a:t>
            </a:r>
            <a:r>
              <a:rPr lang="en-US" altLang="en-US" sz="1800" i="1" dirty="0"/>
              <a:t>targets.</a:t>
            </a:r>
          </a:p>
          <a:p>
            <a:pPr eaLnBrk="1" hangingPunct="1"/>
            <a:endParaRPr lang="en-US" altLang="en-US" sz="1800" i="1" dirty="0"/>
          </a:p>
          <a:p>
            <a:pPr eaLnBrk="1" hangingPunct="1"/>
            <a:r>
              <a:rPr lang="en-US" altLang="en-US" sz="1050" i="1" dirty="0"/>
              <a:t>NOTE: You may also hear similar terms such as </a:t>
            </a:r>
            <a:r>
              <a:rPr lang="en-US" altLang="en-US" sz="1050" i="1" u="sng" dirty="0"/>
              <a:t>Independent and Dependent</a:t>
            </a:r>
            <a:r>
              <a:rPr lang="en-US" altLang="en-US" sz="1050" i="1" dirty="0"/>
              <a:t> variables, </a:t>
            </a:r>
          </a:p>
          <a:p>
            <a:pPr eaLnBrk="1" hangingPunct="1"/>
            <a:r>
              <a:rPr lang="en-US" altLang="en-US" sz="1050" i="1" u="sng" dirty="0"/>
              <a:t>Explanatory and Response </a:t>
            </a:r>
            <a:r>
              <a:rPr lang="en-US" altLang="en-US" sz="1050" i="1" dirty="0"/>
              <a:t>variables. </a:t>
            </a:r>
          </a:p>
          <a:p>
            <a:pPr eaLnBrk="1" hangingPunct="1"/>
            <a:endParaRPr lang="en-US" altLang="en-US" sz="1050" i="1" dirty="0"/>
          </a:p>
          <a:p>
            <a:pPr eaLnBrk="1" hangingPunct="1"/>
            <a:r>
              <a:rPr lang="en-US" altLang="en-US" sz="1050" i="1" dirty="0"/>
              <a:t>Though there are subtle differences between these terms, we will see these as essentially “meaning” the same thing</a:t>
            </a:r>
            <a:endParaRPr lang="en-US" altLang="en-US" sz="1050" dirty="0"/>
          </a:p>
        </p:txBody>
      </p:sp>
      <p:grpSp>
        <p:nvGrpSpPr>
          <p:cNvPr id="8" name="Group 1"/>
          <p:cNvGrpSpPr>
            <a:grpSpLocks/>
          </p:cNvGrpSpPr>
          <p:nvPr/>
        </p:nvGrpSpPr>
        <p:grpSpPr bwMode="auto">
          <a:xfrm>
            <a:off x="2000250" y="1178130"/>
            <a:ext cx="2715816" cy="1827609"/>
            <a:chOff x="685800" y="1233488"/>
            <a:chExt cx="3621084" cy="2436812"/>
          </a:xfrm>
        </p:grpSpPr>
        <p:sp>
          <p:nvSpPr>
            <p:cNvPr id="9" name="Rectangle 3"/>
            <p:cNvSpPr>
              <a:spLocks noChangeArrowheads="1"/>
            </p:cNvSpPr>
            <p:nvPr/>
          </p:nvSpPr>
          <p:spPr bwMode="auto">
            <a:xfrm>
              <a:off x="763588" y="1568450"/>
              <a:ext cx="2754309"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10"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 name="Rectangle 10"/>
            <p:cNvSpPr/>
            <p:nvPr/>
          </p:nvSpPr>
          <p:spPr bwMode="auto">
            <a:xfrm>
              <a:off x="882650" y="2006600"/>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2"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3" name="Rectangle 12"/>
            <p:cNvSpPr/>
            <p:nvPr/>
          </p:nvSpPr>
          <p:spPr bwMode="auto">
            <a:xfrm>
              <a:off x="882650" y="235426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4"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5" name="Rectangle 14"/>
            <p:cNvSpPr/>
            <p:nvPr/>
          </p:nvSpPr>
          <p:spPr bwMode="auto">
            <a:xfrm>
              <a:off x="882650" y="339248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6"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 name="Rectangle 16"/>
            <p:cNvSpPr/>
            <p:nvPr/>
          </p:nvSpPr>
          <p:spPr bwMode="auto">
            <a:xfrm>
              <a:off x="882650" y="304641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9" name="Rectangle 18"/>
            <p:cNvSpPr/>
            <p:nvPr/>
          </p:nvSpPr>
          <p:spPr bwMode="auto">
            <a:xfrm>
              <a:off x="882650" y="270033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3"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7"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0"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1"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2"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4"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35" name="Group 171"/>
            <p:cNvGrpSpPr>
              <a:grpSpLocks/>
            </p:cNvGrpSpPr>
            <p:nvPr/>
          </p:nvGrpSpPr>
          <p:grpSpPr bwMode="auto">
            <a:xfrm>
              <a:off x="785813" y="1582738"/>
              <a:ext cx="660400" cy="322262"/>
              <a:chOff x="769225" y="3995953"/>
              <a:chExt cx="615589" cy="326003"/>
            </a:xfrm>
          </p:grpSpPr>
          <p:sp>
            <p:nvSpPr>
              <p:cNvPr id="78" name="Rectangle 77"/>
              <p:cNvSpPr/>
              <p:nvPr/>
            </p:nvSpPr>
            <p:spPr bwMode="auto">
              <a:xfrm>
                <a:off x="769225" y="3995953"/>
                <a:ext cx="615588" cy="326003"/>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79" name="Rectangle 78"/>
              <p:cNvSpPr/>
              <p:nvPr/>
            </p:nvSpPr>
            <p:spPr bwMode="auto">
              <a:xfrm>
                <a:off x="850612" y="4074643"/>
                <a:ext cx="45281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36" name="Group 181"/>
            <p:cNvGrpSpPr>
              <a:grpSpLocks/>
            </p:cNvGrpSpPr>
            <p:nvPr/>
          </p:nvGrpSpPr>
          <p:grpSpPr bwMode="auto">
            <a:xfrm>
              <a:off x="1465263" y="1582738"/>
              <a:ext cx="658812" cy="322262"/>
              <a:chOff x="769225" y="3995953"/>
              <a:chExt cx="615589" cy="326003"/>
            </a:xfrm>
          </p:grpSpPr>
          <p:sp>
            <p:nvSpPr>
              <p:cNvPr id="76"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77" name="Rectangle 76"/>
              <p:cNvSpPr/>
              <p:nvPr/>
            </p:nvSpPr>
            <p:spPr bwMode="auto">
              <a:xfrm>
                <a:off x="850808" y="4074643"/>
                <a:ext cx="452421"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37" name="Group 184"/>
            <p:cNvGrpSpPr>
              <a:grpSpLocks/>
            </p:cNvGrpSpPr>
            <p:nvPr/>
          </p:nvGrpSpPr>
          <p:grpSpPr bwMode="auto">
            <a:xfrm>
              <a:off x="2144713" y="1582738"/>
              <a:ext cx="658812" cy="322262"/>
              <a:chOff x="769225" y="3995953"/>
              <a:chExt cx="615589" cy="326003"/>
            </a:xfrm>
          </p:grpSpPr>
          <p:sp>
            <p:nvSpPr>
              <p:cNvPr id="74"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75" name="Rectangle 74"/>
              <p:cNvSpPr/>
              <p:nvPr/>
            </p:nvSpPr>
            <p:spPr bwMode="auto">
              <a:xfrm>
                <a:off x="850807" y="4074643"/>
                <a:ext cx="452421"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38" name="Group 187"/>
            <p:cNvGrpSpPr>
              <a:grpSpLocks/>
            </p:cNvGrpSpPr>
            <p:nvPr/>
          </p:nvGrpSpPr>
          <p:grpSpPr bwMode="auto">
            <a:xfrm>
              <a:off x="2824163" y="1582738"/>
              <a:ext cx="660400" cy="322262"/>
              <a:chOff x="769225" y="3995953"/>
              <a:chExt cx="615589" cy="326003"/>
            </a:xfrm>
          </p:grpSpPr>
          <p:sp>
            <p:nvSpPr>
              <p:cNvPr id="72"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73" name="Rectangle 72"/>
              <p:cNvSpPr/>
              <p:nvPr/>
            </p:nvSpPr>
            <p:spPr bwMode="auto">
              <a:xfrm>
                <a:off x="850611" y="4074643"/>
                <a:ext cx="45281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39" name="TextBox 38"/>
            <p:cNvSpPr txBox="1"/>
            <p:nvPr/>
          </p:nvSpPr>
          <p:spPr bwMode="auto">
            <a:xfrm>
              <a:off x="1827212" y="1574800"/>
              <a:ext cx="705749" cy="338555"/>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grpSp>
          <p:nvGrpSpPr>
            <p:cNvPr id="40" name="Group 121"/>
            <p:cNvGrpSpPr>
              <a:grpSpLocks/>
            </p:cNvGrpSpPr>
            <p:nvPr/>
          </p:nvGrpSpPr>
          <p:grpSpPr bwMode="auto">
            <a:xfrm>
              <a:off x="3516310" y="1568450"/>
              <a:ext cx="754475" cy="2101850"/>
              <a:chOff x="3516310" y="3826177"/>
              <a:chExt cx="754475" cy="2101849"/>
            </a:xfrm>
          </p:grpSpPr>
          <p:sp>
            <p:nvSpPr>
              <p:cNvPr id="63" name="Rectangle 3"/>
              <p:cNvSpPr>
                <a:spLocks noChangeArrowheads="1"/>
              </p:cNvSpPr>
              <p:nvPr/>
            </p:nvSpPr>
            <p:spPr bwMode="auto">
              <a:xfrm>
                <a:off x="3516310" y="3826177"/>
                <a:ext cx="70326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64"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65"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66"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67"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68"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69"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70" name="Rectangle 69"/>
              <p:cNvSpPr/>
              <p:nvPr/>
            </p:nvSpPr>
            <p:spPr bwMode="auto">
              <a:xfrm>
                <a:off x="3627435" y="3927777"/>
                <a:ext cx="487361"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71" name="TextBox 70"/>
              <p:cNvSpPr txBox="1"/>
              <p:nvPr/>
            </p:nvSpPr>
            <p:spPr>
              <a:xfrm>
                <a:off x="3560761" y="3832528"/>
                <a:ext cx="710024"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grpSp>
        <p:sp>
          <p:nvSpPr>
            <p:cNvPr id="41" name="Rectangle 40"/>
            <p:cNvSpPr/>
            <p:nvPr/>
          </p:nvSpPr>
          <p:spPr bwMode="auto">
            <a:xfrm>
              <a:off x="728610" y="2210048"/>
              <a:ext cx="3578274" cy="438156"/>
            </a:xfrm>
            <a:prstGeom prst="rect">
              <a:avLst/>
            </a:prstGeom>
            <a:noFill/>
            <a:ln w="76200" cap="flat" cmpd="sng" algn="ctr">
              <a:solidFill>
                <a:srgbClr val="00CC00"/>
              </a:solidFill>
              <a:prstDash val="solid"/>
              <a:round/>
              <a:headEnd type="none" w="med" len="med"/>
              <a:tailEnd type="none" w="med" len="med"/>
            </a:ln>
            <a:effectLst>
              <a:softEdge rad="31750"/>
            </a:effectLst>
          </p:spPr>
          <p:txBody>
            <a:bodyPr lIns="66675" tIns="66675" rIns="66675" bIns="66675"/>
            <a:lstStyle/>
            <a:p>
              <a:pPr algn="ctr">
                <a:defRPr/>
              </a:pPr>
              <a:endParaRPr lang="en-US" sz="1800" dirty="0">
                <a:latin typeface="Arial"/>
                <a:cs typeface="Arial" charset="0"/>
              </a:endParaRPr>
            </a:p>
          </p:txBody>
        </p:sp>
        <p:sp>
          <p:nvSpPr>
            <p:cNvPr id="42" name="Text Box 10"/>
            <p:cNvSpPr txBox="1">
              <a:spLocks noChangeArrowheads="1"/>
            </p:cNvSpPr>
            <p:nvPr/>
          </p:nvSpPr>
          <p:spPr bwMode="auto">
            <a:xfrm>
              <a:off x="685800" y="1233488"/>
              <a:ext cx="1752598" cy="400109"/>
            </a:xfrm>
            <a:prstGeom prst="rect">
              <a:avLst/>
            </a:prstGeom>
            <a:noFill/>
            <a:ln w="28575">
              <a:noFill/>
              <a:miter lim="800000"/>
              <a:headEnd/>
              <a:tailEnd type="none" w="med" len="lg"/>
            </a:ln>
          </p:spPr>
          <p:txBody>
            <a:bodyPr>
              <a:spAutoFit/>
            </a:bodyPr>
            <a:lstStyle/>
            <a:p>
              <a:pPr algn="ctr">
                <a:defRPr/>
              </a:pPr>
              <a:r>
                <a:rPr lang="en-US" sz="1350" b="1" i="1" dirty="0">
                  <a:solidFill>
                    <a:schemeClr val="tx2">
                      <a:lumMod val="60000"/>
                      <a:lumOff val="40000"/>
                    </a:schemeClr>
                  </a:solidFill>
                  <a:latin typeface="Arial Narrow" pitchFamily="34" charset="0"/>
                  <a:cs typeface="Arial" charset="0"/>
                </a:rPr>
                <a:t>Data Set</a:t>
              </a:r>
            </a:p>
          </p:txBody>
        </p:sp>
        <p:sp>
          <p:nvSpPr>
            <p:cNvPr id="43" name="Rectangle 42"/>
            <p:cNvSpPr/>
            <p:nvPr/>
          </p:nvSpPr>
          <p:spPr bwMode="auto">
            <a:xfrm>
              <a:off x="1562099" y="2006600"/>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44" name="Rectangle 43"/>
            <p:cNvSpPr/>
            <p:nvPr/>
          </p:nvSpPr>
          <p:spPr bwMode="auto">
            <a:xfrm>
              <a:off x="1562099" y="235426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45" name="Rectangle 44"/>
            <p:cNvSpPr/>
            <p:nvPr/>
          </p:nvSpPr>
          <p:spPr bwMode="auto">
            <a:xfrm>
              <a:off x="1562099" y="339248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46" name="Rectangle 45"/>
            <p:cNvSpPr/>
            <p:nvPr/>
          </p:nvSpPr>
          <p:spPr bwMode="auto">
            <a:xfrm>
              <a:off x="1562099" y="304641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47" name="Rectangle 46"/>
            <p:cNvSpPr/>
            <p:nvPr/>
          </p:nvSpPr>
          <p:spPr bwMode="auto">
            <a:xfrm>
              <a:off x="1562099" y="270033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48" name="Rectangle 47"/>
            <p:cNvSpPr/>
            <p:nvPr/>
          </p:nvSpPr>
          <p:spPr bwMode="auto">
            <a:xfrm>
              <a:off x="2235198" y="2006600"/>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49" name="Rectangle 48"/>
            <p:cNvSpPr/>
            <p:nvPr/>
          </p:nvSpPr>
          <p:spPr bwMode="auto">
            <a:xfrm>
              <a:off x="2235198" y="235426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0" name="Rectangle 49"/>
            <p:cNvSpPr/>
            <p:nvPr/>
          </p:nvSpPr>
          <p:spPr bwMode="auto">
            <a:xfrm>
              <a:off x="2235198" y="339248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1" name="Rectangle 50"/>
            <p:cNvSpPr/>
            <p:nvPr/>
          </p:nvSpPr>
          <p:spPr bwMode="auto">
            <a:xfrm>
              <a:off x="2235198" y="304641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2" name="Rectangle 51"/>
            <p:cNvSpPr/>
            <p:nvPr/>
          </p:nvSpPr>
          <p:spPr bwMode="auto">
            <a:xfrm>
              <a:off x="2235198" y="270033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3" name="Rectangle 52"/>
            <p:cNvSpPr/>
            <p:nvPr/>
          </p:nvSpPr>
          <p:spPr bwMode="auto">
            <a:xfrm>
              <a:off x="2920998" y="2006600"/>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4" name="Rectangle 53"/>
            <p:cNvSpPr/>
            <p:nvPr/>
          </p:nvSpPr>
          <p:spPr bwMode="auto">
            <a:xfrm>
              <a:off x="2920998" y="235426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5" name="Rectangle 54"/>
            <p:cNvSpPr/>
            <p:nvPr/>
          </p:nvSpPr>
          <p:spPr bwMode="auto">
            <a:xfrm>
              <a:off x="2920998" y="339248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6" name="Rectangle 55"/>
            <p:cNvSpPr/>
            <p:nvPr/>
          </p:nvSpPr>
          <p:spPr bwMode="auto">
            <a:xfrm>
              <a:off x="2920998" y="304641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7" name="Rectangle 56"/>
            <p:cNvSpPr/>
            <p:nvPr/>
          </p:nvSpPr>
          <p:spPr bwMode="auto">
            <a:xfrm>
              <a:off x="2920998" y="270033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8" name="Rectangle 57"/>
            <p:cNvSpPr/>
            <p:nvPr/>
          </p:nvSpPr>
          <p:spPr bwMode="auto">
            <a:xfrm>
              <a:off x="3632197" y="2006600"/>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9" name="Rectangle 58"/>
            <p:cNvSpPr/>
            <p:nvPr/>
          </p:nvSpPr>
          <p:spPr bwMode="auto">
            <a:xfrm>
              <a:off x="3632197" y="235426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60" name="Rectangle 59"/>
            <p:cNvSpPr/>
            <p:nvPr/>
          </p:nvSpPr>
          <p:spPr bwMode="auto">
            <a:xfrm>
              <a:off x="3632197" y="339248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61" name="Rectangle 60"/>
            <p:cNvSpPr/>
            <p:nvPr/>
          </p:nvSpPr>
          <p:spPr bwMode="auto">
            <a:xfrm>
              <a:off x="3632197" y="304641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62" name="Rectangle 61"/>
            <p:cNvSpPr/>
            <p:nvPr/>
          </p:nvSpPr>
          <p:spPr bwMode="auto">
            <a:xfrm>
              <a:off x="3632197" y="270033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Tree>
    <p:extLst>
      <p:ext uri="{BB962C8B-B14F-4D97-AF65-F5344CB8AC3E}">
        <p14:creationId xmlns:p14="http://schemas.microsoft.com/office/powerpoint/2010/main" val="1092863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Identify a Predictive Model</a:t>
            </a:r>
          </a:p>
        </p:txBody>
      </p:sp>
      <p:sp>
        <p:nvSpPr>
          <p:cNvPr id="80" name="Isosceles Triangle 79"/>
          <p:cNvSpPr/>
          <p:nvPr/>
        </p:nvSpPr>
        <p:spPr bwMode="auto">
          <a:xfrm rot="5400000">
            <a:off x="4695825" y="2419490"/>
            <a:ext cx="421481" cy="342900"/>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66675" tIns="66675" rIns="66675" bIns="66675"/>
          <a:lstStyle/>
          <a:p>
            <a:pPr algn="ctr">
              <a:defRPr/>
            </a:pPr>
            <a:endParaRPr lang="en-US" sz="1800" dirty="0">
              <a:latin typeface="Arial"/>
              <a:cs typeface="Arial" charset="0"/>
            </a:endParaRPr>
          </a:p>
        </p:txBody>
      </p:sp>
      <p:sp>
        <p:nvSpPr>
          <p:cNvPr id="81" name="TextBox 80"/>
          <p:cNvSpPr txBox="1"/>
          <p:nvPr/>
        </p:nvSpPr>
        <p:spPr>
          <a:xfrm>
            <a:off x="5207794" y="2149218"/>
            <a:ext cx="2793206" cy="1200329"/>
          </a:xfrm>
          <a:prstGeom prst="rect">
            <a:avLst/>
          </a:prstGeom>
          <a:noFill/>
          <a:effectLst/>
        </p:spPr>
        <p:txBody>
          <a:bodyPr>
            <a:spAutoFit/>
          </a:bodyPr>
          <a:lstStyle/>
          <a:p>
            <a:pPr>
              <a:defRPr/>
            </a:pPr>
            <a:r>
              <a:rPr lang="en-US" sz="1800" b="1" i="1" dirty="0">
                <a:solidFill>
                  <a:schemeClr val="tx2">
                    <a:lumMod val="50000"/>
                  </a:schemeClr>
                </a:solidFill>
                <a:latin typeface="+mj-lt"/>
                <a:cs typeface="Arial" charset="0"/>
              </a:rPr>
              <a:t>Our goal is to identify a “Good” model that associates the observed inputs to observed targets</a:t>
            </a:r>
          </a:p>
        </p:txBody>
      </p:sp>
      <p:sp>
        <p:nvSpPr>
          <p:cNvPr id="82" name="Text Box 10"/>
          <p:cNvSpPr txBox="1">
            <a:spLocks noChangeArrowheads="1"/>
          </p:cNvSpPr>
          <p:nvPr/>
        </p:nvSpPr>
        <p:spPr bwMode="auto">
          <a:xfrm>
            <a:off x="1875234" y="1511043"/>
            <a:ext cx="1314450" cy="300082"/>
          </a:xfrm>
          <a:prstGeom prst="rect">
            <a:avLst/>
          </a:prstGeom>
          <a:noFill/>
          <a:ln w="28575">
            <a:noFill/>
            <a:miter lim="800000"/>
            <a:headEnd/>
            <a:tailEnd type="none" w="med" len="lg"/>
          </a:ln>
        </p:spPr>
        <p:txBody>
          <a:bodyPr>
            <a:spAutoFit/>
          </a:bodyPr>
          <a:lstStyle/>
          <a:p>
            <a:pPr algn="ctr">
              <a:defRPr/>
            </a:pPr>
            <a:r>
              <a:rPr lang="en-US" sz="1350" b="1" i="1" dirty="0">
                <a:solidFill>
                  <a:schemeClr val="tx2">
                    <a:lumMod val="60000"/>
                    <a:lumOff val="40000"/>
                  </a:schemeClr>
                </a:solidFill>
                <a:latin typeface="Arial Narrow" pitchFamily="34" charset="0"/>
                <a:cs typeface="Arial" charset="0"/>
              </a:rPr>
              <a:t>Data Set</a:t>
            </a:r>
          </a:p>
        </p:txBody>
      </p:sp>
      <p:grpSp>
        <p:nvGrpSpPr>
          <p:cNvPr id="83" name="Group 1"/>
          <p:cNvGrpSpPr>
            <a:grpSpLocks/>
          </p:cNvGrpSpPr>
          <p:nvPr/>
        </p:nvGrpSpPr>
        <p:grpSpPr bwMode="auto">
          <a:xfrm>
            <a:off x="1933576" y="1762264"/>
            <a:ext cx="2630399" cy="1576388"/>
            <a:chOff x="763588" y="1568450"/>
            <a:chExt cx="3507199" cy="2101850"/>
          </a:xfrm>
        </p:grpSpPr>
        <p:sp>
          <p:nvSpPr>
            <p:cNvPr id="84"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85"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86" name="Rectangle 85"/>
            <p:cNvSpPr/>
            <p:nvPr/>
          </p:nvSpPr>
          <p:spPr bwMode="auto">
            <a:xfrm>
              <a:off x="88265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7"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88" name="Rectangle 87"/>
            <p:cNvSpPr/>
            <p:nvPr/>
          </p:nvSpPr>
          <p:spPr bwMode="auto">
            <a:xfrm>
              <a:off x="88265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9"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90" name="Rectangle 89"/>
            <p:cNvSpPr/>
            <p:nvPr/>
          </p:nvSpPr>
          <p:spPr bwMode="auto">
            <a:xfrm>
              <a:off x="88265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91"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92" name="Rectangle 91"/>
            <p:cNvSpPr/>
            <p:nvPr/>
          </p:nvSpPr>
          <p:spPr bwMode="auto">
            <a:xfrm>
              <a:off x="88265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93"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94" name="Rectangle 93"/>
            <p:cNvSpPr/>
            <p:nvPr/>
          </p:nvSpPr>
          <p:spPr bwMode="auto">
            <a:xfrm>
              <a:off x="88265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95"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96"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97"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98"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99"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0"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1"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2"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3"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4"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5"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6"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7"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8"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9"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110" name="Group 171"/>
            <p:cNvGrpSpPr>
              <a:grpSpLocks/>
            </p:cNvGrpSpPr>
            <p:nvPr/>
          </p:nvGrpSpPr>
          <p:grpSpPr bwMode="auto">
            <a:xfrm>
              <a:off x="785813" y="1582738"/>
              <a:ext cx="660400" cy="322262"/>
              <a:chOff x="769225" y="3995953"/>
              <a:chExt cx="615589" cy="326003"/>
            </a:xfrm>
          </p:grpSpPr>
          <p:sp>
            <p:nvSpPr>
              <p:cNvPr id="151" name="Rectangle 150"/>
              <p:cNvSpPr/>
              <p:nvPr/>
            </p:nvSpPr>
            <p:spPr bwMode="auto">
              <a:xfrm>
                <a:off x="769225" y="3995953"/>
                <a:ext cx="615589" cy="326003"/>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152" name="Rectangle 151"/>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11" name="Group 181"/>
            <p:cNvGrpSpPr>
              <a:grpSpLocks/>
            </p:cNvGrpSpPr>
            <p:nvPr/>
          </p:nvGrpSpPr>
          <p:grpSpPr bwMode="auto">
            <a:xfrm>
              <a:off x="1465263" y="1582738"/>
              <a:ext cx="658812" cy="322262"/>
              <a:chOff x="769225" y="3995953"/>
              <a:chExt cx="615589" cy="326003"/>
            </a:xfrm>
          </p:grpSpPr>
          <p:sp>
            <p:nvSpPr>
              <p:cNvPr id="149"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50" name="Rectangle 149"/>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12" name="Group 184"/>
            <p:cNvGrpSpPr>
              <a:grpSpLocks/>
            </p:cNvGrpSpPr>
            <p:nvPr/>
          </p:nvGrpSpPr>
          <p:grpSpPr bwMode="auto">
            <a:xfrm>
              <a:off x="2144713" y="1582738"/>
              <a:ext cx="658812" cy="322262"/>
              <a:chOff x="769225" y="3995953"/>
              <a:chExt cx="615589" cy="326003"/>
            </a:xfrm>
          </p:grpSpPr>
          <p:sp>
            <p:nvSpPr>
              <p:cNvPr id="147"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48" name="Rectangle 147"/>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13" name="Group 187"/>
            <p:cNvGrpSpPr>
              <a:grpSpLocks/>
            </p:cNvGrpSpPr>
            <p:nvPr/>
          </p:nvGrpSpPr>
          <p:grpSpPr bwMode="auto">
            <a:xfrm>
              <a:off x="2824163" y="1582738"/>
              <a:ext cx="660400" cy="322262"/>
              <a:chOff x="769225" y="3995953"/>
              <a:chExt cx="615589" cy="326003"/>
            </a:xfrm>
          </p:grpSpPr>
          <p:sp>
            <p:nvSpPr>
              <p:cNvPr id="145"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46" name="Rectangle 145"/>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114" name="TextBox 113"/>
            <p:cNvSpPr txBox="1"/>
            <p:nvPr/>
          </p:nvSpPr>
          <p:spPr bwMode="auto">
            <a:xfrm>
              <a:off x="1827213" y="1574801"/>
              <a:ext cx="705749" cy="338555"/>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grpSp>
          <p:nvGrpSpPr>
            <p:cNvPr id="115" name="Group 121"/>
            <p:cNvGrpSpPr>
              <a:grpSpLocks/>
            </p:cNvGrpSpPr>
            <p:nvPr/>
          </p:nvGrpSpPr>
          <p:grpSpPr bwMode="auto">
            <a:xfrm>
              <a:off x="3516313" y="1568450"/>
              <a:ext cx="754474" cy="2101850"/>
              <a:chOff x="3516313" y="3826177"/>
              <a:chExt cx="754474" cy="2101849"/>
            </a:xfrm>
          </p:grpSpPr>
          <p:sp>
            <p:nvSpPr>
              <p:cNvPr id="136" name="Rectangle 3"/>
              <p:cNvSpPr>
                <a:spLocks noChangeArrowheads="1"/>
              </p:cNvSpPr>
              <p:nvPr/>
            </p:nvSpPr>
            <p:spPr bwMode="auto">
              <a:xfrm>
                <a:off x="3516313" y="3826177"/>
                <a:ext cx="703262"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137"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38"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39"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40"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41"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42"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43" name="Rectangle 142"/>
              <p:cNvSpPr/>
              <p:nvPr/>
            </p:nvSpPr>
            <p:spPr bwMode="auto">
              <a:xfrm>
                <a:off x="3627438" y="3927777"/>
                <a:ext cx="487362"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44" name="TextBox 143"/>
              <p:cNvSpPr txBox="1"/>
              <p:nvPr/>
            </p:nvSpPr>
            <p:spPr>
              <a:xfrm>
                <a:off x="3560762" y="3832528"/>
                <a:ext cx="710025"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grpSp>
        <p:sp>
          <p:nvSpPr>
            <p:cNvPr id="116" name="Rectangle 115"/>
            <p:cNvSpPr/>
            <p:nvPr/>
          </p:nvSpPr>
          <p:spPr bwMode="auto">
            <a:xfrm>
              <a:off x="15621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17" name="Rectangle 116"/>
            <p:cNvSpPr/>
            <p:nvPr/>
          </p:nvSpPr>
          <p:spPr bwMode="auto">
            <a:xfrm>
              <a:off x="15621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18" name="Rectangle 117"/>
            <p:cNvSpPr/>
            <p:nvPr/>
          </p:nvSpPr>
          <p:spPr bwMode="auto">
            <a:xfrm>
              <a:off x="15621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19" name="Rectangle 118"/>
            <p:cNvSpPr/>
            <p:nvPr/>
          </p:nvSpPr>
          <p:spPr bwMode="auto">
            <a:xfrm>
              <a:off x="15621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20" name="Rectangle 119"/>
            <p:cNvSpPr/>
            <p:nvPr/>
          </p:nvSpPr>
          <p:spPr bwMode="auto">
            <a:xfrm>
              <a:off x="15621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21" name="Rectangle 120"/>
            <p:cNvSpPr/>
            <p:nvPr/>
          </p:nvSpPr>
          <p:spPr bwMode="auto">
            <a:xfrm>
              <a:off x="2235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22" name="Rectangle 121"/>
            <p:cNvSpPr/>
            <p:nvPr/>
          </p:nvSpPr>
          <p:spPr bwMode="auto">
            <a:xfrm>
              <a:off x="22352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23" name="Rectangle 122"/>
            <p:cNvSpPr/>
            <p:nvPr/>
          </p:nvSpPr>
          <p:spPr bwMode="auto">
            <a:xfrm>
              <a:off x="22352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24" name="Rectangle 123"/>
            <p:cNvSpPr/>
            <p:nvPr/>
          </p:nvSpPr>
          <p:spPr bwMode="auto">
            <a:xfrm>
              <a:off x="22352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25" name="Rectangle 124"/>
            <p:cNvSpPr/>
            <p:nvPr/>
          </p:nvSpPr>
          <p:spPr bwMode="auto">
            <a:xfrm>
              <a:off x="22352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26" name="Rectangle 125"/>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27" name="Rectangle 126"/>
            <p:cNvSpPr/>
            <p:nvPr/>
          </p:nvSpPr>
          <p:spPr bwMode="auto">
            <a:xfrm>
              <a:off x="29210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28" name="Rectangle 127"/>
            <p:cNvSpPr/>
            <p:nvPr/>
          </p:nvSpPr>
          <p:spPr bwMode="auto">
            <a:xfrm>
              <a:off x="29210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29" name="Rectangle 128"/>
            <p:cNvSpPr/>
            <p:nvPr/>
          </p:nvSpPr>
          <p:spPr bwMode="auto">
            <a:xfrm>
              <a:off x="29210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0" name="Rectangle 129"/>
            <p:cNvSpPr/>
            <p:nvPr/>
          </p:nvSpPr>
          <p:spPr bwMode="auto">
            <a:xfrm>
              <a:off x="29210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1" name="Rectangle 130"/>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2" name="Rectangle 131"/>
            <p:cNvSpPr/>
            <p:nvPr/>
          </p:nvSpPr>
          <p:spPr bwMode="auto">
            <a:xfrm>
              <a:off x="36322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3" name="Rectangle 132"/>
            <p:cNvSpPr/>
            <p:nvPr/>
          </p:nvSpPr>
          <p:spPr bwMode="auto">
            <a:xfrm>
              <a:off x="36322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4" name="Rectangle 133"/>
            <p:cNvSpPr/>
            <p:nvPr/>
          </p:nvSpPr>
          <p:spPr bwMode="auto">
            <a:xfrm>
              <a:off x="36322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5" name="Rectangle 134"/>
            <p:cNvSpPr/>
            <p:nvPr/>
          </p:nvSpPr>
          <p:spPr bwMode="auto">
            <a:xfrm>
              <a:off x="36322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Tree>
    <p:extLst>
      <p:ext uri="{BB962C8B-B14F-4D97-AF65-F5344CB8AC3E}">
        <p14:creationId xmlns:p14="http://schemas.microsoft.com/office/powerpoint/2010/main" val="1911625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Predictive Models “Predict” Target values</a:t>
            </a:r>
          </a:p>
        </p:txBody>
      </p:sp>
      <p:sp>
        <p:nvSpPr>
          <p:cNvPr id="80" name="Isosceles Triangle 79"/>
          <p:cNvSpPr>
            <a:spLocks noChangeArrowheads="1"/>
          </p:cNvSpPr>
          <p:nvPr/>
        </p:nvSpPr>
        <p:spPr bwMode="auto">
          <a:xfrm rot="5400000">
            <a:off x="4449643" y="2347440"/>
            <a:ext cx="421481" cy="342900"/>
          </a:xfrm>
          <a:prstGeom prst="triangle">
            <a:avLst>
              <a:gd name="adj" fmla="val 50000"/>
            </a:avLst>
          </a:prstGeom>
          <a:solidFill>
            <a:schemeClr val="accent2"/>
          </a:solidFill>
          <a:ln w="38100" algn="ctr">
            <a:noFill/>
            <a:round/>
            <a:headEnd/>
            <a:tailEnd/>
          </a:ln>
          <a:effectLst>
            <a:outerShdw blurRad="50800" dist="38100" dir="2700000" algn="tl" rotWithShape="0">
              <a:prstClr val="black">
                <a:alpha val="40000"/>
              </a:prstClr>
            </a:outerShdw>
          </a:effectLst>
        </p:spPr>
        <p:txBody>
          <a:bodyPr lIns="66675" tIns="66675" rIns="66675" bIns="66675"/>
          <a:lstStyle/>
          <a:p>
            <a:pPr algn="ctr">
              <a:defRPr/>
            </a:pPr>
            <a:endParaRPr lang="en-US" sz="1800" dirty="0">
              <a:latin typeface="Arial"/>
              <a:cs typeface="Arial" charset="0"/>
            </a:endParaRPr>
          </a:p>
        </p:txBody>
      </p:sp>
      <p:grpSp>
        <p:nvGrpSpPr>
          <p:cNvPr id="81" name="Group 138"/>
          <p:cNvGrpSpPr>
            <a:grpSpLocks/>
          </p:cNvGrpSpPr>
          <p:nvPr/>
        </p:nvGrpSpPr>
        <p:grpSpPr bwMode="auto">
          <a:xfrm>
            <a:off x="4944944" y="1689024"/>
            <a:ext cx="803425" cy="1576388"/>
            <a:chOff x="3476893" y="3826177"/>
            <a:chExt cx="842510" cy="2101849"/>
          </a:xfrm>
        </p:grpSpPr>
        <p:sp>
          <p:nvSpPr>
            <p:cNvPr id="82" name="Rectangle 3"/>
            <p:cNvSpPr>
              <a:spLocks noChangeArrowheads="1"/>
            </p:cNvSpPr>
            <p:nvPr/>
          </p:nvSpPr>
          <p:spPr bwMode="auto">
            <a:xfrm>
              <a:off x="3516846" y="3826177"/>
              <a:ext cx="70293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83"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84" name="Rectangle 83"/>
            <p:cNvSpPr/>
            <p:nvPr/>
          </p:nvSpPr>
          <p:spPr bwMode="auto">
            <a:xfrm>
              <a:off x="3631713" y="4272265"/>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5"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86" name="Rectangle 85"/>
            <p:cNvSpPr/>
            <p:nvPr/>
          </p:nvSpPr>
          <p:spPr bwMode="auto">
            <a:xfrm>
              <a:off x="3631713" y="4621515"/>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88" name="Rectangle 87"/>
            <p:cNvSpPr/>
            <p:nvPr/>
          </p:nvSpPr>
          <p:spPr bwMode="auto">
            <a:xfrm>
              <a:off x="3631713" y="5659739"/>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9"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90" name="Rectangle 89"/>
            <p:cNvSpPr/>
            <p:nvPr/>
          </p:nvSpPr>
          <p:spPr bwMode="auto">
            <a:xfrm>
              <a:off x="3631713" y="5313664"/>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91"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92" name="Rectangle 91"/>
            <p:cNvSpPr/>
            <p:nvPr/>
          </p:nvSpPr>
          <p:spPr bwMode="auto">
            <a:xfrm>
              <a:off x="3631713" y="4967589"/>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93" name="Rectangle 92"/>
            <p:cNvSpPr/>
            <p:nvPr/>
          </p:nvSpPr>
          <p:spPr bwMode="auto">
            <a:xfrm>
              <a:off x="3541817" y="3851577"/>
              <a:ext cx="659233" cy="322263"/>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94" name="Rectangle 93"/>
            <p:cNvSpPr/>
            <p:nvPr/>
          </p:nvSpPr>
          <p:spPr bwMode="auto">
            <a:xfrm>
              <a:off x="3627967" y="3927777"/>
              <a:ext cx="48693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95" name="TextBox 94"/>
            <p:cNvSpPr txBox="1"/>
            <p:nvPr/>
          </p:nvSpPr>
          <p:spPr>
            <a:xfrm>
              <a:off x="3476893" y="3832528"/>
              <a:ext cx="842510"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predictions</a:t>
              </a:r>
            </a:p>
          </p:txBody>
        </p:sp>
      </p:grpSp>
      <p:sp>
        <p:nvSpPr>
          <p:cNvPr id="96" name="TextBox 95"/>
          <p:cNvSpPr txBox="1"/>
          <p:nvPr/>
        </p:nvSpPr>
        <p:spPr>
          <a:xfrm>
            <a:off x="5911025" y="1828327"/>
            <a:ext cx="1996679" cy="2308324"/>
          </a:xfrm>
          <a:prstGeom prst="rect">
            <a:avLst/>
          </a:prstGeom>
          <a:noFill/>
          <a:effectLst/>
        </p:spPr>
        <p:txBody>
          <a:bodyPr>
            <a:spAutoFit/>
          </a:bodyPr>
          <a:lstStyle/>
          <a:p>
            <a:pPr>
              <a:defRPr/>
            </a:pPr>
            <a:r>
              <a:rPr lang="en-US" sz="1800" b="1" dirty="0">
                <a:solidFill>
                  <a:schemeClr val="tx2"/>
                </a:solidFill>
                <a:latin typeface="+mj-lt"/>
                <a:cs typeface="Arial" charset="0"/>
              </a:rPr>
              <a:t>A predictive model, when given a set of input measurements, produces “predictions” of what the target value will be</a:t>
            </a:r>
          </a:p>
        </p:txBody>
      </p:sp>
      <p:grpSp>
        <p:nvGrpSpPr>
          <p:cNvPr id="97" name="Group 1"/>
          <p:cNvGrpSpPr>
            <a:grpSpLocks/>
          </p:cNvGrpSpPr>
          <p:nvPr/>
        </p:nvGrpSpPr>
        <p:grpSpPr bwMode="auto">
          <a:xfrm>
            <a:off x="2201744" y="1689024"/>
            <a:ext cx="2065734" cy="1576388"/>
            <a:chOff x="763588" y="1568450"/>
            <a:chExt cx="2754312" cy="2101850"/>
          </a:xfrm>
        </p:grpSpPr>
        <p:sp>
          <p:nvSpPr>
            <p:cNvPr id="98"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99"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0" name="Rectangle 99"/>
            <p:cNvSpPr/>
            <p:nvPr/>
          </p:nvSpPr>
          <p:spPr bwMode="auto">
            <a:xfrm>
              <a:off x="88265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01"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2" name="Rectangle 101"/>
            <p:cNvSpPr/>
            <p:nvPr/>
          </p:nvSpPr>
          <p:spPr bwMode="auto">
            <a:xfrm>
              <a:off x="88265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03"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4" name="Rectangle 103"/>
            <p:cNvSpPr/>
            <p:nvPr/>
          </p:nvSpPr>
          <p:spPr bwMode="auto">
            <a:xfrm>
              <a:off x="88265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05"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6" name="Rectangle 105"/>
            <p:cNvSpPr/>
            <p:nvPr/>
          </p:nvSpPr>
          <p:spPr bwMode="auto">
            <a:xfrm>
              <a:off x="88265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07"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8" name="Rectangle 107"/>
            <p:cNvSpPr/>
            <p:nvPr/>
          </p:nvSpPr>
          <p:spPr bwMode="auto">
            <a:xfrm>
              <a:off x="88265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09"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0"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1"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2"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3"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4"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5"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6"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7"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8"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9"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20"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21"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22"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23"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124" name="Group 171"/>
            <p:cNvGrpSpPr>
              <a:grpSpLocks/>
            </p:cNvGrpSpPr>
            <p:nvPr/>
          </p:nvGrpSpPr>
          <p:grpSpPr bwMode="auto">
            <a:xfrm>
              <a:off x="785813" y="1582738"/>
              <a:ext cx="660400" cy="322262"/>
              <a:chOff x="769225" y="3995953"/>
              <a:chExt cx="615589" cy="326003"/>
            </a:xfrm>
          </p:grpSpPr>
          <p:sp>
            <p:nvSpPr>
              <p:cNvPr id="150" name="Rectangle 149"/>
              <p:cNvSpPr/>
              <p:nvPr/>
            </p:nvSpPr>
            <p:spPr bwMode="auto">
              <a:xfrm>
                <a:off x="769225" y="3995953"/>
                <a:ext cx="615589" cy="326003"/>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151" name="Rectangle 150"/>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25" name="Group 181"/>
            <p:cNvGrpSpPr>
              <a:grpSpLocks/>
            </p:cNvGrpSpPr>
            <p:nvPr/>
          </p:nvGrpSpPr>
          <p:grpSpPr bwMode="auto">
            <a:xfrm>
              <a:off x="1465263" y="1582738"/>
              <a:ext cx="658812" cy="322262"/>
              <a:chOff x="769225" y="3995953"/>
              <a:chExt cx="615589" cy="326003"/>
            </a:xfrm>
          </p:grpSpPr>
          <p:sp>
            <p:nvSpPr>
              <p:cNvPr id="148"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49" name="Rectangle 148"/>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26" name="Group 184"/>
            <p:cNvGrpSpPr>
              <a:grpSpLocks/>
            </p:cNvGrpSpPr>
            <p:nvPr/>
          </p:nvGrpSpPr>
          <p:grpSpPr bwMode="auto">
            <a:xfrm>
              <a:off x="2144713" y="1582738"/>
              <a:ext cx="658812" cy="322262"/>
              <a:chOff x="769225" y="3995953"/>
              <a:chExt cx="615589" cy="326003"/>
            </a:xfrm>
          </p:grpSpPr>
          <p:sp>
            <p:nvSpPr>
              <p:cNvPr id="146"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47" name="Rectangle 146"/>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27" name="Group 187"/>
            <p:cNvGrpSpPr>
              <a:grpSpLocks/>
            </p:cNvGrpSpPr>
            <p:nvPr/>
          </p:nvGrpSpPr>
          <p:grpSpPr bwMode="auto">
            <a:xfrm>
              <a:off x="2824163" y="1582738"/>
              <a:ext cx="660400" cy="322262"/>
              <a:chOff x="769225" y="3995953"/>
              <a:chExt cx="615589" cy="326003"/>
            </a:xfrm>
          </p:grpSpPr>
          <p:sp>
            <p:nvSpPr>
              <p:cNvPr id="144"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45" name="Rectangle 144"/>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128" name="TextBox 127"/>
            <p:cNvSpPr txBox="1"/>
            <p:nvPr/>
          </p:nvSpPr>
          <p:spPr bwMode="auto">
            <a:xfrm>
              <a:off x="1827213" y="1574801"/>
              <a:ext cx="705749" cy="338555"/>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sp>
          <p:nvSpPr>
            <p:cNvPr id="129" name="Rectangle 128"/>
            <p:cNvSpPr/>
            <p:nvPr/>
          </p:nvSpPr>
          <p:spPr bwMode="auto">
            <a:xfrm>
              <a:off x="15621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0" name="Rectangle 129"/>
            <p:cNvSpPr/>
            <p:nvPr/>
          </p:nvSpPr>
          <p:spPr bwMode="auto">
            <a:xfrm>
              <a:off x="15621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1" name="Rectangle 130"/>
            <p:cNvSpPr/>
            <p:nvPr/>
          </p:nvSpPr>
          <p:spPr bwMode="auto">
            <a:xfrm>
              <a:off x="15621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2" name="Rectangle 131"/>
            <p:cNvSpPr/>
            <p:nvPr/>
          </p:nvSpPr>
          <p:spPr bwMode="auto">
            <a:xfrm>
              <a:off x="15621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3" name="Rectangle 132"/>
            <p:cNvSpPr/>
            <p:nvPr/>
          </p:nvSpPr>
          <p:spPr bwMode="auto">
            <a:xfrm>
              <a:off x="15621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4" name="Rectangle 133"/>
            <p:cNvSpPr/>
            <p:nvPr/>
          </p:nvSpPr>
          <p:spPr bwMode="auto">
            <a:xfrm>
              <a:off x="2235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5" name="Rectangle 134"/>
            <p:cNvSpPr/>
            <p:nvPr/>
          </p:nvSpPr>
          <p:spPr bwMode="auto">
            <a:xfrm>
              <a:off x="22352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6" name="Rectangle 135"/>
            <p:cNvSpPr/>
            <p:nvPr/>
          </p:nvSpPr>
          <p:spPr bwMode="auto">
            <a:xfrm>
              <a:off x="22352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7" name="Rectangle 136"/>
            <p:cNvSpPr/>
            <p:nvPr/>
          </p:nvSpPr>
          <p:spPr bwMode="auto">
            <a:xfrm>
              <a:off x="22352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8" name="Rectangle 137"/>
            <p:cNvSpPr/>
            <p:nvPr/>
          </p:nvSpPr>
          <p:spPr bwMode="auto">
            <a:xfrm>
              <a:off x="22352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39" name="Rectangle 138"/>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40" name="Rectangle 139"/>
            <p:cNvSpPr/>
            <p:nvPr/>
          </p:nvSpPr>
          <p:spPr bwMode="auto">
            <a:xfrm>
              <a:off x="29210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41" name="Rectangle 140"/>
            <p:cNvSpPr/>
            <p:nvPr/>
          </p:nvSpPr>
          <p:spPr bwMode="auto">
            <a:xfrm>
              <a:off x="29210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42" name="Rectangle 141"/>
            <p:cNvSpPr/>
            <p:nvPr/>
          </p:nvSpPr>
          <p:spPr bwMode="auto">
            <a:xfrm>
              <a:off x="29210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43" name="Rectangle 142"/>
            <p:cNvSpPr/>
            <p:nvPr/>
          </p:nvSpPr>
          <p:spPr bwMode="auto">
            <a:xfrm>
              <a:off x="29210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152" name="Text Box 10"/>
          <p:cNvSpPr txBox="1">
            <a:spLocks noChangeArrowheads="1"/>
          </p:cNvSpPr>
          <p:nvPr/>
        </p:nvSpPr>
        <p:spPr bwMode="auto">
          <a:xfrm>
            <a:off x="2143403" y="1416371"/>
            <a:ext cx="1669257" cy="300082"/>
          </a:xfrm>
          <a:prstGeom prst="rect">
            <a:avLst/>
          </a:prstGeom>
          <a:noFill/>
          <a:ln w="28575">
            <a:noFill/>
            <a:miter lim="800000"/>
            <a:headEnd/>
            <a:tailEnd type="none" w="med" len="lg"/>
          </a:ln>
        </p:spPr>
        <p:txBody>
          <a:bodyPr wrap="square">
            <a:spAutoFit/>
          </a:bodyPr>
          <a:lstStyle/>
          <a:p>
            <a:pPr algn="ctr">
              <a:defRPr/>
            </a:pPr>
            <a:r>
              <a:rPr lang="en-US" sz="1350" b="1" i="1" dirty="0">
                <a:solidFill>
                  <a:schemeClr val="tx2">
                    <a:lumMod val="60000"/>
                    <a:lumOff val="40000"/>
                  </a:schemeClr>
                </a:solidFill>
                <a:latin typeface="Arial Narrow" pitchFamily="34" charset="0"/>
                <a:cs typeface="Arial" charset="0"/>
              </a:rPr>
              <a:t>Data Set</a:t>
            </a:r>
          </a:p>
        </p:txBody>
      </p:sp>
    </p:spTree>
    <p:extLst>
      <p:ext uri="{BB962C8B-B14F-4D97-AF65-F5344CB8AC3E}">
        <p14:creationId xmlns:p14="http://schemas.microsoft.com/office/powerpoint/2010/main" val="2612921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74" y="12716"/>
            <a:ext cx="7886700" cy="994172"/>
          </a:xfrm>
        </p:spPr>
        <p:txBody>
          <a:bodyPr/>
          <a:lstStyle/>
          <a:p>
            <a:r>
              <a:rPr lang="en-US" dirty="0"/>
              <a:t>The Predictive Modeling Process</a:t>
            </a:r>
          </a:p>
        </p:txBody>
      </p:sp>
      <p:grpSp>
        <p:nvGrpSpPr>
          <p:cNvPr id="81" name="Group 138"/>
          <p:cNvGrpSpPr>
            <a:grpSpLocks/>
          </p:cNvGrpSpPr>
          <p:nvPr/>
        </p:nvGrpSpPr>
        <p:grpSpPr bwMode="auto">
          <a:xfrm>
            <a:off x="4933633" y="1767027"/>
            <a:ext cx="803425" cy="1576388"/>
            <a:chOff x="3476893" y="3826177"/>
            <a:chExt cx="842510" cy="2101849"/>
          </a:xfrm>
        </p:grpSpPr>
        <p:sp>
          <p:nvSpPr>
            <p:cNvPr id="82" name="Rectangle 3"/>
            <p:cNvSpPr>
              <a:spLocks noChangeArrowheads="1"/>
            </p:cNvSpPr>
            <p:nvPr/>
          </p:nvSpPr>
          <p:spPr bwMode="auto">
            <a:xfrm>
              <a:off x="3516846" y="3826177"/>
              <a:ext cx="70293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83"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84" name="Rectangle 83"/>
            <p:cNvSpPr/>
            <p:nvPr/>
          </p:nvSpPr>
          <p:spPr bwMode="auto">
            <a:xfrm>
              <a:off x="3631713" y="4272265"/>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5"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86" name="Rectangle 85"/>
            <p:cNvSpPr/>
            <p:nvPr/>
          </p:nvSpPr>
          <p:spPr bwMode="auto">
            <a:xfrm>
              <a:off x="3631713" y="4621515"/>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88" name="Rectangle 87"/>
            <p:cNvSpPr/>
            <p:nvPr/>
          </p:nvSpPr>
          <p:spPr bwMode="auto">
            <a:xfrm>
              <a:off x="3631713" y="5659739"/>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9"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90" name="Rectangle 89"/>
            <p:cNvSpPr/>
            <p:nvPr/>
          </p:nvSpPr>
          <p:spPr bwMode="auto">
            <a:xfrm>
              <a:off x="3631713" y="5313664"/>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91"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92" name="Rectangle 91"/>
            <p:cNvSpPr/>
            <p:nvPr/>
          </p:nvSpPr>
          <p:spPr bwMode="auto">
            <a:xfrm>
              <a:off x="3631713" y="4967589"/>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93" name="Rectangle 92"/>
            <p:cNvSpPr/>
            <p:nvPr/>
          </p:nvSpPr>
          <p:spPr bwMode="auto">
            <a:xfrm>
              <a:off x="3541817" y="3851577"/>
              <a:ext cx="659233" cy="322263"/>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94" name="Rectangle 93"/>
            <p:cNvSpPr/>
            <p:nvPr/>
          </p:nvSpPr>
          <p:spPr bwMode="auto">
            <a:xfrm>
              <a:off x="3627967" y="3927777"/>
              <a:ext cx="48693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95" name="TextBox 94"/>
            <p:cNvSpPr txBox="1"/>
            <p:nvPr/>
          </p:nvSpPr>
          <p:spPr>
            <a:xfrm>
              <a:off x="3476893" y="3832528"/>
              <a:ext cx="842510"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predictions</a:t>
              </a:r>
            </a:p>
          </p:txBody>
        </p:sp>
      </p:grpSp>
      <p:sp>
        <p:nvSpPr>
          <p:cNvPr id="96" name="TextBox 95"/>
          <p:cNvSpPr txBox="1"/>
          <p:nvPr/>
        </p:nvSpPr>
        <p:spPr>
          <a:xfrm>
            <a:off x="5855573" y="2010043"/>
            <a:ext cx="1996679" cy="2031325"/>
          </a:xfrm>
          <a:prstGeom prst="rect">
            <a:avLst/>
          </a:prstGeom>
          <a:noFill/>
          <a:effectLst/>
        </p:spPr>
        <p:txBody>
          <a:bodyPr>
            <a:spAutoFit/>
          </a:bodyPr>
          <a:lstStyle/>
          <a:p>
            <a:pPr>
              <a:defRPr/>
            </a:pPr>
            <a:r>
              <a:rPr lang="en-US" sz="1800" i="1" dirty="0">
                <a:solidFill>
                  <a:schemeClr val="tx2">
                    <a:lumMod val="50000"/>
                  </a:schemeClr>
                </a:solidFill>
                <a:latin typeface="+mj-lt"/>
                <a:cs typeface="Arial" charset="0"/>
              </a:rPr>
              <a:t>Guided by known values of our target variable, </a:t>
            </a:r>
            <a:r>
              <a:rPr lang="en-US" sz="1800" b="1" i="1" u="sng" dirty="0">
                <a:solidFill>
                  <a:schemeClr val="tx2">
                    <a:lumMod val="50000"/>
                  </a:schemeClr>
                </a:solidFill>
                <a:latin typeface="+mj-lt"/>
                <a:cs typeface="Arial" charset="0"/>
              </a:rPr>
              <a:t>a number of candidate models are tested and “fine tuned”</a:t>
            </a:r>
            <a:r>
              <a:rPr lang="en-US" sz="1800" i="1" dirty="0">
                <a:solidFill>
                  <a:schemeClr val="tx2">
                    <a:lumMod val="50000"/>
                  </a:schemeClr>
                </a:solidFill>
                <a:latin typeface="+mj-lt"/>
                <a:cs typeface="Arial" charset="0"/>
              </a:rPr>
              <a:t>. </a:t>
            </a:r>
          </a:p>
        </p:txBody>
      </p:sp>
      <p:sp>
        <p:nvSpPr>
          <p:cNvPr id="152" name="Text Box 10"/>
          <p:cNvSpPr txBox="1">
            <a:spLocks noChangeArrowheads="1"/>
          </p:cNvSpPr>
          <p:nvPr/>
        </p:nvSpPr>
        <p:spPr bwMode="auto">
          <a:xfrm>
            <a:off x="1872257" y="1419186"/>
            <a:ext cx="1669257" cy="300082"/>
          </a:xfrm>
          <a:prstGeom prst="rect">
            <a:avLst/>
          </a:prstGeom>
          <a:noFill/>
          <a:ln w="28575">
            <a:noFill/>
            <a:miter lim="800000"/>
            <a:headEnd/>
            <a:tailEnd type="none" w="med" len="lg"/>
          </a:ln>
        </p:spPr>
        <p:txBody>
          <a:bodyPr wrap="square">
            <a:spAutoFit/>
          </a:bodyPr>
          <a:lstStyle/>
          <a:p>
            <a:pPr algn="ctr">
              <a:defRPr/>
            </a:pPr>
            <a:r>
              <a:rPr lang="en-US" sz="1350" b="1" i="1" dirty="0">
                <a:solidFill>
                  <a:schemeClr val="tx2">
                    <a:lumMod val="60000"/>
                    <a:lumOff val="40000"/>
                  </a:schemeClr>
                </a:solidFill>
                <a:latin typeface="Arial Narrow" pitchFamily="34" charset="0"/>
                <a:cs typeface="Arial" charset="0"/>
              </a:rPr>
              <a:t>Data Set</a:t>
            </a:r>
          </a:p>
        </p:txBody>
      </p:sp>
      <p:grpSp>
        <p:nvGrpSpPr>
          <p:cNvPr id="76" name="Group 1"/>
          <p:cNvGrpSpPr>
            <a:grpSpLocks/>
          </p:cNvGrpSpPr>
          <p:nvPr/>
        </p:nvGrpSpPr>
        <p:grpSpPr bwMode="auto">
          <a:xfrm>
            <a:off x="1933576" y="1762264"/>
            <a:ext cx="2630399" cy="1576388"/>
            <a:chOff x="763588" y="1568450"/>
            <a:chExt cx="3507199" cy="2101850"/>
          </a:xfrm>
        </p:grpSpPr>
        <p:sp>
          <p:nvSpPr>
            <p:cNvPr id="77"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78"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79" name="Rectangle 78"/>
            <p:cNvSpPr/>
            <p:nvPr/>
          </p:nvSpPr>
          <p:spPr bwMode="auto">
            <a:xfrm>
              <a:off x="88265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53"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54" name="Rectangle 153"/>
            <p:cNvSpPr/>
            <p:nvPr/>
          </p:nvSpPr>
          <p:spPr bwMode="auto">
            <a:xfrm>
              <a:off x="88265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55"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56" name="Rectangle 155"/>
            <p:cNvSpPr/>
            <p:nvPr/>
          </p:nvSpPr>
          <p:spPr bwMode="auto">
            <a:xfrm>
              <a:off x="88265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57"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58" name="Rectangle 157"/>
            <p:cNvSpPr/>
            <p:nvPr/>
          </p:nvSpPr>
          <p:spPr bwMode="auto">
            <a:xfrm>
              <a:off x="88265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59"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0" name="Rectangle 159"/>
            <p:cNvSpPr/>
            <p:nvPr/>
          </p:nvSpPr>
          <p:spPr bwMode="auto">
            <a:xfrm>
              <a:off x="88265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61"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2"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3"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4"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5"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6"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7"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8"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9"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0"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1"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2"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3"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4"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5"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176" name="Group 171"/>
            <p:cNvGrpSpPr>
              <a:grpSpLocks/>
            </p:cNvGrpSpPr>
            <p:nvPr/>
          </p:nvGrpSpPr>
          <p:grpSpPr bwMode="auto">
            <a:xfrm>
              <a:off x="785813" y="1582738"/>
              <a:ext cx="660400" cy="322262"/>
              <a:chOff x="769225" y="3995953"/>
              <a:chExt cx="615589" cy="326003"/>
            </a:xfrm>
          </p:grpSpPr>
          <p:sp>
            <p:nvSpPr>
              <p:cNvPr id="217" name="Rectangle 216"/>
              <p:cNvSpPr/>
              <p:nvPr/>
            </p:nvSpPr>
            <p:spPr bwMode="auto">
              <a:xfrm>
                <a:off x="769225" y="3995953"/>
                <a:ext cx="615589" cy="326003"/>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218" name="Rectangle 217"/>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77" name="Group 181"/>
            <p:cNvGrpSpPr>
              <a:grpSpLocks/>
            </p:cNvGrpSpPr>
            <p:nvPr/>
          </p:nvGrpSpPr>
          <p:grpSpPr bwMode="auto">
            <a:xfrm>
              <a:off x="1465263" y="1582738"/>
              <a:ext cx="658812" cy="322262"/>
              <a:chOff x="769225" y="3995953"/>
              <a:chExt cx="615589" cy="326003"/>
            </a:xfrm>
          </p:grpSpPr>
          <p:sp>
            <p:nvSpPr>
              <p:cNvPr id="215"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6" name="Rectangle 215"/>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78" name="Group 184"/>
            <p:cNvGrpSpPr>
              <a:grpSpLocks/>
            </p:cNvGrpSpPr>
            <p:nvPr/>
          </p:nvGrpSpPr>
          <p:grpSpPr bwMode="auto">
            <a:xfrm>
              <a:off x="2144713" y="1582738"/>
              <a:ext cx="658812" cy="322262"/>
              <a:chOff x="769225" y="3995953"/>
              <a:chExt cx="615589" cy="326003"/>
            </a:xfrm>
          </p:grpSpPr>
          <p:sp>
            <p:nvSpPr>
              <p:cNvPr id="213"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4" name="Rectangle 213"/>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79" name="Group 187"/>
            <p:cNvGrpSpPr>
              <a:grpSpLocks/>
            </p:cNvGrpSpPr>
            <p:nvPr/>
          </p:nvGrpSpPr>
          <p:grpSpPr bwMode="auto">
            <a:xfrm>
              <a:off x="2824163" y="1582738"/>
              <a:ext cx="660400" cy="322262"/>
              <a:chOff x="769225" y="3995953"/>
              <a:chExt cx="615589" cy="326003"/>
            </a:xfrm>
          </p:grpSpPr>
          <p:sp>
            <p:nvSpPr>
              <p:cNvPr id="211"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2" name="Rectangle 211"/>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180" name="TextBox 179"/>
            <p:cNvSpPr txBox="1"/>
            <p:nvPr/>
          </p:nvSpPr>
          <p:spPr bwMode="auto">
            <a:xfrm>
              <a:off x="1827213" y="1574801"/>
              <a:ext cx="705749" cy="338555"/>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grpSp>
          <p:nvGrpSpPr>
            <p:cNvPr id="181" name="Group 121"/>
            <p:cNvGrpSpPr>
              <a:grpSpLocks/>
            </p:cNvGrpSpPr>
            <p:nvPr/>
          </p:nvGrpSpPr>
          <p:grpSpPr bwMode="auto">
            <a:xfrm>
              <a:off x="3516313" y="1568450"/>
              <a:ext cx="754474" cy="2101850"/>
              <a:chOff x="3516313" y="3826177"/>
              <a:chExt cx="754474" cy="2101849"/>
            </a:xfrm>
          </p:grpSpPr>
          <p:sp>
            <p:nvSpPr>
              <p:cNvPr id="202" name="Rectangle 3"/>
              <p:cNvSpPr>
                <a:spLocks noChangeArrowheads="1"/>
              </p:cNvSpPr>
              <p:nvPr/>
            </p:nvSpPr>
            <p:spPr bwMode="auto">
              <a:xfrm>
                <a:off x="3516313" y="3826177"/>
                <a:ext cx="703262"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03"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4"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5"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6"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7"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8"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9" name="Rectangle 208"/>
              <p:cNvSpPr/>
              <p:nvPr/>
            </p:nvSpPr>
            <p:spPr bwMode="auto">
              <a:xfrm>
                <a:off x="3627438" y="3927777"/>
                <a:ext cx="487362"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0" name="TextBox 209"/>
              <p:cNvSpPr txBox="1"/>
              <p:nvPr/>
            </p:nvSpPr>
            <p:spPr>
              <a:xfrm>
                <a:off x="3560762" y="3832528"/>
                <a:ext cx="710025"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grpSp>
        <p:sp>
          <p:nvSpPr>
            <p:cNvPr id="182" name="Rectangle 181"/>
            <p:cNvSpPr/>
            <p:nvPr/>
          </p:nvSpPr>
          <p:spPr bwMode="auto">
            <a:xfrm>
              <a:off x="15621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3" name="Rectangle 182"/>
            <p:cNvSpPr/>
            <p:nvPr/>
          </p:nvSpPr>
          <p:spPr bwMode="auto">
            <a:xfrm>
              <a:off x="15621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4" name="Rectangle 183"/>
            <p:cNvSpPr/>
            <p:nvPr/>
          </p:nvSpPr>
          <p:spPr bwMode="auto">
            <a:xfrm>
              <a:off x="15621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5" name="Rectangle 184"/>
            <p:cNvSpPr/>
            <p:nvPr/>
          </p:nvSpPr>
          <p:spPr bwMode="auto">
            <a:xfrm>
              <a:off x="15621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6" name="Rectangle 185"/>
            <p:cNvSpPr/>
            <p:nvPr/>
          </p:nvSpPr>
          <p:spPr bwMode="auto">
            <a:xfrm>
              <a:off x="15621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7" name="Rectangle 186"/>
            <p:cNvSpPr/>
            <p:nvPr/>
          </p:nvSpPr>
          <p:spPr bwMode="auto">
            <a:xfrm>
              <a:off x="2235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8" name="Rectangle 187"/>
            <p:cNvSpPr/>
            <p:nvPr/>
          </p:nvSpPr>
          <p:spPr bwMode="auto">
            <a:xfrm>
              <a:off x="22352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9" name="Rectangle 188"/>
            <p:cNvSpPr/>
            <p:nvPr/>
          </p:nvSpPr>
          <p:spPr bwMode="auto">
            <a:xfrm>
              <a:off x="22352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0" name="Rectangle 189"/>
            <p:cNvSpPr/>
            <p:nvPr/>
          </p:nvSpPr>
          <p:spPr bwMode="auto">
            <a:xfrm>
              <a:off x="22352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1" name="Rectangle 190"/>
            <p:cNvSpPr/>
            <p:nvPr/>
          </p:nvSpPr>
          <p:spPr bwMode="auto">
            <a:xfrm>
              <a:off x="22352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2" name="Rectangle 191"/>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3" name="Rectangle 192"/>
            <p:cNvSpPr/>
            <p:nvPr/>
          </p:nvSpPr>
          <p:spPr bwMode="auto">
            <a:xfrm>
              <a:off x="29210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4" name="Rectangle 193"/>
            <p:cNvSpPr/>
            <p:nvPr/>
          </p:nvSpPr>
          <p:spPr bwMode="auto">
            <a:xfrm>
              <a:off x="29210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5" name="Rectangle 194"/>
            <p:cNvSpPr/>
            <p:nvPr/>
          </p:nvSpPr>
          <p:spPr bwMode="auto">
            <a:xfrm>
              <a:off x="29210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6" name="Rectangle 195"/>
            <p:cNvSpPr/>
            <p:nvPr/>
          </p:nvSpPr>
          <p:spPr bwMode="auto">
            <a:xfrm>
              <a:off x="29210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7" name="Rectangle 196"/>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8" name="Rectangle 197"/>
            <p:cNvSpPr/>
            <p:nvPr/>
          </p:nvSpPr>
          <p:spPr bwMode="auto">
            <a:xfrm>
              <a:off x="36322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9" name="Rectangle 198"/>
            <p:cNvSpPr/>
            <p:nvPr/>
          </p:nvSpPr>
          <p:spPr bwMode="auto">
            <a:xfrm>
              <a:off x="36322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0" name="Rectangle 199"/>
            <p:cNvSpPr/>
            <p:nvPr/>
          </p:nvSpPr>
          <p:spPr bwMode="auto">
            <a:xfrm>
              <a:off x="36322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1" name="Rectangle 200"/>
            <p:cNvSpPr/>
            <p:nvPr/>
          </p:nvSpPr>
          <p:spPr bwMode="auto">
            <a:xfrm>
              <a:off x="36322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2" name="Curved Right Arrow 1"/>
          <p:cNvSpPr/>
          <p:nvPr/>
        </p:nvSpPr>
        <p:spPr>
          <a:xfrm>
            <a:off x="4564331" y="2359363"/>
            <a:ext cx="193881" cy="46461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19" name="Curved Right Arrow 218"/>
          <p:cNvSpPr/>
          <p:nvPr/>
        </p:nvSpPr>
        <p:spPr>
          <a:xfrm rot="10622482">
            <a:off x="4722032" y="2463339"/>
            <a:ext cx="193881" cy="46461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TextBox 2"/>
          <p:cNvSpPr txBox="1"/>
          <p:nvPr/>
        </p:nvSpPr>
        <p:spPr>
          <a:xfrm>
            <a:off x="1656459" y="935288"/>
            <a:ext cx="6224781" cy="369332"/>
          </a:xfrm>
          <a:prstGeom prst="rect">
            <a:avLst/>
          </a:prstGeom>
          <a:noFill/>
        </p:spPr>
        <p:txBody>
          <a:bodyPr wrap="none" rtlCol="0">
            <a:spAutoFit/>
          </a:bodyPr>
          <a:lstStyle/>
          <a:p>
            <a:r>
              <a:rPr lang="en-US" sz="1800" dirty="0"/>
              <a:t>Involves “training” a model to learn the best fit for the given data</a:t>
            </a:r>
          </a:p>
        </p:txBody>
      </p:sp>
    </p:spTree>
    <p:extLst>
      <p:ext uri="{BB962C8B-B14F-4D97-AF65-F5344CB8AC3E}">
        <p14:creationId xmlns:p14="http://schemas.microsoft.com/office/powerpoint/2010/main" val="3268562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rved Right Arrow 97"/>
          <p:cNvSpPr/>
          <p:nvPr/>
        </p:nvSpPr>
        <p:spPr>
          <a:xfrm rot="11233863">
            <a:off x="4048810" y="3250598"/>
            <a:ext cx="480561" cy="115161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 name="Title 3"/>
          <p:cNvSpPr>
            <a:spLocks noGrp="1"/>
          </p:cNvSpPr>
          <p:nvPr>
            <p:ph type="title"/>
          </p:nvPr>
        </p:nvSpPr>
        <p:spPr>
          <a:xfrm>
            <a:off x="34893" y="-191691"/>
            <a:ext cx="7886700" cy="994172"/>
          </a:xfrm>
        </p:spPr>
        <p:txBody>
          <a:bodyPr/>
          <a:lstStyle/>
          <a:p>
            <a:r>
              <a:rPr lang="en-US" dirty="0"/>
              <a:t>The Predictive Modeling Process</a:t>
            </a:r>
          </a:p>
        </p:txBody>
      </p:sp>
      <p:grpSp>
        <p:nvGrpSpPr>
          <p:cNvPr id="81" name="Group 138"/>
          <p:cNvGrpSpPr>
            <a:grpSpLocks/>
          </p:cNvGrpSpPr>
          <p:nvPr/>
        </p:nvGrpSpPr>
        <p:grpSpPr bwMode="auto">
          <a:xfrm>
            <a:off x="4800600" y="1123950"/>
            <a:ext cx="803425" cy="1576388"/>
            <a:chOff x="3476893" y="3826177"/>
            <a:chExt cx="842510" cy="2101849"/>
          </a:xfrm>
        </p:grpSpPr>
        <p:sp>
          <p:nvSpPr>
            <p:cNvPr id="82" name="Rectangle 3"/>
            <p:cNvSpPr>
              <a:spLocks noChangeArrowheads="1"/>
            </p:cNvSpPr>
            <p:nvPr/>
          </p:nvSpPr>
          <p:spPr bwMode="auto">
            <a:xfrm>
              <a:off x="3516846" y="3826177"/>
              <a:ext cx="70293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83"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84" name="Rectangle 83"/>
            <p:cNvSpPr/>
            <p:nvPr/>
          </p:nvSpPr>
          <p:spPr bwMode="auto">
            <a:xfrm>
              <a:off x="3631713" y="4272265"/>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5"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86" name="Rectangle 85"/>
            <p:cNvSpPr/>
            <p:nvPr/>
          </p:nvSpPr>
          <p:spPr bwMode="auto">
            <a:xfrm>
              <a:off x="3631713" y="4621515"/>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88" name="Rectangle 87"/>
            <p:cNvSpPr/>
            <p:nvPr/>
          </p:nvSpPr>
          <p:spPr bwMode="auto">
            <a:xfrm>
              <a:off x="3631713" y="5659739"/>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9"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90" name="Rectangle 89"/>
            <p:cNvSpPr/>
            <p:nvPr/>
          </p:nvSpPr>
          <p:spPr bwMode="auto">
            <a:xfrm>
              <a:off x="3631713" y="5313664"/>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91"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92" name="Rectangle 91"/>
            <p:cNvSpPr/>
            <p:nvPr/>
          </p:nvSpPr>
          <p:spPr bwMode="auto">
            <a:xfrm>
              <a:off x="3631713" y="4967589"/>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93" name="Rectangle 92"/>
            <p:cNvSpPr/>
            <p:nvPr/>
          </p:nvSpPr>
          <p:spPr bwMode="auto">
            <a:xfrm>
              <a:off x="3541817" y="3851577"/>
              <a:ext cx="659233" cy="322263"/>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94" name="Rectangle 93"/>
            <p:cNvSpPr/>
            <p:nvPr/>
          </p:nvSpPr>
          <p:spPr bwMode="auto">
            <a:xfrm>
              <a:off x="3627967" y="3927777"/>
              <a:ext cx="48693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95" name="TextBox 94"/>
            <p:cNvSpPr txBox="1"/>
            <p:nvPr/>
          </p:nvSpPr>
          <p:spPr>
            <a:xfrm>
              <a:off x="3476893" y="3832528"/>
              <a:ext cx="842510" cy="338554"/>
            </a:xfrm>
            <a:prstGeom prst="rect">
              <a:avLst/>
            </a:prstGeom>
            <a:noFill/>
          </p:spPr>
          <p:txBody>
            <a:bodyPr wrap="none">
              <a:spAutoFit/>
            </a:bodyPr>
            <a:lstStyle/>
            <a:p>
              <a:pPr>
                <a:defRPr/>
              </a:pPr>
              <a:r>
                <a:rPr lang="en-US" sz="1050" b="1" i="1" dirty="0">
                  <a:solidFill>
                    <a:srgbClr val="FF0000"/>
                  </a:solidFill>
                  <a:latin typeface="+mj-lt"/>
                  <a:cs typeface="Arial" charset="0"/>
                </a:rPr>
                <a:t>predictions</a:t>
              </a:r>
            </a:p>
          </p:txBody>
        </p:sp>
      </p:grpSp>
      <p:sp>
        <p:nvSpPr>
          <p:cNvPr id="96" name="TextBox 95"/>
          <p:cNvSpPr txBox="1"/>
          <p:nvPr/>
        </p:nvSpPr>
        <p:spPr>
          <a:xfrm>
            <a:off x="4944666" y="3222658"/>
            <a:ext cx="4182137" cy="1015663"/>
          </a:xfrm>
          <a:prstGeom prst="rect">
            <a:avLst/>
          </a:prstGeom>
          <a:noFill/>
          <a:effectLst/>
        </p:spPr>
        <p:txBody>
          <a:bodyPr wrap="square">
            <a:spAutoFit/>
          </a:bodyPr>
          <a:lstStyle/>
          <a:p>
            <a:pPr>
              <a:defRPr/>
            </a:pPr>
            <a:r>
              <a:rPr lang="en-US" sz="1200" i="1" dirty="0">
                <a:solidFill>
                  <a:schemeClr val="tx2">
                    <a:lumMod val="50000"/>
                  </a:schemeClr>
                </a:solidFill>
                <a:latin typeface="+mj-lt"/>
                <a:cs typeface="Arial" charset="0"/>
              </a:rPr>
              <a:t>Better models have smaller error signals. The “best model” has the lowest error signal. </a:t>
            </a:r>
          </a:p>
          <a:p>
            <a:pPr marL="214313" indent="-214313">
              <a:buFont typeface="Arial" panose="020B0604020202020204" pitchFamily="34" charset="0"/>
              <a:buChar char="•"/>
              <a:defRPr/>
            </a:pPr>
            <a:r>
              <a:rPr lang="en-US" sz="1200" i="1" dirty="0">
                <a:solidFill>
                  <a:schemeClr val="tx2">
                    <a:lumMod val="50000"/>
                  </a:schemeClr>
                </a:solidFill>
                <a:latin typeface="+mj-lt"/>
                <a:cs typeface="Arial" charset="0"/>
              </a:rPr>
              <a:t>This </a:t>
            </a:r>
            <a:r>
              <a:rPr lang="en-US" sz="1200" b="1" i="1" u="sng" dirty="0">
                <a:solidFill>
                  <a:schemeClr val="tx2">
                    <a:lumMod val="50000"/>
                  </a:schemeClr>
                </a:solidFill>
                <a:latin typeface="+mj-lt"/>
                <a:cs typeface="Arial" charset="0"/>
              </a:rPr>
              <a:t>error signal</a:t>
            </a:r>
            <a:r>
              <a:rPr lang="en-US" sz="1200" i="1" dirty="0">
                <a:solidFill>
                  <a:schemeClr val="tx2">
                    <a:lumMod val="50000"/>
                  </a:schemeClr>
                </a:solidFill>
                <a:latin typeface="+mj-lt"/>
                <a:cs typeface="Arial" charset="0"/>
              </a:rPr>
              <a:t> can get small but </a:t>
            </a:r>
            <a:r>
              <a:rPr lang="en-US" sz="1200" i="1" u="sng" dirty="0">
                <a:solidFill>
                  <a:schemeClr val="tx2">
                    <a:lumMod val="50000"/>
                  </a:schemeClr>
                </a:solidFill>
                <a:latin typeface="+mj-lt"/>
                <a:cs typeface="Arial" charset="0"/>
              </a:rPr>
              <a:t>rarely goes to zero</a:t>
            </a:r>
            <a:r>
              <a:rPr lang="en-US" sz="1200" i="1" dirty="0">
                <a:solidFill>
                  <a:schemeClr val="tx2">
                    <a:lumMod val="50000"/>
                  </a:schemeClr>
                </a:solidFill>
                <a:latin typeface="+mj-lt"/>
                <a:cs typeface="Arial" charset="0"/>
              </a:rPr>
              <a:t>. </a:t>
            </a:r>
          </a:p>
          <a:p>
            <a:pPr marL="214313" indent="-214313">
              <a:buFont typeface="Arial" panose="020B0604020202020204" pitchFamily="34" charset="0"/>
              <a:buChar char="•"/>
              <a:defRPr/>
            </a:pPr>
            <a:r>
              <a:rPr lang="en-US" sz="1200" i="1" dirty="0">
                <a:solidFill>
                  <a:schemeClr val="tx2">
                    <a:lumMod val="50000"/>
                  </a:schemeClr>
                </a:solidFill>
                <a:latin typeface="+mj-lt"/>
                <a:cs typeface="Arial" charset="0"/>
              </a:rPr>
              <a:t>The selection of models is </a:t>
            </a:r>
            <a:r>
              <a:rPr lang="en-US" sz="1200" b="1" i="1" u="sng" dirty="0">
                <a:solidFill>
                  <a:schemeClr val="tx2">
                    <a:lumMod val="50000"/>
                  </a:schemeClr>
                </a:solidFill>
                <a:latin typeface="+mj-lt"/>
                <a:cs typeface="Arial" charset="0"/>
              </a:rPr>
              <a:t>bounded</a:t>
            </a:r>
            <a:r>
              <a:rPr lang="en-US" sz="1200" i="1" dirty="0">
                <a:solidFill>
                  <a:schemeClr val="tx2">
                    <a:lumMod val="50000"/>
                  </a:schemeClr>
                </a:solidFill>
                <a:latin typeface="+mj-lt"/>
                <a:cs typeface="Arial" charset="0"/>
              </a:rPr>
              <a:t> by skill, knowledge, capacity, and time.</a:t>
            </a:r>
          </a:p>
        </p:txBody>
      </p:sp>
      <p:sp>
        <p:nvSpPr>
          <p:cNvPr id="152" name="Text Box 10"/>
          <p:cNvSpPr txBox="1">
            <a:spLocks noChangeArrowheads="1"/>
          </p:cNvSpPr>
          <p:nvPr/>
        </p:nvSpPr>
        <p:spPr bwMode="auto">
          <a:xfrm>
            <a:off x="1739224" y="776109"/>
            <a:ext cx="1669257" cy="300082"/>
          </a:xfrm>
          <a:prstGeom prst="rect">
            <a:avLst/>
          </a:prstGeom>
          <a:noFill/>
          <a:ln w="28575">
            <a:noFill/>
            <a:miter lim="800000"/>
            <a:headEnd/>
            <a:tailEnd type="none" w="med" len="lg"/>
          </a:ln>
        </p:spPr>
        <p:txBody>
          <a:bodyPr wrap="square">
            <a:spAutoFit/>
          </a:bodyPr>
          <a:lstStyle/>
          <a:p>
            <a:pPr algn="ctr">
              <a:defRPr/>
            </a:pPr>
            <a:r>
              <a:rPr lang="en-US" sz="1350" b="1" i="1" dirty="0">
                <a:solidFill>
                  <a:schemeClr val="tx2">
                    <a:lumMod val="60000"/>
                    <a:lumOff val="40000"/>
                  </a:schemeClr>
                </a:solidFill>
                <a:latin typeface="Arial Narrow" pitchFamily="34" charset="0"/>
                <a:cs typeface="Arial" charset="0"/>
              </a:rPr>
              <a:t>Data Set</a:t>
            </a:r>
          </a:p>
        </p:txBody>
      </p:sp>
      <p:grpSp>
        <p:nvGrpSpPr>
          <p:cNvPr id="76" name="Group 1"/>
          <p:cNvGrpSpPr>
            <a:grpSpLocks/>
          </p:cNvGrpSpPr>
          <p:nvPr/>
        </p:nvGrpSpPr>
        <p:grpSpPr bwMode="auto">
          <a:xfrm>
            <a:off x="1800543" y="1119187"/>
            <a:ext cx="2630399" cy="1576388"/>
            <a:chOff x="763588" y="1568450"/>
            <a:chExt cx="3507199" cy="2101850"/>
          </a:xfrm>
        </p:grpSpPr>
        <p:sp>
          <p:nvSpPr>
            <p:cNvPr id="77"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78"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79" name="Rectangle 78"/>
            <p:cNvSpPr/>
            <p:nvPr/>
          </p:nvSpPr>
          <p:spPr bwMode="auto">
            <a:xfrm>
              <a:off x="88265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53"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54" name="Rectangle 153"/>
            <p:cNvSpPr/>
            <p:nvPr/>
          </p:nvSpPr>
          <p:spPr bwMode="auto">
            <a:xfrm>
              <a:off x="88265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55"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56" name="Rectangle 155"/>
            <p:cNvSpPr/>
            <p:nvPr/>
          </p:nvSpPr>
          <p:spPr bwMode="auto">
            <a:xfrm>
              <a:off x="88265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57"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58" name="Rectangle 157"/>
            <p:cNvSpPr/>
            <p:nvPr/>
          </p:nvSpPr>
          <p:spPr bwMode="auto">
            <a:xfrm>
              <a:off x="88265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59"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0" name="Rectangle 159"/>
            <p:cNvSpPr/>
            <p:nvPr/>
          </p:nvSpPr>
          <p:spPr bwMode="auto">
            <a:xfrm>
              <a:off x="88265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61"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2"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3"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4"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5"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6"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7"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8"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9"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0"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1"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2"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3"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4"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5"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176" name="Group 171"/>
            <p:cNvGrpSpPr>
              <a:grpSpLocks/>
            </p:cNvGrpSpPr>
            <p:nvPr/>
          </p:nvGrpSpPr>
          <p:grpSpPr bwMode="auto">
            <a:xfrm>
              <a:off x="785813" y="1582738"/>
              <a:ext cx="660400" cy="322262"/>
              <a:chOff x="769225" y="3995953"/>
              <a:chExt cx="615589" cy="326003"/>
            </a:xfrm>
          </p:grpSpPr>
          <p:sp>
            <p:nvSpPr>
              <p:cNvPr id="217" name="Rectangle 216"/>
              <p:cNvSpPr/>
              <p:nvPr/>
            </p:nvSpPr>
            <p:spPr bwMode="auto">
              <a:xfrm>
                <a:off x="769225" y="3995953"/>
                <a:ext cx="615589" cy="326003"/>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218" name="Rectangle 217"/>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77" name="Group 181"/>
            <p:cNvGrpSpPr>
              <a:grpSpLocks/>
            </p:cNvGrpSpPr>
            <p:nvPr/>
          </p:nvGrpSpPr>
          <p:grpSpPr bwMode="auto">
            <a:xfrm>
              <a:off x="1465263" y="1582738"/>
              <a:ext cx="658812" cy="322262"/>
              <a:chOff x="769225" y="3995953"/>
              <a:chExt cx="615589" cy="326003"/>
            </a:xfrm>
          </p:grpSpPr>
          <p:sp>
            <p:nvSpPr>
              <p:cNvPr id="215"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6" name="Rectangle 215"/>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78" name="Group 184"/>
            <p:cNvGrpSpPr>
              <a:grpSpLocks/>
            </p:cNvGrpSpPr>
            <p:nvPr/>
          </p:nvGrpSpPr>
          <p:grpSpPr bwMode="auto">
            <a:xfrm>
              <a:off x="2144713" y="1582738"/>
              <a:ext cx="658812" cy="322262"/>
              <a:chOff x="769225" y="3995953"/>
              <a:chExt cx="615589" cy="326003"/>
            </a:xfrm>
          </p:grpSpPr>
          <p:sp>
            <p:nvSpPr>
              <p:cNvPr id="213"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4" name="Rectangle 213"/>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79" name="Group 187"/>
            <p:cNvGrpSpPr>
              <a:grpSpLocks/>
            </p:cNvGrpSpPr>
            <p:nvPr/>
          </p:nvGrpSpPr>
          <p:grpSpPr bwMode="auto">
            <a:xfrm>
              <a:off x="2824163" y="1582738"/>
              <a:ext cx="660400" cy="322262"/>
              <a:chOff x="769225" y="3995953"/>
              <a:chExt cx="615589" cy="326003"/>
            </a:xfrm>
          </p:grpSpPr>
          <p:sp>
            <p:nvSpPr>
              <p:cNvPr id="211"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2" name="Rectangle 211"/>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180" name="TextBox 179"/>
            <p:cNvSpPr txBox="1"/>
            <p:nvPr/>
          </p:nvSpPr>
          <p:spPr bwMode="auto">
            <a:xfrm>
              <a:off x="1827213" y="1574801"/>
              <a:ext cx="705749" cy="338555"/>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grpSp>
          <p:nvGrpSpPr>
            <p:cNvPr id="181" name="Group 121"/>
            <p:cNvGrpSpPr>
              <a:grpSpLocks/>
            </p:cNvGrpSpPr>
            <p:nvPr/>
          </p:nvGrpSpPr>
          <p:grpSpPr bwMode="auto">
            <a:xfrm>
              <a:off x="3516313" y="1568450"/>
              <a:ext cx="754474" cy="2101850"/>
              <a:chOff x="3516313" y="3826177"/>
              <a:chExt cx="754474" cy="2101849"/>
            </a:xfrm>
          </p:grpSpPr>
          <p:sp>
            <p:nvSpPr>
              <p:cNvPr id="202" name="Rectangle 3"/>
              <p:cNvSpPr>
                <a:spLocks noChangeArrowheads="1"/>
              </p:cNvSpPr>
              <p:nvPr/>
            </p:nvSpPr>
            <p:spPr bwMode="auto">
              <a:xfrm>
                <a:off x="3516313" y="3826177"/>
                <a:ext cx="703262"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03"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4"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5"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6"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7"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8"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9" name="Rectangle 208"/>
              <p:cNvSpPr/>
              <p:nvPr/>
            </p:nvSpPr>
            <p:spPr bwMode="auto">
              <a:xfrm>
                <a:off x="3627438" y="3927777"/>
                <a:ext cx="487362"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0" name="TextBox 209"/>
              <p:cNvSpPr txBox="1"/>
              <p:nvPr/>
            </p:nvSpPr>
            <p:spPr>
              <a:xfrm>
                <a:off x="3560762" y="3832528"/>
                <a:ext cx="710025"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grpSp>
        <p:sp>
          <p:nvSpPr>
            <p:cNvPr id="182" name="Rectangle 181"/>
            <p:cNvSpPr/>
            <p:nvPr/>
          </p:nvSpPr>
          <p:spPr bwMode="auto">
            <a:xfrm>
              <a:off x="15621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3" name="Rectangle 182"/>
            <p:cNvSpPr/>
            <p:nvPr/>
          </p:nvSpPr>
          <p:spPr bwMode="auto">
            <a:xfrm>
              <a:off x="15621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4" name="Rectangle 183"/>
            <p:cNvSpPr/>
            <p:nvPr/>
          </p:nvSpPr>
          <p:spPr bwMode="auto">
            <a:xfrm>
              <a:off x="15621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5" name="Rectangle 184"/>
            <p:cNvSpPr/>
            <p:nvPr/>
          </p:nvSpPr>
          <p:spPr bwMode="auto">
            <a:xfrm>
              <a:off x="15621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6" name="Rectangle 185"/>
            <p:cNvSpPr/>
            <p:nvPr/>
          </p:nvSpPr>
          <p:spPr bwMode="auto">
            <a:xfrm>
              <a:off x="15621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7" name="Rectangle 186"/>
            <p:cNvSpPr/>
            <p:nvPr/>
          </p:nvSpPr>
          <p:spPr bwMode="auto">
            <a:xfrm>
              <a:off x="2235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8" name="Rectangle 187"/>
            <p:cNvSpPr/>
            <p:nvPr/>
          </p:nvSpPr>
          <p:spPr bwMode="auto">
            <a:xfrm>
              <a:off x="22352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9" name="Rectangle 188"/>
            <p:cNvSpPr/>
            <p:nvPr/>
          </p:nvSpPr>
          <p:spPr bwMode="auto">
            <a:xfrm>
              <a:off x="22352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0" name="Rectangle 189"/>
            <p:cNvSpPr/>
            <p:nvPr/>
          </p:nvSpPr>
          <p:spPr bwMode="auto">
            <a:xfrm>
              <a:off x="22352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1" name="Rectangle 190"/>
            <p:cNvSpPr/>
            <p:nvPr/>
          </p:nvSpPr>
          <p:spPr bwMode="auto">
            <a:xfrm>
              <a:off x="22352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2" name="Rectangle 191"/>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3" name="Rectangle 192"/>
            <p:cNvSpPr/>
            <p:nvPr/>
          </p:nvSpPr>
          <p:spPr bwMode="auto">
            <a:xfrm>
              <a:off x="29210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4" name="Rectangle 193"/>
            <p:cNvSpPr/>
            <p:nvPr/>
          </p:nvSpPr>
          <p:spPr bwMode="auto">
            <a:xfrm>
              <a:off x="29210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5" name="Rectangle 194"/>
            <p:cNvSpPr/>
            <p:nvPr/>
          </p:nvSpPr>
          <p:spPr bwMode="auto">
            <a:xfrm>
              <a:off x="29210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6" name="Rectangle 195"/>
            <p:cNvSpPr/>
            <p:nvPr/>
          </p:nvSpPr>
          <p:spPr bwMode="auto">
            <a:xfrm>
              <a:off x="29210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7" name="Rectangle 196"/>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8" name="Rectangle 197"/>
            <p:cNvSpPr/>
            <p:nvPr/>
          </p:nvSpPr>
          <p:spPr bwMode="auto">
            <a:xfrm>
              <a:off x="36322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9" name="Rectangle 198"/>
            <p:cNvSpPr/>
            <p:nvPr/>
          </p:nvSpPr>
          <p:spPr bwMode="auto">
            <a:xfrm>
              <a:off x="36322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0" name="Rectangle 199"/>
            <p:cNvSpPr/>
            <p:nvPr/>
          </p:nvSpPr>
          <p:spPr bwMode="auto">
            <a:xfrm>
              <a:off x="36322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1" name="Rectangle 200"/>
            <p:cNvSpPr/>
            <p:nvPr/>
          </p:nvSpPr>
          <p:spPr bwMode="auto">
            <a:xfrm>
              <a:off x="36322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3" name="TextBox 2"/>
          <p:cNvSpPr txBox="1"/>
          <p:nvPr/>
        </p:nvSpPr>
        <p:spPr>
          <a:xfrm>
            <a:off x="1415847" y="505410"/>
            <a:ext cx="5371983" cy="369332"/>
          </a:xfrm>
          <a:prstGeom prst="rect">
            <a:avLst/>
          </a:prstGeom>
          <a:noFill/>
        </p:spPr>
        <p:txBody>
          <a:bodyPr wrap="none" rtlCol="0">
            <a:spAutoFit/>
          </a:bodyPr>
          <a:lstStyle/>
          <a:p>
            <a:r>
              <a:rPr lang="en-US" sz="1800" dirty="0"/>
              <a:t>“training” a model to learn the best fit for the given data</a:t>
            </a:r>
          </a:p>
        </p:txBody>
      </p:sp>
      <p:sp>
        <p:nvSpPr>
          <p:cNvPr id="5" name="TextBox 4"/>
          <p:cNvSpPr txBox="1"/>
          <p:nvPr/>
        </p:nvSpPr>
        <p:spPr>
          <a:xfrm rot="6309953">
            <a:off x="3961630" y="3858522"/>
            <a:ext cx="1319592" cy="369332"/>
          </a:xfrm>
          <a:prstGeom prst="rect">
            <a:avLst/>
          </a:prstGeom>
          <a:noFill/>
        </p:spPr>
        <p:txBody>
          <a:bodyPr wrap="none" rtlCol="0">
            <a:spAutoFit/>
          </a:bodyPr>
          <a:lstStyle/>
          <a:p>
            <a:r>
              <a:rPr lang="en-US" sz="1800" dirty="0"/>
              <a:t>Error Signal</a:t>
            </a:r>
          </a:p>
        </p:txBody>
      </p:sp>
      <p:sp>
        <p:nvSpPr>
          <p:cNvPr id="99" name="TextBox 98"/>
          <p:cNvSpPr txBox="1"/>
          <p:nvPr/>
        </p:nvSpPr>
        <p:spPr>
          <a:xfrm rot="17161517">
            <a:off x="1817494" y="3217173"/>
            <a:ext cx="1133644" cy="369332"/>
          </a:xfrm>
          <a:prstGeom prst="rect">
            <a:avLst/>
          </a:prstGeom>
          <a:noFill/>
        </p:spPr>
        <p:txBody>
          <a:bodyPr wrap="none" rtlCol="0">
            <a:spAutoFit/>
          </a:bodyPr>
          <a:lstStyle/>
          <a:p>
            <a:r>
              <a:rPr lang="en-US" sz="1800" dirty="0"/>
              <a:t>Prediction</a:t>
            </a:r>
          </a:p>
        </p:txBody>
      </p:sp>
      <p:sp>
        <p:nvSpPr>
          <p:cNvPr id="6" name="TextBox 5"/>
          <p:cNvSpPr txBox="1"/>
          <p:nvPr/>
        </p:nvSpPr>
        <p:spPr>
          <a:xfrm rot="652293">
            <a:off x="2633090" y="2816525"/>
            <a:ext cx="1999266" cy="646331"/>
          </a:xfrm>
          <a:prstGeom prst="rect">
            <a:avLst/>
          </a:prstGeom>
          <a:noFill/>
        </p:spPr>
        <p:txBody>
          <a:bodyPr wrap="none" rtlCol="0">
            <a:spAutoFit/>
          </a:bodyPr>
          <a:lstStyle/>
          <a:p>
            <a:pPr algn="ctr"/>
            <a:r>
              <a:rPr lang="en-US" sz="1800" dirty="0"/>
              <a:t>Model Selection &amp; </a:t>
            </a:r>
          </a:p>
          <a:p>
            <a:pPr algn="ctr"/>
            <a:r>
              <a:rPr lang="en-US" sz="1800" dirty="0"/>
              <a:t>Refinement</a:t>
            </a:r>
          </a:p>
        </p:txBody>
      </p:sp>
      <p:sp>
        <p:nvSpPr>
          <p:cNvPr id="100" name="TextBox 99"/>
          <p:cNvSpPr txBox="1"/>
          <p:nvPr/>
        </p:nvSpPr>
        <p:spPr>
          <a:xfrm rot="666540">
            <a:off x="2828427" y="3915156"/>
            <a:ext cx="1203425" cy="646331"/>
          </a:xfrm>
          <a:prstGeom prst="rect">
            <a:avLst/>
          </a:prstGeom>
          <a:noFill/>
        </p:spPr>
        <p:txBody>
          <a:bodyPr wrap="square" rtlCol="0">
            <a:spAutoFit/>
          </a:bodyPr>
          <a:lstStyle/>
          <a:p>
            <a:pPr algn="ctr"/>
            <a:r>
              <a:rPr lang="en-US" sz="1800" dirty="0"/>
              <a:t>Model Testing</a:t>
            </a:r>
          </a:p>
        </p:txBody>
      </p:sp>
      <p:sp>
        <p:nvSpPr>
          <p:cNvPr id="7" name="TextBox 6"/>
          <p:cNvSpPr txBox="1"/>
          <p:nvPr/>
        </p:nvSpPr>
        <p:spPr>
          <a:xfrm>
            <a:off x="2743479" y="3497155"/>
            <a:ext cx="1700247" cy="415498"/>
          </a:xfrm>
          <a:prstGeom prst="rect">
            <a:avLst/>
          </a:prstGeom>
          <a:noFill/>
        </p:spPr>
        <p:txBody>
          <a:bodyPr wrap="square" rtlCol="0">
            <a:spAutoFit/>
          </a:bodyPr>
          <a:lstStyle/>
          <a:p>
            <a:r>
              <a:rPr lang="en-US" sz="1050" i="1" dirty="0">
                <a:solidFill>
                  <a:srgbClr val="FF0000"/>
                </a:solidFill>
              </a:rPr>
              <a:t>Supervised Learning Process</a:t>
            </a:r>
          </a:p>
        </p:txBody>
      </p:sp>
      <p:cxnSp>
        <p:nvCxnSpPr>
          <p:cNvPr id="9" name="Straight Arrow Connector 8"/>
          <p:cNvCxnSpPr>
            <a:cxnSpLocks/>
            <a:endCxn id="6" idx="3"/>
          </p:cNvCxnSpPr>
          <p:nvPr/>
        </p:nvCxnSpPr>
        <p:spPr>
          <a:xfrm flipH="1">
            <a:off x="4614415" y="2176141"/>
            <a:ext cx="132846" cy="1152089"/>
          </a:xfrm>
          <a:prstGeom prst="straightConnector1">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flipH="1">
            <a:off x="2862918" y="1924131"/>
            <a:ext cx="1586747" cy="1081839"/>
          </a:xfrm>
          <a:prstGeom prst="straightConnector1">
            <a:avLst/>
          </a:prstGeom>
          <a:ln w="15875">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97" name="Curved Right Arrow 96"/>
          <p:cNvSpPr/>
          <p:nvPr/>
        </p:nvSpPr>
        <p:spPr>
          <a:xfrm>
            <a:off x="2486349" y="3028564"/>
            <a:ext cx="480561" cy="115161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19" name="Curved Right Arrow 218"/>
          <p:cNvSpPr/>
          <p:nvPr/>
        </p:nvSpPr>
        <p:spPr>
          <a:xfrm rot="10622482">
            <a:off x="4588999" y="1820262"/>
            <a:ext cx="193881" cy="46461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 name="Curved Right Arrow 1"/>
          <p:cNvSpPr/>
          <p:nvPr/>
        </p:nvSpPr>
        <p:spPr>
          <a:xfrm>
            <a:off x="4431298" y="1716286"/>
            <a:ext cx="193881" cy="46461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nvGrpSpPr>
          <p:cNvPr id="108" name="Group 138"/>
          <p:cNvGrpSpPr>
            <a:grpSpLocks/>
          </p:cNvGrpSpPr>
          <p:nvPr/>
        </p:nvGrpSpPr>
        <p:grpSpPr bwMode="auto">
          <a:xfrm>
            <a:off x="5930820" y="1128712"/>
            <a:ext cx="670322" cy="1576388"/>
            <a:chOff x="3516846" y="3826177"/>
            <a:chExt cx="702931" cy="2101849"/>
          </a:xfrm>
        </p:grpSpPr>
        <p:sp>
          <p:nvSpPr>
            <p:cNvPr id="109" name="Rectangle 3"/>
            <p:cNvSpPr>
              <a:spLocks noChangeArrowheads="1"/>
            </p:cNvSpPr>
            <p:nvPr/>
          </p:nvSpPr>
          <p:spPr bwMode="auto">
            <a:xfrm>
              <a:off x="3516846" y="3826177"/>
              <a:ext cx="70293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110"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1" name="Rectangle 110"/>
            <p:cNvSpPr/>
            <p:nvPr/>
          </p:nvSpPr>
          <p:spPr bwMode="auto">
            <a:xfrm>
              <a:off x="3631713" y="4272265"/>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12"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3" name="Rectangle 112"/>
            <p:cNvSpPr/>
            <p:nvPr/>
          </p:nvSpPr>
          <p:spPr bwMode="auto">
            <a:xfrm>
              <a:off x="3631713" y="4621515"/>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14"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5" name="Rectangle 114"/>
            <p:cNvSpPr/>
            <p:nvPr/>
          </p:nvSpPr>
          <p:spPr bwMode="auto">
            <a:xfrm>
              <a:off x="3631713" y="5659739"/>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16"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7" name="Rectangle 116"/>
            <p:cNvSpPr/>
            <p:nvPr/>
          </p:nvSpPr>
          <p:spPr bwMode="auto">
            <a:xfrm>
              <a:off x="3631713" y="5313664"/>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18"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19" name="Rectangle 118"/>
            <p:cNvSpPr/>
            <p:nvPr/>
          </p:nvSpPr>
          <p:spPr bwMode="auto">
            <a:xfrm>
              <a:off x="3631713" y="4967589"/>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20" name="Rectangle 119"/>
            <p:cNvSpPr/>
            <p:nvPr/>
          </p:nvSpPr>
          <p:spPr bwMode="auto">
            <a:xfrm>
              <a:off x="3541817" y="3851577"/>
              <a:ext cx="659233" cy="322263"/>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21" name="Rectangle 120"/>
            <p:cNvSpPr/>
            <p:nvPr/>
          </p:nvSpPr>
          <p:spPr bwMode="auto">
            <a:xfrm>
              <a:off x="3627967" y="3927777"/>
              <a:ext cx="48693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22" name="TextBox 121"/>
            <p:cNvSpPr txBox="1"/>
            <p:nvPr/>
          </p:nvSpPr>
          <p:spPr>
            <a:xfrm>
              <a:off x="3626839" y="3844580"/>
              <a:ext cx="543294" cy="338554"/>
            </a:xfrm>
            <a:prstGeom prst="rect">
              <a:avLst/>
            </a:prstGeom>
            <a:noFill/>
          </p:spPr>
          <p:txBody>
            <a:bodyPr wrap="none">
              <a:spAutoFit/>
            </a:bodyPr>
            <a:lstStyle/>
            <a:p>
              <a:pPr>
                <a:defRPr/>
              </a:pPr>
              <a:r>
                <a:rPr lang="en-US" sz="1050" b="1" i="1" dirty="0">
                  <a:solidFill>
                    <a:srgbClr val="FF0000"/>
                  </a:solidFill>
                  <a:latin typeface="+mj-lt"/>
                  <a:cs typeface="Arial" charset="0"/>
                </a:rPr>
                <a:t>errors</a:t>
              </a:r>
            </a:p>
          </p:txBody>
        </p:sp>
      </p:grpSp>
      <p:sp>
        <p:nvSpPr>
          <p:cNvPr id="16" name="TextBox 15"/>
          <p:cNvSpPr txBox="1"/>
          <p:nvPr/>
        </p:nvSpPr>
        <p:spPr>
          <a:xfrm>
            <a:off x="5475855" y="1413433"/>
            <a:ext cx="619080" cy="1015663"/>
          </a:xfrm>
          <a:prstGeom prst="rect">
            <a:avLst/>
          </a:prstGeom>
          <a:noFill/>
        </p:spPr>
        <p:txBody>
          <a:bodyPr wrap="none" rtlCol="0">
            <a:spAutoFit/>
          </a:bodyPr>
          <a:lstStyle/>
          <a:p>
            <a:r>
              <a:rPr lang="en-US" sz="6000" dirty="0"/>
              <a:t>+</a:t>
            </a:r>
          </a:p>
        </p:txBody>
      </p:sp>
    </p:spTree>
    <p:extLst>
      <p:ext uri="{BB962C8B-B14F-4D97-AF65-F5344CB8AC3E}">
        <p14:creationId xmlns:p14="http://schemas.microsoft.com/office/powerpoint/2010/main" val="228261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971" y="-95320"/>
            <a:ext cx="7886700" cy="994172"/>
          </a:xfrm>
        </p:spPr>
        <p:txBody>
          <a:bodyPr/>
          <a:lstStyle/>
          <a:p>
            <a:r>
              <a:rPr lang="en-US" dirty="0"/>
              <a:t>Assessing model “fit”…</a:t>
            </a:r>
          </a:p>
        </p:txBody>
      </p:sp>
      <p:sp>
        <p:nvSpPr>
          <p:cNvPr id="2" name="Rectangle 1"/>
          <p:cNvSpPr/>
          <p:nvPr/>
        </p:nvSpPr>
        <p:spPr>
          <a:xfrm>
            <a:off x="2141738" y="635863"/>
            <a:ext cx="1944210" cy="1980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73" name="Group 138"/>
          <p:cNvGrpSpPr>
            <a:grpSpLocks/>
          </p:cNvGrpSpPr>
          <p:nvPr/>
        </p:nvGrpSpPr>
        <p:grpSpPr bwMode="auto">
          <a:xfrm>
            <a:off x="2405345" y="822652"/>
            <a:ext cx="670322" cy="1576388"/>
            <a:chOff x="3516846" y="3826177"/>
            <a:chExt cx="702931" cy="2101849"/>
          </a:xfrm>
        </p:grpSpPr>
        <p:sp>
          <p:nvSpPr>
            <p:cNvPr id="74" name="Rectangle 3"/>
            <p:cNvSpPr>
              <a:spLocks noChangeArrowheads="1"/>
            </p:cNvSpPr>
            <p:nvPr/>
          </p:nvSpPr>
          <p:spPr bwMode="auto">
            <a:xfrm>
              <a:off x="3516846" y="3826177"/>
              <a:ext cx="70293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7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76" name="Rectangle 75"/>
            <p:cNvSpPr/>
            <p:nvPr/>
          </p:nvSpPr>
          <p:spPr bwMode="auto">
            <a:xfrm>
              <a:off x="3631713" y="4272265"/>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77"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78" name="Rectangle 77"/>
            <p:cNvSpPr/>
            <p:nvPr/>
          </p:nvSpPr>
          <p:spPr bwMode="auto">
            <a:xfrm>
              <a:off x="3631713" y="4621515"/>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79"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80" name="Rectangle 79"/>
            <p:cNvSpPr/>
            <p:nvPr/>
          </p:nvSpPr>
          <p:spPr bwMode="auto">
            <a:xfrm>
              <a:off x="3631713" y="5659739"/>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1"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82" name="Rectangle 81"/>
            <p:cNvSpPr/>
            <p:nvPr/>
          </p:nvSpPr>
          <p:spPr bwMode="auto">
            <a:xfrm>
              <a:off x="3631713" y="5313664"/>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3"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84" name="Rectangle 83"/>
            <p:cNvSpPr/>
            <p:nvPr/>
          </p:nvSpPr>
          <p:spPr bwMode="auto">
            <a:xfrm>
              <a:off x="3631713" y="4967589"/>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5" name="Rectangle 84"/>
            <p:cNvSpPr/>
            <p:nvPr/>
          </p:nvSpPr>
          <p:spPr bwMode="auto">
            <a:xfrm>
              <a:off x="3541817" y="3851577"/>
              <a:ext cx="659233" cy="322263"/>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6" name="Rectangle 85"/>
            <p:cNvSpPr/>
            <p:nvPr/>
          </p:nvSpPr>
          <p:spPr bwMode="auto">
            <a:xfrm>
              <a:off x="3627967" y="3927777"/>
              <a:ext cx="48693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87" name="TextBox 86"/>
            <p:cNvSpPr txBox="1"/>
            <p:nvPr/>
          </p:nvSpPr>
          <p:spPr>
            <a:xfrm>
              <a:off x="3626839" y="3844580"/>
              <a:ext cx="543294"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errors</a:t>
              </a:r>
            </a:p>
          </p:txBody>
        </p:sp>
      </p:grpSp>
      <p:sp>
        <p:nvSpPr>
          <p:cNvPr id="88" name="TextBox 87"/>
          <p:cNvSpPr txBox="1"/>
          <p:nvPr/>
        </p:nvSpPr>
        <p:spPr>
          <a:xfrm>
            <a:off x="3108419" y="816805"/>
            <a:ext cx="911402" cy="1600438"/>
          </a:xfrm>
          <a:prstGeom prst="rect">
            <a:avLst/>
          </a:prstGeom>
          <a:noFill/>
        </p:spPr>
        <p:txBody>
          <a:bodyPr wrap="square" rtlCol="0">
            <a:spAutoFit/>
          </a:bodyPr>
          <a:lstStyle/>
          <a:p>
            <a:r>
              <a:rPr lang="en-US" sz="1400" dirty="0"/>
              <a:t>The smaller the error the better the fit to the given data</a:t>
            </a:r>
          </a:p>
        </p:txBody>
      </p:sp>
      <p:cxnSp>
        <p:nvCxnSpPr>
          <p:cNvPr id="5" name="Elbow Connector 4"/>
          <p:cNvCxnSpPr/>
          <p:nvPr/>
        </p:nvCxnSpPr>
        <p:spPr>
          <a:xfrm flipV="1">
            <a:off x="3887379" y="753035"/>
            <a:ext cx="738410" cy="722745"/>
          </a:xfrm>
          <a:prstGeom prst="curvedConnector3">
            <a:avLst>
              <a:gd name="adj1" fmla="val 50000"/>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793094" y="674331"/>
            <a:ext cx="4002669" cy="3293209"/>
          </a:xfrm>
          <a:prstGeom prst="rect">
            <a:avLst/>
          </a:prstGeom>
          <a:noFill/>
        </p:spPr>
        <p:txBody>
          <a:bodyPr wrap="square" rtlCol="0">
            <a:spAutoFit/>
          </a:bodyPr>
          <a:lstStyle/>
          <a:p>
            <a:r>
              <a:rPr lang="en-US" sz="1600" dirty="0"/>
              <a:t>In general, we have two key approaches to assessing model fit:</a:t>
            </a:r>
          </a:p>
          <a:p>
            <a:pPr marL="257175" indent="-257175">
              <a:buAutoNum type="arabicParenR"/>
            </a:pPr>
            <a:r>
              <a:rPr lang="en-US" sz="1600" dirty="0"/>
              <a:t>Accuracy: Represent the error between the predicted values and the target values (i.e., sum of squared errors, r</a:t>
            </a:r>
            <a:r>
              <a:rPr lang="en-US" sz="1600" baseline="30000" dirty="0"/>
              <a:t>2</a:t>
            </a:r>
            <a:r>
              <a:rPr lang="en-US" sz="1600" dirty="0"/>
              <a:t>, misclassification rate, etc.) without assuming too much about the population</a:t>
            </a:r>
            <a:endParaRPr lang="en-US" sz="1600" baseline="30000" dirty="0"/>
          </a:p>
          <a:p>
            <a:pPr marL="257175" indent="-257175">
              <a:buAutoNum type="arabicParenR"/>
            </a:pPr>
            <a:r>
              <a:rPr lang="en-US" sz="1600" dirty="0"/>
              <a:t>Confidence: Conduct a statistical test to identify how confident you are that the model fits the target population and is not the result of chance (based on </a:t>
            </a:r>
            <a:r>
              <a:rPr lang="en-US" sz="1600" b="1" dirty="0"/>
              <a:t>assumptions</a:t>
            </a:r>
            <a:r>
              <a:rPr lang="en-US" sz="1600" dirty="0"/>
              <a:t> about the population).</a:t>
            </a:r>
          </a:p>
        </p:txBody>
      </p:sp>
      <p:sp>
        <p:nvSpPr>
          <p:cNvPr id="18" name="TextBox 17"/>
          <p:cNvSpPr txBox="1"/>
          <p:nvPr/>
        </p:nvSpPr>
        <p:spPr>
          <a:xfrm>
            <a:off x="106301" y="2784093"/>
            <a:ext cx="4807867" cy="1754326"/>
          </a:xfrm>
          <a:prstGeom prst="rect">
            <a:avLst/>
          </a:prstGeom>
          <a:noFill/>
        </p:spPr>
        <p:txBody>
          <a:bodyPr wrap="square" rtlCol="0">
            <a:spAutoFit/>
          </a:bodyPr>
          <a:lstStyle/>
          <a:p>
            <a:pPr algn="ctr"/>
            <a:r>
              <a:rPr lang="en-US" sz="1200" b="1" i="1" dirty="0"/>
              <a:t>NOTE: For the purposes of predictive modeling in data mining, it is quite common to focus on the 1</a:t>
            </a:r>
            <a:r>
              <a:rPr lang="en-US" sz="1200" b="1" i="1" baseline="30000" dirty="0"/>
              <a:t>st</a:t>
            </a:r>
            <a:r>
              <a:rPr lang="en-US" sz="1200" b="1" i="1" dirty="0"/>
              <a:t> approach – representing how well the model predicts target values based on some measure or representation of error. Such a focus decreases the burden of assuming/guessing about characteristics of the population – but conversely, doesn’t provide you with “confidence” measures/indicators</a:t>
            </a:r>
          </a:p>
          <a:p>
            <a:pPr algn="ctr"/>
            <a:endParaRPr lang="en-US" sz="1200" b="1" i="1" dirty="0"/>
          </a:p>
          <a:p>
            <a:pPr algn="ctr"/>
            <a:r>
              <a:rPr lang="en-US" sz="1200" b="1" i="1" dirty="0"/>
              <a:t>Sampling approaches and model testing strategies can help us bridge these two approaches… we’ll cover this in a few slides </a:t>
            </a:r>
            <a:r>
              <a:rPr lang="en-US" sz="1200" b="1" i="1" dirty="0">
                <a:sym typeface="Wingdings" panose="05000000000000000000" pitchFamily="2" charset="2"/>
              </a:rPr>
              <a:t></a:t>
            </a:r>
            <a:endParaRPr lang="en-US" sz="1200" b="1" i="1" dirty="0"/>
          </a:p>
        </p:txBody>
      </p:sp>
    </p:spTree>
    <p:extLst>
      <p:ext uri="{BB962C8B-B14F-4D97-AF65-F5344CB8AC3E}">
        <p14:creationId xmlns:p14="http://schemas.microsoft.com/office/powerpoint/2010/main" val="2878784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711" y="-176249"/>
            <a:ext cx="7886700" cy="994172"/>
          </a:xfrm>
        </p:spPr>
        <p:txBody>
          <a:bodyPr/>
          <a:lstStyle/>
          <a:p>
            <a:r>
              <a:rPr lang="en-US" dirty="0"/>
              <a:t>An Example…</a:t>
            </a:r>
          </a:p>
        </p:txBody>
      </p:sp>
      <p:pic>
        <p:nvPicPr>
          <p:cNvPr id="1026" name="Picture 2" descr="Graph with regression 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7973" y="336909"/>
            <a:ext cx="2641949" cy="2610371"/>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p:cNvSpPr txBox="1"/>
          <p:nvPr/>
        </p:nvSpPr>
        <p:spPr>
          <a:xfrm>
            <a:off x="4693345" y="519929"/>
            <a:ext cx="3400563" cy="2123658"/>
          </a:xfrm>
          <a:prstGeom prst="rect">
            <a:avLst/>
          </a:prstGeom>
          <a:noFill/>
          <a:effectLst/>
        </p:spPr>
        <p:txBody>
          <a:bodyPr wrap="square">
            <a:spAutoFit/>
          </a:bodyPr>
          <a:lstStyle/>
          <a:p>
            <a:pPr>
              <a:defRPr/>
            </a:pPr>
            <a:r>
              <a:rPr lang="en-US" sz="1200" i="1" dirty="0">
                <a:solidFill>
                  <a:schemeClr val="tx2">
                    <a:lumMod val="50000"/>
                  </a:schemeClr>
                </a:solidFill>
                <a:latin typeface="+mj-lt"/>
                <a:cs typeface="Arial" charset="0"/>
              </a:rPr>
              <a:t>One example that many of you will be familiar with is a (Least Squares) Regression Model</a:t>
            </a:r>
          </a:p>
          <a:p>
            <a:pPr>
              <a:defRPr/>
            </a:pPr>
            <a:endParaRPr lang="en-US" sz="1200" i="1" dirty="0">
              <a:solidFill>
                <a:schemeClr val="tx2">
                  <a:lumMod val="50000"/>
                </a:schemeClr>
              </a:solidFill>
              <a:latin typeface="+mj-lt"/>
              <a:cs typeface="Arial" charset="0"/>
            </a:endParaRPr>
          </a:p>
          <a:p>
            <a:pPr>
              <a:defRPr/>
            </a:pPr>
            <a:r>
              <a:rPr lang="en-US" sz="1200" i="1" dirty="0">
                <a:solidFill>
                  <a:schemeClr val="tx2">
                    <a:lumMod val="50000"/>
                  </a:schemeClr>
                </a:solidFill>
                <a:latin typeface="+mj-lt"/>
                <a:cs typeface="Arial" charset="0"/>
              </a:rPr>
              <a:t>Given a set of data – with one continuous input variable, and one continuous output variable, we may then visually determine that the “best” model is the linear model – and we then attempt to fine tune the fit of this model by adjusting m and b (slope and intercept from y=</a:t>
            </a:r>
            <a:r>
              <a:rPr lang="en-US" sz="1200" i="1" dirty="0" err="1">
                <a:solidFill>
                  <a:schemeClr val="tx2">
                    <a:lumMod val="50000"/>
                  </a:schemeClr>
                </a:solidFill>
                <a:latin typeface="+mj-lt"/>
                <a:cs typeface="Arial" charset="0"/>
              </a:rPr>
              <a:t>mx+b</a:t>
            </a:r>
            <a:r>
              <a:rPr lang="en-US" sz="1200" i="1" dirty="0">
                <a:solidFill>
                  <a:schemeClr val="tx2">
                    <a:lumMod val="50000"/>
                  </a:schemeClr>
                </a:solidFill>
                <a:latin typeface="+mj-lt"/>
                <a:cs typeface="Arial" charset="0"/>
              </a:rPr>
              <a:t> ) to best fit (least error) the predicted values to the observed values</a:t>
            </a:r>
          </a:p>
        </p:txBody>
      </p:sp>
      <p:grpSp>
        <p:nvGrpSpPr>
          <p:cNvPr id="98" name="Group 138"/>
          <p:cNvGrpSpPr>
            <a:grpSpLocks/>
          </p:cNvGrpSpPr>
          <p:nvPr/>
        </p:nvGrpSpPr>
        <p:grpSpPr bwMode="auto">
          <a:xfrm>
            <a:off x="4692581" y="2933773"/>
            <a:ext cx="803425" cy="1576388"/>
            <a:chOff x="3476893" y="3826177"/>
            <a:chExt cx="842510" cy="2101849"/>
          </a:xfrm>
        </p:grpSpPr>
        <p:sp>
          <p:nvSpPr>
            <p:cNvPr id="99" name="Rectangle 3"/>
            <p:cNvSpPr>
              <a:spLocks noChangeArrowheads="1"/>
            </p:cNvSpPr>
            <p:nvPr/>
          </p:nvSpPr>
          <p:spPr bwMode="auto">
            <a:xfrm>
              <a:off x="3516846" y="3826177"/>
              <a:ext cx="70293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100"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1" name="Rectangle 100"/>
            <p:cNvSpPr/>
            <p:nvPr/>
          </p:nvSpPr>
          <p:spPr bwMode="auto">
            <a:xfrm>
              <a:off x="3631713" y="4272265"/>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02"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3" name="Rectangle 102"/>
            <p:cNvSpPr/>
            <p:nvPr/>
          </p:nvSpPr>
          <p:spPr bwMode="auto">
            <a:xfrm>
              <a:off x="3631713" y="4621515"/>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04"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5" name="Rectangle 104"/>
            <p:cNvSpPr/>
            <p:nvPr/>
          </p:nvSpPr>
          <p:spPr bwMode="auto">
            <a:xfrm>
              <a:off x="3631713" y="5659739"/>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06"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7" name="Rectangle 106"/>
            <p:cNvSpPr/>
            <p:nvPr/>
          </p:nvSpPr>
          <p:spPr bwMode="auto">
            <a:xfrm>
              <a:off x="3631713" y="5313664"/>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08"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09" name="Rectangle 108"/>
            <p:cNvSpPr/>
            <p:nvPr/>
          </p:nvSpPr>
          <p:spPr bwMode="auto">
            <a:xfrm>
              <a:off x="3631713" y="4967589"/>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10" name="Rectangle 109"/>
            <p:cNvSpPr/>
            <p:nvPr/>
          </p:nvSpPr>
          <p:spPr bwMode="auto">
            <a:xfrm>
              <a:off x="3541817" y="3851577"/>
              <a:ext cx="659233" cy="322263"/>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11" name="Rectangle 110"/>
            <p:cNvSpPr/>
            <p:nvPr/>
          </p:nvSpPr>
          <p:spPr bwMode="auto">
            <a:xfrm>
              <a:off x="3627967" y="3927777"/>
              <a:ext cx="48693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12" name="TextBox 111"/>
            <p:cNvSpPr txBox="1"/>
            <p:nvPr/>
          </p:nvSpPr>
          <p:spPr>
            <a:xfrm>
              <a:off x="3476893" y="3832528"/>
              <a:ext cx="842510"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predictions</a:t>
              </a:r>
            </a:p>
          </p:txBody>
        </p:sp>
      </p:grpSp>
      <p:sp>
        <p:nvSpPr>
          <p:cNvPr id="114" name="Rectangle 3"/>
          <p:cNvSpPr>
            <a:spLocks noChangeArrowheads="1"/>
          </p:cNvSpPr>
          <p:nvPr/>
        </p:nvSpPr>
        <p:spPr bwMode="auto">
          <a:xfrm>
            <a:off x="1788509" y="2937502"/>
            <a:ext cx="534647" cy="1576388"/>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135" name="Rectangle 167"/>
          <p:cNvSpPr>
            <a:spLocks noChangeArrowheads="1"/>
          </p:cNvSpPr>
          <p:nvPr/>
        </p:nvSpPr>
        <p:spPr bwMode="auto">
          <a:xfrm>
            <a:off x="1806425" y="3206583"/>
            <a:ext cx="492919" cy="242888"/>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36" name="Rectangle 155"/>
          <p:cNvSpPr>
            <a:spLocks noChangeArrowheads="1"/>
          </p:cNvSpPr>
          <p:nvPr/>
        </p:nvSpPr>
        <p:spPr bwMode="auto">
          <a:xfrm>
            <a:off x="1806425" y="3466139"/>
            <a:ext cx="492919" cy="242888"/>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37" name="Rectangle 148"/>
          <p:cNvSpPr>
            <a:spLocks noChangeArrowheads="1"/>
          </p:cNvSpPr>
          <p:nvPr/>
        </p:nvSpPr>
        <p:spPr bwMode="auto">
          <a:xfrm>
            <a:off x="1806425" y="4245999"/>
            <a:ext cx="492919" cy="242888"/>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38" name="Rectangle 146"/>
          <p:cNvSpPr>
            <a:spLocks noChangeArrowheads="1"/>
          </p:cNvSpPr>
          <p:nvPr/>
        </p:nvSpPr>
        <p:spPr bwMode="auto">
          <a:xfrm>
            <a:off x="1806425" y="3986443"/>
            <a:ext cx="492919" cy="242888"/>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39" name="Rectangle 144"/>
          <p:cNvSpPr>
            <a:spLocks noChangeArrowheads="1"/>
          </p:cNvSpPr>
          <p:nvPr/>
        </p:nvSpPr>
        <p:spPr bwMode="auto">
          <a:xfrm>
            <a:off x="1806425" y="3726887"/>
            <a:ext cx="492919" cy="242888"/>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143" name="Group 187"/>
          <p:cNvGrpSpPr>
            <a:grpSpLocks/>
          </p:cNvGrpSpPr>
          <p:nvPr/>
        </p:nvGrpSpPr>
        <p:grpSpPr bwMode="auto">
          <a:xfrm>
            <a:off x="1802853" y="2948218"/>
            <a:ext cx="495300" cy="241697"/>
            <a:chOff x="769225" y="3995953"/>
            <a:chExt cx="615589" cy="326003"/>
          </a:xfrm>
        </p:grpSpPr>
        <p:sp>
          <p:nvSpPr>
            <p:cNvPr id="24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4" name="Rectangle 243"/>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144" name="TextBox 143"/>
          <p:cNvSpPr txBox="1"/>
          <p:nvPr/>
        </p:nvSpPr>
        <p:spPr bwMode="auto">
          <a:xfrm>
            <a:off x="1788509" y="2933871"/>
            <a:ext cx="529312" cy="253916"/>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grpSp>
        <p:nvGrpSpPr>
          <p:cNvPr id="145" name="Group 121"/>
          <p:cNvGrpSpPr>
            <a:grpSpLocks/>
          </p:cNvGrpSpPr>
          <p:nvPr/>
        </p:nvGrpSpPr>
        <p:grpSpPr bwMode="auto">
          <a:xfrm>
            <a:off x="2321966" y="2937502"/>
            <a:ext cx="565856" cy="1576388"/>
            <a:chOff x="3516313" y="3826177"/>
            <a:chExt cx="754474" cy="2101849"/>
          </a:xfrm>
        </p:grpSpPr>
        <p:sp>
          <p:nvSpPr>
            <p:cNvPr id="234" name="Rectangle 3"/>
            <p:cNvSpPr>
              <a:spLocks noChangeArrowheads="1"/>
            </p:cNvSpPr>
            <p:nvPr/>
          </p:nvSpPr>
          <p:spPr bwMode="auto">
            <a:xfrm>
              <a:off x="3516313" y="3826177"/>
              <a:ext cx="703262"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3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36"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3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38"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39"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0"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1" name="Rectangle 240"/>
            <p:cNvSpPr/>
            <p:nvPr/>
          </p:nvSpPr>
          <p:spPr bwMode="auto">
            <a:xfrm>
              <a:off x="3627438" y="3927777"/>
              <a:ext cx="487362"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2" name="TextBox 241"/>
            <p:cNvSpPr txBox="1"/>
            <p:nvPr/>
          </p:nvSpPr>
          <p:spPr>
            <a:xfrm>
              <a:off x="3560764" y="3832528"/>
              <a:ext cx="710023"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grpSp>
      <p:sp>
        <p:nvSpPr>
          <p:cNvPr id="224" name="Rectangle 223"/>
          <p:cNvSpPr/>
          <p:nvPr/>
        </p:nvSpPr>
        <p:spPr bwMode="auto">
          <a:xfrm>
            <a:off x="1875482" y="326611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25" name="Rectangle 224"/>
          <p:cNvSpPr/>
          <p:nvPr/>
        </p:nvSpPr>
        <p:spPr bwMode="auto">
          <a:xfrm>
            <a:off x="1875482" y="3526862"/>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26" name="Rectangle 225"/>
          <p:cNvSpPr/>
          <p:nvPr/>
        </p:nvSpPr>
        <p:spPr bwMode="auto">
          <a:xfrm>
            <a:off x="1875482" y="4305531"/>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27" name="Rectangle 226"/>
          <p:cNvSpPr/>
          <p:nvPr/>
        </p:nvSpPr>
        <p:spPr bwMode="auto">
          <a:xfrm>
            <a:off x="1875482" y="4045974"/>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28" name="Rectangle 227"/>
          <p:cNvSpPr/>
          <p:nvPr/>
        </p:nvSpPr>
        <p:spPr bwMode="auto">
          <a:xfrm>
            <a:off x="1875482" y="3786418"/>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29" name="Rectangle 228"/>
          <p:cNvSpPr/>
          <p:nvPr/>
        </p:nvSpPr>
        <p:spPr bwMode="auto">
          <a:xfrm>
            <a:off x="2408882" y="326611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0" name="Rectangle 229"/>
          <p:cNvSpPr/>
          <p:nvPr/>
        </p:nvSpPr>
        <p:spPr bwMode="auto">
          <a:xfrm>
            <a:off x="2408882" y="3526862"/>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1" name="Rectangle 230"/>
          <p:cNvSpPr/>
          <p:nvPr/>
        </p:nvSpPr>
        <p:spPr bwMode="auto">
          <a:xfrm>
            <a:off x="2408882" y="4305531"/>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2" name="Rectangle 231"/>
          <p:cNvSpPr/>
          <p:nvPr/>
        </p:nvSpPr>
        <p:spPr bwMode="auto">
          <a:xfrm>
            <a:off x="2408882" y="4045974"/>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3" name="Rectangle 232"/>
          <p:cNvSpPr/>
          <p:nvPr/>
        </p:nvSpPr>
        <p:spPr bwMode="auto">
          <a:xfrm>
            <a:off x="2408882" y="3786418"/>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nvGrpSpPr>
          <p:cNvPr id="251" name="Group 138"/>
          <p:cNvGrpSpPr>
            <a:grpSpLocks/>
          </p:cNvGrpSpPr>
          <p:nvPr/>
        </p:nvGrpSpPr>
        <p:grpSpPr bwMode="auto">
          <a:xfrm>
            <a:off x="6479432" y="2953127"/>
            <a:ext cx="670322" cy="1576388"/>
            <a:chOff x="3516846" y="3826177"/>
            <a:chExt cx="702931" cy="2101849"/>
          </a:xfrm>
        </p:grpSpPr>
        <p:sp>
          <p:nvSpPr>
            <p:cNvPr id="252" name="Rectangle 3"/>
            <p:cNvSpPr>
              <a:spLocks noChangeArrowheads="1"/>
            </p:cNvSpPr>
            <p:nvPr/>
          </p:nvSpPr>
          <p:spPr bwMode="auto">
            <a:xfrm>
              <a:off x="3516846" y="3826177"/>
              <a:ext cx="70293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53"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4" name="Rectangle 253"/>
            <p:cNvSpPr/>
            <p:nvPr/>
          </p:nvSpPr>
          <p:spPr bwMode="auto">
            <a:xfrm>
              <a:off x="3631713" y="4272265"/>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5"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6" name="Rectangle 255"/>
            <p:cNvSpPr/>
            <p:nvPr/>
          </p:nvSpPr>
          <p:spPr bwMode="auto">
            <a:xfrm>
              <a:off x="3631713" y="4621515"/>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8" name="Rectangle 257"/>
            <p:cNvSpPr/>
            <p:nvPr/>
          </p:nvSpPr>
          <p:spPr bwMode="auto">
            <a:xfrm>
              <a:off x="3631713" y="5659739"/>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9"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0" name="Rectangle 259"/>
            <p:cNvSpPr/>
            <p:nvPr/>
          </p:nvSpPr>
          <p:spPr bwMode="auto">
            <a:xfrm>
              <a:off x="3631713" y="5313664"/>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61"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2" name="Rectangle 261"/>
            <p:cNvSpPr/>
            <p:nvPr/>
          </p:nvSpPr>
          <p:spPr bwMode="auto">
            <a:xfrm>
              <a:off x="3631713" y="4967589"/>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63" name="Rectangle 262"/>
            <p:cNvSpPr/>
            <p:nvPr/>
          </p:nvSpPr>
          <p:spPr bwMode="auto">
            <a:xfrm>
              <a:off x="3541817" y="3851577"/>
              <a:ext cx="659233" cy="322263"/>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64" name="Rectangle 263"/>
            <p:cNvSpPr/>
            <p:nvPr/>
          </p:nvSpPr>
          <p:spPr bwMode="auto">
            <a:xfrm>
              <a:off x="3627967" y="3927777"/>
              <a:ext cx="48693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65" name="TextBox 264"/>
            <p:cNvSpPr txBox="1"/>
            <p:nvPr/>
          </p:nvSpPr>
          <p:spPr>
            <a:xfrm>
              <a:off x="3626839" y="3844580"/>
              <a:ext cx="543294"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errors</a:t>
              </a:r>
            </a:p>
          </p:txBody>
        </p:sp>
      </p:grpSp>
      <p:cxnSp>
        <p:nvCxnSpPr>
          <p:cNvPr id="6" name="Straight Arrow Connector 5"/>
          <p:cNvCxnSpPr/>
          <p:nvPr/>
        </p:nvCxnSpPr>
        <p:spPr>
          <a:xfrm flipV="1">
            <a:off x="2967378" y="3578246"/>
            <a:ext cx="1731253" cy="12953"/>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401294" y="4306487"/>
            <a:ext cx="753732" cy="253916"/>
          </a:xfrm>
          <a:prstGeom prst="rect">
            <a:avLst/>
          </a:prstGeom>
          <a:noFill/>
        </p:spPr>
        <p:txBody>
          <a:bodyPr wrap="none" rtlCol="0">
            <a:spAutoFit/>
          </a:bodyPr>
          <a:lstStyle/>
          <a:p>
            <a:r>
              <a:rPr lang="en-US" sz="1050" i="1" dirty="0"/>
              <a:t>(y=</a:t>
            </a:r>
            <a:r>
              <a:rPr lang="en-US" sz="1050" i="1" dirty="0" err="1"/>
              <a:t>mx+b</a:t>
            </a:r>
            <a:r>
              <a:rPr lang="en-US" sz="1050" i="1" dirty="0"/>
              <a:t>)</a:t>
            </a:r>
          </a:p>
        </p:txBody>
      </p:sp>
      <p:sp>
        <p:nvSpPr>
          <p:cNvPr id="266" name="TextBox 265"/>
          <p:cNvSpPr txBox="1"/>
          <p:nvPr/>
        </p:nvSpPr>
        <p:spPr>
          <a:xfrm>
            <a:off x="2974051" y="3589832"/>
            <a:ext cx="1672253" cy="830997"/>
          </a:xfrm>
          <a:prstGeom prst="rect">
            <a:avLst/>
          </a:prstGeom>
          <a:noFill/>
        </p:spPr>
        <p:txBody>
          <a:bodyPr wrap="none" rtlCol="0">
            <a:spAutoFit/>
          </a:bodyPr>
          <a:lstStyle/>
          <a:p>
            <a:r>
              <a:rPr lang="en-US" sz="1200" dirty="0"/>
              <a:t>Using Regression, we </a:t>
            </a:r>
          </a:p>
          <a:p>
            <a:r>
              <a:rPr lang="en-US" sz="1200" dirty="0"/>
              <a:t>develop a prediction </a:t>
            </a:r>
          </a:p>
          <a:p>
            <a:r>
              <a:rPr lang="en-US" sz="1200" dirty="0"/>
              <a:t>model …</a:t>
            </a:r>
          </a:p>
          <a:p>
            <a:r>
              <a:rPr lang="en-US" sz="1200" dirty="0"/>
              <a:t>Prediction=</a:t>
            </a:r>
            <a:r>
              <a:rPr lang="el-GR" sz="1200" dirty="0"/>
              <a:t>β</a:t>
            </a:r>
            <a:r>
              <a:rPr lang="en-US" sz="1200" baseline="-25000" dirty="0"/>
              <a:t>0</a:t>
            </a:r>
            <a:r>
              <a:rPr lang="en-US" sz="1200" dirty="0"/>
              <a:t>+</a:t>
            </a:r>
            <a:r>
              <a:rPr lang="el-GR" sz="1200" dirty="0"/>
              <a:t>β</a:t>
            </a:r>
            <a:r>
              <a:rPr lang="en-US" sz="1200" baseline="-25000" dirty="0"/>
              <a:t>1</a:t>
            </a:r>
            <a:r>
              <a:rPr lang="en-US" sz="1200" dirty="0"/>
              <a:t>(input)</a:t>
            </a:r>
          </a:p>
        </p:txBody>
      </p:sp>
      <p:cxnSp>
        <p:nvCxnSpPr>
          <p:cNvPr id="267" name="Straight Arrow Connector 266"/>
          <p:cNvCxnSpPr/>
          <p:nvPr/>
        </p:nvCxnSpPr>
        <p:spPr>
          <a:xfrm>
            <a:off x="5470401" y="3573841"/>
            <a:ext cx="1032844"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444904" y="3006558"/>
            <a:ext cx="1015599" cy="1446550"/>
          </a:xfrm>
          <a:prstGeom prst="rect">
            <a:avLst/>
          </a:prstGeom>
          <a:noFill/>
        </p:spPr>
        <p:txBody>
          <a:bodyPr wrap="square" rtlCol="0">
            <a:spAutoFit/>
          </a:bodyPr>
          <a:lstStyle/>
          <a:p>
            <a:r>
              <a:rPr lang="en-US" sz="1100" dirty="0"/>
              <a:t>Difference between </a:t>
            </a:r>
          </a:p>
          <a:p>
            <a:r>
              <a:rPr lang="en-US" sz="1100" dirty="0"/>
              <a:t>Predicted and Observed Target values are Errors</a:t>
            </a:r>
          </a:p>
        </p:txBody>
      </p:sp>
      <p:sp>
        <p:nvSpPr>
          <p:cNvPr id="14" name="TextBox 13"/>
          <p:cNvSpPr txBox="1"/>
          <p:nvPr/>
        </p:nvSpPr>
        <p:spPr>
          <a:xfrm>
            <a:off x="2923070" y="2864621"/>
            <a:ext cx="1807073" cy="646331"/>
          </a:xfrm>
          <a:prstGeom prst="rect">
            <a:avLst/>
          </a:prstGeom>
          <a:noFill/>
        </p:spPr>
        <p:txBody>
          <a:bodyPr wrap="square" rtlCol="0">
            <a:spAutoFit/>
          </a:bodyPr>
          <a:lstStyle/>
          <a:p>
            <a:r>
              <a:rPr lang="en-US" sz="1200" dirty="0"/>
              <a:t>Take inputs and use </a:t>
            </a:r>
          </a:p>
          <a:p>
            <a:r>
              <a:rPr lang="en-US" sz="1200" dirty="0"/>
              <a:t>a linear model to predict target values…</a:t>
            </a:r>
          </a:p>
        </p:txBody>
      </p:sp>
      <p:sp>
        <p:nvSpPr>
          <p:cNvPr id="71" name="TextBox 70"/>
          <p:cNvSpPr txBox="1"/>
          <p:nvPr/>
        </p:nvSpPr>
        <p:spPr>
          <a:xfrm>
            <a:off x="7226594" y="3094512"/>
            <a:ext cx="1109087" cy="1015663"/>
          </a:xfrm>
          <a:prstGeom prst="rect">
            <a:avLst/>
          </a:prstGeom>
          <a:noFill/>
        </p:spPr>
        <p:txBody>
          <a:bodyPr wrap="square" rtlCol="0">
            <a:spAutoFit/>
          </a:bodyPr>
          <a:lstStyle/>
          <a:p>
            <a:r>
              <a:rPr lang="en-US" sz="1200" dirty="0"/>
              <a:t>The smaller the error the better the fit to the given data</a:t>
            </a:r>
          </a:p>
        </p:txBody>
      </p:sp>
    </p:spTree>
    <p:extLst>
      <p:ext uri="{BB962C8B-B14F-4D97-AF65-F5344CB8AC3E}">
        <p14:creationId xmlns:p14="http://schemas.microsoft.com/office/powerpoint/2010/main" val="1662185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800" dirty="0"/>
              <a:t>Now, let’s focus on two important issues in predictive analytics that set it apart from descriptive analytics…</a:t>
            </a:r>
          </a:p>
        </p:txBody>
      </p:sp>
      <p:pic>
        <p:nvPicPr>
          <p:cNvPr id="3" name="Picture 2" descr="http://fusion.net/wp-content/uploads/2015/09/yogi.jpg?quality=80&amp;strip=all&amp;resize=1600%2C9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930" y="1664363"/>
            <a:ext cx="3833232" cy="2156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912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Let’s </a:t>
            </a:r>
            <a:r>
              <a:rPr lang="en-US" b="1" i="1" u="sng" dirty="0"/>
              <a:t>‘try’</a:t>
            </a:r>
            <a:r>
              <a:rPr lang="en-US" dirty="0"/>
              <a:t> to predict the future …</a:t>
            </a:r>
          </a:p>
        </p:txBody>
      </p:sp>
      <p:sp>
        <p:nvSpPr>
          <p:cNvPr id="2" name="Rectangle 1"/>
          <p:cNvSpPr/>
          <p:nvPr/>
        </p:nvSpPr>
        <p:spPr>
          <a:xfrm>
            <a:off x="1851163" y="1953110"/>
            <a:ext cx="5441674" cy="1477328"/>
          </a:xfrm>
          <a:prstGeom prst="rect">
            <a:avLst/>
          </a:prstGeom>
        </p:spPr>
        <p:txBody>
          <a:bodyPr wrap="square">
            <a:spAutoFit/>
          </a:bodyPr>
          <a:lstStyle/>
          <a:p>
            <a:r>
              <a:rPr lang="en-US" sz="1800" dirty="0"/>
              <a:t>For demonstration purposes, I’ve created a data generating stochastic process. There is a pattern within this data that is hidden from us. Let’s to identify this pattern.</a:t>
            </a:r>
          </a:p>
          <a:p>
            <a:endParaRPr lang="en-US" sz="1800" dirty="0"/>
          </a:p>
        </p:txBody>
      </p:sp>
    </p:spTree>
    <p:extLst>
      <p:ext uri="{BB962C8B-B14F-4D97-AF65-F5344CB8AC3E}">
        <p14:creationId xmlns:p14="http://schemas.microsoft.com/office/powerpoint/2010/main" val="2874271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857250"/>
            <a:ext cx="5439233" cy="3429000"/>
          </a:xfrm>
          <a:prstGeom prst="rect">
            <a:avLst/>
          </a:prstGeom>
        </p:spPr>
      </p:pic>
      <p:sp>
        <p:nvSpPr>
          <p:cNvPr id="2" name="TextBox 1"/>
          <p:cNvSpPr txBox="1"/>
          <p:nvPr/>
        </p:nvSpPr>
        <p:spPr>
          <a:xfrm>
            <a:off x="2222389" y="399552"/>
            <a:ext cx="5367131" cy="369332"/>
          </a:xfrm>
          <a:prstGeom prst="rect">
            <a:avLst/>
          </a:prstGeom>
          <a:noFill/>
        </p:spPr>
        <p:txBody>
          <a:bodyPr wrap="square" rtlCol="0">
            <a:spAutoFit/>
          </a:bodyPr>
          <a:lstStyle/>
          <a:p>
            <a:r>
              <a:rPr lang="en-US" sz="1800" dirty="0"/>
              <a:t>Using this process, I generate 200 observations…</a:t>
            </a:r>
          </a:p>
        </p:txBody>
      </p:sp>
    </p:spTree>
    <p:extLst>
      <p:ext uri="{BB962C8B-B14F-4D97-AF65-F5344CB8AC3E}">
        <p14:creationId xmlns:p14="http://schemas.microsoft.com/office/powerpoint/2010/main" val="4170258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EDC0F9A-4A31-4F0C-8A6A-FDDEB04FAA45}"/>
              </a:ext>
            </a:extLst>
          </p:cNvPr>
          <p:cNvSpPr>
            <a:spLocks noGrp="1"/>
          </p:cNvSpPr>
          <p:nvPr>
            <p:ph type="title"/>
          </p:nvPr>
        </p:nvSpPr>
        <p:spPr/>
        <p:txBody>
          <a:bodyPr/>
          <a:lstStyle/>
          <a:p>
            <a:r>
              <a:rPr lang="en-US" dirty="0"/>
              <a:t>Guiding Agenda</a:t>
            </a:r>
          </a:p>
        </p:txBody>
      </p:sp>
      <p:sp>
        <p:nvSpPr>
          <p:cNvPr id="2" name="Content Placeholder 1">
            <a:extLst>
              <a:ext uri="{FF2B5EF4-FFF2-40B4-BE49-F238E27FC236}">
                <a16:creationId xmlns:a16="http://schemas.microsoft.com/office/drawing/2014/main" id="{5A41604C-6372-B3E1-9E2B-1A1C77F8BEDD}"/>
              </a:ext>
            </a:extLst>
          </p:cNvPr>
          <p:cNvSpPr>
            <a:spLocks noGrp="1"/>
          </p:cNvSpPr>
          <p:nvPr>
            <p:ph idx="1"/>
          </p:nvPr>
        </p:nvSpPr>
        <p:spPr/>
        <p:txBody>
          <a:bodyPr>
            <a:normAutofit lnSpcReduction="10000"/>
          </a:bodyPr>
          <a:lstStyle/>
          <a:p>
            <a:pPr>
              <a:lnSpc>
                <a:spcPct val="150000"/>
              </a:lnSpc>
              <a:spcBef>
                <a:spcPts val="329"/>
              </a:spcBef>
              <a:buFont typeface="Wingdings" pitchFamily="2" charset="2"/>
              <a:buChar char="§"/>
            </a:pPr>
            <a:r>
              <a:rPr lang="en-US" altLang="en-US" sz="2400" dirty="0">
                <a:latin typeface="Arial" pitchFamily="34" charset="0"/>
                <a:cs typeface="Arial" pitchFamily="34" charset="0"/>
              </a:rPr>
              <a:t>08:30-08:35 - Class Agenda and Business</a:t>
            </a:r>
          </a:p>
          <a:p>
            <a:pPr>
              <a:lnSpc>
                <a:spcPct val="150000"/>
              </a:lnSpc>
              <a:spcBef>
                <a:spcPts val="329"/>
              </a:spcBef>
              <a:buFont typeface="Wingdings" pitchFamily="2" charset="2"/>
              <a:buChar char="§"/>
            </a:pPr>
            <a:r>
              <a:rPr lang="en-US" altLang="en-US" sz="2400" dirty="0">
                <a:latin typeface="Arial" pitchFamily="34" charset="0"/>
                <a:cs typeface="Arial" pitchFamily="34" charset="0"/>
              </a:rPr>
              <a:t>08:35-09:05 - </a:t>
            </a:r>
            <a:r>
              <a:rPr lang="en-US" altLang="en-US" sz="2400" dirty="0"/>
              <a:t>Intro to predictive analytics</a:t>
            </a:r>
          </a:p>
          <a:p>
            <a:pPr>
              <a:lnSpc>
                <a:spcPct val="150000"/>
              </a:lnSpc>
              <a:spcBef>
                <a:spcPts val="329"/>
              </a:spcBef>
              <a:buFont typeface="Wingdings" pitchFamily="2" charset="2"/>
              <a:buChar char="§"/>
            </a:pPr>
            <a:r>
              <a:rPr lang="en-US" altLang="en-US" sz="2400" dirty="0"/>
              <a:t>09</a:t>
            </a:r>
            <a:r>
              <a:rPr lang="en-US" altLang="en-US" sz="2400" dirty="0">
                <a:latin typeface="Arial" pitchFamily="34" charset="0"/>
                <a:cs typeface="Arial" pitchFamily="34" charset="0"/>
              </a:rPr>
              <a:t>:05-9:35 - Modeling Processes and Types</a:t>
            </a:r>
          </a:p>
          <a:p>
            <a:pPr>
              <a:lnSpc>
                <a:spcPct val="150000"/>
              </a:lnSpc>
              <a:spcBef>
                <a:spcPts val="329"/>
              </a:spcBef>
              <a:buFont typeface="Wingdings" pitchFamily="2" charset="2"/>
              <a:buChar char="§"/>
            </a:pPr>
            <a:r>
              <a:rPr lang="en-US" altLang="en-US" sz="2400" dirty="0">
                <a:latin typeface="Arial" pitchFamily="34" charset="0"/>
                <a:cs typeface="Arial" pitchFamily="34" charset="0"/>
              </a:rPr>
              <a:t>9:35-9:50 </a:t>
            </a:r>
            <a:r>
              <a:rPr lang="en-US" altLang="en-US" sz="2400" dirty="0"/>
              <a:t>-</a:t>
            </a:r>
            <a:r>
              <a:rPr lang="en-US" altLang="en-US" sz="2400" dirty="0">
                <a:latin typeface="Arial" pitchFamily="34" charset="0"/>
                <a:cs typeface="Arial" pitchFamily="34" charset="0"/>
              </a:rPr>
              <a:t> Break</a:t>
            </a:r>
          </a:p>
          <a:p>
            <a:pPr>
              <a:lnSpc>
                <a:spcPct val="150000"/>
              </a:lnSpc>
              <a:spcBef>
                <a:spcPts val="329"/>
              </a:spcBef>
              <a:buFont typeface="Wingdings" pitchFamily="2" charset="2"/>
              <a:buChar char="§"/>
            </a:pPr>
            <a:r>
              <a:rPr lang="en-US" altLang="en-US" sz="2400" dirty="0"/>
              <a:t>9:50-11:00 – </a:t>
            </a:r>
            <a:r>
              <a:rPr lang="en-US" altLang="en-US" sz="2400" dirty="0">
                <a:latin typeface="Arial" pitchFamily="34" charset="0"/>
                <a:cs typeface="Arial" pitchFamily="34" charset="0"/>
              </a:rPr>
              <a:t>Developing our First Model and review of Python </a:t>
            </a:r>
            <a:r>
              <a:rPr lang="en-US" altLang="en-US" sz="2400" dirty="0"/>
              <a:t>review notebooks.</a:t>
            </a:r>
          </a:p>
        </p:txBody>
      </p:sp>
    </p:spTree>
    <p:extLst>
      <p:ext uri="{BB962C8B-B14F-4D97-AF65-F5344CB8AC3E}">
        <p14:creationId xmlns:p14="http://schemas.microsoft.com/office/powerpoint/2010/main" val="116277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905" y="975787"/>
            <a:ext cx="5439233" cy="3429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6905" y="975787"/>
            <a:ext cx="5439233" cy="3429000"/>
          </a:xfrm>
          <a:prstGeom prst="rect">
            <a:avLst/>
          </a:prstGeom>
        </p:spPr>
      </p:pic>
      <p:sp>
        <p:nvSpPr>
          <p:cNvPr id="4" name="TextBox 3"/>
          <p:cNvSpPr txBox="1"/>
          <p:nvPr/>
        </p:nvSpPr>
        <p:spPr>
          <a:xfrm>
            <a:off x="2036905" y="567559"/>
            <a:ext cx="1114408" cy="369332"/>
          </a:xfrm>
          <a:prstGeom prst="rect">
            <a:avLst/>
          </a:prstGeom>
          <a:noFill/>
        </p:spPr>
        <p:txBody>
          <a:bodyPr wrap="none" rtlCol="0">
            <a:spAutoFit/>
          </a:bodyPr>
          <a:lstStyle/>
          <a:p>
            <a:r>
              <a:rPr lang="en-US" sz="1800" dirty="0"/>
              <a:t>Y=</a:t>
            </a:r>
            <a:r>
              <a:rPr lang="el-GR" sz="1800" dirty="0"/>
              <a:t>β</a:t>
            </a:r>
            <a:r>
              <a:rPr lang="en-US" sz="1800" baseline="-25000" dirty="0"/>
              <a:t>0</a:t>
            </a:r>
            <a:r>
              <a:rPr lang="en-US" sz="1800" dirty="0"/>
              <a:t>+</a:t>
            </a:r>
            <a:r>
              <a:rPr lang="el-GR" sz="1800" dirty="0"/>
              <a:t>β</a:t>
            </a:r>
            <a:r>
              <a:rPr lang="en-US" sz="1800" baseline="-25000" dirty="0"/>
              <a:t>1</a:t>
            </a:r>
            <a:r>
              <a:rPr lang="en-US" sz="1800" dirty="0"/>
              <a:t>x</a:t>
            </a:r>
          </a:p>
        </p:txBody>
      </p:sp>
      <p:sp>
        <p:nvSpPr>
          <p:cNvPr id="5" name="TextBox 4"/>
          <p:cNvSpPr txBox="1"/>
          <p:nvPr/>
        </p:nvSpPr>
        <p:spPr>
          <a:xfrm>
            <a:off x="2036905" y="224945"/>
            <a:ext cx="4980851" cy="369332"/>
          </a:xfrm>
          <a:prstGeom prst="rect">
            <a:avLst/>
          </a:prstGeom>
          <a:noFill/>
        </p:spPr>
        <p:txBody>
          <a:bodyPr wrap="none" rtlCol="0">
            <a:spAutoFit/>
          </a:bodyPr>
          <a:lstStyle/>
          <a:p>
            <a:r>
              <a:rPr lang="en-US" sz="1800" dirty="0"/>
              <a:t>I fit my 1</a:t>
            </a:r>
            <a:r>
              <a:rPr lang="en-US" sz="1800" baseline="30000" dirty="0"/>
              <a:t>st</a:t>
            </a:r>
            <a:r>
              <a:rPr lang="en-US" sz="1800" dirty="0"/>
              <a:t> Candidate Model to this “training” data: </a:t>
            </a:r>
          </a:p>
        </p:txBody>
      </p:sp>
      <p:sp>
        <p:nvSpPr>
          <p:cNvPr id="6" name="Rectangle 5"/>
          <p:cNvSpPr/>
          <p:nvPr/>
        </p:nvSpPr>
        <p:spPr>
          <a:xfrm>
            <a:off x="4894595" y="1577082"/>
            <a:ext cx="2291012" cy="276999"/>
          </a:xfrm>
          <a:prstGeom prst="rect">
            <a:avLst/>
          </a:prstGeom>
        </p:spPr>
        <p:txBody>
          <a:bodyPr wrap="none">
            <a:spAutoFit/>
          </a:bodyPr>
          <a:lstStyle/>
          <a:p>
            <a:r>
              <a:rPr lang="en-US" sz="1200" dirty="0"/>
              <a:t>Root Mean Squared Error = 10.71</a:t>
            </a:r>
          </a:p>
        </p:txBody>
      </p:sp>
      <p:sp>
        <p:nvSpPr>
          <p:cNvPr id="8" name="Rectangle 7"/>
          <p:cNvSpPr/>
          <p:nvPr/>
        </p:nvSpPr>
        <p:spPr>
          <a:xfrm>
            <a:off x="5628322" y="1331181"/>
            <a:ext cx="1048685" cy="276999"/>
          </a:xfrm>
          <a:prstGeom prst="rect">
            <a:avLst/>
          </a:prstGeom>
        </p:spPr>
        <p:txBody>
          <a:bodyPr wrap="none">
            <a:spAutoFit/>
          </a:bodyPr>
          <a:lstStyle/>
          <a:p>
            <a:r>
              <a:rPr lang="en-US" sz="1200" dirty="0"/>
              <a:t>Y=70.3-0.51x</a:t>
            </a:r>
          </a:p>
        </p:txBody>
      </p:sp>
    </p:spTree>
    <p:extLst>
      <p:ext uri="{BB962C8B-B14F-4D97-AF65-F5344CB8AC3E}">
        <p14:creationId xmlns:p14="http://schemas.microsoft.com/office/powerpoint/2010/main" val="2973552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905" y="975787"/>
            <a:ext cx="5439233" cy="3429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6905" y="975787"/>
            <a:ext cx="5439233" cy="3429000"/>
          </a:xfrm>
          <a:prstGeom prst="rect">
            <a:avLst/>
          </a:prstGeom>
        </p:spPr>
      </p:pic>
      <p:sp>
        <p:nvSpPr>
          <p:cNvPr id="6" name="TextBox 5"/>
          <p:cNvSpPr txBox="1"/>
          <p:nvPr/>
        </p:nvSpPr>
        <p:spPr>
          <a:xfrm>
            <a:off x="2036905" y="567559"/>
            <a:ext cx="1745991" cy="369332"/>
          </a:xfrm>
          <a:prstGeom prst="rect">
            <a:avLst/>
          </a:prstGeom>
          <a:noFill/>
        </p:spPr>
        <p:txBody>
          <a:bodyPr wrap="none" rtlCol="0">
            <a:spAutoFit/>
          </a:bodyPr>
          <a:lstStyle/>
          <a:p>
            <a:r>
              <a:rPr lang="en-US" sz="1800" dirty="0"/>
              <a:t>Y=</a:t>
            </a:r>
            <a:r>
              <a:rPr lang="el-GR" sz="1800" dirty="0"/>
              <a:t>β</a:t>
            </a:r>
            <a:r>
              <a:rPr lang="en-US" sz="1800" baseline="-25000" dirty="0"/>
              <a:t>0</a:t>
            </a:r>
            <a:r>
              <a:rPr lang="en-US" sz="1800" dirty="0"/>
              <a:t>+</a:t>
            </a:r>
            <a:r>
              <a:rPr lang="el-GR" sz="1800" dirty="0"/>
              <a:t>β</a:t>
            </a:r>
            <a:r>
              <a:rPr lang="en-US" sz="1800" baseline="-25000" dirty="0"/>
              <a:t>1</a:t>
            </a:r>
            <a:r>
              <a:rPr lang="en-US" sz="1800" dirty="0"/>
              <a:t>x +</a:t>
            </a:r>
            <a:r>
              <a:rPr lang="el-GR" sz="1800" dirty="0"/>
              <a:t> β</a:t>
            </a:r>
            <a:r>
              <a:rPr lang="en-US" sz="1800" baseline="-25000" dirty="0"/>
              <a:t>2</a:t>
            </a:r>
            <a:r>
              <a:rPr lang="en-US" sz="1800" dirty="0"/>
              <a:t>x</a:t>
            </a:r>
            <a:r>
              <a:rPr lang="en-US" sz="1800" baseline="30000" dirty="0"/>
              <a:t>2</a:t>
            </a:r>
          </a:p>
        </p:txBody>
      </p:sp>
      <p:sp>
        <p:nvSpPr>
          <p:cNvPr id="7" name="TextBox 6"/>
          <p:cNvSpPr txBox="1"/>
          <p:nvPr/>
        </p:nvSpPr>
        <p:spPr>
          <a:xfrm>
            <a:off x="2036905" y="224945"/>
            <a:ext cx="3403496" cy="369332"/>
          </a:xfrm>
          <a:prstGeom prst="rect">
            <a:avLst/>
          </a:prstGeom>
          <a:noFill/>
        </p:spPr>
        <p:txBody>
          <a:bodyPr wrap="none" rtlCol="0">
            <a:spAutoFit/>
          </a:bodyPr>
          <a:lstStyle/>
          <a:p>
            <a:r>
              <a:rPr lang="en-US" sz="1800" dirty="0"/>
              <a:t>…Then, my 2</a:t>
            </a:r>
            <a:r>
              <a:rPr lang="en-US" sz="1800" baseline="30000" dirty="0"/>
              <a:t>nd</a:t>
            </a:r>
            <a:r>
              <a:rPr lang="en-US" sz="1800" dirty="0"/>
              <a:t> Candidate Model: </a:t>
            </a:r>
          </a:p>
        </p:txBody>
      </p:sp>
      <p:sp>
        <p:nvSpPr>
          <p:cNvPr id="9" name="Rectangle 8"/>
          <p:cNvSpPr/>
          <p:nvPr/>
        </p:nvSpPr>
        <p:spPr>
          <a:xfrm>
            <a:off x="4854555" y="1585097"/>
            <a:ext cx="2252540" cy="276999"/>
          </a:xfrm>
          <a:prstGeom prst="rect">
            <a:avLst/>
          </a:prstGeom>
        </p:spPr>
        <p:txBody>
          <a:bodyPr wrap="none">
            <a:spAutoFit/>
          </a:bodyPr>
          <a:lstStyle/>
          <a:p>
            <a:r>
              <a:rPr lang="en-US" sz="1200" dirty="0"/>
              <a:t>Root Mean Squared Error  = 9.94</a:t>
            </a:r>
          </a:p>
        </p:txBody>
      </p:sp>
      <p:sp>
        <p:nvSpPr>
          <p:cNvPr id="10" name="Rectangle 9"/>
          <p:cNvSpPr/>
          <p:nvPr/>
        </p:nvSpPr>
        <p:spPr>
          <a:xfrm>
            <a:off x="5314123" y="1331181"/>
            <a:ext cx="1574470" cy="276999"/>
          </a:xfrm>
          <a:prstGeom prst="rect">
            <a:avLst/>
          </a:prstGeom>
        </p:spPr>
        <p:txBody>
          <a:bodyPr wrap="none">
            <a:spAutoFit/>
          </a:bodyPr>
          <a:lstStyle/>
          <a:p>
            <a:r>
              <a:rPr lang="en-US" sz="1200" dirty="0"/>
              <a:t>Y=63.8-0.22x-0.002x</a:t>
            </a:r>
            <a:r>
              <a:rPr lang="en-US" sz="1200" baseline="30000" dirty="0"/>
              <a:t>2</a:t>
            </a:r>
          </a:p>
        </p:txBody>
      </p:sp>
    </p:spTree>
    <p:extLst>
      <p:ext uri="{BB962C8B-B14F-4D97-AF65-F5344CB8AC3E}">
        <p14:creationId xmlns:p14="http://schemas.microsoft.com/office/powerpoint/2010/main" val="3430148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905" y="975787"/>
            <a:ext cx="5439233" cy="3429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6905" y="975787"/>
            <a:ext cx="5439233" cy="3429000"/>
          </a:xfrm>
          <a:prstGeom prst="rect">
            <a:avLst/>
          </a:prstGeom>
        </p:spPr>
      </p:pic>
      <p:sp>
        <p:nvSpPr>
          <p:cNvPr id="7" name="TextBox 6"/>
          <p:cNvSpPr txBox="1"/>
          <p:nvPr/>
        </p:nvSpPr>
        <p:spPr>
          <a:xfrm>
            <a:off x="2036905" y="567559"/>
            <a:ext cx="2204450" cy="553998"/>
          </a:xfrm>
          <a:prstGeom prst="rect">
            <a:avLst/>
          </a:prstGeom>
          <a:noFill/>
        </p:spPr>
        <p:txBody>
          <a:bodyPr wrap="none" rtlCol="0">
            <a:spAutoFit/>
          </a:bodyPr>
          <a:lstStyle/>
          <a:p>
            <a:r>
              <a:rPr lang="en-US" sz="1800" dirty="0"/>
              <a:t>Y=</a:t>
            </a:r>
            <a:r>
              <a:rPr lang="el-GR" sz="1800" dirty="0"/>
              <a:t>β</a:t>
            </a:r>
            <a:r>
              <a:rPr lang="en-US" sz="1800" baseline="-25000" dirty="0"/>
              <a:t>0</a:t>
            </a:r>
            <a:r>
              <a:rPr lang="en-US" sz="1800" dirty="0"/>
              <a:t>+</a:t>
            </a:r>
            <a:r>
              <a:rPr lang="el-GR" sz="1800" dirty="0"/>
              <a:t>β</a:t>
            </a:r>
            <a:r>
              <a:rPr lang="en-US" sz="1800" baseline="-25000" dirty="0"/>
              <a:t>1</a:t>
            </a:r>
            <a:r>
              <a:rPr lang="en-US" sz="1800" dirty="0"/>
              <a:t>x</a:t>
            </a:r>
            <a:r>
              <a:rPr lang="el-GR" sz="1800" dirty="0"/>
              <a:t> </a:t>
            </a:r>
            <a:r>
              <a:rPr lang="en-US" sz="1800" dirty="0"/>
              <a:t>+</a:t>
            </a:r>
            <a:r>
              <a:rPr lang="el-GR" sz="1800" dirty="0"/>
              <a:t>β</a:t>
            </a:r>
            <a:r>
              <a:rPr lang="en-US" sz="1800" baseline="-25000" dirty="0"/>
              <a:t>2</a:t>
            </a:r>
            <a:r>
              <a:rPr lang="en-US" sz="1800" dirty="0"/>
              <a:t>x</a:t>
            </a:r>
            <a:r>
              <a:rPr lang="en-US" sz="1800" baseline="30000" dirty="0"/>
              <a:t>2</a:t>
            </a:r>
            <a:r>
              <a:rPr lang="en-US" sz="1800" dirty="0"/>
              <a:t>+</a:t>
            </a:r>
            <a:r>
              <a:rPr lang="el-GR" sz="1800" dirty="0"/>
              <a:t>β</a:t>
            </a:r>
            <a:r>
              <a:rPr lang="en-US" sz="1800" baseline="-25000" dirty="0"/>
              <a:t>3</a:t>
            </a:r>
            <a:r>
              <a:rPr lang="en-US" sz="1800" dirty="0"/>
              <a:t>x</a:t>
            </a:r>
            <a:r>
              <a:rPr lang="en-US" sz="1800" baseline="30000" dirty="0"/>
              <a:t>3</a:t>
            </a:r>
          </a:p>
          <a:p>
            <a:endParaRPr lang="en-US" sz="1800" baseline="30000" dirty="0"/>
          </a:p>
        </p:txBody>
      </p:sp>
      <p:sp>
        <p:nvSpPr>
          <p:cNvPr id="8" name="TextBox 7"/>
          <p:cNvSpPr txBox="1"/>
          <p:nvPr/>
        </p:nvSpPr>
        <p:spPr>
          <a:xfrm>
            <a:off x="2036905" y="224945"/>
            <a:ext cx="2204450" cy="369332"/>
          </a:xfrm>
          <a:prstGeom prst="rect">
            <a:avLst/>
          </a:prstGeom>
          <a:noFill/>
        </p:spPr>
        <p:txBody>
          <a:bodyPr wrap="none" rtlCol="0">
            <a:spAutoFit/>
          </a:bodyPr>
          <a:lstStyle/>
          <a:p>
            <a:r>
              <a:rPr lang="en-US" sz="1800" dirty="0"/>
              <a:t>3</a:t>
            </a:r>
            <a:r>
              <a:rPr lang="en-US" sz="1800" baseline="30000" dirty="0"/>
              <a:t>rd</a:t>
            </a:r>
            <a:r>
              <a:rPr lang="en-US" sz="1800" dirty="0"/>
              <a:t> Candidate Model: </a:t>
            </a:r>
          </a:p>
        </p:txBody>
      </p:sp>
      <p:sp>
        <p:nvSpPr>
          <p:cNvPr id="10" name="Rectangle 9"/>
          <p:cNvSpPr/>
          <p:nvPr/>
        </p:nvSpPr>
        <p:spPr>
          <a:xfrm>
            <a:off x="4933806" y="1585097"/>
            <a:ext cx="2214068" cy="276999"/>
          </a:xfrm>
          <a:prstGeom prst="rect">
            <a:avLst/>
          </a:prstGeom>
        </p:spPr>
        <p:txBody>
          <a:bodyPr wrap="none">
            <a:spAutoFit/>
          </a:bodyPr>
          <a:lstStyle/>
          <a:p>
            <a:r>
              <a:rPr lang="en-US" sz="1200" dirty="0"/>
              <a:t>Root Mean Squared Error = 7.64</a:t>
            </a:r>
          </a:p>
        </p:txBody>
      </p:sp>
      <p:sp>
        <p:nvSpPr>
          <p:cNvPr id="11" name="Rectangle 10"/>
          <p:cNvSpPr/>
          <p:nvPr/>
        </p:nvSpPr>
        <p:spPr>
          <a:xfrm>
            <a:off x="4934855" y="1331181"/>
            <a:ext cx="2247731" cy="276999"/>
          </a:xfrm>
          <a:prstGeom prst="rect">
            <a:avLst/>
          </a:prstGeom>
        </p:spPr>
        <p:txBody>
          <a:bodyPr wrap="none">
            <a:spAutoFit/>
          </a:bodyPr>
          <a:lstStyle/>
          <a:p>
            <a:r>
              <a:rPr lang="en-US" sz="1200" dirty="0"/>
              <a:t>Y=24.4+3.66x-0.058x</a:t>
            </a:r>
            <a:r>
              <a:rPr lang="en-US" sz="1200" baseline="30000" dirty="0"/>
              <a:t>2</a:t>
            </a:r>
            <a:r>
              <a:rPr lang="en-US" sz="1200" dirty="0"/>
              <a:t>+0.0003x</a:t>
            </a:r>
            <a:r>
              <a:rPr lang="en-US" sz="1200" baseline="30000" dirty="0"/>
              <a:t>3</a:t>
            </a:r>
          </a:p>
        </p:txBody>
      </p:sp>
    </p:spTree>
    <p:extLst>
      <p:ext uri="{BB962C8B-B14F-4D97-AF65-F5344CB8AC3E}">
        <p14:creationId xmlns:p14="http://schemas.microsoft.com/office/powerpoint/2010/main" val="1773751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905" y="975787"/>
            <a:ext cx="5439233" cy="34290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6905" y="975787"/>
            <a:ext cx="5439233" cy="3429000"/>
          </a:xfrm>
          <a:prstGeom prst="rect">
            <a:avLst/>
          </a:prstGeom>
        </p:spPr>
      </p:pic>
      <p:sp>
        <p:nvSpPr>
          <p:cNvPr id="8" name="TextBox 7"/>
          <p:cNvSpPr txBox="1"/>
          <p:nvPr/>
        </p:nvSpPr>
        <p:spPr>
          <a:xfrm>
            <a:off x="2036905" y="491039"/>
            <a:ext cx="5774909" cy="523220"/>
          </a:xfrm>
          <a:prstGeom prst="rect">
            <a:avLst/>
          </a:prstGeom>
          <a:noFill/>
        </p:spPr>
        <p:txBody>
          <a:bodyPr wrap="square" rtlCol="0">
            <a:spAutoFit/>
          </a:bodyPr>
          <a:lstStyle/>
          <a:p>
            <a:r>
              <a:rPr lang="en-US" sz="1400" dirty="0"/>
              <a:t>Y=</a:t>
            </a:r>
            <a:r>
              <a:rPr lang="el-GR" sz="1400" dirty="0"/>
              <a:t>β</a:t>
            </a:r>
            <a:r>
              <a:rPr lang="en-US" sz="1400" baseline="-25000" dirty="0"/>
              <a:t>0</a:t>
            </a:r>
            <a:r>
              <a:rPr lang="en-US" sz="1400" dirty="0"/>
              <a:t>+</a:t>
            </a:r>
            <a:r>
              <a:rPr lang="el-GR" sz="1400" dirty="0"/>
              <a:t>β</a:t>
            </a:r>
            <a:r>
              <a:rPr lang="en-US" sz="1400" baseline="-25000" dirty="0"/>
              <a:t>1</a:t>
            </a:r>
            <a:r>
              <a:rPr lang="en-US" sz="1400" dirty="0"/>
              <a:t>x</a:t>
            </a:r>
            <a:r>
              <a:rPr lang="el-GR" sz="1400" dirty="0"/>
              <a:t> </a:t>
            </a:r>
            <a:r>
              <a:rPr lang="en-US" sz="1400" dirty="0"/>
              <a:t>+</a:t>
            </a:r>
            <a:r>
              <a:rPr lang="el-GR" sz="1400" dirty="0"/>
              <a:t>β</a:t>
            </a:r>
            <a:r>
              <a:rPr lang="en-US" sz="1400" baseline="-25000" dirty="0"/>
              <a:t>2</a:t>
            </a:r>
            <a:r>
              <a:rPr lang="en-US" sz="1400" dirty="0"/>
              <a:t>x</a:t>
            </a:r>
            <a:r>
              <a:rPr lang="en-US" sz="1400" baseline="30000" dirty="0"/>
              <a:t>2</a:t>
            </a:r>
            <a:r>
              <a:rPr lang="en-US" sz="1400" dirty="0"/>
              <a:t>+</a:t>
            </a:r>
            <a:r>
              <a:rPr lang="el-GR" sz="1400" dirty="0"/>
              <a:t>β</a:t>
            </a:r>
            <a:r>
              <a:rPr lang="en-US" sz="1400" baseline="-25000" dirty="0"/>
              <a:t>3</a:t>
            </a:r>
            <a:r>
              <a:rPr lang="en-US" sz="1400" dirty="0"/>
              <a:t>x</a:t>
            </a:r>
            <a:r>
              <a:rPr lang="en-US" sz="1400" baseline="30000" dirty="0"/>
              <a:t>3</a:t>
            </a:r>
            <a:r>
              <a:rPr lang="en-US" sz="1400" dirty="0"/>
              <a:t>+</a:t>
            </a:r>
            <a:r>
              <a:rPr lang="el-GR" sz="1400" dirty="0"/>
              <a:t> β</a:t>
            </a:r>
            <a:r>
              <a:rPr lang="en-US" sz="1400" baseline="-25000" dirty="0"/>
              <a:t>4</a:t>
            </a:r>
            <a:r>
              <a:rPr lang="en-US" sz="1400" dirty="0"/>
              <a:t>x</a:t>
            </a:r>
            <a:r>
              <a:rPr lang="en-US" sz="1400" baseline="30000" dirty="0"/>
              <a:t>4</a:t>
            </a:r>
            <a:r>
              <a:rPr lang="en-US" sz="1400" dirty="0"/>
              <a:t>+</a:t>
            </a:r>
            <a:r>
              <a:rPr lang="el-GR" sz="1400" dirty="0"/>
              <a:t>β</a:t>
            </a:r>
            <a:r>
              <a:rPr lang="en-US" sz="1400" baseline="-25000" dirty="0"/>
              <a:t>5</a:t>
            </a:r>
            <a:r>
              <a:rPr lang="en-US" sz="1400" dirty="0"/>
              <a:t>x</a:t>
            </a:r>
            <a:r>
              <a:rPr lang="en-US" sz="1400" baseline="30000" dirty="0"/>
              <a:t>5</a:t>
            </a:r>
            <a:r>
              <a:rPr lang="en-US" sz="1400" dirty="0"/>
              <a:t>+</a:t>
            </a:r>
            <a:r>
              <a:rPr lang="el-GR" sz="1400" dirty="0"/>
              <a:t> β</a:t>
            </a:r>
            <a:r>
              <a:rPr lang="en-US" sz="1400" baseline="-25000" dirty="0"/>
              <a:t>6</a:t>
            </a:r>
            <a:r>
              <a:rPr lang="en-US" sz="1400" dirty="0"/>
              <a:t>x</a:t>
            </a:r>
            <a:r>
              <a:rPr lang="en-US" sz="1400" baseline="30000" dirty="0"/>
              <a:t>6</a:t>
            </a:r>
            <a:r>
              <a:rPr lang="en-US" sz="1400" dirty="0"/>
              <a:t>+</a:t>
            </a:r>
            <a:r>
              <a:rPr lang="el-GR" sz="1400" dirty="0"/>
              <a:t>β</a:t>
            </a:r>
            <a:r>
              <a:rPr lang="en-US" sz="1400" baseline="-25000" dirty="0"/>
              <a:t>7</a:t>
            </a:r>
            <a:r>
              <a:rPr lang="en-US" sz="1400" dirty="0"/>
              <a:t>x</a:t>
            </a:r>
            <a:r>
              <a:rPr lang="en-US" sz="1400" baseline="30000" dirty="0"/>
              <a:t>7</a:t>
            </a:r>
            <a:r>
              <a:rPr lang="en-US" sz="1400" dirty="0"/>
              <a:t>+</a:t>
            </a:r>
            <a:r>
              <a:rPr lang="el-GR" sz="1400" dirty="0"/>
              <a:t> β</a:t>
            </a:r>
            <a:r>
              <a:rPr lang="en-US" sz="1400" baseline="-25000" dirty="0"/>
              <a:t>8</a:t>
            </a:r>
            <a:r>
              <a:rPr lang="en-US" sz="1400" dirty="0"/>
              <a:t>x</a:t>
            </a:r>
            <a:r>
              <a:rPr lang="en-US" sz="1400" baseline="30000" dirty="0"/>
              <a:t>8</a:t>
            </a:r>
            <a:r>
              <a:rPr lang="en-US" sz="1400" dirty="0"/>
              <a:t>+</a:t>
            </a:r>
            <a:r>
              <a:rPr lang="el-GR" sz="1400" dirty="0"/>
              <a:t>β</a:t>
            </a:r>
            <a:r>
              <a:rPr lang="en-US" sz="1400" baseline="-25000" dirty="0"/>
              <a:t>9</a:t>
            </a:r>
            <a:r>
              <a:rPr lang="en-US" sz="1400" dirty="0"/>
              <a:t>x</a:t>
            </a:r>
            <a:r>
              <a:rPr lang="en-US" sz="1400" baseline="30000" dirty="0"/>
              <a:t>9</a:t>
            </a:r>
            <a:r>
              <a:rPr lang="en-US" sz="1400" dirty="0"/>
              <a:t>+</a:t>
            </a:r>
            <a:r>
              <a:rPr lang="el-GR" sz="1400" dirty="0"/>
              <a:t> β</a:t>
            </a:r>
            <a:r>
              <a:rPr lang="en-US" sz="1400" baseline="-25000" dirty="0"/>
              <a:t>10</a:t>
            </a:r>
            <a:r>
              <a:rPr lang="en-US" sz="1400" dirty="0"/>
              <a:t>x</a:t>
            </a:r>
            <a:r>
              <a:rPr lang="en-US" sz="1400" baseline="30000" dirty="0"/>
              <a:t>10</a:t>
            </a:r>
            <a:r>
              <a:rPr lang="en-US" sz="1400" dirty="0"/>
              <a:t>+</a:t>
            </a:r>
            <a:r>
              <a:rPr lang="el-GR" sz="1400" dirty="0"/>
              <a:t>β</a:t>
            </a:r>
            <a:r>
              <a:rPr lang="en-US" sz="1400" baseline="-25000" dirty="0"/>
              <a:t>11</a:t>
            </a:r>
            <a:r>
              <a:rPr lang="en-US" sz="1400" dirty="0"/>
              <a:t>x</a:t>
            </a:r>
            <a:r>
              <a:rPr lang="en-US" sz="1400" baseline="30000" dirty="0"/>
              <a:t>11</a:t>
            </a:r>
            <a:r>
              <a:rPr lang="en-US" sz="1400" dirty="0"/>
              <a:t>+</a:t>
            </a:r>
            <a:r>
              <a:rPr lang="el-GR" sz="1400" dirty="0"/>
              <a:t> β</a:t>
            </a:r>
            <a:r>
              <a:rPr lang="en-US" sz="1400" baseline="-25000" dirty="0"/>
              <a:t>12</a:t>
            </a:r>
            <a:r>
              <a:rPr lang="en-US" sz="1400" dirty="0"/>
              <a:t>x</a:t>
            </a:r>
            <a:r>
              <a:rPr lang="en-US" sz="1400" baseline="30000" dirty="0"/>
              <a:t>12</a:t>
            </a:r>
            <a:r>
              <a:rPr lang="en-US" sz="1400" dirty="0"/>
              <a:t>+</a:t>
            </a:r>
            <a:r>
              <a:rPr lang="el-GR" sz="1400" dirty="0"/>
              <a:t>β</a:t>
            </a:r>
            <a:r>
              <a:rPr lang="en-US" sz="1400" baseline="-25000" dirty="0"/>
              <a:t>13</a:t>
            </a:r>
            <a:r>
              <a:rPr lang="en-US" sz="1400" dirty="0"/>
              <a:t>x</a:t>
            </a:r>
            <a:r>
              <a:rPr lang="en-US" sz="1400" baseline="30000" dirty="0"/>
              <a:t>13</a:t>
            </a:r>
            <a:r>
              <a:rPr lang="en-US" sz="1400" dirty="0"/>
              <a:t>+</a:t>
            </a:r>
            <a:r>
              <a:rPr lang="el-GR" sz="1400" dirty="0"/>
              <a:t> β</a:t>
            </a:r>
            <a:r>
              <a:rPr lang="en-US" sz="1400" baseline="-25000" dirty="0"/>
              <a:t>14</a:t>
            </a:r>
            <a:r>
              <a:rPr lang="en-US" sz="1400" dirty="0"/>
              <a:t>x</a:t>
            </a:r>
            <a:r>
              <a:rPr lang="en-US" sz="1400" baseline="30000" dirty="0"/>
              <a:t>14</a:t>
            </a:r>
            <a:r>
              <a:rPr lang="en-US" sz="1400" dirty="0"/>
              <a:t>+</a:t>
            </a:r>
            <a:r>
              <a:rPr lang="el-GR" sz="1400" dirty="0"/>
              <a:t>β</a:t>
            </a:r>
            <a:r>
              <a:rPr lang="en-US" sz="1400" baseline="-25000" dirty="0"/>
              <a:t>15</a:t>
            </a:r>
            <a:r>
              <a:rPr lang="en-US" sz="1400" dirty="0"/>
              <a:t>x</a:t>
            </a:r>
            <a:r>
              <a:rPr lang="en-US" sz="1400" baseline="30000" dirty="0"/>
              <a:t>15</a:t>
            </a:r>
            <a:r>
              <a:rPr lang="en-US" sz="1400" dirty="0"/>
              <a:t>+</a:t>
            </a:r>
            <a:r>
              <a:rPr lang="el-GR" sz="1400" dirty="0"/>
              <a:t> β</a:t>
            </a:r>
            <a:r>
              <a:rPr lang="en-US" sz="1400" baseline="-25000" dirty="0"/>
              <a:t>16</a:t>
            </a:r>
            <a:r>
              <a:rPr lang="en-US" sz="1400" dirty="0"/>
              <a:t>x</a:t>
            </a:r>
            <a:r>
              <a:rPr lang="en-US" sz="1400" baseline="30000" dirty="0"/>
              <a:t>16</a:t>
            </a:r>
            <a:r>
              <a:rPr lang="en-US" sz="1400" dirty="0"/>
              <a:t>+</a:t>
            </a:r>
            <a:r>
              <a:rPr lang="el-GR" sz="1400" dirty="0"/>
              <a:t>β</a:t>
            </a:r>
            <a:r>
              <a:rPr lang="en-US" sz="1400" baseline="-25000" dirty="0"/>
              <a:t>17</a:t>
            </a:r>
            <a:r>
              <a:rPr lang="en-US" sz="1400" dirty="0"/>
              <a:t>x</a:t>
            </a:r>
            <a:r>
              <a:rPr lang="en-US" sz="1400" baseline="30000" dirty="0"/>
              <a:t>17</a:t>
            </a:r>
            <a:r>
              <a:rPr lang="en-US" sz="1400" dirty="0"/>
              <a:t>+</a:t>
            </a:r>
            <a:r>
              <a:rPr lang="el-GR" sz="1400" dirty="0"/>
              <a:t> β</a:t>
            </a:r>
            <a:r>
              <a:rPr lang="en-US" sz="1400" baseline="-25000" dirty="0"/>
              <a:t>18</a:t>
            </a:r>
            <a:r>
              <a:rPr lang="en-US" sz="1400" dirty="0"/>
              <a:t>x</a:t>
            </a:r>
            <a:r>
              <a:rPr lang="en-US" sz="1400" baseline="30000" dirty="0"/>
              <a:t>18</a:t>
            </a:r>
            <a:r>
              <a:rPr lang="en-US" sz="1400" dirty="0"/>
              <a:t>+</a:t>
            </a:r>
            <a:r>
              <a:rPr lang="el-GR" sz="1400" dirty="0"/>
              <a:t>β</a:t>
            </a:r>
            <a:r>
              <a:rPr lang="en-US" sz="1400" baseline="-25000" dirty="0"/>
              <a:t>19</a:t>
            </a:r>
            <a:r>
              <a:rPr lang="en-US" sz="1400" dirty="0"/>
              <a:t>x</a:t>
            </a:r>
            <a:r>
              <a:rPr lang="en-US" sz="1400" baseline="30000" dirty="0"/>
              <a:t>19</a:t>
            </a:r>
            <a:r>
              <a:rPr lang="en-US" sz="1400" dirty="0"/>
              <a:t>+</a:t>
            </a:r>
            <a:r>
              <a:rPr lang="el-GR" sz="1400" dirty="0"/>
              <a:t> β</a:t>
            </a:r>
            <a:r>
              <a:rPr lang="en-US" sz="1400" baseline="-25000" dirty="0"/>
              <a:t>20</a:t>
            </a:r>
            <a:r>
              <a:rPr lang="en-US" sz="1400" dirty="0"/>
              <a:t>x</a:t>
            </a:r>
            <a:r>
              <a:rPr lang="en-US" sz="1400" baseline="30000" dirty="0"/>
              <a:t>20</a:t>
            </a:r>
          </a:p>
        </p:txBody>
      </p:sp>
      <p:sp>
        <p:nvSpPr>
          <p:cNvPr id="9" name="TextBox 8"/>
          <p:cNvSpPr txBox="1"/>
          <p:nvPr/>
        </p:nvSpPr>
        <p:spPr>
          <a:xfrm>
            <a:off x="2036905" y="224945"/>
            <a:ext cx="2196435" cy="369332"/>
          </a:xfrm>
          <a:prstGeom prst="rect">
            <a:avLst/>
          </a:prstGeom>
          <a:noFill/>
        </p:spPr>
        <p:txBody>
          <a:bodyPr wrap="none" rtlCol="0">
            <a:spAutoFit/>
          </a:bodyPr>
          <a:lstStyle/>
          <a:p>
            <a:r>
              <a:rPr lang="en-US" sz="1800" dirty="0"/>
              <a:t>4</a:t>
            </a:r>
            <a:r>
              <a:rPr lang="en-US" sz="1800" baseline="30000" dirty="0"/>
              <a:t>th</a:t>
            </a:r>
            <a:r>
              <a:rPr lang="en-US" sz="1800" dirty="0"/>
              <a:t> Candidate Model: </a:t>
            </a:r>
          </a:p>
        </p:txBody>
      </p:sp>
      <p:sp>
        <p:nvSpPr>
          <p:cNvPr id="6" name="Rectangle 5"/>
          <p:cNvSpPr/>
          <p:nvPr/>
        </p:nvSpPr>
        <p:spPr>
          <a:xfrm>
            <a:off x="4924359" y="1857048"/>
            <a:ext cx="2214068" cy="276999"/>
          </a:xfrm>
          <a:prstGeom prst="rect">
            <a:avLst/>
          </a:prstGeom>
        </p:spPr>
        <p:txBody>
          <a:bodyPr wrap="none">
            <a:spAutoFit/>
          </a:bodyPr>
          <a:lstStyle/>
          <a:p>
            <a:r>
              <a:rPr lang="en-US" sz="1200" dirty="0"/>
              <a:t>Root Mean Squared Error = 7.38</a:t>
            </a:r>
          </a:p>
        </p:txBody>
      </p:sp>
      <p:sp>
        <p:nvSpPr>
          <p:cNvPr id="2" name="Rectangle 1"/>
          <p:cNvSpPr/>
          <p:nvPr/>
        </p:nvSpPr>
        <p:spPr>
          <a:xfrm>
            <a:off x="3955943" y="1241880"/>
            <a:ext cx="3326874" cy="646331"/>
          </a:xfrm>
          <a:prstGeom prst="rect">
            <a:avLst/>
          </a:prstGeom>
        </p:spPr>
        <p:txBody>
          <a:bodyPr wrap="square">
            <a:spAutoFit/>
          </a:bodyPr>
          <a:lstStyle/>
          <a:p>
            <a:pPr algn="r"/>
            <a:r>
              <a:rPr lang="en-US" sz="1200" dirty="0"/>
              <a:t>Y=11490-4490.9x</a:t>
            </a:r>
            <a:r>
              <a:rPr lang="el-GR" sz="1200" dirty="0"/>
              <a:t> </a:t>
            </a:r>
            <a:r>
              <a:rPr lang="en-US" sz="1200" dirty="0"/>
              <a:t>+777.3x</a:t>
            </a:r>
            <a:r>
              <a:rPr lang="en-US" sz="1200" baseline="30000" dirty="0"/>
              <a:t>2</a:t>
            </a:r>
            <a:r>
              <a:rPr lang="en-US" sz="1200" dirty="0"/>
              <a:t>-78.1x</a:t>
            </a:r>
            <a:r>
              <a:rPr lang="en-US" sz="1200" baseline="30000" dirty="0"/>
              <a:t>3</a:t>
            </a:r>
            <a:r>
              <a:rPr lang="en-US" sz="1200" dirty="0"/>
              <a:t>+</a:t>
            </a:r>
            <a:r>
              <a:rPr lang="el-GR" sz="1200" dirty="0"/>
              <a:t> </a:t>
            </a:r>
            <a:r>
              <a:rPr lang="en-US" sz="1200" dirty="0"/>
              <a:t>5.1x</a:t>
            </a:r>
            <a:r>
              <a:rPr lang="en-US" sz="1200" baseline="30000" dirty="0"/>
              <a:t>4</a:t>
            </a:r>
            <a:r>
              <a:rPr lang="en-US" sz="1200" dirty="0"/>
              <a:t>-0.29x</a:t>
            </a:r>
            <a:r>
              <a:rPr lang="en-US" sz="1200" baseline="30000" dirty="0"/>
              <a:t>5</a:t>
            </a:r>
            <a:r>
              <a:rPr lang="en-US" sz="1200" dirty="0"/>
              <a:t>+</a:t>
            </a:r>
            <a:r>
              <a:rPr lang="el-GR" sz="1200" dirty="0"/>
              <a:t> </a:t>
            </a:r>
            <a:r>
              <a:rPr lang="en-US" sz="1200" dirty="0"/>
              <a:t>0.007x</a:t>
            </a:r>
            <a:r>
              <a:rPr lang="en-US" sz="1200" baseline="30000" dirty="0"/>
              <a:t>6</a:t>
            </a:r>
            <a:r>
              <a:rPr lang="en-US" sz="1200" dirty="0"/>
              <a:t>-0.00017x</a:t>
            </a:r>
            <a:r>
              <a:rPr lang="en-US" sz="1200" baseline="30000" dirty="0"/>
              <a:t>7</a:t>
            </a:r>
            <a:r>
              <a:rPr lang="en-US" sz="1200" dirty="0"/>
              <a:t>+</a:t>
            </a:r>
            <a:r>
              <a:rPr lang="el-GR" sz="1200" dirty="0"/>
              <a:t> </a:t>
            </a:r>
            <a:r>
              <a:rPr lang="en-US" sz="1200" dirty="0"/>
              <a:t>2.7*10</a:t>
            </a:r>
            <a:r>
              <a:rPr lang="en-US" sz="1200" baseline="30000" dirty="0"/>
              <a:t>-6</a:t>
            </a:r>
            <a:r>
              <a:rPr lang="en-US" sz="1200" dirty="0"/>
              <a:t>x</a:t>
            </a:r>
            <a:r>
              <a:rPr lang="en-US" sz="1200" baseline="30000" dirty="0"/>
              <a:t>8</a:t>
            </a:r>
            <a:r>
              <a:rPr lang="en-US" sz="1200" dirty="0"/>
              <a:t>-3.12*10</a:t>
            </a:r>
            <a:r>
              <a:rPr lang="en-US" sz="1200" baseline="30000" dirty="0"/>
              <a:t>-8</a:t>
            </a:r>
            <a:r>
              <a:rPr lang="en-US" sz="1200" dirty="0"/>
              <a:t>x</a:t>
            </a:r>
            <a:r>
              <a:rPr lang="en-US" sz="1200" baseline="30000" dirty="0"/>
              <a:t>9</a:t>
            </a:r>
            <a:r>
              <a:rPr lang="en-US" sz="1200" dirty="0"/>
              <a:t>+ … -1.97*10</a:t>
            </a:r>
            <a:r>
              <a:rPr lang="en-US" sz="1200" baseline="30000" dirty="0"/>
              <a:t>-24</a:t>
            </a:r>
            <a:r>
              <a:rPr lang="en-US" sz="1200" dirty="0"/>
              <a:t>x</a:t>
            </a:r>
            <a:r>
              <a:rPr lang="en-US" sz="1200" baseline="30000" dirty="0"/>
              <a:t>20</a:t>
            </a:r>
          </a:p>
        </p:txBody>
      </p:sp>
    </p:spTree>
    <p:extLst>
      <p:ext uri="{BB962C8B-B14F-4D97-AF65-F5344CB8AC3E}">
        <p14:creationId xmlns:p14="http://schemas.microsoft.com/office/powerpoint/2010/main" val="2823494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The “Best” Performing Model?? </a:t>
            </a:r>
          </a:p>
        </p:txBody>
      </p:sp>
      <p:graphicFrame>
        <p:nvGraphicFramePr>
          <p:cNvPr id="7" name="Table 6"/>
          <p:cNvGraphicFramePr>
            <a:graphicFrameLocks noGrp="1"/>
          </p:cNvGraphicFramePr>
          <p:nvPr/>
        </p:nvGraphicFramePr>
        <p:xfrm>
          <a:off x="2613173" y="1433510"/>
          <a:ext cx="4621577" cy="2689860"/>
        </p:xfrm>
        <a:graphic>
          <a:graphicData uri="http://schemas.openxmlformats.org/drawingml/2006/table">
            <a:tbl>
              <a:tblPr firstRow="1" bandRow="1">
                <a:tableStyleId>{69012ECD-51FC-41F1-AA8D-1B2483CD663E}</a:tableStyleId>
              </a:tblPr>
              <a:tblGrid>
                <a:gridCol w="3393364">
                  <a:extLst>
                    <a:ext uri="{9D8B030D-6E8A-4147-A177-3AD203B41FA5}">
                      <a16:colId xmlns:a16="http://schemas.microsoft.com/office/drawing/2014/main" val="20000"/>
                    </a:ext>
                  </a:extLst>
                </a:gridCol>
                <a:gridCol w="1228213">
                  <a:extLst>
                    <a:ext uri="{9D8B030D-6E8A-4147-A177-3AD203B41FA5}">
                      <a16:colId xmlns:a16="http://schemas.microsoft.com/office/drawing/2014/main" val="20001"/>
                    </a:ext>
                  </a:extLst>
                </a:gridCol>
              </a:tblGrid>
              <a:tr h="476075">
                <a:tc>
                  <a:txBody>
                    <a:bodyPr/>
                    <a:lstStyle/>
                    <a:p>
                      <a:pPr algn="ctr"/>
                      <a:r>
                        <a:rPr lang="en-US" sz="1400" dirty="0"/>
                        <a:t>Set of Predictive Models</a:t>
                      </a:r>
                    </a:p>
                  </a:txBody>
                  <a:tcPr marL="68580" marR="68580" marT="34290" marB="34290"/>
                </a:tc>
                <a:tc>
                  <a:txBody>
                    <a:bodyPr/>
                    <a:lstStyle/>
                    <a:p>
                      <a:r>
                        <a:rPr lang="en-US" sz="900" dirty="0"/>
                        <a:t>Model Fit on Training Data </a:t>
                      </a:r>
                    </a:p>
                    <a:p>
                      <a:r>
                        <a:rPr lang="en-US" sz="800" dirty="0"/>
                        <a:t>(Root Mean</a:t>
                      </a:r>
                      <a:r>
                        <a:rPr lang="en-US" sz="800" baseline="0" dirty="0"/>
                        <a:t> Square</a:t>
                      </a:r>
                      <a:r>
                        <a:rPr lang="en-US" sz="800" dirty="0"/>
                        <a:t> Errors)</a:t>
                      </a:r>
                    </a:p>
                  </a:txBody>
                  <a:tcPr marL="68580" marR="68580" marT="34290" marB="34290"/>
                </a:tc>
                <a:extLst>
                  <a:ext uri="{0D108BD9-81ED-4DB2-BD59-A6C34878D82A}">
                    <a16:rowId xmlns:a16="http://schemas.microsoft.com/office/drawing/2014/main" val="10000"/>
                  </a:ext>
                </a:extLst>
              </a:tr>
              <a:tr h="4343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#1)   Y=</a:t>
                      </a:r>
                      <a:r>
                        <a:rPr lang="el-GR" sz="1200" dirty="0"/>
                        <a:t>β</a:t>
                      </a:r>
                      <a:r>
                        <a:rPr lang="en-US" sz="1200" baseline="-25000" dirty="0"/>
                        <a:t>0</a:t>
                      </a:r>
                      <a:r>
                        <a:rPr lang="en-US" sz="1200" dirty="0"/>
                        <a:t>+</a:t>
                      </a:r>
                      <a:r>
                        <a:rPr lang="el-GR" sz="1200" dirty="0"/>
                        <a:t>β</a:t>
                      </a:r>
                      <a:r>
                        <a:rPr lang="en-US" sz="1200" baseline="-25000" dirty="0"/>
                        <a:t>1</a:t>
                      </a:r>
                      <a:r>
                        <a:rPr lang="en-US" sz="1200" dirty="0"/>
                        <a:t>x</a:t>
                      </a:r>
                    </a:p>
                    <a:p>
                      <a:endParaRPr lang="en-US" sz="1200" dirty="0"/>
                    </a:p>
                  </a:txBody>
                  <a:tcPr marL="68580" marR="68580" marT="34290" marB="34290"/>
                </a:tc>
                <a:tc>
                  <a:txBody>
                    <a:bodyPr/>
                    <a:lstStyle/>
                    <a:p>
                      <a:r>
                        <a:rPr lang="en-US" sz="1400" dirty="0"/>
                        <a:t>10.71</a:t>
                      </a:r>
                    </a:p>
                  </a:txBody>
                  <a:tcPr marL="68580" marR="68580" marT="34290" marB="34290"/>
                </a:tc>
                <a:extLst>
                  <a:ext uri="{0D108BD9-81ED-4DB2-BD59-A6C34878D82A}">
                    <a16:rowId xmlns:a16="http://schemas.microsoft.com/office/drawing/2014/main" val="10001"/>
                  </a:ext>
                </a:extLst>
              </a:tr>
              <a:tr h="4343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#2)  Y=</a:t>
                      </a:r>
                      <a:r>
                        <a:rPr lang="el-GR" sz="1200" dirty="0"/>
                        <a:t>β</a:t>
                      </a:r>
                      <a:r>
                        <a:rPr lang="en-US" sz="1200" baseline="-25000" dirty="0"/>
                        <a:t>0</a:t>
                      </a:r>
                      <a:r>
                        <a:rPr lang="en-US" sz="1200" dirty="0"/>
                        <a:t>+</a:t>
                      </a:r>
                      <a:r>
                        <a:rPr lang="el-GR" sz="1200" dirty="0"/>
                        <a:t>β</a:t>
                      </a:r>
                      <a:r>
                        <a:rPr lang="en-US" sz="1200" baseline="-25000" dirty="0"/>
                        <a:t>1</a:t>
                      </a:r>
                      <a:r>
                        <a:rPr lang="en-US" sz="1200" dirty="0"/>
                        <a:t>x</a:t>
                      </a:r>
                      <a:r>
                        <a:rPr lang="el-GR" sz="1200" dirty="0"/>
                        <a:t> β</a:t>
                      </a:r>
                      <a:r>
                        <a:rPr lang="en-US" sz="1200" baseline="-25000" dirty="0"/>
                        <a:t>2</a:t>
                      </a:r>
                      <a:r>
                        <a:rPr lang="en-US" sz="1200" dirty="0"/>
                        <a:t>x</a:t>
                      </a:r>
                      <a:r>
                        <a:rPr lang="en-US" sz="1200" baseline="30000" dirty="0"/>
                        <a:t>2</a:t>
                      </a:r>
                    </a:p>
                    <a:p>
                      <a:endParaRPr lang="en-US" sz="1200" dirty="0"/>
                    </a:p>
                  </a:txBody>
                  <a:tcPr marL="68580" marR="68580" marT="34290" marB="34290"/>
                </a:tc>
                <a:tc>
                  <a:txBody>
                    <a:bodyPr/>
                    <a:lstStyle/>
                    <a:p>
                      <a:r>
                        <a:rPr lang="en-US" sz="1400" dirty="0"/>
                        <a:t>9.94</a:t>
                      </a:r>
                    </a:p>
                  </a:txBody>
                  <a:tcPr marL="68580" marR="68580" marT="34290" marB="34290"/>
                </a:tc>
                <a:extLst>
                  <a:ext uri="{0D108BD9-81ED-4DB2-BD59-A6C34878D82A}">
                    <a16:rowId xmlns:a16="http://schemas.microsoft.com/office/drawing/2014/main" val="10002"/>
                  </a:ext>
                </a:extLst>
              </a:tr>
              <a:tr h="4343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#3)</a:t>
                      </a:r>
                      <a:r>
                        <a:rPr lang="en-US" sz="1200" baseline="0" dirty="0"/>
                        <a:t>  </a:t>
                      </a:r>
                      <a:r>
                        <a:rPr lang="en-US" sz="1200" dirty="0"/>
                        <a:t>Y=</a:t>
                      </a:r>
                      <a:r>
                        <a:rPr lang="el-GR" sz="1200" dirty="0"/>
                        <a:t>β</a:t>
                      </a:r>
                      <a:r>
                        <a:rPr lang="en-US" sz="1200" baseline="-25000" dirty="0"/>
                        <a:t>0</a:t>
                      </a:r>
                      <a:r>
                        <a:rPr lang="en-US" sz="1200" dirty="0"/>
                        <a:t>+</a:t>
                      </a:r>
                      <a:r>
                        <a:rPr lang="el-GR" sz="1200" dirty="0"/>
                        <a:t>β</a:t>
                      </a:r>
                      <a:r>
                        <a:rPr lang="en-US" sz="1200" baseline="-25000" dirty="0"/>
                        <a:t>1</a:t>
                      </a:r>
                      <a:r>
                        <a:rPr lang="en-US" sz="1200" dirty="0"/>
                        <a:t>x</a:t>
                      </a:r>
                      <a:r>
                        <a:rPr lang="el-GR" sz="1200" dirty="0"/>
                        <a:t> </a:t>
                      </a:r>
                      <a:r>
                        <a:rPr lang="en-US" sz="1200" dirty="0"/>
                        <a:t>+</a:t>
                      </a:r>
                      <a:r>
                        <a:rPr lang="el-GR" sz="1200" dirty="0"/>
                        <a:t>β</a:t>
                      </a:r>
                      <a:r>
                        <a:rPr lang="en-US" sz="1200" baseline="-25000" dirty="0"/>
                        <a:t>2</a:t>
                      </a:r>
                      <a:r>
                        <a:rPr lang="en-US" sz="1200" dirty="0"/>
                        <a:t>x</a:t>
                      </a:r>
                      <a:r>
                        <a:rPr lang="en-US" sz="1200" baseline="30000" dirty="0"/>
                        <a:t>2</a:t>
                      </a:r>
                      <a:r>
                        <a:rPr lang="en-US" sz="1200" dirty="0"/>
                        <a:t>+</a:t>
                      </a:r>
                      <a:r>
                        <a:rPr lang="el-GR" sz="1200" dirty="0"/>
                        <a:t>β</a:t>
                      </a:r>
                      <a:r>
                        <a:rPr lang="en-US" sz="1200" baseline="-25000" dirty="0"/>
                        <a:t>3</a:t>
                      </a:r>
                      <a:r>
                        <a:rPr lang="en-US" sz="1200" dirty="0"/>
                        <a:t>x</a:t>
                      </a:r>
                      <a:r>
                        <a:rPr lang="en-US" sz="1200" baseline="30000" dirty="0"/>
                        <a:t>3</a:t>
                      </a:r>
                    </a:p>
                    <a:p>
                      <a:endParaRPr lang="en-US" sz="1200" dirty="0"/>
                    </a:p>
                  </a:txBody>
                  <a:tcPr marL="68580" marR="68580" marT="34290" marB="34290"/>
                </a:tc>
                <a:tc>
                  <a:txBody>
                    <a:bodyPr/>
                    <a:lstStyle/>
                    <a:p>
                      <a:r>
                        <a:rPr lang="en-US" sz="1400" dirty="0"/>
                        <a:t>7.64</a:t>
                      </a:r>
                    </a:p>
                  </a:txBody>
                  <a:tcPr marL="68580" marR="68580" marT="34290" marB="34290"/>
                </a:tc>
                <a:extLst>
                  <a:ext uri="{0D108BD9-81ED-4DB2-BD59-A6C34878D82A}">
                    <a16:rowId xmlns:a16="http://schemas.microsoft.com/office/drawing/2014/main" val="10003"/>
                  </a:ext>
                </a:extLst>
              </a:tr>
              <a:tr h="76171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#4)  Y=</a:t>
                      </a:r>
                      <a:r>
                        <a:rPr lang="el-GR" sz="1200" dirty="0"/>
                        <a:t>β</a:t>
                      </a:r>
                      <a:r>
                        <a:rPr lang="en-US" sz="1200" baseline="-25000" dirty="0"/>
                        <a:t>0</a:t>
                      </a:r>
                      <a:r>
                        <a:rPr lang="en-US" sz="1200" dirty="0"/>
                        <a:t>+</a:t>
                      </a:r>
                      <a:r>
                        <a:rPr lang="el-GR" sz="1200" dirty="0"/>
                        <a:t>β</a:t>
                      </a:r>
                      <a:r>
                        <a:rPr lang="en-US" sz="1200" baseline="-25000" dirty="0"/>
                        <a:t>1</a:t>
                      </a:r>
                      <a:r>
                        <a:rPr lang="en-US" sz="1200" dirty="0"/>
                        <a:t>x</a:t>
                      </a:r>
                      <a:r>
                        <a:rPr lang="el-GR" sz="1200" dirty="0"/>
                        <a:t> </a:t>
                      </a:r>
                      <a:r>
                        <a:rPr lang="en-US" sz="1200" dirty="0"/>
                        <a:t>+</a:t>
                      </a:r>
                      <a:r>
                        <a:rPr lang="el-GR" sz="1200" dirty="0"/>
                        <a:t>β</a:t>
                      </a:r>
                      <a:r>
                        <a:rPr lang="en-US" sz="1200" baseline="-25000" dirty="0"/>
                        <a:t>2</a:t>
                      </a:r>
                      <a:r>
                        <a:rPr lang="en-US" sz="1200" dirty="0"/>
                        <a:t>x</a:t>
                      </a:r>
                      <a:r>
                        <a:rPr lang="en-US" sz="1200" baseline="30000" dirty="0"/>
                        <a:t>2</a:t>
                      </a:r>
                      <a:r>
                        <a:rPr lang="en-US" sz="1200" dirty="0"/>
                        <a:t>+</a:t>
                      </a:r>
                      <a:r>
                        <a:rPr lang="el-GR" sz="1200" dirty="0"/>
                        <a:t>β</a:t>
                      </a:r>
                      <a:r>
                        <a:rPr lang="en-US" sz="1200" baseline="-25000" dirty="0"/>
                        <a:t>3</a:t>
                      </a:r>
                      <a:r>
                        <a:rPr lang="en-US" sz="1200" dirty="0"/>
                        <a:t>x</a:t>
                      </a:r>
                      <a:r>
                        <a:rPr lang="en-US" sz="1200" baseline="30000" dirty="0"/>
                        <a:t>3</a:t>
                      </a:r>
                      <a:r>
                        <a:rPr lang="en-US" sz="1200" dirty="0"/>
                        <a:t>+</a:t>
                      </a:r>
                      <a:r>
                        <a:rPr lang="el-GR" sz="1200" dirty="0"/>
                        <a:t> β</a:t>
                      </a:r>
                      <a:r>
                        <a:rPr lang="en-US" sz="1200" baseline="-25000" dirty="0"/>
                        <a:t>4</a:t>
                      </a:r>
                      <a:r>
                        <a:rPr lang="en-US" sz="1200" dirty="0"/>
                        <a:t>x</a:t>
                      </a:r>
                      <a:r>
                        <a:rPr lang="en-US" sz="1200" baseline="30000" dirty="0"/>
                        <a:t>4</a:t>
                      </a:r>
                      <a:r>
                        <a:rPr lang="en-US" sz="1200" dirty="0"/>
                        <a:t>+</a:t>
                      </a:r>
                      <a:r>
                        <a:rPr lang="el-GR" sz="1200" dirty="0"/>
                        <a:t>β</a:t>
                      </a:r>
                      <a:r>
                        <a:rPr lang="en-US" sz="1200" baseline="-25000" dirty="0"/>
                        <a:t>5</a:t>
                      </a:r>
                      <a:r>
                        <a:rPr lang="en-US" sz="1200" dirty="0"/>
                        <a:t>x</a:t>
                      </a:r>
                      <a:r>
                        <a:rPr lang="en-US" sz="1200" baseline="30000" dirty="0"/>
                        <a:t>5</a:t>
                      </a:r>
                      <a:r>
                        <a:rPr lang="en-US" sz="1200" dirty="0"/>
                        <a:t>+</a:t>
                      </a:r>
                      <a:r>
                        <a:rPr lang="el-GR" sz="1200" dirty="0"/>
                        <a:t> β</a:t>
                      </a:r>
                      <a:r>
                        <a:rPr lang="en-US" sz="1200" baseline="-25000" dirty="0"/>
                        <a:t>6</a:t>
                      </a:r>
                      <a:r>
                        <a:rPr lang="en-US" sz="1200" dirty="0"/>
                        <a:t>x</a:t>
                      </a:r>
                      <a:r>
                        <a:rPr lang="en-US" sz="1200" baseline="30000" dirty="0"/>
                        <a:t>6</a:t>
                      </a:r>
                      <a:r>
                        <a:rPr lang="en-US" sz="1200" dirty="0"/>
                        <a:t>+</a:t>
                      </a:r>
                      <a:r>
                        <a:rPr lang="el-GR" sz="1200" dirty="0"/>
                        <a:t>β</a:t>
                      </a:r>
                      <a:r>
                        <a:rPr lang="en-US" sz="1200" baseline="-25000" dirty="0"/>
                        <a:t>7</a:t>
                      </a:r>
                      <a:r>
                        <a:rPr lang="en-US" sz="1200" dirty="0"/>
                        <a:t>x</a:t>
                      </a:r>
                      <a:r>
                        <a:rPr lang="en-US" sz="1200" baseline="30000" dirty="0"/>
                        <a:t>7</a:t>
                      </a:r>
                      <a:r>
                        <a:rPr lang="en-US" sz="1200" dirty="0"/>
                        <a:t>+</a:t>
                      </a:r>
                      <a:r>
                        <a:rPr lang="el-GR" sz="1200" dirty="0"/>
                        <a:t> β</a:t>
                      </a:r>
                      <a:r>
                        <a:rPr lang="en-US" sz="1200" baseline="-25000" dirty="0"/>
                        <a:t>8</a:t>
                      </a:r>
                      <a:r>
                        <a:rPr lang="en-US" sz="1200" dirty="0"/>
                        <a:t>x</a:t>
                      </a:r>
                      <a:r>
                        <a:rPr lang="en-US" sz="1200" baseline="30000" dirty="0"/>
                        <a:t>8</a:t>
                      </a:r>
                      <a:r>
                        <a:rPr lang="en-US" sz="1200" dirty="0"/>
                        <a:t>+</a:t>
                      </a:r>
                      <a:r>
                        <a:rPr lang="el-GR" sz="1200" dirty="0"/>
                        <a:t>β</a:t>
                      </a:r>
                      <a:r>
                        <a:rPr lang="en-US" sz="1200" baseline="-25000" dirty="0"/>
                        <a:t>9</a:t>
                      </a:r>
                      <a:r>
                        <a:rPr lang="en-US" sz="1200" dirty="0"/>
                        <a:t>x</a:t>
                      </a:r>
                      <a:r>
                        <a:rPr lang="en-US" sz="1200" baseline="30000" dirty="0"/>
                        <a:t>9</a:t>
                      </a:r>
                      <a:r>
                        <a:rPr lang="en-US" sz="1200" dirty="0"/>
                        <a:t>+</a:t>
                      </a:r>
                      <a:r>
                        <a:rPr lang="el-GR" sz="1200" dirty="0"/>
                        <a:t> β</a:t>
                      </a:r>
                      <a:r>
                        <a:rPr lang="en-US" sz="1200" baseline="-25000" dirty="0"/>
                        <a:t>10</a:t>
                      </a:r>
                      <a:r>
                        <a:rPr lang="en-US" sz="1200" dirty="0"/>
                        <a:t>x</a:t>
                      </a:r>
                      <a:r>
                        <a:rPr lang="en-US" sz="1200" baseline="30000" dirty="0"/>
                        <a:t>10</a:t>
                      </a:r>
                      <a:r>
                        <a:rPr lang="en-US" sz="1200" dirty="0"/>
                        <a:t>+</a:t>
                      </a:r>
                      <a:r>
                        <a:rPr lang="el-GR" sz="1200" dirty="0"/>
                        <a:t>β</a:t>
                      </a:r>
                      <a:r>
                        <a:rPr lang="en-US" sz="1200" baseline="-25000" dirty="0"/>
                        <a:t>11</a:t>
                      </a:r>
                      <a:r>
                        <a:rPr lang="en-US" sz="1200" dirty="0"/>
                        <a:t>x</a:t>
                      </a:r>
                      <a:r>
                        <a:rPr lang="en-US" sz="1200" baseline="30000" dirty="0"/>
                        <a:t>11</a:t>
                      </a:r>
                      <a:r>
                        <a:rPr lang="en-US" sz="1200" dirty="0"/>
                        <a:t>+</a:t>
                      </a:r>
                      <a:r>
                        <a:rPr lang="el-GR" sz="1200" dirty="0"/>
                        <a:t> β</a:t>
                      </a:r>
                      <a:r>
                        <a:rPr lang="en-US" sz="1200" baseline="-25000" dirty="0"/>
                        <a:t>12</a:t>
                      </a:r>
                      <a:r>
                        <a:rPr lang="en-US" sz="1200" dirty="0"/>
                        <a:t>x</a:t>
                      </a:r>
                      <a:r>
                        <a:rPr lang="en-US" sz="1200" baseline="30000" dirty="0"/>
                        <a:t>12</a:t>
                      </a:r>
                      <a:r>
                        <a:rPr lang="en-US" sz="1200" dirty="0"/>
                        <a:t>+</a:t>
                      </a:r>
                      <a:r>
                        <a:rPr lang="el-GR" sz="1200" dirty="0"/>
                        <a:t>β</a:t>
                      </a:r>
                      <a:r>
                        <a:rPr lang="en-US" sz="1200" baseline="-25000" dirty="0"/>
                        <a:t>13</a:t>
                      </a:r>
                      <a:r>
                        <a:rPr lang="en-US" sz="1200" dirty="0"/>
                        <a:t>x</a:t>
                      </a:r>
                      <a:r>
                        <a:rPr lang="en-US" sz="1200" baseline="30000" dirty="0"/>
                        <a:t>13</a:t>
                      </a:r>
                      <a:r>
                        <a:rPr lang="en-US" sz="1200" dirty="0"/>
                        <a:t>+</a:t>
                      </a:r>
                      <a:r>
                        <a:rPr lang="el-GR" sz="1200" dirty="0"/>
                        <a:t> β</a:t>
                      </a:r>
                      <a:r>
                        <a:rPr lang="en-US" sz="1200" baseline="-25000" dirty="0"/>
                        <a:t>14</a:t>
                      </a:r>
                      <a:r>
                        <a:rPr lang="en-US" sz="1200" dirty="0"/>
                        <a:t>x</a:t>
                      </a:r>
                      <a:r>
                        <a:rPr lang="en-US" sz="1200" baseline="30000" dirty="0"/>
                        <a:t>14</a:t>
                      </a:r>
                      <a:r>
                        <a:rPr lang="en-US" sz="1200" dirty="0"/>
                        <a:t>+</a:t>
                      </a:r>
                      <a:r>
                        <a:rPr lang="el-GR" sz="1200" dirty="0"/>
                        <a:t>β</a:t>
                      </a:r>
                      <a:r>
                        <a:rPr lang="en-US" sz="1200" baseline="-25000" dirty="0"/>
                        <a:t>15</a:t>
                      </a:r>
                      <a:r>
                        <a:rPr lang="en-US" sz="1200" dirty="0"/>
                        <a:t>x</a:t>
                      </a:r>
                      <a:r>
                        <a:rPr lang="en-US" sz="1200" baseline="30000" dirty="0"/>
                        <a:t>15</a:t>
                      </a:r>
                      <a:r>
                        <a:rPr lang="en-US" sz="1200" dirty="0"/>
                        <a:t>+</a:t>
                      </a:r>
                      <a:r>
                        <a:rPr lang="el-GR" sz="1200" dirty="0"/>
                        <a:t> β</a:t>
                      </a:r>
                      <a:r>
                        <a:rPr lang="en-US" sz="1200" baseline="-25000" dirty="0"/>
                        <a:t>16</a:t>
                      </a:r>
                      <a:r>
                        <a:rPr lang="en-US" sz="1200" dirty="0"/>
                        <a:t>x</a:t>
                      </a:r>
                      <a:r>
                        <a:rPr lang="en-US" sz="1200" baseline="30000" dirty="0"/>
                        <a:t>16</a:t>
                      </a:r>
                      <a:r>
                        <a:rPr lang="en-US" sz="1200" dirty="0"/>
                        <a:t>+</a:t>
                      </a:r>
                      <a:r>
                        <a:rPr lang="el-GR" sz="1200" dirty="0"/>
                        <a:t>β</a:t>
                      </a:r>
                      <a:r>
                        <a:rPr lang="en-US" sz="1200" baseline="-25000" dirty="0"/>
                        <a:t>17</a:t>
                      </a:r>
                      <a:r>
                        <a:rPr lang="en-US" sz="1200" dirty="0"/>
                        <a:t>x</a:t>
                      </a:r>
                      <a:r>
                        <a:rPr lang="en-US" sz="1200" baseline="30000" dirty="0"/>
                        <a:t>17</a:t>
                      </a:r>
                      <a:r>
                        <a:rPr lang="en-US" sz="1200" dirty="0"/>
                        <a:t>+</a:t>
                      </a:r>
                      <a:r>
                        <a:rPr lang="el-GR" sz="1200" dirty="0"/>
                        <a:t> β</a:t>
                      </a:r>
                      <a:r>
                        <a:rPr lang="en-US" sz="1200" baseline="-25000" dirty="0"/>
                        <a:t>18</a:t>
                      </a:r>
                      <a:r>
                        <a:rPr lang="en-US" sz="1200" dirty="0"/>
                        <a:t>x</a:t>
                      </a:r>
                      <a:r>
                        <a:rPr lang="en-US" sz="1200" baseline="30000" dirty="0"/>
                        <a:t>18</a:t>
                      </a:r>
                      <a:r>
                        <a:rPr lang="en-US" sz="1200" dirty="0"/>
                        <a:t>+</a:t>
                      </a:r>
                      <a:r>
                        <a:rPr lang="el-GR" sz="1200" dirty="0"/>
                        <a:t>β</a:t>
                      </a:r>
                      <a:r>
                        <a:rPr lang="en-US" sz="1200" baseline="-25000" dirty="0"/>
                        <a:t>19</a:t>
                      </a:r>
                      <a:r>
                        <a:rPr lang="en-US" sz="1200" dirty="0"/>
                        <a:t>x</a:t>
                      </a:r>
                      <a:r>
                        <a:rPr lang="en-US" sz="1200" baseline="30000" dirty="0"/>
                        <a:t>19</a:t>
                      </a:r>
                      <a:r>
                        <a:rPr lang="en-US" sz="1200" dirty="0"/>
                        <a:t>+</a:t>
                      </a:r>
                      <a:r>
                        <a:rPr lang="el-GR" sz="1200" dirty="0"/>
                        <a:t> β</a:t>
                      </a:r>
                      <a:r>
                        <a:rPr lang="en-US" sz="1200" baseline="-25000" dirty="0"/>
                        <a:t>20</a:t>
                      </a:r>
                      <a:r>
                        <a:rPr lang="en-US" sz="1200" dirty="0"/>
                        <a:t>x</a:t>
                      </a:r>
                      <a:r>
                        <a:rPr lang="en-US" sz="1200" baseline="30000" dirty="0"/>
                        <a:t>20</a:t>
                      </a:r>
                    </a:p>
                  </a:txBody>
                  <a:tcPr marL="68580" marR="68580" marT="34290" marB="34290"/>
                </a:tc>
                <a:tc>
                  <a:txBody>
                    <a:bodyPr/>
                    <a:lstStyle/>
                    <a:p>
                      <a:r>
                        <a:rPr lang="en-US" sz="1400" dirty="0"/>
                        <a:t>7.38</a:t>
                      </a:r>
                    </a:p>
                  </a:txBody>
                  <a:tcPr marL="68580" marR="68580" marT="34290" marB="34290"/>
                </a:tc>
                <a:extLst>
                  <a:ext uri="{0D108BD9-81ED-4DB2-BD59-A6C34878D82A}">
                    <a16:rowId xmlns:a16="http://schemas.microsoft.com/office/drawing/2014/main" val="10004"/>
                  </a:ext>
                </a:extLst>
              </a:tr>
            </a:tbl>
          </a:graphicData>
        </a:graphic>
      </p:graphicFrame>
      <p:sp>
        <p:nvSpPr>
          <p:cNvPr id="5" name="Rectangle 4"/>
          <p:cNvSpPr/>
          <p:nvPr/>
        </p:nvSpPr>
        <p:spPr>
          <a:xfrm>
            <a:off x="2613173" y="3305688"/>
            <a:ext cx="4621577" cy="779301"/>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600001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0386" y="1653193"/>
            <a:ext cx="7886700" cy="994172"/>
          </a:xfrm>
        </p:spPr>
        <p:txBody>
          <a:bodyPr>
            <a:normAutofit fontScale="90000"/>
          </a:bodyPr>
          <a:lstStyle/>
          <a:p>
            <a:r>
              <a:rPr lang="en-US" dirty="0"/>
              <a:t>Is a that last model (the 20</a:t>
            </a:r>
            <a:r>
              <a:rPr lang="en-US" baseline="30000" dirty="0"/>
              <a:t>th</a:t>
            </a:r>
            <a:r>
              <a:rPr lang="en-US" dirty="0"/>
              <a:t> order polynomial) the better predictive model? </a:t>
            </a:r>
            <a:br>
              <a:rPr lang="en-US" dirty="0"/>
            </a:br>
            <a:br>
              <a:rPr lang="en-US" dirty="0"/>
            </a:br>
            <a:r>
              <a:rPr lang="en-US" dirty="0"/>
              <a:t>To answer this, we need to understand how to systematically balance between complexity, and guarding against under/over fitting</a:t>
            </a:r>
          </a:p>
        </p:txBody>
      </p:sp>
    </p:spTree>
    <p:extLst>
      <p:ext uri="{BB962C8B-B14F-4D97-AF65-F5344CB8AC3E}">
        <p14:creationId xmlns:p14="http://schemas.microsoft.com/office/powerpoint/2010/main" val="2273197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37546"/>
            <a:ext cx="7886700" cy="994172"/>
          </a:xfrm>
        </p:spPr>
        <p:txBody>
          <a:bodyPr/>
          <a:lstStyle/>
          <a:p>
            <a:pPr eaLnBrk="1" hangingPunct="1"/>
            <a:r>
              <a:rPr lang="en-US" altLang="en-US" dirty="0"/>
              <a:t>The “Best” Performing Model… </a:t>
            </a:r>
          </a:p>
        </p:txBody>
      </p:sp>
      <p:sp>
        <p:nvSpPr>
          <p:cNvPr id="6" name="TextBox 5"/>
          <p:cNvSpPr txBox="1"/>
          <p:nvPr/>
        </p:nvSpPr>
        <p:spPr>
          <a:xfrm>
            <a:off x="457200" y="750031"/>
            <a:ext cx="7922053" cy="1200329"/>
          </a:xfrm>
          <a:prstGeom prst="rect">
            <a:avLst/>
          </a:prstGeom>
          <a:noFill/>
        </p:spPr>
        <p:txBody>
          <a:bodyPr wrap="square" rtlCol="0">
            <a:spAutoFit/>
          </a:bodyPr>
          <a:lstStyle/>
          <a:p>
            <a:r>
              <a:rPr lang="en-US" sz="1800" dirty="0"/>
              <a:t>Using the four models that “I fitted” to the training data, I test the fit of each model on a new batch of data (produced by the same stochastic process that I used to generate the first batch); we’ll call this new data the validation data…</a:t>
            </a:r>
          </a:p>
        </p:txBody>
      </p:sp>
      <p:graphicFrame>
        <p:nvGraphicFramePr>
          <p:cNvPr id="7" name="Table 6"/>
          <p:cNvGraphicFramePr>
            <a:graphicFrameLocks noGrp="1"/>
          </p:cNvGraphicFramePr>
          <p:nvPr/>
        </p:nvGraphicFramePr>
        <p:xfrm>
          <a:off x="1832751" y="1775542"/>
          <a:ext cx="5944759" cy="2689860"/>
        </p:xfrm>
        <a:graphic>
          <a:graphicData uri="http://schemas.openxmlformats.org/drawingml/2006/table">
            <a:tbl>
              <a:tblPr firstRow="1" bandRow="1">
                <a:tableStyleId>{69012ECD-51FC-41F1-AA8D-1B2483CD663E}</a:tableStyleId>
              </a:tblPr>
              <a:tblGrid>
                <a:gridCol w="3393364">
                  <a:extLst>
                    <a:ext uri="{9D8B030D-6E8A-4147-A177-3AD203B41FA5}">
                      <a16:colId xmlns:a16="http://schemas.microsoft.com/office/drawing/2014/main" val="20000"/>
                    </a:ext>
                  </a:extLst>
                </a:gridCol>
                <a:gridCol w="1228213">
                  <a:extLst>
                    <a:ext uri="{9D8B030D-6E8A-4147-A177-3AD203B41FA5}">
                      <a16:colId xmlns:a16="http://schemas.microsoft.com/office/drawing/2014/main" val="20001"/>
                    </a:ext>
                  </a:extLst>
                </a:gridCol>
                <a:gridCol w="1323182">
                  <a:extLst>
                    <a:ext uri="{9D8B030D-6E8A-4147-A177-3AD203B41FA5}">
                      <a16:colId xmlns:a16="http://schemas.microsoft.com/office/drawing/2014/main" val="20002"/>
                    </a:ext>
                  </a:extLst>
                </a:gridCol>
              </a:tblGrid>
              <a:tr h="476075">
                <a:tc>
                  <a:txBody>
                    <a:bodyPr/>
                    <a:lstStyle/>
                    <a:p>
                      <a:pPr algn="ctr"/>
                      <a:r>
                        <a:rPr lang="en-US" sz="1400" dirty="0"/>
                        <a:t>Set of Predictive Models</a:t>
                      </a:r>
                    </a:p>
                  </a:txBody>
                  <a:tcPr marL="68580" marR="68580" marT="34290" marB="34290"/>
                </a:tc>
                <a:tc>
                  <a:txBody>
                    <a:bodyPr/>
                    <a:lstStyle/>
                    <a:p>
                      <a:r>
                        <a:rPr lang="en-US" sz="900" dirty="0"/>
                        <a:t>Model Fit on Training Data </a:t>
                      </a:r>
                    </a:p>
                    <a:p>
                      <a:r>
                        <a:rPr lang="en-US" sz="800" dirty="0"/>
                        <a:t>(Sum of Squared Errors)</a:t>
                      </a:r>
                    </a:p>
                  </a:txBody>
                  <a:tcPr marL="68580" marR="68580" marT="34290" marB="34290"/>
                </a:tc>
                <a:tc>
                  <a:txBody>
                    <a:bodyPr/>
                    <a:lstStyle/>
                    <a:p>
                      <a:r>
                        <a:rPr lang="en-US" sz="900" dirty="0"/>
                        <a:t>Model Fit on Validation Data</a:t>
                      </a:r>
                    </a:p>
                    <a:p>
                      <a:r>
                        <a:rPr lang="en-US" sz="800" dirty="0"/>
                        <a:t> (Sum of Squared Errors)</a:t>
                      </a:r>
                    </a:p>
                  </a:txBody>
                  <a:tcPr marL="68580" marR="68580" marT="34290" marB="34290"/>
                </a:tc>
                <a:extLst>
                  <a:ext uri="{0D108BD9-81ED-4DB2-BD59-A6C34878D82A}">
                    <a16:rowId xmlns:a16="http://schemas.microsoft.com/office/drawing/2014/main" val="10000"/>
                  </a:ext>
                </a:extLst>
              </a:tr>
              <a:tr h="4343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#1)   Y=</a:t>
                      </a:r>
                      <a:r>
                        <a:rPr lang="el-GR" sz="1200" dirty="0"/>
                        <a:t>β</a:t>
                      </a:r>
                      <a:r>
                        <a:rPr lang="en-US" sz="1200" baseline="-25000" dirty="0"/>
                        <a:t>0</a:t>
                      </a:r>
                      <a:r>
                        <a:rPr lang="en-US" sz="1200" dirty="0"/>
                        <a:t>+</a:t>
                      </a:r>
                      <a:r>
                        <a:rPr lang="el-GR" sz="1200" dirty="0"/>
                        <a:t>β</a:t>
                      </a:r>
                      <a:r>
                        <a:rPr lang="en-US" sz="1200" baseline="-25000" dirty="0"/>
                        <a:t>1</a:t>
                      </a:r>
                      <a:r>
                        <a:rPr lang="en-US" sz="1200" dirty="0"/>
                        <a:t>x</a:t>
                      </a:r>
                    </a:p>
                    <a:p>
                      <a:endParaRPr lang="en-US" sz="1200" dirty="0"/>
                    </a:p>
                  </a:txBody>
                  <a:tcPr marL="68580" marR="68580" marT="34290" marB="34290"/>
                </a:tc>
                <a:tc>
                  <a:txBody>
                    <a:bodyPr/>
                    <a:lstStyle/>
                    <a:p>
                      <a:r>
                        <a:rPr lang="en-US" sz="1400" dirty="0"/>
                        <a:t>10.71</a:t>
                      </a:r>
                    </a:p>
                  </a:txBody>
                  <a:tcPr marL="68580" marR="68580" marT="34290" marB="34290"/>
                </a:tc>
                <a:tc>
                  <a:txBody>
                    <a:bodyPr/>
                    <a:lstStyle/>
                    <a:p>
                      <a:r>
                        <a:rPr lang="en-US" sz="1400" dirty="0"/>
                        <a:t>10.31</a:t>
                      </a:r>
                    </a:p>
                  </a:txBody>
                  <a:tcPr marL="68580" marR="68580" marT="34290" marB="34290"/>
                </a:tc>
                <a:extLst>
                  <a:ext uri="{0D108BD9-81ED-4DB2-BD59-A6C34878D82A}">
                    <a16:rowId xmlns:a16="http://schemas.microsoft.com/office/drawing/2014/main" val="10001"/>
                  </a:ext>
                </a:extLst>
              </a:tr>
              <a:tr h="4343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#2)  Y=</a:t>
                      </a:r>
                      <a:r>
                        <a:rPr lang="el-GR" sz="1200" dirty="0"/>
                        <a:t>β</a:t>
                      </a:r>
                      <a:r>
                        <a:rPr lang="en-US" sz="1200" baseline="-25000" dirty="0"/>
                        <a:t>0</a:t>
                      </a:r>
                      <a:r>
                        <a:rPr lang="en-US" sz="1200" dirty="0"/>
                        <a:t>+</a:t>
                      </a:r>
                      <a:r>
                        <a:rPr lang="el-GR" sz="1200" dirty="0"/>
                        <a:t>β</a:t>
                      </a:r>
                      <a:r>
                        <a:rPr lang="en-US" sz="1200" baseline="-25000" dirty="0"/>
                        <a:t>1</a:t>
                      </a:r>
                      <a:r>
                        <a:rPr lang="en-US" sz="1200" dirty="0"/>
                        <a:t>x</a:t>
                      </a:r>
                      <a:r>
                        <a:rPr lang="el-GR" sz="1200" dirty="0"/>
                        <a:t> β</a:t>
                      </a:r>
                      <a:r>
                        <a:rPr lang="en-US" sz="1200" baseline="-25000" dirty="0"/>
                        <a:t>2</a:t>
                      </a:r>
                      <a:r>
                        <a:rPr lang="en-US" sz="1200" dirty="0"/>
                        <a:t>x</a:t>
                      </a:r>
                      <a:r>
                        <a:rPr lang="en-US" sz="1200" baseline="30000" dirty="0"/>
                        <a:t>2</a:t>
                      </a:r>
                    </a:p>
                    <a:p>
                      <a:endParaRPr lang="en-US" sz="1200" dirty="0"/>
                    </a:p>
                  </a:txBody>
                  <a:tcPr marL="68580" marR="68580" marT="34290" marB="34290"/>
                </a:tc>
                <a:tc>
                  <a:txBody>
                    <a:bodyPr/>
                    <a:lstStyle/>
                    <a:p>
                      <a:r>
                        <a:rPr lang="en-US" sz="1400" dirty="0"/>
                        <a:t>9.94</a:t>
                      </a:r>
                    </a:p>
                  </a:txBody>
                  <a:tcPr marL="68580" marR="68580" marT="34290" marB="34290"/>
                </a:tc>
                <a:tc>
                  <a:txBody>
                    <a:bodyPr/>
                    <a:lstStyle/>
                    <a:p>
                      <a:r>
                        <a:rPr lang="en-US" sz="1400" dirty="0"/>
                        <a:t>10.21</a:t>
                      </a:r>
                    </a:p>
                  </a:txBody>
                  <a:tcPr marL="68580" marR="68580" marT="34290" marB="34290"/>
                </a:tc>
                <a:extLst>
                  <a:ext uri="{0D108BD9-81ED-4DB2-BD59-A6C34878D82A}">
                    <a16:rowId xmlns:a16="http://schemas.microsoft.com/office/drawing/2014/main" val="10002"/>
                  </a:ext>
                </a:extLst>
              </a:tr>
              <a:tr h="4343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#3)</a:t>
                      </a:r>
                      <a:r>
                        <a:rPr lang="en-US" sz="1200" baseline="0" dirty="0"/>
                        <a:t>  </a:t>
                      </a:r>
                      <a:r>
                        <a:rPr lang="en-US" sz="1200" dirty="0"/>
                        <a:t>Y=</a:t>
                      </a:r>
                      <a:r>
                        <a:rPr lang="el-GR" sz="1200" dirty="0"/>
                        <a:t>β</a:t>
                      </a:r>
                      <a:r>
                        <a:rPr lang="en-US" sz="1200" baseline="-25000" dirty="0"/>
                        <a:t>0</a:t>
                      </a:r>
                      <a:r>
                        <a:rPr lang="en-US" sz="1200" dirty="0"/>
                        <a:t>+</a:t>
                      </a:r>
                      <a:r>
                        <a:rPr lang="el-GR" sz="1200" dirty="0"/>
                        <a:t>β</a:t>
                      </a:r>
                      <a:r>
                        <a:rPr lang="en-US" sz="1200" baseline="-25000" dirty="0"/>
                        <a:t>1</a:t>
                      </a:r>
                      <a:r>
                        <a:rPr lang="en-US" sz="1200" dirty="0"/>
                        <a:t>x</a:t>
                      </a:r>
                      <a:r>
                        <a:rPr lang="el-GR" sz="1200" dirty="0"/>
                        <a:t> </a:t>
                      </a:r>
                      <a:r>
                        <a:rPr lang="en-US" sz="1200" dirty="0"/>
                        <a:t>+</a:t>
                      </a:r>
                      <a:r>
                        <a:rPr lang="el-GR" sz="1200" dirty="0"/>
                        <a:t>β</a:t>
                      </a:r>
                      <a:r>
                        <a:rPr lang="en-US" sz="1200" baseline="-25000" dirty="0"/>
                        <a:t>2</a:t>
                      </a:r>
                      <a:r>
                        <a:rPr lang="en-US" sz="1200" dirty="0"/>
                        <a:t>x</a:t>
                      </a:r>
                      <a:r>
                        <a:rPr lang="en-US" sz="1200" baseline="30000" dirty="0"/>
                        <a:t>2</a:t>
                      </a:r>
                      <a:r>
                        <a:rPr lang="en-US" sz="1200" dirty="0"/>
                        <a:t>+</a:t>
                      </a:r>
                      <a:r>
                        <a:rPr lang="el-GR" sz="1200" dirty="0"/>
                        <a:t>β</a:t>
                      </a:r>
                      <a:r>
                        <a:rPr lang="en-US" sz="1200" baseline="-25000" dirty="0"/>
                        <a:t>3</a:t>
                      </a:r>
                      <a:r>
                        <a:rPr lang="en-US" sz="1200" dirty="0"/>
                        <a:t>x</a:t>
                      </a:r>
                      <a:r>
                        <a:rPr lang="en-US" sz="1200" baseline="30000" dirty="0"/>
                        <a:t>3</a:t>
                      </a:r>
                    </a:p>
                    <a:p>
                      <a:endParaRPr lang="en-US" sz="1200" dirty="0"/>
                    </a:p>
                  </a:txBody>
                  <a:tcPr marL="68580" marR="68580" marT="34290" marB="34290"/>
                </a:tc>
                <a:tc>
                  <a:txBody>
                    <a:bodyPr/>
                    <a:lstStyle/>
                    <a:p>
                      <a:r>
                        <a:rPr lang="en-US" sz="1400" dirty="0"/>
                        <a:t>7.64</a:t>
                      </a:r>
                    </a:p>
                  </a:txBody>
                  <a:tcPr marL="68580" marR="68580" marT="34290" marB="34290"/>
                </a:tc>
                <a:tc>
                  <a:txBody>
                    <a:bodyPr/>
                    <a:lstStyle/>
                    <a:p>
                      <a:r>
                        <a:rPr lang="en-US" sz="1400" dirty="0"/>
                        <a:t>8.99</a:t>
                      </a:r>
                    </a:p>
                  </a:txBody>
                  <a:tcPr marL="68580" marR="68580" marT="34290" marB="34290"/>
                </a:tc>
                <a:extLst>
                  <a:ext uri="{0D108BD9-81ED-4DB2-BD59-A6C34878D82A}">
                    <a16:rowId xmlns:a16="http://schemas.microsoft.com/office/drawing/2014/main" val="10003"/>
                  </a:ext>
                </a:extLst>
              </a:tr>
              <a:tr h="76171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#4)  Y=</a:t>
                      </a:r>
                      <a:r>
                        <a:rPr lang="el-GR" sz="1200" dirty="0"/>
                        <a:t>β</a:t>
                      </a:r>
                      <a:r>
                        <a:rPr lang="en-US" sz="1200" baseline="-25000" dirty="0"/>
                        <a:t>0</a:t>
                      </a:r>
                      <a:r>
                        <a:rPr lang="en-US" sz="1200" dirty="0"/>
                        <a:t>+</a:t>
                      </a:r>
                      <a:r>
                        <a:rPr lang="el-GR" sz="1200" dirty="0"/>
                        <a:t>β</a:t>
                      </a:r>
                      <a:r>
                        <a:rPr lang="en-US" sz="1200" baseline="-25000" dirty="0"/>
                        <a:t>1</a:t>
                      </a:r>
                      <a:r>
                        <a:rPr lang="en-US" sz="1200" dirty="0"/>
                        <a:t>x</a:t>
                      </a:r>
                      <a:r>
                        <a:rPr lang="el-GR" sz="1200" dirty="0"/>
                        <a:t> </a:t>
                      </a:r>
                      <a:r>
                        <a:rPr lang="en-US" sz="1200" dirty="0"/>
                        <a:t>+</a:t>
                      </a:r>
                      <a:r>
                        <a:rPr lang="el-GR" sz="1200" dirty="0"/>
                        <a:t>β</a:t>
                      </a:r>
                      <a:r>
                        <a:rPr lang="en-US" sz="1200" baseline="-25000" dirty="0"/>
                        <a:t>2</a:t>
                      </a:r>
                      <a:r>
                        <a:rPr lang="en-US" sz="1200" dirty="0"/>
                        <a:t>x</a:t>
                      </a:r>
                      <a:r>
                        <a:rPr lang="en-US" sz="1200" baseline="30000" dirty="0"/>
                        <a:t>2</a:t>
                      </a:r>
                      <a:r>
                        <a:rPr lang="en-US" sz="1200" dirty="0"/>
                        <a:t>+</a:t>
                      </a:r>
                      <a:r>
                        <a:rPr lang="el-GR" sz="1200" dirty="0"/>
                        <a:t>β</a:t>
                      </a:r>
                      <a:r>
                        <a:rPr lang="en-US" sz="1200" baseline="-25000" dirty="0"/>
                        <a:t>3</a:t>
                      </a:r>
                      <a:r>
                        <a:rPr lang="en-US" sz="1200" dirty="0"/>
                        <a:t>x</a:t>
                      </a:r>
                      <a:r>
                        <a:rPr lang="en-US" sz="1200" baseline="30000" dirty="0"/>
                        <a:t>3</a:t>
                      </a:r>
                      <a:r>
                        <a:rPr lang="en-US" sz="1200" dirty="0"/>
                        <a:t>+</a:t>
                      </a:r>
                      <a:r>
                        <a:rPr lang="el-GR" sz="1200" dirty="0"/>
                        <a:t> β</a:t>
                      </a:r>
                      <a:r>
                        <a:rPr lang="en-US" sz="1200" baseline="-25000" dirty="0"/>
                        <a:t>4</a:t>
                      </a:r>
                      <a:r>
                        <a:rPr lang="en-US" sz="1200" dirty="0"/>
                        <a:t>x</a:t>
                      </a:r>
                      <a:r>
                        <a:rPr lang="en-US" sz="1200" baseline="30000" dirty="0"/>
                        <a:t>4</a:t>
                      </a:r>
                      <a:r>
                        <a:rPr lang="en-US" sz="1200" dirty="0"/>
                        <a:t>+</a:t>
                      </a:r>
                      <a:r>
                        <a:rPr lang="el-GR" sz="1200" dirty="0"/>
                        <a:t>β</a:t>
                      </a:r>
                      <a:r>
                        <a:rPr lang="en-US" sz="1200" baseline="-25000" dirty="0"/>
                        <a:t>5</a:t>
                      </a:r>
                      <a:r>
                        <a:rPr lang="en-US" sz="1200" dirty="0"/>
                        <a:t>x</a:t>
                      </a:r>
                      <a:r>
                        <a:rPr lang="en-US" sz="1200" baseline="30000" dirty="0"/>
                        <a:t>5</a:t>
                      </a:r>
                      <a:r>
                        <a:rPr lang="en-US" sz="1200" dirty="0"/>
                        <a:t>+</a:t>
                      </a:r>
                      <a:r>
                        <a:rPr lang="el-GR" sz="1200" dirty="0"/>
                        <a:t> β</a:t>
                      </a:r>
                      <a:r>
                        <a:rPr lang="en-US" sz="1200" baseline="-25000" dirty="0"/>
                        <a:t>6</a:t>
                      </a:r>
                      <a:r>
                        <a:rPr lang="en-US" sz="1200" dirty="0"/>
                        <a:t>x</a:t>
                      </a:r>
                      <a:r>
                        <a:rPr lang="en-US" sz="1200" baseline="30000" dirty="0"/>
                        <a:t>6</a:t>
                      </a:r>
                      <a:r>
                        <a:rPr lang="en-US" sz="1200" dirty="0"/>
                        <a:t>+</a:t>
                      </a:r>
                      <a:r>
                        <a:rPr lang="el-GR" sz="1200" dirty="0"/>
                        <a:t>β</a:t>
                      </a:r>
                      <a:r>
                        <a:rPr lang="en-US" sz="1200" baseline="-25000" dirty="0"/>
                        <a:t>7</a:t>
                      </a:r>
                      <a:r>
                        <a:rPr lang="en-US" sz="1200" dirty="0"/>
                        <a:t>x</a:t>
                      </a:r>
                      <a:r>
                        <a:rPr lang="en-US" sz="1200" baseline="30000" dirty="0"/>
                        <a:t>7</a:t>
                      </a:r>
                      <a:r>
                        <a:rPr lang="en-US" sz="1200" dirty="0"/>
                        <a:t>+</a:t>
                      </a:r>
                      <a:r>
                        <a:rPr lang="el-GR" sz="1200" dirty="0"/>
                        <a:t> β</a:t>
                      </a:r>
                      <a:r>
                        <a:rPr lang="en-US" sz="1200" baseline="-25000" dirty="0"/>
                        <a:t>8</a:t>
                      </a:r>
                      <a:r>
                        <a:rPr lang="en-US" sz="1200" dirty="0"/>
                        <a:t>x</a:t>
                      </a:r>
                      <a:r>
                        <a:rPr lang="en-US" sz="1200" baseline="30000" dirty="0"/>
                        <a:t>8</a:t>
                      </a:r>
                      <a:r>
                        <a:rPr lang="en-US" sz="1200" dirty="0"/>
                        <a:t>+</a:t>
                      </a:r>
                      <a:r>
                        <a:rPr lang="el-GR" sz="1200" dirty="0"/>
                        <a:t>β</a:t>
                      </a:r>
                      <a:r>
                        <a:rPr lang="en-US" sz="1200" baseline="-25000" dirty="0"/>
                        <a:t>9</a:t>
                      </a:r>
                      <a:r>
                        <a:rPr lang="en-US" sz="1200" dirty="0"/>
                        <a:t>x</a:t>
                      </a:r>
                      <a:r>
                        <a:rPr lang="en-US" sz="1200" baseline="30000" dirty="0"/>
                        <a:t>9</a:t>
                      </a:r>
                      <a:r>
                        <a:rPr lang="en-US" sz="1200" dirty="0"/>
                        <a:t>+</a:t>
                      </a:r>
                      <a:r>
                        <a:rPr lang="el-GR" sz="1200" dirty="0"/>
                        <a:t> β</a:t>
                      </a:r>
                      <a:r>
                        <a:rPr lang="en-US" sz="1200" baseline="-25000" dirty="0"/>
                        <a:t>10</a:t>
                      </a:r>
                      <a:r>
                        <a:rPr lang="en-US" sz="1200" dirty="0"/>
                        <a:t>x</a:t>
                      </a:r>
                      <a:r>
                        <a:rPr lang="en-US" sz="1200" baseline="30000" dirty="0"/>
                        <a:t>10</a:t>
                      </a:r>
                      <a:r>
                        <a:rPr lang="en-US" sz="1200" dirty="0"/>
                        <a:t>+</a:t>
                      </a:r>
                      <a:r>
                        <a:rPr lang="el-GR" sz="1200" dirty="0"/>
                        <a:t>β</a:t>
                      </a:r>
                      <a:r>
                        <a:rPr lang="en-US" sz="1200" baseline="-25000" dirty="0"/>
                        <a:t>11</a:t>
                      </a:r>
                      <a:r>
                        <a:rPr lang="en-US" sz="1200" dirty="0"/>
                        <a:t>x</a:t>
                      </a:r>
                      <a:r>
                        <a:rPr lang="en-US" sz="1200" baseline="30000" dirty="0"/>
                        <a:t>11</a:t>
                      </a:r>
                      <a:r>
                        <a:rPr lang="en-US" sz="1200" dirty="0"/>
                        <a:t>+</a:t>
                      </a:r>
                      <a:r>
                        <a:rPr lang="el-GR" sz="1200" dirty="0"/>
                        <a:t> β</a:t>
                      </a:r>
                      <a:r>
                        <a:rPr lang="en-US" sz="1200" baseline="-25000" dirty="0"/>
                        <a:t>12</a:t>
                      </a:r>
                      <a:r>
                        <a:rPr lang="en-US" sz="1200" dirty="0"/>
                        <a:t>x</a:t>
                      </a:r>
                      <a:r>
                        <a:rPr lang="en-US" sz="1200" baseline="30000" dirty="0"/>
                        <a:t>12</a:t>
                      </a:r>
                      <a:r>
                        <a:rPr lang="en-US" sz="1200" dirty="0"/>
                        <a:t>+</a:t>
                      </a:r>
                      <a:r>
                        <a:rPr lang="el-GR" sz="1200" dirty="0"/>
                        <a:t>β</a:t>
                      </a:r>
                      <a:r>
                        <a:rPr lang="en-US" sz="1200" baseline="-25000" dirty="0"/>
                        <a:t>13</a:t>
                      </a:r>
                      <a:r>
                        <a:rPr lang="en-US" sz="1200" dirty="0"/>
                        <a:t>x</a:t>
                      </a:r>
                      <a:r>
                        <a:rPr lang="en-US" sz="1200" baseline="30000" dirty="0"/>
                        <a:t>13</a:t>
                      </a:r>
                      <a:r>
                        <a:rPr lang="en-US" sz="1200" dirty="0"/>
                        <a:t>+</a:t>
                      </a:r>
                      <a:r>
                        <a:rPr lang="el-GR" sz="1200" dirty="0"/>
                        <a:t> β</a:t>
                      </a:r>
                      <a:r>
                        <a:rPr lang="en-US" sz="1200" baseline="-25000" dirty="0"/>
                        <a:t>14</a:t>
                      </a:r>
                      <a:r>
                        <a:rPr lang="en-US" sz="1200" dirty="0"/>
                        <a:t>x</a:t>
                      </a:r>
                      <a:r>
                        <a:rPr lang="en-US" sz="1200" baseline="30000" dirty="0"/>
                        <a:t>14</a:t>
                      </a:r>
                      <a:r>
                        <a:rPr lang="en-US" sz="1200" dirty="0"/>
                        <a:t>+</a:t>
                      </a:r>
                      <a:r>
                        <a:rPr lang="el-GR" sz="1200" dirty="0"/>
                        <a:t>β</a:t>
                      </a:r>
                      <a:r>
                        <a:rPr lang="en-US" sz="1200" baseline="-25000" dirty="0"/>
                        <a:t>15</a:t>
                      </a:r>
                      <a:r>
                        <a:rPr lang="en-US" sz="1200" dirty="0"/>
                        <a:t>x</a:t>
                      </a:r>
                      <a:r>
                        <a:rPr lang="en-US" sz="1200" baseline="30000" dirty="0"/>
                        <a:t>15</a:t>
                      </a:r>
                      <a:r>
                        <a:rPr lang="en-US" sz="1200" dirty="0"/>
                        <a:t>+</a:t>
                      </a:r>
                      <a:r>
                        <a:rPr lang="el-GR" sz="1200" dirty="0"/>
                        <a:t> β</a:t>
                      </a:r>
                      <a:r>
                        <a:rPr lang="en-US" sz="1200" baseline="-25000" dirty="0"/>
                        <a:t>16</a:t>
                      </a:r>
                      <a:r>
                        <a:rPr lang="en-US" sz="1200" dirty="0"/>
                        <a:t>x</a:t>
                      </a:r>
                      <a:r>
                        <a:rPr lang="en-US" sz="1200" baseline="30000" dirty="0"/>
                        <a:t>16</a:t>
                      </a:r>
                      <a:r>
                        <a:rPr lang="en-US" sz="1200" dirty="0"/>
                        <a:t>+</a:t>
                      </a:r>
                      <a:r>
                        <a:rPr lang="el-GR" sz="1200" dirty="0"/>
                        <a:t>β</a:t>
                      </a:r>
                      <a:r>
                        <a:rPr lang="en-US" sz="1200" baseline="-25000" dirty="0"/>
                        <a:t>17</a:t>
                      </a:r>
                      <a:r>
                        <a:rPr lang="en-US" sz="1200" dirty="0"/>
                        <a:t>x</a:t>
                      </a:r>
                      <a:r>
                        <a:rPr lang="en-US" sz="1200" baseline="30000" dirty="0"/>
                        <a:t>17</a:t>
                      </a:r>
                      <a:r>
                        <a:rPr lang="en-US" sz="1200" dirty="0"/>
                        <a:t>+</a:t>
                      </a:r>
                      <a:r>
                        <a:rPr lang="el-GR" sz="1200" dirty="0"/>
                        <a:t> β</a:t>
                      </a:r>
                      <a:r>
                        <a:rPr lang="en-US" sz="1200" baseline="-25000" dirty="0"/>
                        <a:t>18</a:t>
                      </a:r>
                      <a:r>
                        <a:rPr lang="en-US" sz="1200" dirty="0"/>
                        <a:t>x</a:t>
                      </a:r>
                      <a:r>
                        <a:rPr lang="en-US" sz="1200" baseline="30000" dirty="0"/>
                        <a:t>18</a:t>
                      </a:r>
                      <a:r>
                        <a:rPr lang="en-US" sz="1200" dirty="0"/>
                        <a:t>+</a:t>
                      </a:r>
                      <a:r>
                        <a:rPr lang="el-GR" sz="1200" dirty="0"/>
                        <a:t>β</a:t>
                      </a:r>
                      <a:r>
                        <a:rPr lang="en-US" sz="1200" baseline="-25000" dirty="0"/>
                        <a:t>19</a:t>
                      </a:r>
                      <a:r>
                        <a:rPr lang="en-US" sz="1200" dirty="0"/>
                        <a:t>x</a:t>
                      </a:r>
                      <a:r>
                        <a:rPr lang="en-US" sz="1200" baseline="30000" dirty="0"/>
                        <a:t>19</a:t>
                      </a:r>
                      <a:r>
                        <a:rPr lang="en-US" sz="1200" dirty="0"/>
                        <a:t>+</a:t>
                      </a:r>
                      <a:r>
                        <a:rPr lang="el-GR" sz="1200" dirty="0"/>
                        <a:t> β</a:t>
                      </a:r>
                      <a:r>
                        <a:rPr lang="en-US" sz="1200" baseline="-25000" dirty="0"/>
                        <a:t>20</a:t>
                      </a:r>
                      <a:r>
                        <a:rPr lang="en-US" sz="1200" dirty="0"/>
                        <a:t>x</a:t>
                      </a:r>
                      <a:r>
                        <a:rPr lang="en-US" sz="1200" baseline="30000" dirty="0"/>
                        <a:t>20</a:t>
                      </a:r>
                    </a:p>
                  </a:txBody>
                  <a:tcPr marL="68580" marR="68580" marT="34290" marB="34290"/>
                </a:tc>
                <a:tc>
                  <a:txBody>
                    <a:bodyPr/>
                    <a:lstStyle/>
                    <a:p>
                      <a:r>
                        <a:rPr lang="en-US" sz="1400" dirty="0"/>
                        <a:t>7.38</a:t>
                      </a:r>
                    </a:p>
                  </a:txBody>
                  <a:tcPr marL="68580" marR="68580" marT="34290" marB="34290"/>
                </a:tc>
                <a:tc>
                  <a:txBody>
                    <a:bodyPr/>
                    <a:lstStyle/>
                    <a:p>
                      <a:r>
                        <a:rPr lang="en-US" sz="1400" dirty="0"/>
                        <a:t>9.19</a:t>
                      </a:r>
                    </a:p>
                  </a:txBody>
                  <a:tcPr marL="68580" marR="68580" marT="34290" marB="34290"/>
                </a:tc>
                <a:extLst>
                  <a:ext uri="{0D108BD9-81ED-4DB2-BD59-A6C34878D82A}">
                    <a16:rowId xmlns:a16="http://schemas.microsoft.com/office/drawing/2014/main" val="10004"/>
                  </a:ext>
                </a:extLst>
              </a:tr>
            </a:tbl>
          </a:graphicData>
        </a:graphic>
      </p:graphicFrame>
      <p:sp>
        <p:nvSpPr>
          <p:cNvPr id="2" name="TextBox 1"/>
          <p:cNvSpPr txBox="1"/>
          <p:nvPr/>
        </p:nvSpPr>
        <p:spPr>
          <a:xfrm>
            <a:off x="1673817" y="4690456"/>
            <a:ext cx="7338448" cy="415498"/>
          </a:xfrm>
          <a:prstGeom prst="rect">
            <a:avLst/>
          </a:prstGeom>
          <a:noFill/>
        </p:spPr>
        <p:txBody>
          <a:bodyPr wrap="square" rtlCol="0">
            <a:spAutoFit/>
          </a:bodyPr>
          <a:lstStyle/>
          <a:p>
            <a:pPr algn="r"/>
            <a:r>
              <a:rPr lang="en-US" sz="1050" dirty="0"/>
              <a:t>NOTICE: Notice that I’m only using training and validation data. This is quite common and approach.  Therefore, it can be confusing on when we should use a test. This “depends” on our goals, and the size and quality of your dataset.</a:t>
            </a:r>
          </a:p>
        </p:txBody>
      </p:sp>
    </p:spTree>
    <p:extLst>
      <p:ext uri="{BB962C8B-B14F-4D97-AF65-F5344CB8AC3E}">
        <p14:creationId xmlns:p14="http://schemas.microsoft.com/office/powerpoint/2010/main" val="2379237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3592" y="-95125"/>
            <a:ext cx="7886700" cy="994172"/>
          </a:xfrm>
        </p:spPr>
        <p:txBody>
          <a:bodyPr/>
          <a:lstStyle/>
          <a:p>
            <a:pPr eaLnBrk="1" hangingPunct="1"/>
            <a:r>
              <a:rPr lang="en-US" altLang="en-US" dirty="0"/>
              <a:t>The “Best” Performing Model… </a:t>
            </a:r>
          </a:p>
        </p:txBody>
      </p:sp>
      <p:sp>
        <p:nvSpPr>
          <p:cNvPr id="4" name="TextBox 3"/>
          <p:cNvSpPr txBox="1"/>
          <p:nvPr/>
        </p:nvSpPr>
        <p:spPr>
          <a:xfrm>
            <a:off x="1152319" y="3429427"/>
            <a:ext cx="7196852" cy="1200329"/>
          </a:xfrm>
          <a:prstGeom prst="rect">
            <a:avLst/>
          </a:prstGeom>
          <a:noFill/>
        </p:spPr>
        <p:txBody>
          <a:bodyPr wrap="square" rtlCol="0">
            <a:spAutoFit/>
          </a:bodyPr>
          <a:lstStyle/>
          <a:p>
            <a:r>
              <a:rPr lang="en-US" sz="1200" dirty="0"/>
              <a:t>What’s going on here is that the most complicated model — in this case, the 20</a:t>
            </a:r>
            <a:r>
              <a:rPr lang="en-US" sz="1200" baseline="30000" dirty="0"/>
              <a:t>th</a:t>
            </a:r>
            <a:r>
              <a:rPr lang="en-US" sz="1200" dirty="0"/>
              <a:t> order polynomial— is not fitting the generalizable features of the data. Instead, this model is fitting the sampling noise, or the accidents which don’t repeat.</a:t>
            </a:r>
          </a:p>
          <a:p>
            <a:endParaRPr lang="en-US" sz="1200" dirty="0"/>
          </a:p>
          <a:p>
            <a:r>
              <a:rPr lang="en-US" sz="1200" dirty="0"/>
              <a:t>In general, overly complex models tend to over-fit the data. Conversely, too simple models may not describe the generalized features of the data with sufficient detail and thus result in under-fitting. </a:t>
            </a:r>
          </a:p>
        </p:txBody>
      </p:sp>
      <p:graphicFrame>
        <p:nvGraphicFramePr>
          <p:cNvPr id="5" name="Table 4"/>
          <p:cNvGraphicFramePr>
            <a:graphicFrameLocks noGrp="1"/>
          </p:cNvGraphicFramePr>
          <p:nvPr/>
        </p:nvGraphicFramePr>
        <p:xfrm>
          <a:off x="1898349" y="690189"/>
          <a:ext cx="5944759" cy="2689860"/>
        </p:xfrm>
        <a:graphic>
          <a:graphicData uri="http://schemas.openxmlformats.org/drawingml/2006/table">
            <a:tbl>
              <a:tblPr firstRow="1" bandRow="1">
                <a:tableStyleId>{69012ECD-51FC-41F1-AA8D-1B2483CD663E}</a:tableStyleId>
              </a:tblPr>
              <a:tblGrid>
                <a:gridCol w="3393364">
                  <a:extLst>
                    <a:ext uri="{9D8B030D-6E8A-4147-A177-3AD203B41FA5}">
                      <a16:colId xmlns:a16="http://schemas.microsoft.com/office/drawing/2014/main" val="20000"/>
                    </a:ext>
                  </a:extLst>
                </a:gridCol>
                <a:gridCol w="1228213">
                  <a:extLst>
                    <a:ext uri="{9D8B030D-6E8A-4147-A177-3AD203B41FA5}">
                      <a16:colId xmlns:a16="http://schemas.microsoft.com/office/drawing/2014/main" val="20001"/>
                    </a:ext>
                  </a:extLst>
                </a:gridCol>
                <a:gridCol w="1323182">
                  <a:extLst>
                    <a:ext uri="{9D8B030D-6E8A-4147-A177-3AD203B41FA5}">
                      <a16:colId xmlns:a16="http://schemas.microsoft.com/office/drawing/2014/main" val="20002"/>
                    </a:ext>
                  </a:extLst>
                </a:gridCol>
              </a:tblGrid>
              <a:tr h="476075">
                <a:tc>
                  <a:txBody>
                    <a:bodyPr/>
                    <a:lstStyle/>
                    <a:p>
                      <a:pPr algn="ctr"/>
                      <a:r>
                        <a:rPr lang="en-US" sz="1400" dirty="0"/>
                        <a:t>Set of Predictive Models</a:t>
                      </a:r>
                    </a:p>
                  </a:txBody>
                  <a:tcPr marL="68580" marR="68580" marT="34290" marB="34290"/>
                </a:tc>
                <a:tc>
                  <a:txBody>
                    <a:bodyPr/>
                    <a:lstStyle/>
                    <a:p>
                      <a:r>
                        <a:rPr lang="en-US" sz="900" dirty="0"/>
                        <a:t>Model Fit on Training Data </a:t>
                      </a:r>
                    </a:p>
                    <a:p>
                      <a:r>
                        <a:rPr lang="en-US" sz="800" dirty="0"/>
                        <a:t>(Sum of Squared Errors)</a:t>
                      </a:r>
                    </a:p>
                  </a:txBody>
                  <a:tcPr marL="68580" marR="68580" marT="34290" marB="34290"/>
                </a:tc>
                <a:tc>
                  <a:txBody>
                    <a:bodyPr/>
                    <a:lstStyle/>
                    <a:p>
                      <a:r>
                        <a:rPr lang="en-US" sz="900" dirty="0"/>
                        <a:t>Model Fit on Validation Data</a:t>
                      </a:r>
                    </a:p>
                    <a:p>
                      <a:r>
                        <a:rPr lang="en-US" sz="800" dirty="0"/>
                        <a:t> (Sum of Squared Errors)</a:t>
                      </a:r>
                    </a:p>
                  </a:txBody>
                  <a:tcPr marL="68580" marR="68580" marT="34290" marB="34290"/>
                </a:tc>
                <a:extLst>
                  <a:ext uri="{0D108BD9-81ED-4DB2-BD59-A6C34878D82A}">
                    <a16:rowId xmlns:a16="http://schemas.microsoft.com/office/drawing/2014/main" val="10000"/>
                  </a:ext>
                </a:extLst>
              </a:tr>
              <a:tr h="4343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#1)   Y=</a:t>
                      </a:r>
                      <a:r>
                        <a:rPr lang="el-GR" sz="1200" dirty="0"/>
                        <a:t>β</a:t>
                      </a:r>
                      <a:r>
                        <a:rPr lang="en-US" sz="1200" baseline="-25000" dirty="0"/>
                        <a:t>0</a:t>
                      </a:r>
                      <a:r>
                        <a:rPr lang="en-US" sz="1200" dirty="0"/>
                        <a:t>+</a:t>
                      </a:r>
                      <a:r>
                        <a:rPr lang="el-GR" sz="1200" dirty="0"/>
                        <a:t>β</a:t>
                      </a:r>
                      <a:r>
                        <a:rPr lang="en-US" sz="1200" baseline="-25000" dirty="0"/>
                        <a:t>1</a:t>
                      </a:r>
                      <a:r>
                        <a:rPr lang="en-US" sz="1200" dirty="0"/>
                        <a:t>x</a:t>
                      </a:r>
                    </a:p>
                    <a:p>
                      <a:endParaRPr lang="en-US" sz="1200" dirty="0"/>
                    </a:p>
                  </a:txBody>
                  <a:tcPr marL="68580" marR="68580" marT="34290" marB="34290"/>
                </a:tc>
                <a:tc>
                  <a:txBody>
                    <a:bodyPr/>
                    <a:lstStyle/>
                    <a:p>
                      <a:r>
                        <a:rPr lang="en-US" sz="1400" dirty="0"/>
                        <a:t>10.71</a:t>
                      </a:r>
                    </a:p>
                  </a:txBody>
                  <a:tcPr marL="68580" marR="68580" marT="34290" marB="34290"/>
                </a:tc>
                <a:tc>
                  <a:txBody>
                    <a:bodyPr/>
                    <a:lstStyle/>
                    <a:p>
                      <a:r>
                        <a:rPr lang="en-US" sz="1400" dirty="0"/>
                        <a:t>10.31</a:t>
                      </a:r>
                    </a:p>
                  </a:txBody>
                  <a:tcPr marL="68580" marR="68580" marT="34290" marB="34290"/>
                </a:tc>
                <a:extLst>
                  <a:ext uri="{0D108BD9-81ED-4DB2-BD59-A6C34878D82A}">
                    <a16:rowId xmlns:a16="http://schemas.microsoft.com/office/drawing/2014/main" val="10001"/>
                  </a:ext>
                </a:extLst>
              </a:tr>
              <a:tr h="4343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#2)  Y=</a:t>
                      </a:r>
                      <a:r>
                        <a:rPr lang="el-GR" sz="1200" dirty="0"/>
                        <a:t>β</a:t>
                      </a:r>
                      <a:r>
                        <a:rPr lang="en-US" sz="1200" baseline="-25000" dirty="0"/>
                        <a:t>0</a:t>
                      </a:r>
                      <a:r>
                        <a:rPr lang="en-US" sz="1200" dirty="0"/>
                        <a:t>+</a:t>
                      </a:r>
                      <a:r>
                        <a:rPr lang="el-GR" sz="1200" dirty="0"/>
                        <a:t>β</a:t>
                      </a:r>
                      <a:r>
                        <a:rPr lang="en-US" sz="1200" baseline="-25000" dirty="0"/>
                        <a:t>1</a:t>
                      </a:r>
                      <a:r>
                        <a:rPr lang="en-US" sz="1200" dirty="0"/>
                        <a:t>x</a:t>
                      </a:r>
                      <a:r>
                        <a:rPr lang="el-GR" sz="1200" dirty="0"/>
                        <a:t> β</a:t>
                      </a:r>
                      <a:r>
                        <a:rPr lang="en-US" sz="1200" baseline="-25000" dirty="0"/>
                        <a:t>2</a:t>
                      </a:r>
                      <a:r>
                        <a:rPr lang="en-US" sz="1200" dirty="0"/>
                        <a:t>x</a:t>
                      </a:r>
                      <a:r>
                        <a:rPr lang="en-US" sz="1200" baseline="30000" dirty="0"/>
                        <a:t>2</a:t>
                      </a:r>
                    </a:p>
                    <a:p>
                      <a:endParaRPr lang="en-US" sz="1200" dirty="0"/>
                    </a:p>
                  </a:txBody>
                  <a:tcPr marL="68580" marR="68580" marT="34290" marB="34290"/>
                </a:tc>
                <a:tc>
                  <a:txBody>
                    <a:bodyPr/>
                    <a:lstStyle/>
                    <a:p>
                      <a:r>
                        <a:rPr lang="en-US" sz="1400" dirty="0"/>
                        <a:t>9.94</a:t>
                      </a:r>
                    </a:p>
                  </a:txBody>
                  <a:tcPr marL="68580" marR="68580" marT="34290" marB="34290"/>
                </a:tc>
                <a:tc>
                  <a:txBody>
                    <a:bodyPr/>
                    <a:lstStyle/>
                    <a:p>
                      <a:r>
                        <a:rPr lang="en-US" sz="1400" dirty="0"/>
                        <a:t>10.21</a:t>
                      </a:r>
                    </a:p>
                  </a:txBody>
                  <a:tcPr marL="68580" marR="68580" marT="34290" marB="34290"/>
                </a:tc>
                <a:extLst>
                  <a:ext uri="{0D108BD9-81ED-4DB2-BD59-A6C34878D82A}">
                    <a16:rowId xmlns:a16="http://schemas.microsoft.com/office/drawing/2014/main" val="10002"/>
                  </a:ext>
                </a:extLst>
              </a:tr>
              <a:tr h="4343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#3)</a:t>
                      </a:r>
                      <a:r>
                        <a:rPr lang="en-US" sz="1200" baseline="0" dirty="0"/>
                        <a:t>  </a:t>
                      </a:r>
                      <a:r>
                        <a:rPr lang="en-US" sz="1200" dirty="0"/>
                        <a:t>Y=</a:t>
                      </a:r>
                      <a:r>
                        <a:rPr lang="el-GR" sz="1200" dirty="0"/>
                        <a:t>β</a:t>
                      </a:r>
                      <a:r>
                        <a:rPr lang="en-US" sz="1200" baseline="-25000" dirty="0"/>
                        <a:t>0</a:t>
                      </a:r>
                      <a:r>
                        <a:rPr lang="en-US" sz="1200" dirty="0"/>
                        <a:t>+</a:t>
                      </a:r>
                      <a:r>
                        <a:rPr lang="el-GR" sz="1200" dirty="0"/>
                        <a:t>β</a:t>
                      </a:r>
                      <a:r>
                        <a:rPr lang="en-US" sz="1200" baseline="-25000" dirty="0"/>
                        <a:t>1</a:t>
                      </a:r>
                      <a:r>
                        <a:rPr lang="en-US" sz="1200" dirty="0"/>
                        <a:t>x</a:t>
                      </a:r>
                      <a:r>
                        <a:rPr lang="el-GR" sz="1200" dirty="0"/>
                        <a:t> </a:t>
                      </a:r>
                      <a:r>
                        <a:rPr lang="en-US" sz="1200" dirty="0"/>
                        <a:t>+</a:t>
                      </a:r>
                      <a:r>
                        <a:rPr lang="el-GR" sz="1200" dirty="0"/>
                        <a:t>β</a:t>
                      </a:r>
                      <a:r>
                        <a:rPr lang="en-US" sz="1200" baseline="-25000" dirty="0"/>
                        <a:t>2</a:t>
                      </a:r>
                      <a:r>
                        <a:rPr lang="en-US" sz="1200" dirty="0"/>
                        <a:t>x</a:t>
                      </a:r>
                      <a:r>
                        <a:rPr lang="en-US" sz="1200" baseline="30000" dirty="0"/>
                        <a:t>2</a:t>
                      </a:r>
                      <a:r>
                        <a:rPr lang="en-US" sz="1200" dirty="0"/>
                        <a:t>+</a:t>
                      </a:r>
                      <a:r>
                        <a:rPr lang="el-GR" sz="1200" dirty="0"/>
                        <a:t>β</a:t>
                      </a:r>
                      <a:r>
                        <a:rPr lang="en-US" sz="1200" baseline="-25000" dirty="0"/>
                        <a:t>3</a:t>
                      </a:r>
                      <a:r>
                        <a:rPr lang="en-US" sz="1200" dirty="0"/>
                        <a:t>x</a:t>
                      </a:r>
                      <a:r>
                        <a:rPr lang="en-US" sz="1200" baseline="30000" dirty="0"/>
                        <a:t>3</a:t>
                      </a:r>
                    </a:p>
                    <a:p>
                      <a:endParaRPr lang="en-US" sz="1200" dirty="0"/>
                    </a:p>
                  </a:txBody>
                  <a:tcPr marL="68580" marR="68580" marT="34290" marB="34290"/>
                </a:tc>
                <a:tc>
                  <a:txBody>
                    <a:bodyPr/>
                    <a:lstStyle/>
                    <a:p>
                      <a:r>
                        <a:rPr lang="en-US" sz="1400" dirty="0"/>
                        <a:t>7.64</a:t>
                      </a:r>
                    </a:p>
                  </a:txBody>
                  <a:tcPr marL="68580" marR="68580" marT="34290" marB="34290"/>
                </a:tc>
                <a:tc>
                  <a:txBody>
                    <a:bodyPr/>
                    <a:lstStyle/>
                    <a:p>
                      <a:r>
                        <a:rPr lang="en-US" sz="1400" dirty="0"/>
                        <a:t>8.99</a:t>
                      </a:r>
                    </a:p>
                  </a:txBody>
                  <a:tcPr marL="68580" marR="68580" marT="34290" marB="34290"/>
                </a:tc>
                <a:extLst>
                  <a:ext uri="{0D108BD9-81ED-4DB2-BD59-A6C34878D82A}">
                    <a16:rowId xmlns:a16="http://schemas.microsoft.com/office/drawing/2014/main" val="10003"/>
                  </a:ext>
                </a:extLst>
              </a:tr>
              <a:tr h="76171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#4)  Y=</a:t>
                      </a:r>
                      <a:r>
                        <a:rPr lang="el-GR" sz="1200" dirty="0"/>
                        <a:t>β</a:t>
                      </a:r>
                      <a:r>
                        <a:rPr lang="en-US" sz="1200" baseline="-25000" dirty="0"/>
                        <a:t>0</a:t>
                      </a:r>
                      <a:r>
                        <a:rPr lang="en-US" sz="1200" dirty="0"/>
                        <a:t>+</a:t>
                      </a:r>
                      <a:r>
                        <a:rPr lang="el-GR" sz="1200" dirty="0"/>
                        <a:t>β</a:t>
                      </a:r>
                      <a:r>
                        <a:rPr lang="en-US" sz="1200" baseline="-25000" dirty="0"/>
                        <a:t>1</a:t>
                      </a:r>
                      <a:r>
                        <a:rPr lang="en-US" sz="1200" dirty="0"/>
                        <a:t>x</a:t>
                      </a:r>
                      <a:r>
                        <a:rPr lang="el-GR" sz="1200" dirty="0"/>
                        <a:t> </a:t>
                      </a:r>
                      <a:r>
                        <a:rPr lang="en-US" sz="1200" dirty="0"/>
                        <a:t>+</a:t>
                      </a:r>
                      <a:r>
                        <a:rPr lang="el-GR" sz="1200" dirty="0"/>
                        <a:t>β</a:t>
                      </a:r>
                      <a:r>
                        <a:rPr lang="en-US" sz="1200" baseline="-25000" dirty="0"/>
                        <a:t>2</a:t>
                      </a:r>
                      <a:r>
                        <a:rPr lang="en-US" sz="1200" dirty="0"/>
                        <a:t>x</a:t>
                      </a:r>
                      <a:r>
                        <a:rPr lang="en-US" sz="1200" baseline="30000" dirty="0"/>
                        <a:t>2</a:t>
                      </a:r>
                      <a:r>
                        <a:rPr lang="en-US" sz="1200" dirty="0"/>
                        <a:t>+</a:t>
                      </a:r>
                      <a:r>
                        <a:rPr lang="el-GR" sz="1200" dirty="0"/>
                        <a:t>β</a:t>
                      </a:r>
                      <a:r>
                        <a:rPr lang="en-US" sz="1200" baseline="-25000" dirty="0"/>
                        <a:t>3</a:t>
                      </a:r>
                      <a:r>
                        <a:rPr lang="en-US" sz="1200" dirty="0"/>
                        <a:t>x</a:t>
                      </a:r>
                      <a:r>
                        <a:rPr lang="en-US" sz="1200" baseline="30000" dirty="0"/>
                        <a:t>3</a:t>
                      </a:r>
                      <a:r>
                        <a:rPr lang="en-US" sz="1200" dirty="0"/>
                        <a:t>+</a:t>
                      </a:r>
                      <a:r>
                        <a:rPr lang="el-GR" sz="1200" dirty="0"/>
                        <a:t> β</a:t>
                      </a:r>
                      <a:r>
                        <a:rPr lang="en-US" sz="1200" baseline="-25000" dirty="0"/>
                        <a:t>4</a:t>
                      </a:r>
                      <a:r>
                        <a:rPr lang="en-US" sz="1200" dirty="0"/>
                        <a:t>x</a:t>
                      </a:r>
                      <a:r>
                        <a:rPr lang="en-US" sz="1200" baseline="30000" dirty="0"/>
                        <a:t>4</a:t>
                      </a:r>
                      <a:r>
                        <a:rPr lang="en-US" sz="1200" dirty="0"/>
                        <a:t>+</a:t>
                      </a:r>
                      <a:r>
                        <a:rPr lang="el-GR" sz="1200" dirty="0"/>
                        <a:t>β</a:t>
                      </a:r>
                      <a:r>
                        <a:rPr lang="en-US" sz="1200" baseline="-25000" dirty="0"/>
                        <a:t>5</a:t>
                      </a:r>
                      <a:r>
                        <a:rPr lang="en-US" sz="1200" dirty="0"/>
                        <a:t>x</a:t>
                      </a:r>
                      <a:r>
                        <a:rPr lang="en-US" sz="1200" baseline="30000" dirty="0"/>
                        <a:t>5</a:t>
                      </a:r>
                      <a:r>
                        <a:rPr lang="en-US" sz="1200" dirty="0"/>
                        <a:t>+</a:t>
                      </a:r>
                      <a:r>
                        <a:rPr lang="el-GR" sz="1200" dirty="0"/>
                        <a:t> β</a:t>
                      </a:r>
                      <a:r>
                        <a:rPr lang="en-US" sz="1200" baseline="-25000" dirty="0"/>
                        <a:t>6</a:t>
                      </a:r>
                      <a:r>
                        <a:rPr lang="en-US" sz="1200" dirty="0"/>
                        <a:t>x</a:t>
                      </a:r>
                      <a:r>
                        <a:rPr lang="en-US" sz="1200" baseline="30000" dirty="0"/>
                        <a:t>6</a:t>
                      </a:r>
                      <a:r>
                        <a:rPr lang="en-US" sz="1200" dirty="0"/>
                        <a:t>+</a:t>
                      </a:r>
                      <a:r>
                        <a:rPr lang="el-GR" sz="1200" dirty="0"/>
                        <a:t>β</a:t>
                      </a:r>
                      <a:r>
                        <a:rPr lang="en-US" sz="1200" baseline="-25000" dirty="0"/>
                        <a:t>7</a:t>
                      </a:r>
                      <a:r>
                        <a:rPr lang="en-US" sz="1200" dirty="0"/>
                        <a:t>x</a:t>
                      </a:r>
                      <a:r>
                        <a:rPr lang="en-US" sz="1200" baseline="30000" dirty="0"/>
                        <a:t>7</a:t>
                      </a:r>
                      <a:r>
                        <a:rPr lang="en-US" sz="1200" dirty="0"/>
                        <a:t>+</a:t>
                      </a:r>
                      <a:r>
                        <a:rPr lang="el-GR" sz="1200" dirty="0"/>
                        <a:t> β</a:t>
                      </a:r>
                      <a:r>
                        <a:rPr lang="en-US" sz="1200" baseline="-25000" dirty="0"/>
                        <a:t>8</a:t>
                      </a:r>
                      <a:r>
                        <a:rPr lang="en-US" sz="1200" dirty="0"/>
                        <a:t>x</a:t>
                      </a:r>
                      <a:r>
                        <a:rPr lang="en-US" sz="1200" baseline="30000" dirty="0"/>
                        <a:t>8</a:t>
                      </a:r>
                      <a:r>
                        <a:rPr lang="en-US" sz="1200" dirty="0"/>
                        <a:t>+</a:t>
                      </a:r>
                      <a:r>
                        <a:rPr lang="el-GR" sz="1200" dirty="0"/>
                        <a:t>β</a:t>
                      </a:r>
                      <a:r>
                        <a:rPr lang="en-US" sz="1200" baseline="-25000" dirty="0"/>
                        <a:t>9</a:t>
                      </a:r>
                      <a:r>
                        <a:rPr lang="en-US" sz="1200" dirty="0"/>
                        <a:t>x</a:t>
                      </a:r>
                      <a:r>
                        <a:rPr lang="en-US" sz="1200" baseline="30000" dirty="0"/>
                        <a:t>9</a:t>
                      </a:r>
                      <a:r>
                        <a:rPr lang="en-US" sz="1200" dirty="0"/>
                        <a:t>+</a:t>
                      </a:r>
                      <a:r>
                        <a:rPr lang="el-GR" sz="1200" dirty="0"/>
                        <a:t> β</a:t>
                      </a:r>
                      <a:r>
                        <a:rPr lang="en-US" sz="1200" baseline="-25000" dirty="0"/>
                        <a:t>10</a:t>
                      </a:r>
                      <a:r>
                        <a:rPr lang="en-US" sz="1200" dirty="0"/>
                        <a:t>x</a:t>
                      </a:r>
                      <a:r>
                        <a:rPr lang="en-US" sz="1200" baseline="30000" dirty="0"/>
                        <a:t>10</a:t>
                      </a:r>
                      <a:r>
                        <a:rPr lang="en-US" sz="1200" dirty="0"/>
                        <a:t>+</a:t>
                      </a:r>
                      <a:r>
                        <a:rPr lang="el-GR" sz="1200" dirty="0"/>
                        <a:t>β</a:t>
                      </a:r>
                      <a:r>
                        <a:rPr lang="en-US" sz="1200" baseline="-25000" dirty="0"/>
                        <a:t>11</a:t>
                      </a:r>
                      <a:r>
                        <a:rPr lang="en-US" sz="1200" dirty="0"/>
                        <a:t>x</a:t>
                      </a:r>
                      <a:r>
                        <a:rPr lang="en-US" sz="1200" baseline="30000" dirty="0"/>
                        <a:t>11</a:t>
                      </a:r>
                      <a:r>
                        <a:rPr lang="en-US" sz="1200" dirty="0"/>
                        <a:t>+</a:t>
                      </a:r>
                      <a:r>
                        <a:rPr lang="el-GR" sz="1200" dirty="0"/>
                        <a:t> β</a:t>
                      </a:r>
                      <a:r>
                        <a:rPr lang="en-US" sz="1200" baseline="-25000" dirty="0"/>
                        <a:t>12</a:t>
                      </a:r>
                      <a:r>
                        <a:rPr lang="en-US" sz="1200" dirty="0"/>
                        <a:t>x</a:t>
                      </a:r>
                      <a:r>
                        <a:rPr lang="en-US" sz="1200" baseline="30000" dirty="0"/>
                        <a:t>12</a:t>
                      </a:r>
                      <a:r>
                        <a:rPr lang="en-US" sz="1200" dirty="0"/>
                        <a:t>+</a:t>
                      </a:r>
                      <a:r>
                        <a:rPr lang="el-GR" sz="1200" dirty="0"/>
                        <a:t>β</a:t>
                      </a:r>
                      <a:r>
                        <a:rPr lang="en-US" sz="1200" baseline="-25000" dirty="0"/>
                        <a:t>13</a:t>
                      </a:r>
                      <a:r>
                        <a:rPr lang="en-US" sz="1200" dirty="0"/>
                        <a:t>x</a:t>
                      </a:r>
                      <a:r>
                        <a:rPr lang="en-US" sz="1200" baseline="30000" dirty="0"/>
                        <a:t>13</a:t>
                      </a:r>
                      <a:r>
                        <a:rPr lang="en-US" sz="1200" dirty="0"/>
                        <a:t>+</a:t>
                      </a:r>
                      <a:r>
                        <a:rPr lang="el-GR" sz="1200" dirty="0"/>
                        <a:t> β</a:t>
                      </a:r>
                      <a:r>
                        <a:rPr lang="en-US" sz="1200" baseline="-25000" dirty="0"/>
                        <a:t>14</a:t>
                      </a:r>
                      <a:r>
                        <a:rPr lang="en-US" sz="1200" dirty="0"/>
                        <a:t>x</a:t>
                      </a:r>
                      <a:r>
                        <a:rPr lang="en-US" sz="1200" baseline="30000" dirty="0"/>
                        <a:t>14</a:t>
                      </a:r>
                      <a:r>
                        <a:rPr lang="en-US" sz="1200" dirty="0"/>
                        <a:t>+</a:t>
                      </a:r>
                      <a:r>
                        <a:rPr lang="el-GR" sz="1200" dirty="0"/>
                        <a:t>β</a:t>
                      </a:r>
                      <a:r>
                        <a:rPr lang="en-US" sz="1200" baseline="-25000" dirty="0"/>
                        <a:t>15</a:t>
                      </a:r>
                      <a:r>
                        <a:rPr lang="en-US" sz="1200" dirty="0"/>
                        <a:t>x</a:t>
                      </a:r>
                      <a:r>
                        <a:rPr lang="en-US" sz="1200" baseline="30000" dirty="0"/>
                        <a:t>15</a:t>
                      </a:r>
                      <a:r>
                        <a:rPr lang="en-US" sz="1200" dirty="0"/>
                        <a:t>+</a:t>
                      </a:r>
                      <a:r>
                        <a:rPr lang="el-GR" sz="1200" dirty="0"/>
                        <a:t> β</a:t>
                      </a:r>
                      <a:r>
                        <a:rPr lang="en-US" sz="1200" baseline="-25000" dirty="0"/>
                        <a:t>16</a:t>
                      </a:r>
                      <a:r>
                        <a:rPr lang="en-US" sz="1200" dirty="0"/>
                        <a:t>x</a:t>
                      </a:r>
                      <a:r>
                        <a:rPr lang="en-US" sz="1200" baseline="30000" dirty="0"/>
                        <a:t>16</a:t>
                      </a:r>
                      <a:r>
                        <a:rPr lang="en-US" sz="1200" dirty="0"/>
                        <a:t>+</a:t>
                      </a:r>
                      <a:r>
                        <a:rPr lang="el-GR" sz="1200" dirty="0"/>
                        <a:t>β</a:t>
                      </a:r>
                      <a:r>
                        <a:rPr lang="en-US" sz="1200" baseline="-25000" dirty="0"/>
                        <a:t>17</a:t>
                      </a:r>
                      <a:r>
                        <a:rPr lang="en-US" sz="1200" dirty="0"/>
                        <a:t>x</a:t>
                      </a:r>
                      <a:r>
                        <a:rPr lang="en-US" sz="1200" baseline="30000" dirty="0"/>
                        <a:t>17</a:t>
                      </a:r>
                      <a:r>
                        <a:rPr lang="en-US" sz="1200" dirty="0"/>
                        <a:t>+</a:t>
                      </a:r>
                      <a:r>
                        <a:rPr lang="el-GR" sz="1200" dirty="0"/>
                        <a:t> β</a:t>
                      </a:r>
                      <a:r>
                        <a:rPr lang="en-US" sz="1200" baseline="-25000" dirty="0"/>
                        <a:t>18</a:t>
                      </a:r>
                      <a:r>
                        <a:rPr lang="en-US" sz="1200" dirty="0"/>
                        <a:t>x</a:t>
                      </a:r>
                      <a:r>
                        <a:rPr lang="en-US" sz="1200" baseline="30000" dirty="0"/>
                        <a:t>18</a:t>
                      </a:r>
                      <a:r>
                        <a:rPr lang="en-US" sz="1200" dirty="0"/>
                        <a:t>+</a:t>
                      </a:r>
                      <a:r>
                        <a:rPr lang="el-GR" sz="1200" dirty="0"/>
                        <a:t>β</a:t>
                      </a:r>
                      <a:r>
                        <a:rPr lang="en-US" sz="1200" baseline="-25000" dirty="0"/>
                        <a:t>19</a:t>
                      </a:r>
                      <a:r>
                        <a:rPr lang="en-US" sz="1200" dirty="0"/>
                        <a:t>x</a:t>
                      </a:r>
                      <a:r>
                        <a:rPr lang="en-US" sz="1200" baseline="30000" dirty="0"/>
                        <a:t>19</a:t>
                      </a:r>
                      <a:r>
                        <a:rPr lang="en-US" sz="1200" dirty="0"/>
                        <a:t>+</a:t>
                      </a:r>
                      <a:r>
                        <a:rPr lang="el-GR" sz="1200" dirty="0"/>
                        <a:t> β</a:t>
                      </a:r>
                      <a:r>
                        <a:rPr lang="en-US" sz="1200" baseline="-25000" dirty="0"/>
                        <a:t>20</a:t>
                      </a:r>
                      <a:r>
                        <a:rPr lang="en-US" sz="1200" dirty="0"/>
                        <a:t>x</a:t>
                      </a:r>
                      <a:r>
                        <a:rPr lang="en-US" sz="1200" baseline="30000" dirty="0"/>
                        <a:t>20</a:t>
                      </a:r>
                    </a:p>
                  </a:txBody>
                  <a:tcPr marL="68580" marR="68580" marT="34290" marB="34290"/>
                </a:tc>
                <a:tc>
                  <a:txBody>
                    <a:bodyPr/>
                    <a:lstStyle/>
                    <a:p>
                      <a:r>
                        <a:rPr lang="en-US" sz="1400" dirty="0"/>
                        <a:t>7.38</a:t>
                      </a:r>
                    </a:p>
                  </a:txBody>
                  <a:tcPr marL="68580" marR="68580" marT="34290" marB="34290"/>
                </a:tc>
                <a:tc>
                  <a:txBody>
                    <a:bodyPr/>
                    <a:lstStyle/>
                    <a:p>
                      <a:r>
                        <a:rPr lang="en-US" sz="1400" dirty="0"/>
                        <a:t>9.19</a:t>
                      </a:r>
                    </a:p>
                  </a:txBody>
                  <a:tcPr marL="68580" marR="68580" marT="34290" marB="34290"/>
                </a:tc>
                <a:extLst>
                  <a:ext uri="{0D108BD9-81ED-4DB2-BD59-A6C34878D82A}">
                    <a16:rowId xmlns:a16="http://schemas.microsoft.com/office/drawing/2014/main" val="10004"/>
                  </a:ext>
                </a:extLst>
              </a:tr>
            </a:tbl>
          </a:graphicData>
        </a:graphic>
      </p:graphicFrame>
      <p:cxnSp>
        <p:nvCxnSpPr>
          <p:cNvPr id="3" name="Straight Arrow Connector 2"/>
          <p:cNvCxnSpPr/>
          <p:nvPr/>
        </p:nvCxnSpPr>
        <p:spPr>
          <a:xfrm>
            <a:off x="5718124" y="2182349"/>
            <a:ext cx="5443" cy="46808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983375" y="2182349"/>
            <a:ext cx="5443" cy="46808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836894" y="2182349"/>
            <a:ext cx="5443" cy="46808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682814" y="2231727"/>
            <a:ext cx="558166" cy="207749"/>
          </a:xfrm>
          <a:prstGeom prst="rect">
            <a:avLst/>
          </a:prstGeom>
          <a:noFill/>
        </p:spPr>
        <p:txBody>
          <a:bodyPr wrap="none" rtlCol="0">
            <a:spAutoFit/>
          </a:bodyPr>
          <a:lstStyle/>
          <a:p>
            <a:r>
              <a:rPr lang="en-US" sz="750" b="1" dirty="0">
                <a:solidFill>
                  <a:srgbClr val="FF0000"/>
                </a:solidFill>
              </a:rPr>
              <a:t>Better fit</a:t>
            </a:r>
          </a:p>
        </p:txBody>
      </p:sp>
      <p:sp>
        <p:nvSpPr>
          <p:cNvPr id="10" name="TextBox 9"/>
          <p:cNvSpPr txBox="1"/>
          <p:nvPr/>
        </p:nvSpPr>
        <p:spPr>
          <a:xfrm>
            <a:off x="6930175" y="2231727"/>
            <a:ext cx="567784" cy="207749"/>
          </a:xfrm>
          <a:prstGeom prst="rect">
            <a:avLst/>
          </a:prstGeom>
          <a:noFill/>
        </p:spPr>
        <p:txBody>
          <a:bodyPr wrap="none" rtlCol="0">
            <a:spAutoFit/>
          </a:bodyPr>
          <a:lstStyle/>
          <a:p>
            <a:r>
              <a:rPr lang="en-US" sz="750" b="1" dirty="0">
                <a:solidFill>
                  <a:srgbClr val="FF0000"/>
                </a:solidFill>
              </a:rPr>
              <a:t>Worse fit</a:t>
            </a:r>
          </a:p>
        </p:txBody>
      </p:sp>
      <p:sp>
        <p:nvSpPr>
          <p:cNvPr id="9" name="TextBox 8"/>
          <p:cNvSpPr txBox="1"/>
          <p:nvPr/>
        </p:nvSpPr>
        <p:spPr>
          <a:xfrm>
            <a:off x="1253141" y="2231727"/>
            <a:ext cx="660758" cy="323165"/>
          </a:xfrm>
          <a:prstGeom prst="rect">
            <a:avLst/>
          </a:prstGeom>
          <a:noFill/>
        </p:spPr>
        <p:txBody>
          <a:bodyPr wrap="none" rtlCol="0">
            <a:spAutoFit/>
          </a:bodyPr>
          <a:lstStyle/>
          <a:p>
            <a:pPr algn="r"/>
            <a:r>
              <a:rPr lang="en-US" sz="750" b="1" dirty="0">
                <a:solidFill>
                  <a:srgbClr val="FF0000"/>
                </a:solidFill>
              </a:rPr>
              <a:t>Increasing </a:t>
            </a:r>
          </a:p>
          <a:p>
            <a:pPr algn="r"/>
            <a:r>
              <a:rPr lang="en-US" sz="750" b="1" dirty="0">
                <a:solidFill>
                  <a:srgbClr val="FF0000"/>
                </a:solidFill>
              </a:rPr>
              <a:t>Complexity</a:t>
            </a:r>
          </a:p>
        </p:txBody>
      </p:sp>
    </p:spTree>
    <p:extLst>
      <p:ext uri="{BB962C8B-B14F-4D97-AF65-F5344CB8AC3E}">
        <p14:creationId xmlns:p14="http://schemas.microsoft.com/office/powerpoint/2010/main" val="2599877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822910" y="1271747"/>
          <a:ext cx="5944759" cy="2689860"/>
        </p:xfrm>
        <a:graphic>
          <a:graphicData uri="http://schemas.openxmlformats.org/drawingml/2006/table">
            <a:tbl>
              <a:tblPr firstRow="1" bandRow="1">
                <a:tableStyleId>{69012ECD-51FC-41F1-AA8D-1B2483CD663E}</a:tableStyleId>
              </a:tblPr>
              <a:tblGrid>
                <a:gridCol w="3393364">
                  <a:extLst>
                    <a:ext uri="{9D8B030D-6E8A-4147-A177-3AD203B41FA5}">
                      <a16:colId xmlns:a16="http://schemas.microsoft.com/office/drawing/2014/main" val="20000"/>
                    </a:ext>
                  </a:extLst>
                </a:gridCol>
                <a:gridCol w="1228213">
                  <a:extLst>
                    <a:ext uri="{9D8B030D-6E8A-4147-A177-3AD203B41FA5}">
                      <a16:colId xmlns:a16="http://schemas.microsoft.com/office/drawing/2014/main" val="20001"/>
                    </a:ext>
                  </a:extLst>
                </a:gridCol>
                <a:gridCol w="1323182">
                  <a:extLst>
                    <a:ext uri="{9D8B030D-6E8A-4147-A177-3AD203B41FA5}">
                      <a16:colId xmlns:a16="http://schemas.microsoft.com/office/drawing/2014/main" val="20002"/>
                    </a:ext>
                  </a:extLst>
                </a:gridCol>
              </a:tblGrid>
              <a:tr h="476075">
                <a:tc>
                  <a:txBody>
                    <a:bodyPr/>
                    <a:lstStyle/>
                    <a:p>
                      <a:pPr algn="ctr"/>
                      <a:r>
                        <a:rPr lang="en-US" sz="1400" dirty="0"/>
                        <a:t>Set of Predictive Models</a:t>
                      </a:r>
                    </a:p>
                  </a:txBody>
                  <a:tcPr marL="68580" marR="68580" marT="34290" marB="34290"/>
                </a:tc>
                <a:tc>
                  <a:txBody>
                    <a:bodyPr/>
                    <a:lstStyle/>
                    <a:p>
                      <a:r>
                        <a:rPr lang="en-US" sz="900" dirty="0"/>
                        <a:t>Model Fit on Training Data </a:t>
                      </a:r>
                    </a:p>
                    <a:p>
                      <a:r>
                        <a:rPr lang="en-US" sz="800" dirty="0"/>
                        <a:t>(Sum of Squared Errors)</a:t>
                      </a:r>
                    </a:p>
                  </a:txBody>
                  <a:tcPr marL="68580" marR="68580" marT="34290" marB="34290"/>
                </a:tc>
                <a:tc>
                  <a:txBody>
                    <a:bodyPr/>
                    <a:lstStyle/>
                    <a:p>
                      <a:r>
                        <a:rPr lang="en-US" sz="900" dirty="0"/>
                        <a:t>Model Fit on Validation Data</a:t>
                      </a:r>
                    </a:p>
                    <a:p>
                      <a:r>
                        <a:rPr lang="en-US" sz="800" dirty="0"/>
                        <a:t> (Sum of Squared Errors)</a:t>
                      </a:r>
                    </a:p>
                  </a:txBody>
                  <a:tcPr marL="68580" marR="68580" marT="34290" marB="34290"/>
                </a:tc>
                <a:extLst>
                  <a:ext uri="{0D108BD9-81ED-4DB2-BD59-A6C34878D82A}">
                    <a16:rowId xmlns:a16="http://schemas.microsoft.com/office/drawing/2014/main" val="10000"/>
                  </a:ext>
                </a:extLst>
              </a:tr>
              <a:tr h="4343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#1)   Y=</a:t>
                      </a:r>
                      <a:r>
                        <a:rPr lang="el-GR" sz="1200" dirty="0"/>
                        <a:t>β</a:t>
                      </a:r>
                      <a:r>
                        <a:rPr lang="en-US" sz="1200" baseline="-25000" dirty="0"/>
                        <a:t>0</a:t>
                      </a:r>
                      <a:r>
                        <a:rPr lang="en-US" sz="1200" dirty="0"/>
                        <a:t>+</a:t>
                      </a:r>
                      <a:r>
                        <a:rPr lang="el-GR" sz="1200" dirty="0"/>
                        <a:t>β</a:t>
                      </a:r>
                      <a:r>
                        <a:rPr lang="en-US" sz="1200" baseline="-25000" dirty="0"/>
                        <a:t>1</a:t>
                      </a:r>
                      <a:r>
                        <a:rPr lang="en-US" sz="1200" dirty="0"/>
                        <a:t>x</a:t>
                      </a:r>
                    </a:p>
                    <a:p>
                      <a:endParaRPr lang="en-US" sz="1200" dirty="0"/>
                    </a:p>
                  </a:txBody>
                  <a:tcPr marL="68580" marR="68580" marT="34290" marB="34290"/>
                </a:tc>
                <a:tc>
                  <a:txBody>
                    <a:bodyPr/>
                    <a:lstStyle/>
                    <a:p>
                      <a:r>
                        <a:rPr lang="en-US" sz="1400" dirty="0"/>
                        <a:t>10.71</a:t>
                      </a:r>
                    </a:p>
                  </a:txBody>
                  <a:tcPr marL="68580" marR="68580" marT="34290" marB="34290"/>
                </a:tc>
                <a:tc>
                  <a:txBody>
                    <a:bodyPr/>
                    <a:lstStyle/>
                    <a:p>
                      <a:r>
                        <a:rPr lang="en-US" sz="1400" dirty="0"/>
                        <a:t>10.31</a:t>
                      </a:r>
                    </a:p>
                  </a:txBody>
                  <a:tcPr marL="68580" marR="68580" marT="34290" marB="34290"/>
                </a:tc>
                <a:extLst>
                  <a:ext uri="{0D108BD9-81ED-4DB2-BD59-A6C34878D82A}">
                    <a16:rowId xmlns:a16="http://schemas.microsoft.com/office/drawing/2014/main" val="10001"/>
                  </a:ext>
                </a:extLst>
              </a:tr>
              <a:tr h="4343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#2)  Y=</a:t>
                      </a:r>
                      <a:r>
                        <a:rPr lang="el-GR" sz="1200" dirty="0"/>
                        <a:t>β</a:t>
                      </a:r>
                      <a:r>
                        <a:rPr lang="en-US" sz="1200" baseline="-25000" dirty="0"/>
                        <a:t>0</a:t>
                      </a:r>
                      <a:r>
                        <a:rPr lang="en-US" sz="1200" dirty="0"/>
                        <a:t>+</a:t>
                      </a:r>
                      <a:r>
                        <a:rPr lang="el-GR" sz="1200" dirty="0"/>
                        <a:t>β</a:t>
                      </a:r>
                      <a:r>
                        <a:rPr lang="en-US" sz="1200" baseline="-25000" dirty="0"/>
                        <a:t>1</a:t>
                      </a:r>
                      <a:r>
                        <a:rPr lang="en-US" sz="1200" dirty="0"/>
                        <a:t>x</a:t>
                      </a:r>
                      <a:r>
                        <a:rPr lang="el-GR" sz="1200" dirty="0"/>
                        <a:t> β</a:t>
                      </a:r>
                      <a:r>
                        <a:rPr lang="en-US" sz="1200" baseline="-25000" dirty="0"/>
                        <a:t>2</a:t>
                      </a:r>
                      <a:r>
                        <a:rPr lang="en-US" sz="1200" dirty="0"/>
                        <a:t>x</a:t>
                      </a:r>
                      <a:r>
                        <a:rPr lang="en-US" sz="1200" baseline="30000" dirty="0"/>
                        <a:t>2</a:t>
                      </a:r>
                    </a:p>
                    <a:p>
                      <a:endParaRPr lang="en-US" sz="1200" dirty="0"/>
                    </a:p>
                  </a:txBody>
                  <a:tcPr marL="68580" marR="68580" marT="34290" marB="34290"/>
                </a:tc>
                <a:tc>
                  <a:txBody>
                    <a:bodyPr/>
                    <a:lstStyle/>
                    <a:p>
                      <a:r>
                        <a:rPr lang="en-US" sz="1400" dirty="0"/>
                        <a:t>9.94</a:t>
                      </a:r>
                    </a:p>
                  </a:txBody>
                  <a:tcPr marL="68580" marR="68580" marT="34290" marB="34290"/>
                </a:tc>
                <a:tc>
                  <a:txBody>
                    <a:bodyPr/>
                    <a:lstStyle/>
                    <a:p>
                      <a:r>
                        <a:rPr lang="en-US" sz="1400" dirty="0"/>
                        <a:t>10.21</a:t>
                      </a:r>
                    </a:p>
                  </a:txBody>
                  <a:tcPr marL="68580" marR="68580" marT="34290" marB="34290"/>
                </a:tc>
                <a:extLst>
                  <a:ext uri="{0D108BD9-81ED-4DB2-BD59-A6C34878D82A}">
                    <a16:rowId xmlns:a16="http://schemas.microsoft.com/office/drawing/2014/main" val="10002"/>
                  </a:ext>
                </a:extLst>
              </a:tr>
              <a:tr h="4343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#3)</a:t>
                      </a:r>
                      <a:r>
                        <a:rPr lang="en-US" sz="1200" baseline="0" dirty="0"/>
                        <a:t>  </a:t>
                      </a:r>
                      <a:r>
                        <a:rPr lang="en-US" sz="1200" dirty="0"/>
                        <a:t>Y=</a:t>
                      </a:r>
                      <a:r>
                        <a:rPr lang="el-GR" sz="1200" dirty="0"/>
                        <a:t>β</a:t>
                      </a:r>
                      <a:r>
                        <a:rPr lang="en-US" sz="1200" baseline="-25000" dirty="0"/>
                        <a:t>0</a:t>
                      </a:r>
                      <a:r>
                        <a:rPr lang="en-US" sz="1200" dirty="0"/>
                        <a:t>+</a:t>
                      </a:r>
                      <a:r>
                        <a:rPr lang="el-GR" sz="1200" dirty="0"/>
                        <a:t>β</a:t>
                      </a:r>
                      <a:r>
                        <a:rPr lang="en-US" sz="1200" baseline="-25000" dirty="0"/>
                        <a:t>1</a:t>
                      </a:r>
                      <a:r>
                        <a:rPr lang="en-US" sz="1200" dirty="0"/>
                        <a:t>x</a:t>
                      </a:r>
                      <a:r>
                        <a:rPr lang="el-GR" sz="1200" dirty="0"/>
                        <a:t> </a:t>
                      </a:r>
                      <a:r>
                        <a:rPr lang="en-US" sz="1200" dirty="0"/>
                        <a:t>+</a:t>
                      </a:r>
                      <a:r>
                        <a:rPr lang="el-GR" sz="1200" dirty="0"/>
                        <a:t>β</a:t>
                      </a:r>
                      <a:r>
                        <a:rPr lang="en-US" sz="1200" baseline="-25000" dirty="0"/>
                        <a:t>2</a:t>
                      </a:r>
                      <a:r>
                        <a:rPr lang="en-US" sz="1200" dirty="0"/>
                        <a:t>x</a:t>
                      </a:r>
                      <a:r>
                        <a:rPr lang="en-US" sz="1200" baseline="30000" dirty="0"/>
                        <a:t>2</a:t>
                      </a:r>
                      <a:r>
                        <a:rPr lang="en-US" sz="1200" dirty="0"/>
                        <a:t>+</a:t>
                      </a:r>
                      <a:r>
                        <a:rPr lang="el-GR" sz="1200" dirty="0"/>
                        <a:t>β</a:t>
                      </a:r>
                      <a:r>
                        <a:rPr lang="en-US" sz="1200" baseline="-25000" dirty="0"/>
                        <a:t>3</a:t>
                      </a:r>
                      <a:r>
                        <a:rPr lang="en-US" sz="1200" dirty="0"/>
                        <a:t>x</a:t>
                      </a:r>
                      <a:r>
                        <a:rPr lang="en-US" sz="1200" baseline="30000" dirty="0"/>
                        <a:t>3</a:t>
                      </a:r>
                    </a:p>
                    <a:p>
                      <a:endParaRPr lang="en-US" sz="1200" dirty="0"/>
                    </a:p>
                  </a:txBody>
                  <a:tcPr marL="68580" marR="68580" marT="34290" marB="34290"/>
                </a:tc>
                <a:tc>
                  <a:txBody>
                    <a:bodyPr/>
                    <a:lstStyle/>
                    <a:p>
                      <a:r>
                        <a:rPr lang="en-US" sz="1400" dirty="0"/>
                        <a:t>7.64</a:t>
                      </a:r>
                    </a:p>
                  </a:txBody>
                  <a:tcPr marL="68580" marR="68580" marT="34290" marB="34290"/>
                </a:tc>
                <a:tc>
                  <a:txBody>
                    <a:bodyPr/>
                    <a:lstStyle/>
                    <a:p>
                      <a:r>
                        <a:rPr lang="en-US" sz="1400" dirty="0"/>
                        <a:t>8.99</a:t>
                      </a:r>
                    </a:p>
                  </a:txBody>
                  <a:tcPr marL="68580" marR="68580" marT="34290" marB="34290"/>
                </a:tc>
                <a:extLst>
                  <a:ext uri="{0D108BD9-81ED-4DB2-BD59-A6C34878D82A}">
                    <a16:rowId xmlns:a16="http://schemas.microsoft.com/office/drawing/2014/main" val="10003"/>
                  </a:ext>
                </a:extLst>
              </a:tr>
              <a:tr h="76171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#4)  Y=</a:t>
                      </a:r>
                      <a:r>
                        <a:rPr lang="el-GR" sz="1200" dirty="0"/>
                        <a:t>β</a:t>
                      </a:r>
                      <a:r>
                        <a:rPr lang="en-US" sz="1200" baseline="-25000" dirty="0"/>
                        <a:t>0</a:t>
                      </a:r>
                      <a:r>
                        <a:rPr lang="en-US" sz="1200" dirty="0"/>
                        <a:t>+</a:t>
                      </a:r>
                      <a:r>
                        <a:rPr lang="el-GR" sz="1200" dirty="0"/>
                        <a:t>β</a:t>
                      </a:r>
                      <a:r>
                        <a:rPr lang="en-US" sz="1200" baseline="-25000" dirty="0"/>
                        <a:t>1</a:t>
                      </a:r>
                      <a:r>
                        <a:rPr lang="en-US" sz="1200" dirty="0"/>
                        <a:t>x</a:t>
                      </a:r>
                      <a:r>
                        <a:rPr lang="el-GR" sz="1200" dirty="0"/>
                        <a:t> </a:t>
                      </a:r>
                      <a:r>
                        <a:rPr lang="en-US" sz="1200" dirty="0"/>
                        <a:t>+</a:t>
                      </a:r>
                      <a:r>
                        <a:rPr lang="el-GR" sz="1200" dirty="0"/>
                        <a:t>β</a:t>
                      </a:r>
                      <a:r>
                        <a:rPr lang="en-US" sz="1200" baseline="-25000" dirty="0"/>
                        <a:t>2</a:t>
                      </a:r>
                      <a:r>
                        <a:rPr lang="en-US" sz="1200" dirty="0"/>
                        <a:t>x</a:t>
                      </a:r>
                      <a:r>
                        <a:rPr lang="en-US" sz="1200" baseline="30000" dirty="0"/>
                        <a:t>2</a:t>
                      </a:r>
                      <a:r>
                        <a:rPr lang="en-US" sz="1200" dirty="0"/>
                        <a:t>+</a:t>
                      </a:r>
                      <a:r>
                        <a:rPr lang="el-GR" sz="1200" dirty="0"/>
                        <a:t>β</a:t>
                      </a:r>
                      <a:r>
                        <a:rPr lang="en-US" sz="1200" baseline="-25000" dirty="0"/>
                        <a:t>3</a:t>
                      </a:r>
                      <a:r>
                        <a:rPr lang="en-US" sz="1200" dirty="0"/>
                        <a:t>x</a:t>
                      </a:r>
                      <a:r>
                        <a:rPr lang="en-US" sz="1200" baseline="30000" dirty="0"/>
                        <a:t>3</a:t>
                      </a:r>
                      <a:r>
                        <a:rPr lang="en-US" sz="1200" dirty="0"/>
                        <a:t>+</a:t>
                      </a:r>
                      <a:r>
                        <a:rPr lang="el-GR" sz="1200" dirty="0"/>
                        <a:t> β</a:t>
                      </a:r>
                      <a:r>
                        <a:rPr lang="en-US" sz="1200" baseline="-25000" dirty="0"/>
                        <a:t>4</a:t>
                      </a:r>
                      <a:r>
                        <a:rPr lang="en-US" sz="1200" dirty="0"/>
                        <a:t>x</a:t>
                      </a:r>
                      <a:r>
                        <a:rPr lang="en-US" sz="1200" baseline="30000" dirty="0"/>
                        <a:t>4</a:t>
                      </a:r>
                      <a:r>
                        <a:rPr lang="en-US" sz="1200" dirty="0"/>
                        <a:t>+</a:t>
                      </a:r>
                      <a:r>
                        <a:rPr lang="el-GR" sz="1200" dirty="0"/>
                        <a:t>β</a:t>
                      </a:r>
                      <a:r>
                        <a:rPr lang="en-US" sz="1200" baseline="-25000" dirty="0"/>
                        <a:t>5</a:t>
                      </a:r>
                      <a:r>
                        <a:rPr lang="en-US" sz="1200" dirty="0"/>
                        <a:t>x</a:t>
                      </a:r>
                      <a:r>
                        <a:rPr lang="en-US" sz="1200" baseline="30000" dirty="0"/>
                        <a:t>5</a:t>
                      </a:r>
                      <a:r>
                        <a:rPr lang="en-US" sz="1200" dirty="0"/>
                        <a:t>+</a:t>
                      </a:r>
                      <a:r>
                        <a:rPr lang="el-GR" sz="1200" dirty="0"/>
                        <a:t> β</a:t>
                      </a:r>
                      <a:r>
                        <a:rPr lang="en-US" sz="1200" baseline="-25000" dirty="0"/>
                        <a:t>6</a:t>
                      </a:r>
                      <a:r>
                        <a:rPr lang="en-US" sz="1200" dirty="0"/>
                        <a:t>x</a:t>
                      </a:r>
                      <a:r>
                        <a:rPr lang="en-US" sz="1200" baseline="30000" dirty="0"/>
                        <a:t>6</a:t>
                      </a:r>
                      <a:r>
                        <a:rPr lang="en-US" sz="1200" dirty="0"/>
                        <a:t>+</a:t>
                      </a:r>
                      <a:r>
                        <a:rPr lang="el-GR" sz="1200" dirty="0"/>
                        <a:t>β</a:t>
                      </a:r>
                      <a:r>
                        <a:rPr lang="en-US" sz="1200" baseline="-25000" dirty="0"/>
                        <a:t>7</a:t>
                      </a:r>
                      <a:r>
                        <a:rPr lang="en-US" sz="1200" dirty="0"/>
                        <a:t>x</a:t>
                      </a:r>
                      <a:r>
                        <a:rPr lang="en-US" sz="1200" baseline="30000" dirty="0"/>
                        <a:t>7</a:t>
                      </a:r>
                      <a:r>
                        <a:rPr lang="en-US" sz="1200" dirty="0"/>
                        <a:t>+</a:t>
                      </a:r>
                      <a:r>
                        <a:rPr lang="el-GR" sz="1200" dirty="0"/>
                        <a:t> β</a:t>
                      </a:r>
                      <a:r>
                        <a:rPr lang="en-US" sz="1200" baseline="-25000" dirty="0"/>
                        <a:t>8</a:t>
                      </a:r>
                      <a:r>
                        <a:rPr lang="en-US" sz="1200" dirty="0"/>
                        <a:t>x</a:t>
                      </a:r>
                      <a:r>
                        <a:rPr lang="en-US" sz="1200" baseline="30000" dirty="0"/>
                        <a:t>8</a:t>
                      </a:r>
                      <a:r>
                        <a:rPr lang="en-US" sz="1200" dirty="0"/>
                        <a:t>+</a:t>
                      </a:r>
                      <a:r>
                        <a:rPr lang="el-GR" sz="1200" dirty="0"/>
                        <a:t>β</a:t>
                      </a:r>
                      <a:r>
                        <a:rPr lang="en-US" sz="1200" baseline="-25000" dirty="0"/>
                        <a:t>9</a:t>
                      </a:r>
                      <a:r>
                        <a:rPr lang="en-US" sz="1200" dirty="0"/>
                        <a:t>x</a:t>
                      </a:r>
                      <a:r>
                        <a:rPr lang="en-US" sz="1200" baseline="30000" dirty="0"/>
                        <a:t>9</a:t>
                      </a:r>
                      <a:r>
                        <a:rPr lang="en-US" sz="1200" dirty="0"/>
                        <a:t>+</a:t>
                      </a:r>
                      <a:r>
                        <a:rPr lang="el-GR" sz="1200" dirty="0"/>
                        <a:t> β</a:t>
                      </a:r>
                      <a:r>
                        <a:rPr lang="en-US" sz="1200" baseline="-25000" dirty="0"/>
                        <a:t>10</a:t>
                      </a:r>
                      <a:r>
                        <a:rPr lang="en-US" sz="1200" dirty="0"/>
                        <a:t>x</a:t>
                      </a:r>
                      <a:r>
                        <a:rPr lang="en-US" sz="1200" baseline="30000" dirty="0"/>
                        <a:t>10</a:t>
                      </a:r>
                      <a:r>
                        <a:rPr lang="en-US" sz="1200" dirty="0"/>
                        <a:t>+</a:t>
                      </a:r>
                      <a:r>
                        <a:rPr lang="el-GR" sz="1200" dirty="0"/>
                        <a:t>β</a:t>
                      </a:r>
                      <a:r>
                        <a:rPr lang="en-US" sz="1200" baseline="-25000" dirty="0"/>
                        <a:t>11</a:t>
                      </a:r>
                      <a:r>
                        <a:rPr lang="en-US" sz="1200" dirty="0"/>
                        <a:t>x</a:t>
                      </a:r>
                      <a:r>
                        <a:rPr lang="en-US" sz="1200" baseline="30000" dirty="0"/>
                        <a:t>11</a:t>
                      </a:r>
                      <a:r>
                        <a:rPr lang="en-US" sz="1200" dirty="0"/>
                        <a:t>+</a:t>
                      </a:r>
                      <a:r>
                        <a:rPr lang="el-GR" sz="1200" dirty="0"/>
                        <a:t> β</a:t>
                      </a:r>
                      <a:r>
                        <a:rPr lang="en-US" sz="1200" baseline="-25000" dirty="0"/>
                        <a:t>12</a:t>
                      </a:r>
                      <a:r>
                        <a:rPr lang="en-US" sz="1200" dirty="0"/>
                        <a:t>x</a:t>
                      </a:r>
                      <a:r>
                        <a:rPr lang="en-US" sz="1200" baseline="30000" dirty="0"/>
                        <a:t>12</a:t>
                      </a:r>
                      <a:r>
                        <a:rPr lang="en-US" sz="1200" dirty="0"/>
                        <a:t>+</a:t>
                      </a:r>
                      <a:r>
                        <a:rPr lang="el-GR" sz="1200" dirty="0"/>
                        <a:t>β</a:t>
                      </a:r>
                      <a:r>
                        <a:rPr lang="en-US" sz="1200" baseline="-25000" dirty="0"/>
                        <a:t>13</a:t>
                      </a:r>
                      <a:r>
                        <a:rPr lang="en-US" sz="1200" dirty="0"/>
                        <a:t>x</a:t>
                      </a:r>
                      <a:r>
                        <a:rPr lang="en-US" sz="1200" baseline="30000" dirty="0"/>
                        <a:t>13</a:t>
                      </a:r>
                      <a:r>
                        <a:rPr lang="en-US" sz="1200" dirty="0"/>
                        <a:t>+</a:t>
                      </a:r>
                      <a:r>
                        <a:rPr lang="el-GR" sz="1200" dirty="0"/>
                        <a:t> β</a:t>
                      </a:r>
                      <a:r>
                        <a:rPr lang="en-US" sz="1200" baseline="-25000" dirty="0"/>
                        <a:t>14</a:t>
                      </a:r>
                      <a:r>
                        <a:rPr lang="en-US" sz="1200" dirty="0"/>
                        <a:t>x</a:t>
                      </a:r>
                      <a:r>
                        <a:rPr lang="en-US" sz="1200" baseline="30000" dirty="0"/>
                        <a:t>14</a:t>
                      </a:r>
                      <a:r>
                        <a:rPr lang="en-US" sz="1200" dirty="0"/>
                        <a:t>+</a:t>
                      </a:r>
                      <a:r>
                        <a:rPr lang="el-GR" sz="1200" dirty="0"/>
                        <a:t>β</a:t>
                      </a:r>
                      <a:r>
                        <a:rPr lang="en-US" sz="1200" baseline="-25000" dirty="0"/>
                        <a:t>15</a:t>
                      </a:r>
                      <a:r>
                        <a:rPr lang="en-US" sz="1200" dirty="0"/>
                        <a:t>x</a:t>
                      </a:r>
                      <a:r>
                        <a:rPr lang="en-US" sz="1200" baseline="30000" dirty="0"/>
                        <a:t>15</a:t>
                      </a:r>
                      <a:r>
                        <a:rPr lang="en-US" sz="1200" dirty="0"/>
                        <a:t>+</a:t>
                      </a:r>
                      <a:r>
                        <a:rPr lang="el-GR" sz="1200" dirty="0"/>
                        <a:t> β</a:t>
                      </a:r>
                      <a:r>
                        <a:rPr lang="en-US" sz="1200" baseline="-25000" dirty="0"/>
                        <a:t>16</a:t>
                      </a:r>
                      <a:r>
                        <a:rPr lang="en-US" sz="1200" dirty="0"/>
                        <a:t>x</a:t>
                      </a:r>
                      <a:r>
                        <a:rPr lang="en-US" sz="1200" baseline="30000" dirty="0"/>
                        <a:t>16</a:t>
                      </a:r>
                      <a:r>
                        <a:rPr lang="en-US" sz="1200" dirty="0"/>
                        <a:t>+</a:t>
                      </a:r>
                      <a:r>
                        <a:rPr lang="el-GR" sz="1200" dirty="0"/>
                        <a:t>β</a:t>
                      </a:r>
                      <a:r>
                        <a:rPr lang="en-US" sz="1200" baseline="-25000" dirty="0"/>
                        <a:t>17</a:t>
                      </a:r>
                      <a:r>
                        <a:rPr lang="en-US" sz="1200" dirty="0"/>
                        <a:t>x</a:t>
                      </a:r>
                      <a:r>
                        <a:rPr lang="en-US" sz="1200" baseline="30000" dirty="0"/>
                        <a:t>17</a:t>
                      </a:r>
                      <a:r>
                        <a:rPr lang="en-US" sz="1200" dirty="0"/>
                        <a:t>+</a:t>
                      </a:r>
                      <a:r>
                        <a:rPr lang="el-GR" sz="1200" dirty="0"/>
                        <a:t> β</a:t>
                      </a:r>
                      <a:r>
                        <a:rPr lang="en-US" sz="1200" baseline="-25000" dirty="0"/>
                        <a:t>18</a:t>
                      </a:r>
                      <a:r>
                        <a:rPr lang="en-US" sz="1200" dirty="0"/>
                        <a:t>x</a:t>
                      </a:r>
                      <a:r>
                        <a:rPr lang="en-US" sz="1200" baseline="30000" dirty="0"/>
                        <a:t>18</a:t>
                      </a:r>
                      <a:r>
                        <a:rPr lang="en-US" sz="1200" dirty="0"/>
                        <a:t>+</a:t>
                      </a:r>
                      <a:r>
                        <a:rPr lang="el-GR" sz="1200" dirty="0"/>
                        <a:t>β</a:t>
                      </a:r>
                      <a:r>
                        <a:rPr lang="en-US" sz="1200" baseline="-25000" dirty="0"/>
                        <a:t>19</a:t>
                      </a:r>
                      <a:r>
                        <a:rPr lang="en-US" sz="1200" dirty="0"/>
                        <a:t>x</a:t>
                      </a:r>
                      <a:r>
                        <a:rPr lang="en-US" sz="1200" baseline="30000" dirty="0"/>
                        <a:t>19</a:t>
                      </a:r>
                      <a:r>
                        <a:rPr lang="en-US" sz="1200" dirty="0"/>
                        <a:t>+</a:t>
                      </a:r>
                      <a:r>
                        <a:rPr lang="el-GR" sz="1200" dirty="0"/>
                        <a:t> β</a:t>
                      </a:r>
                      <a:r>
                        <a:rPr lang="en-US" sz="1200" baseline="-25000" dirty="0"/>
                        <a:t>20</a:t>
                      </a:r>
                      <a:r>
                        <a:rPr lang="en-US" sz="1200" dirty="0"/>
                        <a:t>x</a:t>
                      </a:r>
                      <a:r>
                        <a:rPr lang="en-US" sz="1200" baseline="30000" dirty="0"/>
                        <a:t>20</a:t>
                      </a:r>
                    </a:p>
                  </a:txBody>
                  <a:tcPr marL="68580" marR="68580" marT="34290" marB="34290"/>
                </a:tc>
                <a:tc>
                  <a:txBody>
                    <a:bodyPr/>
                    <a:lstStyle/>
                    <a:p>
                      <a:r>
                        <a:rPr lang="en-US" sz="1400" dirty="0"/>
                        <a:t>7.38</a:t>
                      </a:r>
                    </a:p>
                  </a:txBody>
                  <a:tcPr marL="68580" marR="68580" marT="34290" marB="34290"/>
                </a:tc>
                <a:tc>
                  <a:txBody>
                    <a:bodyPr/>
                    <a:lstStyle/>
                    <a:p>
                      <a:r>
                        <a:rPr lang="en-US" sz="1400" dirty="0"/>
                        <a:t>9.19</a:t>
                      </a:r>
                    </a:p>
                  </a:txBody>
                  <a:tcPr marL="68580" marR="68580" marT="34290" marB="34290"/>
                </a:tc>
                <a:extLst>
                  <a:ext uri="{0D108BD9-81ED-4DB2-BD59-A6C34878D82A}">
                    <a16:rowId xmlns:a16="http://schemas.microsoft.com/office/drawing/2014/main" val="10004"/>
                  </a:ext>
                </a:extLst>
              </a:tr>
            </a:tbl>
          </a:graphicData>
        </a:graphic>
      </p:graphicFrame>
      <p:sp>
        <p:nvSpPr>
          <p:cNvPr id="4" name="Title 3"/>
          <p:cNvSpPr>
            <a:spLocks noGrp="1"/>
          </p:cNvSpPr>
          <p:nvPr>
            <p:ph type="title"/>
          </p:nvPr>
        </p:nvSpPr>
        <p:spPr>
          <a:xfrm>
            <a:off x="39714" y="2623"/>
            <a:ext cx="7886700" cy="994172"/>
          </a:xfrm>
        </p:spPr>
        <p:txBody>
          <a:bodyPr>
            <a:normAutofit/>
          </a:bodyPr>
          <a:lstStyle/>
          <a:p>
            <a:r>
              <a:rPr lang="en-US" dirty="0"/>
              <a:t>Which is the better predictive model…</a:t>
            </a:r>
          </a:p>
        </p:txBody>
      </p:sp>
      <p:sp>
        <p:nvSpPr>
          <p:cNvPr id="5" name="Content Placeholder 4"/>
          <p:cNvSpPr>
            <a:spLocks noGrp="1"/>
          </p:cNvSpPr>
          <p:nvPr>
            <p:ph idx="1"/>
          </p:nvPr>
        </p:nvSpPr>
        <p:spPr/>
        <p:txBody>
          <a:bodyPr>
            <a:normAutofit/>
          </a:bodyPr>
          <a:lstStyle/>
          <a:p>
            <a:pPr lvl="1"/>
            <a:endParaRPr lang="en-CA" dirty="0"/>
          </a:p>
          <a:p>
            <a:pPr marL="342900" lvl="1" indent="0">
              <a:buNone/>
            </a:pPr>
            <a:endParaRPr lang="en-CA" dirty="0"/>
          </a:p>
          <a:p>
            <a:pPr lvl="1"/>
            <a:endParaRPr lang="en-CA" dirty="0"/>
          </a:p>
        </p:txBody>
      </p:sp>
      <p:sp>
        <p:nvSpPr>
          <p:cNvPr id="2" name="Rectangle 1"/>
          <p:cNvSpPr/>
          <p:nvPr/>
        </p:nvSpPr>
        <p:spPr>
          <a:xfrm>
            <a:off x="1822910" y="2697461"/>
            <a:ext cx="5929377" cy="452628"/>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Box 2"/>
          <p:cNvSpPr txBox="1"/>
          <p:nvPr/>
        </p:nvSpPr>
        <p:spPr>
          <a:xfrm>
            <a:off x="1062604" y="4010664"/>
            <a:ext cx="7285792" cy="523220"/>
          </a:xfrm>
          <a:prstGeom prst="rect">
            <a:avLst/>
          </a:prstGeom>
          <a:noFill/>
        </p:spPr>
        <p:txBody>
          <a:bodyPr wrap="square" rtlCol="0">
            <a:spAutoFit/>
          </a:bodyPr>
          <a:lstStyle/>
          <a:p>
            <a:r>
              <a:rPr lang="en-US" sz="1400" dirty="0"/>
              <a:t>Though #4 best fit the data we used for training, it performed poorly on the validation (new) data. Therefore, the best predictive model seems to be #3, not #4.</a:t>
            </a:r>
          </a:p>
        </p:txBody>
      </p:sp>
      <p:sp>
        <p:nvSpPr>
          <p:cNvPr id="8" name="TextBox 7"/>
          <p:cNvSpPr txBox="1"/>
          <p:nvPr/>
        </p:nvSpPr>
        <p:spPr>
          <a:xfrm>
            <a:off x="7184148" y="2542153"/>
            <a:ext cx="638316" cy="784830"/>
          </a:xfrm>
          <a:prstGeom prst="rect">
            <a:avLst/>
          </a:prstGeom>
          <a:noFill/>
        </p:spPr>
        <p:txBody>
          <a:bodyPr wrap="none" rtlCol="0">
            <a:spAutoFit/>
          </a:bodyPr>
          <a:lstStyle/>
          <a:p>
            <a:r>
              <a:rPr lang="en-US" sz="4500" b="1" dirty="0">
                <a:solidFill>
                  <a:srgbClr val="00B050"/>
                </a:solidFill>
                <a:sym typeface="Wingdings" panose="05000000000000000000" pitchFamily="2" charset="2"/>
              </a:rPr>
              <a:t></a:t>
            </a:r>
            <a:endParaRPr lang="en-US" sz="4500" b="1" dirty="0">
              <a:solidFill>
                <a:srgbClr val="00B050"/>
              </a:solidFill>
            </a:endParaRPr>
          </a:p>
        </p:txBody>
      </p:sp>
    </p:spTree>
    <p:extLst>
      <p:ext uri="{BB962C8B-B14F-4D97-AF65-F5344CB8AC3E}">
        <p14:creationId xmlns:p14="http://schemas.microsoft.com/office/powerpoint/2010/main" val="2287121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Some approaches to this…</a:t>
            </a:r>
          </a:p>
        </p:txBody>
      </p:sp>
      <p:sp>
        <p:nvSpPr>
          <p:cNvPr id="5" name="Content Placeholder 4"/>
          <p:cNvSpPr>
            <a:spLocks noGrp="1"/>
          </p:cNvSpPr>
          <p:nvPr>
            <p:ph idx="1"/>
          </p:nvPr>
        </p:nvSpPr>
        <p:spPr/>
        <p:txBody>
          <a:bodyPr>
            <a:normAutofit/>
          </a:bodyPr>
          <a:lstStyle/>
          <a:p>
            <a:r>
              <a:rPr lang="en-CA" sz="2000" dirty="0"/>
              <a:t>Big Data: </a:t>
            </a:r>
          </a:p>
          <a:p>
            <a:pPr lvl="1"/>
            <a:r>
              <a:rPr lang="en-CA" sz="1600" dirty="0"/>
              <a:t>With more and more data, the law of large numbers tells us that it should become more and more representative of their “true” model (distribution).</a:t>
            </a:r>
          </a:p>
          <a:p>
            <a:r>
              <a:rPr lang="en-CA" sz="2000" dirty="0"/>
              <a:t>Penalize complexity: </a:t>
            </a:r>
          </a:p>
          <a:p>
            <a:pPr lvl="1"/>
            <a:r>
              <a:rPr lang="en-CA" sz="1600" dirty="0"/>
              <a:t>To combat overly-flexible models, apply some penalty for complexity (i.e., limit the number of parameters, levels, etc.).</a:t>
            </a:r>
          </a:p>
          <a:p>
            <a:r>
              <a:rPr lang="en-CA" sz="2000" dirty="0"/>
              <a:t>Cross-validation: </a:t>
            </a:r>
          </a:p>
          <a:p>
            <a:pPr lvl="1"/>
            <a:r>
              <a:rPr lang="en-CA" sz="1600" dirty="0"/>
              <a:t>Divide the data into two parts. Call one part the training set and the other the validation set. Develop the model on the training set and assess performance on the validation set. </a:t>
            </a:r>
          </a:p>
          <a:p>
            <a:pPr lvl="1"/>
            <a:endParaRPr lang="en-CA" sz="1400" dirty="0"/>
          </a:p>
          <a:p>
            <a:pPr marL="342900" lvl="1" indent="0">
              <a:buNone/>
            </a:pPr>
            <a:endParaRPr lang="en-CA" sz="1400" dirty="0"/>
          </a:p>
          <a:p>
            <a:pPr lvl="1"/>
            <a:endParaRPr lang="en-CA" sz="1400" dirty="0"/>
          </a:p>
        </p:txBody>
      </p:sp>
    </p:spTree>
    <p:extLst>
      <p:ext uri="{BB962C8B-B14F-4D97-AF65-F5344CB8AC3E}">
        <p14:creationId xmlns:p14="http://schemas.microsoft.com/office/powerpoint/2010/main" val="180631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D1C0D-24E0-7DC7-6070-4C56B7CEC0E2}"/>
              </a:ext>
            </a:extLst>
          </p:cNvPr>
          <p:cNvSpPr>
            <a:spLocks noGrp="1"/>
          </p:cNvSpPr>
          <p:nvPr>
            <p:ph type="title"/>
          </p:nvPr>
        </p:nvSpPr>
        <p:spPr/>
        <p:txBody>
          <a:bodyPr/>
          <a:lstStyle/>
          <a:p>
            <a:r>
              <a:rPr lang="en-US" dirty="0"/>
              <a:t>Class Business</a:t>
            </a:r>
          </a:p>
        </p:txBody>
      </p:sp>
      <p:sp>
        <p:nvSpPr>
          <p:cNvPr id="3" name="Content Placeholder 2">
            <a:extLst>
              <a:ext uri="{FF2B5EF4-FFF2-40B4-BE49-F238E27FC236}">
                <a16:creationId xmlns:a16="http://schemas.microsoft.com/office/drawing/2014/main" id="{1A2232C1-1461-0567-2ADC-795E22990883}"/>
              </a:ext>
            </a:extLst>
          </p:cNvPr>
          <p:cNvSpPr>
            <a:spLocks noGrp="1"/>
          </p:cNvSpPr>
          <p:nvPr>
            <p:ph idx="1"/>
          </p:nvPr>
        </p:nvSpPr>
        <p:spPr/>
        <p:txBody>
          <a:bodyPr/>
          <a:lstStyle/>
          <a:p>
            <a:r>
              <a:rPr lang="en-US" dirty="0"/>
              <a:t>New </a:t>
            </a:r>
            <a:r>
              <a:rPr lang="en-US" dirty="0" err="1"/>
              <a:t>DataCamp</a:t>
            </a:r>
            <a:r>
              <a:rPr lang="en-US" dirty="0"/>
              <a:t> courses launched</a:t>
            </a:r>
          </a:p>
          <a:p>
            <a:pPr lvl="1"/>
            <a:r>
              <a:rPr lang="en-US" dirty="0"/>
              <a:t>Three – must be fully completed before deadline in order to receive marks</a:t>
            </a:r>
          </a:p>
          <a:p>
            <a:r>
              <a:rPr lang="en-US" dirty="0"/>
              <a:t>Discussion Forum</a:t>
            </a:r>
          </a:p>
          <a:p>
            <a:pPr lvl="1"/>
            <a:r>
              <a:rPr lang="en-US" dirty="0"/>
              <a:t>New question posted</a:t>
            </a:r>
          </a:p>
          <a:p>
            <a:r>
              <a:rPr lang="en-US" dirty="0"/>
              <a:t>No Class Next week – you will work on the </a:t>
            </a:r>
            <a:r>
              <a:rPr lang="en-US" dirty="0" err="1"/>
              <a:t>DataCamp</a:t>
            </a:r>
            <a:r>
              <a:rPr lang="en-US" dirty="0"/>
              <a:t> material and developing your python skills. </a:t>
            </a:r>
          </a:p>
        </p:txBody>
      </p:sp>
    </p:spTree>
    <p:extLst>
      <p:ext uri="{BB962C8B-B14F-4D97-AF65-F5344CB8AC3E}">
        <p14:creationId xmlns:p14="http://schemas.microsoft.com/office/powerpoint/2010/main" val="510339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1577578"/>
            <a:ext cx="7886700" cy="994172"/>
          </a:xfrm>
        </p:spPr>
        <p:txBody>
          <a:bodyPr>
            <a:normAutofit fontScale="90000"/>
          </a:bodyPr>
          <a:lstStyle/>
          <a:p>
            <a:r>
              <a:rPr lang="en-US" dirty="0"/>
              <a:t>…let’s elaborate on this last approach </a:t>
            </a:r>
            <a:r>
              <a:rPr lang="en-US" sz="2025" dirty="0"/>
              <a:t>(which is arguably the best overall approach, and one that you’ll commonly use)</a:t>
            </a:r>
          </a:p>
        </p:txBody>
      </p:sp>
    </p:spTree>
    <p:extLst>
      <p:ext uri="{BB962C8B-B14F-4D97-AF65-F5344CB8AC3E}">
        <p14:creationId xmlns:p14="http://schemas.microsoft.com/office/powerpoint/2010/main" val="3669228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z="2800" dirty="0"/>
              <a:t>Data Splitting and “Right” Fitting Honest Testing of our Predictive Model</a:t>
            </a:r>
          </a:p>
        </p:txBody>
      </p:sp>
      <p:sp>
        <p:nvSpPr>
          <p:cNvPr id="40963" name="Freeform 3"/>
          <p:cNvSpPr>
            <a:spLocks/>
          </p:cNvSpPr>
          <p:nvPr/>
        </p:nvSpPr>
        <p:spPr bwMode="auto">
          <a:xfrm>
            <a:off x="2450306" y="1154907"/>
            <a:ext cx="2496741" cy="2978944"/>
          </a:xfrm>
          <a:custGeom>
            <a:avLst/>
            <a:gdLst>
              <a:gd name="T0" fmla="*/ 2147483647 w 2097"/>
              <a:gd name="T1" fmla="*/ 2147483647 h 2502"/>
              <a:gd name="T2" fmla="*/ 2147483647 w 2097"/>
              <a:gd name="T3" fmla="*/ 2147483647 h 2502"/>
              <a:gd name="T4" fmla="*/ 2147483647 w 2097"/>
              <a:gd name="T5" fmla="*/ 2147483647 h 2502"/>
              <a:gd name="T6" fmla="*/ 2147483647 w 2097"/>
              <a:gd name="T7" fmla="*/ 2147483647 h 2502"/>
              <a:gd name="T8" fmla="*/ 2147483647 w 2097"/>
              <a:gd name="T9" fmla="*/ 2147483647 h 2502"/>
              <a:gd name="T10" fmla="*/ 2147483647 w 2097"/>
              <a:gd name="T11" fmla="*/ 2147483647 h 2502"/>
              <a:gd name="T12" fmla="*/ 2147483647 w 2097"/>
              <a:gd name="T13" fmla="*/ 2147483647 h 2502"/>
              <a:gd name="T14" fmla="*/ 2147483647 w 2097"/>
              <a:gd name="T15" fmla="*/ 2147483647 h 2502"/>
              <a:gd name="T16" fmla="*/ 2147483647 w 2097"/>
              <a:gd name="T17" fmla="*/ 2147483647 h 2502"/>
              <a:gd name="T18" fmla="*/ 2147483647 w 2097"/>
              <a:gd name="T19" fmla="*/ 2147483647 h 2502"/>
              <a:gd name="T20" fmla="*/ 2147483647 w 2097"/>
              <a:gd name="T21" fmla="*/ 2147483647 h 2502"/>
              <a:gd name="T22" fmla="*/ 2147483647 w 2097"/>
              <a:gd name="T23" fmla="*/ 2147483647 h 2502"/>
              <a:gd name="T24" fmla="*/ 2147483647 w 2097"/>
              <a:gd name="T25" fmla="*/ 2147483647 h 2502"/>
              <a:gd name="T26" fmla="*/ 2147483647 w 2097"/>
              <a:gd name="T27" fmla="*/ 2147483647 h 2502"/>
              <a:gd name="T28" fmla="*/ 2147483647 w 2097"/>
              <a:gd name="T29" fmla="*/ 2147483647 h 2502"/>
              <a:gd name="T30" fmla="*/ 2147483647 w 2097"/>
              <a:gd name="T31" fmla="*/ 2147483647 h 2502"/>
              <a:gd name="T32" fmla="*/ 2147483647 w 2097"/>
              <a:gd name="T33" fmla="*/ 2147483647 h 2502"/>
              <a:gd name="T34" fmla="*/ 2147483647 w 2097"/>
              <a:gd name="T35" fmla="*/ 2147483647 h 2502"/>
              <a:gd name="T36" fmla="*/ 2147483647 w 2097"/>
              <a:gd name="T37" fmla="*/ 2147483647 h 2502"/>
              <a:gd name="T38" fmla="*/ 2147483647 w 2097"/>
              <a:gd name="T39" fmla="*/ 2147483647 h 2502"/>
              <a:gd name="T40" fmla="*/ 2147483647 w 2097"/>
              <a:gd name="T41" fmla="*/ 2147483647 h 2502"/>
              <a:gd name="T42" fmla="*/ 2147483647 w 2097"/>
              <a:gd name="T43" fmla="*/ 2147483647 h 2502"/>
              <a:gd name="T44" fmla="*/ 2147483647 w 2097"/>
              <a:gd name="T45" fmla="*/ 2147483647 h 2502"/>
              <a:gd name="T46" fmla="*/ 2147483647 w 2097"/>
              <a:gd name="T47" fmla="*/ 2147483647 h 2502"/>
              <a:gd name="T48" fmla="*/ 2147483647 w 2097"/>
              <a:gd name="T49" fmla="*/ 2147483647 h 2502"/>
              <a:gd name="T50" fmla="*/ 2147483647 w 2097"/>
              <a:gd name="T51" fmla="*/ 2147483647 h 2502"/>
              <a:gd name="T52" fmla="*/ 2147483647 w 2097"/>
              <a:gd name="T53" fmla="*/ 2147483647 h 2502"/>
              <a:gd name="T54" fmla="*/ 2147483647 w 2097"/>
              <a:gd name="T55" fmla="*/ 2147483647 h 2502"/>
              <a:gd name="T56" fmla="*/ 2147483647 w 2097"/>
              <a:gd name="T57" fmla="*/ 2147483647 h 2502"/>
              <a:gd name="T58" fmla="*/ 2147483647 w 2097"/>
              <a:gd name="T59" fmla="*/ 2147483647 h 2502"/>
              <a:gd name="T60" fmla="*/ 2147483647 w 2097"/>
              <a:gd name="T61" fmla="*/ 2147483647 h 2502"/>
              <a:gd name="T62" fmla="*/ 2147483647 w 2097"/>
              <a:gd name="T63" fmla="*/ 2147483647 h 2502"/>
              <a:gd name="T64" fmla="*/ 2147483647 w 2097"/>
              <a:gd name="T65" fmla="*/ 2147483647 h 25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97"/>
              <a:gd name="T100" fmla="*/ 0 h 2502"/>
              <a:gd name="T101" fmla="*/ 2097 w 2097"/>
              <a:gd name="T102" fmla="*/ 2502 h 25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97" h="2502">
                <a:moveTo>
                  <a:pt x="645" y="198"/>
                </a:moveTo>
                <a:cubicBezTo>
                  <a:pt x="484" y="204"/>
                  <a:pt x="532" y="198"/>
                  <a:pt x="441" y="228"/>
                </a:cubicBezTo>
                <a:cubicBezTo>
                  <a:pt x="419" y="250"/>
                  <a:pt x="390" y="264"/>
                  <a:pt x="363" y="282"/>
                </a:cubicBezTo>
                <a:cubicBezTo>
                  <a:pt x="326" y="338"/>
                  <a:pt x="268" y="371"/>
                  <a:pt x="237" y="432"/>
                </a:cubicBezTo>
                <a:cubicBezTo>
                  <a:pt x="223" y="500"/>
                  <a:pt x="179" y="549"/>
                  <a:pt x="141" y="606"/>
                </a:cubicBezTo>
                <a:cubicBezTo>
                  <a:pt x="125" y="630"/>
                  <a:pt x="107" y="670"/>
                  <a:pt x="93" y="696"/>
                </a:cubicBezTo>
                <a:cubicBezTo>
                  <a:pt x="40" y="791"/>
                  <a:pt x="36" y="916"/>
                  <a:pt x="21" y="1020"/>
                </a:cubicBezTo>
                <a:cubicBezTo>
                  <a:pt x="19" y="1092"/>
                  <a:pt x="14" y="1164"/>
                  <a:pt x="15" y="1236"/>
                </a:cubicBezTo>
                <a:cubicBezTo>
                  <a:pt x="16" y="1302"/>
                  <a:pt x="0" y="1376"/>
                  <a:pt x="33" y="1434"/>
                </a:cubicBezTo>
                <a:cubicBezTo>
                  <a:pt x="45" y="1454"/>
                  <a:pt x="68" y="1473"/>
                  <a:pt x="81" y="1494"/>
                </a:cubicBezTo>
                <a:cubicBezTo>
                  <a:pt x="111" y="1542"/>
                  <a:pt x="139" y="1595"/>
                  <a:pt x="177" y="1638"/>
                </a:cubicBezTo>
                <a:cubicBezTo>
                  <a:pt x="200" y="1664"/>
                  <a:pt x="228" y="1682"/>
                  <a:pt x="249" y="1710"/>
                </a:cubicBezTo>
                <a:cubicBezTo>
                  <a:pt x="263" y="1752"/>
                  <a:pt x="293" y="1792"/>
                  <a:pt x="315" y="1830"/>
                </a:cubicBezTo>
                <a:cubicBezTo>
                  <a:pt x="341" y="1875"/>
                  <a:pt x="352" y="1927"/>
                  <a:pt x="375" y="1974"/>
                </a:cubicBezTo>
                <a:cubicBezTo>
                  <a:pt x="395" y="2076"/>
                  <a:pt x="419" y="2143"/>
                  <a:pt x="507" y="2202"/>
                </a:cubicBezTo>
                <a:cubicBezTo>
                  <a:pt x="518" y="2209"/>
                  <a:pt x="525" y="2221"/>
                  <a:pt x="537" y="2226"/>
                </a:cubicBezTo>
                <a:cubicBezTo>
                  <a:pt x="601" y="2256"/>
                  <a:pt x="677" y="2245"/>
                  <a:pt x="747" y="2250"/>
                </a:cubicBezTo>
                <a:cubicBezTo>
                  <a:pt x="802" y="2259"/>
                  <a:pt x="853" y="2279"/>
                  <a:pt x="891" y="2322"/>
                </a:cubicBezTo>
                <a:cubicBezTo>
                  <a:pt x="951" y="2389"/>
                  <a:pt x="903" y="2354"/>
                  <a:pt x="945" y="2382"/>
                </a:cubicBezTo>
                <a:cubicBezTo>
                  <a:pt x="959" y="2402"/>
                  <a:pt x="990" y="2451"/>
                  <a:pt x="1005" y="2466"/>
                </a:cubicBezTo>
                <a:cubicBezTo>
                  <a:pt x="1017" y="2478"/>
                  <a:pt x="1041" y="2502"/>
                  <a:pt x="1041" y="2502"/>
                </a:cubicBezTo>
                <a:cubicBezTo>
                  <a:pt x="1044" y="2447"/>
                  <a:pt x="1028" y="2405"/>
                  <a:pt x="1071" y="2376"/>
                </a:cubicBezTo>
                <a:cubicBezTo>
                  <a:pt x="1084" y="2357"/>
                  <a:pt x="1100" y="2341"/>
                  <a:pt x="1113" y="2322"/>
                </a:cubicBezTo>
                <a:cubicBezTo>
                  <a:pt x="1123" y="2282"/>
                  <a:pt x="1132" y="2255"/>
                  <a:pt x="1161" y="2226"/>
                </a:cubicBezTo>
                <a:cubicBezTo>
                  <a:pt x="1168" y="2204"/>
                  <a:pt x="1169" y="2180"/>
                  <a:pt x="1179" y="2160"/>
                </a:cubicBezTo>
                <a:cubicBezTo>
                  <a:pt x="1193" y="2132"/>
                  <a:pt x="1211" y="2106"/>
                  <a:pt x="1221" y="2076"/>
                </a:cubicBezTo>
                <a:cubicBezTo>
                  <a:pt x="1223" y="2038"/>
                  <a:pt x="1222" y="2000"/>
                  <a:pt x="1227" y="1962"/>
                </a:cubicBezTo>
                <a:cubicBezTo>
                  <a:pt x="1231" y="1935"/>
                  <a:pt x="1265" y="1924"/>
                  <a:pt x="1287" y="1908"/>
                </a:cubicBezTo>
                <a:cubicBezTo>
                  <a:pt x="1311" y="1890"/>
                  <a:pt x="1344" y="1875"/>
                  <a:pt x="1365" y="1854"/>
                </a:cubicBezTo>
                <a:cubicBezTo>
                  <a:pt x="1389" y="1830"/>
                  <a:pt x="1363" y="1840"/>
                  <a:pt x="1395" y="1824"/>
                </a:cubicBezTo>
                <a:cubicBezTo>
                  <a:pt x="1417" y="1813"/>
                  <a:pt x="1456" y="1814"/>
                  <a:pt x="1473" y="1812"/>
                </a:cubicBezTo>
                <a:cubicBezTo>
                  <a:pt x="1507" y="1789"/>
                  <a:pt x="1518" y="1743"/>
                  <a:pt x="1551" y="1716"/>
                </a:cubicBezTo>
                <a:cubicBezTo>
                  <a:pt x="1602" y="1674"/>
                  <a:pt x="1655" y="1642"/>
                  <a:pt x="1689" y="1584"/>
                </a:cubicBezTo>
                <a:cubicBezTo>
                  <a:pt x="1708" y="1551"/>
                  <a:pt x="1716" y="1524"/>
                  <a:pt x="1737" y="1494"/>
                </a:cubicBezTo>
                <a:cubicBezTo>
                  <a:pt x="1745" y="1482"/>
                  <a:pt x="1761" y="1458"/>
                  <a:pt x="1761" y="1458"/>
                </a:cubicBezTo>
                <a:cubicBezTo>
                  <a:pt x="1759" y="1426"/>
                  <a:pt x="1762" y="1393"/>
                  <a:pt x="1755" y="1362"/>
                </a:cubicBezTo>
                <a:cubicBezTo>
                  <a:pt x="1754" y="1356"/>
                  <a:pt x="1739" y="1362"/>
                  <a:pt x="1737" y="1356"/>
                </a:cubicBezTo>
                <a:cubicBezTo>
                  <a:pt x="1730" y="1335"/>
                  <a:pt x="1766" y="1253"/>
                  <a:pt x="1779" y="1236"/>
                </a:cubicBezTo>
                <a:cubicBezTo>
                  <a:pt x="1790" y="1202"/>
                  <a:pt x="1786" y="1234"/>
                  <a:pt x="1767" y="1200"/>
                </a:cubicBezTo>
                <a:cubicBezTo>
                  <a:pt x="1730" y="1134"/>
                  <a:pt x="1779" y="1188"/>
                  <a:pt x="1737" y="1146"/>
                </a:cubicBezTo>
                <a:cubicBezTo>
                  <a:pt x="1721" y="1097"/>
                  <a:pt x="1733" y="1082"/>
                  <a:pt x="1695" y="1044"/>
                </a:cubicBezTo>
                <a:cubicBezTo>
                  <a:pt x="1703" y="998"/>
                  <a:pt x="1708" y="1007"/>
                  <a:pt x="1731" y="972"/>
                </a:cubicBezTo>
                <a:cubicBezTo>
                  <a:pt x="1740" y="936"/>
                  <a:pt x="1767" y="911"/>
                  <a:pt x="1779" y="876"/>
                </a:cubicBezTo>
                <a:cubicBezTo>
                  <a:pt x="1784" y="860"/>
                  <a:pt x="1791" y="828"/>
                  <a:pt x="1791" y="828"/>
                </a:cubicBezTo>
                <a:cubicBezTo>
                  <a:pt x="1780" y="758"/>
                  <a:pt x="1793" y="768"/>
                  <a:pt x="1767" y="732"/>
                </a:cubicBezTo>
                <a:cubicBezTo>
                  <a:pt x="1755" y="716"/>
                  <a:pt x="1731" y="684"/>
                  <a:pt x="1731" y="684"/>
                </a:cubicBezTo>
                <a:cubicBezTo>
                  <a:pt x="1727" y="670"/>
                  <a:pt x="1719" y="650"/>
                  <a:pt x="1731" y="636"/>
                </a:cubicBezTo>
                <a:cubicBezTo>
                  <a:pt x="1738" y="628"/>
                  <a:pt x="1773" y="610"/>
                  <a:pt x="1785" y="600"/>
                </a:cubicBezTo>
                <a:cubicBezTo>
                  <a:pt x="1823" y="570"/>
                  <a:pt x="1871" y="549"/>
                  <a:pt x="1917" y="534"/>
                </a:cubicBezTo>
                <a:cubicBezTo>
                  <a:pt x="1929" y="522"/>
                  <a:pt x="1944" y="512"/>
                  <a:pt x="1953" y="498"/>
                </a:cubicBezTo>
                <a:cubicBezTo>
                  <a:pt x="1957" y="492"/>
                  <a:pt x="1959" y="484"/>
                  <a:pt x="1965" y="480"/>
                </a:cubicBezTo>
                <a:cubicBezTo>
                  <a:pt x="1975" y="474"/>
                  <a:pt x="2011" y="466"/>
                  <a:pt x="2025" y="462"/>
                </a:cubicBezTo>
                <a:cubicBezTo>
                  <a:pt x="2048" y="439"/>
                  <a:pt x="2078" y="394"/>
                  <a:pt x="2097" y="366"/>
                </a:cubicBezTo>
                <a:cubicBezTo>
                  <a:pt x="2088" y="329"/>
                  <a:pt x="2060" y="322"/>
                  <a:pt x="2031" y="300"/>
                </a:cubicBezTo>
                <a:cubicBezTo>
                  <a:pt x="1967" y="252"/>
                  <a:pt x="1898" y="218"/>
                  <a:pt x="1821" y="192"/>
                </a:cubicBezTo>
                <a:cubicBezTo>
                  <a:pt x="1766" y="174"/>
                  <a:pt x="1705" y="184"/>
                  <a:pt x="1647" y="180"/>
                </a:cubicBezTo>
                <a:cubicBezTo>
                  <a:pt x="1581" y="167"/>
                  <a:pt x="1509" y="137"/>
                  <a:pt x="1455" y="96"/>
                </a:cubicBezTo>
                <a:cubicBezTo>
                  <a:pt x="1435" y="81"/>
                  <a:pt x="1416" y="62"/>
                  <a:pt x="1395" y="48"/>
                </a:cubicBezTo>
                <a:cubicBezTo>
                  <a:pt x="1347" y="16"/>
                  <a:pt x="1272" y="6"/>
                  <a:pt x="1215" y="0"/>
                </a:cubicBezTo>
                <a:cubicBezTo>
                  <a:pt x="1108" y="4"/>
                  <a:pt x="1031" y="6"/>
                  <a:pt x="933" y="30"/>
                </a:cubicBezTo>
                <a:cubicBezTo>
                  <a:pt x="910" y="45"/>
                  <a:pt x="881" y="56"/>
                  <a:pt x="855" y="66"/>
                </a:cubicBezTo>
                <a:cubicBezTo>
                  <a:pt x="843" y="71"/>
                  <a:pt x="819" y="78"/>
                  <a:pt x="819" y="78"/>
                </a:cubicBezTo>
                <a:cubicBezTo>
                  <a:pt x="791" y="99"/>
                  <a:pt x="769" y="118"/>
                  <a:pt x="735" y="126"/>
                </a:cubicBezTo>
                <a:cubicBezTo>
                  <a:pt x="724" y="137"/>
                  <a:pt x="709" y="144"/>
                  <a:pt x="699" y="156"/>
                </a:cubicBezTo>
                <a:cubicBezTo>
                  <a:pt x="695" y="161"/>
                  <a:pt x="697" y="169"/>
                  <a:pt x="693" y="174"/>
                </a:cubicBezTo>
                <a:cubicBezTo>
                  <a:pt x="680" y="193"/>
                  <a:pt x="666" y="198"/>
                  <a:pt x="645" y="198"/>
                </a:cubicBezTo>
                <a:close/>
              </a:path>
            </a:pathLst>
          </a:custGeom>
          <a:solidFill>
            <a:srgbClr val="969696"/>
          </a:solidFill>
          <a:ln w="9525">
            <a:round/>
            <a:headEnd/>
            <a:tailEnd/>
          </a:ln>
          <a:scene3d>
            <a:camera prst="legacyPerspectiveFront">
              <a:rot lat="20099957" lon="1500000" rev="0"/>
            </a:camera>
            <a:lightRig rig="legacyFlat1" dir="t"/>
          </a:scene3d>
          <a:sp3d extrusionH="430200" prstMaterial="legacyMetal">
            <a:bevelT w="13500" h="13500" prst="angle"/>
            <a:bevelB w="13500" h="13500" prst="angle"/>
            <a:extrusionClr>
              <a:srgbClr val="969696"/>
            </a:extrusionClr>
          </a:sp3d>
        </p:spPr>
        <p:txBody>
          <a:bodyPr wrap="none" anchor="ctr">
            <a:flatTx/>
          </a:bodyPr>
          <a:lstStyle/>
          <a:p>
            <a:endParaRPr lang="en-CA" sz="1800"/>
          </a:p>
        </p:txBody>
      </p:sp>
      <p:sp>
        <p:nvSpPr>
          <p:cNvPr id="40964" name="Freeform 4"/>
          <p:cNvSpPr>
            <a:spLocks/>
          </p:cNvSpPr>
          <p:nvPr/>
        </p:nvSpPr>
        <p:spPr bwMode="auto">
          <a:xfrm>
            <a:off x="4514850" y="1314450"/>
            <a:ext cx="2057400" cy="2197894"/>
          </a:xfrm>
          <a:custGeom>
            <a:avLst/>
            <a:gdLst>
              <a:gd name="T0" fmla="*/ 2147483647 w 1503"/>
              <a:gd name="T1" fmla="*/ 2147483647 h 1846"/>
              <a:gd name="T2" fmla="*/ 2147483647 w 1503"/>
              <a:gd name="T3" fmla="*/ 2147483647 h 1846"/>
              <a:gd name="T4" fmla="*/ 2147483647 w 1503"/>
              <a:gd name="T5" fmla="*/ 2147483647 h 1846"/>
              <a:gd name="T6" fmla="*/ 2147483647 w 1503"/>
              <a:gd name="T7" fmla="*/ 2147483647 h 1846"/>
              <a:gd name="T8" fmla="*/ 2147483647 w 1503"/>
              <a:gd name="T9" fmla="*/ 2147483647 h 1846"/>
              <a:gd name="T10" fmla="*/ 2147483647 w 1503"/>
              <a:gd name="T11" fmla="*/ 2147483647 h 1846"/>
              <a:gd name="T12" fmla="*/ 2147483647 w 1503"/>
              <a:gd name="T13" fmla="*/ 2147483647 h 1846"/>
              <a:gd name="T14" fmla="*/ 2147483647 w 1503"/>
              <a:gd name="T15" fmla="*/ 2147483647 h 1846"/>
              <a:gd name="T16" fmla="*/ 2147483647 w 1503"/>
              <a:gd name="T17" fmla="*/ 2147483647 h 1846"/>
              <a:gd name="T18" fmla="*/ 2147483647 w 1503"/>
              <a:gd name="T19" fmla="*/ 2147483647 h 1846"/>
              <a:gd name="T20" fmla="*/ 2147483647 w 1503"/>
              <a:gd name="T21" fmla="*/ 2147483647 h 1846"/>
              <a:gd name="T22" fmla="*/ 2147483647 w 1503"/>
              <a:gd name="T23" fmla="*/ 2147483647 h 1846"/>
              <a:gd name="T24" fmla="*/ 2147483647 w 1503"/>
              <a:gd name="T25" fmla="*/ 2147483647 h 1846"/>
              <a:gd name="T26" fmla="*/ 2147483647 w 1503"/>
              <a:gd name="T27" fmla="*/ 2147483647 h 1846"/>
              <a:gd name="T28" fmla="*/ 2147483647 w 1503"/>
              <a:gd name="T29" fmla="*/ 2147483647 h 1846"/>
              <a:gd name="T30" fmla="*/ 2147483647 w 1503"/>
              <a:gd name="T31" fmla="*/ 2147483647 h 1846"/>
              <a:gd name="T32" fmla="*/ 2147483647 w 1503"/>
              <a:gd name="T33" fmla="*/ 2147483647 h 1846"/>
              <a:gd name="T34" fmla="*/ 2147483647 w 1503"/>
              <a:gd name="T35" fmla="*/ 2147483647 h 1846"/>
              <a:gd name="T36" fmla="*/ 2147483647 w 1503"/>
              <a:gd name="T37" fmla="*/ 2147483647 h 1846"/>
              <a:gd name="T38" fmla="*/ 2147483647 w 1503"/>
              <a:gd name="T39" fmla="*/ 2147483647 h 1846"/>
              <a:gd name="T40" fmla="*/ 2147483647 w 1503"/>
              <a:gd name="T41" fmla="*/ 2147483647 h 1846"/>
              <a:gd name="T42" fmla="*/ 2147483647 w 1503"/>
              <a:gd name="T43" fmla="*/ 2147483647 h 1846"/>
              <a:gd name="T44" fmla="*/ 2147483647 w 1503"/>
              <a:gd name="T45" fmla="*/ 2147483647 h 1846"/>
              <a:gd name="T46" fmla="*/ 2147483647 w 1503"/>
              <a:gd name="T47" fmla="*/ 2147483647 h 1846"/>
              <a:gd name="T48" fmla="*/ 2147483647 w 1503"/>
              <a:gd name="T49" fmla="*/ 2147483647 h 1846"/>
              <a:gd name="T50" fmla="*/ 2147483647 w 1503"/>
              <a:gd name="T51" fmla="*/ 2147483647 h 1846"/>
              <a:gd name="T52" fmla="*/ 2147483647 w 1503"/>
              <a:gd name="T53" fmla="*/ 2147483647 h 1846"/>
              <a:gd name="T54" fmla="*/ 2147483647 w 1503"/>
              <a:gd name="T55" fmla="*/ 2147483647 h 1846"/>
              <a:gd name="T56" fmla="*/ 2147483647 w 1503"/>
              <a:gd name="T57" fmla="*/ 2147483647 h 1846"/>
              <a:gd name="T58" fmla="*/ 2147483647 w 1503"/>
              <a:gd name="T59" fmla="*/ 2147483647 h 1846"/>
              <a:gd name="T60" fmla="*/ 2147483647 w 1503"/>
              <a:gd name="T61" fmla="*/ 2147483647 h 1846"/>
              <a:gd name="T62" fmla="*/ 2147483647 w 1503"/>
              <a:gd name="T63" fmla="*/ 2147483647 h 1846"/>
              <a:gd name="T64" fmla="*/ 2147483647 w 1503"/>
              <a:gd name="T65" fmla="*/ 2147483647 h 1846"/>
              <a:gd name="T66" fmla="*/ 2147483647 w 1503"/>
              <a:gd name="T67" fmla="*/ 2147483647 h 1846"/>
              <a:gd name="T68" fmla="*/ 2147483647 w 1503"/>
              <a:gd name="T69" fmla="*/ 2147483647 h 1846"/>
              <a:gd name="T70" fmla="*/ 2147483647 w 1503"/>
              <a:gd name="T71" fmla="*/ 2147483647 h 1846"/>
              <a:gd name="T72" fmla="*/ 2147483647 w 1503"/>
              <a:gd name="T73" fmla="*/ 2147483647 h 1846"/>
              <a:gd name="T74" fmla="*/ 2147483647 w 1503"/>
              <a:gd name="T75" fmla="*/ 2147483647 h 1846"/>
              <a:gd name="T76" fmla="*/ 2147483647 w 1503"/>
              <a:gd name="T77" fmla="*/ 2147483647 h 1846"/>
              <a:gd name="T78" fmla="*/ 2147483647 w 1503"/>
              <a:gd name="T79" fmla="*/ 2147483647 h 1846"/>
              <a:gd name="T80" fmla="*/ 2147483647 w 1503"/>
              <a:gd name="T81" fmla="*/ 2147483647 h 1846"/>
              <a:gd name="T82" fmla="*/ 2147483647 w 1503"/>
              <a:gd name="T83" fmla="*/ 2147483647 h 1846"/>
              <a:gd name="T84" fmla="*/ 2147483647 w 1503"/>
              <a:gd name="T85" fmla="*/ 2147483647 h 1846"/>
              <a:gd name="T86" fmla="*/ 2147483647 w 1503"/>
              <a:gd name="T87" fmla="*/ 2147483647 h 1846"/>
              <a:gd name="T88" fmla="*/ 2147483647 w 1503"/>
              <a:gd name="T89" fmla="*/ 2147483647 h 1846"/>
              <a:gd name="T90" fmla="*/ 2147483647 w 1503"/>
              <a:gd name="T91" fmla="*/ 2147483647 h 1846"/>
              <a:gd name="T92" fmla="*/ 2147483647 w 1503"/>
              <a:gd name="T93" fmla="*/ 2147483647 h 1846"/>
              <a:gd name="T94" fmla="*/ 2147483647 w 1503"/>
              <a:gd name="T95" fmla="*/ 2147483647 h 1846"/>
              <a:gd name="T96" fmla="*/ 2147483647 w 1503"/>
              <a:gd name="T97" fmla="*/ 2147483647 h 1846"/>
              <a:gd name="T98" fmla="*/ 2147483647 w 1503"/>
              <a:gd name="T99" fmla="*/ 2147483647 h 184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503"/>
              <a:gd name="T151" fmla="*/ 0 h 1846"/>
              <a:gd name="T152" fmla="*/ 1503 w 1503"/>
              <a:gd name="T153" fmla="*/ 1846 h 184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503" h="1846">
                <a:moveTo>
                  <a:pt x="363" y="52"/>
                </a:moveTo>
                <a:cubicBezTo>
                  <a:pt x="361" y="67"/>
                  <a:pt x="362" y="128"/>
                  <a:pt x="339" y="142"/>
                </a:cubicBezTo>
                <a:cubicBezTo>
                  <a:pt x="328" y="149"/>
                  <a:pt x="314" y="147"/>
                  <a:pt x="303" y="154"/>
                </a:cubicBezTo>
                <a:cubicBezTo>
                  <a:pt x="279" y="170"/>
                  <a:pt x="255" y="186"/>
                  <a:pt x="231" y="202"/>
                </a:cubicBezTo>
                <a:cubicBezTo>
                  <a:pt x="210" y="216"/>
                  <a:pt x="205" y="237"/>
                  <a:pt x="183" y="250"/>
                </a:cubicBezTo>
                <a:cubicBezTo>
                  <a:pt x="161" y="262"/>
                  <a:pt x="134" y="278"/>
                  <a:pt x="111" y="286"/>
                </a:cubicBezTo>
                <a:cubicBezTo>
                  <a:pt x="96" y="292"/>
                  <a:pt x="63" y="298"/>
                  <a:pt x="63" y="298"/>
                </a:cubicBezTo>
                <a:cubicBezTo>
                  <a:pt x="40" y="313"/>
                  <a:pt x="24" y="311"/>
                  <a:pt x="9" y="334"/>
                </a:cubicBezTo>
                <a:cubicBezTo>
                  <a:pt x="27" y="422"/>
                  <a:pt x="23" y="511"/>
                  <a:pt x="45" y="598"/>
                </a:cubicBezTo>
                <a:cubicBezTo>
                  <a:pt x="31" y="620"/>
                  <a:pt x="15" y="634"/>
                  <a:pt x="3" y="658"/>
                </a:cubicBezTo>
                <a:cubicBezTo>
                  <a:pt x="5" y="710"/>
                  <a:pt x="0" y="763"/>
                  <a:pt x="9" y="814"/>
                </a:cubicBezTo>
                <a:cubicBezTo>
                  <a:pt x="14" y="843"/>
                  <a:pt x="76" y="863"/>
                  <a:pt x="99" y="874"/>
                </a:cubicBezTo>
                <a:cubicBezTo>
                  <a:pt x="114" y="904"/>
                  <a:pt x="115" y="915"/>
                  <a:pt x="87" y="934"/>
                </a:cubicBezTo>
                <a:cubicBezTo>
                  <a:pt x="69" y="962"/>
                  <a:pt x="50" y="992"/>
                  <a:pt x="39" y="1024"/>
                </a:cubicBezTo>
                <a:cubicBezTo>
                  <a:pt x="46" y="1084"/>
                  <a:pt x="53" y="1145"/>
                  <a:pt x="33" y="1204"/>
                </a:cubicBezTo>
                <a:cubicBezTo>
                  <a:pt x="41" y="1229"/>
                  <a:pt x="49" y="1243"/>
                  <a:pt x="75" y="1252"/>
                </a:cubicBezTo>
                <a:cubicBezTo>
                  <a:pt x="121" y="1246"/>
                  <a:pt x="152" y="1239"/>
                  <a:pt x="201" y="1252"/>
                </a:cubicBezTo>
                <a:cubicBezTo>
                  <a:pt x="208" y="1254"/>
                  <a:pt x="208" y="1265"/>
                  <a:pt x="213" y="1270"/>
                </a:cubicBezTo>
                <a:cubicBezTo>
                  <a:pt x="253" y="1310"/>
                  <a:pt x="222" y="1267"/>
                  <a:pt x="255" y="1306"/>
                </a:cubicBezTo>
                <a:cubicBezTo>
                  <a:pt x="271" y="1325"/>
                  <a:pt x="267" y="1342"/>
                  <a:pt x="291" y="1354"/>
                </a:cubicBezTo>
                <a:cubicBezTo>
                  <a:pt x="350" y="1383"/>
                  <a:pt x="413" y="1404"/>
                  <a:pt x="477" y="1420"/>
                </a:cubicBezTo>
                <a:cubicBezTo>
                  <a:pt x="536" y="1538"/>
                  <a:pt x="658" y="1518"/>
                  <a:pt x="777" y="1522"/>
                </a:cubicBezTo>
                <a:cubicBezTo>
                  <a:pt x="793" y="1526"/>
                  <a:pt x="811" y="1525"/>
                  <a:pt x="825" y="1534"/>
                </a:cubicBezTo>
                <a:cubicBezTo>
                  <a:pt x="869" y="1564"/>
                  <a:pt x="847" y="1555"/>
                  <a:pt x="891" y="1564"/>
                </a:cubicBezTo>
                <a:cubicBezTo>
                  <a:pt x="939" y="1588"/>
                  <a:pt x="989" y="1613"/>
                  <a:pt x="1035" y="1642"/>
                </a:cubicBezTo>
                <a:cubicBezTo>
                  <a:pt x="1043" y="1647"/>
                  <a:pt x="1051" y="1654"/>
                  <a:pt x="1059" y="1660"/>
                </a:cubicBezTo>
                <a:cubicBezTo>
                  <a:pt x="1071" y="1668"/>
                  <a:pt x="1095" y="1684"/>
                  <a:pt x="1095" y="1684"/>
                </a:cubicBezTo>
                <a:cubicBezTo>
                  <a:pt x="1099" y="1690"/>
                  <a:pt x="1102" y="1697"/>
                  <a:pt x="1107" y="1702"/>
                </a:cubicBezTo>
                <a:cubicBezTo>
                  <a:pt x="1112" y="1707"/>
                  <a:pt x="1120" y="1709"/>
                  <a:pt x="1125" y="1714"/>
                </a:cubicBezTo>
                <a:cubicBezTo>
                  <a:pt x="1159" y="1753"/>
                  <a:pt x="1178" y="1804"/>
                  <a:pt x="1209" y="1846"/>
                </a:cubicBezTo>
                <a:cubicBezTo>
                  <a:pt x="1221" y="1811"/>
                  <a:pt x="1221" y="1773"/>
                  <a:pt x="1233" y="1738"/>
                </a:cubicBezTo>
                <a:cubicBezTo>
                  <a:pt x="1241" y="1713"/>
                  <a:pt x="1267" y="1690"/>
                  <a:pt x="1275" y="1666"/>
                </a:cubicBezTo>
                <a:cubicBezTo>
                  <a:pt x="1287" y="1631"/>
                  <a:pt x="1293" y="1594"/>
                  <a:pt x="1305" y="1558"/>
                </a:cubicBezTo>
                <a:cubicBezTo>
                  <a:pt x="1316" y="1526"/>
                  <a:pt x="1319" y="1469"/>
                  <a:pt x="1335" y="1444"/>
                </a:cubicBezTo>
                <a:cubicBezTo>
                  <a:pt x="1343" y="1432"/>
                  <a:pt x="1359" y="1408"/>
                  <a:pt x="1359" y="1408"/>
                </a:cubicBezTo>
                <a:cubicBezTo>
                  <a:pt x="1371" y="1361"/>
                  <a:pt x="1385" y="1328"/>
                  <a:pt x="1419" y="1294"/>
                </a:cubicBezTo>
                <a:cubicBezTo>
                  <a:pt x="1429" y="1264"/>
                  <a:pt x="1446" y="1243"/>
                  <a:pt x="1467" y="1222"/>
                </a:cubicBezTo>
                <a:cubicBezTo>
                  <a:pt x="1478" y="1177"/>
                  <a:pt x="1492" y="1135"/>
                  <a:pt x="1503" y="1090"/>
                </a:cubicBezTo>
                <a:cubicBezTo>
                  <a:pt x="1501" y="1052"/>
                  <a:pt x="1502" y="1014"/>
                  <a:pt x="1497" y="976"/>
                </a:cubicBezTo>
                <a:cubicBezTo>
                  <a:pt x="1494" y="953"/>
                  <a:pt x="1473" y="910"/>
                  <a:pt x="1473" y="910"/>
                </a:cubicBezTo>
                <a:cubicBezTo>
                  <a:pt x="1476" y="759"/>
                  <a:pt x="1478" y="615"/>
                  <a:pt x="1497" y="466"/>
                </a:cubicBezTo>
                <a:cubicBezTo>
                  <a:pt x="1492" y="385"/>
                  <a:pt x="1499" y="332"/>
                  <a:pt x="1431" y="286"/>
                </a:cubicBezTo>
                <a:cubicBezTo>
                  <a:pt x="1382" y="212"/>
                  <a:pt x="1236" y="199"/>
                  <a:pt x="1155" y="190"/>
                </a:cubicBezTo>
                <a:cubicBezTo>
                  <a:pt x="1075" y="163"/>
                  <a:pt x="972" y="174"/>
                  <a:pt x="897" y="172"/>
                </a:cubicBezTo>
                <a:cubicBezTo>
                  <a:pt x="851" y="161"/>
                  <a:pt x="820" y="132"/>
                  <a:pt x="783" y="106"/>
                </a:cubicBezTo>
                <a:cubicBezTo>
                  <a:pt x="757" y="87"/>
                  <a:pt x="726" y="70"/>
                  <a:pt x="699" y="52"/>
                </a:cubicBezTo>
                <a:cubicBezTo>
                  <a:pt x="654" y="22"/>
                  <a:pt x="596" y="18"/>
                  <a:pt x="543" y="10"/>
                </a:cubicBezTo>
                <a:cubicBezTo>
                  <a:pt x="497" y="12"/>
                  <a:pt x="445" y="0"/>
                  <a:pt x="405" y="22"/>
                </a:cubicBezTo>
                <a:cubicBezTo>
                  <a:pt x="405" y="22"/>
                  <a:pt x="360" y="52"/>
                  <a:pt x="351" y="58"/>
                </a:cubicBezTo>
                <a:cubicBezTo>
                  <a:pt x="347" y="60"/>
                  <a:pt x="359" y="54"/>
                  <a:pt x="363" y="52"/>
                </a:cubicBezTo>
                <a:close/>
              </a:path>
            </a:pathLst>
          </a:custGeom>
          <a:solidFill>
            <a:srgbClr val="969696"/>
          </a:solidFill>
          <a:ln w="9525">
            <a:round/>
            <a:headEnd/>
            <a:tailEnd/>
          </a:ln>
          <a:scene3d>
            <a:camera prst="legacyPerspectiveFront">
              <a:rot lat="20099957" lon="1500000" rev="0"/>
            </a:camera>
            <a:lightRig rig="legacyFlat1" dir="t"/>
          </a:scene3d>
          <a:sp3d extrusionH="430200" prstMaterial="legacyMetal">
            <a:bevelT w="13500" h="13500" prst="angle"/>
            <a:bevelB w="13500" h="13500" prst="angle"/>
            <a:extrusionClr>
              <a:srgbClr val="969696"/>
            </a:extrusionClr>
          </a:sp3d>
        </p:spPr>
        <p:txBody>
          <a:bodyPr wrap="none" anchor="ctr">
            <a:flatTx/>
          </a:bodyPr>
          <a:lstStyle/>
          <a:p>
            <a:endParaRPr lang="en-CA" sz="1800"/>
          </a:p>
        </p:txBody>
      </p:sp>
      <p:sp>
        <p:nvSpPr>
          <p:cNvPr id="40965" name="Freeform 5"/>
          <p:cNvSpPr>
            <a:spLocks/>
          </p:cNvSpPr>
          <p:nvPr/>
        </p:nvSpPr>
        <p:spPr bwMode="auto">
          <a:xfrm>
            <a:off x="3714751" y="2971800"/>
            <a:ext cx="2345531" cy="1435894"/>
          </a:xfrm>
          <a:custGeom>
            <a:avLst/>
            <a:gdLst>
              <a:gd name="T0" fmla="*/ 2147483647 w 1970"/>
              <a:gd name="T1" fmla="*/ 2147483647 h 1206"/>
              <a:gd name="T2" fmla="*/ 2147483647 w 1970"/>
              <a:gd name="T3" fmla="*/ 2147483647 h 1206"/>
              <a:gd name="T4" fmla="*/ 2147483647 w 1970"/>
              <a:gd name="T5" fmla="*/ 2147483647 h 1206"/>
              <a:gd name="T6" fmla="*/ 2147483647 w 1970"/>
              <a:gd name="T7" fmla="*/ 2147483647 h 1206"/>
              <a:gd name="T8" fmla="*/ 2147483647 w 1970"/>
              <a:gd name="T9" fmla="*/ 2147483647 h 1206"/>
              <a:gd name="T10" fmla="*/ 2147483647 w 1970"/>
              <a:gd name="T11" fmla="*/ 2147483647 h 1206"/>
              <a:gd name="T12" fmla="*/ 2147483647 w 1970"/>
              <a:gd name="T13" fmla="*/ 2147483647 h 1206"/>
              <a:gd name="T14" fmla="*/ 2147483647 w 1970"/>
              <a:gd name="T15" fmla="*/ 2147483647 h 1206"/>
              <a:gd name="T16" fmla="*/ 2147483647 w 1970"/>
              <a:gd name="T17" fmla="*/ 2147483647 h 1206"/>
              <a:gd name="T18" fmla="*/ 2147483647 w 1970"/>
              <a:gd name="T19" fmla="*/ 2147483647 h 1206"/>
              <a:gd name="T20" fmla="*/ 2147483647 w 1970"/>
              <a:gd name="T21" fmla="*/ 2147483647 h 1206"/>
              <a:gd name="T22" fmla="*/ 2147483647 w 1970"/>
              <a:gd name="T23" fmla="*/ 2147483647 h 1206"/>
              <a:gd name="T24" fmla="*/ 2147483647 w 1970"/>
              <a:gd name="T25" fmla="*/ 2147483647 h 1206"/>
              <a:gd name="T26" fmla="*/ 2147483647 w 1970"/>
              <a:gd name="T27" fmla="*/ 2147483647 h 1206"/>
              <a:gd name="T28" fmla="*/ 2147483647 w 1970"/>
              <a:gd name="T29" fmla="*/ 2147483647 h 1206"/>
              <a:gd name="T30" fmla="*/ 2147483647 w 1970"/>
              <a:gd name="T31" fmla="*/ 2147483647 h 1206"/>
              <a:gd name="T32" fmla="*/ 2147483647 w 1970"/>
              <a:gd name="T33" fmla="*/ 2147483647 h 1206"/>
              <a:gd name="T34" fmla="*/ 2147483647 w 1970"/>
              <a:gd name="T35" fmla="*/ 2147483647 h 1206"/>
              <a:gd name="T36" fmla="*/ 2147483647 w 1970"/>
              <a:gd name="T37" fmla="*/ 0 h 1206"/>
              <a:gd name="T38" fmla="*/ 2147483647 w 1970"/>
              <a:gd name="T39" fmla="*/ 2147483647 h 1206"/>
              <a:gd name="T40" fmla="*/ 2147483647 w 1970"/>
              <a:gd name="T41" fmla="*/ 2147483647 h 1206"/>
              <a:gd name="T42" fmla="*/ 2147483647 w 1970"/>
              <a:gd name="T43" fmla="*/ 2147483647 h 1206"/>
              <a:gd name="T44" fmla="*/ 2147483647 w 1970"/>
              <a:gd name="T45" fmla="*/ 2147483647 h 1206"/>
              <a:gd name="T46" fmla="*/ 2147483647 w 1970"/>
              <a:gd name="T47" fmla="*/ 2147483647 h 1206"/>
              <a:gd name="T48" fmla="*/ 2147483647 w 1970"/>
              <a:gd name="T49" fmla="*/ 2147483647 h 1206"/>
              <a:gd name="T50" fmla="*/ 2147483647 w 1970"/>
              <a:gd name="T51" fmla="*/ 2147483647 h 1206"/>
              <a:gd name="T52" fmla="*/ 2147483647 w 1970"/>
              <a:gd name="T53" fmla="*/ 2147483647 h 1206"/>
              <a:gd name="T54" fmla="*/ 2147483647 w 1970"/>
              <a:gd name="T55" fmla="*/ 2147483647 h 1206"/>
              <a:gd name="T56" fmla="*/ 2147483647 w 1970"/>
              <a:gd name="T57" fmla="*/ 2147483647 h 1206"/>
              <a:gd name="T58" fmla="*/ 2147483647 w 1970"/>
              <a:gd name="T59" fmla="*/ 2147483647 h 1206"/>
              <a:gd name="T60" fmla="*/ 2147483647 w 1970"/>
              <a:gd name="T61" fmla="*/ 2147483647 h 1206"/>
              <a:gd name="T62" fmla="*/ 2147483647 w 1970"/>
              <a:gd name="T63" fmla="*/ 2147483647 h 1206"/>
              <a:gd name="T64" fmla="*/ 2147483647 w 1970"/>
              <a:gd name="T65" fmla="*/ 2147483647 h 1206"/>
              <a:gd name="T66" fmla="*/ 2147483647 w 1970"/>
              <a:gd name="T67" fmla="*/ 2147483647 h 1206"/>
              <a:gd name="T68" fmla="*/ 2147483647 w 1970"/>
              <a:gd name="T69" fmla="*/ 2147483647 h 1206"/>
              <a:gd name="T70" fmla="*/ 2147483647 w 1970"/>
              <a:gd name="T71" fmla="*/ 2147483647 h 1206"/>
              <a:gd name="T72" fmla="*/ 2147483647 w 1970"/>
              <a:gd name="T73" fmla="*/ 2147483647 h 1206"/>
              <a:gd name="T74" fmla="*/ 2147483647 w 1970"/>
              <a:gd name="T75" fmla="*/ 2147483647 h 1206"/>
              <a:gd name="T76" fmla="*/ 2147483647 w 1970"/>
              <a:gd name="T77" fmla="*/ 2147483647 h 1206"/>
              <a:gd name="T78" fmla="*/ 2147483647 w 1970"/>
              <a:gd name="T79" fmla="*/ 2147483647 h 1206"/>
              <a:gd name="T80" fmla="*/ 2147483647 w 1970"/>
              <a:gd name="T81" fmla="*/ 2147483647 h 1206"/>
              <a:gd name="T82" fmla="*/ 2147483647 w 1970"/>
              <a:gd name="T83" fmla="*/ 2147483647 h 1206"/>
              <a:gd name="T84" fmla="*/ 2147483647 w 1970"/>
              <a:gd name="T85" fmla="*/ 2147483647 h 1206"/>
              <a:gd name="T86" fmla="*/ 2147483647 w 1970"/>
              <a:gd name="T87" fmla="*/ 2147483647 h 1206"/>
              <a:gd name="T88" fmla="*/ 2147483647 w 1970"/>
              <a:gd name="T89" fmla="*/ 2147483647 h 1206"/>
              <a:gd name="T90" fmla="*/ 2147483647 w 1970"/>
              <a:gd name="T91" fmla="*/ 2147483647 h 120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970"/>
              <a:gd name="T139" fmla="*/ 0 h 1206"/>
              <a:gd name="T140" fmla="*/ 1970 w 1970"/>
              <a:gd name="T141" fmla="*/ 1206 h 120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970" h="1206">
                <a:moveTo>
                  <a:pt x="2" y="990"/>
                </a:moveTo>
                <a:cubicBezTo>
                  <a:pt x="4" y="968"/>
                  <a:pt x="0" y="945"/>
                  <a:pt x="8" y="924"/>
                </a:cubicBezTo>
                <a:cubicBezTo>
                  <a:pt x="14" y="907"/>
                  <a:pt x="75" y="896"/>
                  <a:pt x="86" y="894"/>
                </a:cubicBezTo>
                <a:cubicBezTo>
                  <a:pt x="132" y="848"/>
                  <a:pt x="110" y="769"/>
                  <a:pt x="146" y="714"/>
                </a:cubicBezTo>
                <a:cubicBezTo>
                  <a:pt x="148" y="706"/>
                  <a:pt x="151" y="698"/>
                  <a:pt x="152" y="690"/>
                </a:cubicBezTo>
                <a:cubicBezTo>
                  <a:pt x="155" y="676"/>
                  <a:pt x="155" y="662"/>
                  <a:pt x="158" y="648"/>
                </a:cubicBezTo>
                <a:cubicBezTo>
                  <a:pt x="161" y="636"/>
                  <a:pt x="170" y="612"/>
                  <a:pt x="170" y="612"/>
                </a:cubicBezTo>
                <a:cubicBezTo>
                  <a:pt x="172" y="586"/>
                  <a:pt x="172" y="560"/>
                  <a:pt x="176" y="534"/>
                </a:cubicBezTo>
                <a:cubicBezTo>
                  <a:pt x="178" y="520"/>
                  <a:pt x="176" y="500"/>
                  <a:pt x="188" y="492"/>
                </a:cubicBezTo>
                <a:cubicBezTo>
                  <a:pt x="205" y="481"/>
                  <a:pt x="228" y="488"/>
                  <a:pt x="248" y="486"/>
                </a:cubicBezTo>
                <a:cubicBezTo>
                  <a:pt x="267" y="457"/>
                  <a:pt x="258" y="475"/>
                  <a:pt x="272" y="432"/>
                </a:cubicBezTo>
                <a:cubicBezTo>
                  <a:pt x="277" y="417"/>
                  <a:pt x="301" y="417"/>
                  <a:pt x="314" y="408"/>
                </a:cubicBezTo>
                <a:cubicBezTo>
                  <a:pt x="337" y="338"/>
                  <a:pt x="313" y="373"/>
                  <a:pt x="434" y="366"/>
                </a:cubicBezTo>
                <a:cubicBezTo>
                  <a:pt x="461" y="348"/>
                  <a:pt x="509" y="317"/>
                  <a:pt x="524" y="288"/>
                </a:cubicBezTo>
                <a:cubicBezTo>
                  <a:pt x="545" y="245"/>
                  <a:pt x="521" y="206"/>
                  <a:pt x="578" y="192"/>
                </a:cubicBezTo>
                <a:cubicBezTo>
                  <a:pt x="590" y="184"/>
                  <a:pt x="602" y="176"/>
                  <a:pt x="614" y="168"/>
                </a:cubicBezTo>
                <a:cubicBezTo>
                  <a:pt x="627" y="159"/>
                  <a:pt x="626" y="144"/>
                  <a:pt x="632" y="132"/>
                </a:cubicBezTo>
                <a:cubicBezTo>
                  <a:pt x="648" y="99"/>
                  <a:pt x="660" y="63"/>
                  <a:pt x="692" y="42"/>
                </a:cubicBezTo>
                <a:cubicBezTo>
                  <a:pt x="700" y="18"/>
                  <a:pt x="710" y="8"/>
                  <a:pt x="734" y="0"/>
                </a:cubicBezTo>
                <a:cubicBezTo>
                  <a:pt x="779" y="9"/>
                  <a:pt x="809" y="39"/>
                  <a:pt x="854" y="48"/>
                </a:cubicBezTo>
                <a:cubicBezTo>
                  <a:pt x="874" y="68"/>
                  <a:pt x="904" y="147"/>
                  <a:pt x="926" y="150"/>
                </a:cubicBezTo>
                <a:cubicBezTo>
                  <a:pt x="974" y="157"/>
                  <a:pt x="1022" y="154"/>
                  <a:pt x="1070" y="156"/>
                </a:cubicBezTo>
                <a:cubicBezTo>
                  <a:pt x="1092" y="163"/>
                  <a:pt x="1119" y="159"/>
                  <a:pt x="1136" y="174"/>
                </a:cubicBezTo>
                <a:cubicBezTo>
                  <a:pt x="1202" y="231"/>
                  <a:pt x="1162" y="297"/>
                  <a:pt x="1262" y="300"/>
                </a:cubicBezTo>
                <a:cubicBezTo>
                  <a:pt x="1374" y="303"/>
                  <a:pt x="1486" y="304"/>
                  <a:pt x="1598" y="306"/>
                </a:cubicBezTo>
                <a:cubicBezTo>
                  <a:pt x="1636" y="319"/>
                  <a:pt x="1652" y="364"/>
                  <a:pt x="1694" y="378"/>
                </a:cubicBezTo>
                <a:cubicBezTo>
                  <a:pt x="1747" y="396"/>
                  <a:pt x="1798" y="416"/>
                  <a:pt x="1838" y="456"/>
                </a:cubicBezTo>
                <a:cubicBezTo>
                  <a:pt x="1852" y="514"/>
                  <a:pt x="1863" y="517"/>
                  <a:pt x="1916" y="546"/>
                </a:cubicBezTo>
                <a:cubicBezTo>
                  <a:pt x="1934" y="556"/>
                  <a:pt x="1970" y="576"/>
                  <a:pt x="1970" y="576"/>
                </a:cubicBezTo>
                <a:cubicBezTo>
                  <a:pt x="1968" y="591"/>
                  <a:pt x="1966" y="619"/>
                  <a:pt x="1958" y="636"/>
                </a:cubicBezTo>
                <a:cubicBezTo>
                  <a:pt x="1945" y="662"/>
                  <a:pt x="1945" y="646"/>
                  <a:pt x="1934" y="678"/>
                </a:cubicBezTo>
                <a:cubicBezTo>
                  <a:pt x="1922" y="713"/>
                  <a:pt x="1923" y="752"/>
                  <a:pt x="1910" y="786"/>
                </a:cubicBezTo>
                <a:cubicBezTo>
                  <a:pt x="1897" y="821"/>
                  <a:pt x="1900" y="800"/>
                  <a:pt x="1880" y="834"/>
                </a:cubicBezTo>
                <a:cubicBezTo>
                  <a:pt x="1858" y="871"/>
                  <a:pt x="1844" y="906"/>
                  <a:pt x="1820" y="942"/>
                </a:cubicBezTo>
                <a:cubicBezTo>
                  <a:pt x="1788" y="990"/>
                  <a:pt x="1844" y="928"/>
                  <a:pt x="1802" y="978"/>
                </a:cubicBezTo>
                <a:cubicBezTo>
                  <a:pt x="1761" y="1026"/>
                  <a:pt x="1660" y="1088"/>
                  <a:pt x="1598" y="1104"/>
                </a:cubicBezTo>
                <a:cubicBezTo>
                  <a:pt x="1567" y="1135"/>
                  <a:pt x="1528" y="1151"/>
                  <a:pt x="1490" y="1170"/>
                </a:cubicBezTo>
                <a:cubicBezTo>
                  <a:pt x="1468" y="1181"/>
                  <a:pt x="1424" y="1206"/>
                  <a:pt x="1424" y="1206"/>
                </a:cubicBezTo>
                <a:cubicBezTo>
                  <a:pt x="1300" y="1202"/>
                  <a:pt x="1218" y="1193"/>
                  <a:pt x="1106" y="1182"/>
                </a:cubicBezTo>
                <a:cubicBezTo>
                  <a:pt x="1074" y="1174"/>
                  <a:pt x="1046" y="1167"/>
                  <a:pt x="1016" y="1152"/>
                </a:cubicBezTo>
                <a:cubicBezTo>
                  <a:pt x="985" y="1137"/>
                  <a:pt x="959" y="1108"/>
                  <a:pt x="926" y="1098"/>
                </a:cubicBezTo>
                <a:cubicBezTo>
                  <a:pt x="844" y="1073"/>
                  <a:pt x="754" y="1088"/>
                  <a:pt x="668" y="1086"/>
                </a:cubicBezTo>
                <a:cubicBezTo>
                  <a:pt x="654" y="1084"/>
                  <a:pt x="640" y="1080"/>
                  <a:pt x="626" y="1080"/>
                </a:cubicBezTo>
                <a:cubicBezTo>
                  <a:pt x="504" y="1076"/>
                  <a:pt x="382" y="1078"/>
                  <a:pt x="260" y="1074"/>
                </a:cubicBezTo>
                <a:cubicBezTo>
                  <a:pt x="210" y="1072"/>
                  <a:pt x="146" y="1042"/>
                  <a:pt x="98" y="1026"/>
                </a:cubicBezTo>
                <a:cubicBezTo>
                  <a:pt x="70" y="1017"/>
                  <a:pt x="23" y="1011"/>
                  <a:pt x="2" y="990"/>
                </a:cubicBezTo>
                <a:close/>
              </a:path>
            </a:pathLst>
          </a:custGeom>
          <a:solidFill>
            <a:srgbClr val="969696"/>
          </a:solidFill>
          <a:ln w="9525">
            <a:round/>
            <a:headEnd/>
            <a:tailEnd/>
          </a:ln>
          <a:scene3d>
            <a:camera prst="legacyPerspectiveFront">
              <a:rot lat="20099957" lon="1500000" rev="0"/>
            </a:camera>
            <a:lightRig rig="legacyFlat1" dir="t"/>
          </a:scene3d>
          <a:sp3d extrusionH="430200" prstMaterial="legacyMetal">
            <a:bevelT w="13500" h="13500" prst="angle"/>
            <a:bevelB w="13500" h="13500" prst="angle"/>
            <a:extrusionClr>
              <a:srgbClr val="969696"/>
            </a:extrusionClr>
          </a:sp3d>
        </p:spPr>
        <p:txBody>
          <a:bodyPr wrap="none" anchor="ctr">
            <a:flatTx/>
          </a:bodyPr>
          <a:lstStyle/>
          <a:p>
            <a:endParaRPr lang="en-CA" sz="1800"/>
          </a:p>
        </p:txBody>
      </p:sp>
      <p:sp>
        <p:nvSpPr>
          <p:cNvPr id="40966" name="WordArt 6"/>
          <p:cNvSpPr>
            <a:spLocks noChangeArrowheads="1" noChangeShapeType="1" noTextEdit="1"/>
          </p:cNvSpPr>
          <p:nvPr/>
        </p:nvSpPr>
        <p:spPr bwMode="auto">
          <a:xfrm>
            <a:off x="4800600" y="2000250"/>
            <a:ext cx="1543050" cy="457200"/>
          </a:xfrm>
          <a:prstGeom prst="rect">
            <a:avLst/>
          </a:prstGeom>
        </p:spPr>
        <p:txBody>
          <a:bodyPr wrap="none" fromWordArt="1">
            <a:prstTxWarp prst="textPlain">
              <a:avLst>
                <a:gd name="adj" fmla="val 50000"/>
              </a:avLst>
            </a:prstTxWarp>
            <a:scene3d>
              <a:camera prst="legacyPerspectiveFront">
                <a:rot lat="20099957" lon="1500000" rev="0"/>
              </a:camera>
              <a:lightRig rig="legacyFlat1" dir="t"/>
            </a:scene3d>
            <a:sp3d extrusionH="74600" prstMaterial="legacyMetal">
              <a:extrusionClr>
                <a:srgbClr val="FFCC00"/>
              </a:extrusionClr>
            </a:sp3d>
          </a:bodyPr>
          <a:lstStyle/>
          <a:p>
            <a:r>
              <a:rPr lang="en-CA" sz="1800" kern="10">
                <a:ln w="9525">
                  <a:round/>
                  <a:headEnd/>
                  <a:tailEnd/>
                </a:ln>
                <a:solidFill>
                  <a:srgbClr val="FFCC00"/>
                </a:solidFill>
                <a:latin typeface="Arial"/>
                <a:cs typeface="Arial"/>
              </a:rPr>
              <a:t>Validation</a:t>
            </a:r>
          </a:p>
        </p:txBody>
      </p:sp>
      <p:sp>
        <p:nvSpPr>
          <p:cNvPr id="40967" name="WordArt 7"/>
          <p:cNvSpPr>
            <a:spLocks noChangeArrowheads="1" noChangeShapeType="1" noTextEdit="1"/>
          </p:cNvSpPr>
          <p:nvPr/>
        </p:nvSpPr>
        <p:spPr bwMode="auto">
          <a:xfrm>
            <a:off x="4457700" y="3512344"/>
            <a:ext cx="657225" cy="459581"/>
          </a:xfrm>
          <a:prstGeom prst="rect">
            <a:avLst/>
          </a:prstGeom>
        </p:spPr>
        <p:txBody>
          <a:bodyPr wrap="none" fromWordArt="1">
            <a:prstTxWarp prst="textPlain">
              <a:avLst>
                <a:gd name="adj" fmla="val 50000"/>
              </a:avLst>
            </a:prstTxWarp>
            <a:scene3d>
              <a:camera prst="legacyPerspectiveFront">
                <a:rot lat="20099957" lon="1500000" rev="0"/>
              </a:camera>
              <a:lightRig rig="legacyFlat1" dir="t"/>
            </a:scene3d>
            <a:sp3d extrusionH="74600" prstMaterial="legacyMetal">
              <a:extrusionClr>
                <a:srgbClr val="FFCC00"/>
              </a:extrusionClr>
            </a:sp3d>
          </a:bodyPr>
          <a:lstStyle/>
          <a:p>
            <a:r>
              <a:rPr lang="en-CA" kern="10" dirty="0">
                <a:ln w="9525">
                  <a:round/>
                  <a:headEnd/>
                  <a:tailEnd/>
                </a:ln>
                <a:solidFill>
                  <a:srgbClr val="FFCC00"/>
                </a:solidFill>
                <a:latin typeface="Arial"/>
                <a:cs typeface="Arial"/>
              </a:rPr>
              <a:t>Test</a:t>
            </a:r>
          </a:p>
        </p:txBody>
      </p:sp>
      <p:sp>
        <p:nvSpPr>
          <p:cNvPr id="40968" name="WordArt 8"/>
          <p:cNvSpPr>
            <a:spLocks noChangeArrowheads="1" noChangeShapeType="1" noTextEdit="1"/>
          </p:cNvSpPr>
          <p:nvPr/>
        </p:nvSpPr>
        <p:spPr bwMode="auto">
          <a:xfrm>
            <a:off x="2743200" y="2228850"/>
            <a:ext cx="1543050" cy="457200"/>
          </a:xfrm>
          <a:prstGeom prst="rect">
            <a:avLst/>
          </a:prstGeom>
        </p:spPr>
        <p:txBody>
          <a:bodyPr wrap="none" fromWordArt="1">
            <a:prstTxWarp prst="textPlain">
              <a:avLst>
                <a:gd name="adj" fmla="val 50000"/>
              </a:avLst>
            </a:prstTxWarp>
            <a:scene3d>
              <a:camera prst="legacyPerspectiveFront">
                <a:rot lat="20099957" lon="1500000" rev="0"/>
              </a:camera>
              <a:lightRig rig="legacyFlat1" dir="t"/>
            </a:scene3d>
            <a:sp3d extrusionH="74600" prstMaterial="legacyMetal">
              <a:extrusionClr>
                <a:srgbClr val="FFCC00"/>
              </a:extrusionClr>
            </a:sp3d>
          </a:bodyPr>
          <a:lstStyle/>
          <a:p>
            <a:r>
              <a:rPr lang="en-CA" sz="1800" kern="10">
                <a:ln w="9525">
                  <a:round/>
                  <a:headEnd/>
                  <a:tailEnd/>
                </a:ln>
                <a:solidFill>
                  <a:srgbClr val="FFCC00"/>
                </a:solidFill>
                <a:latin typeface="Arial"/>
                <a:cs typeface="Arial"/>
              </a:rPr>
              <a:t>Training</a:t>
            </a:r>
          </a:p>
        </p:txBody>
      </p:sp>
    </p:spTree>
    <p:extLst>
      <p:ext uri="{BB962C8B-B14F-4D97-AF65-F5344CB8AC3E}">
        <p14:creationId xmlns:p14="http://schemas.microsoft.com/office/powerpoint/2010/main" val="143225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65"/>
                                        </p:tgtEl>
                                        <p:attrNameLst>
                                          <p:attrName>style.visibility</p:attrName>
                                        </p:attrNameLst>
                                      </p:cBhvr>
                                      <p:to>
                                        <p:strVal val="visible"/>
                                      </p:to>
                                    </p:set>
                                    <p:animEffect transition="in" filter="fade">
                                      <p:cBhvr>
                                        <p:cTn id="7" dur="1000"/>
                                        <p:tgtEl>
                                          <p:spTgt spid="40965"/>
                                        </p:tgtEl>
                                      </p:cBhvr>
                                    </p:animEffect>
                                    <p:anim calcmode="lin" valueType="num">
                                      <p:cBhvr>
                                        <p:cTn id="8" dur="1000" fill="hold"/>
                                        <p:tgtEl>
                                          <p:spTgt spid="40965"/>
                                        </p:tgtEl>
                                        <p:attrNameLst>
                                          <p:attrName>ppt_x</p:attrName>
                                        </p:attrNameLst>
                                      </p:cBhvr>
                                      <p:tavLst>
                                        <p:tav tm="0">
                                          <p:val>
                                            <p:strVal val="#ppt_x"/>
                                          </p:val>
                                        </p:tav>
                                        <p:tav tm="100000">
                                          <p:val>
                                            <p:strVal val="#ppt_x"/>
                                          </p:val>
                                        </p:tav>
                                      </p:tavLst>
                                    </p:anim>
                                    <p:anim calcmode="lin" valueType="num">
                                      <p:cBhvr>
                                        <p:cTn id="9" dur="1000" fill="hold"/>
                                        <p:tgtEl>
                                          <p:spTgt spid="4096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967"/>
                                        </p:tgtEl>
                                        <p:attrNameLst>
                                          <p:attrName>style.visibility</p:attrName>
                                        </p:attrNameLst>
                                      </p:cBhvr>
                                      <p:to>
                                        <p:strVal val="visible"/>
                                      </p:to>
                                    </p:set>
                                    <p:animEffect transition="in" filter="fade">
                                      <p:cBhvr>
                                        <p:cTn id="12" dur="1000"/>
                                        <p:tgtEl>
                                          <p:spTgt spid="40967"/>
                                        </p:tgtEl>
                                      </p:cBhvr>
                                    </p:animEffect>
                                    <p:anim calcmode="lin" valueType="num">
                                      <p:cBhvr>
                                        <p:cTn id="13" dur="1000" fill="hold"/>
                                        <p:tgtEl>
                                          <p:spTgt spid="40967"/>
                                        </p:tgtEl>
                                        <p:attrNameLst>
                                          <p:attrName>ppt_x</p:attrName>
                                        </p:attrNameLst>
                                      </p:cBhvr>
                                      <p:tavLst>
                                        <p:tav tm="0">
                                          <p:val>
                                            <p:strVal val="#ppt_x"/>
                                          </p:val>
                                        </p:tav>
                                        <p:tav tm="100000">
                                          <p:val>
                                            <p:strVal val="#ppt_x"/>
                                          </p:val>
                                        </p:tav>
                                      </p:tavLst>
                                    </p:anim>
                                    <p:anim calcmode="lin" valueType="num">
                                      <p:cBhvr>
                                        <p:cTn id="14" dur="1000" fill="hold"/>
                                        <p:tgtEl>
                                          <p:spTgt spid="409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p:bldP spid="4096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Addressing issues of fit and complexity</a:t>
            </a:r>
          </a:p>
        </p:txBody>
      </p:sp>
      <p:sp>
        <p:nvSpPr>
          <p:cNvPr id="5" name="Content Placeholder 4"/>
          <p:cNvSpPr>
            <a:spLocks noGrp="1"/>
          </p:cNvSpPr>
          <p:nvPr>
            <p:ph idx="1"/>
          </p:nvPr>
        </p:nvSpPr>
        <p:spPr/>
        <p:txBody>
          <a:bodyPr>
            <a:normAutofit/>
          </a:bodyPr>
          <a:lstStyle/>
          <a:p>
            <a:r>
              <a:rPr lang="en-CA" sz="2100" dirty="0"/>
              <a:t>The </a:t>
            </a:r>
            <a:r>
              <a:rPr lang="en-CA" sz="2100" b="1" dirty="0">
                <a:solidFill>
                  <a:srgbClr val="00B050"/>
                </a:solidFill>
              </a:rPr>
              <a:t>training</a:t>
            </a:r>
            <a:r>
              <a:rPr lang="en-CA" sz="2100" b="1" dirty="0"/>
              <a:t> </a:t>
            </a:r>
            <a:r>
              <a:rPr lang="en-CA" sz="2100" b="1" dirty="0">
                <a:solidFill>
                  <a:srgbClr val="00B050"/>
                </a:solidFill>
              </a:rPr>
              <a:t>set</a:t>
            </a:r>
            <a:r>
              <a:rPr lang="en-CA" sz="2100" b="1" dirty="0"/>
              <a:t> </a:t>
            </a:r>
            <a:r>
              <a:rPr lang="en-CA" sz="2100" dirty="0"/>
              <a:t>determines the </a:t>
            </a:r>
            <a:r>
              <a:rPr lang="en-CA" sz="2100" i="1" dirty="0">
                <a:solidFill>
                  <a:srgbClr val="00B050"/>
                </a:solidFill>
              </a:rPr>
              <a:t>best-fitting parameters </a:t>
            </a:r>
            <a:r>
              <a:rPr lang="en-CA" sz="2100" dirty="0"/>
              <a:t>for each of our models. </a:t>
            </a:r>
          </a:p>
          <a:p>
            <a:r>
              <a:rPr lang="en-CA" sz="2100" dirty="0"/>
              <a:t>The </a:t>
            </a:r>
            <a:r>
              <a:rPr lang="en-CA" sz="2100" b="1" dirty="0">
                <a:solidFill>
                  <a:srgbClr val="00B050"/>
                </a:solidFill>
              </a:rPr>
              <a:t>validation set</a:t>
            </a:r>
            <a:r>
              <a:rPr lang="en-CA" sz="2100" b="1" dirty="0"/>
              <a:t> </a:t>
            </a:r>
            <a:r>
              <a:rPr lang="en-CA" sz="2100" dirty="0"/>
              <a:t>allows us to test each model against new data and determine the </a:t>
            </a:r>
            <a:r>
              <a:rPr lang="en-CA" sz="2100" i="1" dirty="0">
                <a:solidFill>
                  <a:srgbClr val="00B050"/>
                </a:solidFill>
              </a:rPr>
              <a:t>best-performing model</a:t>
            </a:r>
            <a:r>
              <a:rPr lang="en-CA" sz="2100" dirty="0"/>
              <a:t>.</a:t>
            </a:r>
          </a:p>
          <a:p>
            <a:r>
              <a:rPr lang="en-CA" sz="2100" dirty="0"/>
              <a:t>The </a:t>
            </a:r>
            <a:r>
              <a:rPr lang="en-CA" sz="2100" b="1" dirty="0">
                <a:solidFill>
                  <a:srgbClr val="00B050"/>
                </a:solidFill>
              </a:rPr>
              <a:t>test set </a:t>
            </a:r>
            <a:r>
              <a:rPr lang="en-CA" sz="2100" dirty="0"/>
              <a:t>allows us to honestly assess (or score) </a:t>
            </a:r>
            <a:r>
              <a:rPr lang="en-CA" sz="2100" dirty="0">
                <a:solidFill>
                  <a:srgbClr val="00B050"/>
                </a:solidFill>
              </a:rPr>
              <a:t>how well the </a:t>
            </a:r>
            <a:r>
              <a:rPr lang="en-CA" sz="2100" i="1" u="sng" dirty="0">
                <a:solidFill>
                  <a:srgbClr val="00B050"/>
                </a:solidFill>
              </a:rPr>
              <a:t>selected model </a:t>
            </a:r>
            <a:r>
              <a:rPr lang="en-CA" sz="2100" dirty="0">
                <a:solidFill>
                  <a:srgbClr val="00B050"/>
                </a:solidFill>
              </a:rPr>
              <a:t>performs</a:t>
            </a:r>
            <a:r>
              <a:rPr lang="en-CA" sz="2100" dirty="0"/>
              <a:t>. Our goal is to verify if the accuracy is sufficient. </a:t>
            </a:r>
          </a:p>
          <a:p>
            <a:pPr lvl="1"/>
            <a:r>
              <a:rPr lang="en-CA" sz="1800" i="1" dirty="0">
                <a:solidFill>
                  <a:srgbClr val="00B050"/>
                </a:solidFill>
              </a:rPr>
              <a:t>The application phase </a:t>
            </a:r>
            <a:r>
              <a:rPr lang="en-CA" sz="1800" dirty="0"/>
              <a:t>is the deployment and use of the model. If the model's performance becomes unsatisfactory (especially if the population “drifts”), revisit the model development process.</a:t>
            </a:r>
          </a:p>
          <a:p>
            <a:pPr lvl="1"/>
            <a:endParaRPr lang="en-CA" dirty="0"/>
          </a:p>
          <a:p>
            <a:pPr marL="342900" lvl="1" indent="0">
              <a:buNone/>
            </a:pPr>
            <a:endParaRPr lang="en-CA" dirty="0"/>
          </a:p>
          <a:p>
            <a:pPr lvl="1"/>
            <a:endParaRPr lang="en-CA" dirty="0"/>
          </a:p>
        </p:txBody>
      </p:sp>
    </p:spTree>
    <p:extLst>
      <p:ext uri="{BB962C8B-B14F-4D97-AF65-F5344CB8AC3E}">
        <p14:creationId xmlns:p14="http://schemas.microsoft.com/office/powerpoint/2010/main" val="2168094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a:spLocks noChangeArrowheads="1"/>
          </p:cNvSpPr>
          <p:nvPr/>
        </p:nvSpPr>
        <p:spPr bwMode="auto">
          <a:xfrm>
            <a:off x="7409874" y="702055"/>
            <a:ext cx="503201" cy="2679983"/>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31" name="Rectangle 148"/>
          <p:cNvSpPr>
            <a:spLocks noChangeArrowheads="1"/>
          </p:cNvSpPr>
          <p:nvPr/>
        </p:nvSpPr>
        <p:spPr bwMode="auto">
          <a:xfrm>
            <a:off x="7423904" y="2267516"/>
            <a:ext cx="492510" cy="242604"/>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4" name="Title 3"/>
          <p:cNvSpPr>
            <a:spLocks noGrp="1"/>
          </p:cNvSpPr>
          <p:nvPr>
            <p:ph type="title"/>
          </p:nvPr>
        </p:nvSpPr>
        <p:spPr>
          <a:xfrm>
            <a:off x="0" y="-144832"/>
            <a:ext cx="7886700" cy="994172"/>
          </a:xfrm>
        </p:spPr>
        <p:txBody>
          <a:bodyPr>
            <a:normAutofit/>
          </a:bodyPr>
          <a:lstStyle/>
          <a:p>
            <a:r>
              <a:rPr lang="en-US" dirty="0"/>
              <a:t>Data Partitioning</a:t>
            </a:r>
          </a:p>
        </p:txBody>
      </p:sp>
      <p:sp>
        <p:nvSpPr>
          <p:cNvPr id="7" name="Text Box 10"/>
          <p:cNvSpPr txBox="1">
            <a:spLocks noChangeArrowheads="1"/>
          </p:cNvSpPr>
          <p:nvPr/>
        </p:nvSpPr>
        <p:spPr bwMode="auto">
          <a:xfrm>
            <a:off x="1649144" y="408426"/>
            <a:ext cx="1080809" cy="300082"/>
          </a:xfrm>
          <a:prstGeom prst="rect">
            <a:avLst/>
          </a:prstGeom>
          <a:noFill/>
          <a:ln w="28575">
            <a:noFill/>
            <a:miter lim="800000"/>
            <a:headEnd/>
            <a:tailEnd type="none" w="med" len="lg"/>
          </a:ln>
        </p:spPr>
        <p:txBody>
          <a:bodyPr wrap="none">
            <a:spAutoFit/>
          </a:bodyPr>
          <a:lstStyle/>
          <a:p>
            <a:pPr algn="ctr">
              <a:defRPr/>
            </a:pPr>
            <a:r>
              <a:rPr lang="en-US" sz="1350" b="1" i="1" dirty="0">
                <a:solidFill>
                  <a:schemeClr val="tx2">
                    <a:lumMod val="60000"/>
                    <a:lumOff val="40000"/>
                  </a:schemeClr>
                </a:solidFill>
                <a:latin typeface="Arial Narrow" pitchFamily="34" charset="0"/>
                <a:cs typeface="Arial" charset="0"/>
              </a:rPr>
              <a:t>Training Data</a:t>
            </a:r>
          </a:p>
        </p:txBody>
      </p:sp>
      <p:sp>
        <p:nvSpPr>
          <p:cNvPr id="8" name="Text Box 10"/>
          <p:cNvSpPr txBox="1">
            <a:spLocks noChangeArrowheads="1"/>
          </p:cNvSpPr>
          <p:nvPr/>
        </p:nvSpPr>
        <p:spPr bwMode="auto">
          <a:xfrm>
            <a:off x="1585134" y="1884100"/>
            <a:ext cx="1199432" cy="300082"/>
          </a:xfrm>
          <a:prstGeom prst="rect">
            <a:avLst/>
          </a:prstGeom>
          <a:noFill/>
          <a:ln w="28575">
            <a:noFill/>
            <a:miter lim="800000"/>
            <a:headEnd/>
            <a:tailEnd type="none" w="med" len="lg"/>
          </a:ln>
        </p:spPr>
        <p:txBody>
          <a:bodyPr wrap="none">
            <a:spAutoFit/>
          </a:bodyPr>
          <a:lstStyle/>
          <a:p>
            <a:pPr algn="ctr">
              <a:defRPr/>
            </a:pPr>
            <a:r>
              <a:rPr lang="en-US" sz="1350" b="1" i="1" dirty="0">
                <a:solidFill>
                  <a:schemeClr val="tx2">
                    <a:lumMod val="60000"/>
                    <a:lumOff val="40000"/>
                  </a:schemeClr>
                </a:solidFill>
                <a:latin typeface="Arial Narrow" pitchFamily="34" charset="0"/>
                <a:cs typeface="Arial" charset="0"/>
              </a:rPr>
              <a:t>Validation Data</a:t>
            </a:r>
          </a:p>
        </p:txBody>
      </p:sp>
      <p:sp>
        <p:nvSpPr>
          <p:cNvPr id="10" name="TextBox 196"/>
          <p:cNvSpPr txBox="1">
            <a:spLocks noChangeArrowheads="1"/>
          </p:cNvSpPr>
          <p:nvPr/>
        </p:nvSpPr>
        <p:spPr bwMode="auto">
          <a:xfrm>
            <a:off x="5051220" y="3709709"/>
            <a:ext cx="2703017"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500" b="1" dirty="0">
                <a:solidFill>
                  <a:schemeClr val="tx2"/>
                </a:solidFill>
                <a:latin typeface="Arial Narrow" panose="020B0606020202030204" pitchFamily="34" charset="0"/>
              </a:rPr>
              <a:t>Three data sets (Training, Validation, and Test) are sampled from the original data sets. </a:t>
            </a:r>
          </a:p>
        </p:txBody>
      </p:sp>
      <p:sp>
        <p:nvSpPr>
          <p:cNvPr id="12" name="Rectangle 3"/>
          <p:cNvSpPr>
            <a:spLocks noChangeArrowheads="1"/>
          </p:cNvSpPr>
          <p:nvPr/>
        </p:nvSpPr>
        <p:spPr bwMode="auto">
          <a:xfrm>
            <a:off x="1735920" y="625855"/>
            <a:ext cx="2080022" cy="1108472"/>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13" name="Rectangle 74"/>
          <p:cNvSpPr>
            <a:spLocks noChangeArrowheads="1"/>
          </p:cNvSpPr>
          <p:nvPr/>
        </p:nvSpPr>
        <p:spPr bwMode="auto">
          <a:xfrm>
            <a:off x="1760923" y="896128"/>
            <a:ext cx="492919" cy="242888"/>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4" name="Rectangle 13"/>
          <p:cNvSpPr/>
          <p:nvPr/>
        </p:nvSpPr>
        <p:spPr bwMode="auto">
          <a:xfrm>
            <a:off x="1825218" y="954468"/>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5" name="Rectangle 81"/>
          <p:cNvSpPr>
            <a:spLocks noChangeArrowheads="1"/>
          </p:cNvSpPr>
          <p:nvPr/>
        </p:nvSpPr>
        <p:spPr bwMode="auto">
          <a:xfrm>
            <a:off x="1760923" y="1155684"/>
            <a:ext cx="492919" cy="242888"/>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 name="Rectangle 15"/>
          <p:cNvSpPr/>
          <p:nvPr/>
        </p:nvSpPr>
        <p:spPr bwMode="auto">
          <a:xfrm>
            <a:off x="1825218" y="121521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 name="Rectangle 97"/>
          <p:cNvSpPr>
            <a:spLocks noChangeArrowheads="1"/>
          </p:cNvSpPr>
          <p:nvPr/>
        </p:nvSpPr>
        <p:spPr bwMode="auto">
          <a:xfrm>
            <a:off x="1760923" y="1416430"/>
            <a:ext cx="492919" cy="242888"/>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 name="Rectangle 21"/>
          <p:cNvSpPr/>
          <p:nvPr/>
        </p:nvSpPr>
        <p:spPr bwMode="auto">
          <a:xfrm>
            <a:off x="1825218" y="1474771"/>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 name="Rectangle 115"/>
          <p:cNvSpPr>
            <a:spLocks noChangeArrowheads="1"/>
          </p:cNvSpPr>
          <p:nvPr/>
        </p:nvSpPr>
        <p:spPr bwMode="auto">
          <a:xfrm>
            <a:off x="2270511" y="896128"/>
            <a:ext cx="492919" cy="242888"/>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 name="Rectangle 113"/>
          <p:cNvSpPr>
            <a:spLocks noChangeArrowheads="1"/>
          </p:cNvSpPr>
          <p:nvPr/>
        </p:nvSpPr>
        <p:spPr bwMode="auto">
          <a:xfrm>
            <a:off x="2270511" y="1155684"/>
            <a:ext cx="492919" cy="242888"/>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7" name="Rectangle 106"/>
          <p:cNvSpPr>
            <a:spLocks noChangeArrowheads="1"/>
          </p:cNvSpPr>
          <p:nvPr/>
        </p:nvSpPr>
        <p:spPr bwMode="auto">
          <a:xfrm>
            <a:off x="2270511" y="1415240"/>
            <a:ext cx="492919" cy="242888"/>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 name="Rectangle 132"/>
          <p:cNvSpPr>
            <a:spLocks noChangeArrowheads="1"/>
          </p:cNvSpPr>
          <p:nvPr/>
        </p:nvSpPr>
        <p:spPr bwMode="auto">
          <a:xfrm>
            <a:off x="2775336" y="896128"/>
            <a:ext cx="492919" cy="242888"/>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 name="Rectangle 130"/>
          <p:cNvSpPr>
            <a:spLocks noChangeArrowheads="1"/>
          </p:cNvSpPr>
          <p:nvPr/>
        </p:nvSpPr>
        <p:spPr bwMode="auto">
          <a:xfrm>
            <a:off x="2775336" y="1155684"/>
            <a:ext cx="492919" cy="242888"/>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2" name="Rectangle 123"/>
          <p:cNvSpPr>
            <a:spLocks noChangeArrowheads="1"/>
          </p:cNvSpPr>
          <p:nvPr/>
        </p:nvSpPr>
        <p:spPr bwMode="auto">
          <a:xfrm>
            <a:off x="2775336" y="1415240"/>
            <a:ext cx="492919" cy="242888"/>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 name="Rectangle 167"/>
          <p:cNvSpPr>
            <a:spLocks noChangeArrowheads="1"/>
          </p:cNvSpPr>
          <p:nvPr/>
        </p:nvSpPr>
        <p:spPr bwMode="auto">
          <a:xfrm>
            <a:off x="3284924" y="894937"/>
            <a:ext cx="492919" cy="242888"/>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4" name="Rectangle 155"/>
          <p:cNvSpPr>
            <a:spLocks noChangeArrowheads="1"/>
          </p:cNvSpPr>
          <p:nvPr/>
        </p:nvSpPr>
        <p:spPr bwMode="auto">
          <a:xfrm>
            <a:off x="3284924" y="1154493"/>
            <a:ext cx="492919" cy="242888"/>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7" name="Rectangle 144"/>
          <p:cNvSpPr>
            <a:spLocks noChangeArrowheads="1"/>
          </p:cNvSpPr>
          <p:nvPr/>
        </p:nvSpPr>
        <p:spPr bwMode="auto">
          <a:xfrm>
            <a:off x="3284924" y="1415240"/>
            <a:ext cx="492919" cy="242888"/>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38" name="Group 171"/>
          <p:cNvGrpSpPr>
            <a:grpSpLocks/>
          </p:cNvGrpSpPr>
          <p:nvPr/>
        </p:nvGrpSpPr>
        <p:grpSpPr bwMode="auto">
          <a:xfrm>
            <a:off x="1752589" y="636571"/>
            <a:ext cx="495300" cy="241697"/>
            <a:chOff x="769225" y="3995953"/>
            <a:chExt cx="615589" cy="326003"/>
          </a:xfrm>
        </p:grpSpPr>
        <p:sp>
          <p:nvSpPr>
            <p:cNvPr id="79" name="Rectangle 78"/>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80" name="Rectangle 7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39" name="Group 181"/>
          <p:cNvGrpSpPr>
            <a:grpSpLocks/>
          </p:cNvGrpSpPr>
          <p:nvPr/>
        </p:nvGrpSpPr>
        <p:grpSpPr bwMode="auto">
          <a:xfrm>
            <a:off x="2262176" y="636571"/>
            <a:ext cx="494109" cy="241697"/>
            <a:chOff x="769225" y="3995953"/>
            <a:chExt cx="615589" cy="326003"/>
          </a:xfrm>
        </p:grpSpPr>
        <p:sp>
          <p:nvSpPr>
            <p:cNvPr id="7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78" name="Rectangle 7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40" name="Group 184"/>
          <p:cNvGrpSpPr>
            <a:grpSpLocks/>
          </p:cNvGrpSpPr>
          <p:nvPr/>
        </p:nvGrpSpPr>
        <p:grpSpPr bwMode="auto">
          <a:xfrm>
            <a:off x="2771764" y="636571"/>
            <a:ext cx="494109" cy="241697"/>
            <a:chOff x="769225" y="3995953"/>
            <a:chExt cx="615589" cy="326003"/>
          </a:xfrm>
        </p:grpSpPr>
        <p:sp>
          <p:nvSpPr>
            <p:cNvPr id="75"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76" name="Rectangle 75"/>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41" name="Group 187"/>
          <p:cNvGrpSpPr>
            <a:grpSpLocks/>
          </p:cNvGrpSpPr>
          <p:nvPr/>
        </p:nvGrpSpPr>
        <p:grpSpPr bwMode="auto">
          <a:xfrm>
            <a:off x="3281352" y="636571"/>
            <a:ext cx="495300" cy="241697"/>
            <a:chOff x="769225" y="3995953"/>
            <a:chExt cx="615589" cy="326003"/>
          </a:xfrm>
        </p:grpSpPr>
        <p:sp>
          <p:nvSpPr>
            <p:cNvPr id="7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74" name="Rectangle 7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42" name="TextBox 41"/>
          <p:cNvSpPr txBox="1"/>
          <p:nvPr/>
        </p:nvSpPr>
        <p:spPr bwMode="auto">
          <a:xfrm>
            <a:off x="2533639" y="630618"/>
            <a:ext cx="529312" cy="253916"/>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sp>
        <p:nvSpPr>
          <p:cNvPr id="64" name="Rectangle 3"/>
          <p:cNvSpPr>
            <a:spLocks noChangeArrowheads="1"/>
          </p:cNvSpPr>
          <p:nvPr/>
        </p:nvSpPr>
        <p:spPr bwMode="auto">
          <a:xfrm>
            <a:off x="3800465" y="625855"/>
            <a:ext cx="511860" cy="1108472"/>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65" name="Rectangle 167"/>
          <p:cNvSpPr>
            <a:spLocks noChangeArrowheads="1"/>
          </p:cNvSpPr>
          <p:nvPr/>
        </p:nvSpPr>
        <p:spPr bwMode="auto">
          <a:xfrm>
            <a:off x="3822851" y="902988"/>
            <a:ext cx="492510" cy="242604"/>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66" name="Rectangle 155"/>
          <p:cNvSpPr>
            <a:spLocks noChangeArrowheads="1"/>
          </p:cNvSpPr>
          <p:nvPr/>
        </p:nvSpPr>
        <p:spPr bwMode="auto">
          <a:xfrm>
            <a:off x="3822851" y="1162928"/>
            <a:ext cx="492510" cy="242604"/>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69" name="Rectangle 144"/>
          <p:cNvSpPr>
            <a:spLocks noChangeArrowheads="1"/>
          </p:cNvSpPr>
          <p:nvPr/>
        </p:nvSpPr>
        <p:spPr bwMode="auto">
          <a:xfrm>
            <a:off x="3822851" y="1422869"/>
            <a:ext cx="492510" cy="242604"/>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70" name="Rectangle 133"/>
          <p:cNvSpPr>
            <a:spLocks noChangeArrowheads="1"/>
          </p:cNvSpPr>
          <p:nvPr/>
        </p:nvSpPr>
        <p:spPr bwMode="auto">
          <a:xfrm>
            <a:off x="3819515" y="644906"/>
            <a:ext cx="494109" cy="241697"/>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71" name="Rectangle 70"/>
          <p:cNvSpPr/>
          <p:nvPr/>
        </p:nvSpPr>
        <p:spPr bwMode="auto">
          <a:xfrm>
            <a:off x="3883808" y="702056"/>
            <a:ext cx="365522" cy="126206"/>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72" name="TextBox 71"/>
          <p:cNvSpPr txBox="1"/>
          <p:nvPr/>
        </p:nvSpPr>
        <p:spPr bwMode="auto">
          <a:xfrm>
            <a:off x="3833801" y="630618"/>
            <a:ext cx="532518" cy="253916"/>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sp>
        <p:nvSpPr>
          <p:cNvPr id="44" name="Rectangle 43"/>
          <p:cNvSpPr/>
          <p:nvPr/>
        </p:nvSpPr>
        <p:spPr bwMode="auto">
          <a:xfrm>
            <a:off x="2334805" y="954468"/>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45" name="Rectangle 44"/>
          <p:cNvSpPr/>
          <p:nvPr/>
        </p:nvSpPr>
        <p:spPr bwMode="auto">
          <a:xfrm>
            <a:off x="2334805" y="121521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48" name="Rectangle 47"/>
          <p:cNvSpPr/>
          <p:nvPr/>
        </p:nvSpPr>
        <p:spPr bwMode="auto">
          <a:xfrm>
            <a:off x="2334805" y="1474771"/>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49" name="Rectangle 48"/>
          <p:cNvSpPr/>
          <p:nvPr/>
        </p:nvSpPr>
        <p:spPr bwMode="auto">
          <a:xfrm>
            <a:off x="2839630" y="954468"/>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0" name="Rectangle 49"/>
          <p:cNvSpPr/>
          <p:nvPr/>
        </p:nvSpPr>
        <p:spPr bwMode="auto">
          <a:xfrm>
            <a:off x="2839630" y="121521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3" name="Rectangle 52"/>
          <p:cNvSpPr/>
          <p:nvPr/>
        </p:nvSpPr>
        <p:spPr bwMode="auto">
          <a:xfrm>
            <a:off x="2839630" y="1474771"/>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4" name="Rectangle 53"/>
          <p:cNvSpPr/>
          <p:nvPr/>
        </p:nvSpPr>
        <p:spPr bwMode="auto">
          <a:xfrm>
            <a:off x="3353980" y="954468"/>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5" name="Rectangle 54"/>
          <p:cNvSpPr/>
          <p:nvPr/>
        </p:nvSpPr>
        <p:spPr bwMode="auto">
          <a:xfrm>
            <a:off x="3353980" y="121521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8" name="Rectangle 57"/>
          <p:cNvSpPr/>
          <p:nvPr/>
        </p:nvSpPr>
        <p:spPr bwMode="auto">
          <a:xfrm>
            <a:off x="3353980" y="1474771"/>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59" name="Rectangle 58"/>
          <p:cNvSpPr/>
          <p:nvPr/>
        </p:nvSpPr>
        <p:spPr bwMode="auto">
          <a:xfrm>
            <a:off x="3887380" y="954468"/>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60" name="Rectangle 59"/>
          <p:cNvSpPr/>
          <p:nvPr/>
        </p:nvSpPr>
        <p:spPr bwMode="auto">
          <a:xfrm>
            <a:off x="3887380" y="121521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63" name="Rectangle 62"/>
          <p:cNvSpPr/>
          <p:nvPr/>
        </p:nvSpPr>
        <p:spPr bwMode="auto">
          <a:xfrm>
            <a:off x="3887380" y="1474771"/>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51" name="Text Box 10"/>
          <p:cNvSpPr txBox="1">
            <a:spLocks noChangeArrowheads="1"/>
          </p:cNvSpPr>
          <p:nvPr/>
        </p:nvSpPr>
        <p:spPr bwMode="auto">
          <a:xfrm>
            <a:off x="5202931" y="428735"/>
            <a:ext cx="1067921" cy="300082"/>
          </a:xfrm>
          <a:prstGeom prst="rect">
            <a:avLst/>
          </a:prstGeom>
          <a:noFill/>
          <a:ln w="28575">
            <a:noFill/>
            <a:miter lim="800000"/>
            <a:headEnd/>
            <a:tailEnd type="none" w="med" len="lg"/>
          </a:ln>
        </p:spPr>
        <p:txBody>
          <a:bodyPr wrap="none">
            <a:spAutoFit/>
          </a:bodyPr>
          <a:lstStyle/>
          <a:p>
            <a:pPr algn="ctr">
              <a:defRPr/>
            </a:pPr>
            <a:r>
              <a:rPr lang="en-US" sz="1350" b="1" i="1" dirty="0">
                <a:solidFill>
                  <a:schemeClr val="tx2">
                    <a:lumMod val="60000"/>
                    <a:lumOff val="40000"/>
                  </a:schemeClr>
                </a:solidFill>
                <a:latin typeface="Arial Narrow" pitchFamily="34" charset="0"/>
                <a:cs typeface="Arial" charset="0"/>
              </a:rPr>
              <a:t>Original Data</a:t>
            </a:r>
          </a:p>
        </p:txBody>
      </p:sp>
      <p:sp>
        <p:nvSpPr>
          <p:cNvPr id="153" name="Rectangle 3"/>
          <p:cNvSpPr>
            <a:spLocks noChangeArrowheads="1"/>
          </p:cNvSpPr>
          <p:nvPr/>
        </p:nvSpPr>
        <p:spPr bwMode="auto">
          <a:xfrm>
            <a:off x="5275653" y="697292"/>
            <a:ext cx="2136029" cy="2684747"/>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154" name="Rectangle 74"/>
          <p:cNvSpPr>
            <a:spLocks noChangeArrowheads="1"/>
          </p:cNvSpPr>
          <p:nvPr/>
        </p:nvSpPr>
        <p:spPr bwMode="auto">
          <a:xfrm>
            <a:off x="5361973" y="967566"/>
            <a:ext cx="492919" cy="242888"/>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55" name="Rectangle 154"/>
          <p:cNvSpPr/>
          <p:nvPr/>
        </p:nvSpPr>
        <p:spPr bwMode="auto">
          <a:xfrm>
            <a:off x="5426268" y="1025906"/>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56" name="Rectangle 81"/>
          <p:cNvSpPr>
            <a:spLocks noChangeArrowheads="1"/>
          </p:cNvSpPr>
          <p:nvPr/>
        </p:nvSpPr>
        <p:spPr bwMode="auto">
          <a:xfrm>
            <a:off x="5361973" y="1227122"/>
            <a:ext cx="492919" cy="242888"/>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57" name="Rectangle 156"/>
          <p:cNvSpPr/>
          <p:nvPr/>
        </p:nvSpPr>
        <p:spPr bwMode="auto">
          <a:xfrm>
            <a:off x="5426268" y="128665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58" name="Rectangle 91"/>
          <p:cNvSpPr>
            <a:spLocks noChangeArrowheads="1"/>
          </p:cNvSpPr>
          <p:nvPr/>
        </p:nvSpPr>
        <p:spPr bwMode="auto">
          <a:xfrm>
            <a:off x="5361973" y="2006981"/>
            <a:ext cx="492919" cy="242888"/>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59" name="Rectangle 158"/>
          <p:cNvSpPr/>
          <p:nvPr/>
        </p:nvSpPr>
        <p:spPr bwMode="auto">
          <a:xfrm>
            <a:off x="5426268" y="2065322"/>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60" name="Rectangle 94"/>
          <p:cNvSpPr>
            <a:spLocks noChangeArrowheads="1"/>
          </p:cNvSpPr>
          <p:nvPr/>
        </p:nvSpPr>
        <p:spPr bwMode="auto">
          <a:xfrm>
            <a:off x="5361973" y="1747425"/>
            <a:ext cx="492919" cy="242888"/>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1" name="Rectangle 160"/>
          <p:cNvSpPr/>
          <p:nvPr/>
        </p:nvSpPr>
        <p:spPr bwMode="auto">
          <a:xfrm>
            <a:off x="5426268" y="180576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62" name="Rectangle 97"/>
          <p:cNvSpPr>
            <a:spLocks noChangeArrowheads="1"/>
          </p:cNvSpPr>
          <p:nvPr/>
        </p:nvSpPr>
        <p:spPr bwMode="auto">
          <a:xfrm>
            <a:off x="5361973" y="1487869"/>
            <a:ext cx="492919" cy="242888"/>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3" name="Rectangle 162"/>
          <p:cNvSpPr/>
          <p:nvPr/>
        </p:nvSpPr>
        <p:spPr bwMode="auto">
          <a:xfrm>
            <a:off x="5426268" y="1546209"/>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64" name="Rectangle 115"/>
          <p:cNvSpPr>
            <a:spLocks noChangeArrowheads="1"/>
          </p:cNvSpPr>
          <p:nvPr/>
        </p:nvSpPr>
        <p:spPr bwMode="auto">
          <a:xfrm>
            <a:off x="5871561" y="967566"/>
            <a:ext cx="492919" cy="242888"/>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5" name="Rectangle 113"/>
          <p:cNvSpPr>
            <a:spLocks noChangeArrowheads="1"/>
          </p:cNvSpPr>
          <p:nvPr/>
        </p:nvSpPr>
        <p:spPr bwMode="auto">
          <a:xfrm>
            <a:off x="5871561" y="1227122"/>
            <a:ext cx="492919" cy="242888"/>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6" name="Rectangle 111"/>
          <p:cNvSpPr>
            <a:spLocks noChangeArrowheads="1"/>
          </p:cNvSpPr>
          <p:nvPr/>
        </p:nvSpPr>
        <p:spPr bwMode="auto">
          <a:xfrm>
            <a:off x="5871561" y="2006982"/>
            <a:ext cx="492919" cy="241697"/>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7" name="Rectangle 109"/>
          <p:cNvSpPr>
            <a:spLocks noChangeArrowheads="1"/>
          </p:cNvSpPr>
          <p:nvPr/>
        </p:nvSpPr>
        <p:spPr bwMode="auto">
          <a:xfrm>
            <a:off x="5871561" y="1746235"/>
            <a:ext cx="492919" cy="242888"/>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8" name="Rectangle 106"/>
          <p:cNvSpPr>
            <a:spLocks noChangeArrowheads="1"/>
          </p:cNvSpPr>
          <p:nvPr/>
        </p:nvSpPr>
        <p:spPr bwMode="auto">
          <a:xfrm>
            <a:off x="5871561" y="1486678"/>
            <a:ext cx="492919" cy="242888"/>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69" name="Rectangle 132"/>
          <p:cNvSpPr>
            <a:spLocks noChangeArrowheads="1"/>
          </p:cNvSpPr>
          <p:nvPr/>
        </p:nvSpPr>
        <p:spPr bwMode="auto">
          <a:xfrm>
            <a:off x="6376386" y="967566"/>
            <a:ext cx="492919" cy="242888"/>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0" name="Rectangle 130"/>
          <p:cNvSpPr>
            <a:spLocks noChangeArrowheads="1"/>
          </p:cNvSpPr>
          <p:nvPr/>
        </p:nvSpPr>
        <p:spPr bwMode="auto">
          <a:xfrm>
            <a:off x="6376386" y="1227122"/>
            <a:ext cx="492919" cy="242888"/>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1" name="Rectangle 127"/>
          <p:cNvSpPr>
            <a:spLocks noChangeArrowheads="1"/>
          </p:cNvSpPr>
          <p:nvPr/>
        </p:nvSpPr>
        <p:spPr bwMode="auto">
          <a:xfrm>
            <a:off x="6376386" y="2006982"/>
            <a:ext cx="492919" cy="241697"/>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2" name="Rectangle 125"/>
          <p:cNvSpPr>
            <a:spLocks noChangeArrowheads="1"/>
          </p:cNvSpPr>
          <p:nvPr/>
        </p:nvSpPr>
        <p:spPr bwMode="auto">
          <a:xfrm>
            <a:off x="6376386" y="1746235"/>
            <a:ext cx="492919" cy="242888"/>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3" name="Rectangle 123"/>
          <p:cNvSpPr>
            <a:spLocks noChangeArrowheads="1"/>
          </p:cNvSpPr>
          <p:nvPr/>
        </p:nvSpPr>
        <p:spPr bwMode="auto">
          <a:xfrm>
            <a:off x="6376386" y="1486678"/>
            <a:ext cx="492919" cy="242888"/>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4" name="Rectangle 167"/>
          <p:cNvSpPr>
            <a:spLocks noChangeArrowheads="1"/>
          </p:cNvSpPr>
          <p:nvPr/>
        </p:nvSpPr>
        <p:spPr bwMode="auto">
          <a:xfrm>
            <a:off x="6885974" y="966375"/>
            <a:ext cx="492919" cy="242888"/>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5" name="Rectangle 155"/>
          <p:cNvSpPr>
            <a:spLocks noChangeArrowheads="1"/>
          </p:cNvSpPr>
          <p:nvPr/>
        </p:nvSpPr>
        <p:spPr bwMode="auto">
          <a:xfrm>
            <a:off x="6885974" y="1225931"/>
            <a:ext cx="492919" cy="242888"/>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6" name="Rectangle 148"/>
          <p:cNvSpPr>
            <a:spLocks noChangeArrowheads="1"/>
          </p:cNvSpPr>
          <p:nvPr/>
        </p:nvSpPr>
        <p:spPr bwMode="auto">
          <a:xfrm>
            <a:off x="6885974" y="2005791"/>
            <a:ext cx="492919" cy="242888"/>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7" name="Rectangle 146"/>
          <p:cNvSpPr>
            <a:spLocks noChangeArrowheads="1"/>
          </p:cNvSpPr>
          <p:nvPr/>
        </p:nvSpPr>
        <p:spPr bwMode="auto">
          <a:xfrm>
            <a:off x="6885974" y="1746235"/>
            <a:ext cx="492919" cy="242888"/>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8" name="Rectangle 144"/>
          <p:cNvSpPr>
            <a:spLocks noChangeArrowheads="1"/>
          </p:cNvSpPr>
          <p:nvPr/>
        </p:nvSpPr>
        <p:spPr bwMode="auto">
          <a:xfrm>
            <a:off x="6885974" y="1486678"/>
            <a:ext cx="492919" cy="242888"/>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179" name="Group 171"/>
          <p:cNvGrpSpPr>
            <a:grpSpLocks/>
          </p:cNvGrpSpPr>
          <p:nvPr/>
        </p:nvGrpSpPr>
        <p:grpSpPr bwMode="auto">
          <a:xfrm>
            <a:off x="5353639" y="708010"/>
            <a:ext cx="495300" cy="241697"/>
            <a:chOff x="769225" y="3995953"/>
            <a:chExt cx="615589" cy="326003"/>
          </a:xfrm>
        </p:grpSpPr>
        <p:sp>
          <p:nvSpPr>
            <p:cNvPr id="220" name="Rectangle 219"/>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221" name="Rectangle 220"/>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80" name="Group 181"/>
          <p:cNvGrpSpPr>
            <a:grpSpLocks/>
          </p:cNvGrpSpPr>
          <p:nvPr/>
        </p:nvGrpSpPr>
        <p:grpSpPr bwMode="auto">
          <a:xfrm>
            <a:off x="5863226" y="708010"/>
            <a:ext cx="494109" cy="241697"/>
            <a:chOff x="769225" y="3995953"/>
            <a:chExt cx="615589" cy="326003"/>
          </a:xfrm>
        </p:grpSpPr>
        <p:sp>
          <p:nvSpPr>
            <p:cNvPr id="218"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9" name="Rectangle 218"/>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81" name="Group 184"/>
          <p:cNvGrpSpPr>
            <a:grpSpLocks/>
          </p:cNvGrpSpPr>
          <p:nvPr/>
        </p:nvGrpSpPr>
        <p:grpSpPr bwMode="auto">
          <a:xfrm>
            <a:off x="6372814" y="708010"/>
            <a:ext cx="494109" cy="241697"/>
            <a:chOff x="769225" y="3995953"/>
            <a:chExt cx="615589" cy="326003"/>
          </a:xfrm>
        </p:grpSpPr>
        <p:sp>
          <p:nvSpPr>
            <p:cNvPr id="216"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7" name="Rectangle 216"/>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82" name="Group 187"/>
          <p:cNvGrpSpPr>
            <a:grpSpLocks/>
          </p:cNvGrpSpPr>
          <p:nvPr/>
        </p:nvGrpSpPr>
        <p:grpSpPr bwMode="auto">
          <a:xfrm>
            <a:off x="6882402" y="708010"/>
            <a:ext cx="495300" cy="241697"/>
            <a:chOff x="769225" y="3995953"/>
            <a:chExt cx="615589" cy="326003"/>
          </a:xfrm>
        </p:grpSpPr>
        <p:sp>
          <p:nvSpPr>
            <p:cNvPr id="214"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5" name="Rectangle 214"/>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183" name="TextBox 182"/>
          <p:cNvSpPr txBox="1"/>
          <p:nvPr/>
        </p:nvSpPr>
        <p:spPr bwMode="auto">
          <a:xfrm>
            <a:off x="6134689" y="702056"/>
            <a:ext cx="529312" cy="253916"/>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sp>
        <p:nvSpPr>
          <p:cNvPr id="206" name="Rectangle 167"/>
          <p:cNvSpPr>
            <a:spLocks noChangeArrowheads="1"/>
          </p:cNvSpPr>
          <p:nvPr/>
        </p:nvSpPr>
        <p:spPr bwMode="auto">
          <a:xfrm>
            <a:off x="7423901" y="974426"/>
            <a:ext cx="492510" cy="242604"/>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7" name="Rectangle 155"/>
          <p:cNvSpPr>
            <a:spLocks noChangeArrowheads="1"/>
          </p:cNvSpPr>
          <p:nvPr/>
        </p:nvSpPr>
        <p:spPr bwMode="auto">
          <a:xfrm>
            <a:off x="7423901" y="1234367"/>
            <a:ext cx="492510" cy="242604"/>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8" name="Rectangle 148"/>
          <p:cNvSpPr>
            <a:spLocks noChangeArrowheads="1"/>
          </p:cNvSpPr>
          <p:nvPr/>
        </p:nvSpPr>
        <p:spPr bwMode="auto">
          <a:xfrm>
            <a:off x="7423901" y="2014187"/>
            <a:ext cx="492510" cy="242604"/>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9" name="Rectangle 146"/>
          <p:cNvSpPr>
            <a:spLocks noChangeArrowheads="1"/>
          </p:cNvSpPr>
          <p:nvPr/>
        </p:nvSpPr>
        <p:spPr bwMode="auto">
          <a:xfrm>
            <a:off x="7423901" y="1754247"/>
            <a:ext cx="492510" cy="242604"/>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0" name="Rectangle 144"/>
          <p:cNvSpPr>
            <a:spLocks noChangeArrowheads="1"/>
          </p:cNvSpPr>
          <p:nvPr/>
        </p:nvSpPr>
        <p:spPr bwMode="auto">
          <a:xfrm>
            <a:off x="7423901" y="1494308"/>
            <a:ext cx="492510" cy="242604"/>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1" name="Rectangle 133"/>
          <p:cNvSpPr>
            <a:spLocks noChangeArrowheads="1"/>
          </p:cNvSpPr>
          <p:nvPr/>
        </p:nvSpPr>
        <p:spPr bwMode="auto">
          <a:xfrm>
            <a:off x="7420565" y="716344"/>
            <a:ext cx="494109" cy="241697"/>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2" name="Rectangle 211"/>
          <p:cNvSpPr/>
          <p:nvPr/>
        </p:nvSpPr>
        <p:spPr bwMode="auto">
          <a:xfrm>
            <a:off x="7484858" y="773494"/>
            <a:ext cx="365522" cy="126206"/>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3" name="TextBox 212"/>
          <p:cNvSpPr txBox="1"/>
          <p:nvPr/>
        </p:nvSpPr>
        <p:spPr bwMode="auto">
          <a:xfrm>
            <a:off x="7434851" y="702056"/>
            <a:ext cx="532518" cy="253916"/>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sp>
        <p:nvSpPr>
          <p:cNvPr id="185" name="Rectangle 184"/>
          <p:cNvSpPr/>
          <p:nvPr/>
        </p:nvSpPr>
        <p:spPr bwMode="auto">
          <a:xfrm>
            <a:off x="5935855" y="1025906"/>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6" name="Rectangle 185"/>
          <p:cNvSpPr/>
          <p:nvPr/>
        </p:nvSpPr>
        <p:spPr bwMode="auto">
          <a:xfrm>
            <a:off x="5935855" y="128665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7" name="Rectangle 186"/>
          <p:cNvSpPr/>
          <p:nvPr/>
        </p:nvSpPr>
        <p:spPr bwMode="auto">
          <a:xfrm>
            <a:off x="5935855" y="2065322"/>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8" name="Rectangle 187"/>
          <p:cNvSpPr/>
          <p:nvPr/>
        </p:nvSpPr>
        <p:spPr bwMode="auto">
          <a:xfrm>
            <a:off x="5935855" y="180576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9" name="Rectangle 188"/>
          <p:cNvSpPr/>
          <p:nvPr/>
        </p:nvSpPr>
        <p:spPr bwMode="auto">
          <a:xfrm>
            <a:off x="5935855" y="1546209"/>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0" name="Rectangle 189"/>
          <p:cNvSpPr/>
          <p:nvPr/>
        </p:nvSpPr>
        <p:spPr bwMode="auto">
          <a:xfrm>
            <a:off x="6440680" y="1025906"/>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1" name="Rectangle 190"/>
          <p:cNvSpPr/>
          <p:nvPr/>
        </p:nvSpPr>
        <p:spPr bwMode="auto">
          <a:xfrm>
            <a:off x="6440680" y="128665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2" name="Rectangle 191"/>
          <p:cNvSpPr/>
          <p:nvPr/>
        </p:nvSpPr>
        <p:spPr bwMode="auto">
          <a:xfrm>
            <a:off x="6440680" y="2065322"/>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3" name="Rectangle 192"/>
          <p:cNvSpPr/>
          <p:nvPr/>
        </p:nvSpPr>
        <p:spPr bwMode="auto">
          <a:xfrm>
            <a:off x="6440680" y="180576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4" name="Rectangle 193"/>
          <p:cNvSpPr/>
          <p:nvPr/>
        </p:nvSpPr>
        <p:spPr bwMode="auto">
          <a:xfrm>
            <a:off x="6440680" y="1546209"/>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5" name="Rectangle 194"/>
          <p:cNvSpPr/>
          <p:nvPr/>
        </p:nvSpPr>
        <p:spPr bwMode="auto">
          <a:xfrm>
            <a:off x="6955030" y="1025906"/>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6" name="Rectangle 195"/>
          <p:cNvSpPr/>
          <p:nvPr/>
        </p:nvSpPr>
        <p:spPr bwMode="auto">
          <a:xfrm>
            <a:off x="6955030" y="128665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7" name="Rectangle 196"/>
          <p:cNvSpPr/>
          <p:nvPr/>
        </p:nvSpPr>
        <p:spPr bwMode="auto">
          <a:xfrm>
            <a:off x="6955030" y="2065322"/>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8" name="Rectangle 197"/>
          <p:cNvSpPr/>
          <p:nvPr/>
        </p:nvSpPr>
        <p:spPr bwMode="auto">
          <a:xfrm>
            <a:off x="6955030" y="180576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9" name="Rectangle 198"/>
          <p:cNvSpPr/>
          <p:nvPr/>
        </p:nvSpPr>
        <p:spPr bwMode="auto">
          <a:xfrm>
            <a:off x="6955030" y="1546209"/>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0" name="Rectangle 199"/>
          <p:cNvSpPr/>
          <p:nvPr/>
        </p:nvSpPr>
        <p:spPr bwMode="auto">
          <a:xfrm>
            <a:off x="7488430" y="1025906"/>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1" name="Rectangle 200"/>
          <p:cNvSpPr/>
          <p:nvPr/>
        </p:nvSpPr>
        <p:spPr bwMode="auto">
          <a:xfrm>
            <a:off x="7488430" y="1273561"/>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2" name="Rectangle 201"/>
          <p:cNvSpPr/>
          <p:nvPr/>
        </p:nvSpPr>
        <p:spPr bwMode="auto">
          <a:xfrm>
            <a:off x="7488430" y="2065322"/>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3" name="Rectangle 202"/>
          <p:cNvSpPr/>
          <p:nvPr/>
        </p:nvSpPr>
        <p:spPr bwMode="auto">
          <a:xfrm>
            <a:off x="7488430" y="180576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4" name="Rectangle 203"/>
          <p:cNvSpPr/>
          <p:nvPr/>
        </p:nvSpPr>
        <p:spPr bwMode="auto">
          <a:xfrm>
            <a:off x="7488430" y="1546209"/>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22" name="Rectangle 91"/>
          <p:cNvSpPr>
            <a:spLocks noChangeArrowheads="1"/>
          </p:cNvSpPr>
          <p:nvPr/>
        </p:nvSpPr>
        <p:spPr bwMode="auto">
          <a:xfrm>
            <a:off x="5354830" y="2272441"/>
            <a:ext cx="492919" cy="242888"/>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3" name="Rectangle 222"/>
          <p:cNvSpPr/>
          <p:nvPr/>
        </p:nvSpPr>
        <p:spPr bwMode="auto">
          <a:xfrm>
            <a:off x="5419125" y="2330782"/>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24" name="Rectangle 111"/>
          <p:cNvSpPr>
            <a:spLocks noChangeArrowheads="1"/>
          </p:cNvSpPr>
          <p:nvPr/>
        </p:nvSpPr>
        <p:spPr bwMode="auto">
          <a:xfrm>
            <a:off x="5864418" y="2272442"/>
            <a:ext cx="492919" cy="241697"/>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5" name="Rectangle 127"/>
          <p:cNvSpPr>
            <a:spLocks noChangeArrowheads="1"/>
          </p:cNvSpPr>
          <p:nvPr/>
        </p:nvSpPr>
        <p:spPr bwMode="auto">
          <a:xfrm>
            <a:off x="6369243" y="2272442"/>
            <a:ext cx="492919" cy="241697"/>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6" name="Rectangle 148"/>
          <p:cNvSpPr>
            <a:spLocks noChangeArrowheads="1"/>
          </p:cNvSpPr>
          <p:nvPr/>
        </p:nvSpPr>
        <p:spPr bwMode="auto">
          <a:xfrm>
            <a:off x="6878831" y="2271251"/>
            <a:ext cx="492919" cy="242888"/>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7" name="Rectangle 226"/>
          <p:cNvSpPr/>
          <p:nvPr/>
        </p:nvSpPr>
        <p:spPr bwMode="auto">
          <a:xfrm>
            <a:off x="5928712" y="2330782"/>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28" name="Rectangle 227"/>
          <p:cNvSpPr/>
          <p:nvPr/>
        </p:nvSpPr>
        <p:spPr bwMode="auto">
          <a:xfrm>
            <a:off x="6433537" y="2330782"/>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29" name="Rectangle 228"/>
          <p:cNvSpPr/>
          <p:nvPr/>
        </p:nvSpPr>
        <p:spPr bwMode="auto">
          <a:xfrm>
            <a:off x="6947887" y="2330782"/>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0" name="Rectangle 229"/>
          <p:cNvSpPr/>
          <p:nvPr/>
        </p:nvSpPr>
        <p:spPr bwMode="auto">
          <a:xfrm>
            <a:off x="7481883" y="234512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3" name="Rectangle 3"/>
          <p:cNvSpPr>
            <a:spLocks noChangeArrowheads="1"/>
          </p:cNvSpPr>
          <p:nvPr/>
        </p:nvSpPr>
        <p:spPr bwMode="auto">
          <a:xfrm>
            <a:off x="1690246" y="2140544"/>
            <a:ext cx="2080022" cy="1108472"/>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34" name="Rectangle 74"/>
          <p:cNvSpPr>
            <a:spLocks noChangeArrowheads="1"/>
          </p:cNvSpPr>
          <p:nvPr/>
        </p:nvSpPr>
        <p:spPr bwMode="auto">
          <a:xfrm>
            <a:off x="1715249" y="2410816"/>
            <a:ext cx="492919" cy="242888"/>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35" name="Rectangle 234"/>
          <p:cNvSpPr/>
          <p:nvPr/>
        </p:nvSpPr>
        <p:spPr bwMode="auto">
          <a:xfrm>
            <a:off x="1779544" y="2469157"/>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6" name="Rectangle 81"/>
          <p:cNvSpPr>
            <a:spLocks noChangeArrowheads="1"/>
          </p:cNvSpPr>
          <p:nvPr/>
        </p:nvSpPr>
        <p:spPr bwMode="auto">
          <a:xfrm>
            <a:off x="1715249" y="2670373"/>
            <a:ext cx="492919" cy="242888"/>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37" name="Rectangle 236"/>
          <p:cNvSpPr/>
          <p:nvPr/>
        </p:nvSpPr>
        <p:spPr bwMode="auto">
          <a:xfrm>
            <a:off x="1779544" y="272990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8" name="Rectangle 97"/>
          <p:cNvSpPr>
            <a:spLocks noChangeArrowheads="1"/>
          </p:cNvSpPr>
          <p:nvPr/>
        </p:nvSpPr>
        <p:spPr bwMode="auto">
          <a:xfrm>
            <a:off x="1715249" y="2931119"/>
            <a:ext cx="492919" cy="242888"/>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39" name="Rectangle 238"/>
          <p:cNvSpPr/>
          <p:nvPr/>
        </p:nvSpPr>
        <p:spPr bwMode="auto">
          <a:xfrm>
            <a:off x="1779544" y="2989460"/>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0" name="Rectangle 115"/>
          <p:cNvSpPr>
            <a:spLocks noChangeArrowheads="1"/>
          </p:cNvSpPr>
          <p:nvPr/>
        </p:nvSpPr>
        <p:spPr bwMode="auto">
          <a:xfrm>
            <a:off x="2224836" y="2410816"/>
            <a:ext cx="492919" cy="242888"/>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1" name="Rectangle 113"/>
          <p:cNvSpPr>
            <a:spLocks noChangeArrowheads="1"/>
          </p:cNvSpPr>
          <p:nvPr/>
        </p:nvSpPr>
        <p:spPr bwMode="auto">
          <a:xfrm>
            <a:off x="2224836" y="2670373"/>
            <a:ext cx="492919" cy="242888"/>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2" name="Rectangle 106"/>
          <p:cNvSpPr>
            <a:spLocks noChangeArrowheads="1"/>
          </p:cNvSpPr>
          <p:nvPr/>
        </p:nvSpPr>
        <p:spPr bwMode="auto">
          <a:xfrm>
            <a:off x="2224836" y="2929929"/>
            <a:ext cx="492919" cy="242888"/>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3" name="Rectangle 132"/>
          <p:cNvSpPr>
            <a:spLocks noChangeArrowheads="1"/>
          </p:cNvSpPr>
          <p:nvPr/>
        </p:nvSpPr>
        <p:spPr bwMode="auto">
          <a:xfrm>
            <a:off x="2729661" y="2410816"/>
            <a:ext cx="492919" cy="242888"/>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4" name="Rectangle 130"/>
          <p:cNvSpPr>
            <a:spLocks noChangeArrowheads="1"/>
          </p:cNvSpPr>
          <p:nvPr/>
        </p:nvSpPr>
        <p:spPr bwMode="auto">
          <a:xfrm>
            <a:off x="2729661" y="2670373"/>
            <a:ext cx="492919" cy="242888"/>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5" name="Rectangle 123"/>
          <p:cNvSpPr>
            <a:spLocks noChangeArrowheads="1"/>
          </p:cNvSpPr>
          <p:nvPr/>
        </p:nvSpPr>
        <p:spPr bwMode="auto">
          <a:xfrm>
            <a:off x="2729661" y="2929929"/>
            <a:ext cx="492919" cy="242888"/>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6" name="Rectangle 167"/>
          <p:cNvSpPr>
            <a:spLocks noChangeArrowheads="1"/>
          </p:cNvSpPr>
          <p:nvPr/>
        </p:nvSpPr>
        <p:spPr bwMode="auto">
          <a:xfrm>
            <a:off x="3239250" y="2409625"/>
            <a:ext cx="492919" cy="242888"/>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7" name="Rectangle 155"/>
          <p:cNvSpPr>
            <a:spLocks noChangeArrowheads="1"/>
          </p:cNvSpPr>
          <p:nvPr/>
        </p:nvSpPr>
        <p:spPr bwMode="auto">
          <a:xfrm>
            <a:off x="3239250" y="2669182"/>
            <a:ext cx="492919" cy="242888"/>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8" name="Rectangle 144"/>
          <p:cNvSpPr>
            <a:spLocks noChangeArrowheads="1"/>
          </p:cNvSpPr>
          <p:nvPr/>
        </p:nvSpPr>
        <p:spPr bwMode="auto">
          <a:xfrm>
            <a:off x="3239250" y="2929929"/>
            <a:ext cx="492919" cy="242888"/>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249" name="Group 171"/>
          <p:cNvGrpSpPr>
            <a:grpSpLocks/>
          </p:cNvGrpSpPr>
          <p:nvPr/>
        </p:nvGrpSpPr>
        <p:grpSpPr bwMode="auto">
          <a:xfrm>
            <a:off x="1706915" y="2151260"/>
            <a:ext cx="495300" cy="241697"/>
            <a:chOff x="769225" y="3995953"/>
            <a:chExt cx="615589" cy="326003"/>
          </a:xfrm>
        </p:grpSpPr>
        <p:sp>
          <p:nvSpPr>
            <p:cNvPr id="250" name="Rectangle 249"/>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251" name="Rectangle 250"/>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52" name="Group 181"/>
          <p:cNvGrpSpPr>
            <a:grpSpLocks/>
          </p:cNvGrpSpPr>
          <p:nvPr/>
        </p:nvGrpSpPr>
        <p:grpSpPr bwMode="auto">
          <a:xfrm>
            <a:off x="2216502" y="2151260"/>
            <a:ext cx="494109" cy="241697"/>
            <a:chOff x="769225" y="3995953"/>
            <a:chExt cx="615589" cy="326003"/>
          </a:xfrm>
        </p:grpSpPr>
        <p:sp>
          <p:nvSpPr>
            <p:cNvPr id="253"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4" name="Rectangle 253"/>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55" name="Group 184"/>
          <p:cNvGrpSpPr>
            <a:grpSpLocks/>
          </p:cNvGrpSpPr>
          <p:nvPr/>
        </p:nvGrpSpPr>
        <p:grpSpPr bwMode="auto">
          <a:xfrm>
            <a:off x="2726090" y="2151260"/>
            <a:ext cx="494109" cy="241697"/>
            <a:chOff x="769225" y="3995953"/>
            <a:chExt cx="615589" cy="326003"/>
          </a:xfrm>
        </p:grpSpPr>
        <p:sp>
          <p:nvSpPr>
            <p:cNvPr id="256"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7" name="Rectangle 256"/>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58" name="Group 187"/>
          <p:cNvGrpSpPr>
            <a:grpSpLocks/>
          </p:cNvGrpSpPr>
          <p:nvPr/>
        </p:nvGrpSpPr>
        <p:grpSpPr bwMode="auto">
          <a:xfrm>
            <a:off x="3235678" y="2151260"/>
            <a:ext cx="495300" cy="241697"/>
            <a:chOff x="769225" y="3995953"/>
            <a:chExt cx="615589" cy="326003"/>
          </a:xfrm>
        </p:grpSpPr>
        <p:sp>
          <p:nvSpPr>
            <p:cNvPr id="259"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0" name="Rectangle 25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261" name="TextBox 260"/>
          <p:cNvSpPr txBox="1"/>
          <p:nvPr/>
        </p:nvSpPr>
        <p:spPr bwMode="auto">
          <a:xfrm>
            <a:off x="2487965" y="2145307"/>
            <a:ext cx="529312" cy="253916"/>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sp>
        <p:nvSpPr>
          <p:cNvPr id="262" name="Rectangle 3"/>
          <p:cNvSpPr>
            <a:spLocks noChangeArrowheads="1"/>
          </p:cNvSpPr>
          <p:nvPr/>
        </p:nvSpPr>
        <p:spPr bwMode="auto">
          <a:xfrm>
            <a:off x="3754790" y="2140544"/>
            <a:ext cx="511860" cy="1108472"/>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63" name="Rectangle 167"/>
          <p:cNvSpPr>
            <a:spLocks noChangeArrowheads="1"/>
          </p:cNvSpPr>
          <p:nvPr/>
        </p:nvSpPr>
        <p:spPr bwMode="auto">
          <a:xfrm>
            <a:off x="3777177" y="2417677"/>
            <a:ext cx="492510" cy="242604"/>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4" name="Rectangle 155"/>
          <p:cNvSpPr>
            <a:spLocks noChangeArrowheads="1"/>
          </p:cNvSpPr>
          <p:nvPr/>
        </p:nvSpPr>
        <p:spPr bwMode="auto">
          <a:xfrm>
            <a:off x="3777177" y="2677617"/>
            <a:ext cx="492510" cy="242604"/>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5" name="Rectangle 144"/>
          <p:cNvSpPr>
            <a:spLocks noChangeArrowheads="1"/>
          </p:cNvSpPr>
          <p:nvPr/>
        </p:nvSpPr>
        <p:spPr bwMode="auto">
          <a:xfrm>
            <a:off x="3777177" y="2937558"/>
            <a:ext cx="492510" cy="242604"/>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6" name="Rectangle 133"/>
          <p:cNvSpPr>
            <a:spLocks noChangeArrowheads="1"/>
          </p:cNvSpPr>
          <p:nvPr/>
        </p:nvSpPr>
        <p:spPr bwMode="auto">
          <a:xfrm>
            <a:off x="3773840" y="2159595"/>
            <a:ext cx="494109" cy="241697"/>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7" name="Rectangle 266"/>
          <p:cNvSpPr/>
          <p:nvPr/>
        </p:nvSpPr>
        <p:spPr bwMode="auto">
          <a:xfrm>
            <a:off x="3838134" y="2216745"/>
            <a:ext cx="365522" cy="126206"/>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68" name="TextBox 267"/>
          <p:cNvSpPr txBox="1"/>
          <p:nvPr/>
        </p:nvSpPr>
        <p:spPr bwMode="auto">
          <a:xfrm>
            <a:off x="3788127" y="2145307"/>
            <a:ext cx="532518" cy="253916"/>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sp>
        <p:nvSpPr>
          <p:cNvPr id="269" name="Rectangle 268"/>
          <p:cNvSpPr/>
          <p:nvPr/>
        </p:nvSpPr>
        <p:spPr bwMode="auto">
          <a:xfrm>
            <a:off x="2289131" y="2469157"/>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0" name="Rectangle 269"/>
          <p:cNvSpPr/>
          <p:nvPr/>
        </p:nvSpPr>
        <p:spPr bwMode="auto">
          <a:xfrm>
            <a:off x="2289131" y="272990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1" name="Rectangle 270"/>
          <p:cNvSpPr/>
          <p:nvPr/>
        </p:nvSpPr>
        <p:spPr bwMode="auto">
          <a:xfrm>
            <a:off x="2289131" y="2989460"/>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2" name="Rectangle 271"/>
          <p:cNvSpPr/>
          <p:nvPr/>
        </p:nvSpPr>
        <p:spPr bwMode="auto">
          <a:xfrm>
            <a:off x="2793956" y="2469157"/>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3" name="Rectangle 272"/>
          <p:cNvSpPr/>
          <p:nvPr/>
        </p:nvSpPr>
        <p:spPr bwMode="auto">
          <a:xfrm>
            <a:off x="2793956" y="272990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4" name="Rectangle 273"/>
          <p:cNvSpPr/>
          <p:nvPr/>
        </p:nvSpPr>
        <p:spPr bwMode="auto">
          <a:xfrm>
            <a:off x="2793956" y="2989460"/>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5" name="Rectangle 274"/>
          <p:cNvSpPr/>
          <p:nvPr/>
        </p:nvSpPr>
        <p:spPr bwMode="auto">
          <a:xfrm>
            <a:off x="3308306" y="2469157"/>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6" name="Rectangle 275"/>
          <p:cNvSpPr/>
          <p:nvPr/>
        </p:nvSpPr>
        <p:spPr bwMode="auto">
          <a:xfrm>
            <a:off x="3308306" y="272990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7" name="Rectangle 276"/>
          <p:cNvSpPr/>
          <p:nvPr/>
        </p:nvSpPr>
        <p:spPr bwMode="auto">
          <a:xfrm>
            <a:off x="3308306" y="2989460"/>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8" name="Rectangle 277"/>
          <p:cNvSpPr/>
          <p:nvPr/>
        </p:nvSpPr>
        <p:spPr bwMode="auto">
          <a:xfrm>
            <a:off x="3841706" y="2469157"/>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9" name="Rectangle 278"/>
          <p:cNvSpPr/>
          <p:nvPr/>
        </p:nvSpPr>
        <p:spPr bwMode="auto">
          <a:xfrm>
            <a:off x="3841706" y="272990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0" name="Rectangle 279"/>
          <p:cNvSpPr/>
          <p:nvPr/>
        </p:nvSpPr>
        <p:spPr bwMode="auto">
          <a:xfrm>
            <a:off x="3841706" y="2989460"/>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2" name="Text Box 10"/>
          <p:cNvSpPr txBox="1">
            <a:spLocks noChangeArrowheads="1"/>
          </p:cNvSpPr>
          <p:nvPr/>
        </p:nvSpPr>
        <p:spPr bwMode="auto">
          <a:xfrm>
            <a:off x="1603265" y="3357261"/>
            <a:ext cx="808235" cy="300082"/>
          </a:xfrm>
          <a:prstGeom prst="rect">
            <a:avLst/>
          </a:prstGeom>
          <a:noFill/>
          <a:ln w="28575">
            <a:noFill/>
            <a:miter lim="800000"/>
            <a:headEnd/>
            <a:tailEnd type="none" w="med" len="lg"/>
          </a:ln>
        </p:spPr>
        <p:txBody>
          <a:bodyPr wrap="none">
            <a:spAutoFit/>
          </a:bodyPr>
          <a:lstStyle/>
          <a:p>
            <a:pPr algn="ctr">
              <a:defRPr/>
            </a:pPr>
            <a:r>
              <a:rPr lang="en-US" sz="1350" b="1" i="1" dirty="0">
                <a:solidFill>
                  <a:schemeClr val="tx2">
                    <a:lumMod val="60000"/>
                    <a:lumOff val="40000"/>
                  </a:schemeClr>
                </a:solidFill>
                <a:latin typeface="Arial Narrow" pitchFamily="34" charset="0"/>
                <a:cs typeface="Arial" charset="0"/>
              </a:rPr>
              <a:t>Test Data</a:t>
            </a:r>
          </a:p>
        </p:txBody>
      </p:sp>
      <p:sp>
        <p:nvSpPr>
          <p:cNvPr id="281" name="Rectangle 3"/>
          <p:cNvSpPr>
            <a:spLocks noChangeArrowheads="1"/>
          </p:cNvSpPr>
          <p:nvPr/>
        </p:nvSpPr>
        <p:spPr bwMode="auto">
          <a:xfrm>
            <a:off x="1697147" y="3626852"/>
            <a:ext cx="2080022" cy="1108472"/>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83" name="Rectangle 74"/>
          <p:cNvSpPr>
            <a:spLocks noChangeArrowheads="1"/>
          </p:cNvSpPr>
          <p:nvPr/>
        </p:nvSpPr>
        <p:spPr bwMode="auto">
          <a:xfrm>
            <a:off x="1722150" y="3897124"/>
            <a:ext cx="492919" cy="242888"/>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4" name="Rectangle 283"/>
          <p:cNvSpPr/>
          <p:nvPr/>
        </p:nvSpPr>
        <p:spPr bwMode="auto">
          <a:xfrm>
            <a:off x="1786445" y="395546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7" name="Rectangle 81"/>
          <p:cNvSpPr>
            <a:spLocks noChangeArrowheads="1"/>
          </p:cNvSpPr>
          <p:nvPr/>
        </p:nvSpPr>
        <p:spPr bwMode="auto">
          <a:xfrm>
            <a:off x="1722150" y="4156681"/>
            <a:ext cx="492919" cy="242888"/>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8" name="Rectangle 287"/>
          <p:cNvSpPr/>
          <p:nvPr/>
        </p:nvSpPr>
        <p:spPr bwMode="auto">
          <a:xfrm>
            <a:off x="1786445" y="4216211"/>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9" name="Rectangle 97"/>
          <p:cNvSpPr>
            <a:spLocks noChangeArrowheads="1"/>
          </p:cNvSpPr>
          <p:nvPr/>
        </p:nvSpPr>
        <p:spPr bwMode="auto">
          <a:xfrm>
            <a:off x="1722150" y="4417427"/>
            <a:ext cx="492919" cy="242888"/>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0" name="Rectangle 289"/>
          <p:cNvSpPr/>
          <p:nvPr/>
        </p:nvSpPr>
        <p:spPr bwMode="auto">
          <a:xfrm>
            <a:off x="1786445" y="4475768"/>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92" name="Rectangle 115"/>
          <p:cNvSpPr>
            <a:spLocks noChangeArrowheads="1"/>
          </p:cNvSpPr>
          <p:nvPr/>
        </p:nvSpPr>
        <p:spPr bwMode="auto">
          <a:xfrm>
            <a:off x="2231738" y="3897124"/>
            <a:ext cx="492919" cy="242888"/>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3" name="Rectangle 113"/>
          <p:cNvSpPr>
            <a:spLocks noChangeArrowheads="1"/>
          </p:cNvSpPr>
          <p:nvPr/>
        </p:nvSpPr>
        <p:spPr bwMode="auto">
          <a:xfrm>
            <a:off x="2231738" y="4156681"/>
            <a:ext cx="492919" cy="242888"/>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4" name="Rectangle 106"/>
          <p:cNvSpPr>
            <a:spLocks noChangeArrowheads="1"/>
          </p:cNvSpPr>
          <p:nvPr/>
        </p:nvSpPr>
        <p:spPr bwMode="auto">
          <a:xfrm>
            <a:off x="2231738" y="4416237"/>
            <a:ext cx="492919" cy="242888"/>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5" name="Rectangle 132"/>
          <p:cNvSpPr>
            <a:spLocks noChangeArrowheads="1"/>
          </p:cNvSpPr>
          <p:nvPr/>
        </p:nvSpPr>
        <p:spPr bwMode="auto">
          <a:xfrm>
            <a:off x="2736563" y="3897124"/>
            <a:ext cx="492919" cy="242888"/>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6" name="Rectangle 130"/>
          <p:cNvSpPr>
            <a:spLocks noChangeArrowheads="1"/>
          </p:cNvSpPr>
          <p:nvPr/>
        </p:nvSpPr>
        <p:spPr bwMode="auto">
          <a:xfrm>
            <a:off x="2736563" y="4156681"/>
            <a:ext cx="492919" cy="242888"/>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7" name="Rectangle 123"/>
          <p:cNvSpPr>
            <a:spLocks noChangeArrowheads="1"/>
          </p:cNvSpPr>
          <p:nvPr/>
        </p:nvSpPr>
        <p:spPr bwMode="auto">
          <a:xfrm>
            <a:off x="2736563" y="4416237"/>
            <a:ext cx="492919" cy="242888"/>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9" name="Rectangle 167"/>
          <p:cNvSpPr>
            <a:spLocks noChangeArrowheads="1"/>
          </p:cNvSpPr>
          <p:nvPr/>
        </p:nvSpPr>
        <p:spPr bwMode="auto">
          <a:xfrm>
            <a:off x="3246151" y="3895933"/>
            <a:ext cx="492919" cy="242888"/>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00" name="Rectangle 155"/>
          <p:cNvSpPr>
            <a:spLocks noChangeArrowheads="1"/>
          </p:cNvSpPr>
          <p:nvPr/>
        </p:nvSpPr>
        <p:spPr bwMode="auto">
          <a:xfrm>
            <a:off x="3246151" y="4155490"/>
            <a:ext cx="492919" cy="242888"/>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01" name="Rectangle 144"/>
          <p:cNvSpPr>
            <a:spLocks noChangeArrowheads="1"/>
          </p:cNvSpPr>
          <p:nvPr/>
        </p:nvSpPr>
        <p:spPr bwMode="auto">
          <a:xfrm>
            <a:off x="3246151" y="4416237"/>
            <a:ext cx="492919" cy="242888"/>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303" name="Group 171"/>
          <p:cNvGrpSpPr>
            <a:grpSpLocks/>
          </p:cNvGrpSpPr>
          <p:nvPr/>
        </p:nvGrpSpPr>
        <p:grpSpPr bwMode="auto">
          <a:xfrm>
            <a:off x="1713816" y="3637568"/>
            <a:ext cx="495300" cy="241697"/>
            <a:chOff x="769225" y="3995953"/>
            <a:chExt cx="615589" cy="326003"/>
          </a:xfrm>
        </p:grpSpPr>
        <p:sp>
          <p:nvSpPr>
            <p:cNvPr id="304" name="Rectangle 303"/>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305" name="Rectangle 304"/>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306" name="Group 181"/>
          <p:cNvGrpSpPr>
            <a:grpSpLocks/>
          </p:cNvGrpSpPr>
          <p:nvPr/>
        </p:nvGrpSpPr>
        <p:grpSpPr bwMode="auto">
          <a:xfrm>
            <a:off x="2223404" y="3637568"/>
            <a:ext cx="494109" cy="241697"/>
            <a:chOff x="769225" y="3995953"/>
            <a:chExt cx="615589" cy="326003"/>
          </a:xfrm>
        </p:grpSpPr>
        <p:sp>
          <p:nvSpPr>
            <p:cNvPr id="30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08" name="Rectangle 30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309" name="Group 184"/>
          <p:cNvGrpSpPr>
            <a:grpSpLocks/>
          </p:cNvGrpSpPr>
          <p:nvPr/>
        </p:nvGrpSpPr>
        <p:grpSpPr bwMode="auto">
          <a:xfrm>
            <a:off x="2732991" y="3637568"/>
            <a:ext cx="494109" cy="241697"/>
            <a:chOff x="769225" y="3995953"/>
            <a:chExt cx="615589" cy="326003"/>
          </a:xfrm>
        </p:grpSpPr>
        <p:sp>
          <p:nvSpPr>
            <p:cNvPr id="310"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11" name="Rectangle 310"/>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312" name="Group 187"/>
          <p:cNvGrpSpPr>
            <a:grpSpLocks/>
          </p:cNvGrpSpPr>
          <p:nvPr/>
        </p:nvGrpSpPr>
        <p:grpSpPr bwMode="auto">
          <a:xfrm>
            <a:off x="3242579" y="3637568"/>
            <a:ext cx="495300" cy="241697"/>
            <a:chOff x="769225" y="3995953"/>
            <a:chExt cx="615589" cy="326003"/>
          </a:xfrm>
        </p:grpSpPr>
        <p:sp>
          <p:nvSpPr>
            <p:cNvPr id="31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14" name="Rectangle 31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315" name="TextBox 314"/>
          <p:cNvSpPr txBox="1"/>
          <p:nvPr/>
        </p:nvSpPr>
        <p:spPr bwMode="auto">
          <a:xfrm>
            <a:off x="2494866" y="3631615"/>
            <a:ext cx="529312" cy="253916"/>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sp>
        <p:nvSpPr>
          <p:cNvPr id="316" name="Rectangle 3"/>
          <p:cNvSpPr>
            <a:spLocks noChangeArrowheads="1"/>
          </p:cNvSpPr>
          <p:nvPr/>
        </p:nvSpPr>
        <p:spPr bwMode="auto">
          <a:xfrm>
            <a:off x="3761692" y="3626852"/>
            <a:ext cx="511860" cy="1108472"/>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317" name="Rectangle 167"/>
          <p:cNvSpPr>
            <a:spLocks noChangeArrowheads="1"/>
          </p:cNvSpPr>
          <p:nvPr/>
        </p:nvSpPr>
        <p:spPr bwMode="auto">
          <a:xfrm>
            <a:off x="3784079" y="3903985"/>
            <a:ext cx="492510" cy="242604"/>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18" name="Rectangle 155"/>
          <p:cNvSpPr>
            <a:spLocks noChangeArrowheads="1"/>
          </p:cNvSpPr>
          <p:nvPr/>
        </p:nvSpPr>
        <p:spPr bwMode="auto">
          <a:xfrm>
            <a:off x="3784079" y="4163925"/>
            <a:ext cx="492510" cy="242604"/>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19" name="Rectangle 144"/>
          <p:cNvSpPr>
            <a:spLocks noChangeArrowheads="1"/>
          </p:cNvSpPr>
          <p:nvPr/>
        </p:nvSpPr>
        <p:spPr bwMode="auto">
          <a:xfrm>
            <a:off x="3784079" y="4423866"/>
            <a:ext cx="492510" cy="242604"/>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20" name="Rectangle 133"/>
          <p:cNvSpPr>
            <a:spLocks noChangeArrowheads="1"/>
          </p:cNvSpPr>
          <p:nvPr/>
        </p:nvSpPr>
        <p:spPr bwMode="auto">
          <a:xfrm>
            <a:off x="3780742" y="3645903"/>
            <a:ext cx="494109" cy="241697"/>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21" name="Rectangle 320"/>
          <p:cNvSpPr/>
          <p:nvPr/>
        </p:nvSpPr>
        <p:spPr bwMode="auto">
          <a:xfrm>
            <a:off x="3845035" y="3703053"/>
            <a:ext cx="365522" cy="126206"/>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2" name="TextBox 321"/>
          <p:cNvSpPr txBox="1"/>
          <p:nvPr/>
        </p:nvSpPr>
        <p:spPr bwMode="auto">
          <a:xfrm>
            <a:off x="3795028" y="3631615"/>
            <a:ext cx="532518" cy="253916"/>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sp>
        <p:nvSpPr>
          <p:cNvPr id="323" name="Rectangle 322"/>
          <p:cNvSpPr/>
          <p:nvPr/>
        </p:nvSpPr>
        <p:spPr bwMode="auto">
          <a:xfrm>
            <a:off x="2296033" y="395546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4" name="Rectangle 323"/>
          <p:cNvSpPr/>
          <p:nvPr/>
        </p:nvSpPr>
        <p:spPr bwMode="auto">
          <a:xfrm>
            <a:off x="2296033" y="4216211"/>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5" name="Rectangle 324"/>
          <p:cNvSpPr/>
          <p:nvPr/>
        </p:nvSpPr>
        <p:spPr bwMode="auto">
          <a:xfrm>
            <a:off x="2296033" y="4475768"/>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6" name="Rectangle 325"/>
          <p:cNvSpPr/>
          <p:nvPr/>
        </p:nvSpPr>
        <p:spPr bwMode="auto">
          <a:xfrm>
            <a:off x="2800858" y="395546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7" name="Rectangle 326"/>
          <p:cNvSpPr/>
          <p:nvPr/>
        </p:nvSpPr>
        <p:spPr bwMode="auto">
          <a:xfrm>
            <a:off x="2800858" y="4216211"/>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8" name="Rectangle 327"/>
          <p:cNvSpPr/>
          <p:nvPr/>
        </p:nvSpPr>
        <p:spPr bwMode="auto">
          <a:xfrm>
            <a:off x="2800858" y="4475768"/>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9" name="Rectangle 328"/>
          <p:cNvSpPr/>
          <p:nvPr/>
        </p:nvSpPr>
        <p:spPr bwMode="auto">
          <a:xfrm>
            <a:off x="3315208" y="395546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30" name="Rectangle 329"/>
          <p:cNvSpPr/>
          <p:nvPr/>
        </p:nvSpPr>
        <p:spPr bwMode="auto">
          <a:xfrm>
            <a:off x="3315208" y="4216211"/>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31" name="Rectangle 330"/>
          <p:cNvSpPr/>
          <p:nvPr/>
        </p:nvSpPr>
        <p:spPr bwMode="auto">
          <a:xfrm>
            <a:off x="3315208" y="4475768"/>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32" name="Rectangle 331"/>
          <p:cNvSpPr/>
          <p:nvPr/>
        </p:nvSpPr>
        <p:spPr bwMode="auto">
          <a:xfrm>
            <a:off x="3848608" y="395546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33" name="Rectangle 332"/>
          <p:cNvSpPr/>
          <p:nvPr/>
        </p:nvSpPr>
        <p:spPr bwMode="auto">
          <a:xfrm>
            <a:off x="3848608" y="4216211"/>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34" name="Rectangle 333"/>
          <p:cNvSpPr/>
          <p:nvPr/>
        </p:nvSpPr>
        <p:spPr bwMode="auto">
          <a:xfrm>
            <a:off x="3848608" y="4475768"/>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cxnSp>
        <p:nvCxnSpPr>
          <p:cNvPr id="3" name="Elbow Connector 2"/>
          <p:cNvCxnSpPr>
            <a:stCxn id="154" idx="1"/>
            <a:endCxn id="59" idx="3"/>
          </p:cNvCxnSpPr>
          <p:nvPr/>
        </p:nvCxnSpPr>
        <p:spPr>
          <a:xfrm rot="10800000">
            <a:off x="4251712" y="1016382"/>
            <a:ext cx="1110262" cy="72629"/>
          </a:xfrm>
          <a:prstGeom prst="curvedConnector3">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Elbow Connector 2"/>
          <p:cNvCxnSpPr>
            <a:stCxn id="340" idx="1"/>
            <a:endCxn id="60" idx="3"/>
          </p:cNvCxnSpPr>
          <p:nvPr/>
        </p:nvCxnSpPr>
        <p:spPr>
          <a:xfrm rot="10800000">
            <a:off x="4251711" y="1277127"/>
            <a:ext cx="1178004" cy="1388039"/>
          </a:xfrm>
          <a:prstGeom prst="curvedConnector3">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36" name="Elbow Connector 2"/>
          <p:cNvCxnSpPr>
            <a:stCxn id="158" idx="1"/>
            <a:endCxn id="63" idx="3"/>
          </p:cNvCxnSpPr>
          <p:nvPr/>
        </p:nvCxnSpPr>
        <p:spPr>
          <a:xfrm rot="10800000">
            <a:off x="4251712" y="1536684"/>
            <a:ext cx="1110262" cy="591742"/>
          </a:xfrm>
          <a:prstGeom prst="curvedConnector3">
            <a:avLst>
              <a:gd name="adj1" fmla="val 50000"/>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Elbow Connector 2"/>
          <p:cNvCxnSpPr>
            <a:stCxn id="156" idx="1"/>
            <a:endCxn id="278" idx="3"/>
          </p:cNvCxnSpPr>
          <p:nvPr/>
        </p:nvCxnSpPr>
        <p:spPr>
          <a:xfrm rot="10800000" flipV="1">
            <a:off x="4206037" y="1348566"/>
            <a:ext cx="1155936" cy="1182503"/>
          </a:xfrm>
          <a:prstGeom prst="curvedConnector3">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Elbow Connector 2"/>
          <p:cNvCxnSpPr>
            <a:stCxn id="160" idx="1"/>
            <a:endCxn id="279" idx="3"/>
          </p:cNvCxnSpPr>
          <p:nvPr/>
        </p:nvCxnSpPr>
        <p:spPr>
          <a:xfrm rot="10800000" flipV="1">
            <a:off x="4206037" y="1868869"/>
            <a:ext cx="1155936" cy="922947"/>
          </a:xfrm>
          <a:prstGeom prst="curvedConnector3">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39" name="Rectangle 91"/>
          <p:cNvSpPr>
            <a:spLocks noChangeArrowheads="1"/>
          </p:cNvSpPr>
          <p:nvPr/>
        </p:nvSpPr>
        <p:spPr bwMode="auto">
          <a:xfrm>
            <a:off x="5365421" y="2544913"/>
            <a:ext cx="492919" cy="242888"/>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40" name="Rectangle 339"/>
          <p:cNvSpPr/>
          <p:nvPr/>
        </p:nvSpPr>
        <p:spPr bwMode="auto">
          <a:xfrm>
            <a:off x="5429716" y="260325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41" name="Rectangle 111"/>
          <p:cNvSpPr>
            <a:spLocks noChangeArrowheads="1"/>
          </p:cNvSpPr>
          <p:nvPr/>
        </p:nvSpPr>
        <p:spPr bwMode="auto">
          <a:xfrm>
            <a:off x="5875008" y="2544913"/>
            <a:ext cx="492919" cy="241697"/>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42" name="Rectangle 127"/>
          <p:cNvSpPr>
            <a:spLocks noChangeArrowheads="1"/>
          </p:cNvSpPr>
          <p:nvPr/>
        </p:nvSpPr>
        <p:spPr bwMode="auto">
          <a:xfrm>
            <a:off x="6379833" y="2544913"/>
            <a:ext cx="492919" cy="241697"/>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43" name="Rectangle 148"/>
          <p:cNvSpPr>
            <a:spLocks noChangeArrowheads="1"/>
          </p:cNvSpPr>
          <p:nvPr/>
        </p:nvSpPr>
        <p:spPr bwMode="auto">
          <a:xfrm>
            <a:off x="6889422" y="2543722"/>
            <a:ext cx="492919" cy="242888"/>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44" name="Rectangle 343"/>
          <p:cNvSpPr/>
          <p:nvPr/>
        </p:nvSpPr>
        <p:spPr bwMode="auto">
          <a:xfrm>
            <a:off x="5939303" y="260325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45" name="Rectangle 344"/>
          <p:cNvSpPr/>
          <p:nvPr/>
        </p:nvSpPr>
        <p:spPr bwMode="auto">
          <a:xfrm>
            <a:off x="6444128" y="260325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46" name="Rectangle 345"/>
          <p:cNvSpPr/>
          <p:nvPr/>
        </p:nvSpPr>
        <p:spPr bwMode="auto">
          <a:xfrm>
            <a:off x="6958478" y="260325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47" name="Rectangle 91"/>
          <p:cNvSpPr>
            <a:spLocks noChangeArrowheads="1"/>
          </p:cNvSpPr>
          <p:nvPr/>
        </p:nvSpPr>
        <p:spPr bwMode="auto">
          <a:xfrm>
            <a:off x="5359701" y="2812075"/>
            <a:ext cx="492919" cy="242888"/>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48" name="Rectangle 347"/>
          <p:cNvSpPr/>
          <p:nvPr/>
        </p:nvSpPr>
        <p:spPr bwMode="auto">
          <a:xfrm>
            <a:off x="5423996" y="287041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49" name="Rectangle 111"/>
          <p:cNvSpPr>
            <a:spLocks noChangeArrowheads="1"/>
          </p:cNvSpPr>
          <p:nvPr/>
        </p:nvSpPr>
        <p:spPr bwMode="auto">
          <a:xfrm>
            <a:off x="5869289" y="2812075"/>
            <a:ext cx="492919" cy="241697"/>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50" name="Rectangle 127"/>
          <p:cNvSpPr>
            <a:spLocks noChangeArrowheads="1"/>
          </p:cNvSpPr>
          <p:nvPr/>
        </p:nvSpPr>
        <p:spPr bwMode="auto">
          <a:xfrm>
            <a:off x="6374114" y="2812075"/>
            <a:ext cx="492919" cy="241697"/>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51" name="Rectangle 148"/>
          <p:cNvSpPr>
            <a:spLocks noChangeArrowheads="1"/>
          </p:cNvSpPr>
          <p:nvPr/>
        </p:nvSpPr>
        <p:spPr bwMode="auto">
          <a:xfrm>
            <a:off x="6883702" y="2810884"/>
            <a:ext cx="492919" cy="242888"/>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52" name="Rectangle 351"/>
          <p:cNvSpPr/>
          <p:nvPr/>
        </p:nvSpPr>
        <p:spPr bwMode="auto">
          <a:xfrm>
            <a:off x="5933584" y="287041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53" name="Rectangle 352"/>
          <p:cNvSpPr/>
          <p:nvPr/>
        </p:nvSpPr>
        <p:spPr bwMode="auto">
          <a:xfrm>
            <a:off x="6438409" y="287041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54" name="Rectangle 353"/>
          <p:cNvSpPr/>
          <p:nvPr/>
        </p:nvSpPr>
        <p:spPr bwMode="auto">
          <a:xfrm>
            <a:off x="6952759" y="2870415"/>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55" name="Rectangle 148"/>
          <p:cNvSpPr>
            <a:spLocks noChangeArrowheads="1"/>
          </p:cNvSpPr>
          <p:nvPr/>
        </p:nvSpPr>
        <p:spPr bwMode="auto">
          <a:xfrm>
            <a:off x="7429162" y="2538655"/>
            <a:ext cx="492510" cy="242604"/>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56" name="Rectangle 355"/>
          <p:cNvSpPr/>
          <p:nvPr/>
        </p:nvSpPr>
        <p:spPr bwMode="auto">
          <a:xfrm>
            <a:off x="7487140" y="2616264"/>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57" name="Rectangle 148"/>
          <p:cNvSpPr>
            <a:spLocks noChangeArrowheads="1"/>
          </p:cNvSpPr>
          <p:nvPr/>
        </p:nvSpPr>
        <p:spPr bwMode="auto">
          <a:xfrm>
            <a:off x="7420565" y="2819840"/>
            <a:ext cx="492510" cy="242604"/>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58" name="Rectangle 357"/>
          <p:cNvSpPr/>
          <p:nvPr/>
        </p:nvSpPr>
        <p:spPr bwMode="auto">
          <a:xfrm>
            <a:off x="7478543" y="2897449"/>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cxnSp>
        <p:nvCxnSpPr>
          <p:cNvPr id="359" name="Elbow Connector 2"/>
          <p:cNvCxnSpPr>
            <a:stCxn id="347" idx="1"/>
            <a:endCxn id="280" idx="3"/>
          </p:cNvCxnSpPr>
          <p:nvPr/>
        </p:nvCxnSpPr>
        <p:spPr>
          <a:xfrm rot="10800000" flipV="1">
            <a:off x="4206038" y="2933518"/>
            <a:ext cx="1153664" cy="117854"/>
          </a:xfrm>
          <a:prstGeom prst="curvedConnector3">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60" name="Rectangle 91"/>
          <p:cNvSpPr>
            <a:spLocks noChangeArrowheads="1"/>
          </p:cNvSpPr>
          <p:nvPr/>
        </p:nvSpPr>
        <p:spPr bwMode="auto">
          <a:xfrm>
            <a:off x="5359701" y="3076472"/>
            <a:ext cx="492919" cy="242888"/>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61" name="Rectangle 360"/>
          <p:cNvSpPr/>
          <p:nvPr/>
        </p:nvSpPr>
        <p:spPr bwMode="auto">
          <a:xfrm>
            <a:off x="5423996" y="313481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62" name="Rectangle 111"/>
          <p:cNvSpPr>
            <a:spLocks noChangeArrowheads="1"/>
          </p:cNvSpPr>
          <p:nvPr/>
        </p:nvSpPr>
        <p:spPr bwMode="auto">
          <a:xfrm>
            <a:off x="5869289" y="3076473"/>
            <a:ext cx="492919" cy="241697"/>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63" name="Rectangle 127"/>
          <p:cNvSpPr>
            <a:spLocks noChangeArrowheads="1"/>
          </p:cNvSpPr>
          <p:nvPr/>
        </p:nvSpPr>
        <p:spPr bwMode="auto">
          <a:xfrm>
            <a:off x="6374114" y="3076473"/>
            <a:ext cx="492919" cy="241697"/>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64" name="Rectangle 148"/>
          <p:cNvSpPr>
            <a:spLocks noChangeArrowheads="1"/>
          </p:cNvSpPr>
          <p:nvPr/>
        </p:nvSpPr>
        <p:spPr bwMode="auto">
          <a:xfrm>
            <a:off x="6883702" y="3075282"/>
            <a:ext cx="492919" cy="242888"/>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65" name="Rectangle 364"/>
          <p:cNvSpPr/>
          <p:nvPr/>
        </p:nvSpPr>
        <p:spPr bwMode="auto">
          <a:xfrm>
            <a:off x="5933584" y="313481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66" name="Rectangle 365"/>
          <p:cNvSpPr/>
          <p:nvPr/>
        </p:nvSpPr>
        <p:spPr bwMode="auto">
          <a:xfrm>
            <a:off x="6438409" y="313481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67" name="Rectangle 366"/>
          <p:cNvSpPr/>
          <p:nvPr/>
        </p:nvSpPr>
        <p:spPr bwMode="auto">
          <a:xfrm>
            <a:off x="6952759" y="3134813"/>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68" name="Rectangle 148"/>
          <p:cNvSpPr>
            <a:spLocks noChangeArrowheads="1"/>
          </p:cNvSpPr>
          <p:nvPr/>
        </p:nvSpPr>
        <p:spPr bwMode="auto">
          <a:xfrm>
            <a:off x="7420565" y="3084237"/>
            <a:ext cx="492510" cy="242604"/>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69" name="Rectangle 368"/>
          <p:cNvSpPr/>
          <p:nvPr/>
        </p:nvSpPr>
        <p:spPr bwMode="auto">
          <a:xfrm>
            <a:off x="7478543" y="3161846"/>
            <a:ext cx="364331" cy="12382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cxnSp>
        <p:nvCxnSpPr>
          <p:cNvPr id="370" name="Elbow Connector 2"/>
          <p:cNvCxnSpPr>
            <a:stCxn id="162" idx="1"/>
            <a:endCxn id="332" idx="3"/>
          </p:cNvCxnSpPr>
          <p:nvPr/>
        </p:nvCxnSpPr>
        <p:spPr>
          <a:xfrm rot="10800000" flipV="1">
            <a:off x="4212938" y="1609312"/>
            <a:ext cx="1149035" cy="2408065"/>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1" name="Elbow Connector 2"/>
          <p:cNvCxnSpPr>
            <a:stCxn id="222" idx="1"/>
            <a:endCxn id="333" idx="3"/>
          </p:cNvCxnSpPr>
          <p:nvPr/>
        </p:nvCxnSpPr>
        <p:spPr>
          <a:xfrm rot="10800000" flipV="1">
            <a:off x="4212938" y="2393885"/>
            <a:ext cx="1141892" cy="1884239"/>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2" name="Elbow Connector 2"/>
          <p:cNvCxnSpPr>
            <a:stCxn id="360" idx="1"/>
            <a:endCxn id="334" idx="3"/>
          </p:cNvCxnSpPr>
          <p:nvPr/>
        </p:nvCxnSpPr>
        <p:spPr>
          <a:xfrm rot="10800000" flipV="1">
            <a:off x="4212939" y="3197916"/>
            <a:ext cx="1146763" cy="1339764"/>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6550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183" y="-44053"/>
            <a:ext cx="7886700" cy="994172"/>
          </a:xfrm>
        </p:spPr>
        <p:txBody>
          <a:bodyPr>
            <a:normAutofit/>
          </a:bodyPr>
          <a:lstStyle/>
          <a:p>
            <a:r>
              <a:rPr lang="en-US" altLang="en-US" dirty="0"/>
              <a:t>Predictive Model Sequence</a:t>
            </a:r>
          </a:p>
        </p:txBody>
      </p:sp>
      <p:sp>
        <p:nvSpPr>
          <p:cNvPr id="5" name="Content Placeholder 4"/>
          <p:cNvSpPr>
            <a:spLocks noGrp="1"/>
          </p:cNvSpPr>
          <p:nvPr>
            <p:ph idx="1"/>
          </p:nvPr>
        </p:nvSpPr>
        <p:spPr/>
        <p:txBody>
          <a:bodyPr>
            <a:normAutofit/>
          </a:bodyPr>
          <a:lstStyle/>
          <a:p>
            <a:pPr marL="342900" lvl="1" indent="0">
              <a:buNone/>
            </a:pPr>
            <a:endParaRPr lang="en-CA" dirty="0"/>
          </a:p>
          <a:p>
            <a:pPr lvl="1"/>
            <a:endParaRPr lang="en-CA" dirty="0"/>
          </a:p>
        </p:txBody>
      </p:sp>
      <p:grpSp>
        <p:nvGrpSpPr>
          <p:cNvPr id="151" name="model5"/>
          <p:cNvGrpSpPr>
            <a:grpSpLocks/>
          </p:cNvGrpSpPr>
          <p:nvPr/>
        </p:nvGrpSpPr>
        <p:grpSpPr bwMode="auto">
          <a:xfrm>
            <a:off x="4036215" y="4057651"/>
            <a:ext cx="450049" cy="482516"/>
            <a:chOff x="2870473" y="3975320"/>
            <a:chExt cx="600133" cy="643837"/>
          </a:xfrm>
        </p:grpSpPr>
        <p:sp>
          <p:nvSpPr>
            <p:cNvPr id="152" name="Isosceles Triangle 151"/>
            <p:cNvSpPr/>
            <p:nvPr/>
          </p:nvSpPr>
          <p:spPr bwMode="auto">
            <a:xfrm rot="5400000">
              <a:off x="2816313" y="4029480"/>
              <a:ext cx="562396"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66675" tIns="66675" rIns="66675" bIns="66675"/>
            <a:lstStyle/>
            <a:p>
              <a:pPr algn="ctr">
                <a:defRPr/>
              </a:pPr>
              <a:endParaRPr lang="en-US" sz="1800" dirty="0">
                <a:latin typeface="Arial"/>
                <a:cs typeface="Arial" charset="0"/>
              </a:endParaRPr>
            </a:p>
          </p:txBody>
        </p:sp>
        <p:sp>
          <p:nvSpPr>
            <p:cNvPr id="153" name="TextBox 127"/>
            <p:cNvSpPr txBox="1">
              <a:spLocks noChangeArrowheads="1"/>
            </p:cNvSpPr>
            <p:nvPr/>
          </p:nvSpPr>
          <p:spPr bwMode="auto">
            <a:xfrm>
              <a:off x="3132440" y="4280349"/>
              <a:ext cx="338166" cy="338808"/>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5</a:t>
              </a:r>
            </a:p>
          </p:txBody>
        </p:sp>
      </p:grpSp>
      <p:grpSp>
        <p:nvGrpSpPr>
          <p:cNvPr id="154" name="model4"/>
          <p:cNvGrpSpPr>
            <a:grpSpLocks/>
          </p:cNvGrpSpPr>
          <p:nvPr/>
        </p:nvGrpSpPr>
        <p:grpSpPr bwMode="auto">
          <a:xfrm>
            <a:off x="4036215" y="3744517"/>
            <a:ext cx="450049" cy="482516"/>
            <a:chOff x="2870473" y="3975320"/>
            <a:chExt cx="600133" cy="643837"/>
          </a:xfrm>
        </p:grpSpPr>
        <p:sp>
          <p:nvSpPr>
            <p:cNvPr id="155" name="Isosceles Triangle 154"/>
            <p:cNvSpPr/>
            <p:nvPr/>
          </p:nvSpPr>
          <p:spPr bwMode="auto">
            <a:xfrm rot="5400000">
              <a:off x="2816313" y="4029480"/>
              <a:ext cx="562396"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66675" tIns="66675" rIns="66675" bIns="66675"/>
            <a:lstStyle/>
            <a:p>
              <a:pPr algn="ctr">
                <a:defRPr/>
              </a:pPr>
              <a:endParaRPr lang="en-US" sz="1800" dirty="0">
                <a:latin typeface="Arial"/>
                <a:cs typeface="Arial" charset="0"/>
              </a:endParaRPr>
            </a:p>
          </p:txBody>
        </p:sp>
        <p:sp>
          <p:nvSpPr>
            <p:cNvPr id="156" name="TextBox 127"/>
            <p:cNvSpPr txBox="1">
              <a:spLocks noChangeArrowheads="1"/>
            </p:cNvSpPr>
            <p:nvPr/>
          </p:nvSpPr>
          <p:spPr bwMode="auto">
            <a:xfrm>
              <a:off x="3132440" y="4280349"/>
              <a:ext cx="338166" cy="338808"/>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4</a:t>
              </a:r>
            </a:p>
          </p:txBody>
        </p:sp>
      </p:grpSp>
      <p:grpSp>
        <p:nvGrpSpPr>
          <p:cNvPr id="157" name="model3"/>
          <p:cNvGrpSpPr>
            <a:grpSpLocks/>
          </p:cNvGrpSpPr>
          <p:nvPr/>
        </p:nvGrpSpPr>
        <p:grpSpPr bwMode="auto">
          <a:xfrm>
            <a:off x="4036215" y="3431382"/>
            <a:ext cx="450049" cy="482516"/>
            <a:chOff x="2870473" y="3975320"/>
            <a:chExt cx="600133" cy="643837"/>
          </a:xfrm>
        </p:grpSpPr>
        <p:sp>
          <p:nvSpPr>
            <p:cNvPr id="158" name="Isosceles Triangle 157"/>
            <p:cNvSpPr/>
            <p:nvPr/>
          </p:nvSpPr>
          <p:spPr bwMode="auto">
            <a:xfrm rot="5400000">
              <a:off x="2816313" y="4029480"/>
              <a:ext cx="562396"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66675" tIns="66675" rIns="66675" bIns="66675"/>
            <a:lstStyle/>
            <a:p>
              <a:pPr algn="ctr">
                <a:defRPr/>
              </a:pPr>
              <a:endParaRPr lang="en-US" sz="1800" dirty="0">
                <a:latin typeface="Arial"/>
                <a:cs typeface="Arial" charset="0"/>
              </a:endParaRPr>
            </a:p>
          </p:txBody>
        </p:sp>
        <p:sp>
          <p:nvSpPr>
            <p:cNvPr id="159" name="TextBox 127"/>
            <p:cNvSpPr txBox="1">
              <a:spLocks noChangeArrowheads="1"/>
            </p:cNvSpPr>
            <p:nvPr/>
          </p:nvSpPr>
          <p:spPr bwMode="auto">
            <a:xfrm>
              <a:off x="3132440" y="4280349"/>
              <a:ext cx="338166" cy="338808"/>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3</a:t>
              </a:r>
            </a:p>
          </p:txBody>
        </p:sp>
      </p:grpSp>
      <p:grpSp>
        <p:nvGrpSpPr>
          <p:cNvPr id="160" name="model2"/>
          <p:cNvGrpSpPr>
            <a:grpSpLocks/>
          </p:cNvGrpSpPr>
          <p:nvPr/>
        </p:nvGrpSpPr>
        <p:grpSpPr bwMode="auto">
          <a:xfrm>
            <a:off x="4036215" y="3117056"/>
            <a:ext cx="450049" cy="483707"/>
            <a:chOff x="2870473" y="3975320"/>
            <a:chExt cx="600133" cy="643758"/>
          </a:xfrm>
        </p:grpSpPr>
        <p:sp>
          <p:nvSpPr>
            <p:cNvPr id="161" name="Isosceles Triangle 160"/>
            <p:cNvSpPr/>
            <p:nvPr/>
          </p:nvSpPr>
          <p:spPr bwMode="auto">
            <a:xfrm rot="5400000">
              <a:off x="2816247" y="4029546"/>
              <a:ext cx="562527"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66675" tIns="66675" rIns="66675" bIns="66675"/>
            <a:lstStyle/>
            <a:p>
              <a:pPr algn="ctr">
                <a:defRPr/>
              </a:pPr>
              <a:endParaRPr lang="en-US" sz="1800" dirty="0">
                <a:latin typeface="Arial"/>
                <a:cs typeface="Arial" charset="0"/>
              </a:endParaRPr>
            </a:p>
          </p:txBody>
        </p:sp>
        <p:sp>
          <p:nvSpPr>
            <p:cNvPr id="162" name="TextBox 127"/>
            <p:cNvSpPr txBox="1">
              <a:spLocks noChangeArrowheads="1"/>
            </p:cNvSpPr>
            <p:nvPr/>
          </p:nvSpPr>
          <p:spPr bwMode="auto">
            <a:xfrm>
              <a:off x="3132440" y="4281145"/>
              <a:ext cx="338166" cy="337933"/>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2</a:t>
              </a:r>
            </a:p>
          </p:txBody>
        </p:sp>
      </p:grpSp>
      <p:grpSp>
        <p:nvGrpSpPr>
          <p:cNvPr id="163" name="model1"/>
          <p:cNvGrpSpPr>
            <a:grpSpLocks/>
          </p:cNvGrpSpPr>
          <p:nvPr/>
        </p:nvGrpSpPr>
        <p:grpSpPr bwMode="auto">
          <a:xfrm>
            <a:off x="4036216" y="2803923"/>
            <a:ext cx="450050" cy="482516"/>
            <a:chOff x="2870473" y="3975320"/>
            <a:chExt cx="600236" cy="643837"/>
          </a:xfrm>
        </p:grpSpPr>
        <p:sp>
          <p:nvSpPr>
            <p:cNvPr id="164" name="Isosceles Triangle 163"/>
            <p:cNvSpPr/>
            <p:nvPr/>
          </p:nvSpPr>
          <p:spPr bwMode="auto">
            <a:xfrm rot="5400000">
              <a:off x="2816352" y="4029441"/>
              <a:ext cx="562396" cy="454153"/>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66675" tIns="66675" rIns="66675" bIns="66675"/>
            <a:lstStyle/>
            <a:p>
              <a:pPr algn="ctr">
                <a:defRPr/>
              </a:pPr>
              <a:endParaRPr lang="en-US" sz="1800" dirty="0">
                <a:latin typeface="Arial"/>
                <a:cs typeface="Arial" charset="0"/>
              </a:endParaRPr>
            </a:p>
          </p:txBody>
        </p:sp>
        <p:sp>
          <p:nvSpPr>
            <p:cNvPr id="165" name="TextBox 127"/>
            <p:cNvSpPr txBox="1">
              <a:spLocks noChangeArrowheads="1"/>
            </p:cNvSpPr>
            <p:nvPr/>
          </p:nvSpPr>
          <p:spPr bwMode="auto">
            <a:xfrm>
              <a:off x="3132486" y="4280349"/>
              <a:ext cx="338223" cy="338808"/>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1</a:t>
              </a:r>
            </a:p>
          </p:txBody>
        </p:sp>
      </p:grpSp>
      <p:sp>
        <p:nvSpPr>
          <p:cNvPr id="167" name="Text Box 10"/>
          <p:cNvSpPr txBox="1">
            <a:spLocks noChangeArrowheads="1"/>
          </p:cNvSpPr>
          <p:nvPr/>
        </p:nvSpPr>
        <p:spPr bwMode="auto">
          <a:xfrm>
            <a:off x="1775957" y="826294"/>
            <a:ext cx="1080809" cy="300082"/>
          </a:xfrm>
          <a:prstGeom prst="rect">
            <a:avLst/>
          </a:prstGeom>
          <a:noFill/>
          <a:ln w="28575">
            <a:noFill/>
            <a:miter lim="800000"/>
            <a:headEnd/>
            <a:tailEnd type="none" w="med" len="lg"/>
          </a:ln>
        </p:spPr>
        <p:txBody>
          <a:bodyPr wrap="none">
            <a:spAutoFit/>
          </a:bodyPr>
          <a:lstStyle/>
          <a:p>
            <a:pPr algn="ctr">
              <a:defRPr/>
            </a:pPr>
            <a:r>
              <a:rPr lang="en-US" sz="1350" b="1" i="1" dirty="0">
                <a:solidFill>
                  <a:schemeClr val="tx2">
                    <a:lumMod val="60000"/>
                    <a:lumOff val="40000"/>
                  </a:schemeClr>
                </a:solidFill>
                <a:latin typeface="Arial Narrow" pitchFamily="34" charset="0"/>
                <a:cs typeface="Arial" charset="0"/>
              </a:rPr>
              <a:t>Training Data</a:t>
            </a:r>
          </a:p>
        </p:txBody>
      </p:sp>
      <p:sp>
        <p:nvSpPr>
          <p:cNvPr id="168" name="Text Box 10"/>
          <p:cNvSpPr txBox="1">
            <a:spLocks noChangeArrowheads="1"/>
          </p:cNvSpPr>
          <p:nvPr/>
        </p:nvSpPr>
        <p:spPr bwMode="auto">
          <a:xfrm>
            <a:off x="4613436" y="826294"/>
            <a:ext cx="1199432" cy="300082"/>
          </a:xfrm>
          <a:prstGeom prst="rect">
            <a:avLst/>
          </a:prstGeom>
          <a:noFill/>
          <a:ln w="28575">
            <a:noFill/>
            <a:miter lim="800000"/>
            <a:headEnd/>
            <a:tailEnd type="none" w="med" len="lg"/>
          </a:ln>
        </p:spPr>
        <p:txBody>
          <a:bodyPr wrap="none">
            <a:spAutoFit/>
          </a:bodyPr>
          <a:lstStyle/>
          <a:p>
            <a:pPr algn="ctr">
              <a:defRPr/>
            </a:pPr>
            <a:r>
              <a:rPr lang="en-US" sz="1350" b="1" i="1" dirty="0">
                <a:solidFill>
                  <a:schemeClr val="tx2">
                    <a:lumMod val="60000"/>
                    <a:lumOff val="40000"/>
                  </a:schemeClr>
                </a:solidFill>
                <a:latin typeface="Arial Narrow" pitchFamily="34" charset="0"/>
                <a:cs typeface="Arial" charset="0"/>
              </a:rPr>
              <a:t>Validation Data</a:t>
            </a:r>
          </a:p>
        </p:txBody>
      </p:sp>
      <p:sp>
        <p:nvSpPr>
          <p:cNvPr id="169" name="Rectangle 27"/>
          <p:cNvSpPr>
            <a:spLocks noChangeArrowheads="1"/>
          </p:cNvSpPr>
          <p:nvPr/>
        </p:nvSpPr>
        <p:spPr bwMode="auto">
          <a:xfrm>
            <a:off x="4660107" y="3324225"/>
            <a:ext cx="293131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dirty="0">
                <a:solidFill>
                  <a:schemeClr val="tx2"/>
                </a:solidFill>
                <a:latin typeface="Arial Narrow" panose="020B0606020202030204" pitchFamily="34" charset="0"/>
              </a:rPr>
              <a:t>Using the </a:t>
            </a:r>
            <a:r>
              <a:rPr lang="en-US" altLang="en-US" sz="1800" b="1" u="sng" dirty="0">
                <a:solidFill>
                  <a:schemeClr val="tx2"/>
                </a:solidFill>
                <a:latin typeface="Arial Narrow" panose="020B0606020202030204" pitchFamily="34" charset="0"/>
              </a:rPr>
              <a:t>training data</a:t>
            </a:r>
            <a:r>
              <a:rPr lang="en-US" altLang="en-US" sz="1800" b="1" dirty="0">
                <a:solidFill>
                  <a:schemeClr val="tx2"/>
                </a:solidFill>
                <a:latin typeface="Arial Narrow" panose="020B0606020202030204" pitchFamily="34" charset="0"/>
              </a:rPr>
              <a:t> create a number of potential models – some of which more complex than others</a:t>
            </a:r>
          </a:p>
        </p:txBody>
      </p:sp>
      <p:sp>
        <p:nvSpPr>
          <p:cNvPr id="170" name="Text Box 10"/>
          <p:cNvSpPr txBox="1">
            <a:spLocks noChangeArrowheads="1"/>
          </p:cNvSpPr>
          <p:nvPr/>
        </p:nvSpPr>
        <p:spPr bwMode="auto">
          <a:xfrm>
            <a:off x="3794373" y="4533900"/>
            <a:ext cx="777778" cy="415498"/>
          </a:xfrm>
          <a:prstGeom prst="rect">
            <a:avLst/>
          </a:prstGeom>
          <a:noFill/>
          <a:ln w="28575">
            <a:noFill/>
            <a:miter lim="800000"/>
            <a:headEnd/>
            <a:tailEnd type="none" w="med" len="lg"/>
          </a:ln>
        </p:spPr>
        <p:txBody>
          <a:bodyPr wrap="none">
            <a:spAutoFit/>
          </a:bodyPr>
          <a:lstStyle/>
          <a:p>
            <a:pPr algn="ctr">
              <a:defRPr/>
            </a:pPr>
            <a:r>
              <a:rPr lang="en-US" sz="1050" b="1" i="1" dirty="0">
                <a:solidFill>
                  <a:schemeClr val="tx2">
                    <a:lumMod val="60000"/>
                    <a:lumOff val="40000"/>
                  </a:schemeClr>
                </a:solidFill>
                <a:latin typeface="Arial Narrow" pitchFamily="34" charset="0"/>
                <a:cs typeface="Arial" charset="0"/>
              </a:rPr>
              <a:t>Model</a:t>
            </a:r>
          </a:p>
          <a:p>
            <a:pPr algn="ctr">
              <a:defRPr/>
            </a:pPr>
            <a:r>
              <a:rPr lang="en-US" sz="1050" b="1" i="1" dirty="0">
                <a:solidFill>
                  <a:schemeClr val="tx2">
                    <a:lumMod val="60000"/>
                    <a:lumOff val="40000"/>
                  </a:schemeClr>
                </a:solidFill>
                <a:latin typeface="Arial Narrow" pitchFamily="34" charset="0"/>
                <a:cs typeface="Arial" charset="0"/>
              </a:rPr>
              <a:t>Complexity</a:t>
            </a:r>
          </a:p>
        </p:txBody>
      </p:sp>
      <p:grpSp>
        <p:nvGrpSpPr>
          <p:cNvPr id="171" name="Group 213"/>
          <p:cNvGrpSpPr>
            <a:grpSpLocks/>
          </p:cNvGrpSpPr>
          <p:nvPr/>
        </p:nvGrpSpPr>
        <p:grpSpPr bwMode="auto">
          <a:xfrm>
            <a:off x="1754981" y="1096566"/>
            <a:ext cx="2630399" cy="1576388"/>
            <a:chOff x="763588" y="1568450"/>
            <a:chExt cx="3507197" cy="2101850"/>
          </a:xfrm>
        </p:grpSpPr>
        <p:sp>
          <p:nvSpPr>
            <p:cNvPr id="172"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173"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4" name="Rectangle 173"/>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75"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6" name="Rectangle 175"/>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77"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78" name="Rectangle 177"/>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79"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80" name="Rectangle 179"/>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1"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82" name="Rectangle 181"/>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3"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84"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85"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86"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87"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88"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89"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90"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91"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92"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93"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94"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95"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96"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97"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198" name="Group 171"/>
            <p:cNvGrpSpPr>
              <a:grpSpLocks/>
            </p:cNvGrpSpPr>
            <p:nvPr/>
          </p:nvGrpSpPr>
          <p:grpSpPr bwMode="auto">
            <a:xfrm>
              <a:off x="785813" y="1582738"/>
              <a:ext cx="660400" cy="322262"/>
              <a:chOff x="769225" y="3995953"/>
              <a:chExt cx="615589" cy="326003"/>
            </a:xfrm>
          </p:grpSpPr>
          <p:sp>
            <p:nvSpPr>
              <p:cNvPr id="239" name="Rectangle 238"/>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240" name="Rectangle 23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99" name="Group 181"/>
            <p:cNvGrpSpPr>
              <a:grpSpLocks/>
            </p:cNvGrpSpPr>
            <p:nvPr/>
          </p:nvGrpSpPr>
          <p:grpSpPr bwMode="auto">
            <a:xfrm>
              <a:off x="1465263" y="1582738"/>
              <a:ext cx="658812" cy="322262"/>
              <a:chOff x="769225" y="3995953"/>
              <a:chExt cx="615589" cy="326003"/>
            </a:xfrm>
          </p:grpSpPr>
          <p:sp>
            <p:nvSpPr>
              <p:cNvPr id="23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38" name="Rectangle 23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00" name="Group 184"/>
            <p:cNvGrpSpPr>
              <a:grpSpLocks/>
            </p:cNvGrpSpPr>
            <p:nvPr/>
          </p:nvGrpSpPr>
          <p:grpSpPr bwMode="auto">
            <a:xfrm>
              <a:off x="2144713" y="1582738"/>
              <a:ext cx="658812" cy="322262"/>
              <a:chOff x="769225" y="3995953"/>
              <a:chExt cx="615589" cy="326003"/>
            </a:xfrm>
          </p:grpSpPr>
          <p:sp>
            <p:nvSpPr>
              <p:cNvPr id="235"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36" name="Rectangle 235"/>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01" name="Group 187"/>
            <p:cNvGrpSpPr>
              <a:grpSpLocks/>
            </p:cNvGrpSpPr>
            <p:nvPr/>
          </p:nvGrpSpPr>
          <p:grpSpPr bwMode="auto">
            <a:xfrm>
              <a:off x="2824163" y="1582738"/>
              <a:ext cx="660400" cy="322262"/>
              <a:chOff x="769225" y="3995953"/>
              <a:chExt cx="615589" cy="326003"/>
            </a:xfrm>
          </p:grpSpPr>
          <p:sp>
            <p:nvSpPr>
              <p:cNvPr id="23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34" name="Rectangle 23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202" name="TextBox 201"/>
            <p:cNvSpPr txBox="1"/>
            <p:nvPr/>
          </p:nvSpPr>
          <p:spPr bwMode="auto">
            <a:xfrm>
              <a:off x="1827213" y="1574801"/>
              <a:ext cx="705749" cy="338555"/>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grpSp>
          <p:nvGrpSpPr>
            <p:cNvPr id="203" name="Group 121"/>
            <p:cNvGrpSpPr>
              <a:grpSpLocks/>
            </p:cNvGrpSpPr>
            <p:nvPr/>
          </p:nvGrpSpPr>
          <p:grpSpPr bwMode="auto">
            <a:xfrm>
              <a:off x="3516312" y="1568450"/>
              <a:ext cx="754473" cy="2101850"/>
              <a:chOff x="3516312" y="3826177"/>
              <a:chExt cx="754473" cy="2101849"/>
            </a:xfrm>
          </p:grpSpPr>
          <p:sp>
            <p:nvSpPr>
              <p:cNvPr id="224"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2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6"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8"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9"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30"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31" name="Rectangle 230"/>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2" name="TextBox 231"/>
              <p:cNvSpPr txBox="1"/>
              <p:nvPr/>
            </p:nvSpPr>
            <p:spPr>
              <a:xfrm>
                <a:off x="3560761" y="3832528"/>
                <a:ext cx="710024"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grpSp>
        <p:sp>
          <p:nvSpPr>
            <p:cNvPr id="204" name="Rectangle 203"/>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5" name="Rectangle 204"/>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6" name="Rectangle 205"/>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7" name="Rectangle 206"/>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8" name="Rectangle 207"/>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9" name="Rectangle 208"/>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0" name="Rectangle 209"/>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1" name="Rectangle 210"/>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2" name="Rectangle 211"/>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3" name="Rectangle 212"/>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4" name="Rectangle 213"/>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5" name="Rectangle 214"/>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6" name="Rectangle 215"/>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7" name="Rectangle 216"/>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8" name="Rectangle 217"/>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9" name="Rectangle 218"/>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20" name="Rectangle 219"/>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21" name="Rectangle 220"/>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22" name="Rectangle 221"/>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23" name="Rectangle 222"/>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41" name="Group 312"/>
          <p:cNvGrpSpPr>
            <a:grpSpLocks/>
          </p:cNvGrpSpPr>
          <p:nvPr/>
        </p:nvGrpSpPr>
        <p:grpSpPr bwMode="auto">
          <a:xfrm>
            <a:off x="4572000" y="1096566"/>
            <a:ext cx="2630399" cy="1576388"/>
            <a:chOff x="763588" y="1568450"/>
            <a:chExt cx="3507197" cy="2101850"/>
          </a:xfrm>
        </p:grpSpPr>
        <p:sp>
          <p:nvSpPr>
            <p:cNvPr id="242"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43"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4" name="Rectangle 243"/>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5"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6" name="Rectangle 245"/>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7"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48" name="Rectangle 247"/>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9"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0" name="Rectangle 249"/>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1"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2" name="Rectangle 251"/>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3"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4"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5"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6"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7"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8"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9"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0"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1"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2"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3"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4"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5"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6"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7"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268" name="Group 171"/>
            <p:cNvGrpSpPr>
              <a:grpSpLocks/>
            </p:cNvGrpSpPr>
            <p:nvPr/>
          </p:nvGrpSpPr>
          <p:grpSpPr bwMode="auto">
            <a:xfrm>
              <a:off x="785813" y="1582738"/>
              <a:ext cx="660400" cy="322262"/>
              <a:chOff x="769225" y="3995953"/>
              <a:chExt cx="615589" cy="326003"/>
            </a:xfrm>
          </p:grpSpPr>
          <p:sp>
            <p:nvSpPr>
              <p:cNvPr id="309" name="Rectangle 308"/>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310" name="Rectangle 30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69" name="Group 181"/>
            <p:cNvGrpSpPr>
              <a:grpSpLocks/>
            </p:cNvGrpSpPr>
            <p:nvPr/>
          </p:nvGrpSpPr>
          <p:grpSpPr bwMode="auto">
            <a:xfrm>
              <a:off x="1465263" y="1582738"/>
              <a:ext cx="658812" cy="322262"/>
              <a:chOff x="769225" y="3995953"/>
              <a:chExt cx="615589" cy="326003"/>
            </a:xfrm>
          </p:grpSpPr>
          <p:sp>
            <p:nvSpPr>
              <p:cNvPr id="30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08" name="Rectangle 30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70" name="Group 184"/>
            <p:cNvGrpSpPr>
              <a:grpSpLocks/>
            </p:cNvGrpSpPr>
            <p:nvPr/>
          </p:nvGrpSpPr>
          <p:grpSpPr bwMode="auto">
            <a:xfrm>
              <a:off x="2144713" y="1582738"/>
              <a:ext cx="658812" cy="322262"/>
              <a:chOff x="769225" y="3995953"/>
              <a:chExt cx="615589" cy="326003"/>
            </a:xfrm>
          </p:grpSpPr>
          <p:sp>
            <p:nvSpPr>
              <p:cNvPr id="305"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06" name="Rectangle 305"/>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71" name="Group 187"/>
            <p:cNvGrpSpPr>
              <a:grpSpLocks/>
            </p:cNvGrpSpPr>
            <p:nvPr/>
          </p:nvGrpSpPr>
          <p:grpSpPr bwMode="auto">
            <a:xfrm>
              <a:off x="2824163" y="1582738"/>
              <a:ext cx="660400" cy="322262"/>
              <a:chOff x="769225" y="3995953"/>
              <a:chExt cx="615589" cy="326003"/>
            </a:xfrm>
          </p:grpSpPr>
          <p:sp>
            <p:nvSpPr>
              <p:cNvPr id="30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04" name="Rectangle 30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272" name="TextBox 271"/>
            <p:cNvSpPr txBox="1"/>
            <p:nvPr/>
          </p:nvSpPr>
          <p:spPr bwMode="auto">
            <a:xfrm>
              <a:off x="1827213" y="1574801"/>
              <a:ext cx="705749" cy="338555"/>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grpSp>
          <p:nvGrpSpPr>
            <p:cNvPr id="273" name="Group 121"/>
            <p:cNvGrpSpPr>
              <a:grpSpLocks/>
            </p:cNvGrpSpPr>
            <p:nvPr/>
          </p:nvGrpSpPr>
          <p:grpSpPr bwMode="auto">
            <a:xfrm>
              <a:off x="3516312" y="1568450"/>
              <a:ext cx="754473" cy="2101850"/>
              <a:chOff x="3516312" y="3826177"/>
              <a:chExt cx="754473" cy="2101849"/>
            </a:xfrm>
          </p:grpSpPr>
          <p:sp>
            <p:nvSpPr>
              <p:cNvPr id="294"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9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6"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8"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9"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00"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01" name="Rectangle 300"/>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02" name="TextBox 301"/>
              <p:cNvSpPr txBox="1"/>
              <p:nvPr/>
            </p:nvSpPr>
            <p:spPr>
              <a:xfrm>
                <a:off x="3560761" y="3832528"/>
                <a:ext cx="710024"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grpSp>
        <p:sp>
          <p:nvSpPr>
            <p:cNvPr id="274" name="Rectangle 273"/>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5" name="Rectangle 274"/>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6" name="Rectangle 275"/>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7" name="Rectangle 276"/>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8" name="Rectangle 277"/>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9" name="Rectangle 278"/>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0" name="Rectangle 279"/>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1" name="Rectangle 280"/>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2" name="Rectangle 281"/>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3" name="Rectangle 282"/>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4" name="Rectangle 283"/>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5" name="Rectangle 284"/>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6" name="Rectangle 285"/>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7" name="Rectangle 286"/>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8" name="Rectangle 287"/>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9" name="Rectangle 288"/>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90" name="Rectangle 289"/>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91" name="Rectangle 290"/>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92" name="Rectangle 291"/>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93" name="Rectangle 292"/>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Tree>
    <p:extLst>
      <p:ext uri="{BB962C8B-B14F-4D97-AF65-F5344CB8AC3E}">
        <p14:creationId xmlns:p14="http://schemas.microsoft.com/office/powerpoint/2010/main" val="5402073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98822"/>
            <a:ext cx="7886700" cy="994172"/>
          </a:xfrm>
        </p:spPr>
        <p:txBody>
          <a:bodyPr>
            <a:normAutofit/>
          </a:bodyPr>
          <a:lstStyle/>
          <a:p>
            <a:r>
              <a:rPr lang="en-US" altLang="en-US" dirty="0"/>
              <a:t>Model Performance Assessment</a:t>
            </a:r>
          </a:p>
        </p:txBody>
      </p:sp>
      <p:sp>
        <p:nvSpPr>
          <p:cNvPr id="5" name="Content Placeholder 4"/>
          <p:cNvSpPr>
            <a:spLocks noGrp="1"/>
          </p:cNvSpPr>
          <p:nvPr>
            <p:ph idx="1"/>
          </p:nvPr>
        </p:nvSpPr>
        <p:spPr/>
        <p:txBody>
          <a:bodyPr>
            <a:normAutofit/>
          </a:bodyPr>
          <a:lstStyle/>
          <a:p>
            <a:pPr marL="342900" lvl="1" indent="0">
              <a:buNone/>
            </a:pPr>
            <a:endParaRPr lang="en-CA" dirty="0"/>
          </a:p>
          <a:p>
            <a:pPr lvl="1"/>
            <a:endParaRPr lang="en-CA" dirty="0"/>
          </a:p>
        </p:txBody>
      </p:sp>
      <p:grpSp>
        <p:nvGrpSpPr>
          <p:cNvPr id="151" name="model5"/>
          <p:cNvGrpSpPr>
            <a:grpSpLocks/>
          </p:cNvGrpSpPr>
          <p:nvPr/>
        </p:nvGrpSpPr>
        <p:grpSpPr bwMode="auto">
          <a:xfrm>
            <a:off x="4036215" y="4057651"/>
            <a:ext cx="450049" cy="482516"/>
            <a:chOff x="2870473" y="3975320"/>
            <a:chExt cx="600133" cy="643837"/>
          </a:xfrm>
        </p:grpSpPr>
        <p:sp>
          <p:nvSpPr>
            <p:cNvPr id="152" name="Isosceles Triangle 151"/>
            <p:cNvSpPr/>
            <p:nvPr/>
          </p:nvSpPr>
          <p:spPr bwMode="auto">
            <a:xfrm rot="5400000">
              <a:off x="2816313" y="4029480"/>
              <a:ext cx="562396"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66675" tIns="66675" rIns="66675" bIns="66675"/>
            <a:lstStyle/>
            <a:p>
              <a:pPr algn="ctr">
                <a:defRPr/>
              </a:pPr>
              <a:endParaRPr lang="en-US" sz="1800" dirty="0">
                <a:latin typeface="Arial"/>
                <a:cs typeface="Arial" charset="0"/>
              </a:endParaRPr>
            </a:p>
          </p:txBody>
        </p:sp>
        <p:sp>
          <p:nvSpPr>
            <p:cNvPr id="153" name="TextBox 127"/>
            <p:cNvSpPr txBox="1">
              <a:spLocks noChangeArrowheads="1"/>
            </p:cNvSpPr>
            <p:nvPr/>
          </p:nvSpPr>
          <p:spPr bwMode="auto">
            <a:xfrm>
              <a:off x="3132440" y="4280349"/>
              <a:ext cx="338166" cy="338808"/>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5</a:t>
              </a:r>
            </a:p>
          </p:txBody>
        </p:sp>
      </p:grpSp>
      <p:grpSp>
        <p:nvGrpSpPr>
          <p:cNvPr id="154" name="model4"/>
          <p:cNvGrpSpPr>
            <a:grpSpLocks/>
          </p:cNvGrpSpPr>
          <p:nvPr/>
        </p:nvGrpSpPr>
        <p:grpSpPr bwMode="auto">
          <a:xfrm>
            <a:off x="4036215" y="3744517"/>
            <a:ext cx="450049" cy="482516"/>
            <a:chOff x="2870473" y="3975320"/>
            <a:chExt cx="600133" cy="643837"/>
          </a:xfrm>
        </p:grpSpPr>
        <p:sp>
          <p:nvSpPr>
            <p:cNvPr id="155" name="Isosceles Triangle 154"/>
            <p:cNvSpPr/>
            <p:nvPr/>
          </p:nvSpPr>
          <p:spPr bwMode="auto">
            <a:xfrm rot="5400000">
              <a:off x="2816313" y="4029480"/>
              <a:ext cx="562396"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66675" tIns="66675" rIns="66675" bIns="66675"/>
            <a:lstStyle/>
            <a:p>
              <a:pPr algn="ctr">
                <a:defRPr/>
              </a:pPr>
              <a:endParaRPr lang="en-US" sz="1800" dirty="0">
                <a:latin typeface="Arial"/>
                <a:cs typeface="Arial" charset="0"/>
              </a:endParaRPr>
            </a:p>
          </p:txBody>
        </p:sp>
        <p:sp>
          <p:nvSpPr>
            <p:cNvPr id="156" name="TextBox 127"/>
            <p:cNvSpPr txBox="1">
              <a:spLocks noChangeArrowheads="1"/>
            </p:cNvSpPr>
            <p:nvPr/>
          </p:nvSpPr>
          <p:spPr bwMode="auto">
            <a:xfrm>
              <a:off x="3132440" y="4280349"/>
              <a:ext cx="338166" cy="338808"/>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4</a:t>
              </a:r>
            </a:p>
          </p:txBody>
        </p:sp>
      </p:grpSp>
      <p:grpSp>
        <p:nvGrpSpPr>
          <p:cNvPr id="157" name="model3"/>
          <p:cNvGrpSpPr>
            <a:grpSpLocks/>
          </p:cNvGrpSpPr>
          <p:nvPr/>
        </p:nvGrpSpPr>
        <p:grpSpPr bwMode="auto">
          <a:xfrm>
            <a:off x="4036215" y="3431382"/>
            <a:ext cx="450049" cy="482516"/>
            <a:chOff x="2870473" y="3975320"/>
            <a:chExt cx="600133" cy="643837"/>
          </a:xfrm>
        </p:grpSpPr>
        <p:sp>
          <p:nvSpPr>
            <p:cNvPr id="158" name="Isosceles Triangle 157"/>
            <p:cNvSpPr/>
            <p:nvPr/>
          </p:nvSpPr>
          <p:spPr bwMode="auto">
            <a:xfrm rot="5400000">
              <a:off x="2816313" y="4029480"/>
              <a:ext cx="562396"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66675" tIns="66675" rIns="66675" bIns="66675"/>
            <a:lstStyle/>
            <a:p>
              <a:pPr algn="ctr">
                <a:defRPr/>
              </a:pPr>
              <a:endParaRPr lang="en-US" sz="1800" dirty="0">
                <a:latin typeface="Arial"/>
                <a:cs typeface="Arial" charset="0"/>
              </a:endParaRPr>
            </a:p>
          </p:txBody>
        </p:sp>
        <p:sp>
          <p:nvSpPr>
            <p:cNvPr id="159" name="TextBox 127"/>
            <p:cNvSpPr txBox="1">
              <a:spLocks noChangeArrowheads="1"/>
            </p:cNvSpPr>
            <p:nvPr/>
          </p:nvSpPr>
          <p:spPr bwMode="auto">
            <a:xfrm>
              <a:off x="3132440" y="4280349"/>
              <a:ext cx="338166" cy="338808"/>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3</a:t>
              </a:r>
            </a:p>
          </p:txBody>
        </p:sp>
      </p:grpSp>
      <p:grpSp>
        <p:nvGrpSpPr>
          <p:cNvPr id="160" name="model2"/>
          <p:cNvGrpSpPr>
            <a:grpSpLocks/>
          </p:cNvGrpSpPr>
          <p:nvPr/>
        </p:nvGrpSpPr>
        <p:grpSpPr bwMode="auto">
          <a:xfrm>
            <a:off x="4036215" y="3117056"/>
            <a:ext cx="450049" cy="483707"/>
            <a:chOff x="2870473" y="3975320"/>
            <a:chExt cx="600133" cy="643758"/>
          </a:xfrm>
        </p:grpSpPr>
        <p:sp>
          <p:nvSpPr>
            <p:cNvPr id="161" name="Isosceles Triangle 160"/>
            <p:cNvSpPr/>
            <p:nvPr/>
          </p:nvSpPr>
          <p:spPr bwMode="auto">
            <a:xfrm rot="5400000">
              <a:off x="2816247" y="4029546"/>
              <a:ext cx="562527"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66675" tIns="66675" rIns="66675" bIns="66675"/>
            <a:lstStyle/>
            <a:p>
              <a:pPr algn="ctr">
                <a:defRPr/>
              </a:pPr>
              <a:endParaRPr lang="en-US" sz="1800" dirty="0">
                <a:latin typeface="Arial"/>
                <a:cs typeface="Arial" charset="0"/>
              </a:endParaRPr>
            </a:p>
          </p:txBody>
        </p:sp>
        <p:sp>
          <p:nvSpPr>
            <p:cNvPr id="162" name="TextBox 127"/>
            <p:cNvSpPr txBox="1">
              <a:spLocks noChangeArrowheads="1"/>
            </p:cNvSpPr>
            <p:nvPr/>
          </p:nvSpPr>
          <p:spPr bwMode="auto">
            <a:xfrm>
              <a:off x="3132440" y="4281145"/>
              <a:ext cx="338166" cy="337933"/>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2</a:t>
              </a:r>
            </a:p>
          </p:txBody>
        </p:sp>
      </p:grpSp>
      <p:grpSp>
        <p:nvGrpSpPr>
          <p:cNvPr id="163" name="model1"/>
          <p:cNvGrpSpPr>
            <a:grpSpLocks/>
          </p:cNvGrpSpPr>
          <p:nvPr/>
        </p:nvGrpSpPr>
        <p:grpSpPr bwMode="auto">
          <a:xfrm>
            <a:off x="4036216" y="2803923"/>
            <a:ext cx="450050" cy="482516"/>
            <a:chOff x="2870473" y="3975320"/>
            <a:chExt cx="600236" cy="643837"/>
          </a:xfrm>
        </p:grpSpPr>
        <p:sp>
          <p:nvSpPr>
            <p:cNvPr id="164" name="Isosceles Triangle 163"/>
            <p:cNvSpPr/>
            <p:nvPr/>
          </p:nvSpPr>
          <p:spPr bwMode="auto">
            <a:xfrm rot="5400000">
              <a:off x="2816352" y="4029441"/>
              <a:ext cx="562396" cy="454153"/>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66675" tIns="66675" rIns="66675" bIns="66675"/>
            <a:lstStyle/>
            <a:p>
              <a:pPr algn="ctr">
                <a:defRPr/>
              </a:pPr>
              <a:endParaRPr lang="en-US" sz="1800" dirty="0">
                <a:latin typeface="Arial"/>
                <a:cs typeface="Arial" charset="0"/>
              </a:endParaRPr>
            </a:p>
          </p:txBody>
        </p:sp>
        <p:sp>
          <p:nvSpPr>
            <p:cNvPr id="165" name="TextBox 127"/>
            <p:cNvSpPr txBox="1">
              <a:spLocks noChangeArrowheads="1"/>
            </p:cNvSpPr>
            <p:nvPr/>
          </p:nvSpPr>
          <p:spPr bwMode="auto">
            <a:xfrm>
              <a:off x="3132486" y="4280349"/>
              <a:ext cx="338223" cy="338808"/>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1</a:t>
              </a:r>
            </a:p>
          </p:txBody>
        </p:sp>
      </p:grpSp>
      <p:sp>
        <p:nvSpPr>
          <p:cNvPr id="167" name="Text Box 10"/>
          <p:cNvSpPr txBox="1">
            <a:spLocks noChangeArrowheads="1"/>
          </p:cNvSpPr>
          <p:nvPr/>
        </p:nvSpPr>
        <p:spPr bwMode="auto">
          <a:xfrm>
            <a:off x="1775957" y="826294"/>
            <a:ext cx="1080809" cy="300082"/>
          </a:xfrm>
          <a:prstGeom prst="rect">
            <a:avLst/>
          </a:prstGeom>
          <a:noFill/>
          <a:ln w="28575">
            <a:noFill/>
            <a:miter lim="800000"/>
            <a:headEnd/>
            <a:tailEnd type="none" w="med" len="lg"/>
          </a:ln>
        </p:spPr>
        <p:txBody>
          <a:bodyPr wrap="none">
            <a:spAutoFit/>
          </a:bodyPr>
          <a:lstStyle/>
          <a:p>
            <a:pPr algn="ctr">
              <a:defRPr/>
            </a:pPr>
            <a:r>
              <a:rPr lang="en-US" sz="1350" b="1" i="1" dirty="0">
                <a:solidFill>
                  <a:schemeClr val="tx2">
                    <a:lumMod val="60000"/>
                    <a:lumOff val="40000"/>
                  </a:schemeClr>
                </a:solidFill>
                <a:latin typeface="Arial Narrow" pitchFamily="34" charset="0"/>
                <a:cs typeface="Arial" charset="0"/>
              </a:rPr>
              <a:t>Training Data</a:t>
            </a:r>
          </a:p>
        </p:txBody>
      </p:sp>
      <p:sp>
        <p:nvSpPr>
          <p:cNvPr id="168" name="Text Box 10"/>
          <p:cNvSpPr txBox="1">
            <a:spLocks noChangeArrowheads="1"/>
          </p:cNvSpPr>
          <p:nvPr/>
        </p:nvSpPr>
        <p:spPr bwMode="auto">
          <a:xfrm>
            <a:off x="4613436" y="826294"/>
            <a:ext cx="1199432" cy="300082"/>
          </a:xfrm>
          <a:prstGeom prst="rect">
            <a:avLst/>
          </a:prstGeom>
          <a:noFill/>
          <a:ln w="28575">
            <a:noFill/>
            <a:miter lim="800000"/>
            <a:headEnd/>
            <a:tailEnd type="none" w="med" len="lg"/>
          </a:ln>
        </p:spPr>
        <p:txBody>
          <a:bodyPr wrap="none">
            <a:spAutoFit/>
          </a:bodyPr>
          <a:lstStyle/>
          <a:p>
            <a:pPr algn="ctr">
              <a:defRPr/>
            </a:pPr>
            <a:r>
              <a:rPr lang="en-US" sz="1350" b="1" i="1" dirty="0">
                <a:solidFill>
                  <a:schemeClr val="tx2">
                    <a:lumMod val="60000"/>
                    <a:lumOff val="40000"/>
                  </a:schemeClr>
                </a:solidFill>
                <a:latin typeface="Arial Narrow" pitchFamily="34" charset="0"/>
                <a:cs typeface="Arial" charset="0"/>
              </a:rPr>
              <a:t>Validation Data</a:t>
            </a:r>
          </a:p>
        </p:txBody>
      </p:sp>
      <p:grpSp>
        <p:nvGrpSpPr>
          <p:cNvPr id="169" name="Group 241"/>
          <p:cNvGrpSpPr>
            <a:grpSpLocks/>
          </p:cNvGrpSpPr>
          <p:nvPr/>
        </p:nvGrpSpPr>
        <p:grpSpPr bwMode="auto">
          <a:xfrm>
            <a:off x="4700588" y="2924175"/>
            <a:ext cx="515541" cy="115491"/>
            <a:chOff x="4371975" y="4524375"/>
            <a:chExt cx="638175" cy="142875"/>
          </a:xfrm>
        </p:grpSpPr>
        <p:sp>
          <p:nvSpPr>
            <p:cNvPr id="170" name="5-Point Star 169"/>
            <p:cNvSpPr/>
            <p:nvPr/>
          </p:nvSpPr>
          <p:spPr bwMode="auto">
            <a:xfrm>
              <a:off x="4371975"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71" name="5-Point Star 170"/>
            <p:cNvSpPr/>
            <p:nvPr/>
          </p:nvSpPr>
          <p:spPr bwMode="auto">
            <a:xfrm>
              <a:off x="4495778"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72" name="5-Point Star 171"/>
            <p:cNvSpPr/>
            <p:nvPr/>
          </p:nvSpPr>
          <p:spPr bwMode="auto">
            <a:xfrm>
              <a:off x="4619581"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73" name="5-Point Star 172"/>
            <p:cNvSpPr/>
            <p:nvPr/>
          </p:nvSpPr>
          <p:spPr bwMode="auto">
            <a:xfrm>
              <a:off x="4743384"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74" name="5-Point Star 173"/>
            <p:cNvSpPr/>
            <p:nvPr/>
          </p:nvSpPr>
          <p:spPr bwMode="auto">
            <a:xfrm>
              <a:off x="4867187"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75" name="Group 247"/>
          <p:cNvGrpSpPr>
            <a:grpSpLocks/>
          </p:cNvGrpSpPr>
          <p:nvPr/>
        </p:nvGrpSpPr>
        <p:grpSpPr bwMode="auto">
          <a:xfrm>
            <a:off x="4700588" y="3240881"/>
            <a:ext cx="515541" cy="115491"/>
            <a:chOff x="4371975" y="4524375"/>
            <a:chExt cx="638175" cy="142875"/>
          </a:xfrm>
        </p:grpSpPr>
        <p:sp>
          <p:nvSpPr>
            <p:cNvPr id="176" name="5-Point Star 175"/>
            <p:cNvSpPr/>
            <p:nvPr/>
          </p:nvSpPr>
          <p:spPr bwMode="auto">
            <a:xfrm>
              <a:off x="4371975"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77" name="5-Point Star 176"/>
            <p:cNvSpPr/>
            <p:nvPr/>
          </p:nvSpPr>
          <p:spPr bwMode="auto">
            <a:xfrm>
              <a:off x="4495778"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78" name="5-Point Star 177"/>
            <p:cNvSpPr/>
            <p:nvPr/>
          </p:nvSpPr>
          <p:spPr bwMode="auto">
            <a:xfrm>
              <a:off x="4619581"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79" name="5-Point Star 178"/>
            <p:cNvSpPr/>
            <p:nvPr/>
          </p:nvSpPr>
          <p:spPr bwMode="auto">
            <a:xfrm>
              <a:off x="4743384"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0" name="5-Point Star 179"/>
            <p:cNvSpPr/>
            <p:nvPr/>
          </p:nvSpPr>
          <p:spPr bwMode="auto">
            <a:xfrm>
              <a:off x="4867187"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81" name="Group 253"/>
          <p:cNvGrpSpPr>
            <a:grpSpLocks/>
          </p:cNvGrpSpPr>
          <p:nvPr/>
        </p:nvGrpSpPr>
        <p:grpSpPr bwMode="auto">
          <a:xfrm>
            <a:off x="4700588" y="3558779"/>
            <a:ext cx="516731" cy="115490"/>
            <a:chOff x="4371975" y="4524375"/>
            <a:chExt cx="638175" cy="142875"/>
          </a:xfrm>
        </p:grpSpPr>
        <p:sp>
          <p:nvSpPr>
            <p:cNvPr id="182" name="5-Point Star 181"/>
            <p:cNvSpPr/>
            <p:nvPr/>
          </p:nvSpPr>
          <p:spPr bwMode="auto">
            <a:xfrm>
              <a:off x="4371975" y="4524375"/>
              <a:ext cx="14263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3" name="5-Point Star 182"/>
            <p:cNvSpPr/>
            <p:nvPr/>
          </p:nvSpPr>
          <p:spPr bwMode="auto">
            <a:xfrm>
              <a:off x="4495493" y="4524375"/>
              <a:ext cx="14263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4" name="5-Point Star 183"/>
            <p:cNvSpPr/>
            <p:nvPr/>
          </p:nvSpPr>
          <p:spPr bwMode="auto">
            <a:xfrm>
              <a:off x="4619010" y="4524375"/>
              <a:ext cx="14410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5" name="5-Point Star 184"/>
            <p:cNvSpPr/>
            <p:nvPr/>
          </p:nvSpPr>
          <p:spPr bwMode="auto">
            <a:xfrm>
              <a:off x="4743999" y="4524375"/>
              <a:ext cx="14263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6" name="5-Point Star 185"/>
            <p:cNvSpPr/>
            <p:nvPr/>
          </p:nvSpPr>
          <p:spPr bwMode="auto">
            <a:xfrm>
              <a:off x="4867517" y="4524375"/>
              <a:ext cx="14263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87" name="Group 259"/>
          <p:cNvGrpSpPr>
            <a:grpSpLocks/>
          </p:cNvGrpSpPr>
          <p:nvPr/>
        </p:nvGrpSpPr>
        <p:grpSpPr bwMode="auto">
          <a:xfrm>
            <a:off x="4700588" y="3875485"/>
            <a:ext cx="515541" cy="115490"/>
            <a:chOff x="4371975" y="4524375"/>
            <a:chExt cx="638175" cy="142875"/>
          </a:xfrm>
        </p:grpSpPr>
        <p:sp>
          <p:nvSpPr>
            <p:cNvPr id="188" name="5-Point Star 187"/>
            <p:cNvSpPr/>
            <p:nvPr/>
          </p:nvSpPr>
          <p:spPr bwMode="auto">
            <a:xfrm>
              <a:off x="4371975"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89" name="5-Point Star 188"/>
            <p:cNvSpPr/>
            <p:nvPr/>
          </p:nvSpPr>
          <p:spPr bwMode="auto">
            <a:xfrm>
              <a:off x="4495778"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0" name="5-Point Star 189"/>
            <p:cNvSpPr/>
            <p:nvPr/>
          </p:nvSpPr>
          <p:spPr bwMode="auto">
            <a:xfrm>
              <a:off x="4619581"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1" name="5-Point Star 190"/>
            <p:cNvSpPr/>
            <p:nvPr/>
          </p:nvSpPr>
          <p:spPr bwMode="auto">
            <a:xfrm>
              <a:off x="4743384"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2" name="5-Point Star 191"/>
            <p:cNvSpPr/>
            <p:nvPr/>
          </p:nvSpPr>
          <p:spPr bwMode="auto">
            <a:xfrm>
              <a:off x="4867187"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93" name="Group 265"/>
          <p:cNvGrpSpPr>
            <a:grpSpLocks/>
          </p:cNvGrpSpPr>
          <p:nvPr/>
        </p:nvGrpSpPr>
        <p:grpSpPr bwMode="auto">
          <a:xfrm>
            <a:off x="4700588" y="4193381"/>
            <a:ext cx="515541" cy="115491"/>
            <a:chOff x="4371975" y="4524375"/>
            <a:chExt cx="638175" cy="142875"/>
          </a:xfrm>
        </p:grpSpPr>
        <p:sp>
          <p:nvSpPr>
            <p:cNvPr id="194" name="5-Point Star 193"/>
            <p:cNvSpPr/>
            <p:nvPr/>
          </p:nvSpPr>
          <p:spPr bwMode="auto">
            <a:xfrm>
              <a:off x="4371975"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5" name="5-Point Star 194"/>
            <p:cNvSpPr/>
            <p:nvPr/>
          </p:nvSpPr>
          <p:spPr bwMode="auto">
            <a:xfrm>
              <a:off x="4495778"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6" name="5-Point Star 195"/>
            <p:cNvSpPr/>
            <p:nvPr/>
          </p:nvSpPr>
          <p:spPr bwMode="auto">
            <a:xfrm>
              <a:off x="4619581"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7" name="5-Point Star 196"/>
            <p:cNvSpPr/>
            <p:nvPr/>
          </p:nvSpPr>
          <p:spPr bwMode="auto">
            <a:xfrm>
              <a:off x="4743384"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8" name="5-Point Star 197"/>
            <p:cNvSpPr/>
            <p:nvPr/>
          </p:nvSpPr>
          <p:spPr bwMode="auto">
            <a:xfrm>
              <a:off x="4867187"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199" name="Text Box 10"/>
          <p:cNvSpPr txBox="1">
            <a:spLocks noChangeArrowheads="1"/>
          </p:cNvSpPr>
          <p:nvPr/>
        </p:nvSpPr>
        <p:spPr bwMode="auto">
          <a:xfrm>
            <a:off x="3794373" y="4533900"/>
            <a:ext cx="777778" cy="415498"/>
          </a:xfrm>
          <a:prstGeom prst="rect">
            <a:avLst/>
          </a:prstGeom>
          <a:noFill/>
          <a:ln w="28575">
            <a:noFill/>
            <a:miter lim="800000"/>
            <a:headEnd/>
            <a:tailEnd type="none" w="med" len="lg"/>
          </a:ln>
        </p:spPr>
        <p:txBody>
          <a:bodyPr wrap="none">
            <a:spAutoFit/>
          </a:bodyPr>
          <a:lstStyle/>
          <a:p>
            <a:pPr algn="ctr">
              <a:defRPr/>
            </a:pPr>
            <a:r>
              <a:rPr lang="en-US" sz="1050" b="1" i="1" dirty="0">
                <a:solidFill>
                  <a:schemeClr val="tx2">
                    <a:lumMod val="60000"/>
                    <a:lumOff val="40000"/>
                  </a:schemeClr>
                </a:solidFill>
                <a:latin typeface="Arial Narrow" pitchFamily="34" charset="0"/>
                <a:cs typeface="Arial" charset="0"/>
              </a:rPr>
              <a:t>Model</a:t>
            </a:r>
          </a:p>
          <a:p>
            <a:pPr algn="ctr">
              <a:defRPr/>
            </a:pPr>
            <a:r>
              <a:rPr lang="en-US" sz="1050" b="1" i="1" dirty="0">
                <a:solidFill>
                  <a:schemeClr val="tx2">
                    <a:lumMod val="60000"/>
                    <a:lumOff val="40000"/>
                  </a:schemeClr>
                </a:solidFill>
                <a:latin typeface="Arial Narrow" pitchFamily="34" charset="0"/>
                <a:cs typeface="Arial" charset="0"/>
              </a:rPr>
              <a:t>Complexity</a:t>
            </a:r>
          </a:p>
        </p:txBody>
      </p:sp>
      <p:sp>
        <p:nvSpPr>
          <p:cNvPr id="200" name="Text Box 10"/>
          <p:cNvSpPr txBox="1">
            <a:spLocks noChangeArrowheads="1"/>
          </p:cNvSpPr>
          <p:nvPr/>
        </p:nvSpPr>
        <p:spPr bwMode="auto">
          <a:xfrm>
            <a:off x="4562460" y="4527947"/>
            <a:ext cx="832280" cy="415498"/>
          </a:xfrm>
          <a:prstGeom prst="rect">
            <a:avLst/>
          </a:prstGeom>
          <a:noFill/>
          <a:ln w="28575">
            <a:noFill/>
            <a:miter lim="800000"/>
            <a:headEnd/>
            <a:tailEnd type="none" w="med" len="lg"/>
          </a:ln>
        </p:spPr>
        <p:txBody>
          <a:bodyPr wrap="none">
            <a:spAutoFit/>
          </a:bodyPr>
          <a:lstStyle/>
          <a:p>
            <a:pPr algn="ctr">
              <a:defRPr/>
            </a:pPr>
            <a:r>
              <a:rPr lang="en-US" sz="1050" b="1" i="1" dirty="0">
                <a:solidFill>
                  <a:schemeClr val="tx2">
                    <a:lumMod val="60000"/>
                    <a:lumOff val="40000"/>
                  </a:schemeClr>
                </a:solidFill>
                <a:latin typeface="Arial Narrow" pitchFamily="34" charset="0"/>
                <a:cs typeface="Arial" charset="0"/>
              </a:rPr>
              <a:t>Validation</a:t>
            </a:r>
          </a:p>
          <a:p>
            <a:pPr algn="ctr">
              <a:defRPr/>
            </a:pPr>
            <a:r>
              <a:rPr lang="en-US" sz="1050" b="1" i="1" dirty="0">
                <a:solidFill>
                  <a:schemeClr val="tx2">
                    <a:lumMod val="60000"/>
                    <a:lumOff val="40000"/>
                  </a:schemeClr>
                </a:solidFill>
                <a:latin typeface="Arial Narrow" pitchFamily="34" charset="0"/>
                <a:cs typeface="Arial" charset="0"/>
              </a:rPr>
              <a:t>Assessment</a:t>
            </a:r>
          </a:p>
        </p:txBody>
      </p:sp>
      <p:sp>
        <p:nvSpPr>
          <p:cNvPr id="201" name="Rectangle 27"/>
          <p:cNvSpPr>
            <a:spLocks noChangeArrowheads="1"/>
          </p:cNvSpPr>
          <p:nvPr/>
        </p:nvSpPr>
        <p:spPr bwMode="auto">
          <a:xfrm>
            <a:off x="5451872" y="3143251"/>
            <a:ext cx="202763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dirty="0">
                <a:solidFill>
                  <a:schemeClr val="tx2"/>
                </a:solidFill>
                <a:latin typeface="Arial Narrow" panose="020B0606020202030204" pitchFamily="34" charset="0"/>
              </a:rPr>
              <a:t>Rate model performance using </a:t>
            </a:r>
            <a:r>
              <a:rPr lang="en-US" altLang="en-US" sz="1800" b="1" u="sng" dirty="0">
                <a:solidFill>
                  <a:schemeClr val="tx2"/>
                </a:solidFill>
                <a:latin typeface="Arial Narrow" panose="020B0606020202030204" pitchFamily="34" charset="0"/>
              </a:rPr>
              <a:t>validation data</a:t>
            </a:r>
            <a:r>
              <a:rPr lang="en-US" altLang="en-US" sz="1800" b="1" dirty="0">
                <a:solidFill>
                  <a:schemeClr val="tx2"/>
                </a:solidFill>
                <a:latin typeface="Arial Narrow" panose="020B0606020202030204" pitchFamily="34" charset="0"/>
              </a:rPr>
              <a:t>.</a:t>
            </a:r>
          </a:p>
        </p:txBody>
      </p:sp>
      <p:grpSp>
        <p:nvGrpSpPr>
          <p:cNvPr id="202" name="Group 243"/>
          <p:cNvGrpSpPr>
            <a:grpSpLocks/>
          </p:cNvGrpSpPr>
          <p:nvPr/>
        </p:nvGrpSpPr>
        <p:grpSpPr bwMode="auto">
          <a:xfrm>
            <a:off x="1754981" y="1096566"/>
            <a:ext cx="2630399" cy="1576388"/>
            <a:chOff x="763588" y="1568450"/>
            <a:chExt cx="3507197" cy="2101850"/>
          </a:xfrm>
        </p:grpSpPr>
        <p:sp>
          <p:nvSpPr>
            <p:cNvPr id="203"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04"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5" name="Rectangle 204"/>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6"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7" name="Rectangle 206"/>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8"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9" name="Rectangle 208"/>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0"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1" name="Rectangle 210"/>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2"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3" name="Rectangle 212"/>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4"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5"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6"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7"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8"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9"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0"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1"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2"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3"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4"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5"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6"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7"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8"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229" name="Group 171"/>
            <p:cNvGrpSpPr>
              <a:grpSpLocks/>
            </p:cNvGrpSpPr>
            <p:nvPr/>
          </p:nvGrpSpPr>
          <p:grpSpPr bwMode="auto">
            <a:xfrm>
              <a:off x="785813" y="1582738"/>
              <a:ext cx="660400" cy="322262"/>
              <a:chOff x="769225" y="3995953"/>
              <a:chExt cx="615589" cy="326003"/>
            </a:xfrm>
          </p:grpSpPr>
          <p:sp>
            <p:nvSpPr>
              <p:cNvPr id="270" name="Rectangle 269"/>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271" name="Rectangle 270"/>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30" name="Group 181"/>
            <p:cNvGrpSpPr>
              <a:grpSpLocks/>
            </p:cNvGrpSpPr>
            <p:nvPr/>
          </p:nvGrpSpPr>
          <p:grpSpPr bwMode="auto">
            <a:xfrm>
              <a:off x="1465263" y="1582738"/>
              <a:ext cx="658812" cy="322262"/>
              <a:chOff x="769225" y="3995953"/>
              <a:chExt cx="615589" cy="326003"/>
            </a:xfrm>
          </p:grpSpPr>
          <p:sp>
            <p:nvSpPr>
              <p:cNvPr id="268"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9" name="Rectangle 268"/>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31" name="Group 184"/>
            <p:cNvGrpSpPr>
              <a:grpSpLocks/>
            </p:cNvGrpSpPr>
            <p:nvPr/>
          </p:nvGrpSpPr>
          <p:grpSpPr bwMode="auto">
            <a:xfrm>
              <a:off x="2144713" y="1582738"/>
              <a:ext cx="658812" cy="322262"/>
              <a:chOff x="769225" y="3995953"/>
              <a:chExt cx="615589" cy="326003"/>
            </a:xfrm>
          </p:grpSpPr>
          <p:sp>
            <p:nvSpPr>
              <p:cNvPr id="266"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7" name="Rectangle 266"/>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32" name="Group 187"/>
            <p:cNvGrpSpPr>
              <a:grpSpLocks/>
            </p:cNvGrpSpPr>
            <p:nvPr/>
          </p:nvGrpSpPr>
          <p:grpSpPr bwMode="auto">
            <a:xfrm>
              <a:off x="2824163" y="1582738"/>
              <a:ext cx="660400" cy="322262"/>
              <a:chOff x="769225" y="3995953"/>
              <a:chExt cx="615589" cy="326003"/>
            </a:xfrm>
          </p:grpSpPr>
          <p:sp>
            <p:nvSpPr>
              <p:cNvPr id="264"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5" name="Rectangle 264"/>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233" name="TextBox 232"/>
            <p:cNvSpPr txBox="1"/>
            <p:nvPr/>
          </p:nvSpPr>
          <p:spPr bwMode="auto">
            <a:xfrm>
              <a:off x="1827213" y="1574801"/>
              <a:ext cx="705749" cy="338555"/>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grpSp>
          <p:nvGrpSpPr>
            <p:cNvPr id="234" name="Group 121"/>
            <p:cNvGrpSpPr>
              <a:grpSpLocks/>
            </p:cNvGrpSpPr>
            <p:nvPr/>
          </p:nvGrpSpPr>
          <p:grpSpPr bwMode="auto">
            <a:xfrm>
              <a:off x="3516312" y="1568450"/>
              <a:ext cx="754473" cy="2101850"/>
              <a:chOff x="3516312" y="3826177"/>
              <a:chExt cx="754473" cy="2101849"/>
            </a:xfrm>
          </p:grpSpPr>
          <p:sp>
            <p:nvSpPr>
              <p:cNvPr id="255"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56"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7"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8"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9"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0"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1"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2" name="Rectangle 261"/>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63" name="TextBox 262"/>
              <p:cNvSpPr txBox="1"/>
              <p:nvPr/>
            </p:nvSpPr>
            <p:spPr>
              <a:xfrm>
                <a:off x="3560761" y="3832528"/>
                <a:ext cx="710024"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grpSp>
        <p:sp>
          <p:nvSpPr>
            <p:cNvPr id="235" name="Rectangle 234"/>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6" name="Rectangle 235"/>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7" name="Rectangle 236"/>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8" name="Rectangle 237"/>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9" name="Rectangle 238"/>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0" name="Rectangle 239"/>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1" name="Rectangle 240"/>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2" name="Rectangle 241"/>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3" name="Rectangle 242"/>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4" name="Rectangle 243"/>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5" name="Rectangle 244"/>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6" name="Rectangle 245"/>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7" name="Rectangle 246"/>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8" name="Rectangle 247"/>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9" name="Rectangle 248"/>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0" name="Rectangle 249"/>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1" name="Rectangle 250"/>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2" name="Rectangle 251"/>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3" name="Rectangle 252"/>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4" name="Rectangle 253"/>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72" name="Group 342"/>
          <p:cNvGrpSpPr>
            <a:grpSpLocks/>
          </p:cNvGrpSpPr>
          <p:nvPr/>
        </p:nvGrpSpPr>
        <p:grpSpPr bwMode="auto">
          <a:xfrm>
            <a:off x="4572000" y="1096566"/>
            <a:ext cx="2630399" cy="1576388"/>
            <a:chOff x="763588" y="1568450"/>
            <a:chExt cx="3507197" cy="2101850"/>
          </a:xfrm>
        </p:grpSpPr>
        <p:sp>
          <p:nvSpPr>
            <p:cNvPr id="273"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74"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75" name="Rectangle 274"/>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6"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77" name="Rectangle 276"/>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8"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79" name="Rectangle 278"/>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0"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1" name="Rectangle 280"/>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2"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3" name="Rectangle 282"/>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4"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5"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6"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7"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8"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9"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0"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1"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2"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3"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4"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5"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6"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7"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8"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299" name="Group 171"/>
            <p:cNvGrpSpPr>
              <a:grpSpLocks/>
            </p:cNvGrpSpPr>
            <p:nvPr/>
          </p:nvGrpSpPr>
          <p:grpSpPr bwMode="auto">
            <a:xfrm>
              <a:off x="785813" y="1582738"/>
              <a:ext cx="660400" cy="322262"/>
              <a:chOff x="769225" y="3995953"/>
              <a:chExt cx="615589" cy="326003"/>
            </a:xfrm>
          </p:grpSpPr>
          <p:sp>
            <p:nvSpPr>
              <p:cNvPr id="340" name="Rectangle 339"/>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341" name="Rectangle 340"/>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300" name="Group 181"/>
            <p:cNvGrpSpPr>
              <a:grpSpLocks/>
            </p:cNvGrpSpPr>
            <p:nvPr/>
          </p:nvGrpSpPr>
          <p:grpSpPr bwMode="auto">
            <a:xfrm>
              <a:off x="1465263" y="1582738"/>
              <a:ext cx="658812" cy="322262"/>
              <a:chOff x="769225" y="3995953"/>
              <a:chExt cx="615589" cy="326003"/>
            </a:xfrm>
          </p:grpSpPr>
          <p:sp>
            <p:nvSpPr>
              <p:cNvPr id="338"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9" name="Rectangle 338"/>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301" name="Group 184"/>
            <p:cNvGrpSpPr>
              <a:grpSpLocks/>
            </p:cNvGrpSpPr>
            <p:nvPr/>
          </p:nvGrpSpPr>
          <p:grpSpPr bwMode="auto">
            <a:xfrm>
              <a:off x="2144713" y="1582738"/>
              <a:ext cx="658812" cy="322262"/>
              <a:chOff x="769225" y="3995953"/>
              <a:chExt cx="615589" cy="326003"/>
            </a:xfrm>
          </p:grpSpPr>
          <p:sp>
            <p:nvSpPr>
              <p:cNvPr id="336"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7" name="Rectangle 336"/>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302" name="Group 187"/>
            <p:cNvGrpSpPr>
              <a:grpSpLocks/>
            </p:cNvGrpSpPr>
            <p:nvPr/>
          </p:nvGrpSpPr>
          <p:grpSpPr bwMode="auto">
            <a:xfrm>
              <a:off x="2824163" y="1582738"/>
              <a:ext cx="660400" cy="322262"/>
              <a:chOff x="769225" y="3995953"/>
              <a:chExt cx="615589" cy="326003"/>
            </a:xfrm>
          </p:grpSpPr>
          <p:sp>
            <p:nvSpPr>
              <p:cNvPr id="334"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5" name="Rectangle 334"/>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303" name="TextBox 302"/>
            <p:cNvSpPr txBox="1"/>
            <p:nvPr/>
          </p:nvSpPr>
          <p:spPr bwMode="auto">
            <a:xfrm>
              <a:off x="1827213" y="1574801"/>
              <a:ext cx="705749" cy="338555"/>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grpSp>
          <p:nvGrpSpPr>
            <p:cNvPr id="304" name="Group 121"/>
            <p:cNvGrpSpPr>
              <a:grpSpLocks/>
            </p:cNvGrpSpPr>
            <p:nvPr/>
          </p:nvGrpSpPr>
          <p:grpSpPr bwMode="auto">
            <a:xfrm>
              <a:off x="3516312" y="1568450"/>
              <a:ext cx="754473" cy="2101850"/>
              <a:chOff x="3516312" y="3826177"/>
              <a:chExt cx="754473" cy="2101849"/>
            </a:xfrm>
          </p:grpSpPr>
          <p:sp>
            <p:nvSpPr>
              <p:cNvPr id="325"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326"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27"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28"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29"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0"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1"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2" name="Rectangle 331"/>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33" name="TextBox 332"/>
              <p:cNvSpPr txBox="1"/>
              <p:nvPr/>
            </p:nvSpPr>
            <p:spPr>
              <a:xfrm>
                <a:off x="3560761" y="3832528"/>
                <a:ext cx="710024"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grpSp>
        <p:sp>
          <p:nvSpPr>
            <p:cNvPr id="305" name="Rectangle 304"/>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06" name="Rectangle 305"/>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07" name="Rectangle 306"/>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08" name="Rectangle 307"/>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09" name="Rectangle 308"/>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0" name="Rectangle 309"/>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1" name="Rectangle 310"/>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2" name="Rectangle 311"/>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3" name="Rectangle 312"/>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4" name="Rectangle 313"/>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5" name="Rectangle 314"/>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6" name="Rectangle 315"/>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7" name="Rectangle 316"/>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8" name="Rectangle 317"/>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9" name="Rectangle 318"/>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0" name="Rectangle 319"/>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1" name="Rectangle 320"/>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2" name="Rectangle 321"/>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3" name="Rectangle 322"/>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4" name="Rectangle 323"/>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Tree>
    <p:extLst>
      <p:ext uri="{BB962C8B-B14F-4D97-AF65-F5344CB8AC3E}">
        <p14:creationId xmlns:p14="http://schemas.microsoft.com/office/powerpoint/2010/main" val="37970138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481" y="-98081"/>
            <a:ext cx="7886700" cy="994172"/>
          </a:xfrm>
        </p:spPr>
        <p:txBody>
          <a:bodyPr>
            <a:normAutofit/>
          </a:bodyPr>
          <a:lstStyle/>
          <a:p>
            <a:r>
              <a:rPr lang="en-US" altLang="en-US" dirty="0"/>
              <a:t>Model Selection</a:t>
            </a:r>
          </a:p>
        </p:txBody>
      </p:sp>
      <p:sp>
        <p:nvSpPr>
          <p:cNvPr id="5" name="Content Placeholder 4"/>
          <p:cNvSpPr>
            <a:spLocks noGrp="1"/>
          </p:cNvSpPr>
          <p:nvPr>
            <p:ph idx="1"/>
          </p:nvPr>
        </p:nvSpPr>
        <p:spPr/>
        <p:txBody>
          <a:bodyPr>
            <a:normAutofit/>
          </a:bodyPr>
          <a:lstStyle/>
          <a:p>
            <a:pPr marL="342900" lvl="1" indent="0">
              <a:buNone/>
            </a:pPr>
            <a:endParaRPr lang="en-CA" dirty="0"/>
          </a:p>
          <a:p>
            <a:pPr lvl="1"/>
            <a:endParaRPr lang="en-CA" dirty="0"/>
          </a:p>
        </p:txBody>
      </p:sp>
      <p:grpSp>
        <p:nvGrpSpPr>
          <p:cNvPr id="151" name="Group 241"/>
          <p:cNvGrpSpPr>
            <a:grpSpLocks/>
          </p:cNvGrpSpPr>
          <p:nvPr/>
        </p:nvGrpSpPr>
        <p:grpSpPr bwMode="auto">
          <a:xfrm>
            <a:off x="4699143" y="2922299"/>
            <a:ext cx="515540" cy="115491"/>
            <a:chOff x="4371975" y="4524375"/>
            <a:chExt cx="638175" cy="142875"/>
          </a:xfrm>
          <a:solidFill>
            <a:schemeClr val="bg2">
              <a:lumMod val="20000"/>
              <a:lumOff val="80000"/>
            </a:schemeClr>
          </a:solidFill>
        </p:grpSpPr>
        <p:sp>
          <p:nvSpPr>
            <p:cNvPr id="152" name="5-Point Star 151"/>
            <p:cNvSpPr/>
            <p:nvPr/>
          </p:nvSpPr>
          <p:spPr bwMode="auto">
            <a:xfrm>
              <a:off x="4371975"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solidFill>
                  <a:schemeClr val="tx2">
                    <a:lumMod val="40000"/>
                    <a:lumOff val="60000"/>
                  </a:schemeClr>
                </a:solidFill>
                <a:latin typeface="Arial"/>
                <a:cs typeface="Arial" charset="0"/>
              </a:endParaRPr>
            </a:p>
          </p:txBody>
        </p:sp>
        <p:sp>
          <p:nvSpPr>
            <p:cNvPr id="153" name="5-Point Star 152"/>
            <p:cNvSpPr/>
            <p:nvPr/>
          </p:nvSpPr>
          <p:spPr bwMode="auto">
            <a:xfrm>
              <a:off x="4495778"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solidFill>
                  <a:schemeClr val="tx2">
                    <a:lumMod val="40000"/>
                    <a:lumOff val="60000"/>
                  </a:schemeClr>
                </a:solidFill>
                <a:latin typeface="Arial"/>
                <a:cs typeface="Arial" charset="0"/>
              </a:endParaRPr>
            </a:p>
          </p:txBody>
        </p:sp>
        <p:sp>
          <p:nvSpPr>
            <p:cNvPr id="154" name="5-Point Star 153"/>
            <p:cNvSpPr/>
            <p:nvPr/>
          </p:nvSpPr>
          <p:spPr bwMode="auto">
            <a:xfrm>
              <a:off x="4619581"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solidFill>
                  <a:schemeClr val="tx2">
                    <a:lumMod val="40000"/>
                    <a:lumOff val="60000"/>
                  </a:schemeClr>
                </a:solidFill>
                <a:latin typeface="Arial"/>
                <a:cs typeface="Arial" charset="0"/>
              </a:endParaRPr>
            </a:p>
          </p:txBody>
        </p:sp>
        <p:sp>
          <p:nvSpPr>
            <p:cNvPr id="155" name="5-Point Star 154"/>
            <p:cNvSpPr/>
            <p:nvPr/>
          </p:nvSpPr>
          <p:spPr bwMode="auto">
            <a:xfrm>
              <a:off x="4743384"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solidFill>
                  <a:schemeClr val="tx2">
                    <a:lumMod val="40000"/>
                    <a:lumOff val="60000"/>
                  </a:schemeClr>
                </a:solidFill>
                <a:latin typeface="Arial"/>
                <a:cs typeface="Arial" charset="0"/>
              </a:endParaRPr>
            </a:p>
          </p:txBody>
        </p:sp>
        <p:sp>
          <p:nvSpPr>
            <p:cNvPr id="156" name="5-Point Star 155"/>
            <p:cNvSpPr/>
            <p:nvPr/>
          </p:nvSpPr>
          <p:spPr bwMode="auto">
            <a:xfrm>
              <a:off x="4867187"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solidFill>
                  <a:schemeClr val="tx2">
                    <a:lumMod val="40000"/>
                    <a:lumOff val="60000"/>
                  </a:schemeClr>
                </a:solidFill>
                <a:latin typeface="Arial"/>
                <a:cs typeface="Arial" charset="0"/>
              </a:endParaRPr>
            </a:p>
          </p:txBody>
        </p:sp>
      </p:grpSp>
      <p:grpSp>
        <p:nvGrpSpPr>
          <p:cNvPr id="157" name="Group 247"/>
          <p:cNvGrpSpPr>
            <a:grpSpLocks/>
          </p:cNvGrpSpPr>
          <p:nvPr/>
        </p:nvGrpSpPr>
        <p:grpSpPr bwMode="auto">
          <a:xfrm>
            <a:off x="4699142" y="3239609"/>
            <a:ext cx="515541" cy="115491"/>
            <a:chOff x="4371975" y="4524375"/>
            <a:chExt cx="638175" cy="142875"/>
          </a:xfrm>
          <a:solidFill>
            <a:schemeClr val="bg2">
              <a:lumMod val="20000"/>
              <a:lumOff val="80000"/>
            </a:schemeClr>
          </a:solidFill>
        </p:grpSpPr>
        <p:sp>
          <p:nvSpPr>
            <p:cNvPr id="158" name="5-Point Star 157"/>
            <p:cNvSpPr/>
            <p:nvPr/>
          </p:nvSpPr>
          <p:spPr bwMode="auto">
            <a:xfrm>
              <a:off x="4371975"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solidFill>
                  <a:schemeClr val="tx2">
                    <a:lumMod val="40000"/>
                    <a:lumOff val="60000"/>
                  </a:schemeClr>
                </a:solidFill>
                <a:latin typeface="Arial"/>
                <a:cs typeface="Arial" charset="0"/>
              </a:endParaRPr>
            </a:p>
          </p:txBody>
        </p:sp>
        <p:sp>
          <p:nvSpPr>
            <p:cNvPr id="159" name="5-Point Star 158"/>
            <p:cNvSpPr/>
            <p:nvPr/>
          </p:nvSpPr>
          <p:spPr bwMode="auto">
            <a:xfrm>
              <a:off x="4495778"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solidFill>
                  <a:schemeClr val="tx2">
                    <a:lumMod val="40000"/>
                    <a:lumOff val="60000"/>
                  </a:schemeClr>
                </a:solidFill>
                <a:latin typeface="Arial"/>
                <a:cs typeface="Arial" charset="0"/>
              </a:endParaRPr>
            </a:p>
          </p:txBody>
        </p:sp>
        <p:sp>
          <p:nvSpPr>
            <p:cNvPr id="160" name="5-Point Star 159"/>
            <p:cNvSpPr/>
            <p:nvPr/>
          </p:nvSpPr>
          <p:spPr bwMode="auto">
            <a:xfrm>
              <a:off x="4619581"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solidFill>
                  <a:schemeClr val="tx2">
                    <a:lumMod val="40000"/>
                    <a:lumOff val="60000"/>
                  </a:schemeClr>
                </a:solidFill>
                <a:latin typeface="Arial"/>
                <a:cs typeface="Arial" charset="0"/>
              </a:endParaRPr>
            </a:p>
          </p:txBody>
        </p:sp>
        <p:sp>
          <p:nvSpPr>
            <p:cNvPr id="161" name="5-Point Star 160"/>
            <p:cNvSpPr/>
            <p:nvPr/>
          </p:nvSpPr>
          <p:spPr bwMode="auto">
            <a:xfrm>
              <a:off x="4743384"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solidFill>
                  <a:schemeClr val="tx2">
                    <a:lumMod val="40000"/>
                    <a:lumOff val="60000"/>
                  </a:schemeClr>
                </a:solidFill>
                <a:latin typeface="Arial"/>
                <a:cs typeface="Arial" charset="0"/>
              </a:endParaRPr>
            </a:p>
          </p:txBody>
        </p:sp>
        <p:sp>
          <p:nvSpPr>
            <p:cNvPr id="162" name="5-Point Star 161"/>
            <p:cNvSpPr/>
            <p:nvPr/>
          </p:nvSpPr>
          <p:spPr bwMode="auto">
            <a:xfrm>
              <a:off x="4867187"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solidFill>
                  <a:schemeClr val="tx2">
                    <a:lumMod val="40000"/>
                    <a:lumOff val="60000"/>
                  </a:schemeClr>
                </a:solidFill>
                <a:latin typeface="Arial"/>
                <a:cs typeface="Arial" charset="0"/>
              </a:endParaRPr>
            </a:p>
          </p:txBody>
        </p:sp>
      </p:grpSp>
      <p:grpSp>
        <p:nvGrpSpPr>
          <p:cNvPr id="163" name="Group 259"/>
          <p:cNvGrpSpPr>
            <a:grpSpLocks/>
          </p:cNvGrpSpPr>
          <p:nvPr/>
        </p:nvGrpSpPr>
        <p:grpSpPr bwMode="auto">
          <a:xfrm>
            <a:off x="4699143" y="3881375"/>
            <a:ext cx="515540" cy="115491"/>
            <a:chOff x="4371975" y="4524375"/>
            <a:chExt cx="638175" cy="142875"/>
          </a:xfrm>
          <a:solidFill>
            <a:schemeClr val="bg2">
              <a:lumMod val="20000"/>
              <a:lumOff val="80000"/>
            </a:schemeClr>
          </a:solidFill>
        </p:grpSpPr>
        <p:sp>
          <p:nvSpPr>
            <p:cNvPr id="164" name="5-Point Star 163"/>
            <p:cNvSpPr/>
            <p:nvPr/>
          </p:nvSpPr>
          <p:spPr bwMode="auto">
            <a:xfrm>
              <a:off x="4371975"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65" name="5-Point Star 164"/>
            <p:cNvSpPr/>
            <p:nvPr/>
          </p:nvSpPr>
          <p:spPr bwMode="auto">
            <a:xfrm>
              <a:off x="4495778"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66" name="5-Point Star 165"/>
            <p:cNvSpPr/>
            <p:nvPr/>
          </p:nvSpPr>
          <p:spPr bwMode="auto">
            <a:xfrm>
              <a:off x="4619581"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67" name="5-Point Star 166"/>
            <p:cNvSpPr/>
            <p:nvPr/>
          </p:nvSpPr>
          <p:spPr bwMode="auto">
            <a:xfrm>
              <a:off x="4743384"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68" name="5-Point Star 167"/>
            <p:cNvSpPr/>
            <p:nvPr/>
          </p:nvSpPr>
          <p:spPr bwMode="auto">
            <a:xfrm>
              <a:off x="4867187"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69" name="Group 265"/>
          <p:cNvGrpSpPr>
            <a:grpSpLocks/>
          </p:cNvGrpSpPr>
          <p:nvPr/>
        </p:nvGrpSpPr>
        <p:grpSpPr bwMode="auto">
          <a:xfrm>
            <a:off x="4699142" y="4191543"/>
            <a:ext cx="515541" cy="115491"/>
            <a:chOff x="4371975" y="4524375"/>
            <a:chExt cx="638175" cy="142875"/>
          </a:xfrm>
          <a:solidFill>
            <a:schemeClr val="bg2">
              <a:lumMod val="20000"/>
              <a:lumOff val="80000"/>
            </a:schemeClr>
          </a:solidFill>
        </p:grpSpPr>
        <p:sp>
          <p:nvSpPr>
            <p:cNvPr id="170" name="5-Point Star 169"/>
            <p:cNvSpPr/>
            <p:nvPr/>
          </p:nvSpPr>
          <p:spPr bwMode="auto">
            <a:xfrm>
              <a:off x="4371975"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71" name="5-Point Star 170"/>
            <p:cNvSpPr/>
            <p:nvPr/>
          </p:nvSpPr>
          <p:spPr bwMode="auto">
            <a:xfrm>
              <a:off x="4495778"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72" name="5-Point Star 171"/>
            <p:cNvSpPr/>
            <p:nvPr/>
          </p:nvSpPr>
          <p:spPr bwMode="auto">
            <a:xfrm>
              <a:off x="4619581"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73" name="5-Point Star 172"/>
            <p:cNvSpPr/>
            <p:nvPr/>
          </p:nvSpPr>
          <p:spPr bwMode="auto">
            <a:xfrm>
              <a:off x="4743384"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74" name="5-Point Star 173"/>
            <p:cNvSpPr/>
            <p:nvPr/>
          </p:nvSpPr>
          <p:spPr bwMode="auto">
            <a:xfrm>
              <a:off x="4867187"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175" name="model5"/>
          <p:cNvGrpSpPr>
            <a:grpSpLocks/>
          </p:cNvGrpSpPr>
          <p:nvPr/>
        </p:nvGrpSpPr>
        <p:grpSpPr bwMode="auto">
          <a:xfrm>
            <a:off x="4035172" y="4056169"/>
            <a:ext cx="450049" cy="482516"/>
            <a:chOff x="2870473" y="3975320"/>
            <a:chExt cx="600133" cy="643837"/>
          </a:xfrm>
          <a:solidFill>
            <a:schemeClr val="bg2">
              <a:lumMod val="20000"/>
              <a:lumOff val="80000"/>
            </a:schemeClr>
          </a:solidFill>
        </p:grpSpPr>
        <p:sp>
          <p:nvSpPr>
            <p:cNvPr id="176" name="Isosceles Triangle 175"/>
            <p:cNvSpPr/>
            <p:nvPr/>
          </p:nvSpPr>
          <p:spPr bwMode="auto">
            <a:xfrm rot="5400000">
              <a:off x="2816313" y="4029480"/>
              <a:ext cx="562396" cy="454076"/>
            </a:xfrm>
            <a:prstGeom prst="triangle">
              <a:avLst/>
            </a:prstGeom>
            <a:solidFill>
              <a:schemeClr val="tx2">
                <a:lumMod val="20000"/>
                <a:lumOff val="80000"/>
              </a:schemeClr>
            </a:solidFill>
            <a:ln w="38100" cap="flat" cmpd="sng" algn="ctr">
              <a:noFill/>
              <a:prstDash val="solid"/>
              <a:round/>
              <a:headEnd type="none" w="med" len="med"/>
              <a:tailEnd type="none" w="med" len="med"/>
            </a:ln>
            <a:effectLst>
              <a:outerShdw blurRad="50800" dist="38100" dir="2700000" algn="tl" rotWithShape="0">
                <a:schemeClr val="bg2">
                  <a:lumMod val="40000"/>
                  <a:lumOff val="60000"/>
                  <a:alpha val="40000"/>
                </a:schemeClr>
              </a:outerShdw>
            </a:effectLst>
          </p:spPr>
          <p:txBody>
            <a:bodyPr lIns="66675" tIns="66675" rIns="66675" bIns="66675"/>
            <a:lstStyle/>
            <a:p>
              <a:pPr algn="ctr">
                <a:defRPr/>
              </a:pPr>
              <a:endParaRPr lang="en-US" sz="1800" dirty="0">
                <a:latin typeface="Arial"/>
                <a:cs typeface="Arial" charset="0"/>
              </a:endParaRPr>
            </a:p>
          </p:txBody>
        </p:sp>
        <p:sp>
          <p:nvSpPr>
            <p:cNvPr id="177" name="TextBox 127"/>
            <p:cNvSpPr txBox="1">
              <a:spLocks noChangeArrowheads="1"/>
            </p:cNvSpPr>
            <p:nvPr/>
          </p:nvSpPr>
          <p:spPr bwMode="auto">
            <a:xfrm>
              <a:off x="3132440" y="4280349"/>
              <a:ext cx="338166" cy="338808"/>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5</a:t>
              </a:r>
            </a:p>
          </p:txBody>
        </p:sp>
      </p:grpSp>
      <p:grpSp>
        <p:nvGrpSpPr>
          <p:cNvPr id="178" name="model4"/>
          <p:cNvGrpSpPr>
            <a:grpSpLocks/>
          </p:cNvGrpSpPr>
          <p:nvPr/>
        </p:nvGrpSpPr>
        <p:grpSpPr bwMode="auto">
          <a:xfrm>
            <a:off x="4035172" y="3743035"/>
            <a:ext cx="450049" cy="482516"/>
            <a:chOff x="2870473" y="3975320"/>
            <a:chExt cx="600133" cy="643837"/>
          </a:xfrm>
          <a:solidFill>
            <a:schemeClr val="bg2">
              <a:lumMod val="20000"/>
              <a:lumOff val="80000"/>
            </a:schemeClr>
          </a:solidFill>
        </p:grpSpPr>
        <p:sp>
          <p:nvSpPr>
            <p:cNvPr id="179" name="Isosceles Triangle 178"/>
            <p:cNvSpPr/>
            <p:nvPr/>
          </p:nvSpPr>
          <p:spPr bwMode="auto">
            <a:xfrm rot="5400000">
              <a:off x="2816313" y="4029480"/>
              <a:ext cx="562396" cy="454076"/>
            </a:xfrm>
            <a:prstGeom prst="triangle">
              <a:avLst/>
            </a:prstGeom>
            <a:solidFill>
              <a:schemeClr val="tx2">
                <a:lumMod val="20000"/>
                <a:lumOff val="80000"/>
              </a:schemeClr>
            </a:solidFill>
            <a:ln w="38100" cap="flat" cmpd="sng" algn="ctr">
              <a:noFill/>
              <a:prstDash val="solid"/>
              <a:round/>
              <a:headEnd type="none" w="med" len="med"/>
              <a:tailEnd type="none" w="med" len="med"/>
            </a:ln>
            <a:effectLst>
              <a:outerShdw blurRad="50800" dist="38100" dir="2700000" algn="tl" rotWithShape="0">
                <a:schemeClr val="bg2">
                  <a:lumMod val="40000"/>
                  <a:lumOff val="60000"/>
                  <a:alpha val="40000"/>
                </a:schemeClr>
              </a:outerShdw>
            </a:effectLst>
          </p:spPr>
          <p:txBody>
            <a:bodyPr lIns="66675" tIns="66675" rIns="66675" bIns="66675"/>
            <a:lstStyle/>
            <a:p>
              <a:pPr algn="ctr">
                <a:defRPr/>
              </a:pPr>
              <a:endParaRPr lang="en-US" sz="1800" dirty="0">
                <a:latin typeface="Arial"/>
                <a:cs typeface="Arial" charset="0"/>
              </a:endParaRPr>
            </a:p>
          </p:txBody>
        </p:sp>
        <p:sp>
          <p:nvSpPr>
            <p:cNvPr id="180" name="TextBox 127"/>
            <p:cNvSpPr txBox="1">
              <a:spLocks noChangeArrowheads="1"/>
            </p:cNvSpPr>
            <p:nvPr/>
          </p:nvSpPr>
          <p:spPr bwMode="auto">
            <a:xfrm>
              <a:off x="3132440" y="4280349"/>
              <a:ext cx="338166" cy="338808"/>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4</a:t>
              </a:r>
            </a:p>
          </p:txBody>
        </p:sp>
      </p:grpSp>
      <p:grpSp>
        <p:nvGrpSpPr>
          <p:cNvPr id="181" name="model2"/>
          <p:cNvGrpSpPr>
            <a:grpSpLocks/>
          </p:cNvGrpSpPr>
          <p:nvPr/>
        </p:nvGrpSpPr>
        <p:grpSpPr bwMode="auto">
          <a:xfrm>
            <a:off x="4035172" y="3115575"/>
            <a:ext cx="450049" cy="483707"/>
            <a:chOff x="2870473" y="3975320"/>
            <a:chExt cx="600133" cy="643758"/>
          </a:xfrm>
          <a:solidFill>
            <a:schemeClr val="bg2">
              <a:lumMod val="20000"/>
              <a:lumOff val="80000"/>
            </a:schemeClr>
          </a:solidFill>
        </p:grpSpPr>
        <p:sp>
          <p:nvSpPr>
            <p:cNvPr id="182" name="Isosceles Triangle 181"/>
            <p:cNvSpPr/>
            <p:nvPr/>
          </p:nvSpPr>
          <p:spPr bwMode="auto">
            <a:xfrm rot="5400000">
              <a:off x="2816247" y="4029546"/>
              <a:ext cx="562527" cy="454076"/>
            </a:xfrm>
            <a:prstGeom prst="triangle">
              <a:avLst/>
            </a:prstGeom>
            <a:solidFill>
              <a:schemeClr val="tx2">
                <a:lumMod val="20000"/>
                <a:lumOff val="80000"/>
              </a:schemeClr>
            </a:solidFill>
            <a:ln w="38100" cap="flat" cmpd="sng" algn="ctr">
              <a:noFill/>
              <a:prstDash val="solid"/>
              <a:round/>
              <a:headEnd type="none" w="med" len="med"/>
              <a:tailEnd type="none" w="med" len="med"/>
            </a:ln>
            <a:effectLst>
              <a:outerShdw blurRad="50800" dist="38100" dir="2700000" algn="tl" rotWithShape="0">
                <a:schemeClr val="bg2">
                  <a:lumMod val="40000"/>
                  <a:lumOff val="60000"/>
                  <a:alpha val="40000"/>
                </a:schemeClr>
              </a:outerShdw>
            </a:effectLst>
          </p:spPr>
          <p:txBody>
            <a:bodyPr lIns="66675" tIns="66675" rIns="66675" bIns="66675"/>
            <a:lstStyle/>
            <a:p>
              <a:pPr algn="ctr">
                <a:defRPr/>
              </a:pPr>
              <a:endParaRPr lang="en-US" sz="1800" dirty="0">
                <a:latin typeface="Arial"/>
                <a:cs typeface="Arial" charset="0"/>
              </a:endParaRPr>
            </a:p>
          </p:txBody>
        </p:sp>
        <p:sp>
          <p:nvSpPr>
            <p:cNvPr id="183" name="TextBox 127"/>
            <p:cNvSpPr txBox="1">
              <a:spLocks noChangeArrowheads="1"/>
            </p:cNvSpPr>
            <p:nvPr/>
          </p:nvSpPr>
          <p:spPr bwMode="auto">
            <a:xfrm>
              <a:off x="3132440" y="4281145"/>
              <a:ext cx="338166" cy="337933"/>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2</a:t>
              </a:r>
            </a:p>
          </p:txBody>
        </p:sp>
      </p:grpSp>
      <p:grpSp>
        <p:nvGrpSpPr>
          <p:cNvPr id="184" name="model1"/>
          <p:cNvGrpSpPr>
            <a:grpSpLocks/>
          </p:cNvGrpSpPr>
          <p:nvPr/>
        </p:nvGrpSpPr>
        <p:grpSpPr bwMode="auto">
          <a:xfrm>
            <a:off x="4035174" y="2802442"/>
            <a:ext cx="450050" cy="482516"/>
            <a:chOff x="2870473" y="3975320"/>
            <a:chExt cx="600236" cy="643837"/>
          </a:xfrm>
          <a:solidFill>
            <a:schemeClr val="bg2">
              <a:lumMod val="20000"/>
              <a:lumOff val="80000"/>
            </a:schemeClr>
          </a:solidFill>
        </p:grpSpPr>
        <p:sp>
          <p:nvSpPr>
            <p:cNvPr id="185" name="Isosceles Triangle 184"/>
            <p:cNvSpPr/>
            <p:nvPr/>
          </p:nvSpPr>
          <p:spPr bwMode="auto">
            <a:xfrm rot="5400000">
              <a:off x="2816352" y="4029441"/>
              <a:ext cx="562396" cy="454153"/>
            </a:xfrm>
            <a:prstGeom prst="triangle">
              <a:avLst/>
            </a:prstGeom>
            <a:solidFill>
              <a:schemeClr val="tx2">
                <a:lumMod val="20000"/>
                <a:lumOff val="80000"/>
              </a:schemeClr>
            </a:solidFill>
            <a:ln w="38100" cap="flat" cmpd="sng" algn="ctr">
              <a:noFill/>
              <a:prstDash val="solid"/>
              <a:round/>
              <a:headEnd type="none" w="med" len="med"/>
              <a:tailEnd type="none" w="med" len="med"/>
            </a:ln>
            <a:effectLst>
              <a:outerShdw blurRad="50800" dist="38100" dir="2700000" algn="tl" rotWithShape="0">
                <a:schemeClr val="bg2">
                  <a:lumMod val="40000"/>
                  <a:lumOff val="60000"/>
                  <a:alpha val="40000"/>
                </a:schemeClr>
              </a:outerShdw>
            </a:effectLst>
          </p:spPr>
          <p:txBody>
            <a:bodyPr lIns="66675" tIns="66675" rIns="66675" bIns="66675"/>
            <a:lstStyle/>
            <a:p>
              <a:pPr algn="ctr">
                <a:defRPr/>
              </a:pPr>
              <a:endParaRPr lang="en-US" sz="1800" dirty="0">
                <a:solidFill>
                  <a:schemeClr val="tx2">
                    <a:lumMod val="40000"/>
                    <a:lumOff val="60000"/>
                  </a:schemeClr>
                </a:solidFill>
                <a:latin typeface="Arial"/>
                <a:cs typeface="Arial" charset="0"/>
              </a:endParaRPr>
            </a:p>
          </p:txBody>
        </p:sp>
        <p:sp>
          <p:nvSpPr>
            <p:cNvPr id="186" name="TextBox 127"/>
            <p:cNvSpPr txBox="1">
              <a:spLocks noChangeArrowheads="1"/>
            </p:cNvSpPr>
            <p:nvPr/>
          </p:nvSpPr>
          <p:spPr bwMode="auto">
            <a:xfrm>
              <a:off x="3132486" y="4280349"/>
              <a:ext cx="338223" cy="338808"/>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1</a:t>
              </a:r>
            </a:p>
          </p:txBody>
        </p:sp>
      </p:grpSp>
      <p:sp>
        <p:nvSpPr>
          <p:cNvPr id="187" name="Isosceles Triangle 186"/>
          <p:cNvSpPr/>
          <p:nvPr/>
        </p:nvSpPr>
        <p:spPr bwMode="auto">
          <a:xfrm rot="5400000">
            <a:off x="3995738" y="3471863"/>
            <a:ext cx="421481" cy="340519"/>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66675" tIns="66675" rIns="66675" bIns="66675"/>
          <a:lstStyle/>
          <a:p>
            <a:pPr algn="ctr">
              <a:defRPr/>
            </a:pPr>
            <a:endParaRPr lang="en-US" sz="1800" dirty="0">
              <a:latin typeface="Arial"/>
              <a:cs typeface="Arial" charset="0"/>
            </a:endParaRPr>
          </a:p>
        </p:txBody>
      </p:sp>
      <p:sp>
        <p:nvSpPr>
          <p:cNvPr id="188" name="TextBox 127"/>
          <p:cNvSpPr txBox="1">
            <a:spLocks noChangeArrowheads="1"/>
          </p:cNvSpPr>
          <p:nvPr/>
        </p:nvSpPr>
        <p:spPr bwMode="auto">
          <a:xfrm>
            <a:off x="4232672" y="3659981"/>
            <a:ext cx="253596" cy="253916"/>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3</a:t>
            </a:r>
          </a:p>
        </p:txBody>
      </p:sp>
      <p:sp>
        <p:nvSpPr>
          <p:cNvPr id="190" name="Text Box 10"/>
          <p:cNvSpPr txBox="1">
            <a:spLocks noChangeArrowheads="1"/>
          </p:cNvSpPr>
          <p:nvPr/>
        </p:nvSpPr>
        <p:spPr bwMode="auto">
          <a:xfrm>
            <a:off x="1775957" y="826294"/>
            <a:ext cx="1080809" cy="300082"/>
          </a:xfrm>
          <a:prstGeom prst="rect">
            <a:avLst/>
          </a:prstGeom>
          <a:noFill/>
          <a:ln w="28575">
            <a:noFill/>
            <a:miter lim="800000"/>
            <a:headEnd/>
            <a:tailEnd type="none" w="med" len="lg"/>
          </a:ln>
        </p:spPr>
        <p:txBody>
          <a:bodyPr wrap="none">
            <a:spAutoFit/>
          </a:bodyPr>
          <a:lstStyle/>
          <a:p>
            <a:pPr algn="ctr">
              <a:defRPr/>
            </a:pPr>
            <a:r>
              <a:rPr lang="en-US" sz="1350" b="1" i="1" dirty="0">
                <a:solidFill>
                  <a:schemeClr val="tx2">
                    <a:lumMod val="60000"/>
                    <a:lumOff val="40000"/>
                  </a:schemeClr>
                </a:solidFill>
                <a:latin typeface="Arial Narrow" pitchFamily="34" charset="0"/>
                <a:cs typeface="Arial" charset="0"/>
              </a:rPr>
              <a:t>Training Data</a:t>
            </a:r>
          </a:p>
        </p:txBody>
      </p:sp>
      <p:sp>
        <p:nvSpPr>
          <p:cNvPr id="191" name="Text Box 10"/>
          <p:cNvSpPr txBox="1">
            <a:spLocks noChangeArrowheads="1"/>
          </p:cNvSpPr>
          <p:nvPr/>
        </p:nvSpPr>
        <p:spPr bwMode="auto">
          <a:xfrm>
            <a:off x="4613436" y="826294"/>
            <a:ext cx="1199432" cy="300082"/>
          </a:xfrm>
          <a:prstGeom prst="rect">
            <a:avLst/>
          </a:prstGeom>
          <a:noFill/>
          <a:ln w="28575">
            <a:noFill/>
            <a:miter lim="800000"/>
            <a:headEnd/>
            <a:tailEnd type="none" w="med" len="lg"/>
          </a:ln>
        </p:spPr>
        <p:txBody>
          <a:bodyPr wrap="none">
            <a:spAutoFit/>
          </a:bodyPr>
          <a:lstStyle/>
          <a:p>
            <a:pPr algn="ctr">
              <a:defRPr/>
            </a:pPr>
            <a:r>
              <a:rPr lang="en-US" sz="1350" b="1" i="1" dirty="0">
                <a:solidFill>
                  <a:schemeClr val="tx2">
                    <a:lumMod val="60000"/>
                    <a:lumOff val="40000"/>
                  </a:schemeClr>
                </a:solidFill>
                <a:latin typeface="Arial Narrow" pitchFamily="34" charset="0"/>
                <a:cs typeface="Arial" charset="0"/>
              </a:rPr>
              <a:t>Validation Data</a:t>
            </a:r>
          </a:p>
        </p:txBody>
      </p:sp>
      <p:grpSp>
        <p:nvGrpSpPr>
          <p:cNvPr id="192" name="Group 253"/>
          <p:cNvGrpSpPr>
            <a:grpSpLocks/>
          </p:cNvGrpSpPr>
          <p:nvPr/>
        </p:nvGrpSpPr>
        <p:grpSpPr bwMode="auto">
          <a:xfrm>
            <a:off x="4700588" y="3558779"/>
            <a:ext cx="516731" cy="115490"/>
            <a:chOff x="4371975" y="4524375"/>
            <a:chExt cx="638175" cy="142875"/>
          </a:xfrm>
        </p:grpSpPr>
        <p:sp>
          <p:nvSpPr>
            <p:cNvPr id="193" name="5-Point Star 192"/>
            <p:cNvSpPr/>
            <p:nvPr/>
          </p:nvSpPr>
          <p:spPr bwMode="auto">
            <a:xfrm>
              <a:off x="4371975" y="4524375"/>
              <a:ext cx="14263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4" name="5-Point Star 193"/>
            <p:cNvSpPr/>
            <p:nvPr/>
          </p:nvSpPr>
          <p:spPr bwMode="auto">
            <a:xfrm>
              <a:off x="4495493" y="4524375"/>
              <a:ext cx="14263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5" name="5-Point Star 194"/>
            <p:cNvSpPr/>
            <p:nvPr/>
          </p:nvSpPr>
          <p:spPr bwMode="auto">
            <a:xfrm>
              <a:off x="4619010" y="4524375"/>
              <a:ext cx="14410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6" name="5-Point Star 195"/>
            <p:cNvSpPr/>
            <p:nvPr/>
          </p:nvSpPr>
          <p:spPr bwMode="auto">
            <a:xfrm>
              <a:off x="4743999" y="4524375"/>
              <a:ext cx="14263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7" name="5-Point Star 196"/>
            <p:cNvSpPr/>
            <p:nvPr/>
          </p:nvSpPr>
          <p:spPr bwMode="auto">
            <a:xfrm>
              <a:off x="4867517" y="4524375"/>
              <a:ext cx="14263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198" name="Text Box 10"/>
          <p:cNvSpPr txBox="1">
            <a:spLocks noChangeArrowheads="1"/>
          </p:cNvSpPr>
          <p:nvPr/>
        </p:nvSpPr>
        <p:spPr bwMode="auto">
          <a:xfrm>
            <a:off x="3794373" y="4533900"/>
            <a:ext cx="777778" cy="415498"/>
          </a:xfrm>
          <a:prstGeom prst="rect">
            <a:avLst/>
          </a:prstGeom>
          <a:noFill/>
          <a:ln w="28575">
            <a:noFill/>
            <a:miter lim="800000"/>
            <a:headEnd/>
            <a:tailEnd type="none" w="med" len="lg"/>
          </a:ln>
        </p:spPr>
        <p:txBody>
          <a:bodyPr wrap="none">
            <a:spAutoFit/>
          </a:bodyPr>
          <a:lstStyle/>
          <a:p>
            <a:pPr algn="ctr">
              <a:defRPr/>
            </a:pPr>
            <a:r>
              <a:rPr lang="en-US" sz="1050" b="1" i="1" dirty="0">
                <a:solidFill>
                  <a:schemeClr val="tx2">
                    <a:lumMod val="60000"/>
                    <a:lumOff val="40000"/>
                  </a:schemeClr>
                </a:solidFill>
                <a:latin typeface="Arial Narrow" pitchFamily="34" charset="0"/>
                <a:cs typeface="Arial" charset="0"/>
              </a:rPr>
              <a:t>Model</a:t>
            </a:r>
          </a:p>
          <a:p>
            <a:pPr algn="ctr">
              <a:defRPr/>
            </a:pPr>
            <a:r>
              <a:rPr lang="en-US" sz="1050" b="1" i="1" dirty="0">
                <a:solidFill>
                  <a:schemeClr val="tx2">
                    <a:lumMod val="60000"/>
                    <a:lumOff val="40000"/>
                  </a:schemeClr>
                </a:solidFill>
                <a:latin typeface="Arial Narrow" pitchFamily="34" charset="0"/>
                <a:cs typeface="Arial" charset="0"/>
              </a:rPr>
              <a:t>Complexity</a:t>
            </a:r>
          </a:p>
        </p:txBody>
      </p:sp>
      <p:sp>
        <p:nvSpPr>
          <p:cNvPr id="199" name="Text Box 10"/>
          <p:cNvSpPr txBox="1">
            <a:spLocks noChangeArrowheads="1"/>
          </p:cNvSpPr>
          <p:nvPr/>
        </p:nvSpPr>
        <p:spPr bwMode="auto">
          <a:xfrm>
            <a:off x="4562460" y="4527947"/>
            <a:ext cx="832280" cy="415498"/>
          </a:xfrm>
          <a:prstGeom prst="rect">
            <a:avLst/>
          </a:prstGeom>
          <a:noFill/>
          <a:ln w="28575">
            <a:noFill/>
            <a:miter lim="800000"/>
            <a:headEnd/>
            <a:tailEnd type="none" w="med" len="lg"/>
          </a:ln>
        </p:spPr>
        <p:txBody>
          <a:bodyPr wrap="none">
            <a:spAutoFit/>
          </a:bodyPr>
          <a:lstStyle/>
          <a:p>
            <a:pPr algn="ctr">
              <a:defRPr/>
            </a:pPr>
            <a:r>
              <a:rPr lang="en-US" sz="1050" b="1" i="1" dirty="0">
                <a:solidFill>
                  <a:schemeClr val="tx2">
                    <a:lumMod val="60000"/>
                    <a:lumOff val="40000"/>
                  </a:schemeClr>
                </a:solidFill>
                <a:latin typeface="Arial Narrow" pitchFamily="34" charset="0"/>
                <a:cs typeface="Arial" charset="0"/>
              </a:rPr>
              <a:t>Validation</a:t>
            </a:r>
          </a:p>
          <a:p>
            <a:pPr algn="ctr">
              <a:defRPr/>
            </a:pPr>
            <a:r>
              <a:rPr lang="en-US" sz="1050" b="1" i="1" dirty="0">
                <a:solidFill>
                  <a:schemeClr val="tx2">
                    <a:lumMod val="60000"/>
                    <a:lumOff val="40000"/>
                  </a:schemeClr>
                </a:solidFill>
                <a:latin typeface="Arial Narrow" pitchFamily="34" charset="0"/>
                <a:cs typeface="Arial" charset="0"/>
              </a:rPr>
              <a:t>Assessment</a:t>
            </a:r>
          </a:p>
        </p:txBody>
      </p:sp>
      <p:sp>
        <p:nvSpPr>
          <p:cNvPr id="200" name="Rectangle 27"/>
          <p:cNvSpPr>
            <a:spLocks noChangeArrowheads="1"/>
          </p:cNvSpPr>
          <p:nvPr/>
        </p:nvSpPr>
        <p:spPr bwMode="auto">
          <a:xfrm>
            <a:off x="5381625" y="3151585"/>
            <a:ext cx="24145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solidFill>
                  <a:schemeClr val="tx2"/>
                </a:solidFill>
                <a:latin typeface="Arial Narrow" panose="020B0606020202030204" pitchFamily="34" charset="0"/>
              </a:rPr>
              <a:t>Select the simplest model with the highest validation assessment.</a:t>
            </a:r>
          </a:p>
        </p:txBody>
      </p:sp>
      <p:grpSp>
        <p:nvGrpSpPr>
          <p:cNvPr id="201" name="Group 241"/>
          <p:cNvGrpSpPr>
            <a:grpSpLocks/>
          </p:cNvGrpSpPr>
          <p:nvPr/>
        </p:nvGrpSpPr>
        <p:grpSpPr bwMode="auto">
          <a:xfrm>
            <a:off x="1754981" y="1096566"/>
            <a:ext cx="2630399" cy="1576388"/>
            <a:chOff x="763588" y="1568450"/>
            <a:chExt cx="3507197" cy="2101850"/>
          </a:xfrm>
        </p:grpSpPr>
        <p:sp>
          <p:nvSpPr>
            <p:cNvPr id="202"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03"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4" name="Rectangle 203"/>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5"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6" name="Rectangle 205"/>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7"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8" name="Rectangle 207"/>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9"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0" name="Rectangle 209"/>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1"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2" name="Rectangle 211"/>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3"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4"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5"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6"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7"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8"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9"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0"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1"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2"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3"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4"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5"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6"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7"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228" name="Group 171"/>
            <p:cNvGrpSpPr>
              <a:grpSpLocks/>
            </p:cNvGrpSpPr>
            <p:nvPr/>
          </p:nvGrpSpPr>
          <p:grpSpPr bwMode="auto">
            <a:xfrm>
              <a:off x="785813" y="1582738"/>
              <a:ext cx="660400" cy="322262"/>
              <a:chOff x="769225" y="3995953"/>
              <a:chExt cx="615589" cy="326003"/>
            </a:xfrm>
          </p:grpSpPr>
          <p:sp>
            <p:nvSpPr>
              <p:cNvPr id="269" name="Rectangle 268"/>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270" name="Rectangle 26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29" name="Group 181"/>
            <p:cNvGrpSpPr>
              <a:grpSpLocks/>
            </p:cNvGrpSpPr>
            <p:nvPr/>
          </p:nvGrpSpPr>
          <p:grpSpPr bwMode="auto">
            <a:xfrm>
              <a:off x="1465263" y="1582738"/>
              <a:ext cx="658812" cy="322262"/>
              <a:chOff x="769225" y="3995953"/>
              <a:chExt cx="615589" cy="326003"/>
            </a:xfrm>
          </p:grpSpPr>
          <p:sp>
            <p:nvSpPr>
              <p:cNvPr id="26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8" name="Rectangle 26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30" name="Group 184"/>
            <p:cNvGrpSpPr>
              <a:grpSpLocks/>
            </p:cNvGrpSpPr>
            <p:nvPr/>
          </p:nvGrpSpPr>
          <p:grpSpPr bwMode="auto">
            <a:xfrm>
              <a:off x="2144713" y="1582738"/>
              <a:ext cx="658812" cy="322262"/>
              <a:chOff x="769225" y="3995953"/>
              <a:chExt cx="615589" cy="326003"/>
            </a:xfrm>
          </p:grpSpPr>
          <p:sp>
            <p:nvSpPr>
              <p:cNvPr id="265"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6" name="Rectangle 265"/>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31" name="Group 187"/>
            <p:cNvGrpSpPr>
              <a:grpSpLocks/>
            </p:cNvGrpSpPr>
            <p:nvPr/>
          </p:nvGrpSpPr>
          <p:grpSpPr bwMode="auto">
            <a:xfrm>
              <a:off x="2824163" y="1582738"/>
              <a:ext cx="660400" cy="322262"/>
              <a:chOff x="769225" y="3995953"/>
              <a:chExt cx="615589" cy="326003"/>
            </a:xfrm>
          </p:grpSpPr>
          <p:sp>
            <p:nvSpPr>
              <p:cNvPr id="26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4" name="Rectangle 26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232" name="TextBox 231"/>
            <p:cNvSpPr txBox="1"/>
            <p:nvPr/>
          </p:nvSpPr>
          <p:spPr bwMode="auto">
            <a:xfrm>
              <a:off x="1827213" y="1574801"/>
              <a:ext cx="705749" cy="338555"/>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grpSp>
          <p:nvGrpSpPr>
            <p:cNvPr id="233" name="Group 121"/>
            <p:cNvGrpSpPr>
              <a:grpSpLocks/>
            </p:cNvGrpSpPr>
            <p:nvPr/>
          </p:nvGrpSpPr>
          <p:grpSpPr bwMode="auto">
            <a:xfrm>
              <a:off x="3516312" y="1568450"/>
              <a:ext cx="754473" cy="2101850"/>
              <a:chOff x="3516312" y="3826177"/>
              <a:chExt cx="754473" cy="2101849"/>
            </a:xfrm>
          </p:grpSpPr>
          <p:sp>
            <p:nvSpPr>
              <p:cNvPr id="254"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5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6"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8"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9"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0"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1" name="Rectangle 260"/>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62" name="TextBox 261"/>
              <p:cNvSpPr txBox="1"/>
              <p:nvPr/>
            </p:nvSpPr>
            <p:spPr>
              <a:xfrm>
                <a:off x="3560761" y="3832528"/>
                <a:ext cx="710024"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grpSp>
        <p:sp>
          <p:nvSpPr>
            <p:cNvPr id="234" name="Rectangle 233"/>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5" name="Rectangle 234"/>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6" name="Rectangle 235"/>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7" name="Rectangle 236"/>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8" name="Rectangle 237"/>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9" name="Rectangle 238"/>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0" name="Rectangle 239"/>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1" name="Rectangle 240"/>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2" name="Rectangle 241"/>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3" name="Rectangle 242"/>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4" name="Rectangle 243"/>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5" name="Rectangle 244"/>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6" name="Rectangle 245"/>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7" name="Rectangle 246"/>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8" name="Rectangle 247"/>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9" name="Rectangle 248"/>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0" name="Rectangle 249"/>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1" name="Rectangle 250"/>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2" name="Rectangle 251"/>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3" name="Rectangle 252"/>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71" name="Group 351"/>
          <p:cNvGrpSpPr>
            <a:grpSpLocks/>
          </p:cNvGrpSpPr>
          <p:nvPr/>
        </p:nvGrpSpPr>
        <p:grpSpPr bwMode="auto">
          <a:xfrm>
            <a:off x="4572000" y="1096566"/>
            <a:ext cx="2630399" cy="1576388"/>
            <a:chOff x="763588" y="1568450"/>
            <a:chExt cx="3507197" cy="2101850"/>
          </a:xfrm>
        </p:grpSpPr>
        <p:sp>
          <p:nvSpPr>
            <p:cNvPr id="272"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73"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74" name="Rectangle 273"/>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5"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76" name="Rectangle 275"/>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7"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78" name="Rectangle 277"/>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9"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0" name="Rectangle 279"/>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1"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2" name="Rectangle 281"/>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3"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4"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5"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6"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7"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8"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9"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0"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1"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2"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3"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4"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5"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6"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7"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298" name="Group 171"/>
            <p:cNvGrpSpPr>
              <a:grpSpLocks/>
            </p:cNvGrpSpPr>
            <p:nvPr/>
          </p:nvGrpSpPr>
          <p:grpSpPr bwMode="auto">
            <a:xfrm>
              <a:off x="785813" y="1582738"/>
              <a:ext cx="660400" cy="322262"/>
              <a:chOff x="769225" y="3995953"/>
              <a:chExt cx="615589" cy="326003"/>
            </a:xfrm>
          </p:grpSpPr>
          <p:sp>
            <p:nvSpPr>
              <p:cNvPr id="339" name="Rectangle 338"/>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340" name="Rectangle 33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99" name="Group 181"/>
            <p:cNvGrpSpPr>
              <a:grpSpLocks/>
            </p:cNvGrpSpPr>
            <p:nvPr/>
          </p:nvGrpSpPr>
          <p:grpSpPr bwMode="auto">
            <a:xfrm>
              <a:off x="1465263" y="1582738"/>
              <a:ext cx="658812" cy="322262"/>
              <a:chOff x="769225" y="3995953"/>
              <a:chExt cx="615589" cy="326003"/>
            </a:xfrm>
          </p:grpSpPr>
          <p:sp>
            <p:nvSpPr>
              <p:cNvPr id="33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8" name="Rectangle 33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300" name="Group 184"/>
            <p:cNvGrpSpPr>
              <a:grpSpLocks/>
            </p:cNvGrpSpPr>
            <p:nvPr/>
          </p:nvGrpSpPr>
          <p:grpSpPr bwMode="auto">
            <a:xfrm>
              <a:off x="2144713" y="1582738"/>
              <a:ext cx="658812" cy="322262"/>
              <a:chOff x="769225" y="3995953"/>
              <a:chExt cx="615589" cy="326003"/>
            </a:xfrm>
          </p:grpSpPr>
          <p:sp>
            <p:nvSpPr>
              <p:cNvPr id="335"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6" name="Rectangle 335"/>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301" name="Group 187"/>
            <p:cNvGrpSpPr>
              <a:grpSpLocks/>
            </p:cNvGrpSpPr>
            <p:nvPr/>
          </p:nvGrpSpPr>
          <p:grpSpPr bwMode="auto">
            <a:xfrm>
              <a:off x="2824163" y="1582738"/>
              <a:ext cx="660400" cy="322262"/>
              <a:chOff x="769225" y="3995953"/>
              <a:chExt cx="615589" cy="326003"/>
            </a:xfrm>
          </p:grpSpPr>
          <p:sp>
            <p:nvSpPr>
              <p:cNvPr id="33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4" name="Rectangle 33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302" name="TextBox 301"/>
            <p:cNvSpPr txBox="1"/>
            <p:nvPr/>
          </p:nvSpPr>
          <p:spPr bwMode="auto">
            <a:xfrm>
              <a:off x="1827213" y="1574801"/>
              <a:ext cx="705749" cy="338555"/>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grpSp>
          <p:nvGrpSpPr>
            <p:cNvPr id="303" name="Group 121"/>
            <p:cNvGrpSpPr>
              <a:grpSpLocks/>
            </p:cNvGrpSpPr>
            <p:nvPr/>
          </p:nvGrpSpPr>
          <p:grpSpPr bwMode="auto">
            <a:xfrm>
              <a:off x="3516312" y="1568450"/>
              <a:ext cx="754473" cy="2101850"/>
              <a:chOff x="3516312" y="3826177"/>
              <a:chExt cx="754473" cy="2101849"/>
            </a:xfrm>
          </p:grpSpPr>
          <p:sp>
            <p:nvSpPr>
              <p:cNvPr id="324"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32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26"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2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28"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29"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0"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1" name="Rectangle 330"/>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32" name="TextBox 331"/>
              <p:cNvSpPr txBox="1"/>
              <p:nvPr/>
            </p:nvSpPr>
            <p:spPr>
              <a:xfrm>
                <a:off x="3560761" y="3832528"/>
                <a:ext cx="710024"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grpSp>
        <p:sp>
          <p:nvSpPr>
            <p:cNvPr id="304" name="Rectangle 303"/>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05" name="Rectangle 304"/>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06" name="Rectangle 305"/>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07" name="Rectangle 306"/>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08" name="Rectangle 307"/>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09" name="Rectangle 308"/>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0" name="Rectangle 309"/>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1" name="Rectangle 310"/>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2" name="Rectangle 311"/>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3" name="Rectangle 312"/>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4" name="Rectangle 313"/>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5" name="Rectangle 314"/>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6" name="Rectangle 315"/>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7" name="Rectangle 316"/>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8" name="Rectangle 317"/>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9" name="Rectangle 318"/>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0" name="Rectangle 319"/>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1" name="Rectangle 320"/>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2" name="Rectangle 321"/>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3" name="Rectangle 322"/>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Tree>
    <p:extLst>
      <p:ext uri="{BB962C8B-B14F-4D97-AF65-F5344CB8AC3E}">
        <p14:creationId xmlns:p14="http://schemas.microsoft.com/office/powerpoint/2010/main" val="2143292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481" y="-27383"/>
            <a:ext cx="7886700" cy="994172"/>
          </a:xfrm>
        </p:spPr>
        <p:txBody>
          <a:bodyPr>
            <a:normAutofit/>
          </a:bodyPr>
          <a:lstStyle/>
          <a:p>
            <a:r>
              <a:rPr lang="en-US" altLang="en-US" dirty="0"/>
              <a:t>“Honestly” Assessing Selected Model Performance</a:t>
            </a:r>
          </a:p>
        </p:txBody>
      </p:sp>
      <p:sp>
        <p:nvSpPr>
          <p:cNvPr id="5" name="Content Placeholder 4"/>
          <p:cNvSpPr>
            <a:spLocks noGrp="1"/>
          </p:cNvSpPr>
          <p:nvPr>
            <p:ph idx="1"/>
          </p:nvPr>
        </p:nvSpPr>
        <p:spPr/>
        <p:txBody>
          <a:bodyPr>
            <a:normAutofit/>
          </a:bodyPr>
          <a:lstStyle/>
          <a:p>
            <a:pPr marL="342900" lvl="1" indent="0">
              <a:buNone/>
            </a:pPr>
            <a:endParaRPr lang="en-CA" dirty="0"/>
          </a:p>
          <a:p>
            <a:pPr lvl="1"/>
            <a:endParaRPr lang="en-CA" dirty="0"/>
          </a:p>
        </p:txBody>
      </p:sp>
      <p:sp>
        <p:nvSpPr>
          <p:cNvPr id="187" name="Isosceles Triangle 186"/>
          <p:cNvSpPr/>
          <p:nvPr/>
        </p:nvSpPr>
        <p:spPr bwMode="auto">
          <a:xfrm rot="5400000">
            <a:off x="3995738" y="3471863"/>
            <a:ext cx="421481" cy="340519"/>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66675" tIns="66675" rIns="66675" bIns="66675"/>
          <a:lstStyle/>
          <a:p>
            <a:pPr algn="ctr">
              <a:defRPr/>
            </a:pPr>
            <a:endParaRPr lang="en-US" sz="1800" dirty="0">
              <a:latin typeface="Arial"/>
              <a:cs typeface="Arial" charset="0"/>
            </a:endParaRPr>
          </a:p>
        </p:txBody>
      </p:sp>
      <p:sp>
        <p:nvSpPr>
          <p:cNvPr id="188" name="TextBox 127"/>
          <p:cNvSpPr txBox="1">
            <a:spLocks noChangeArrowheads="1"/>
          </p:cNvSpPr>
          <p:nvPr/>
        </p:nvSpPr>
        <p:spPr bwMode="auto">
          <a:xfrm>
            <a:off x="4232672" y="3659981"/>
            <a:ext cx="253596" cy="253916"/>
          </a:xfrm>
          <a:prstGeom prst="rect">
            <a:avLst/>
          </a:prstGeom>
          <a:noFill/>
          <a:ln w="9525">
            <a:noFill/>
            <a:miter lim="800000"/>
            <a:headEnd/>
            <a:tailEnd/>
          </a:ln>
        </p:spPr>
        <p:txBody>
          <a:bodyPr wrap="none">
            <a:spAutoFit/>
          </a:bodyPr>
          <a:lstStyle/>
          <a:p>
            <a:pPr>
              <a:defRPr/>
            </a:pPr>
            <a:r>
              <a:rPr lang="en-US" sz="1050" b="1" dirty="0">
                <a:solidFill>
                  <a:schemeClr val="tx2">
                    <a:lumMod val="60000"/>
                    <a:lumOff val="40000"/>
                  </a:schemeClr>
                </a:solidFill>
                <a:latin typeface="+mj-lt"/>
                <a:cs typeface="Courier New" pitchFamily="49" charset="0"/>
              </a:rPr>
              <a:t>3</a:t>
            </a:r>
          </a:p>
        </p:txBody>
      </p:sp>
      <p:sp>
        <p:nvSpPr>
          <p:cNvPr id="190" name="Text Box 10"/>
          <p:cNvSpPr txBox="1">
            <a:spLocks noChangeArrowheads="1"/>
          </p:cNvSpPr>
          <p:nvPr/>
        </p:nvSpPr>
        <p:spPr bwMode="auto">
          <a:xfrm>
            <a:off x="1775957" y="826294"/>
            <a:ext cx="1080809" cy="300082"/>
          </a:xfrm>
          <a:prstGeom prst="rect">
            <a:avLst/>
          </a:prstGeom>
          <a:noFill/>
          <a:ln w="28575">
            <a:noFill/>
            <a:miter lim="800000"/>
            <a:headEnd/>
            <a:tailEnd type="none" w="med" len="lg"/>
          </a:ln>
        </p:spPr>
        <p:txBody>
          <a:bodyPr wrap="none">
            <a:spAutoFit/>
          </a:bodyPr>
          <a:lstStyle/>
          <a:p>
            <a:pPr algn="ctr">
              <a:defRPr/>
            </a:pPr>
            <a:r>
              <a:rPr lang="en-US" sz="1350" b="1" i="1" dirty="0">
                <a:solidFill>
                  <a:schemeClr val="tx2">
                    <a:lumMod val="60000"/>
                    <a:lumOff val="40000"/>
                  </a:schemeClr>
                </a:solidFill>
                <a:latin typeface="Arial Narrow" pitchFamily="34" charset="0"/>
                <a:cs typeface="Arial" charset="0"/>
              </a:rPr>
              <a:t>Training Data</a:t>
            </a:r>
          </a:p>
        </p:txBody>
      </p:sp>
      <p:sp>
        <p:nvSpPr>
          <p:cNvPr id="191" name="Text Box 10"/>
          <p:cNvSpPr txBox="1">
            <a:spLocks noChangeArrowheads="1"/>
          </p:cNvSpPr>
          <p:nvPr/>
        </p:nvSpPr>
        <p:spPr bwMode="auto">
          <a:xfrm>
            <a:off x="4809035" y="826294"/>
            <a:ext cx="808235" cy="300082"/>
          </a:xfrm>
          <a:prstGeom prst="rect">
            <a:avLst/>
          </a:prstGeom>
          <a:noFill/>
          <a:ln w="28575">
            <a:noFill/>
            <a:miter lim="800000"/>
            <a:headEnd/>
            <a:tailEnd type="none" w="med" len="lg"/>
          </a:ln>
        </p:spPr>
        <p:txBody>
          <a:bodyPr wrap="none">
            <a:spAutoFit/>
          </a:bodyPr>
          <a:lstStyle/>
          <a:p>
            <a:pPr algn="ctr">
              <a:defRPr/>
            </a:pPr>
            <a:r>
              <a:rPr lang="en-US" sz="1350" b="1" i="1" dirty="0">
                <a:solidFill>
                  <a:schemeClr val="tx2">
                    <a:lumMod val="60000"/>
                    <a:lumOff val="40000"/>
                  </a:schemeClr>
                </a:solidFill>
                <a:latin typeface="Arial Narrow" pitchFamily="34" charset="0"/>
                <a:cs typeface="Arial" charset="0"/>
              </a:rPr>
              <a:t>Test Data</a:t>
            </a:r>
          </a:p>
        </p:txBody>
      </p:sp>
      <p:grpSp>
        <p:nvGrpSpPr>
          <p:cNvPr id="192" name="Group 253"/>
          <p:cNvGrpSpPr>
            <a:grpSpLocks/>
          </p:cNvGrpSpPr>
          <p:nvPr/>
        </p:nvGrpSpPr>
        <p:grpSpPr bwMode="auto">
          <a:xfrm>
            <a:off x="4700588" y="3558779"/>
            <a:ext cx="516731" cy="115490"/>
            <a:chOff x="4371975" y="4524375"/>
            <a:chExt cx="638175" cy="142875"/>
          </a:xfrm>
        </p:grpSpPr>
        <p:sp>
          <p:nvSpPr>
            <p:cNvPr id="193" name="5-Point Star 192"/>
            <p:cNvSpPr/>
            <p:nvPr/>
          </p:nvSpPr>
          <p:spPr bwMode="auto">
            <a:xfrm>
              <a:off x="4371975" y="4524375"/>
              <a:ext cx="14263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4" name="5-Point Star 193"/>
            <p:cNvSpPr/>
            <p:nvPr/>
          </p:nvSpPr>
          <p:spPr bwMode="auto">
            <a:xfrm>
              <a:off x="4495493" y="4524375"/>
              <a:ext cx="14263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5" name="5-Point Star 194"/>
            <p:cNvSpPr/>
            <p:nvPr/>
          </p:nvSpPr>
          <p:spPr bwMode="auto">
            <a:xfrm>
              <a:off x="4619010" y="4524375"/>
              <a:ext cx="14410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6" name="5-Point Star 195"/>
            <p:cNvSpPr/>
            <p:nvPr/>
          </p:nvSpPr>
          <p:spPr bwMode="auto">
            <a:xfrm>
              <a:off x="4743999" y="4524375"/>
              <a:ext cx="14263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197" name="5-Point Star 196"/>
            <p:cNvSpPr/>
            <p:nvPr/>
          </p:nvSpPr>
          <p:spPr bwMode="auto">
            <a:xfrm>
              <a:off x="4867517" y="4524375"/>
              <a:ext cx="14263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200" name="Rectangle 27"/>
          <p:cNvSpPr>
            <a:spLocks noChangeArrowheads="1"/>
          </p:cNvSpPr>
          <p:nvPr/>
        </p:nvSpPr>
        <p:spPr bwMode="auto">
          <a:xfrm>
            <a:off x="5381624" y="3151585"/>
            <a:ext cx="307657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squar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dirty="0">
                <a:solidFill>
                  <a:schemeClr val="tx2"/>
                </a:solidFill>
                <a:latin typeface="Arial Narrow" panose="020B0606020202030204" pitchFamily="34" charset="0"/>
              </a:rPr>
              <a:t>Rate the model’s performance on a test set of data… A set of data not used in the training of the model or to cross validate the model.</a:t>
            </a:r>
          </a:p>
        </p:txBody>
      </p:sp>
      <p:grpSp>
        <p:nvGrpSpPr>
          <p:cNvPr id="201" name="Group 241"/>
          <p:cNvGrpSpPr>
            <a:grpSpLocks/>
          </p:cNvGrpSpPr>
          <p:nvPr/>
        </p:nvGrpSpPr>
        <p:grpSpPr bwMode="auto">
          <a:xfrm>
            <a:off x="1754981" y="1096566"/>
            <a:ext cx="2630399" cy="1576388"/>
            <a:chOff x="763588" y="1568450"/>
            <a:chExt cx="3507197" cy="2101850"/>
          </a:xfrm>
        </p:grpSpPr>
        <p:sp>
          <p:nvSpPr>
            <p:cNvPr id="202"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03"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4" name="Rectangle 203"/>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5"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6" name="Rectangle 205"/>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7"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08" name="Rectangle 207"/>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09"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0" name="Rectangle 209"/>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1"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2" name="Rectangle 211"/>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13"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4"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5"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6"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7"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8"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19"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0"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1"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2"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3"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4"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5"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6"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27"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228" name="Group 171"/>
            <p:cNvGrpSpPr>
              <a:grpSpLocks/>
            </p:cNvGrpSpPr>
            <p:nvPr/>
          </p:nvGrpSpPr>
          <p:grpSpPr bwMode="auto">
            <a:xfrm>
              <a:off x="785813" y="1582738"/>
              <a:ext cx="660400" cy="322262"/>
              <a:chOff x="769225" y="3995953"/>
              <a:chExt cx="615589" cy="326003"/>
            </a:xfrm>
          </p:grpSpPr>
          <p:sp>
            <p:nvSpPr>
              <p:cNvPr id="269" name="Rectangle 268"/>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270" name="Rectangle 26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29" name="Group 181"/>
            <p:cNvGrpSpPr>
              <a:grpSpLocks/>
            </p:cNvGrpSpPr>
            <p:nvPr/>
          </p:nvGrpSpPr>
          <p:grpSpPr bwMode="auto">
            <a:xfrm>
              <a:off x="1465263" y="1582738"/>
              <a:ext cx="658812" cy="322262"/>
              <a:chOff x="769225" y="3995953"/>
              <a:chExt cx="615589" cy="326003"/>
            </a:xfrm>
          </p:grpSpPr>
          <p:sp>
            <p:nvSpPr>
              <p:cNvPr id="26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8" name="Rectangle 26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30" name="Group 184"/>
            <p:cNvGrpSpPr>
              <a:grpSpLocks/>
            </p:cNvGrpSpPr>
            <p:nvPr/>
          </p:nvGrpSpPr>
          <p:grpSpPr bwMode="auto">
            <a:xfrm>
              <a:off x="2144713" y="1582738"/>
              <a:ext cx="658812" cy="322262"/>
              <a:chOff x="769225" y="3995953"/>
              <a:chExt cx="615589" cy="326003"/>
            </a:xfrm>
          </p:grpSpPr>
          <p:sp>
            <p:nvSpPr>
              <p:cNvPr id="265"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6" name="Rectangle 265"/>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31" name="Group 187"/>
            <p:cNvGrpSpPr>
              <a:grpSpLocks/>
            </p:cNvGrpSpPr>
            <p:nvPr/>
          </p:nvGrpSpPr>
          <p:grpSpPr bwMode="auto">
            <a:xfrm>
              <a:off x="2824163" y="1582738"/>
              <a:ext cx="660400" cy="322262"/>
              <a:chOff x="769225" y="3995953"/>
              <a:chExt cx="615589" cy="326003"/>
            </a:xfrm>
          </p:grpSpPr>
          <p:sp>
            <p:nvSpPr>
              <p:cNvPr id="26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4" name="Rectangle 26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232" name="TextBox 231"/>
            <p:cNvSpPr txBox="1"/>
            <p:nvPr/>
          </p:nvSpPr>
          <p:spPr bwMode="auto">
            <a:xfrm>
              <a:off x="1827213" y="1574801"/>
              <a:ext cx="705749" cy="338555"/>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grpSp>
          <p:nvGrpSpPr>
            <p:cNvPr id="233" name="Group 121"/>
            <p:cNvGrpSpPr>
              <a:grpSpLocks/>
            </p:cNvGrpSpPr>
            <p:nvPr/>
          </p:nvGrpSpPr>
          <p:grpSpPr bwMode="auto">
            <a:xfrm>
              <a:off x="3516312" y="1568450"/>
              <a:ext cx="754473" cy="2101850"/>
              <a:chOff x="3516312" y="3826177"/>
              <a:chExt cx="754473" cy="2101849"/>
            </a:xfrm>
          </p:grpSpPr>
          <p:sp>
            <p:nvSpPr>
              <p:cNvPr id="254"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5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6"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8"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59"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0"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61" name="Rectangle 260"/>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62" name="TextBox 261"/>
              <p:cNvSpPr txBox="1"/>
              <p:nvPr/>
            </p:nvSpPr>
            <p:spPr>
              <a:xfrm>
                <a:off x="3560761" y="3832528"/>
                <a:ext cx="710024"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grpSp>
        <p:sp>
          <p:nvSpPr>
            <p:cNvPr id="234" name="Rectangle 233"/>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5" name="Rectangle 234"/>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6" name="Rectangle 235"/>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7" name="Rectangle 236"/>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8" name="Rectangle 237"/>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39" name="Rectangle 238"/>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0" name="Rectangle 239"/>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1" name="Rectangle 240"/>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2" name="Rectangle 241"/>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3" name="Rectangle 242"/>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4" name="Rectangle 243"/>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5" name="Rectangle 244"/>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6" name="Rectangle 245"/>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7" name="Rectangle 246"/>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8" name="Rectangle 247"/>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49" name="Rectangle 248"/>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0" name="Rectangle 249"/>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1" name="Rectangle 250"/>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2" name="Rectangle 251"/>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53" name="Rectangle 252"/>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71" name="Group 351"/>
          <p:cNvGrpSpPr>
            <a:grpSpLocks/>
          </p:cNvGrpSpPr>
          <p:nvPr/>
        </p:nvGrpSpPr>
        <p:grpSpPr bwMode="auto">
          <a:xfrm>
            <a:off x="4572000" y="1096566"/>
            <a:ext cx="2630399" cy="1576388"/>
            <a:chOff x="763588" y="1568450"/>
            <a:chExt cx="3507197" cy="2101850"/>
          </a:xfrm>
        </p:grpSpPr>
        <p:sp>
          <p:nvSpPr>
            <p:cNvPr id="272"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273"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74" name="Rectangle 273"/>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5"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76" name="Rectangle 275"/>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7"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78" name="Rectangle 277"/>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79"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0" name="Rectangle 279"/>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1"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2" name="Rectangle 281"/>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283"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4"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5"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6"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7"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8"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89"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0"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1"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2"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3"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4"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5"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6"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297"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grpSp>
          <p:nvGrpSpPr>
            <p:cNvPr id="298" name="Group 171"/>
            <p:cNvGrpSpPr>
              <a:grpSpLocks/>
            </p:cNvGrpSpPr>
            <p:nvPr/>
          </p:nvGrpSpPr>
          <p:grpSpPr bwMode="auto">
            <a:xfrm>
              <a:off x="785813" y="1582738"/>
              <a:ext cx="660400" cy="322262"/>
              <a:chOff x="769225" y="3995953"/>
              <a:chExt cx="615589" cy="326003"/>
            </a:xfrm>
          </p:grpSpPr>
          <p:sp>
            <p:nvSpPr>
              <p:cNvPr id="339" name="Rectangle 338"/>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solidFill>
                    <a:schemeClr val="bg2">
                      <a:lumMod val="20000"/>
                      <a:lumOff val="80000"/>
                    </a:schemeClr>
                  </a:solidFill>
                  <a:latin typeface="Arial"/>
                  <a:cs typeface="Arial" charset="0"/>
                </a:endParaRPr>
              </a:p>
            </p:txBody>
          </p:sp>
          <p:sp>
            <p:nvSpPr>
              <p:cNvPr id="340" name="Rectangle 33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299" name="Group 181"/>
            <p:cNvGrpSpPr>
              <a:grpSpLocks/>
            </p:cNvGrpSpPr>
            <p:nvPr/>
          </p:nvGrpSpPr>
          <p:grpSpPr bwMode="auto">
            <a:xfrm>
              <a:off x="1465263" y="1582738"/>
              <a:ext cx="658812" cy="322262"/>
              <a:chOff x="769225" y="3995953"/>
              <a:chExt cx="615589" cy="326003"/>
            </a:xfrm>
          </p:grpSpPr>
          <p:sp>
            <p:nvSpPr>
              <p:cNvPr id="33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8" name="Rectangle 33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300" name="Group 184"/>
            <p:cNvGrpSpPr>
              <a:grpSpLocks/>
            </p:cNvGrpSpPr>
            <p:nvPr/>
          </p:nvGrpSpPr>
          <p:grpSpPr bwMode="auto">
            <a:xfrm>
              <a:off x="2144713" y="1582738"/>
              <a:ext cx="658812" cy="322262"/>
              <a:chOff x="769225" y="3995953"/>
              <a:chExt cx="615589" cy="326003"/>
            </a:xfrm>
          </p:grpSpPr>
          <p:sp>
            <p:nvSpPr>
              <p:cNvPr id="335"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6" name="Rectangle 335"/>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grpSp>
          <p:nvGrpSpPr>
            <p:cNvPr id="301" name="Group 187"/>
            <p:cNvGrpSpPr>
              <a:grpSpLocks/>
            </p:cNvGrpSpPr>
            <p:nvPr/>
          </p:nvGrpSpPr>
          <p:grpSpPr bwMode="auto">
            <a:xfrm>
              <a:off x="2824163" y="1582738"/>
              <a:ext cx="660400" cy="322262"/>
              <a:chOff x="769225" y="3995953"/>
              <a:chExt cx="615589" cy="326003"/>
            </a:xfrm>
          </p:grpSpPr>
          <p:sp>
            <p:nvSpPr>
              <p:cNvPr id="33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4" name="Rectangle 33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
          <p:nvSpPr>
            <p:cNvPr id="302" name="TextBox 301"/>
            <p:cNvSpPr txBox="1"/>
            <p:nvPr/>
          </p:nvSpPr>
          <p:spPr bwMode="auto">
            <a:xfrm>
              <a:off x="1827213" y="1574801"/>
              <a:ext cx="705749" cy="338555"/>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inputs</a:t>
              </a:r>
            </a:p>
          </p:txBody>
        </p:sp>
        <p:grpSp>
          <p:nvGrpSpPr>
            <p:cNvPr id="303" name="Group 121"/>
            <p:cNvGrpSpPr>
              <a:grpSpLocks/>
            </p:cNvGrpSpPr>
            <p:nvPr/>
          </p:nvGrpSpPr>
          <p:grpSpPr bwMode="auto">
            <a:xfrm>
              <a:off x="3516312" y="1568450"/>
              <a:ext cx="754473" cy="2101850"/>
              <a:chOff x="3516312" y="3826177"/>
              <a:chExt cx="754473" cy="2101849"/>
            </a:xfrm>
          </p:grpSpPr>
          <p:sp>
            <p:nvSpPr>
              <p:cNvPr id="324"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1800" dirty="0">
                  <a:latin typeface="Arial"/>
                  <a:cs typeface="Arial" charset="0"/>
                </a:endParaRPr>
              </a:p>
            </p:txBody>
          </p:sp>
          <p:sp>
            <p:nvSpPr>
              <p:cNvPr id="32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26"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2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28"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29"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0"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66675" tIns="66675" rIns="66675" bIns="66675"/>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331" name="Rectangle 330"/>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32" name="TextBox 331"/>
              <p:cNvSpPr txBox="1"/>
              <p:nvPr/>
            </p:nvSpPr>
            <p:spPr>
              <a:xfrm>
                <a:off x="3560761" y="3832528"/>
                <a:ext cx="710024" cy="338554"/>
              </a:xfrm>
              <a:prstGeom prst="rect">
                <a:avLst/>
              </a:prstGeom>
              <a:noFill/>
            </p:spPr>
            <p:txBody>
              <a:bodyPr wrap="none">
                <a:spAutoFit/>
              </a:bodyPr>
              <a:lstStyle/>
              <a:p>
                <a:pPr>
                  <a:defRPr/>
                </a:pPr>
                <a:r>
                  <a:rPr lang="en-US" sz="1050" b="1" i="1" dirty="0">
                    <a:solidFill>
                      <a:schemeClr val="tx2">
                        <a:lumMod val="75000"/>
                      </a:schemeClr>
                    </a:solidFill>
                    <a:latin typeface="+mj-lt"/>
                    <a:cs typeface="Arial" charset="0"/>
                  </a:rPr>
                  <a:t>target</a:t>
                </a:r>
              </a:p>
            </p:txBody>
          </p:sp>
        </p:grpSp>
        <p:sp>
          <p:nvSpPr>
            <p:cNvPr id="304" name="Rectangle 303"/>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05" name="Rectangle 304"/>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06" name="Rectangle 305"/>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07" name="Rectangle 306"/>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08" name="Rectangle 307"/>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09" name="Rectangle 308"/>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0" name="Rectangle 309"/>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1" name="Rectangle 310"/>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2" name="Rectangle 311"/>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3" name="Rectangle 312"/>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4" name="Rectangle 313"/>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5" name="Rectangle 314"/>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6" name="Rectangle 315"/>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7" name="Rectangle 316"/>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8" name="Rectangle 317"/>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19" name="Rectangle 318"/>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0" name="Rectangle 319"/>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1" name="Rectangle 320"/>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2" name="Rectangle 321"/>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sp>
          <p:nvSpPr>
            <p:cNvPr id="323" name="Rectangle 322"/>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66675" tIns="66675" rIns="66675" bIns="66675"/>
            <a:lstStyle/>
            <a:p>
              <a:pPr algn="ctr">
                <a:defRPr/>
              </a:pPr>
              <a:endParaRPr lang="en-US" sz="1800" dirty="0">
                <a:latin typeface="Arial"/>
                <a:cs typeface="Arial" charset="0"/>
              </a:endParaRPr>
            </a:p>
          </p:txBody>
        </p:sp>
      </p:grpSp>
    </p:spTree>
    <p:extLst>
      <p:ext uri="{BB962C8B-B14F-4D97-AF65-F5344CB8AC3E}">
        <p14:creationId xmlns:p14="http://schemas.microsoft.com/office/powerpoint/2010/main" val="8523757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25" y="0"/>
            <a:ext cx="7886700" cy="994172"/>
          </a:xfrm>
        </p:spPr>
        <p:txBody>
          <a:bodyPr/>
          <a:lstStyle/>
          <a:p>
            <a:r>
              <a:rPr lang="en-US" dirty="0"/>
              <a:t>K-fold Cross Validation</a:t>
            </a:r>
          </a:p>
        </p:txBody>
      </p:sp>
      <p:pic>
        <p:nvPicPr>
          <p:cNvPr id="4" name="Picture 3"/>
          <p:cNvPicPr>
            <a:picLocks noChangeAspect="1"/>
          </p:cNvPicPr>
          <p:nvPr/>
        </p:nvPicPr>
        <p:blipFill>
          <a:blip r:embed="rId2"/>
          <a:stretch>
            <a:fillRect/>
          </a:stretch>
        </p:blipFill>
        <p:spPr>
          <a:xfrm>
            <a:off x="3216663" y="1002299"/>
            <a:ext cx="5670850" cy="3030411"/>
          </a:xfrm>
          <a:prstGeom prst="rect">
            <a:avLst/>
          </a:prstGeom>
        </p:spPr>
      </p:pic>
      <p:sp>
        <p:nvSpPr>
          <p:cNvPr id="3" name="Rectangle 2"/>
          <p:cNvSpPr/>
          <p:nvPr/>
        </p:nvSpPr>
        <p:spPr>
          <a:xfrm>
            <a:off x="1933873" y="4248150"/>
            <a:ext cx="5504852" cy="773289"/>
          </a:xfrm>
          <a:prstGeom prst="rect">
            <a:avLst/>
          </a:prstGeom>
        </p:spPr>
        <p:txBody>
          <a:bodyPr wrap="square">
            <a:spAutoFit/>
          </a:bodyPr>
          <a:lstStyle/>
          <a:p>
            <a:r>
              <a:rPr lang="en-US" sz="825" dirty="0"/>
              <a:t>(source: Van der Aalst, W. (2011). Process mining: discovery, conformance and enhancement of business processes.)</a:t>
            </a:r>
          </a:p>
          <a:p>
            <a:br>
              <a:rPr lang="en-US" sz="1800" dirty="0"/>
            </a:br>
            <a:endParaRPr lang="en-US" sz="1800" dirty="0"/>
          </a:p>
        </p:txBody>
      </p:sp>
      <p:sp>
        <p:nvSpPr>
          <p:cNvPr id="6" name="TextBox 5">
            <a:extLst>
              <a:ext uri="{FF2B5EF4-FFF2-40B4-BE49-F238E27FC236}">
                <a16:creationId xmlns:a16="http://schemas.microsoft.com/office/drawing/2014/main" id="{C65D0720-3E3D-3A8D-7A0C-12D21471AA46}"/>
              </a:ext>
            </a:extLst>
          </p:cNvPr>
          <p:cNvSpPr txBox="1"/>
          <p:nvPr/>
        </p:nvSpPr>
        <p:spPr>
          <a:xfrm>
            <a:off x="185980" y="824139"/>
            <a:ext cx="3030683" cy="3416320"/>
          </a:xfrm>
          <a:prstGeom prst="rect">
            <a:avLst/>
          </a:prstGeom>
          <a:noFill/>
        </p:spPr>
        <p:txBody>
          <a:bodyPr wrap="square">
            <a:spAutoFit/>
          </a:bodyPr>
          <a:lstStyle/>
          <a:p>
            <a:pPr algn="l" fontAlgn="base">
              <a:buFont typeface="+mj-lt"/>
              <a:buAutoNum type="arabicPeriod"/>
            </a:pPr>
            <a:r>
              <a:rPr lang="en-US" b="0" i="0" dirty="0">
                <a:solidFill>
                  <a:srgbClr val="555555"/>
                </a:solidFill>
                <a:effectLst/>
                <a:latin typeface="Helvetica Neue" panose="02000503000000020004" pitchFamily="2" charset="0"/>
              </a:rPr>
              <a:t>Shuffle the dataset randomly.</a:t>
            </a:r>
          </a:p>
          <a:p>
            <a:pPr algn="l" fontAlgn="base">
              <a:buFont typeface="+mj-lt"/>
              <a:buAutoNum type="arabicPeriod"/>
            </a:pPr>
            <a:r>
              <a:rPr lang="en-US" b="0" i="0" dirty="0">
                <a:solidFill>
                  <a:srgbClr val="555555"/>
                </a:solidFill>
                <a:effectLst/>
                <a:latin typeface="Helvetica Neue" panose="02000503000000020004" pitchFamily="2" charset="0"/>
              </a:rPr>
              <a:t>Split the dataset into k groups.</a:t>
            </a:r>
          </a:p>
          <a:p>
            <a:pPr algn="l" fontAlgn="base">
              <a:buFont typeface="+mj-lt"/>
              <a:buAutoNum type="arabicPeriod"/>
            </a:pPr>
            <a:r>
              <a:rPr lang="en-US" dirty="0">
                <a:solidFill>
                  <a:srgbClr val="555555"/>
                </a:solidFill>
                <a:latin typeface="Helvetica Neue" panose="02000503000000020004" pitchFamily="2" charset="0"/>
              </a:rPr>
              <a:t>Repeat k times the following…</a:t>
            </a:r>
            <a:endParaRPr lang="en-US" b="0" i="0" dirty="0">
              <a:solidFill>
                <a:srgbClr val="555555"/>
              </a:solidFill>
              <a:effectLst/>
              <a:latin typeface="Helvetica Neue" panose="02000503000000020004" pitchFamily="2" charset="0"/>
            </a:endParaRPr>
          </a:p>
          <a:p>
            <a:pPr marL="742950" lvl="1" indent="-285750" algn="l" fontAlgn="base">
              <a:buFont typeface="+mj-lt"/>
              <a:buAutoNum type="arabicPeriod"/>
            </a:pPr>
            <a:r>
              <a:rPr lang="en-US" b="0" i="0" dirty="0">
                <a:solidFill>
                  <a:srgbClr val="555555"/>
                </a:solidFill>
                <a:effectLst/>
                <a:latin typeface="Helvetica Neue" panose="02000503000000020004" pitchFamily="2" charset="0"/>
              </a:rPr>
              <a:t>Take one of the k-groups as a hold-out or test data set (one that hasn’t yet been used)</a:t>
            </a:r>
          </a:p>
          <a:p>
            <a:pPr marL="742950" lvl="1" indent="-285750" algn="l" fontAlgn="base">
              <a:buFont typeface="+mj-lt"/>
              <a:buAutoNum type="arabicPeriod"/>
            </a:pPr>
            <a:r>
              <a:rPr lang="en-US" b="0" i="0" dirty="0">
                <a:solidFill>
                  <a:srgbClr val="555555"/>
                </a:solidFill>
                <a:effectLst/>
                <a:latin typeface="Helvetica Neue" panose="02000503000000020004" pitchFamily="2" charset="0"/>
              </a:rPr>
              <a:t>Take the remaining groups as a training data set</a:t>
            </a:r>
          </a:p>
          <a:p>
            <a:pPr marL="742950" lvl="1" indent="-285750" algn="l" fontAlgn="base">
              <a:buFont typeface="+mj-lt"/>
              <a:buAutoNum type="arabicPeriod"/>
            </a:pPr>
            <a:r>
              <a:rPr lang="en-US" b="0" i="0" dirty="0">
                <a:solidFill>
                  <a:srgbClr val="555555"/>
                </a:solidFill>
                <a:effectLst/>
                <a:latin typeface="Helvetica Neue" panose="02000503000000020004" pitchFamily="2" charset="0"/>
              </a:rPr>
              <a:t>Fit a model on the training set and evaluate it on the test set</a:t>
            </a:r>
          </a:p>
          <a:p>
            <a:pPr marL="742950" lvl="1" indent="-285750" algn="l" fontAlgn="base">
              <a:buFont typeface="+mj-lt"/>
              <a:buAutoNum type="arabicPeriod"/>
            </a:pPr>
            <a:r>
              <a:rPr lang="en-US" b="0" i="0" dirty="0">
                <a:solidFill>
                  <a:srgbClr val="555555"/>
                </a:solidFill>
                <a:effectLst/>
                <a:latin typeface="Helvetica Neue" panose="02000503000000020004" pitchFamily="2" charset="0"/>
              </a:rPr>
              <a:t>Store the evaluation score</a:t>
            </a:r>
          </a:p>
          <a:p>
            <a:pPr algn="l" fontAlgn="base">
              <a:buFont typeface="+mj-lt"/>
              <a:buAutoNum type="arabicPeriod"/>
            </a:pPr>
            <a:r>
              <a:rPr lang="en-US" b="0" i="0" dirty="0">
                <a:solidFill>
                  <a:srgbClr val="555555"/>
                </a:solidFill>
                <a:effectLst/>
                <a:latin typeface="Helvetica Neue" panose="02000503000000020004" pitchFamily="2" charset="0"/>
              </a:rPr>
              <a:t>Summarize the model’s accuracy using the mean of the evaluation scores of the k-tests.</a:t>
            </a:r>
          </a:p>
        </p:txBody>
      </p:sp>
    </p:spTree>
    <p:extLst>
      <p:ext uri="{BB962C8B-B14F-4D97-AF65-F5344CB8AC3E}">
        <p14:creationId xmlns:p14="http://schemas.microsoft.com/office/powerpoint/2010/main" val="41479227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B439D-EF99-8951-DF47-CCC3E4664874}"/>
              </a:ext>
            </a:extLst>
          </p:cNvPr>
          <p:cNvSpPr>
            <a:spLocks noGrp="1"/>
          </p:cNvSpPr>
          <p:nvPr>
            <p:ph type="title"/>
          </p:nvPr>
        </p:nvSpPr>
        <p:spPr/>
        <p:txBody>
          <a:bodyPr/>
          <a:lstStyle/>
          <a:p>
            <a:r>
              <a:rPr lang="en-US" dirty="0"/>
              <a:t>Modeling Processes and Types</a:t>
            </a:r>
          </a:p>
        </p:txBody>
      </p:sp>
    </p:spTree>
    <p:extLst>
      <p:ext uri="{BB962C8B-B14F-4D97-AF65-F5344CB8AC3E}">
        <p14:creationId xmlns:p14="http://schemas.microsoft.com/office/powerpoint/2010/main" val="3154357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0B897-0A2B-A99F-0BA3-D1A03D971358}"/>
              </a:ext>
            </a:extLst>
          </p:cNvPr>
          <p:cNvSpPr>
            <a:spLocks noGrp="1"/>
          </p:cNvSpPr>
          <p:nvPr>
            <p:ph type="title"/>
          </p:nvPr>
        </p:nvSpPr>
        <p:spPr/>
        <p:txBody>
          <a:bodyPr/>
          <a:lstStyle/>
          <a:p>
            <a:r>
              <a:rPr lang="en-US" dirty="0"/>
              <a:t>Predictive Analytics Introduction</a:t>
            </a:r>
          </a:p>
        </p:txBody>
      </p:sp>
      <p:sp>
        <p:nvSpPr>
          <p:cNvPr id="4" name="Slide Number Placeholder 3">
            <a:extLst>
              <a:ext uri="{FF2B5EF4-FFF2-40B4-BE49-F238E27FC236}">
                <a16:creationId xmlns:a16="http://schemas.microsoft.com/office/drawing/2014/main" id="{D1371EE3-F6CD-F0DF-1981-6A1107B23799}"/>
              </a:ext>
            </a:extLst>
          </p:cNvPr>
          <p:cNvSpPr>
            <a:spLocks noGrp="1"/>
          </p:cNvSpPr>
          <p:nvPr>
            <p:ph type="sldNum" sz="quarter" idx="4294967295"/>
          </p:nvPr>
        </p:nvSpPr>
        <p:spPr>
          <a:xfrm>
            <a:off x="7010400" y="4286250"/>
            <a:ext cx="2133600" cy="274638"/>
          </a:xfrm>
        </p:spPr>
        <p:txBody>
          <a:bodyPr/>
          <a:lstStyle/>
          <a:p>
            <a:fld id="{179A9A4E-4C82-4D44-9372-C31BB3818094}" type="slidenum">
              <a:rPr lang="en-US" smtClean="0"/>
              <a:pPr/>
              <a:t>4</a:t>
            </a:fld>
            <a:endParaRPr lang="en-US" dirty="0"/>
          </a:p>
        </p:txBody>
      </p:sp>
    </p:spTree>
    <p:extLst>
      <p:ext uri="{BB962C8B-B14F-4D97-AF65-F5344CB8AC3E}">
        <p14:creationId xmlns:p14="http://schemas.microsoft.com/office/powerpoint/2010/main" val="2672216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AD79-284A-2A54-02C1-D79C7B3B0694}"/>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F4272D5-0776-9BBC-FA99-723792E33216}"/>
              </a:ext>
            </a:extLst>
          </p:cNvPr>
          <p:cNvSpPr>
            <a:spLocks noGrp="1"/>
          </p:cNvSpPr>
          <p:nvPr>
            <p:ph idx="1"/>
          </p:nvPr>
        </p:nvSpPr>
        <p:spPr/>
        <p:txBody>
          <a:bodyPr>
            <a:normAutofit/>
          </a:bodyPr>
          <a:lstStyle/>
          <a:p>
            <a:r>
              <a:rPr lang="en-US" dirty="0"/>
              <a:t>Be able to identify and discuss the three common paradigms of data mining process.</a:t>
            </a:r>
          </a:p>
          <a:p>
            <a:r>
              <a:rPr lang="en-US" dirty="0"/>
              <a:t>Understand supervised vs unsupervised learning</a:t>
            </a:r>
          </a:p>
          <a:p>
            <a:r>
              <a:rPr lang="en-US" dirty="0"/>
              <a:t>Categorize the common machine learning techniques </a:t>
            </a:r>
          </a:p>
          <a:p>
            <a:endParaRPr lang="en-US" dirty="0"/>
          </a:p>
          <a:p>
            <a:endParaRPr lang="en-US" dirty="0"/>
          </a:p>
          <a:p>
            <a:pPr lvl="1"/>
            <a:endParaRPr lang="en-US" dirty="0"/>
          </a:p>
          <a:p>
            <a:endParaRPr lang="en-US" dirty="0"/>
          </a:p>
        </p:txBody>
      </p:sp>
    </p:spTree>
    <p:extLst>
      <p:ext uri="{BB962C8B-B14F-4D97-AF65-F5344CB8AC3E}">
        <p14:creationId xmlns:p14="http://schemas.microsoft.com/office/powerpoint/2010/main" val="7076462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6"/>
          <p:cNvSpPr txBox="1">
            <a:spLocks noGrp="1"/>
          </p:cNvSpPr>
          <p:nvPr>
            <p:ph type="title"/>
          </p:nvPr>
        </p:nvSpPr>
        <p:spPr/>
        <p:txBody>
          <a:bodyPr spcFirstLastPara="1" vert="horz" wrap="square" lIns="68569" tIns="34275" rIns="68569" bIns="68569" numCol="1" anchor="ctr" anchorCtr="0" compatLnSpc="1">
            <a:prstTxWarp prst="textNoShape">
              <a:avLst/>
            </a:prstTxWarp>
            <a:normAutofit/>
          </a:bodyPr>
          <a:lstStyle/>
          <a:p>
            <a:r>
              <a:rPr lang="en-US"/>
              <a:t>Paradigms for Data Mining (variations)</a:t>
            </a:r>
            <a:endParaRPr/>
          </a:p>
        </p:txBody>
      </p:sp>
      <p:sp>
        <p:nvSpPr>
          <p:cNvPr id="128" name="Google Shape;128;p16"/>
          <p:cNvSpPr txBox="1">
            <a:spLocks noGrp="1"/>
          </p:cNvSpPr>
          <p:nvPr>
            <p:ph idx="1"/>
          </p:nvPr>
        </p:nvSpPr>
        <p:spPr/>
        <p:txBody>
          <a:bodyPr spcFirstLastPara="1" vert="horz" wrap="square" lIns="68569" tIns="34275" rIns="68569" bIns="34275" numCol="1" anchor="t" anchorCtr="0" compatLnSpc="1">
            <a:prstTxWarp prst="textNoShape">
              <a:avLst/>
            </a:prstTxWarp>
            <a:normAutofit/>
          </a:bodyPr>
          <a:lstStyle/>
          <a:p>
            <a:pPr marL="204788" indent="-204788">
              <a:lnSpc>
                <a:spcPct val="90000"/>
              </a:lnSpc>
              <a:spcBef>
                <a:spcPts val="0"/>
              </a:spcBef>
              <a:buSzPts val="2210"/>
            </a:pPr>
            <a:r>
              <a:rPr lang="en-US" sz="2400" dirty="0"/>
              <a:t>KDD</a:t>
            </a:r>
          </a:p>
          <a:p>
            <a:pPr marL="204788" indent="-204788">
              <a:lnSpc>
                <a:spcPct val="90000"/>
              </a:lnSpc>
              <a:spcBef>
                <a:spcPts val="0"/>
              </a:spcBef>
              <a:buSzPts val="2210"/>
            </a:pPr>
            <a:r>
              <a:rPr lang="en-US" sz="2400" dirty="0"/>
              <a:t>SEMMA (from SAS)</a:t>
            </a:r>
          </a:p>
          <a:p>
            <a:pPr marL="204788" indent="-204788">
              <a:lnSpc>
                <a:spcPct val="90000"/>
              </a:lnSpc>
              <a:spcBef>
                <a:spcPts val="0"/>
              </a:spcBef>
              <a:buSzPts val="2210"/>
            </a:pPr>
            <a:r>
              <a:rPr lang="en-US" sz="2400" dirty="0"/>
              <a:t>CRISP-DM  (SPSS/IBM)</a:t>
            </a:r>
          </a:p>
        </p:txBody>
      </p:sp>
      <p:sp>
        <p:nvSpPr>
          <p:cNvPr id="135" name="Slide Number Placeholder 4">
            <a:extLst>
              <a:ext uri="{FF2B5EF4-FFF2-40B4-BE49-F238E27FC236}">
                <a16:creationId xmlns:a16="http://schemas.microsoft.com/office/drawing/2014/main" id="{9417DF7A-4B9F-42A4-835F-554CFD375EE4}"/>
              </a:ext>
            </a:extLst>
          </p:cNvPr>
          <p:cNvSpPr>
            <a:spLocks noGrp="1"/>
          </p:cNvSpPr>
          <p:nvPr>
            <p:ph type="sldNum" sz="quarter" idx="12"/>
          </p:nvPr>
        </p:nvSpPr>
        <p:spPr/>
        <p:txBody>
          <a:bodyPr/>
          <a:lstStyle/>
          <a:p>
            <a:pPr>
              <a:spcAft>
                <a:spcPts val="600"/>
              </a:spcAft>
            </a:pPr>
            <a:fld id="{179A9A4E-4C82-4D44-9372-C31BB3818094}" type="slidenum">
              <a:rPr lang="en-US" smtClean="0"/>
              <a:pPr>
                <a:spcAft>
                  <a:spcPts val="600"/>
                </a:spcAft>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74A4-7244-4373-8FD2-633CE63EFA4B}"/>
              </a:ext>
            </a:extLst>
          </p:cNvPr>
          <p:cNvSpPr>
            <a:spLocks noGrp="1"/>
          </p:cNvSpPr>
          <p:nvPr>
            <p:ph type="title"/>
          </p:nvPr>
        </p:nvSpPr>
        <p:spPr>
          <a:xfrm>
            <a:off x="-1" y="0"/>
            <a:ext cx="8733295" cy="994172"/>
          </a:xfrm>
        </p:spPr>
        <p:txBody>
          <a:bodyPr/>
          <a:lstStyle/>
          <a:p>
            <a:r>
              <a:rPr lang="en-US" dirty="0"/>
              <a:t>KDD (</a:t>
            </a:r>
            <a:r>
              <a:rPr lang="en-US" sz="3200" dirty="0"/>
              <a:t>Knowledge Discovery in Databases)</a:t>
            </a:r>
            <a:endParaRPr lang="en-US" dirty="0"/>
          </a:p>
        </p:txBody>
      </p:sp>
      <p:sp>
        <p:nvSpPr>
          <p:cNvPr id="3" name="Content Placeholder 2">
            <a:extLst>
              <a:ext uri="{FF2B5EF4-FFF2-40B4-BE49-F238E27FC236}">
                <a16:creationId xmlns:a16="http://schemas.microsoft.com/office/drawing/2014/main" id="{64C48F99-4269-41DD-BBAB-55A0C3D2ADF7}"/>
              </a:ext>
            </a:extLst>
          </p:cNvPr>
          <p:cNvSpPr>
            <a:spLocks noGrp="1"/>
          </p:cNvSpPr>
          <p:nvPr>
            <p:ph idx="1"/>
          </p:nvPr>
        </p:nvSpPr>
        <p:spPr>
          <a:xfrm>
            <a:off x="194698" y="994172"/>
            <a:ext cx="3920103" cy="3263504"/>
          </a:xfrm>
        </p:spPr>
        <p:txBody>
          <a:bodyPr>
            <a:normAutofit/>
          </a:bodyPr>
          <a:lstStyle/>
          <a:p>
            <a:r>
              <a:rPr lang="en-US" sz="1800" dirty="0"/>
              <a:t>Uses data mining methods (algorithms) to extract (identify) what is deemed knowledge, according to the specifications of measures and thresholds, using a database along with any required preprocessing, subsampling, and transformations of that database.</a:t>
            </a:r>
          </a:p>
          <a:p>
            <a:r>
              <a:rPr lang="en-US" sz="1800" dirty="0"/>
              <a:t>For more information: </a:t>
            </a:r>
            <a:r>
              <a:rPr lang="en-US" sz="1200" dirty="0">
                <a:hlinkClick r:id="rId2"/>
              </a:rPr>
              <a:t>https://sceweb.uhcl.edu/boetticher/ML_DataMining/p27-fayyad.pdf</a:t>
            </a:r>
            <a:endParaRPr lang="en-US" sz="1800" dirty="0"/>
          </a:p>
        </p:txBody>
      </p:sp>
      <p:sp>
        <p:nvSpPr>
          <p:cNvPr id="5" name="Slide Number Placeholder 4">
            <a:extLst>
              <a:ext uri="{FF2B5EF4-FFF2-40B4-BE49-F238E27FC236}">
                <a16:creationId xmlns:a16="http://schemas.microsoft.com/office/drawing/2014/main" id="{A5365EF9-DC89-4EEA-8A36-F9496B64BB8F}"/>
              </a:ext>
            </a:extLst>
          </p:cNvPr>
          <p:cNvSpPr>
            <a:spLocks noGrp="1"/>
          </p:cNvSpPr>
          <p:nvPr>
            <p:ph type="sldNum" sz="quarter" idx="12"/>
          </p:nvPr>
        </p:nvSpPr>
        <p:spPr/>
        <p:txBody>
          <a:bodyPr/>
          <a:lstStyle/>
          <a:p>
            <a:fld id="{179A9A4E-4C82-4D44-9372-C31BB3818094}" type="slidenum">
              <a:rPr lang="en-US" smtClean="0"/>
              <a:pPr/>
              <a:t>42</a:t>
            </a:fld>
            <a:endParaRPr lang="en-US" dirty="0"/>
          </a:p>
        </p:txBody>
      </p:sp>
      <p:pic>
        <p:nvPicPr>
          <p:cNvPr id="4098" name="Picture 2" descr="KDD">
            <a:extLst>
              <a:ext uri="{FF2B5EF4-FFF2-40B4-BE49-F238E27FC236}">
                <a16:creationId xmlns:a16="http://schemas.microsoft.com/office/drawing/2014/main" id="{2F71AEB7-BFF2-4BCD-A860-0D4BF4E9AF1D}"/>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3829072" y="1269999"/>
            <a:ext cx="5314928" cy="2782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1035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74A4-7244-4373-8FD2-633CE63EFA4B}"/>
              </a:ext>
            </a:extLst>
          </p:cNvPr>
          <p:cNvSpPr>
            <a:spLocks noGrp="1"/>
          </p:cNvSpPr>
          <p:nvPr>
            <p:ph type="title"/>
          </p:nvPr>
        </p:nvSpPr>
        <p:spPr>
          <a:xfrm>
            <a:off x="0" y="-52825"/>
            <a:ext cx="7886700" cy="994172"/>
          </a:xfrm>
        </p:spPr>
        <p:txBody>
          <a:bodyPr/>
          <a:lstStyle/>
          <a:p>
            <a:r>
              <a:rPr lang="en-US" dirty="0"/>
              <a:t>SEMMA</a:t>
            </a:r>
          </a:p>
        </p:txBody>
      </p:sp>
      <p:sp>
        <p:nvSpPr>
          <p:cNvPr id="3" name="Content Placeholder 2">
            <a:extLst>
              <a:ext uri="{FF2B5EF4-FFF2-40B4-BE49-F238E27FC236}">
                <a16:creationId xmlns:a16="http://schemas.microsoft.com/office/drawing/2014/main" id="{64C48F99-4269-41DD-BBAB-55A0C3D2ADF7}"/>
              </a:ext>
            </a:extLst>
          </p:cNvPr>
          <p:cNvSpPr>
            <a:spLocks noGrp="1"/>
          </p:cNvSpPr>
          <p:nvPr>
            <p:ph idx="1"/>
          </p:nvPr>
        </p:nvSpPr>
        <p:spPr>
          <a:xfrm>
            <a:off x="101707" y="1021912"/>
            <a:ext cx="4919744" cy="3278868"/>
          </a:xfrm>
        </p:spPr>
        <p:txBody>
          <a:bodyPr>
            <a:normAutofit lnSpcReduction="10000"/>
          </a:bodyPr>
          <a:lstStyle/>
          <a:p>
            <a:r>
              <a:rPr lang="en-US" sz="1800" dirty="0"/>
              <a:t>Developed by SAS</a:t>
            </a:r>
          </a:p>
          <a:p>
            <a:pPr lvl="1"/>
            <a:r>
              <a:rPr lang="en-US" sz="1400" b="1" dirty="0"/>
              <a:t>Sample </a:t>
            </a:r>
            <a:r>
              <a:rPr lang="en-US" sz="1400" dirty="0"/>
              <a:t>the data by creating one or more data tables. The samples should be large enough to contain significant information yet small enough to process.</a:t>
            </a:r>
          </a:p>
          <a:p>
            <a:pPr lvl="1"/>
            <a:r>
              <a:rPr lang="en-US" sz="1400" b="1" dirty="0"/>
              <a:t>Explore</a:t>
            </a:r>
            <a:r>
              <a:rPr lang="en-US" sz="1400" dirty="0"/>
              <a:t> the data by searching for anticipated relationships, unanticipated trends, and anomalies to gain understanding and ideas.</a:t>
            </a:r>
          </a:p>
          <a:p>
            <a:pPr lvl="1"/>
            <a:r>
              <a:rPr lang="en-US" sz="1400" b="1" dirty="0"/>
              <a:t>Modify</a:t>
            </a:r>
            <a:r>
              <a:rPr lang="en-US" sz="1400" dirty="0"/>
              <a:t> the data by creating, selecting, and transforming the variables to focus the model selection process.</a:t>
            </a:r>
          </a:p>
          <a:p>
            <a:pPr lvl="1"/>
            <a:r>
              <a:rPr lang="en-US" sz="1400" b="1" dirty="0"/>
              <a:t>Model</a:t>
            </a:r>
            <a:r>
              <a:rPr lang="en-US" sz="1400" dirty="0"/>
              <a:t> the data using the analytical tools to search for a combination of the data that reliably predicts a desired outcome.</a:t>
            </a:r>
          </a:p>
          <a:p>
            <a:pPr lvl="1"/>
            <a:r>
              <a:rPr lang="en-US" sz="1400" b="1" dirty="0"/>
              <a:t>Assess</a:t>
            </a:r>
            <a:r>
              <a:rPr lang="en-US" sz="1400" dirty="0"/>
              <a:t> the data by evaluating the usefulness and reliability of the findings from the data mining process.</a:t>
            </a:r>
          </a:p>
        </p:txBody>
      </p:sp>
      <p:sp>
        <p:nvSpPr>
          <p:cNvPr id="5" name="Slide Number Placeholder 4">
            <a:extLst>
              <a:ext uri="{FF2B5EF4-FFF2-40B4-BE49-F238E27FC236}">
                <a16:creationId xmlns:a16="http://schemas.microsoft.com/office/drawing/2014/main" id="{A5365EF9-DC89-4EEA-8A36-F9496B64BB8F}"/>
              </a:ext>
            </a:extLst>
          </p:cNvPr>
          <p:cNvSpPr>
            <a:spLocks noGrp="1"/>
          </p:cNvSpPr>
          <p:nvPr>
            <p:ph type="sldNum" sz="quarter" idx="12"/>
          </p:nvPr>
        </p:nvSpPr>
        <p:spPr/>
        <p:txBody>
          <a:bodyPr/>
          <a:lstStyle/>
          <a:p>
            <a:fld id="{179A9A4E-4C82-4D44-9372-C31BB3818094}" type="slidenum">
              <a:rPr lang="en-US" smtClean="0"/>
              <a:pPr/>
              <a:t>43</a:t>
            </a:fld>
            <a:endParaRPr lang="en-US" dirty="0"/>
          </a:p>
        </p:txBody>
      </p:sp>
      <p:pic>
        <p:nvPicPr>
          <p:cNvPr id="5122" name="Picture 2" descr="Introduction to SEMMA">
            <a:extLst>
              <a:ext uri="{FF2B5EF4-FFF2-40B4-BE49-F238E27FC236}">
                <a16:creationId xmlns:a16="http://schemas.microsoft.com/office/drawing/2014/main" id="{6CAEE801-6933-43DC-97B0-8A3BAE76B61F}"/>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5522364" y="102393"/>
            <a:ext cx="3288423" cy="42926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70CC9F4-E374-4108-A5DA-4DB82F66735C}"/>
              </a:ext>
            </a:extLst>
          </p:cNvPr>
          <p:cNvSpPr txBox="1"/>
          <p:nvPr/>
        </p:nvSpPr>
        <p:spPr>
          <a:xfrm>
            <a:off x="5855577" y="4245023"/>
            <a:ext cx="2241319" cy="253916"/>
          </a:xfrm>
          <a:prstGeom prst="rect">
            <a:avLst/>
          </a:prstGeom>
          <a:noFill/>
        </p:spPr>
        <p:txBody>
          <a:bodyPr wrap="none" rtlCol="0">
            <a:spAutoFit/>
          </a:bodyPr>
          <a:lstStyle/>
          <a:p>
            <a:r>
              <a:rPr lang="en-US" sz="1050" i="1" dirty="0"/>
              <a:t>Source: SAS Introduction to SEMMA</a:t>
            </a:r>
          </a:p>
        </p:txBody>
      </p:sp>
    </p:spTree>
    <p:extLst>
      <p:ext uri="{BB962C8B-B14F-4D97-AF65-F5344CB8AC3E}">
        <p14:creationId xmlns:p14="http://schemas.microsoft.com/office/powerpoint/2010/main" val="7588022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6"/>
          <p:cNvSpPr txBox="1">
            <a:spLocks noGrp="1"/>
          </p:cNvSpPr>
          <p:nvPr>
            <p:ph type="title"/>
          </p:nvPr>
        </p:nvSpPr>
        <p:spPr/>
        <p:txBody>
          <a:bodyPr spcFirstLastPara="1" vert="horz" wrap="square" lIns="68569" tIns="34275" rIns="68569" bIns="68569" numCol="1" anchor="ctr" anchorCtr="0" compatLnSpc="1">
            <a:prstTxWarp prst="textNoShape">
              <a:avLst/>
            </a:prstTxWarp>
            <a:normAutofit/>
          </a:bodyPr>
          <a:lstStyle/>
          <a:p>
            <a:r>
              <a:rPr lang="en-US" dirty="0"/>
              <a:t>CRISP-DM</a:t>
            </a:r>
            <a:endParaRPr dirty="0"/>
          </a:p>
        </p:txBody>
      </p:sp>
      <p:sp>
        <p:nvSpPr>
          <p:cNvPr id="3" name="Content Placeholder 2">
            <a:extLst>
              <a:ext uri="{FF2B5EF4-FFF2-40B4-BE49-F238E27FC236}">
                <a16:creationId xmlns:a16="http://schemas.microsoft.com/office/drawing/2014/main" id="{CFC40C10-6D30-4F29-A634-ACFA37C9D77D}"/>
              </a:ext>
            </a:extLst>
          </p:cNvPr>
          <p:cNvSpPr>
            <a:spLocks noGrp="1"/>
          </p:cNvSpPr>
          <p:nvPr>
            <p:ph idx="1"/>
          </p:nvPr>
        </p:nvSpPr>
        <p:spPr/>
        <p:txBody>
          <a:bodyPr wrap="square" anchor="t">
            <a:normAutofit/>
          </a:bodyPr>
          <a:lstStyle/>
          <a:p>
            <a:pPr marL="204788" indent="-204788">
              <a:lnSpc>
                <a:spcPct val="90000"/>
              </a:lnSpc>
              <a:buSzPts val="2210"/>
            </a:pPr>
            <a:r>
              <a:rPr lang="en-US" sz="2400" dirty="0"/>
              <a:t>CRISP-DM  (SPSS/IBM)</a:t>
            </a:r>
          </a:p>
          <a:p>
            <a:pPr marL="410766" lvl="1" indent="-171449">
              <a:lnSpc>
                <a:spcPct val="90000"/>
              </a:lnSpc>
              <a:buFont typeface="Arial"/>
              <a:buChar char="•"/>
            </a:pPr>
            <a:r>
              <a:rPr lang="en-US" dirty="0"/>
              <a:t>Business Understanding</a:t>
            </a:r>
          </a:p>
          <a:p>
            <a:pPr marL="410766" lvl="1" indent="-171449">
              <a:lnSpc>
                <a:spcPct val="90000"/>
              </a:lnSpc>
              <a:buFont typeface="Arial"/>
              <a:buChar char="•"/>
            </a:pPr>
            <a:r>
              <a:rPr lang="en-US" dirty="0"/>
              <a:t>Data Understanding</a:t>
            </a:r>
          </a:p>
          <a:p>
            <a:pPr marL="410766" lvl="1" indent="-171449">
              <a:lnSpc>
                <a:spcPct val="90000"/>
              </a:lnSpc>
              <a:buFont typeface="Arial"/>
              <a:buChar char="•"/>
            </a:pPr>
            <a:r>
              <a:rPr lang="en-US" dirty="0"/>
              <a:t>Data Preparation</a:t>
            </a:r>
          </a:p>
          <a:p>
            <a:pPr marL="410766" lvl="1" indent="-171449">
              <a:lnSpc>
                <a:spcPct val="90000"/>
              </a:lnSpc>
              <a:buFont typeface="Arial"/>
              <a:buChar char="•"/>
            </a:pPr>
            <a:r>
              <a:rPr lang="en-US" dirty="0"/>
              <a:t>Modeling</a:t>
            </a:r>
          </a:p>
          <a:p>
            <a:pPr marL="410766" lvl="1" indent="-171449">
              <a:lnSpc>
                <a:spcPct val="90000"/>
              </a:lnSpc>
              <a:buFont typeface="Arial"/>
              <a:buChar char="•"/>
            </a:pPr>
            <a:r>
              <a:rPr lang="en-US" dirty="0"/>
              <a:t>Evaluation</a:t>
            </a:r>
          </a:p>
          <a:p>
            <a:pPr marL="410766" lvl="1" indent="-171449">
              <a:lnSpc>
                <a:spcPct val="90000"/>
              </a:lnSpc>
              <a:buFont typeface="Arial"/>
              <a:buChar char="•"/>
            </a:pPr>
            <a:r>
              <a:rPr lang="en-US" dirty="0"/>
              <a:t>Deployment</a:t>
            </a:r>
          </a:p>
          <a:p>
            <a:pPr>
              <a:lnSpc>
                <a:spcPct val="90000"/>
              </a:lnSpc>
            </a:pPr>
            <a:endParaRPr lang="en-US" sz="2400" dirty="0"/>
          </a:p>
        </p:txBody>
      </p:sp>
      <p:sp>
        <p:nvSpPr>
          <p:cNvPr id="135" name="Slide Number Placeholder 4">
            <a:extLst>
              <a:ext uri="{FF2B5EF4-FFF2-40B4-BE49-F238E27FC236}">
                <a16:creationId xmlns:a16="http://schemas.microsoft.com/office/drawing/2014/main" id="{9417DF7A-4B9F-42A4-835F-554CFD375EE4}"/>
              </a:ext>
            </a:extLst>
          </p:cNvPr>
          <p:cNvSpPr>
            <a:spLocks noGrp="1"/>
          </p:cNvSpPr>
          <p:nvPr>
            <p:ph type="sldNum" sz="quarter" idx="12"/>
          </p:nvPr>
        </p:nvSpPr>
        <p:spPr/>
        <p:txBody>
          <a:bodyPr anchor="ctr">
            <a:normAutofit/>
          </a:bodyPr>
          <a:lstStyle/>
          <a:p>
            <a:pPr>
              <a:lnSpc>
                <a:spcPct val="90000"/>
              </a:lnSpc>
              <a:spcAft>
                <a:spcPts val="600"/>
              </a:spcAft>
            </a:pPr>
            <a:fld id="{179A9A4E-4C82-4D44-9372-C31BB3818094}" type="slidenum">
              <a:rPr lang="en-US" smtClean="0"/>
              <a:pPr>
                <a:lnSpc>
                  <a:spcPct val="90000"/>
                </a:lnSpc>
                <a:spcAft>
                  <a:spcPts val="600"/>
                </a:spcAft>
              </a:pPr>
              <a:t>44</a:t>
            </a:fld>
            <a:endParaRPr lang="en-US"/>
          </a:p>
        </p:txBody>
      </p:sp>
      <p:pic>
        <p:nvPicPr>
          <p:cNvPr id="4" name="Picture 2" descr="CRISP-DM - Data Science Project Management">
            <a:extLst>
              <a:ext uri="{FF2B5EF4-FFF2-40B4-BE49-F238E27FC236}">
                <a16:creationId xmlns:a16="http://schemas.microsoft.com/office/drawing/2014/main" id="{80EF98FB-E4DB-407A-BCCE-E1F4C080F91A}"/>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4293032" y="102393"/>
            <a:ext cx="4750230" cy="4495836"/>
          </a:xfrm>
          <a:prstGeom prst="rect">
            <a:avLst/>
          </a:prstGeom>
          <a:solidFill>
            <a:srgbClr val="FFFFFF"/>
          </a:solidFill>
        </p:spPr>
      </p:pic>
    </p:spTree>
    <p:extLst>
      <p:ext uri="{BB962C8B-B14F-4D97-AF65-F5344CB8AC3E}">
        <p14:creationId xmlns:p14="http://schemas.microsoft.com/office/powerpoint/2010/main" val="1065407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p:txBody>
          <a:bodyPr spcFirstLastPara="1" vert="horz" wrap="square" lIns="68569" tIns="34275" rIns="68569" bIns="68569" numCol="1" anchor="ctr" anchorCtr="0" compatLnSpc="1">
            <a:prstTxWarp prst="textNoShape">
              <a:avLst/>
            </a:prstTxWarp>
            <a:normAutofit/>
          </a:bodyPr>
          <a:lstStyle/>
          <a:p>
            <a:r>
              <a:rPr lang="en-US"/>
              <a:t>Supervised Learning</a:t>
            </a:r>
            <a:endParaRPr/>
          </a:p>
        </p:txBody>
      </p:sp>
      <p:sp>
        <p:nvSpPr>
          <p:cNvPr id="135" name="Google Shape;135;p17"/>
          <p:cNvSpPr txBox="1">
            <a:spLocks noGrp="1"/>
          </p:cNvSpPr>
          <p:nvPr>
            <p:ph idx="1"/>
          </p:nvPr>
        </p:nvSpPr>
        <p:spPr/>
        <p:txBody>
          <a:bodyPr spcFirstLastPara="1" vert="horz" wrap="square" lIns="68569" tIns="34275" rIns="68569" bIns="34275" numCol="1" anchor="t" anchorCtr="0" compatLnSpc="1">
            <a:prstTxWarp prst="textNoShape">
              <a:avLst/>
            </a:prstTxWarp>
            <a:normAutofit/>
          </a:bodyPr>
          <a:lstStyle/>
          <a:p>
            <a:pPr marL="204788" indent="-204788">
              <a:lnSpc>
                <a:spcPct val="90000"/>
              </a:lnSpc>
              <a:spcBef>
                <a:spcPts val="0"/>
              </a:spcBef>
              <a:buSzPts val="2210"/>
            </a:pPr>
            <a:r>
              <a:rPr lang="en-US"/>
              <a:t>Goal: Predict a single “target” or “outcome” variable </a:t>
            </a:r>
          </a:p>
          <a:p>
            <a:pPr marL="204788" indent="-99536">
              <a:lnSpc>
                <a:spcPct val="90000"/>
              </a:lnSpc>
              <a:buSzPts val="2210"/>
              <a:buNone/>
            </a:pPr>
            <a:endParaRPr lang="en-US"/>
          </a:p>
          <a:p>
            <a:pPr marL="204788" indent="-204788">
              <a:lnSpc>
                <a:spcPct val="90000"/>
              </a:lnSpc>
              <a:buSzPts val="2210"/>
            </a:pPr>
            <a:r>
              <a:rPr lang="en-US"/>
              <a:t>Training data, where target value is known</a:t>
            </a:r>
          </a:p>
          <a:p>
            <a:pPr marL="204788" indent="-99536">
              <a:lnSpc>
                <a:spcPct val="90000"/>
              </a:lnSpc>
              <a:buSzPts val="2210"/>
              <a:buNone/>
            </a:pPr>
            <a:endParaRPr lang="en-US"/>
          </a:p>
          <a:p>
            <a:pPr marL="204788" indent="-204788">
              <a:lnSpc>
                <a:spcPct val="90000"/>
              </a:lnSpc>
              <a:buSzPts val="2210"/>
            </a:pPr>
            <a:r>
              <a:rPr lang="en-US"/>
              <a:t>Score to data where value is not known</a:t>
            </a:r>
          </a:p>
          <a:p>
            <a:pPr marL="204788" indent="-99536">
              <a:lnSpc>
                <a:spcPct val="90000"/>
              </a:lnSpc>
              <a:buSzPts val="2210"/>
              <a:buNone/>
            </a:pPr>
            <a:endParaRPr lang="en-US"/>
          </a:p>
          <a:p>
            <a:pPr marL="204788" indent="-204788">
              <a:lnSpc>
                <a:spcPct val="90000"/>
              </a:lnSpc>
              <a:buSzPts val="2210"/>
            </a:pPr>
            <a:r>
              <a:rPr lang="en-US"/>
              <a:t>Methods: Classification and Prediction</a:t>
            </a:r>
          </a:p>
          <a:p>
            <a:pPr marL="204788" indent="-99536">
              <a:lnSpc>
                <a:spcPct val="90000"/>
              </a:lnSpc>
              <a:buSzPts val="2210"/>
              <a:buNone/>
            </a:pPr>
            <a:endParaRPr lang="en-US"/>
          </a:p>
          <a:p>
            <a:pPr marL="204788" indent="-204788">
              <a:lnSpc>
                <a:spcPct val="90000"/>
              </a:lnSpc>
              <a:buSzPts val="2210"/>
              <a:buNone/>
            </a:pPr>
            <a:endParaRPr lang="en-US"/>
          </a:p>
        </p:txBody>
      </p:sp>
      <p:sp>
        <p:nvSpPr>
          <p:cNvPr id="76" name="Slide Number Placeholder 3">
            <a:extLst>
              <a:ext uri="{FF2B5EF4-FFF2-40B4-BE49-F238E27FC236}">
                <a16:creationId xmlns:a16="http://schemas.microsoft.com/office/drawing/2014/main" id="{DA54442F-4A17-49B4-AE45-9C733AE29F32}"/>
              </a:ext>
            </a:extLst>
          </p:cNvPr>
          <p:cNvSpPr>
            <a:spLocks noGrp="1"/>
          </p:cNvSpPr>
          <p:nvPr>
            <p:ph type="sldNum" sz="quarter" idx="12"/>
          </p:nvPr>
        </p:nvSpPr>
        <p:spPr/>
        <p:txBody>
          <a:bodyPr/>
          <a:lstStyle/>
          <a:p>
            <a:pPr>
              <a:spcAft>
                <a:spcPts val="600"/>
              </a:spcAft>
            </a:pPr>
            <a:fld id="{179A9A4E-4C82-4D44-9372-C31BB3818094}" type="slidenum">
              <a:rPr lang="en-US" smtClean="0"/>
              <a:pPr>
                <a:spcAft>
                  <a:spcPts val="600"/>
                </a:spcAft>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p:txBody>
          <a:bodyPr spcFirstLastPara="1" vert="horz" wrap="square" lIns="68569" tIns="34275" rIns="68569" bIns="68569" numCol="1" anchor="ctr" anchorCtr="0" compatLnSpc="1">
            <a:prstTxWarp prst="textNoShape">
              <a:avLst/>
            </a:prstTxWarp>
            <a:normAutofit/>
          </a:bodyPr>
          <a:lstStyle/>
          <a:p>
            <a:r>
              <a:rPr lang="en-US"/>
              <a:t>Unsupervised Learning</a:t>
            </a:r>
            <a:endParaRPr/>
          </a:p>
        </p:txBody>
      </p:sp>
      <p:sp>
        <p:nvSpPr>
          <p:cNvPr id="142" name="Google Shape;142;p18"/>
          <p:cNvSpPr txBox="1">
            <a:spLocks noGrp="1"/>
          </p:cNvSpPr>
          <p:nvPr>
            <p:ph idx="1"/>
          </p:nvPr>
        </p:nvSpPr>
        <p:spPr/>
        <p:txBody>
          <a:bodyPr spcFirstLastPara="1" vert="horz" wrap="square" lIns="68569" tIns="34275" rIns="68569" bIns="34275" numCol="1" anchor="t" anchorCtr="0" compatLnSpc="1">
            <a:prstTxWarp prst="textNoShape">
              <a:avLst/>
            </a:prstTxWarp>
            <a:normAutofit/>
          </a:bodyPr>
          <a:lstStyle/>
          <a:p>
            <a:pPr marL="204788" indent="-204788">
              <a:lnSpc>
                <a:spcPct val="90000"/>
              </a:lnSpc>
              <a:spcBef>
                <a:spcPts val="0"/>
              </a:spcBef>
              <a:buSzPts val="2210"/>
            </a:pPr>
            <a:r>
              <a:rPr lang="en-US"/>
              <a:t>Goal: Segment data into meaningful segments; detect patterns</a:t>
            </a:r>
          </a:p>
          <a:p>
            <a:pPr marL="204788" indent="-99536">
              <a:lnSpc>
                <a:spcPct val="90000"/>
              </a:lnSpc>
              <a:buSzPts val="2210"/>
              <a:buNone/>
            </a:pPr>
            <a:endParaRPr lang="en-US"/>
          </a:p>
          <a:p>
            <a:pPr marL="204788" indent="-204788">
              <a:lnSpc>
                <a:spcPct val="90000"/>
              </a:lnSpc>
              <a:buSzPts val="2210"/>
            </a:pPr>
            <a:r>
              <a:rPr lang="en-US"/>
              <a:t>There is no target (outcome) variable to predict or classify</a:t>
            </a:r>
          </a:p>
          <a:p>
            <a:pPr marL="204788" indent="-99536">
              <a:lnSpc>
                <a:spcPct val="90000"/>
              </a:lnSpc>
              <a:buSzPts val="2210"/>
              <a:buNone/>
            </a:pPr>
            <a:endParaRPr lang="en-US"/>
          </a:p>
          <a:p>
            <a:pPr marL="204788" indent="-204788">
              <a:lnSpc>
                <a:spcPct val="90000"/>
              </a:lnSpc>
              <a:buSzPts val="2210"/>
            </a:pPr>
            <a:r>
              <a:rPr lang="en-US"/>
              <a:t>Methods: Association rules, collaborative filters, data reduction &amp; exploration, visualization</a:t>
            </a:r>
          </a:p>
        </p:txBody>
      </p:sp>
      <p:sp>
        <p:nvSpPr>
          <p:cNvPr id="83" name="Slide Number Placeholder 3">
            <a:extLst>
              <a:ext uri="{FF2B5EF4-FFF2-40B4-BE49-F238E27FC236}">
                <a16:creationId xmlns:a16="http://schemas.microsoft.com/office/drawing/2014/main" id="{CE34C681-E126-4860-98BC-41722328B65C}"/>
              </a:ext>
            </a:extLst>
          </p:cNvPr>
          <p:cNvSpPr>
            <a:spLocks noGrp="1"/>
          </p:cNvSpPr>
          <p:nvPr>
            <p:ph type="sldNum" sz="quarter" idx="12"/>
          </p:nvPr>
        </p:nvSpPr>
        <p:spPr/>
        <p:txBody>
          <a:bodyPr/>
          <a:lstStyle/>
          <a:p>
            <a:pPr>
              <a:spcAft>
                <a:spcPts val="600"/>
              </a:spcAft>
            </a:pPr>
            <a:fld id="{179A9A4E-4C82-4D44-9372-C31BB3818094}" type="slidenum">
              <a:rPr lang="en-US" smtClean="0"/>
              <a:pPr>
                <a:spcAft>
                  <a:spcPts val="600"/>
                </a:spcAft>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p:txBody>
          <a:bodyPr spcFirstLastPara="1" vert="horz" wrap="square" lIns="68569" tIns="34275" rIns="68569" bIns="68569" numCol="1" anchor="ctr" anchorCtr="0" compatLnSpc="1">
            <a:prstTxWarp prst="textNoShape">
              <a:avLst/>
            </a:prstTxWarp>
            <a:normAutofit/>
          </a:bodyPr>
          <a:lstStyle/>
          <a:p>
            <a:r>
              <a:rPr lang="en-US"/>
              <a:t>Supervised: Classification</a:t>
            </a:r>
            <a:endParaRPr/>
          </a:p>
        </p:txBody>
      </p:sp>
      <p:sp>
        <p:nvSpPr>
          <p:cNvPr id="149" name="Google Shape;149;p19"/>
          <p:cNvSpPr txBox="1">
            <a:spLocks noGrp="1"/>
          </p:cNvSpPr>
          <p:nvPr>
            <p:ph idx="1"/>
          </p:nvPr>
        </p:nvSpPr>
        <p:spPr/>
        <p:txBody>
          <a:bodyPr spcFirstLastPara="1" vert="horz" wrap="square" lIns="68569" tIns="34275" rIns="68569" bIns="34275" numCol="1" anchor="t" anchorCtr="0" compatLnSpc="1">
            <a:prstTxWarp prst="textNoShape">
              <a:avLst/>
            </a:prstTxWarp>
            <a:normAutofit/>
          </a:bodyPr>
          <a:lstStyle/>
          <a:p>
            <a:pPr marL="204788" indent="-204788">
              <a:spcBef>
                <a:spcPts val="0"/>
              </a:spcBef>
              <a:buSzPts val="2210"/>
            </a:pPr>
            <a:r>
              <a:rPr lang="en-US"/>
              <a:t>Goal: Predict categorical target (outcome) variable </a:t>
            </a:r>
            <a:endParaRPr/>
          </a:p>
          <a:p>
            <a:pPr marL="204788" indent="-204788">
              <a:buSzPts val="2210"/>
            </a:pPr>
            <a:r>
              <a:rPr lang="en-US"/>
              <a:t>Examples: Purchase/no purchase, fraud/no fraud, creditworthy/not creditworthy…</a:t>
            </a:r>
            <a:endParaRPr/>
          </a:p>
          <a:p>
            <a:pPr marL="204788" indent="-204788">
              <a:buSzPts val="2210"/>
            </a:pPr>
            <a:r>
              <a:rPr lang="en-US"/>
              <a:t>Each row is a case (customer, tax return, applicant)</a:t>
            </a:r>
            <a:endParaRPr/>
          </a:p>
          <a:p>
            <a:pPr marL="204788" indent="-204788">
              <a:buSzPts val="2210"/>
            </a:pPr>
            <a:r>
              <a:rPr lang="en-US"/>
              <a:t>Each column is a variable</a:t>
            </a:r>
            <a:endParaRPr/>
          </a:p>
          <a:p>
            <a:pPr marL="204788" indent="-204788">
              <a:buSzPts val="2210"/>
            </a:pPr>
            <a:r>
              <a:rPr lang="en-US"/>
              <a:t>Target variable is often binary (yes/no)</a:t>
            </a:r>
            <a:endParaRPr/>
          </a:p>
        </p:txBody>
      </p:sp>
      <p:sp>
        <p:nvSpPr>
          <p:cNvPr id="90" name="Slide Number Placeholder 3">
            <a:extLst>
              <a:ext uri="{FF2B5EF4-FFF2-40B4-BE49-F238E27FC236}">
                <a16:creationId xmlns:a16="http://schemas.microsoft.com/office/drawing/2014/main" id="{71E899CD-C028-432E-9015-774C2B0517B2}"/>
              </a:ext>
            </a:extLst>
          </p:cNvPr>
          <p:cNvSpPr>
            <a:spLocks noGrp="1"/>
          </p:cNvSpPr>
          <p:nvPr>
            <p:ph type="sldNum" sz="quarter" idx="12"/>
          </p:nvPr>
        </p:nvSpPr>
        <p:spPr/>
        <p:txBody>
          <a:bodyPr/>
          <a:lstStyle/>
          <a:p>
            <a:pPr>
              <a:spcAft>
                <a:spcPts val="600"/>
              </a:spcAft>
            </a:pPr>
            <a:fld id="{179A9A4E-4C82-4D44-9372-C31BB3818094}" type="slidenum">
              <a:rPr lang="en-US" smtClean="0"/>
              <a:pPr>
                <a:spcAft>
                  <a:spcPts val="600"/>
                </a:spcAft>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p:txBody>
          <a:bodyPr spcFirstLastPara="1" vert="horz" wrap="square" lIns="68569" tIns="34275" rIns="68569" bIns="68569" numCol="1" anchor="ctr" anchorCtr="0" compatLnSpc="1">
            <a:prstTxWarp prst="textNoShape">
              <a:avLst/>
            </a:prstTxWarp>
            <a:normAutofit/>
          </a:bodyPr>
          <a:lstStyle/>
          <a:p>
            <a:r>
              <a:rPr lang="en-US"/>
              <a:t>Supervised: Prediction</a:t>
            </a:r>
            <a:endParaRPr/>
          </a:p>
        </p:txBody>
      </p:sp>
      <p:sp>
        <p:nvSpPr>
          <p:cNvPr id="156" name="Google Shape;156;p20"/>
          <p:cNvSpPr txBox="1">
            <a:spLocks noGrp="1"/>
          </p:cNvSpPr>
          <p:nvPr>
            <p:ph idx="1"/>
          </p:nvPr>
        </p:nvSpPr>
        <p:spPr/>
        <p:txBody>
          <a:bodyPr spcFirstLastPara="1" vert="horz" wrap="square" lIns="68569" tIns="34275" rIns="68569" bIns="34275" numCol="1" anchor="t" anchorCtr="0" compatLnSpc="1">
            <a:prstTxWarp prst="textNoShape">
              <a:avLst/>
            </a:prstTxWarp>
            <a:normAutofit/>
          </a:bodyPr>
          <a:lstStyle/>
          <a:p>
            <a:pPr marL="204788" indent="-204788">
              <a:lnSpc>
                <a:spcPct val="90000"/>
              </a:lnSpc>
              <a:spcBef>
                <a:spcPts val="0"/>
              </a:spcBef>
              <a:buSzPts val="2210"/>
            </a:pPr>
            <a:r>
              <a:rPr lang="en-US"/>
              <a:t>Goal: Predict numerical target (outcome) variable </a:t>
            </a:r>
          </a:p>
          <a:p>
            <a:pPr marL="204788" indent="-204788">
              <a:lnSpc>
                <a:spcPct val="90000"/>
              </a:lnSpc>
              <a:buSzPts val="2210"/>
            </a:pPr>
            <a:r>
              <a:rPr lang="en-US"/>
              <a:t>Examples: sales, revenue, performance</a:t>
            </a:r>
          </a:p>
          <a:p>
            <a:pPr marL="204788" indent="-204788">
              <a:lnSpc>
                <a:spcPct val="90000"/>
              </a:lnSpc>
              <a:buSzPts val="2210"/>
            </a:pPr>
            <a:r>
              <a:rPr lang="en-US"/>
              <a:t>As in classification:</a:t>
            </a:r>
          </a:p>
          <a:p>
            <a:pPr marL="204788" indent="-204788">
              <a:lnSpc>
                <a:spcPct val="90000"/>
              </a:lnSpc>
              <a:buSzPts val="2210"/>
            </a:pPr>
            <a:r>
              <a:rPr lang="en-US"/>
              <a:t>Each row is a case (customer, tax return, applicant)</a:t>
            </a:r>
          </a:p>
          <a:p>
            <a:pPr marL="204788" indent="-204788">
              <a:lnSpc>
                <a:spcPct val="90000"/>
              </a:lnSpc>
              <a:buSzPts val="2210"/>
            </a:pPr>
            <a:r>
              <a:rPr lang="en-US"/>
              <a:t>Each column is a variable</a:t>
            </a:r>
          </a:p>
          <a:p>
            <a:pPr marL="204788" indent="-204788">
              <a:lnSpc>
                <a:spcPct val="90000"/>
              </a:lnSpc>
              <a:buSzPts val="2210"/>
            </a:pPr>
            <a:r>
              <a:rPr lang="en-US"/>
              <a:t>Taken together, classification and prediction constitute “predictive analytics”</a:t>
            </a:r>
          </a:p>
          <a:p>
            <a:pPr marL="204788" indent="-204788">
              <a:lnSpc>
                <a:spcPct val="90000"/>
              </a:lnSpc>
              <a:buSzPts val="2210"/>
              <a:buNone/>
            </a:pPr>
            <a:endParaRPr lang="en-US"/>
          </a:p>
        </p:txBody>
      </p:sp>
      <p:sp>
        <p:nvSpPr>
          <p:cNvPr id="97" name="Slide Number Placeholder 3">
            <a:extLst>
              <a:ext uri="{FF2B5EF4-FFF2-40B4-BE49-F238E27FC236}">
                <a16:creationId xmlns:a16="http://schemas.microsoft.com/office/drawing/2014/main" id="{4C1D1504-B2AC-41AE-A8CA-A197C5ADFB19}"/>
              </a:ext>
            </a:extLst>
          </p:cNvPr>
          <p:cNvSpPr>
            <a:spLocks noGrp="1"/>
          </p:cNvSpPr>
          <p:nvPr>
            <p:ph type="sldNum" sz="quarter" idx="12"/>
          </p:nvPr>
        </p:nvSpPr>
        <p:spPr/>
        <p:txBody>
          <a:bodyPr/>
          <a:lstStyle/>
          <a:p>
            <a:pPr>
              <a:spcAft>
                <a:spcPts val="600"/>
              </a:spcAft>
            </a:pPr>
            <a:fld id="{179A9A4E-4C82-4D44-9372-C31BB3818094}" type="slidenum">
              <a:rPr lang="en-US" smtClean="0"/>
              <a:pPr>
                <a:spcAft>
                  <a:spcPts val="600"/>
                </a:spcAft>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txBox="1">
            <a:spLocks noGrp="1"/>
          </p:cNvSpPr>
          <p:nvPr>
            <p:ph type="title"/>
          </p:nvPr>
        </p:nvSpPr>
        <p:spPr/>
        <p:txBody>
          <a:bodyPr spcFirstLastPara="1" vert="horz" wrap="square" lIns="68569" tIns="34275" rIns="68569" bIns="68569" numCol="1" anchor="ctr" anchorCtr="0" compatLnSpc="1">
            <a:prstTxWarp prst="textNoShape">
              <a:avLst/>
            </a:prstTxWarp>
            <a:normAutofit/>
          </a:bodyPr>
          <a:lstStyle/>
          <a:p>
            <a:r>
              <a:rPr lang="en-US"/>
              <a:t>Unsupervised: Association Rules</a:t>
            </a:r>
            <a:endParaRPr/>
          </a:p>
        </p:txBody>
      </p:sp>
      <p:sp>
        <p:nvSpPr>
          <p:cNvPr id="163" name="Google Shape;163;p21"/>
          <p:cNvSpPr txBox="1">
            <a:spLocks noGrp="1"/>
          </p:cNvSpPr>
          <p:nvPr>
            <p:ph idx="1"/>
          </p:nvPr>
        </p:nvSpPr>
        <p:spPr/>
        <p:txBody>
          <a:bodyPr spcFirstLastPara="1" vert="horz" wrap="square" lIns="68569" tIns="34275" rIns="68569" bIns="34275" numCol="1" anchor="t" anchorCtr="0" compatLnSpc="1">
            <a:prstTxWarp prst="textNoShape">
              <a:avLst/>
            </a:prstTxWarp>
            <a:normAutofit/>
          </a:bodyPr>
          <a:lstStyle/>
          <a:p>
            <a:pPr marL="204788" indent="-204788">
              <a:lnSpc>
                <a:spcPct val="90000"/>
              </a:lnSpc>
              <a:spcBef>
                <a:spcPts val="0"/>
              </a:spcBef>
              <a:buSzPts val="2210"/>
            </a:pPr>
            <a:r>
              <a:rPr lang="en-US"/>
              <a:t>Goal: Produce rules that define “what goes with what” in transactions</a:t>
            </a:r>
          </a:p>
          <a:p>
            <a:pPr marL="204788" indent="-204788">
              <a:lnSpc>
                <a:spcPct val="90000"/>
              </a:lnSpc>
              <a:buSzPts val="2210"/>
            </a:pPr>
            <a:r>
              <a:rPr lang="en-US"/>
              <a:t>Example: “If X was purchased, Y was also purchased”</a:t>
            </a:r>
          </a:p>
          <a:p>
            <a:pPr marL="204788" indent="-204788">
              <a:lnSpc>
                <a:spcPct val="90000"/>
              </a:lnSpc>
              <a:buSzPts val="2210"/>
            </a:pPr>
            <a:r>
              <a:rPr lang="en-US"/>
              <a:t>Rows are transactions</a:t>
            </a:r>
          </a:p>
          <a:p>
            <a:pPr marL="204788" indent="-204788">
              <a:lnSpc>
                <a:spcPct val="90000"/>
              </a:lnSpc>
              <a:buSzPts val="2210"/>
            </a:pPr>
            <a:r>
              <a:rPr lang="en-US"/>
              <a:t>Used in recommender systems – “Our records show you bought X, you may also like Y”</a:t>
            </a:r>
          </a:p>
          <a:p>
            <a:pPr marL="204788" indent="-204788">
              <a:lnSpc>
                <a:spcPct val="90000"/>
              </a:lnSpc>
              <a:buSzPts val="2210"/>
            </a:pPr>
            <a:r>
              <a:rPr lang="en-US"/>
              <a:t>Also called “affinity analysis”</a:t>
            </a:r>
          </a:p>
          <a:p>
            <a:pPr marL="204788" indent="-99536">
              <a:lnSpc>
                <a:spcPct val="90000"/>
              </a:lnSpc>
              <a:buSzPts val="2210"/>
              <a:buNone/>
            </a:pPr>
            <a:endParaRPr lang="en-US"/>
          </a:p>
        </p:txBody>
      </p:sp>
      <p:sp>
        <p:nvSpPr>
          <p:cNvPr id="104" name="Slide Number Placeholder 3">
            <a:extLst>
              <a:ext uri="{FF2B5EF4-FFF2-40B4-BE49-F238E27FC236}">
                <a16:creationId xmlns:a16="http://schemas.microsoft.com/office/drawing/2014/main" id="{1DDB54DE-8D49-4D7B-B08C-2DD5E76B2456}"/>
              </a:ext>
            </a:extLst>
          </p:cNvPr>
          <p:cNvSpPr>
            <a:spLocks noGrp="1"/>
          </p:cNvSpPr>
          <p:nvPr>
            <p:ph type="sldNum" sz="quarter" idx="12"/>
          </p:nvPr>
        </p:nvSpPr>
        <p:spPr/>
        <p:txBody>
          <a:bodyPr/>
          <a:lstStyle/>
          <a:p>
            <a:pPr>
              <a:spcAft>
                <a:spcPts val="600"/>
              </a:spcAft>
            </a:pPr>
            <a:fld id="{179A9A4E-4C82-4D44-9372-C31BB3818094}" type="slidenum">
              <a:rPr lang="en-US" smtClean="0"/>
              <a:pPr>
                <a:spcAft>
                  <a:spcPts val="600"/>
                </a:spcAft>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AD79-284A-2A54-02C1-D79C7B3B0694}"/>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F4272D5-0776-9BBC-FA99-723792E33216}"/>
              </a:ext>
            </a:extLst>
          </p:cNvPr>
          <p:cNvSpPr>
            <a:spLocks noGrp="1"/>
          </p:cNvSpPr>
          <p:nvPr>
            <p:ph idx="1"/>
          </p:nvPr>
        </p:nvSpPr>
        <p:spPr>
          <a:xfrm>
            <a:off x="628650" y="1144493"/>
            <a:ext cx="7886700" cy="3263504"/>
          </a:xfrm>
        </p:spPr>
        <p:txBody>
          <a:bodyPr>
            <a:normAutofit/>
          </a:bodyPr>
          <a:lstStyle/>
          <a:p>
            <a:r>
              <a:rPr lang="en-US" dirty="0"/>
              <a:t>Understand basic data labeling and terms.</a:t>
            </a:r>
          </a:p>
          <a:p>
            <a:r>
              <a:rPr lang="en-US" dirty="0"/>
              <a:t>Understand the role of the representational model verses the hidden relationship.</a:t>
            </a:r>
          </a:p>
          <a:p>
            <a:r>
              <a:rPr lang="en-US" dirty="0"/>
              <a:t>Understand the distinction between modeling technique used and the parameters of the model.</a:t>
            </a:r>
          </a:p>
          <a:p>
            <a:r>
              <a:rPr lang="en-US" dirty="0"/>
              <a:t>Understand the problem of overfitting and how this is mitigated by data splitting.</a:t>
            </a:r>
          </a:p>
          <a:p>
            <a:r>
              <a:rPr lang="en-US" dirty="0"/>
              <a:t>Understand the k-fold cross validation technique.</a:t>
            </a:r>
          </a:p>
          <a:p>
            <a:endParaRPr lang="en-US" dirty="0"/>
          </a:p>
          <a:p>
            <a:pPr lvl="1"/>
            <a:endParaRPr lang="en-US" dirty="0"/>
          </a:p>
          <a:p>
            <a:endParaRPr lang="en-US" dirty="0"/>
          </a:p>
        </p:txBody>
      </p:sp>
    </p:spTree>
    <p:extLst>
      <p:ext uri="{BB962C8B-B14F-4D97-AF65-F5344CB8AC3E}">
        <p14:creationId xmlns:p14="http://schemas.microsoft.com/office/powerpoint/2010/main" val="29642864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txBox="1">
            <a:spLocks noGrp="1"/>
          </p:cNvSpPr>
          <p:nvPr>
            <p:ph type="title"/>
          </p:nvPr>
        </p:nvSpPr>
        <p:spPr/>
        <p:txBody>
          <a:bodyPr spcFirstLastPara="1" vert="horz" wrap="square" lIns="68569" tIns="34275" rIns="68569" bIns="68569" numCol="1" anchor="ctr" anchorCtr="0" compatLnSpc="1">
            <a:prstTxWarp prst="textNoShape">
              <a:avLst/>
            </a:prstTxWarp>
            <a:normAutofit/>
          </a:bodyPr>
          <a:lstStyle/>
          <a:p>
            <a:r>
              <a:rPr lang="en-US"/>
              <a:t>Unsupervised: Collaborative Filtering</a:t>
            </a:r>
            <a:endParaRPr/>
          </a:p>
        </p:txBody>
      </p:sp>
      <p:sp>
        <p:nvSpPr>
          <p:cNvPr id="170" name="Google Shape;170;p22"/>
          <p:cNvSpPr txBox="1">
            <a:spLocks noGrp="1"/>
          </p:cNvSpPr>
          <p:nvPr>
            <p:ph idx="1"/>
          </p:nvPr>
        </p:nvSpPr>
        <p:spPr/>
        <p:txBody>
          <a:bodyPr spcFirstLastPara="1" vert="horz" wrap="square" lIns="68569" tIns="34275" rIns="68569" bIns="34275" numCol="1" anchor="t" anchorCtr="0" compatLnSpc="1">
            <a:prstTxWarp prst="textNoShape">
              <a:avLst/>
            </a:prstTxWarp>
            <a:normAutofit/>
          </a:bodyPr>
          <a:lstStyle/>
          <a:p>
            <a:pPr marL="204788" indent="-204788">
              <a:spcBef>
                <a:spcPts val="0"/>
              </a:spcBef>
              <a:buSzPts val="2210"/>
            </a:pPr>
            <a:r>
              <a:rPr lang="en-US"/>
              <a:t>Goal: Recommend products to purchase</a:t>
            </a:r>
            <a:endParaRPr/>
          </a:p>
          <a:p>
            <a:pPr marL="204788" indent="-204788">
              <a:buSzPts val="2210"/>
            </a:pPr>
            <a:r>
              <a:rPr lang="en-US"/>
              <a:t>Based on products that customer rates, selects, views, or purchases</a:t>
            </a:r>
            <a:endParaRPr/>
          </a:p>
          <a:p>
            <a:pPr marL="204788" indent="-204788">
              <a:buSzPts val="2210"/>
            </a:pPr>
            <a:r>
              <a:rPr lang="en-US"/>
              <a:t>Recommend products that “customers like you” purchase (user-based)</a:t>
            </a:r>
            <a:endParaRPr/>
          </a:p>
          <a:p>
            <a:pPr marL="204788" indent="-204788">
              <a:buSzPts val="2210"/>
            </a:pPr>
            <a:r>
              <a:rPr lang="en-US"/>
              <a:t>Or, recommend products that share a “product purchaser profile” with your purchases (item-based)</a:t>
            </a:r>
            <a:endParaRPr/>
          </a:p>
          <a:p>
            <a:pPr marL="105251" indent="0">
              <a:buSzPts val="2210"/>
              <a:buNone/>
            </a:pPr>
            <a:endParaRPr lang="en-US"/>
          </a:p>
        </p:txBody>
      </p:sp>
      <p:sp>
        <p:nvSpPr>
          <p:cNvPr id="111" name="Slide Number Placeholder 3">
            <a:extLst>
              <a:ext uri="{FF2B5EF4-FFF2-40B4-BE49-F238E27FC236}">
                <a16:creationId xmlns:a16="http://schemas.microsoft.com/office/drawing/2014/main" id="{F9CC5B37-C6D9-4E86-AED6-EA5EACDE3051}"/>
              </a:ext>
            </a:extLst>
          </p:cNvPr>
          <p:cNvSpPr>
            <a:spLocks noGrp="1"/>
          </p:cNvSpPr>
          <p:nvPr>
            <p:ph type="sldNum" sz="quarter" idx="12"/>
          </p:nvPr>
        </p:nvSpPr>
        <p:spPr/>
        <p:txBody>
          <a:bodyPr/>
          <a:lstStyle/>
          <a:p>
            <a:pPr>
              <a:spcAft>
                <a:spcPts val="600"/>
              </a:spcAft>
            </a:pPr>
            <a:fld id="{179A9A4E-4C82-4D44-9372-C31BB3818094}" type="slidenum">
              <a:rPr lang="en-US" smtClean="0"/>
              <a:pPr>
                <a:spcAft>
                  <a:spcPts val="600"/>
                </a:spcAft>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a:spLocks noGrp="1"/>
          </p:cNvSpPr>
          <p:nvPr>
            <p:ph type="title"/>
          </p:nvPr>
        </p:nvSpPr>
        <p:spPr/>
        <p:txBody>
          <a:bodyPr spcFirstLastPara="1" vert="horz" wrap="square" lIns="68569" tIns="34275" rIns="68569" bIns="68569" numCol="1" anchor="ctr" anchorCtr="0" compatLnSpc="1">
            <a:prstTxWarp prst="textNoShape">
              <a:avLst/>
            </a:prstTxWarp>
            <a:normAutofit/>
          </a:bodyPr>
          <a:lstStyle/>
          <a:p>
            <a:r>
              <a:rPr lang="en-US"/>
              <a:t>Unsupervised: Data Reduction</a:t>
            </a:r>
            <a:endParaRPr/>
          </a:p>
        </p:txBody>
      </p:sp>
      <p:sp>
        <p:nvSpPr>
          <p:cNvPr id="177" name="Google Shape;177;p23"/>
          <p:cNvSpPr txBox="1">
            <a:spLocks noGrp="1"/>
          </p:cNvSpPr>
          <p:nvPr>
            <p:ph idx="1"/>
          </p:nvPr>
        </p:nvSpPr>
        <p:spPr/>
        <p:txBody>
          <a:bodyPr spcFirstLastPara="1" vert="horz" wrap="square" lIns="68569" tIns="34275" rIns="68569" bIns="34275" numCol="1" anchor="t" anchorCtr="0" compatLnSpc="1">
            <a:prstTxWarp prst="textNoShape">
              <a:avLst/>
            </a:prstTxWarp>
            <a:normAutofit/>
          </a:bodyPr>
          <a:lstStyle/>
          <a:p>
            <a:pPr marL="204788" indent="-204788">
              <a:spcBef>
                <a:spcPts val="0"/>
              </a:spcBef>
              <a:buSzPts val="2210"/>
            </a:pPr>
            <a:r>
              <a:rPr lang="en-US"/>
              <a:t>Distillation of complex/large data into simpler/smaller data</a:t>
            </a:r>
            <a:endParaRPr/>
          </a:p>
          <a:p>
            <a:pPr marL="204788" indent="-204788">
              <a:buSzPts val="2210"/>
            </a:pPr>
            <a:r>
              <a:rPr lang="en-US"/>
              <a:t>Reducing the number of variables/columns (e.g., principal components)</a:t>
            </a:r>
            <a:endParaRPr/>
          </a:p>
          <a:p>
            <a:pPr marL="204788" indent="-204788">
              <a:buSzPts val="2210"/>
            </a:pPr>
            <a:r>
              <a:rPr lang="en-US"/>
              <a:t>Reducing the number of records/rows (e.g., clustering)</a:t>
            </a:r>
            <a:endParaRPr/>
          </a:p>
          <a:p>
            <a:pPr marL="204788" indent="-99536">
              <a:buSzPts val="2210"/>
              <a:buNone/>
            </a:pPr>
            <a:endParaRPr lang="en-US"/>
          </a:p>
        </p:txBody>
      </p:sp>
      <p:sp>
        <p:nvSpPr>
          <p:cNvPr id="118" name="Slide Number Placeholder 3">
            <a:extLst>
              <a:ext uri="{FF2B5EF4-FFF2-40B4-BE49-F238E27FC236}">
                <a16:creationId xmlns:a16="http://schemas.microsoft.com/office/drawing/2014/main" id="{4C311EBE-0E62-416C-9793-68A643883653}"/>
              </a:ext>
            </a:extLst>
          </p:cNvPr>
          <p:cNvSpPr>
            <a:spLocks noGrp="1"/>
          </p:cNvSpPr>
          <p:nvPr>
            <p:ph type="sldNum" sz="quarter" idx="12"/>
          </p:nvPr>
        </p:nvSpPr>
        <p:spPr/>
        <p:txBody>
          <a:bodyPr/>
          <a:lstStyle/>
          <a:p>
            <a:pPr>
              <a:spcAft>
                <a:spcPts val="600"/>
              </a:spcAft>
            </a:pPr>
            <a:fld id="{179A9A4E-4C82-4D44-9372-C31BB3818094}" type="slidenum">
              <a:rPr lang="en-US" smtClean="0"/>
              <a:pPr>
                <a:spcAft>
                  <a:spcPts val="600"/>
                </a:spcAft>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a:spLocks noGrp="1"/>
          </p:cNvSpPr>
          <p:nvPr>
            <p:ph type="title"/>
          </p:nvPr>
        </p:nvSpPr>
        <p:spPr/>
        <p:txBody>
          <a:bodyPr spcFirstLastPara="1" vert="horz" wrap="square" lIns="68569" tIns="34275" rIns="68569" bIns="68569" numCol="1" anchor="ctr" anchorCtr="0" compatLnSpc="1">
            <a:prstTxWarp prst="textNoShape">
              <a:avLst/>
            </a:prstTxWarp>
            <a:normAutofit/>
          </a:bodyPr>
          <a:lstStyle/>
          <a:p>
            <a:r>
              <a:rPr lang="en-US"/>
              <a:t>Unsupervised: Data Visualization</a:t>
            </a:r>
            <a:endParaRPr/>
          </a:p>
        </p:txBody>
      </p:sp>
      <p:sp>
        <p:nvSpPr>
          <p:cNvPr id="184" name="Google Shape;184;p24"/>
          <p:cNvSpPr txBox="1">
            <a:spLocks noGrp="1"/>
          </p:cNvSpPr>
          <p:nvPr>
            <p:ph idx="1"/>
          </p:nvPr>
        </p:nvSpPr>
        <p:spPr/>
        <p:txBody>
          <a:bodyPr spcFirstLastPara="1" vert="horz" wrap="square" lIns="68569" tIns="34275" rIns="68569" bIns="34275" numCol="1" anchor="t" anchorCtr="0" compatLnSpc="1">
            <a:prstTxWarp prst="textNoShape">
              <a:avLst/>
            </a:prstTxWarp>
            <a:normAutofit/>
          </a:bodyPr>
          <a:lstStyle/>
          <a:p>
            <a:pPr marL="204788" indent="-204788">
              <a:spcBef>
                <a:spcPts val="0"/>
              </a:spcBef>
              <a:buSzPts val="2210"/>
            </a:pPr>
            <a:r>
              <a:rPr lang="en-US"/>
              <a:t>Graphs and plots of data</a:t>
            </a:r>
            <a:endParaRPr/>
          </a:p>
          <a:p>
            <a:pPr marL="204788" indent="-204788">
              <a:buSzPts val="2210"/>
            </a:pPr>
            <a:r>
              <a:rPr lang="en-US"/>
              <a:t>Histograms, boxplots, bar charts, scatterplots</a:t>
            </a:r>
            <a:endParaRPr/>
          </a:p>
          <a:p>
            <a:pPr marL="204788" indent="-204788">
              <a:buSzPts val="2210"/>
            </a:pPr>
            <a:r>
              <a:rPr lang="en-US"/>
              <a:t>Especially useful to examine relationships between pairs of variables</a:t>
            </a:r>
            <a:endParaRPr/>
          </a:p>
          <a:p>
            <a:pPr marL="204788" indent="-99536">
              <a:buSzPts val="2210"/>
              <a:buNone/>
            </a:pPr>
            <a:endParaRPr lang="en-US"/>
          </a:p>
        </p:txBody>
      </p:sp>
      <p:sp>
        <p:nvSpPr>
          <p:cNvPr id="125" name="Slide Number Placeholder 3">
            <a:extLst>
              <a:ext uri="{FF2B5EF4-FFF2-40B4-BE49-F238E27FC236}">
                <a16:creationId xmlns:a16="http://schemas.microsoft.com/office/drawing/2014/main" id="{23F46B76-7567-484A-A5CA-B09A52FC7F1D}"/>
              </a:ext>
            </a:extLst>
          </p:cNvPr>
          <p:cNvSpPr>
            <a:spLocks noGrp="1"/>
          </p:cNvSpPr>
          <p:nvPr>
            <p:ph type="sldNum" sz="quarter" idx="12"/>
          </p:nvPr>
        </p:nvSpPr>
        <p:spPr/>
        <p:txBody>
          <a:bodyPr/>
          <a:lstStyle/>
          <a:p>
            <a:pPr>
              <a:spcAft>
                <a:spcPts val="600"/>
              </a:spcAft>
            </a:pPr>
            <a:fld id="{179A9A4E-4C82-4D44-9372-C31BB3818094}" type="slidenum">
              <a:rPr lang="en-US" smtClean="0"/>
              <a:pPr>
                <a:spcAft>
                  <a:spcPts val="600"/>
                </a:spcAft>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AA06-CA54-67B2-03A5-8D749CB5FFC6}"/>
              </a:ext>
            </a:extLst>
          </p:cNvPr>
          <p:cNvSpPr>
            <a:spLocks noGrp="1"/>
          </p:cNvSpPr>
          <p:nvPr>
            <p:ph type="title"/>
          </p:nvPr>
        </p:nvSpPr>
        <p:spPr>
          <a:xfrm>
            <a:off x="0" y="0"/>
            <a:ext cx="7886700" cy="994172"/>
          </a:xfrm>
        </p:spPr>
        <p:txBody>
          <a:bodyPr/>
          <a:lstStyle/>
          <a:p>
            <a:r>
              <a:rPr lang="en-US" dirty="0"/>
              <a:t>Typology of Modeling Techniques</a:t>
            </a:r>
          </a:p>
        </p:txBody>
      </p:sp>
      <p:graphicFrame>
        <p:nvGraphicFramePr>
          <p:cNvPr id="11" name="Content Placeholder 10">
            <a:extLst>
              <a:ext uri="{FF2B5EF4-FFF2-40B4-BE49-F238E27FC236}">
                <a16:creationId xmlns:a16="http://schemas.microsoft.com/office/drawing/2014/main" id="{2C038463-5180-0628-E1ED-471808D26DB9}"/>
              </a:ext>
            </a:extLst>
          </p:cNvPr>
          <p:cNvGraphicFramePr>
            <a:graphicFrameLocks noGrp="1"/>
          </p:cNvGraphicFramePr>
          <p:nvPr>
            <p:ph idx="1"/>
            <p:extLst>
              <p:ext uri="{D42A27DB-BD31-4B8C-83A1-F6EECF244321}">
                <p14:modId xmlns:p14="http://schemas.microsoft.com/office/powerpoint/2010/main" val="1012139343"/>
              </p:ext>
            </p:extLst>
          </p:nvPr>
        </p:nvGraphicFramePr>
        <p:xfrm>
          <a:off x="526942" y="914400"/>
          <a:ext cx="7988408" cy="3503808"/>
        </p:xfrm>
        <a:graphic>
          <a:graphicData uri="http://schemas.openxmlformats.org/drawingml/2006/table">
            <a:tbl>
              <a:tblPr>
                <a:tableStyleId>{5C22544A-7EE6-4342-B048-85BDC9FD1C3A}</a:tableStyleId>
              </a:tblPr>
              <a:tblGrid>
                <a:gridCol w="2668226">
                  <a:extLst>
                    <a:ext uri="{9D8B030D-6E8A-4147-A177-3AD203B41FA5}">
                      <a16:colId xmlns:a16="http://schemas.microsoft.com/office/drawing/2014/main" val="4148326014"/>
                    </a:ext>
                  </a:extLst>
                </a:gridCol>
                <a:gridCol w="1773394">
                  <a:extLst>
                    <a:ext uri="{9D8B030D-6E8A-4147-A177-3AD203B41FA5}">
                      <a16:colId xmlns:a16="http://schemas.microsoft.com/office/drawing/2014/main" val="2461558537"/>
                    </a:ext>
                  </a:extLst>
                </a:gridCol>
                <a:gridCol w="1773394">
                  <a:extLst>
                    <a:ext uri="{9D8B030D-6E8A-4147-A177-3AD203B41FA5}">
                      <a16:colId xmlns:a16="http://schemas.microsoft.com/office/drawing/2014/main" val="1369517101"/>
                    </a:ext>
                  </a:extLst>
                </a:gridCol>
                <a:gridCol w="1773394">
                  <a:extLst>
                    <a:ext uri="{9D8B030D-6E8A-4147-A177-3AD203B41FA5}">
                      <a16:colId xmlns:a16="http://schemas.microsoft.com/office/drawing/2014/main" val="1649918634"/>
                    </a:ext>
                  </a:extLst>
                </a:gridCol>
              </a:tblGrid>
              <a:tr h="255529">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ctr" fontAlgn="ctr"/>
                      <a:r>
                        <a:rPr lang="en-US" sz="1400" u="none" strike="noStrike" dirty="0">
                          <a:effectLst/>
                        </a:rPr>
                        <a:t>Supervised</a:t>
                      </a:r>
                      <a:endParaRPr lang="en-US" sz="14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a:txBody>
                    <a:bodyPr/>
                    <a:lstStyle/>
                    <a:p>
                      <a:pPr algn="ctr" fontAlgn="ctr"/>
                      <a:r>
                        <a:rPr lang="en-US" sz="1400" u="none" strike="noStrike">
                          <a:effectLst/>
                        </a:rPr>
                        <a:t>Unsupervised</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30257638"/>
                  </a:ext>
                </a:extLst>
              </a:tr>
              <a:tr h="480394">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400" u="none" strike="noStrike" dirty="0">
                          <a:effectLst/>
                        </a:rPr>
                        <a:t>Continuous Target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dirty="0">
                          <a:effectLst/>
                        </a:rPr>
                        <a:t>Categorical Target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dirty="0">
                          <a:effectLst/>
                        </a:rPr>
                        <a:t>No Target</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26114784"/>
                  </a:ext>
                </a:extLst>
              </a:tr>
              <a:tr h="1154989">
                <a:tc>
                  <a:txBody>
                    <a:bodyPr/>
                    <a:lstStyle/>
                    <a:p>
                      <a:pPr algn="l" fontAlgn="t"/>
                      <a:r>
                        <a:rPr lang="en-US" sz="1400" u="none" strike="noStrike" dirty="0">
                          <a:effectLst/>
                        </a:rPr>
                        <a:t>Continuous Input Predictors</a:t>
                      </a:r>
                      <a:endParaRPr lang="en-US" sz="14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dirty="0">
                          <a:effectLst/>
                        </a:rPr>
                        <a:t>Linear Regression</a:t>
                      </a:r>
                      <a:br>
                        <a:rPr lang="en-US" sz="1400" u="none" strike="noStrike" dirty="0">
                          <a:effectLst/>
                        </a:rPr>
                      </a:br>
                      <a:r>
                        <a:rPr lang="en-US" sz="1400" u="none" strike="noStrike" dirty="0">
                          <a:effectLst/>
                        </a:rPr>
                        <a:t>k nearest neighbors</a:t>
                      </a:r>
                      <a:br>
                        <a:rPr lang="en-US" sz="1400" u="none" strike="noStrike" dirty="0">
                          <a:effectLst/>
                        </a:rPr>
                      </a:br>
                      <a:r>
                        <a:rPr lang="en-US" sz="1400" u="none" strike="noStrike" dirty="0">
                          <a:effectLst/>
                        </a:rPr>
                        <a:t>Neural Networks</a:t>
                      </a:r>
                      <a:endParaRPr lang="en-US" sz="14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dirty="0">
                          <a:effectLst/>
                        </a:rPr>
                        <a:t>K-Nearest Neighbors</a:t>
                      </a:r>
                      <a:br>
                        <a:rPr lang="en-US" sz="1400" u="none" strike="noStrike" dirty="0">
                          <a:effectLst/>
                        </a:rPr>
                      </a:br>
                      <a:r>
                        <a:rPr lang="en-US" sz="1400" u="none" strike="noStrike" dirty="0">
                          <a:effectLst/>
                        </a:rPr>
                        <a:t>Logistic Regression</a:t>
                      </a:r>
                      <a:br>
                        <a:rPr lang="en-US" sz="1400" u="none" strike="noStrike" dirty="0">
                          <a:effectLst/>
                        </a:rPr>
                      </a:br>
                      <a:r>
                        <a:rPr lang="en-US" sz="1400" u="none" strike="noStrike" dirty="0">
                          <a:effectLst/>
                        </a:rPr>
                        <a:t>Neural Networks</a:t>
                      </a:r>
                      <a:br>
                        <a:rPr lang="en-US" sz="1400" u="none" strike="noStrike" dirty="0">
                          <a:effectLst/>
                        </a:rPr>
                      </a:br>
                      <a:r>
                        <a:rPr lang="en-US" sz="1400" u="none" strike="noStrike" dirty="0">
                          <a:effectLst/>
                        </a:rPr>
                        <a:t>Discriminant Analysis</a:t>
                      </a:r>
                      <a:br>
                        <a:rPr lang="en-US" sz="1400" u="none" strike="noStrike" dirty="0">
                          <a:effectLst/>
                        </a:rPr>
                      </a:br>
                      <a:r>
                        <a:rPr lang="en-US" sz="1400" u="none" strike="noStrike" dirty="0">
                          <a:effectLst/>
                        </a:rPr>
                        <a:t>Ensembles</a:t>
                      </a:r>
                      <a:endParaRPr lang="en-US" sz="14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a:effectLst/>
                        </a:rPr>
                        <a:t>Principle Components</a:t>
                      </a:r>
                      <a:br>
                        <a:rPr lang="en-US" sz="1400" u="none" strike="noStrike">
                          <a:effectLst/>
                        </a:rPr>
                      </a:br>
                      <a:r>
                        <a:rPr lang="en-US" sz="1400" u="none" strike="noStrike">
                          <a:effectLst/>
                        </a:rPr>
                        <a:t>Collaborative Filtering</a:t>
                      </a:r>
                      <a:br>
                        <a:rPr lang="en-US" sz="1400" u="none" strike="noStrike">
                          <a:effectLst/>
                        </a:rPr>
                      </a:br>
                      <a:r>
                        <a:rPr lang="en-US" sz="1400" u="none" strike="noStrike">
                          <a:effectLst/>
                        </a:rPr>
                        <a:t>Cluster Analysis</a:t>
                      </a:r>
                      <a:endParaRPr lang="en-US" sz="14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031220631"/>
                  </a:ext>
                </a:extLst>
              </a:tr>
              <a:tr h="1612896">
                <a:tc>
                  <a:txBody>
                    <a:bodyPr/>
                    <a:lstStyle/>
                    <a:p>
                      <a:pPr algn="l" fontAlgn="t"/>
                      <a:r>
                        <a:rPr lang="en-US" sz="1400" u="none" strike="noStrike" dirty="0">
                          <a:effectLst/>
                        </a:rPr>
                        <a:t>Categorical Input Predictors</a:t>
                      </a:r>
                      <a:endParaRPr lang="en-US" sz="14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dirty="0">
                          <a:effectLst/>
                        </a:rPr>
                        <a:t>Linear Regression</a:t>
                      </a:r>
                      <a:br>
                        <a:rPr lang="en-US" sz="1400" u="none" strike="noStrike" dirty="0">
                          <a:effectLst/>
                        </a:rPr>
                      </a:br>
                      <a:r>
                        <a:rPr lang="en-US" sz="1400" u="none" strike="noStrike" dirty="0">
                          <a:effectLst/>
                        </a:rPr>
                        <a:t>Regression Trees</a:t>
                      </a:r>
                      <a:br>
                        <a:rPr lang="en-US" sz="1400" u="none" strike="noStrike" dirty="0">
                          <a:effectLst/>
                        </a:rPr>
                      </a:br>
                      <a:r>
                        <a:rPr lang="en-US" sz="1400" u="none" strike="noStrike" dirty="0">
                          <a:effectLst/>
                        </a:rPr>
                        <a:t>Neural Networks</a:t>
                      </a:r>
                      <a:br>
                        <a:rPr lang="en-US" sz="1400" u="none" strike="noStrike" dirty="0">
                          <a:effectLst/>
                        </a:rPr>
                      </a:br>
                      <a:r>
                        <a:rPr lang="en-US" sz="1400" u="none" strike="noStrike" dirty="0">
                          <a:effectLst/>
                        </a:rPr>
                        <a:t>Ensembles</a:t>
                      </a:r>
                      <a:br>
                        <a:rPr lang="en-US" sz="1400" u="none" strike="noStrike" dirty="0">
                          <a:effectLst/>
                        </a:rPr>
                      </a:br>
                      <a:endParaRPr lang="en-US" sz="14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dirty="0">
                          <a:effectLst/>
                        </a:rPr>
                        <a:t>Naïve Bayes Classification Trees</a:t>
                      </a:r>
                      <a:br>
                        <a:rPr lang="en-US" sz="1400" u="none" strike="noStrike" dirty="0">
                          <a:effectLst/>
                        </a:rPr>
                      </a:br>
                      <a:r>
                        <a:rPr lang="en-US" sz="1400" u="none" strike="noStrike" dirty="0">
                          <a:effectLst/>
                        </a:rPr>
                        <a:t>Logistic Regression</a:t>
                      </a:r>
                      <a:br>
                        <a:rPr lang="en-US" sz="1400" u="none" strike="noStrike" dirty="0">
                          <a:effectLst/>
                        </a:rPr>
                      </a:br>
                      <a:r>
                        <a:rPr lang="en-US" sz="1400" u="none" strike="noStrike" dirty="0">
                          <a:effectLst/>
                        </a:rPr>
                        <a:t>Neural Networks </a:t>
                      </a:r>
                      <a:br>
                        <a:rPr lang="en-US" sz="1400" u="none" strike="noStrike" dirty="0">
                          <a:effectLst/>
                        </a:rPr>
                      </a:br>
                      <a:r>
                        <a:rPr lang="en-US" sz="1400" u="none" strike="noStrike" dirty="0">
                          <a:effectLst/>
                        </a:rPr>
                        <a:t>Ensembles</a:t>
                      </a:r>
                      <a:br>
                        <a:rPr lang="en-US" sz="1400" u="none" strike="noStrike" dirty="0">
                          <a:effectLst/>
                        </a:rPr>
                      </a:br>
                      <a:br>
                        <a:rPr lang="en-US" sz="1400" u="none" strike="noStrike" dirty="0">
                          <a:effectLst/>
                        </a:rPr>
                      </a:br>
                      <a:endParaRPr lang="en-US" sz="14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dirty="0">
                          <a:effectLst/>
                        </a:rPr>
                        <a:t>Association Rules</a:t>
                      </a:r>
                      <a:br>
                        <a:rPr lang="en-US" sz="1400" u="none" strike="noStrike" dirty="0">
                          <a:effectLst/>
                        </a:rPr>
                      </a:br>
                      <a:r>
                        <a:rPr lang="en-US" sz="1400" u="none" strike="noStrike" dirty="0">
                          <a:effectLst/>
                        </a:rPr>
                        <a:t>Collaborative Filtering</a:t>
                      </a:r>
                      <a:endParaRPr lang="en-US" sz="14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223697236"/>
                  </a:ext>
                </a:extLst>
              </a:tr>
            </a:tbl>
          </a:graphicData>
        </a:graphic>
      </p:graphicFrame>
      <p:sp>
        <p:nvSpPr>
          <p:cNvPr id="4" name="Slide Number Placeholder 3">
            <a:extLst>
              <a:ext uri="{FF2B5EF4-FFF2-40B4-BE49-F238E27FC236}">
                <a16:creationId xmlns:a16="http://schemas.microsoft.com/office/drawing/2014/main" id="{C178583D-2174-6A32-FC62-DB22F5411868}"/>
              </a:ext>
            </a:extLst>
          </p:cNvPr>
          <p:cNvSpPr>
            <a:spLocks noGrp="1"/>
          </p:cNvSpPr>
          <p:nvPr>
            <p:ph type="sldNum" sz="quarter" idx="12"/>
          </p:nvPr>
        </p:nvSpPr>
        <p:spPr/>
        <p:txBody>
          <a:bodyPr/>
          <a:lstStyle/>
          <a:p>
            <a:fld id="{179A9A4E-4C82-4D44-9372-C31BB3818094}" type="slidenum">
              <a:rPr lang="en-US" smtClean="0"/>
              <a:pPr/>
              <a:t>53</a:t>
            </a:fld>
            <a:endParaRPr lang="en-US" dirty="0"/>
          </a:p>
        </p:txBody>
      </p:sp>
    </p:spTree>
    <p:extLst>
      <p:ext uri="{BB962C8B-B14F-4D97-AF65-F5344CB8AC3E}">
        <p14:creationId xmlns:p14="http://schemas.microsoft.com/office/powerpoint/2010/main" val="24394865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B439D-EF99-8951-DF47-CCC3E4664874}"/>
              </a:ext>
            </a:extLst>
          </p:cNvPr>
          <p:cNvSpPr>
            <a:spLocks noGrp="1"/>
          </p:cNvSpPr>
          <p:nvPr>
            <p:ph type="title"/>
          </p:nvPr>
        </p:nvSpPr>
        <p:spPr/>
        <p:txBody>
          <a:bodyPr/>
          <a:lstStyle/>
          <a:p>
            <a:r>
              <a:rPr lang="en-US" dirty="0"/>
              <a:t>Creating our First Model</a:t>
            </a:r>
          </a:p>
        </p:txBody>
      </p:sp>
    </p:spTree>
    <p:extLst>
      <p:ext uri="{BB962C8B-B14F-4D97-AF65-F5344CB8AC3E}">
        <p14:creationId xmlns:p14="http://schemas.microsoft.com/office/powerpoint/2010/main" val="15090651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a:spLocks noGrp="1"/>
          </p:cNvSpPr>
          <p:nvPr>
            <p:ph type="title"/>
          </p:nvPr>
        </p:nvSpPr>
        <p:spPr/>
        <p:txBody>
          <a:bodyPr spcFirstLastPara="1" vert="horz" wrap="square" lIns="68569" tIns="34275" rIns="68569" bIns="68569" numCol="1" anchor="ctr" anchorCtr="0" compatLnSpc="1">
            <a:prstTxWarp prst="textNoShape">
              <a:avLst/>
            </a:prstTxWarp>
            <a:normAutofit/>
          </a:bodyPr>
          <a:lstStyle/>
          <a:p>
            <a:r>
              <a:rPr lang="en-US" dirty="0"/>
              <a:t>Creating our First Model	</a:t>
            </a:r>
            <a:endParaRPr dirty="0"/>
          </a:p>
        </p:txBody>
      </p:sp>
      <p:sp>
        <p:nvSpPr>
          <p:cNvPr id="184" name="Google Shape;184;p24"/>
          <p:cNvSpPr txBox="1">
            <a:spLocks noGrp="1"/>
          </p:cNvSpPr>
          <p:nvPr>
            <p:ph idx="1"/>
          </p:nvPr>
        </p:nvSpPr>
        <p:spPr/>
        <p:txBody>
          <a:bodyPr spcFirstLastPara="1" vert="horz" wrap="square" lIns="68569" tIns="34275" rIns="68569" bIns="34275" numCol="1" anchor="t" anchorCtr="0" compatLnSpc="1">
            <a:prstTxWarp prst="textNoShape">
              <a:avLst/>
            </a:prstTxWarp>
            <a:normAutofit/>
          </a:bodyPr>
          <a:lstStyle/>
          <a:p>
            <a:pPr marL="204788" indent="-204788">
              <a:spcBef>
                <a:spcPts val="0"/>
              </a:spcBef>
              <a:buSzPts val="2210"/>
            </a:pPr>
            <a:r>
              <a:rPr lang="en-US" dirty="0"/>
              <a:t>Follow along with the professor as he works through the notebooks (these are made available on Canvas)</a:t>
            </a:r>
            <a:endParaRPr dirty="0"/>
          </a:p>
          <a:p>
            <a:pPr marL="204788" indent="-99536">
              <a:buSzPts val="2210"/>
              <a:buNone/>
            </a:pPr>
            <a:endParaRPr lang="en-US" dirty="0"/>
          </a:p>
        </p:txBody>
      </p:sp>
      <p:sp>
        <p:nvSpPr>
          <p:cNvPr id="125" name="Slide Number Placeholder 3">
            <a:extLst>
              <a:ext uri="{FF2B5EF4-FFF2-40B4-BE49-F238E27FC236}">
                <a16:creationId xmlns:a16="http://schemas.microsoft.com/office/drawing/2014/main" id="{23F46B76-7567-484A-A5CA-B09A52FC7F1D}"/>
              </a:ext>
            </a:extLst>
          </p:cNvPr>
          <p:cNvSpPr>
            <a:spLocks noGrp="1"/>
          </p:cNvSpPr>
          <p:nvPr>
            <p:ph type="sldNum" sz="quarter" idx="12"/>
          </p:nvPr>
        </p:nvSpPr>
        <p:spPr/>
        <p:txBody>
          <a:bodyPr/>
          <a:lstStyle/>
          <a:p>
            <a:pPr>
              <a:spcAft>
                <a:spcPts val="600"/>
              </a:spcAft>
            </a:pPr>
            <a:fld id="{179A9A4E-4C82-4D44-9372-C31BB3818094}" type="slidenum">
              <a:rPr lang="en-US" smtClean="0"/>
              <a:pPr>
                <a:spcAft>
                  <a:spcPts val="600"/>
                </a:spcAft>
              </a:pPr>
              <a:t>55</a:t>
            </a:fld>
            <a:endParaRPr lang="en-US"/>
          </a:p>
        </p:txBody>
      </p:sp>
    </p:spTree>
    <p:extLst>
      <p:ext uri="{BB962C8B-B14F-4D97-AF65-F5344CB8AC3E}">
        <p14:creationId xmlns:p14="http://schemas.microsoft.com/office/powerpoint/2010/main" val="26863246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a:spLocks noGrp="1"/>
          </p:cNvSpPr>
          <p:nvPr>
            <p:ph type="title"/>
          </p:nvPr>
        </p:nvSpPr>
        <p:spPr/>
        <p:txBody>
          <a:bodyPr spcFirstLastPara="1" vert="horz" wrap="square" lIns="68569" tIns="34275" rIns="68569" bIns="68569" numCol="1" anchor="ctr" anchorCtr="0" compatLnSpc="1">
            <a:prstTxWarp prst="textNoShape">
              <a:avLst/>
            </a:prstTxWarp>
            <a:normAutofit/>
          </a:bodyPr>
          <a:lstStyle/>
          <a:p>
            <a:r>
              <a:rPr lang="en-US" dirty="0"/>
              <a:t>Python review notebooks	</a:t>
            </a:r>
            <a:endParaRPr dirty="0"/>
          </a:p>
        </p:txBody>
      </p:sp>
      <p:sp>
        <p:nvSpPr>
          <p:cNvPr id="184" name="Google Shape;184;p24"/>
          <p:cNvSpPr txBox="1">
            <a:spLocks noGrp="1"/>
          </p:cNvSpPr>
          <p:nvPr>
            <p:ph idx="1"/>
          </p:nvPr>
        </p:nvSpPr>
        <p:spPr/>
        <p:txBody>
          <a:bodyPr spcFirstLastPara="1" vert="horz" wrap="square" lIns="68569" tIns="34275" rIns="68569" bIns="34275" numCol="1" anchor="t" anchorCtr="0" compatLnSpc="1">
            <a:prstTxWarp prst="textNoShape">
              <a:avLst/>
            </a:prstTxWarp>
            <a:normAutofit/>
          </a:bodyPr>
          <a:lstStyle/>
          <a:p>
            <a:pPr marL="204788" indent="-204788">
              <a:spcBef>
                <a:spcPts val="0"/>
              </a:spcBef>
              <a:buSzPts val="2210"/>
            </a:pPr>
            <a:r>
              <a:rPr lang="en-US" dirty="0"/>
              <a:t>Follow along with the professor as he works through the python review notebooks (these are made available on Canvas)</a:t>
            </a:r>
            <a:endParaRPr dirty="0"/>
          </a:p>
          <a:p>
            <a:pPr marL="204788" indent="-99536">
              <a:buSzPts val="2210"/>
              <a:buNone/>
            </a:pPr>
            <a:endParaRPr lang="en-US" dirty="0"/>
          </a:p>
        </p:txBody>
      </p:sp>
      <p:sp>
        <p:nvSpPr>
          <p:cNvPr id="125" name="Slide Number Placeholder 3">
            <a:extLst>
              <a:ext uri="{FF2B5EF4-FFF2-40B4-BE49-F238E27FC236}">
                <a16:creationId xmlns:a16="http://schemas.microsoft.com/office/drawing/2014/main" id="{23F46B76-7567-484A-A5CA-B09A52FC7F1D}"/>
              </a:ext>
            </a:extLst>
          </p:cNvPr>
          <p:cNvSpPr>
            <a:spLocks noGrp="1"/>
          </p:cNvSpPr>
          <p:nvPr>
            <p:ph type="sldNum" sz="quarter" idx="12"/>
          </p:nvPr>
        </p:nvSpPr>
        <p:spPr/>
        <p:txBody>
          <a:bodyPr/>
          <a:lstStyle/>
          <a:p>
            <a:pPr>
              <a:spcAft>
                <a:spcPts val="600"/>
              </a:spcAft>
            </a:pPr>
            <a:fld id="{179A9A4E-4C82-4D44-9372-C31BB3818094}" type="slidenum">
              <a:rPr lang="en-US" smtClean="0"/>
              <a:pPr>
                <a:spcAft>
                  <a:spcPts val="600"/>
                </a:spcAft>
              </a:pPr>
              <a:t>56</a:t>
            </a:fld>
            <a:endParaRPr lang="en-US"/>
          </a:p>
        </p:txBody>
      </p:sp>
    </p:spTree>
    <p:extLst>
      <p:ext uri="{BB962C8B-B14F-4D97-AF65-F5344CB8AC3E}">
        <p14:creationId xmlns:p14="http://schemas.microsoft.com/office/powerpoint/2010/main" val="21379947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B439D-EF99-8951-DF47-CCC3E4664874}"/>
              </a:ext>
            </a:extLst>
          </p:cNvPr>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21713555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FE0DA-9CE3-40E6-992D-42E598600863}"/>
              </a:ext>
            </a:extLst>
          </p:cNvPr>
          <p:cNvSpPr>
            <a:spLocks noGrp="1"/>
          </p:cNvSpPr>
          <p:nvPr>
            <p:ph type="title"/>
          </p:nvPr>
        </p:nvSpPr>
        <p:spPr/>
        <p:txBody>
          <a:bodyPr/>
          <a:lstStyle/>
          <a:p>
            <a:r>
              <a:rPr lang="en-US" dirty="0"/>
              <a:t>Discussion Board</a:t>
            </a:r>
          </a:p>
        </p:txBody>
      </p:sp>
      <p:sp>
        <p:nvSpPr>
          <p:cNvPr id="3" name="Content Placeholder 2">
            <a:extLst>
              <a:ext uri="{FF2B5EF4-FFF2-40B4-BE49-F238E27FC236}">
                <a16:creationId xmlns:a16="http://schemas.microsoft.com/office/drawing/2014/main" id="{63EFC374-E947-4272-90A6-F5CAE33FCD24}"/>
              </a:ext>
            </a:extLst>
          </p:cNvPr>
          <p:cNvSpPr>
            <a:spLocks noGrp="1"/>
          </p:cNvSpPr>
          <p:nvPr>
            <p:ph idx="1"/>
          </p:nvPr>
        </p:nvSpPr>
        <p:spPr>
          <a:xfrm>
            <a:off x="628650" y="1146334"/>
            <a:ext cx="7886700" cy="3263504"/>
          </a:xfrm>
        </p:spPr>
        <p:txBody>
          <a:bodyPr>
            <a:normAutofit/>
          </a:bodyPr>
          <a:lstStyle/>
          <a:p>
            <a:r>
              <a:rPr lang="en-US" dirty="0"/>
              <a:t>After class, be sure to go to the discussion board and respond to this week's questions. </a:t>
            </a:r>
          </a:p>
          <a:p>
            <a:endParaRPr lang="en-US" dirty="0"/>
          </a:p>
          <a:p>
            <a:r>
              <a:rPr lang="en-US" dirty="0"/>
              <a:t>This week’s question is posted at the top of the discussion board. For your first post, reply to the question posed by the professor.</a:t>
            </a:r>
          </a:p>
          <a:p>
            <a:pPr lvl="1"/>
            <a:endParaRPr lang="en-US" dirty="0"/>
          </a:p>
          <a:p>
            <a:r>
              <a:rPr lang="en-US" dirty="0"/>
              <a:t>Be sure to provide links/references when applicable.</a:t>
            </a:r>
          </a:p>
          <a:p>
            <a:pPr marL="0" indent="0">
              <a:buNone/>
            </a:pPr>
            <a:endParaRPr lang="en-US" dirty="0"/>
          </a:p>
        </p:txBody>
      </p:sp>
      <p:sp>
        <p:nvSpPr>
          <p:cNvPr id="4" name="Slide Number Placeholder 3">
            <a:extLst>
              <a:ext uri="{FF2B5EF4-FFF2-40B4-BE49-F238E27FC236}">
                <a16:creationId xmlns:a16="http://schemas.microsoft.com/office/drawing/2014/main" id="{9DD5BA65-738B-48CA-A605-272D86A69754}"/>
              </a:ext>
            </a:extLst>
          </p:cNvPr>
          <p:cNvSpPr>
            <a:spLocks noGrp="1"/>
          </p:cNvSpPr>
          <p:nvPr>
            <p:ph type="sldNum" sz="quarter" idx="12"/>
          </p:nvPr>
        </p:nvSpPr>
        <p:spPr/>
        <p:txBody>
          <a:bodyPr/>
          <a:lstStyle/>
          <a:p>
            <a:fld id="{179A9A4E-4C82-4D44-9372-C31BB3818094}" type="slidenum">
              <a:rPr lang="en-US" smtClean="0"/>
              <a:pPr/>
              <a:t>58</a:t>
            </a:fld>
            <a:endParaRPr lang="en-US" dirty="0"/>
          </a:p>
        </p:txBody>
      </p:sp>
    </p:spTree>
    <p:extLst>
      <p:ext uri="{BB962C8B-B14F-4D97-AF65-F5344CB8AC3E}">
        <p14:creationId xmlns:p14="http://schemas.microsoft.com/office/powerpoint/2010/main" val="29194403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D8DEA-1AF9-4EDC-B289-C38F5E12B782}"/>
              </a:ext>
            </a:extLst>
          </p:cNvPr>
          <p:cNvSpPr>
            <a:spLocks noGrp="1"/>
          </p:cNvSpPr>
          <p:nvPr>
            <p:ph type="title"/>
          </p:nvPr>
        </p:nvSpPr>
        <p:spPr/>
        <p:txBody>
          <a:bodyPr/>
          <a:lstStyle/>
          <a:p>
            <a:r>
              <a:rPr lang="en-US" dirty="0"/>
              <a:t>Next Week</a:t>
            </a:r>
          </a:p>
        </p:txBody>
      </p:sp>
      <p:sp>
        <p:nvSpPr>
          <p:cNvPr id="3" name="Content Placeholder 2">
            <a:extLst>
              <a:ext uri="{FF2B5EF4-FFF2-40B4-BE49-F238E27FC236}">
                <a16:creationId xmlns:a16="http://schemas.microsoft.com/office/drawing/2014/main" id="{68A61868-04F7-4B6E-A723-2FEE43ED484F}"/>
              </a:ext>
            </a:extLst>
          </p:cNvPr>
          <p:cNvSpPr>
            <a:spLocks noGrp="1"/>
          </p:cNvSpPr>
          <p:nvPr>
            <p:ph idx="1"/>
          </p:nvPr>
        </p:nvSpPr>
        <p:spPr/>
        <p:txBody>
          <a:bodyPr/>
          <a:lstStyle/>
          <a:p>
            <a:r>
              <a:rPr lang="en-US" sz="2400" dirty="0"/>
              <a:t>No Class</a:t>
            </a:r>
          </a:p>
          <a:p>
            <a:pPr lvl="1"/>
            <a:r>
              <a:rPr lang="en-US" dirty="0"/>
              <a:t>Work on completing the assigned Data Camp Courses and practicing Python. </a:t>
            </a:r>
          </a:p>
        </p:txBody>
      </p:sp>
      <p:sp>
        <p:nvSpPr>
          <p:cNvPr id="4" name="Slide Number Placeholder 3">
            <a:extLst>
              <a:ext uri="{FF2B5EF4-FFF2-40B4-BE49-F238E27FC236}">
                <a16:creationId xmlns:a16="http://schemas.microsoft.com/office/drawing/2014/main" id="{56E6BFA5-DF15-4E2A-999E-CA7F0EF98F6B}"/>
              </a:ext>
            </a:extLst>
          </p:cNvPr>
          <p:cNvSpPr>
            <a:spLocks noGrp="1"/>
          </p:cNvSpPr>
          <p:nvPr>
            <p:ph type="sldNum" sz="quarter" idx="12"/>
          </p:nvPr>
        </p:nvSpPr>
        <p:spPr/>
        <p:txBody>
          <a:bodyPr/>
          <a:lstStyle/>
          <a:p>
            <a:fld id="{179A9A4E-4C82-4D44-9372-C31BB3818094}" type="slidenum">
              <a:rPr lang="en-US" smtClean="0"/>
              <a:pPr/>
              <a:t>59</a:t>
            </a:fld>
            <a:endParaRPr lang="en-US" dirty="0"/>
          </a:p>
        </p:txBody>
      </p:sp>
    </p:spTree>
    <p:extLst>
      <p:ext uri="{BB962C8B-B14F-4D97-AF65-F5344CB8AC3E}">
        <p14:creationId xmlns:p14="http://schemas.microsoft.com/office/powerpoint/2010/main" val="1390210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1">
            <a:extLst>
              <a:ext uri="{FF2B5EF4-FFF2-40B4-BE49-F238E27FC236}">
                <a16:creationId xmlns:a16="http://schemas.microsoft.com/office/drawing/2014/main" id="{95EC85AD-B727-7DCE-B036-AC868D17E6CA}"/>
              </a:ext>
            </a:extLst>
          </p:cNvPr>
          <p:cNvGraphicFramePr>
            <a:graphicFrameLocks noGrp="1"/>
          </p:cNvGraphicFramePr>
          <p:nvPr>
            <p:ph idx="1"/>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lstStyle/>
          <a:p>
            <a:pPr fontAlgn="auto">
              <a:spcAft>
                <a:spcPts val="0"/>
              </a:spcAft>
              <a:defRPr/>
            </a:pPr>
            <a:r>
              <a:rPr lang="en-US" sz="2400" dirty="0"/>
              <a:t>Scope of Analytics</a:t>
            </a:r>
          </a:p>
        </p:txBody>
      </p:sp>
      <p:sp>
        <p:nvSpPr>
          <p:cNvPr id="4" name="Slide Number Placeholder 3"/>
          <p:cNvSpPr>
            <a:spLocks noGrp="1"/>
          </p:cNvSpPr>
          <p:nvPr>
            <p:ph type="sldNum" sz="quarter" idx="12"/>
          </p:nvPr>
        </p:nvSpPr>
        <p:spPr/>
        <p:txBody>
          <a:bodyPr/>
          <a:lstStyle/>
          <a:p>
            <a:fld id="{D195B2C9-073E-4EE9-98F9-79BCD43CC226}" type="slidenum">
              <a:rPr lang="en-US" smtClean="0"/>
              <a:pPr/>
              <a:t>6</a:t>
            </a:fld>
            <a:endParaRPr lang="en-US" dirty="0"/>
          </a:p>
        </p:txBody>
      </p:sp>
    </p:spTree>
    <p:extLst>
      <p:ext uri="{BB962C8B-B14F-4D97-AF65-F5344CB8AC3E}">
        <p14:creationId xmlns:p14="http://schemas.microsoft.com/office/powerpoint/2010/main" val="6460644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0D79-0215-4836-AA53-EB042819BBD1}"/>
              </a:ext>
            </a:extLst>
          </p:cNvPr>
          <p:cNvSpPr>
            <a:spLocks noGrp="1"/>
          </p:cNvSpPr>
          <p:nvPr>
            <p:ph type="title"/>
          </p:nvPr>
        </p:nvSpPr>
        <p:spPr/>
        <p:txBody>
          <a:bodyPr/>
          <a:lstStyle/>
          <a:p>
            <a:r>
              <a:rPr lang="en-US" dirty="0"/>
              <a:t>To do List for this week:</a:t>
            </a:r>
          </a:p>
        </p:txBody>
      </p:sp>
      <p:sp>
        <p:nvSpPr>
          <p:cNvPr id="3" name="Content Placeholder 2">
            <a:extLst>
              <a:ext uri="{FF2B5EF4-FFF2-40B4-BE49-F238E27FC236}">
                <a16:creationId xmlns:a16="http://schemas.microsoft.com/office/drawing/2014/main" id="{DCDE55B8-F248-4B56-BF8C-6F921B2B7B71}"/>
              </a:ext>
            </a:extLst>
          </p:cNvPr>
          <p:cNvSpPr>
            <a:spLocks noGrp="1"/>
          </p:cNvSpPr>
          <p:nvPr>
            <p:ph idx="1"/>
          </p:nvPr>
        </p:nvSpPr>
        <p:spPr/>
        <p:txBody>
          <a:bodyPr>
            <a:normAutofit/>
          </a:bodyPr>
          <a:lstStyle/>
          <a:p>
            <a:r>
              <a:rPr lang="en-US" dirty="0"/>
              <a:t>Complete the assigned </a:t>
            </a:r>
            <a:r>
              <a:rPr lang="en-US" dirty="0" err="1"/>
              <a:t>DataCamp</a:t>
            </a:r>
            <a:r>
              <a:rPr lang="en-US" dirty="0"/>
              <a:t> courses.</a:t>
            </a:r>
          </a:p>
          <a:p>
            <a:pPr lvl="2"/>
            <a:r>
              <a:rPr lang="en-US" dirty="0"/>
              <a:t>Start early!!!! It is your responsibility to manage your time effectively. You cannot do all of these in a day and retain any information.</a:t>
            </a:r>
          </a:p>
          <a:p>
            <a:r>
              <a:rPr lang="en-US" dirty="0"/>
              <a:t>Participate in this week's discussion </a:t>
            </a:r>
          </a:p>
          <a:p>
            <a:pPr lvl="1"/>
            <a:r>
              <a:rPr lang="en-US" dirty="0"/>
              <a:t>Post your response to this week’s discussion question.</a:t>
            </a:r>
          </a:p>
          <a:p>
            <a:pPr lvl="2"/>
            <a:r>
              <a:rPr lang="en-US" dirty="0"/>
              <a:t>Post early; don’t leave this to the last day or two.</a:t>
            </a:r>
          </a:p>
          <a:p>
            <a:pPr lvl="1"/>
            <a:r>
              <a:rPr lang="en-US" dirty="0"/>
              <a:t>Add to/respond to at least one other student posting.</a:t>
            </a:r>
          </a:p>
        </p:txBody>
      </p:sp>
      <p:sp>
        <p:nvSpPr>
          <p:cNvPr id="4" name="Slide Number Placeholder 3">
            <a:extLst>
              <a:ext uri="{FF2B5EF4-FFF2-40B4-BE49-F238E27FC236}">
                <a16:creationId xmlns:a16="http://schemas.microsoft.com/office/drawing/2014/main" id="{C33CF022-883B-418A-B3FB-BB89FA27A88B}"/>
              </a:ext>
            </a:extLst>
          </p:cNvPr>
          <p:cNvSpPr>
            <a:spLocks noGrp="1"/>
          </p:cNvSpPr>
          <p:nvPr>
            <p:ph type="sldNum" sz="quarter" idx="12"/>
          </p:nvPr>
        </p:nvSpPr>
        <p:spPr/>
        <p:txBody>
          <a:bodyPr/>
          <a:lstStyle/>
          <a:p>
            <a:fld id="{179A9A4E-4C82-4D44-9372-C31BB3818094}" type="slidenum">
              <a:rPr lang="en-US" smtClean="0"/>
              <a:pPr/>
              <a:t>60</a:t>
            </a:fld>
            <a:endParaRPr lang="en-US" dirty="0"/>
          </a:p>
        </p:txBody>
      </p:sp>
    </p:spTree>
    <p:extLst>
      <p:ext uri="{BB962C8B-B14F-4D97-AF65-F5344CB8AC3E}">
        <p14:creationId xmlns:p14="http://schemas.microsoft.com/office/powerpoint/2010/main" val="38204062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ACB97E-45C6-4E77-C571-0B96D18F995C}"/>
              </a:ext>
            </a:extLst>
          </p:cNvPr>
          <p:cNvSpPr txBox="1"/>
          <p:nvPr/>
        </p:nvSpPr>
        <p:spPr>
          <a:xfrm>
            <a:off x="2456873" y="1634836"/>
            <a:ext cx="4637808" cy="769441"/>
          </a:xfrm>
          <a:prstGeom prst="rect">
            <a:avLst/>
          </a:prstGeom>
          <a:noFill/>
        </p:spPr>
        <p:txBody>
          <a:bodyPr wrap="none" rtlCol="0">
            <a:spAutoFit/>
          </a:bodyPr>
          <a:lstStyle/>
          <a:p>
            <a:r>
              <a:rPr lang="en-US" sz="4400" b="1" dirty="0">
                <a:solidFill>
                  <a:schemeClr val="bg1"/>
                </a:solidFill>
              </a:rPr>
              <a:t>Happy Learning!</a:t>
            </a:r>
          </a:p>
        </p:txBody>
      </p:sp>
    </p:spTree>
    <p:extLst>
      <p:ext uri="{BB962C8B-B14F-4D97-AF65-F5344CB8AC3E}">
        <p14:creationId xmlns:p14="http://schemas.microsoft.com/office/powerpoint/2010/main" val="233293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Predictive Modeling</a:t>
            </a:r>
          </a:p>
        </p:txBody>
      </p:sp>
      <p:sp>
        <p:nvSpPr>
          <p:cNvPr id="5" name="Content Placeholder 4"/>
          <p:cNvSpPr>
            <a:spLocks noGrp="1"/>
          </p:cNvSpPr>
          <p:nvPr>
            <p:ph idx="1"/>
          </p:nvPr>
        </p:nvSpPr>
        <p:spPr/>
        <p:txBody>
          <a:bodyPr anchor="t">
            <a:normAutofit/>
          </a:bodyPr>
          <a:lstStyle/>
          <a:p>
            <a:r>
              <a:rPr lang="en-CA" dirty="0"/>
              <a:t>Goal: build a </a:t>
            </a:r>
            <a:r>
              <a:rPr lang="en-CA" b="1" dirty="0"/>
              <a:t>representational model </a:t>
            </a:r>
            <a:r>
              <a:rPr lang="en-CA" dirty="0"/>
              <a:t>of a </a:t>
            </a:r>
            <a:r>
              <a:rPr lang="en-CA" b="1" dirty="0"/>
              <a:t>relationship </a:t>
            </a:r>
            <a:r>
              <a:rPr lang="en-CA" dirty="0"/>
              <a:t>between</a:t>
            </a:r>
            <a:r>
              <a:rPr lang="en-CA" b="1" dirty="0"/>
              <a:t> input </a:t>
            </a:r>
            <a:r>
              <a:rPr lang="en-CA" dirty="0"/>
              <a:t>and </a:t>
            </a:r>
            <a:r>
              <a:rPr lang="en-CA" b="1" dirty="0"/>
              <a:t>target </a:t>
            </a:r>
            <a:r>
              <a:rPr lang="en-CA" dirty="0"/>
              <a:t>values that</a:t>
            </a:r>
            <a:r>
              <a:rPr lang="en-CA" b="1" dirty="0"/>
              <a:t> predicts </a:t>
            </a:r>
            <a:r>
              <a:rPr lang="en-CA" dirty="0"/>
              <a:t> target measures that we have not yet seen.</a:t>
            </a:r>
          </a:p>
          <a:p>
            <a:endParaRPr lang="en-CA" baseline="30000" dirty="0"/>
          </a:p>
          <a:p>
            <a:endParaRPr lang="en-US" dirty="0"/>
          </a:p>
          <a:p>
            <a:endParaRPr lang="en-US" dirty="0"/>
          </a:p>
          <a:p>
            <a:endParaRPr lang="en-US" dirty="0"/>
          </a:p>
          <a:p>
            <a:pPr marL="342900" lvl="1" indent="0">
              <a:buNone/>
            </a:pPr>
            <a:endParaRPr lang="en-CA" dirty="0"/>
          </a:p>
          <a:p>
            <a:pPr marL="342900" lvl="1" indent="0">
              <a:buNone/>
            </a:pPr>
            <a:endParaRPr lang="en-CA" dirty="0"/>
          </a:p>
        </p:txBody>
      </p:sp>
      <p:sp>
        <p:nvSpPr>
          <p:cNvPr id="2" name="Rectangle 1"/>
          <p:cNvSpPr/>
          <p:nvPr/>
        </p:nvSpPr>
        <p:spPr>
          <a:xfrm>
            <a:off x="4097501" y="2373675"/>
            <a:ext cx="1256386" cy="482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2060"/>
                </a:solidFill>
              </a:rPr>
              <a:t>Hidden</a:t>
            </a:r>
          </a:p>
          <a:p>
            <a:pPr algn="ctr"/>
            <a:r>
              <a:rPr lang="en-US" sz="1200" dirty="0">
                <a:solidFill>
                  <a:srgbClr val="002060"/>
                </a:solidFill>
              </a:rPr>
              <a:t>Relationship</a:t>
            </a:r>
          </a:p>
        </p:txBody>
      </p:sp>
      <p:sp>
        <p:nvSpPr>
          <p:cNvPr id="6" name="Rectangle 5"/>
          <p:cNvSpPr/>
          <p:nvPr/>
        </p:nvSpPr>
        <p:spPr>
          <a:xfrm>
            <a:off x="4097500" y="3025642"/>
            <a:ext cx="1256386" cy="482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Representational Model</a:t>
            </a:r>
          </a:p>
        </p:txBody>
      </p:sp>
      <p:cxnSp>
        <p:nvCxnSpPr>
          <p:cNvPr id="7" name="Elbow Connector 6"/>
          <p:cNvCxnSpPr>
            <a:endCxn id="6" idx="1"/>
          </p:cNvCxnSpPr>
          <p:nvPr/>
        </p:nvCxnSpPr>
        <p:spPr>
          <a:xfrm>
            <a:off x="2703955" y="2615077"/>
            <a:ext cx="1393545" cy="651968"/>
          </a:xfrm>
          <a:prstGeom prst="bentConnector3">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2" idx="1"/>
          </p:cNvCxnSpPr>
          <p:nvPr/>
        </p:nvCxnSpPr>
        <p:spPr>
          <a:xfrm>
            <a:off x="2703955" y="2615077"/>
            <a:ext cx="1393546"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 idx="3"/>
          </p:cNvCxnSpPr>
          <p:nvPr/>
        </p:nvCxnSpPr>
        <p:spPr>
          <a:xfrm>
            <a:off x="5353886" y="2615077"/>
            <a:ext cx="79934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p:cNvCxnSpPr>
          <p:nvPr/>
        </p:nvCxnSpPr>
        <p:spPr>
          <a:xfrm flipV="1">
            <a:off x="5353886" y="3267044"/>
            <a:ext cx="799345" cy="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41115" y="2338077"/>
            <a:ext cx="671979" cy="369332"/>
          </a:xfrm>
          <a:prstGeom prst="rect">
            <a:avLst/>
          </a:prstGeom>
          <a:noFill/>
        </p:spPr>
        <p:txBody>
          <a:bodyPr wrap="none" rtlCol="0">
            <a:spAutoFit/>
          </a:bodyPr>
          <a:lstStyle/>
          <a:p>
            <a:r>
              <a:rPr lang="en-US" sz="1800" dirty="0"/>
              <a:t>Input</a:t>
            </a:r>
          </a:p>
        </p:txBody>
      </p:sp>
      <p:sp>
        <p:nvSpPr>
          <p:cNvPr id="19" name="TextBox 18"/>
          <p:cNvSpPr txBox="1"/>
          <p:nvPr/>
        </p:nvSpPr>
        <p:spPr>
          <a:xfrm>
            <a:off x="5597335" y="2290702"/>
            <a:ext cx="767133" cy="369332"/>
          </a:xfrm>
          <a:prstGeom prst="rect">
            <a:avLst/>
          </a:prstGeom>
          <a:noFill/>
        </p:spPr>
        <p:txBody>
          <a:bodyPr wrap="none" rtlCol="0">
            <a:spAutoFit/>
          </a:bodyPr>
          <a:lstStyle/>
          <a:p>
            <a:r>
              <a:rPr lang="en-US" sz="1800" dirty="0"/>
              <a:t>Target</a:t>
            </a:r>
          </a:p>
        </p:txBody>
      </p:sp>
      <p:sp>
        <p:nvSpPr>
          <p:cNvPr id="20" name="TextBox 19"/>
          <p:cNvSpPr txBox="1"/>
          <p:nvPr/>
        </p:nvSpPr>
        <p:spPr>
          <a:xfrm>
            <a:off x="5580801" y="2934896"/>
            <a:ext cx="1114408" cy="646331"/>
          </a:xfrm>
          <a:prstGeom prst="rect">
            <a:avLst/>
          </a:prstGeom>
          <a:noFill/>
        </p:spPr>
        <p:txBody>
          <a:bodyPr wrap="none" rtlCol="0">
            <a:spAutoFit/>
          </a:bodyPr>
          <a:lstStyle/>
          <a:p>
            <a:r>
              <a:rPr lang="en-US" sz="1800" dirty="0"/>
              <a:t>Predicted </a:t>
            </a:r>
          </a:p>
          <a:p>
            <a:r>
              <a:rPr lang="en-US" sz="1800" dirty="0"/>
              <a:t>Target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6354162" y="2290702"/>
            <a:ext cx="1732517" cy="1651157"/>
          </a:xfrm>
          <a:prstGeom prst="rect">
            <a:avLst/>
          </a:prstGeom>
        </p:spPr>
      </p:pic>
      <p:sp>
        <p:nvSpPr>
          <p:cNvPr id="8" name="TextBox 7"/>
          <p:cNvSpPr txBox="1"/>
          <p:nvPr/>
        </p:nvSpPr>
        <p:spPr>
          <a:xfrm>
            <a:off x="3127098" y="4032566"/>
            <a:ext cx="5252920" cy="600164"/>
          </a:xfrm>
          <a:prstGeom prst="rect">
            <a:avLst/>
          </a:prstGeom>
          <a:noFill/>
        </p:spPr>
        <p:txBody>
          <a:bodyPr wrap="square" rtlCol="0">
            <a:spAutoFit/>
          </a:bodyPr>
          <a:lstStyle/>
          <a:p>
            <a:pPr marL="214313" indent="-214313" algn="r">
              <a:buFont typeface="Arial" panose="020B0604020202020204" pitchFamily="34" charset="0"/>
              <a:buChar char="•"/>
            </a:pPr>
            <a:r>
              <a:rPr lang="en-CA" sz="1100" dirty="0"/>
              <a:t>The “hidden relationship” produces the target we are attempting to “hit”. </a:t>
            </a:r>
          </a:p>
          <a:p>
            <a:pPr marL="214313" indent="-214313" algn="r">
              <a:buFont typeface="Arial" panose="020B0604020202020204" pitchFamily="34" charset="0"/>
              <a:buChar char="•"/>
            </a:pPr>
            <a:r>
              <a:rPr lang="en-CA" sz="1100" dirty="0"/>
              <a:t>A representation model attempts to “hit” the target. </a:t>
            </a:r>
          </a:p>
          <a:p>
            <a:pPr marL="214313" indent="-214313" algn="r">
              <a:buFont typeface="Arial" panose="020B0604020202020204" pitchFamily="34" charset="0"/>
              <a:buChar char="•"/>
            </a:pPr>
            <a:endParaRPr lang="en-US" sz="1100" dirty="0"/>
          </a:p>
        </p:txBody>
      </p:sp>
    </p:spTree>
    <p:extLst>
      <p:ext uri="{BB962C8B-B14F-4D97-AF65-F5344CB8AC3E}">
        <p14:creationId xmlns:p14="http://schemas.microsoft.com/office/powerpoint/2010/main" val="3292484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Models are Not Perfect</a:t>
            </a:r>
          </a:p>
        </p:txBody>
      </p:sp>
      <p:sp>
        <p:nvSpPr>
          <p:cNvPr id="5" name="Content Placeholder 4"/>
          <p:cNvSpPr>
            <a:spLocks noGrp="1"/>
          </p:cNvSpPr>
          <p:nvPr>
            <p:ph idx="1"/>
          </p:nvPr>
        </p:nvSpPr>
        <p:spPr/>
        <p:txBody>
          <a:bodyPr>
            <a:normAutofit lnSpcReduction="10000"/>
          </a:bodyPr>
          <a:lstStyle/>
          <a:p>
            <a:r>
              <a:rPr lang="en-US" dirty="0"/>
              <a:t>Ideally, we identify a predictive model that accurately (without error) predicts future data… realistically, we never fully achieve this:</a:t>
            </a:r>
          </a:p>
          <a:p>
            <a:pPr lvl="1"/>
            <a:r>
              <a:rPr lang="en-US" dirty="0"/>
              <a:t>Satisficing, we never have enough cognitive capacity, resources, or time.</a:t>
            </a:r>
            <a:endParaRPr lang="en-US" sz="825" dirty="0"/>
          </a:p>
          <a:p>
            <a:pPr lvl="1"/>
            <a:r>
              <a:rPr lang="en-US" dirty="0"/>
              <a:t>The world is noisy and stochastic.</a:t>
            </a:r>
          </a:p>
          <a:p>
            <a:pPr lvl="1"/>
            <a:r>
              <a:rPr lang="en-US" dirty="0"/>
              <a:t>The world often changes.</a:t>
            </a:r>
          </a:p>
          <a:p>
            <a:pPr marL="900113" lvl="3"/>
            <a:r>
              <a:rPr lang="en-US" dirty="0"/>
              <a:t>“All models are wrong, but some are useful”</a:t>
            </a:r>
            <a:r>
              <a:rPr lang="en-US" sz="375" dirty="0"/>
              <a:t>(George E. P. Box)</a:t>
            </a:r>
          </a:p>
          <a:p>
            <a:r>
              <a:rPr lang="en-US" dirty="0"/>
              <a:t>Predictive analytics offers a set of practices, tools, and approaches that can help us achieve “good” models that prove reasonably accurate.</a:t>
            </a:r>
          </a:p>
          <a:p>
            <a:endParaRPr lang="en-CA" dirty="0"/>
          </a:p>
        </p:txBody>
      </p:sp>
    </p:spTree>
    <p:extLst>
      <p:ext uri="{BB962C8B-B14F-4D97-AF65-F5344CB8AC3E}">
        <p14:creationId xmlns:p14="http://schemas.microsoft.com/office/powerpoint/2010/main" val="1888283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128" y="2074664"/>
            <a:ext cx="7886700" cy="994172"/>
          </a:xfrm>
        </p:spPr>
        <p:txBody>
          <a:bodyPr>
            <a:normAutofit/>
          </a:bodyPr>
          <a:lstStyle/>
          <a:p>
            <a:r>
              <a:rPr lang="en-US" dirty="0"/>
              <a:t>Context Setting… let’s begin with a quick review of the fundamentals</a:t>
            </a:r>
          </a:p>
        </p:txBody>
      </p:sp>
    </p:spTree>
    <p:extLst>
      <p:ext uri="{BB962C8B-B14F-4D97-AF65-F5344CB8AC3E}">
        <p14:creationId xmlns:p14="http://schemas.microsoft.com/office/powerpoint/2010/main" val="39628982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{59DB9003-08C6-A44B-B374-62BE413F1DB3}tf16401378</Template>
  <TotalTime>3499</TotalTime>
  <Words>3588</Words>
  <Application>Microsoft Macintosh PowerPoint</Application>
  <PresentationFormat>On-screen Show (16:9)</PresentationFormat>
  <Paragraphs>493</Paragraphs>
  <Slides>61</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Arial Narrow</vt:lpstr>
      <vt:lpstr>Calibri</vt:lpstr>
      <vt:lpstr>Helvetica Neue</vt:lpstr>
      <vt:lpstr>Univers 65</vt:lpstr>
      <vt:lpstr>Wingdings</vt:lpstr>
      <vt:lpstr>Office Theme</vt:lpstr>
      <vt:lpstr>ISM 6136</vt:lpstr>
      <vt:lpstr>Guiding Agenda</vt:lpstr>
      <vt:lpstr>Class Business</vt:lpstr>
      <vt:lpstr>Predictive Analytics Introduction</vt:lpstr>
      <vt:lpstr>Learning Objectives</vt:lpstr>
      <vt:lpstr>Scope of Analytics</vt:lpstr>
      <vt:lpstr>Predictive Modeling</vt:lpstr>
      <vt:lpstr>Models are Not Perfect</vt:lpstr>
      <vt:lpstr>Context Setting… let’s begin with a quick review of the fundamentals</vt:lpstr>
      <vt:lpstr>Data Labeling</vt:lpstr>
      <vt:lpstr>Identify a Predictive Model</vt:lpstr>
      <vt:lpstr>Predictive Models “Predict” Target values</vt:lpstr>
      <vt:lpstr>The Predictive Modeling Process</vt:lpstr>
      <vt:lpstr>The Predictive Modeling Process</vt:lpstr>
      <vt:lpstr>Assessing model “fit”…</vt:lpstr>
      <vt:lpstr>An Example…</vt:lpstr>
      <vt:lpstr>Now, let’s focus on two important issues in predictive analytics that set it apart from descriptive analytics…</vt:lpstr>
      <vt:lpstr>Let’s ‘try’ to predict the future …</vt:lpstr>
      <vt:lpstr>PowerPoint Presentation</vt:lpstr>
      <vt:lpstr>PowerPoint Presentation</vt:lpstr>
      <vt:lpstr>PowerPoint Presentation</vt:lpstr>
      <vt:lpstr>PowerPoint Presentation</vt:lpstr>
      <vt:lpstr>PowerPoint Presentation</vt:lpstr>
      <vt:lpstr>The “Best” Performing Model?? </vt:lpstr>
      <vt:lpstr>Is a that last model (the 20th order polynomial) the better predictive model?   To answer this, we need to understand how to systematically balance between complexity, and guarding against under/over fitting</vt:lpstr>
      <vt:lpstr>The “Best” Performing Model… </vt:lpstr>
      <vt:lpstr>The “Best” Performing Model… </vt:lpstr>
      <vt:lpstr>Which is the better predictive model…</vt:lpstr>
      <vt:lpstr>Some approaches to this…</vt:lpstr>
      <vt:lpstr>…let’s elaborate on this last approach (which is arguably the best overall approach, and one that you’ll commonly use)</vt:lpstr>
      <vt:lpstr>Data Splitting and “Right” Fitting Honest Testing of our Predictive Model</vt:lpstr>
      <vt:lpstr>Addressing issues of fit and complexity</vt:lpstr>
      <vt:lpstr>Data Partitioning</vt:lpstr>
      <vt:lpstr>Predictive Model Sequence</vt:lpstr>
      <vt:lpstr>Model Performance Assessment</vt:lpstr>
      <vt:lpstr>Model Selection</vt:lpstr>
      <vt:lpstr>“Honestly” Assessing Selected Model Performance</vt:lpstr>
      <vt:lpstr>K-fold Cross Validation</vt:lpstr>
      <vt:lpstr>Modeling Processes and Types</vt:lpstr>
      <vt:lpstr>Learning Objectives</vt:lpstr>
      <vt:lpstr>Paradigms for Data Mining (variations)</vt:lpstr>
      <vt:lpstr>KDD (Knowledge Discovery in Databases)</vt:lpstr>
      <vt:lpstr>SEMMA</vt:lpstr>
      <vt:lpstr>CRISP-DM</vt:lpstr>
      <vt:lpstr>Supervised Learning</vt:lpstr>
      <vt:lpstr>Unsupervised Learning</vt:lpstr>
      <vt:lpstr>Supervised: Classification</vt:lpstr>
      <vt:lpstr>Supervised: Prediction</vt:lpstr>
      <vt:lpstr>Unsupervised: Association Rules</vt:lpstr>
      <vt:lpstr>Unsupervised: Collaborative Filtering</vt:lpstr>
      <vt:lpstr>Unsupervised: Data Reduction</vt:lpstr>
      <vt:lpstr>Unsupervised: Data Visualization</vt:lpstr>
      <vt:lpstr>Typology of Modeling Techniques</vt:lpstr>
      <vt:lpstr>Creating our First Model</vt:lpstr>
      <vt:lpstr>Creating our First Model </vt:lpstr>
      <vt:lpstr>Python review notebooks </vt:lpstr>
      <vt:lpstr>Summary</vt:lpstr>
      <vt:lpstr>Discussion Board</vt:lpstr>
      <vt:lpstr>Next Week</vt:lpstr>
      <vt:lpstr>To do List for this week: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Tim Smith</dc:creator>
  <cp:lastModifiedBy>Timothy Smith</cp:lastModifiedBy>
  <cp:revision>152</cp:revision>
  <dcterms:created xsi:type="dcterms:W3CDTF">2019-11-06T18:18:56Z</dcterms:created>
  <dcterms:modified xsi:type="dcterms:W3CDTF">2023-08-28T10:37:12Z</dcterms:modified>
</cp:coreProperties>
</file>