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4" r:id="rId2"/>
    <p:sldId id="355" r:id="rId3"/>
    <p:sldId id="716" r:id="rId4"/>
    <p:sldId id="717" r:id="rId5"/>
    <p:sldId id="681" r:id="rId6"/>
    <p:sldId id="267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Tim [ISBA]" initials="ST[" lastIdx="2" clrIdx="0">
    <p:extLst>
      <p:ext uri="{19B8F6BF-5375-455C-9EA6-DF929625EA0E}">
        <p15:presenceInfo xmlns:p15="http://schemas.microsoft.com/office/powerpoint/2012/main" userId="S::timsmith@iastate.edu::f31654f8-e825-44b9-9f42-ae59432b1e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  <a:srgbClr val="ECEAD1"/>
    <a:srgbClr val="CFC493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541" autoAdjust="0"/>
  </p:normalViewPr>
  <p:slideViewPr>
    <p:cSldViewPr snapToGrid="0" snapToObjects="1">
      <p:cViewPr varScale="1">
        <p:scale>
          <a:sx n="165" d="100"/>
          <a:sy n="165" d="100"/>
        </p:scale>
        <p:origin x="10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4" d="100"/>
          <a:sy n="194" d="100"/>
        </p:scale>
        <p:origin x="151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376C-9A93-4286-A919-CFCA4B03E74D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0BC1-4EC3-450B-9FF3-D8E80A33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0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9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84857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8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918853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5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07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43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6650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  <p:sldLayoutId id="2147483682" r:id="rId20"/>
    <p:sldLayoutId id="2147483683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rof-tcsmith/dm-f23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 6136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Dr. Tim Smith</a:t>
            </a: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DC0F9A-4A31-4F0C-8A6A-FDDEB04F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41604C-6372-B3E1-9E2B-1A1C77F8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329"/>
              </a:spcBef>
              <a:buFont typeface="Wingdings" pitchFamily="2" charset="2"/>
              <a:buChar char="§"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Creating and </a:t>
            </a:r>
            <a:r>
              <a:rPr lang="en-US" altLang="en-US" sz="2400" dirty="0"/>
              <a:t>testing a number of 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polynomial regression models</a:t>
            </a:r>
          </a:p>
          <a:p>
            <a:pPr>
              <a:lnSpc>
                <a:spcPct val="150000"/>
              </a:lnSpc>
              <a:spcBef>
                <a:spcPts val="329"/>
              </a:spcBef>
              <a:buFont typeface="Wingdings" pitchFamily="2" charset="2"/>
              <a:buChar char="§"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Creating multivariable Regression Models</a:t>
            </a:r>
          </a:p>
          <a:p>
            <a:pPr>
              <a:lnSpc>
                <a:spcPct val="150000"/>
              </a:lnSpc>
              <a:spcBef>
                <a:spcPts val="329"/>
              </a:spcBef>
              <a:buFont typeface="Wingdings" pitchFamily="2" charset="2"/>
              <a:buChar char="§"/>
            </a:pPr>
            <a:r>
              <a:rPr lang="en-US" altLang="en-US" sz="2400" dirty="0"/>
              <a:t>Basic Data Preparation and Predictive Modeling</a:t>
            </a:r>
          </a:p>
          <a:p>
            <a:pPr>
              <a:lnSpc>
                <a:spcPct val="150000"/>
              </a:lnSpc>
              <a:spcBef>
                <a:spcPts val="329"/>
              </a:spcBef>
              <a:buFont typeface="Wingdings" pitchFamily="2" charset="2"/>
              <a:buChar char="§"/>
            </a:pPr>
            <a:r>
              <a:rPr lang="en-US" altLang="en-US" sz="2400" dirty="0"/>
              <a:t>The Trouble with Correlation</a:t>
            </a:r>
          </a:p>
        </p:txBody>
      </p:sp>
    </p:spTree>
    <p:extLst>
      <p:ext uri="{BB962C8B-B14F-4D97-AF65-F5344CB8AC3E}">
        <p14:creationId xmlns:p14="http://schemas.microsoft.com/office/powerpoint/2010/main" val="116277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2322-E0C5-0D5D-EE0B-19BBA036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 with the professor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2211-74FC-17B0-6271-E3810BF0B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Got to our classroom GitHub Repo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https://github.com/prof-tcsmith/dm-f23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E45E8-F6A1-03BB-49D3-19E0183AB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299" y="2447763"/>
            <a:ext cx="5461358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1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EC82-2C1B-1F28-5EA8-44B922B9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D387-3BEA-CD3F-63A6-715AC1C10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Single variable</a:t>
            </a:r>
          </a:p>
          <a:p>
            <a:pPr lvl="1"/>
            <a:r>
              <a:rPr lang="en-US" dirty="0"/>
              <a:t>Multivariable</a:t>
            </a:r>
          </a:p>
          <a:p>
            <a:pPr lvl="1"/>
            <a:r>
              <a:rPr lang="en-US" dirty="0"/>
              <a:t>Transformations (such as polynomial and other functions such as trig)</a:t>
            </a:r>
          </a:p>
          <a:p>
            <a:r>
              <a:rPr lang="en-US" dirty="0"/>
              <a:t>Developing a Predictive Model</a:t>
            </a:r>
          </a:p>
          <a:p>
            <a:pPr lvl="1"/>
            <a:r>
              <a:rPr lang="en-US" dirty="0"/>
              <a:t>Preprocessing data</a:t>
            </a:r>
          </a:p>
          <a:p>
            <a:pPr lvl="2"/>
            <a:r>
              <a:rPr lang="en-US" dirty="0"/>
              <a:t>Renaming columns</a:t>
            </a:r>
          </a:p>
          <a:p>
            <a:pPr lvl="2"/>
            <a:r>
              <a:rPr lang="en-US" dirty="0"/>
              <a:t>Identifying missing values</a:t>
            </a:r>
          </a:p>
          <a:p>
            <a:pPr lvl="2"/>
            <a:r>
              <a:rPr lang="en-US" dirty="0"/>
              <a:t>Imputing Values</a:t>
            </a:r>
          </a:p>
          <a:p>
            <a:pPr lvl="2"/>
            <a:r>
              <a:rPr lang="en-US" dirty="0"/>
              <a:t>Train/Test Split</a:t>
            </a:r>
          </a:p>
          <a:p>
            <a:pPr lvl="2"/>
            <a:r>
              <a:rPr lang="en-US" dirty="0"/>
              <a:t>Data Scaling</a:t>
            </a:r>
          </a:p>
          <a:p>
            <a:pPr lvl="2"/>
            <a:r>
              <a:rPr lang="en-US" dirty="0"/>
              <a:t>Model Fitting</a:t>
            </a:r>
          </a:p>
          <a:p>
            <a:pPr lvl="2"/>
            <a:r>
              <a:rPr lang="en-US" dirty="0"/>
              <a:t>Model Prediction</a:t>
            </a:r>
          </a:p>
          <a:p>
            <a:pPr lvl="2"/>
            <a:r>
              <a:rPr lang="en-US" dirty="0"/>
              <a:t>Model Scoring</a:t>
            </a:r>
          </a:p>
          <a:p>
            <a:r>
              <a:rPr lang="en-US" dirty="0"/>
              <a:t>Correlation and Other Details</a:t>
            </a:r>
          </a:p>
          <a:p>
            <a:pPr lvl="1"/>
            <a:r>
              <a:rPr lang="en-US" dirty="0"/>
              <a:t>Anscombe’s Quartet</a:t>
            </a:r>
          </a:p>
          <a:p>
            <a:pPr lvl="1"/>
            <a:r>
              <a:rPr lang="en-US" dirty="0"/>
              <a:t>Use of correlation matrixes and Pair Plot diagrams</a:t>
            </a:r>
          </a:p>
          <a:p>
            <a:pPr lvl="1"/>
            <a:r>
              <a:rPr lang="en-US" dirty="0"/>
              <a:t>Basics of Matplotlib </a:t>
            </a:r>
            <a:r>
              <a:rPr lang="en-US"/>
              <a:t>and Seaborn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4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AD79-284A-2A54-02C1-D79C7B3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72D5-0776-9BBC-FA99-723792E3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4493"/>
            <a:ext cx="7886700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Complete Assignment #1</a:t>
            </a:r>
          </a:p>
          <a:p>
            <a:pPr lvl="1"/>
            <a:r>
              <a:rPr lang="en-US" dirty="0"/>
              <a:t>As discussed in the first class, you can work in with up to 2 others (3 total).</a:t>
            </a:r>
          </a:p>
          <a:p>
            <a:pPr lvl="1"/>
            <a:r>
              <a:rPr lang="en-US" dirty="0"/>
              <a:t>At the top of your notebook you must include the full name of each student that worked on the assignment.</a:t>
            </a:r>
          </a:p>
          <a:p>
            <a:pPr lvl="1"/>
            <a:r>
              <a:rPr lang="en-US" dirty="0"/>
              <a:t>If an assignment is a copy of another submission that isn’t part of the group; this will result in the academic penalty discussed in the first class (and found in the syllabus).</a:t>
            </a:r>
          </a:p>
          <a:p>
            <a:pPr lvl="1"/>
            <a:r>
              <a:rPr lang="en-US" dirty="0"/>
              <a:t>You can access the assignment details in Canvas.</a:t>
            </a:r>
          </a:p>
          <a:p>
            <a:r>
              <a:rPr lang="en-US" dirty="0"/>
              <a:t>Prepare for Quiz1, 2 and 3 (which will be given at the start of next class)</a:t>
            </a:r>
          </a:p>
          <a:p>
            <a:r>
              <a:rPr lang="en-US" dirty="0"/>
              <a:t>Optional: Complete the Bonus01 and Bonus02 </a:t>
            </a:r>
            <a:r>
              <a:rPr lang="en-US" dirty="0" err="1"/>
              <a:t>DataCamp</a:t>
            </a:r>
            <a:r>
              <a:rPr lang="en-US" dirty="0"/>
              <a:t> assignments.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6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4637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Happy Learning!</a:t>
            </a: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4424</TotalTime>
  <Words>243</Words>
  <Application>Microsoft Macintosh PowerPoint</Application>
  <PresentationFormat>On-screen Show (16:9)</PresentationFormat>
  <Paragraphs>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Univers 65</vt:lpstr>
      <vt:lpstr>Wingdings</vt:lpstr>
      <vt:lpstr>Office Theme</vt:lpstr>
      <vt:lpstr>ISM 6136</vt:lpstr>
      <vt:lpstr>Guiding Agenda</vt:lpstr>
      <vt:lpstr>Follow along with the professor</vt:lpstr>
      <vt:lpstr>Summary</vt:lpstr>
      <vt:lpstr>This week…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 Smith</dc:creator>
  <cp:lastModifiedBy>Timothy Smith</cp:lastModifiedBy>
  <cp:revision>165</cp:revision>
  <dcterms:created xsi:type="dcterms:W3CDTF">2019-11-06T18:18:56Z</dcterms:created>
  <dcterms:modified xsi:type="dcterms:W3CDTF">2023-09-08T20:56:36Z</dcterms:modified>
</cp:coreProperties>
</file>