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3"/>
  </p:notesMasterIdLst>
  <p:sldIdLst>
    <p:sldId id="264" r:id="rId2"/>
    <p:sldId id="753" r:id="rId3"/>
    <p:sldId id="739" r:id="rId4"/>
    <p:sldId id="702" r:id="rId5"/>
    <p:sldId id="752" r:id="rId6"/>
    <p:sldId id="741" r:id="rId7"/>
    <p:sldId id="742" r:id="rId8"/>
    <p:sldId id="743" r:id="rId9"/>
    <p:sldId id="744" r:id="rId10"/>
    <p:sldId id="745" r:id="rId11"/>
    <p:sldId id="747" r:id="rId12"/>
    <p:sldId id="748" r:id="rId13"/>
    <p:sldId id="737" r:id="rId14"/>
    <p:sldId id="749" r:id="rId15"/>
    <p:sldId id="750" r:id="rId16"/>
    <p:sldId id="781" r:id="rId17"/>
    <p:sldId id="780" r:id="rId18"/>
    <p:sldId id="783" r:id="rId19"/>
    <p:sldId id="751" r:id="rId20"/>
    <p:sldId id="740" r:id="rId21"/>
    <p:sldId id="356" r:id="rId22"/>
    <p:sldId id="360" r:id="rId23"/>
    <p:sldId id="361" r:id="rId24"/>
    <p:sldId id="362" r:id="rId25"/>
    <p:sldId id="363" r:id="rId26"/>
    <p:sldId id="364" r:id="rId27"/>
    <p:sldId id="367" r:id="rId28"/>
    <p:sldId id="366" r:id="rId29"/>
    <p:sldId id="358" r:id="rId30"/>
    <p:sldId id="359" r:id="rId31"/>
    <p:sldId id="754" r:id="rId32"/>
    <p:sldId id="764" r:id="rId33"/>
    <p:sldId id="349" r:id="rId34"/>
    <p:sldId id="766" r:id="rId35"/>
    <p:sldId id="767" r:id="rId36"/>
    <p:sldId id="768" r:id="rId37"/>
    <p:sldId id="769" r:id="rId38"/>
    <p:sldId id="353" r:id="rId39"/>
    <p:sldId id="770" r:id="rId40"/>
    <p:sldId id="771" r:id="rId41"/>
    <p:sldId id="772" r:id="rId42"/>
    <p:sldId id="773" r:id="rId43"/>
    <p:sldId id="346" r:id="rId44"/>
    <p:sldId id="348" r:id="rId45"/>
    <p:sldId id="784" r:id="rId46"/>
    <p:sldId id="774" r:id="rId47"/>
    <p:sldId id="375" r:id="rId48"/>
    <p:sldId id="776" r:id="rId49"/>
    <p:sldId id="779" r:id="rId50"/>
    <p:sldId id="777" r:id="rId51"/>
    <p:sldId id="778" r:id="rId5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ith, Tim [ISBA]" initials="ST[" lastIdx="6" clrIdx="0">
    <p:extLst>
      <p:ext uri="{19B8F6BF-5375-455C-9EA6-DF929625EA0E}">
        <p15:presenceInfo xmlns:p15="http://schemas.microsoft.com/office/powerpoint/2012/main" userId="S::timsmith@iastate.edu::f31654f8-e825-44b9-9f42-ae59432b1ef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47"/>
    <a:srgbClr val="ECEAD1"/>
    <a:srgbClr val="CFC493"/>
    <a:srgbClr val="466069"/>
    <a:srgbClr val="7E96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70"/>
    <p:restoredTop sz="94541" autoAdjust="0"/>
  </p:normalViewPr>
  <p:slideViewPr>
    <p:cSldViewPr snapToGrid="0" snapToObjects="1">
      <p:cViewPr>
        <p:scale>
          <a:sx n="159" d="100"/>
          <a:sy n="159" d="100"/>
        </p:scale>
        <p:origin x="280" y="280"/>
      </p:cViewPr>
      <p:guideLst>
        <p:guide orient="horz" pos="1620"/>
        <p:guide pos="2880"/>
      </p:guideLst>
    </p:cSldViewPr>
  </p:slideViewPr>
  <p:notesTextViewPr>
    <p:cViewPr>
      <p:scale>
        <a:sx n="1" d="1"/>
        <a:sy n="1" d="1"/>
      </p:scale>
      <p:origin x="0" y="0"/>
    </p:cViewPr>
  </p:notesTextViewPr>
  <p:notesViewPr>
    <p:cSldViewPr snapToGrid="0" snapToObjects="1">
      <p:cViewPr varScale="1">
        <p:scale>
          <a:sx n="194" d="100"/>
          <a:sy n="194" d="100"/>
        </p:scale>
        <p:origin x="1518" y="1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20T11:10:02.631" idx="6">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5376C-9A93-4286-A919-CFCA4B03E74D}" type="datetimeFigureOut">
              <a:rPr lang="en-US" smtClean="0"/>
              <a:t>10/9/23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A50BC1-4EC3-450B-9FF3-D8E80A334FB3}" type="slidenum">
              <a:rPr lang="en-US" smtClean="0"/>
              <a:t>‹#›</a:t>
            </a:fld>
            <a:endParaRPr lang="en-US"/>
          </a:p>
        </p:txBody>
      </p:sp>
    </p:spTree>
    <p:extLst>
      <p:ext uri="{BB962C8B-B14F-4D97-AF65-F5344CB8AC3E}">
        <p14:creationId xmlns:p14="http://schemas.microsoft.com/office/powerpoint/2010/main" val="1010698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A50BC1-4EC3-450B-9FF3-D8E80A334FB3}" type="slidenum">
              <a:rPr lang="en-US" smtClean="0"/>
              <a:t>1</a:t>
            </a:fld>
            <a:endParaRPr lang="en-US"/>
          </a:p>
        </p:txBody>
      </p:sp>
    </p:spTree>
    <p:extLst>
      <p:ext uri="{BB962C8B-B14F-4D97-AF65-F5344CB8AC3E}">
        <p14:creationId xmlns:p14="http://schemas.microsoft.com/office/powerpoint/2010/main" val="497910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21</a:t>
            </a:fld>
            <a:endParaRPr lang="en-US"/>
          </a:p>
        </p:txBody>
      </p:sp>
    </p:spTree>
    <p:extLst>
      <p:ext uri="{BB962C8B-B14F-4D97-AF65-F5344CB8AC3E}">
        <p14:creationId xmlns:p14="http://schemas.microsoft.com/office/powerpoint/2010/main" val="4208456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24A6D18E-8B09-B24B-9169-4FC527B8D8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2047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24A6D18E-8B09-B24B-9169-4FC527B8D8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324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5A50BC1-4EC3-450B-9FF3-D8E80A334F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53843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62436F-7E1C-4543-917F-2DB7AF9C0AEB}"/>
              </a:ext>
            </a:extLst>
          </p:cNvPr>
          <p:cNvSpPr>
            <a:spLocks noGrp="1"/>
          </p:cNvSpPr>
          <p:nvPr>
            <p:ph type="title" hasCustomPrompt="1"/>
          </p:nvPr>
        </p:nvSpPr>
        <p:spPr>
          <a:xfrm>
            <a:off x="623888" y="470006"/>
            <a:ext cx="7886700" cy="1512038"/>
          </a:xfrm>
        </p:spPr>
        <p:txBody>
          <a:bodyPr anchor="b"/>
          <a:lstStyle>
            <a:lvl1pPr>
              <a:defRPr sz="4500">
                <a:solidFill>
                  <a:schemeClr val="bg1"/>
                </a:solidFill>
              </a:defRPr>
            </a:lvl1pPr>
          </a:lstStyle>
          <a:p>
            <a:r>
              <a:rPr lang="en-US" dirty="0"/>
              <a:t>Title Goes Here</a:t>
            </a:r>
          </a:p>
        </p:txBody>
      </p:sp>
      <p:sp>
        <p:nvSpPr>
          <p:cNvPr id="8" name="Text Placeholder 2">
            <a:extLst>
              <a:ext uri="{FF2B5EF4-FFF2-40B4-BE49-F238E27FC236}">
                <a16:creationId xmlns:a16="http://schemas.microsoft.com/office/drawing/2014/main" id="{8707FAF2-9310-E64A-BF65-F16E6CD04232}"/>
              </a:ext>
            </a:extLst>
          </p:cNvPr>
          <p:cNvSpPr>
            <a:spLocks noGrp="1"/>
          </p:cNvSpPr>
          <p:nvPr>
            <p:ph type="body" idx="1" hasCustomPrompt="1"/>
          </p:nvPr>
        </p:nvSpPr>
        <p:spPr>
          <a:xfrm>
            <a:off x="623888" y="2002285"/>
            <a:ext cx="7886700" cy="562570"/>
          </a:xfrm>
        </p:spPr>
        <p:txBody>
          <a:bodyPr>
            <a:normAutofit/>
          </a:bodyPr>
          <a:lstStyle>
            <a:lvl1pPr marL="0" indent="0">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9" name="Text Placeholder 2">
            <a:extLst>
              <a:ext uri="{FF2B5EF4-FFF2-40B4-BE49-F238E27FC236}">
                <a16:creationId xmlns:a16="http://schemas.microsoft.com/office/drawing/2014/main" id="{8D488C8C-1B01-554E-ACC6-8C39DB14C6A2}"/>
              </a:ext>
            </a:extLst>
          </p:cNvPr>
          <p:cNvSpPr>
            <a:spLocks noGrp="1"/>
          </p:cNvSpPr>
          <p:nvPr>
            <p:ph type="body" idx="11" hasCustomPrompt="1"/>
          </p:nvPr>
        </p:nvSpPr>
        <p:spPr>
          <a:xfrm>
            <a:off x="623888" y="4409631"/>
            <a:ext cx="7886700" cy="297332"/>
          </a:xfrm>
        </p:spPr>
        <p:txBody>
          <a:bodyPr>
            <a:normAutofit/>
          </a:bodyPr>
          <a:lstStyle>
            <a:lvl1pPr marL="0" indent="0">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319696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ection Header-Green">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6637642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ection Header-Gray">
    <p:bg>
      <p:bgPr>
        <a:solidFill>
          <a:srgbClr val="7E96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29904835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Phot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3B7135-3D78-0E4B-9C26-9E7303734618}"/>
              </a:ext>
            </a:extLst>
          </p:cNvPr>
          <p:cNvSpPr/>
          <p:nvPr userDrawn="1"/>
        </p:nvSpPr>
        <p:spPr>
          <a:xfrm>
            <a:off x="182880" y="219456"/>
            <a:ext cx="8750808" cy="4754880"/>
          </a:xfrm>
          <a:prstGeom prst="rect">
            <a:avLst/>
          </a:prstGeom>
          <a:solidFill>
            <a:srgbClr val="0067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Title 1">
            <a:extLst>
              <a:ext uri="{FF2B5EF4-FFF2-40B4-BE49-F238E27FC236}">
                <a16:creationId xmlns:a16="http://schemas.microsoft.com/office/drawing/2014/main" id="{252DF257-01E2-CC4F-84E8-92951174BDE6}"/>
              </a:ext>
            </a:extLst>
          </p:cNvPr>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548156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Photo-2">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3"/>
            <a:ext cx="3145064" cy="2734967"/>
          </a:xfrm>
        </p:spPr>
        <p:txBody>
          <a:bodyPr anchor="t"/>
          <a:lstStyle>
            <a:lvl1pPr algn="l">
              <a:defRPr>
                <a:solidFill>
                  <a:schemeClr val="bg1"/>
                </a:solidFill>
              </a:defRPr>
            </a:lvl1pPr>
          </a:lstStyle>
          <a:p>
            <a:r>
              <a:rPr lang="en-US" dirty="0"/>
              <a:t>Simple Break Section</a:t>
            </a:r>
          </a:p>
        </p:txBody>
      </p:sp>
      <p:sp>
        <p:nvSpPr>
          <p:cNvPr id="7" name="Picture Placeholder 2">
            <a:extLst>
              <a:ext uri="{FF2B5EF4-FFF2-40B4-BE49-F238E27FC236}">
                <a16:creationId xmlns:a16="http://schemas.microsoft.com/office/drawing/2014/main" id="{5D0E8F77-71F3-F946-9D23-CC819E7051D6}"/>
              </a:ext>
            </a:extLst>
          </p:cNvPr>
          <p:cNvSpPr>
            <a:spLocks noGrp="1" noChangeAspect="1"/>
          </p:cNvSpPr>
          <p:nvPr>
            <p:ph type="pic" idx="1"/>
          </p:nvPr>
        </p:nvSpPr>
        <p:spPr>
          <a:xfrm>
            <a:off x="4572000" y="0"/>
            <a:ext cx="4572000" cy="514350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extLst>
      <p:ext uri="{BB962C8B-B14F-4D97-AF65-F5344CB8AC3E}">
        <p14:creationId xmlns:p14="http://schemas.microsoft.com/office/powerpoint/2010/main" val="8308837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7"/>
            <a:ext cx="3887391" cy="520438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1" y="342900"/>
            <a:ext cx="2949178" cy="1200150"/>
          </a:xfrm>
        </p:spPr>
        <p:txBody>
          <a:bodyPr anchor="b"/>
          <a:lstStyle>
            <a:lvl1pPr>
              <a:defRPr sz="2400">
                <a:solidFill>
                  <a:schemeClr val="bg1"/>
                </a:solidFill>
              </a:defRPr>
            </a:lvl1pPr>
          </a:lstStyle>
          <a:p>
            <a:r>
              <a:rPr lang="en-US" dirty="0"/>
              <a:t>Header Goes Here</a:t>
            </a:r>
          </a:p>
        </p:txBody>
      </p:sp>
      <p:sp>
        <p:nvSpPr>
          <p:cNvPr id="3" name="Content Placeholder 2"/>
          <p:cNvSpPr>
            <a:spLocks noGrp="1"/>
          </p:cNvSpPr>
          <p:nvPr>
            <p:ph idx="1"/>
          </p:nvPr>
        </p:nvSpPr>
        <p:spPr>
          <a:xfrm>
            <a:off x="4144709" y="740569"/>
            <a:ext cx="4371831" cy="3655219"/>
          </a:xfrm>
        </p:spPr>
        <p:txBody>
          <a:bodyPr/>
          <a:lstStyle>
            <a:lvl1pPr>
              <a:defRPr sz="2400">
                <a:solidFill>
                  <a:srgbClr val="006747"/>
                </a:solidFill>
              </a:defRPr>
            </a:lvl1pPr>
            <a:lvl2pPr>
              <a:defRPr sz="2100">
                <a:solidFill>
                  <a:srgbClr val="006747"/>
                </a:solidFill>
              </a:defRPr>
            </a:lvl2pPr>
            <a:lvl3pPr>
              <a:defRPr sz="1800">
                <a:solidFill>
                  <a:srgbClr val="006747"/>
                </a:solidFill>
              </a:defRPr>
            </a:lvl3pPr>
            <a:lvl4pPr>
              <a:defRPr sz="1500">
                <a:solidFill>
                  <a:srgbClr val="006747"/>
                </a:solidFill>
              </a:defRPr>
            </a:lvl4pPr>
            <a:lvl5pPr>
              <a:defRPr sz="1500">
                <a:solidFill>
                  <a:srgbClr val="006747"/>
                </a:solidFill>
              </a:defRPr>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896207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6"/>
            <a:ext cx="9144000" cy="219159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0" y="342900"/>
            <a:ext cx="3099679" cy="1200150"/>
          </a:xfrm>
        </p:spPr>
        <p:txBody>
          <a:bodyPr anchor="b"/>
          <a:lstStyle>
            <a:lvl1pPr>
              <a:defRPr sz="2400">
                <a:solidFill>
                  <a:schemeClr val="bg1"/>
                </a:solidFill>
              </a:defRPr>
            </a:lvl1pPr>
          </a:lstStyle>
          <a:p>
            <a:r>
              <a:rPr lang="en-US" dirty="0"/>
              <a:t>Header Goes Here</a:t>
            </a:r>
          </a:p>
        </p:txBody>
      </p:sp>
      <p:sp>
        <p:nvSpPr>
          <p:cNvPr id="4" name="Text Placeholder 3"/>
          <p:cNvSpPr>
            <a:spLocks noGrp="1"/>
          </p:cNvSpPr>
          <p:nvPr>
            <p:ph type="body" sz="half" idx="2"/>
          </p:nvPr>
        </p:nvSpPr>
        <p:spPr>
          <a:xfrm>
            <a:off x="629841" y="2383604"/>
            <a:ext cx="4034626" cy="2208944"/>
          </a:xfrm>
        </p:spPr>
        <p:txBody>
          <a:bodyPr>
            <a:normAutofit/>
          </a:bodyPr>
          <a:lstStyle>
            <a:lvl1pPr marL="0" indent="0">
              <a:buNone/>
              <a:defRPr sz="18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9" name="Picture Placeholder 5">
            <a:extLst>
              <a:ext uri="{FF2B5EF4-FFF2-40B4-BE49-F238E27FC236}">
                <a16:creationId xmlns:a16="http://schemas.microsoft.com/office/drawing/2014/main" id="{C83AE0ED-DAFE-6347-ACD6-B8BA2CC2DB67}"/>
              </a:ext>
            </a:extLst>
          </p:cNvPr>
          <p:cNvSpPr>
            <a:spLocks noGrp="1"/>
          </p:cNvSpPr>
          <p:nvPr>
            <p:ph type="pic" sz="quarter" idx="13"/>
          </p:nvPr>
        </p:nvSpPr>
        <p:spPr>
          <a:xfrm>
            <a:off x="5033963" y="-33338"/>
            <a:ext cx="3606800" cy="3732213"/>
          </a:xfrm>
        </p:spPr>
        <p:txBody>
          <a:bodyPr/>
          <a:lstStyle/>
          <a:p>
            <a:endParaRPr lang="en-US"/>
          </a:p>
        </p:txBody>
      </p:sp>
      <p:sp>
        <p:nvSpPr>
          <p:cNvPr id="10" name="Text Placeholder 3">
            <a:extLst>
              <a:ext uri="{FF2B5EF4-FFF2-40B4-BE49-F238E27FC236}">
                <a16:creationId xmlns:a16="http://schemas.microsoft.com/office/drawing/2014/main" id="{B51888F3-4D41-1847-B79F-091A153FEBA7}"/>
              </a:ext>
            </a:extLst>
          </p:cNvPr>
          <p:cNvSpPr>
            <a:spLocks noGrp="1"/>
          </p:cNvSpPr>
          <p:nvPr>
            <p:ph type="body" sz="half" idx="14"/>
          </p:nvPr>
        </p:nvSpPr>
        <p:spPr>
          <a:xfrm>
            <a:off x="5033963" y="3871644"/>
            <a:ext cx="3606800" cy="453776"/>
          </a:xfrm>
        </p:spPr>
        <p:txBody>
          <a:bodyPr/>
          <a:lstStyle>
            <a:lvl1pPr marL="0" indent="0" algn="ctr">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Tree>
    <p:extLst>
      <p:ext uri="{BB962C8B-B14F-4D97-AF65-F5344CB8AC3E}">
        <p14:creationId xmlns:p14="http://schemas.microsoft.com/office/powerpoint/2010/main" val="1037602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solidFill>
                  <a:srgbClr val="006747"/>
                </a:solidFill>
              </a:defRPr>
            </a:lvl1pPr>
          </a:lstStyle>
          <a:p>
            <a:r>
              <a:rPr lang="en-US" dirty="0"/>
              <a:t>Header Goes Here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89BF4C2C-1ED6-0F47-810A-EE823A1E98D4}"/>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8578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log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66172" y="740569"/>
            <a:ext cx="2949178" cy="802480"/>
          </a:xfrm>
        </p:spPr>
        <p:txBody>
          <a:bodyPr anchor="b"/>
          <a:lstStyle>
            <a:lvl1pPr>
              <a:defRPr sz="2400">
                <a:solidFill>
                  <a:srgbClr val="006747"/>
                </a:solidFill>
              </a:defRPr>
            </a:lvl1pPr>
          </a:lstStyle>
          <a:p>
            <a:r>
              <a:rPr lang="en-US" dirty="0"/>
              <a:t>Header Goes Here</a:t>
            </a:r>
          </a:p>
        </p:txBody>
      </p:sp>
      <p:sp>
        <p:nvSpPr>
          <p:cNvPr id="4" name="Text Placeholder 3"/>
          <p:cNvSpPr>
            <a:spLocks noGrp="1"/>
          </p:cNvSpPr>
          <p:nvPr>
            <p:ph type="body" sz="half" idx="2"/>
          </p:nvPr>
        </p:nvSpPr>
        <p:spPr>
          <a:xfrm>
            <a:off x="5566172"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11" name="Chart Placeholder 5">
            <a:extLst>
              <a:ext uri="{FF2B5EF4-FFF2-40B4-BE49-F238E27FC236}">
                <a16:creationId xmlns:a16="http://schemas.microsoft.com/office/drawing/2014/main" id="{88B55E94-566B-064E-82B6-C977F84F7C65}"/>
              </a:ext>
            </a:extLst>
          </p:cNvPr>
          <p:cNvSpPr>
            <a:spLocks noGrp="1"/>
          </p:cNvSpPr>
          <p:nvPr>
            <p:ph type="chart" sz="quarter" idx="14"/>
          </p:nvPr>
        </p:nvSpPr>
        <p:spPr>
          <a:xfrm>
            <a:off x="660663" y="740569"/>
            <a:ext cx="4627562" cy="3654425"/>
          </a:xfrm>
        </p:spPr>
        <p:txBody>
          <a:bodyPr/>
          <a:lstStyle/>
          <a:p>
            <a:endParaRPr lang="en-US" dirty="0"/>
          </a:p>
        </p:txBody>
      </p:sp>
    </p:spTree>
    <p:extLst>
      <p:ext uri="{BB962C8B-B14F-4D97-AF65-F5344CB8AC3E}">
        <p14:creationId xmlns:p14="http://schemas.microsoft.com/office/powerpoint/2010/main" val="4141946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7109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2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ED12-1E52-6C4E-9F94-C31ED28A5BD2}"/>
              </a:ext>
            </a:extLst>
          </p:cNvPr>
          <p:cNvSpPr>
            <a:spLocks noGrp="1"/>
          </p:cNvSpPr>
          <p:nvPr>
            <p:ph type="title" hasCustomPrompt="1"/>
          </p:nvPr>
        </p:nvSpPr>
        <p:spPr>
          <a:xfrm>
            <a:off x="623888" y="467360"/>
            <a:ext cx="7886700" cy="1087964"/>
          </a:xfrm>
        </p:spPr>
        <p:txBody>
          <a:bodyPr anchor="b"/>
          <a:lstStyle>
            <a:lvl1pPr algn="r">
              <a:defRPr sz="4500">
                <a:solidFill>
                  <a:schemeClr val="bg1"/>
                </a:solidFill>
              </a:defRPr>
            </a:lvl1pPr>
          </a:lstStyle>
          <a:p>
            <a:r>
              <a:rPr lang="en-US" dirty="0"/>
              <a:t>Title Goes Here</a:t>
            </a:r>
          </a:p>
        </p:txBody>
      </p:sp>
      <p:sp>
        <p:nvSpPr>
          <p:cNvPr id="3" name="Text Placeholder 2">
            <a:extLst>
              <a:ext uri="{FF2B5EF4-FFF2-40B4-BE49-F238E27FC236}">
                <a16:creationId xmlns:a16="http://schemas.microsoft.com/office/drawing/2014/main" id="{8ADF4F18-B776-DD4E-AAD8-649F4A38F1E6}"/>
              </a:ext>
            </a:extLst>
          </p:cNvPr>
          <p:cNvSpPr>
            <a:spLocks noGrp="1"/>
          </p:cNvSpPr>
          <p:nvPr>
            <p:ph type="body" idx="1" hasCustomPrompt="1"/>
          </p:nvPr>
        </p:nvSpPr>
        <p:spPr>
          <a:xfrm>
            <a:off x="623888" y="1575565"/>
            <a:ext cx="7886700" cy="562570"/>
          </a:xfrm>
        </p:spPr>
        <p:txBody>
          <a:bodyPr>
            <a:normAutofit/>
          </a:bodyPr>
          <a:lstStyle>
            <a:lvl1pPr marL="0" indent="0" algn="r">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4" name="Text Placeholder 2">
            <a:extLst>
              <a:ext uri="{FF2B5EF4-FFF2-40B4-BE49-F238E27FC236}">
                <a16:creationId xmlns:a16="http://schemas.microsoft.com/office/drawing/2014/main" id="{8C5BBF53-4D71-3C4A-B4D0-13621C769C28}"/>
              </a:ext>
            </a:extLst>
          </p:cNvPr>
          <p:cNvSpPr>
            <a:spLocks noGrp="1"/>
          </p:cNvSpPr>
          <p:nvPr>
            <p:ph type="body" idx="11" hasCustomPrompt="1"/>
          </p:nvPr>
        </p:nvSpPr>
        <p:spPr>
          <a:xfrm>
            <a:off x="623888" y="2296351"/>
            <a:ext cx="7886700" cy="297332"/>
          </a:xfrm>
        </p:spPr>
        <p:txBody>
          <a:bodyPr>
            <a:normAutofit/>
          </a:bodyPr>
          <a:lstStyle>
            <a:lvl1pPr marL="0" indent="0" algn="r">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4385333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3848573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5"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2784380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9188530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4872712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8739152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5463070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9050432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394951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9665039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18953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Logo-1">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75352"/>
            <a:ext cx="7886700" cy="692663"/>
          </a:xfrm>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5041564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0477644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328861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7052844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1379017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0930087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1097688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4287585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4036003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4130278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351916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Logo-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dirty="0"/>
          </a:p>
        </p:txBody>
      </p:sp>
    </p:spTree>
    <p:extLst>
      <p:ext uri="{BB962C8B-B14F-4D97-AF65-F5344CB8AC3E}">
        <p14:creationId xmlns:p14="http://schemas.microsoft.com/office/powerpoint/2010/main" val="27537454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082476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1375729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4194712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1895010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07905936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6533137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9825780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6335230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41613190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67748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18015374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12771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1865981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99819293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9913398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3798935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8269856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94303903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7985510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132994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935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p:spPr>
        <p:txBody>
          <a:bodyPr/>
          <a:lstStyle>
            <a:lvl1pPr>
              <a:defRPr>
                <a:solidFill>
                  <a:srgbClr val="006747"/>
                </a:solidFill>
              </a:defRPr>
            </a:lvl1pPr>
          </a:lstStyle>
          <a:p>
            <a:r>
              <a:rPr lang="en-US" dirty="0"/>
              <a:t>Header Goes Here</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1" y="0"/>
            <a:ext cx="179462" cy="514350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
        <p:nvSpPr>
          <p:cNvPr id="7" name="Content Placeholder 3">
            <a:extLst>
              <a:ext uri="{FF2B5EF4-FFF2-40B4-BE49-F238E27FC236}">
                <a16:creationId xmlns:a16="http://schemas.microsoft.com/office/drawing/2014/main" id="{5BB23591-16BE-954D-B59B-91BFDA6632C9}"/>
              </a:ext>
            </a:extLst>
          </p:cNvPr>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4">
            <a:extLst>
              <a:ext uri="{FF2B5EF4-FFF2-40B4-BE49-F238E27FC236}">
                <a16:creationId xmlns:a16="http://schemas.microsoft.com/office/drawing/2014/main" id="{BE2CF947-D569-5840-90FE-2AE8871A80C0}"/>
              </a:ext>
            </a:extLst>
          </p:cNvPr>
          <p:cNvSpPr>
            <a:spLocks noGrp="1"/>
          </p:cNvSpPr>
          <p:nvPr>
            <p:ph type="pic" sz="quarter" idx="13"/>
          </p:nvPr>
        </p:nvSpPr>
        <p:spPr>
          <a:xfrm>
            <a:off x="628650" y="1369219"/>
            <a:ext cx="3874984" cy="3263504"/>
          </a:xfrm>
        </p:spPr>
        <p:txBody>
          <a:bodyPr/>
          <a:lstStyle/>
          <a:p>
            <a:endParaRPr lang="en-US"/>
          </a:p>
        </p:txBody>
      </p:sp>
    </p:spTree>
    <p:extLst>
      <p:ext uri="{BB962C8B-B14F-4D97-AF65-F5344CB8AC3E}">
        <p14:creationId xmlns:p14="http://schemas.microsoft.com/office/powerpoint/2010/main" val="18381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3">
    <p:bg>
      <p:bgPr>
        <a:solidFill>
          <a:srgbClr val="ECEAD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48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273844"/>
            <a:ext cx="7886700" cy="994172"/>
          </a:xfrm>
        </p:spPr>
        <p:txBody>
          <a:bodyPr/>
          <a:lstStyle>
            <a:lvl1pPr>
              <a:defRPr>
                <a:solidFill>
                  <a:srgbClr val="006747"/>
                </a:solidFill>
              </a:defRPr>
            </a:lvl1pPr>
          </a:lstStyle>
          <a:p>
            <a:r>
              <a:rPr lang="en-US" dirty="0"/>
              <a:t>Header Goes Here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4" name="Content Placeholder 3"/>
          <p:cNvSpPr>
            <a:spLocks noGrp="1"/>
          </p:cNvSpPr>
          <p:nvPr>
            <p:ph sz="half" idx="2"/>
          </p:nvPr>
        </p:nvSpPr>
        <p:spPr>
          <a:xfrm>
            <a:off x="629842" y="1878806"/>
            <a:ext cx="3868340"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6" name="Content Placeholder 5"/>
          <p:cNvSpPr>
            <a:spLocks noGrp="1"/>
          </p:cNvSpPr>
          <p:nvPr>
            <p:ph sz="quarter" idx="4"/>
          </p:nvPr>
        </p:nvSpPr>
        <p:spPr>
          <a:xfrm>
            <a:off x="4629150" y="1878806"/>
            <a:ext cx="3887391"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0F5EC011-0DA0-DB45-996E-85C7F379AB45}" type="slidenum">
              <a:rPr lang="en-US" smtClean="0"/>
              <a:t>‹#›</a:t>
            </a:fld>
            <a:endParaRPr lang="en-US" dirty="0"/>
          </a:p>
        </p:txBody>
      </p:sp>
      <p:sp>
        <p:nvSpPr>
          <p:cNvPr id="10" name="Rectangle 9">
            <a:extLst>
              <a:ext uri="{FF2B5EF4-FFF2-40B4-BE49-F238E27FC236}">
                <a16:creationId xmlns:a16="http://schemas.microsoft.com/office/drawing/2014/main" id="{DEE8CF8B-D494-CC47-8E2D-52DC8E8EF28F}"/>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91192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0930E96-9F1D-4749-BDBF-344ADF8F90F9}" type="datetimeFigureOut">
              <a:rPr lang="en-US" smtClean="0"/>
              <a:t>10/9/23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5EC011-0DA0-DB45-996E-85C7F379AB45}" type="slidenum">
              <a:rPr lang="en-US" smtClean="0"/>
              <a:t>‹#›</a:t>
            </a:fld>
            <a:endParaRPr lang="en-US"/>
          </a:p>
        </p:txBody>
      </p:sp>
    </p:spTree>
    <p:extLst>
      <p:ext uri="{BB962C8B-B14F-4D97-AF65-F5344CB8AC3E}">
        <p14:creationId xmlns:p14="http://schemas.microsoft.com/office/powerpoint/2010/main" val="1848561185"/>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77" r:id="rId3"/>
    <p:sldLayoutId id="2147483676" r:id="rId4"/>
    <p:sldLayoutId id="2147483662" r:id="rId5"/>
    <p:sldLayoutId id="2147483664" r:id="rId6"/>
    <p:sldLayoutId id="2147483672" r:id="rId7"/>
    <p:sldLayoutId id="2147483675" r:id="rId8"/>
    <p:sldLayoutId id="2147483665" r:id="rId9"/>
    <p:sldLayoutId id="2147483666" r:id="rId10"/>
    <p:sldLayoutId id="2147483671" r:id="rId11"/>
    <p:sldLayoutId id="2147483667" r:id="rId12"/>
    <p:sldLayoutId id="2147483670" r:id="rId13"/>
    <p:sldLayoutId id="2147483668" r:id="rId14"/>
    <p:sldLayoutId id="2147483673" r:id="rId15"/>
    <p:sldLayoutId id="2147483669" r:id="rId16"/>
    <p:sldLayoutId id="2147483678" r:id="rId17"/>
    <p:sldLayoutId id="2147483674" r:id="rId18"/>
    <p:sldLayoutId id="2147483680" r:id="rId19"/>
    <p:sldLayoutId id="2147483682" r:id="rId20"/>
    <p:sldLayoutId id="2147483683"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 id="2147483720" r:id="rId57"/>
    <p:sldLayoutId id="2147483721" r:id="rId58"/>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cactuscode/multioutput-multiclass-classification-b0737a0693ec" TargetMode="External"/><Relationship Id="rId2" Type="http://schemas.openxmlformats.org/officeDocument/2006/relationships/hyperlink" Target="https://www.kaggle.com/code/depture/multiclass-and-multi-output-classification"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scikit-learn.org/stable/modules/multiclass.html" TargetMode="Externa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comments" Target="../comments/comment1.xml"/><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8" Type="http://schemas.openxmlformats.org/officeDocument/2006/relationships/hyperlink" Target="https://scikit-learn.org/stable/modules/generated/sklearn.tree.DecisionTreeClassifier.html" TargetMode="External"/><Relationship Id="rId13" Type="http://schemas.openxmlformats.org/officeDocument/2006/relationships/hyperlink" Target="https://scikit-learn.org/stable/modules/generated/sklearn.ensemble.AdaBoostRegressor.html" TargetMode="External"/><Relationship Id="rId3" Type="http://schemas.openxmlformats.org/officeDocument/2006/relationships/hyperlink" Target="https://scikit-learn.org/stable/modules/generated/sklearn.neighbors.KNeighborsClassifier.html#sklearn.neighbors.KNeighborsClassifier" TargetMode="External"/><Relationship Id="rId7" Type="http://schemas.openxmlformats.org/officeDocument/2006/relationships/hyperlink" Target="https://scikit-learn.org/stable/modules/tree.html" TargetMode="External"/><Relationship Id="rId12" Type="http://schemas.openxmlformats.org/officeDocument/2006/relationships/hyperlink" Target="https://scikit-learn.org/stable/modules/generated/sklearn.ensemble.AdaBoostClassifier.html" TargetMode="External"/><Relationship Id="rId17" Type="http://schemas.openxmlformats.org/officeDocument/2006/relationships/hyperlink" Target="https://xgboost.readthedocs.io/en/stable/python/python_api.html" TargetMode="External"/><Relationship Id="rId2" Type="http://schemas.openxmlformats.org/officeDocument/2006/relationships/hyperlink" Target="https://scikit-learn.org/stable/modules/neighbors.html" TargetMode="External"/><Relationship Id="rId16" Type="http://schemas.openxmlformats.org/officeDocument/2006/relationships/hyperlink" Target="https://xgboost.readthedocs.io/en/stable/python/python_intro.html" TargetMode="External"/><Relationship Id="rId1" Type="http://schemas.openxmlformats.org/officeDocument/2006/relationships/slideLayout" Target="../slideLayouts/slideLayout5.xml"/><Relationship Id="rId6" Type="http://schemas.openxmlformats.org/officeDocument/2006/relationships/hyperlink" Target="https://scikit-learn.org/stable/modules/generated/sklearn.neighbors.RadiusNeighborsRegressor.html#sklearn.neighbors.RadiusNeighborsRegressor" TargetMode="External"/><Relationship Id="rId11" Type="http://schemas.openxmlformats.org/officeDocument/2006/relationships/hyperlink" Target="https://scikit-learn.org/stable/modules/generated/sklearn.ensemble.RandomForestRegressor.html" TargetMode="External"/><Relationship Id="rId5" Type="http://schemas.openxmlformats.org/officeDocument/2006/relationships/hyperlink" Target="https://scikit-learn.org/stable/modules/generated/sklearn.neighbors.RadiusNeighborsClassifier.html#sklearn.neighbors.RadiusNeighborsClassifier" TargetMode="External"/><Relationship Id="rId15" Type="http://schemas.openxmlformats.org/officeDocument/2006/relationships/hyperlink" Target="https://scikit-learn.org/stable/modules/generated/sklearn.ensemble.GradientBoostingRegressor.html" TargetMode="External"/><Relationship Id="rId10" Type="http://schemas.openxmlformats.org/officeDocument/2006/relationships/hyperlink" Target="https://scikit-learn.org/stable/modules/generated/sklearn.ensemble.RandomForestClassifier.html" TargetMode="External"/><Relationship Id="rId4" Type="http://schemas.openxmlformats.org/officeDocument/2006/relationships/hyperlink" Target="https://scikit-learn.org/stable/modules/generated/sklearn.neighbors.KNeighborsRegressor.html#sklearn.neighbors.KNeighborsRegressor" TargetMode="External"/><Relationship Id="rId9" Type="http://schemas.openxmlformats.org/officeDocument/2006/relationships/hyperlink" Target="https://scikit-learn.org/stable/modules/generated/sklearn.tree.DecisionTreeRegressor.html#sklearn.tree.DecisionTreeRegressor" TargetMode="External"/><Relationship Id="rId14" Type="http://schemas.openxmlformats.org/officeDocument/2006/relationships/hyperlink" Target="https://scikit-learn.org/stable/modules/generated/sklearn.ensemble.GradientBoostingClassifier.html"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scikit-learn.org/stable/modules/generated/sklearn.multiclass.OneVsOneClassifier.html#sklearn.multiclass.OneVsOneClassifier" TargetMode="External"/><Relationship Id="rId2" Type="http://schemas.openxmlformats.org/officeDocument/2006/relationships/hyperlink" Target="https://scikit-learn.org/stable/modules/generated/sklearn.multiclass.OutputCodeClassifier.html#sklearn.multiclass.OutputCodeClassifier" TargetMode="External"/><Relationship Id="rId1" Type="http://schemas.openxmlformats.org/officeDocument/2006/relationships/slideLayout" Target="../slideLayouts/slideLayout3.xml"/><Relationship Id="rId4" Type="http://schemas.openxmlformats.org/officeDocument/2006/relationships/hyperlink" Target="https://scikit-learn.org/stable/modules/generated/sklearn.multiclass.OneVsRestClassifier.html#sklearn.multiclass.OneVsRestClassifi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6DCE-5506-AE49-9AA5-4EB0B2528574}"/>
              </a:ext>
            </a:extLst>
          </p:cNvPr>
          <p:cNvSpPr>
            <a:spLocks noGrp="1"/>
          </p:cNvSpPr>
          <p:nvPr>
            <p:ph type="title"/>
          </p:nvPr>
        </p:nvSpPr>
        <p:spPr/>
        <p:txBody>
          <a:bodyPr/>
          <a:lstStyle/>
          <a:p>
            <a:r>
              <a:rPr lang="en-US" dirty="0"/>
              <a:t>ISM 6136</a:t>
            </a:r>
          </a:p>
        </p:txBody>
      </p:sp>
      <p:sp>
        <p:nvSpPr>
          <p:cNvPr id="3" name="Text Placeholder 2">
            <a:extLst>
              <a:ext uri="{FF2B5EF4-FFF2-40B4-BE49-F238E27FC236}">
                <a16:creationId xmlns:a16="http://schemas.microsoft.com/office/drawing/2014/main" id="{E56915A3-AD07-F048-8B5A-7D44B354DF7A}"/>
              </a:ext>
            </a:extLst>
          </p:cNvPr>
          <p:cNvSpPr>
            <a:spLocks noGrp="1"/>
          </p:cNvSpPr>
          <p:nvPr>
            <p:ph type="body" idx="1"/>
          </p:nvPr>
        </p:nvSpPr>
        <p:spPr/>
        <p:txBody>
          <a:bodyPr>
            <a:normAutofit/>
          </a:bodyPr>
          <a:lstStyle/>
          <a:p>
            <a:r>
              <a:rPr lang="en-US" dirty="0"/>
              <a:t>Data Mining</a:t>
            </a:r>
          </a:p>
        </p:txBody>
      </p:sp>
      <p:sp>
        <p:nvSpPr>
          <p:cNvPr id="4" name="Text Placeholder 3">
            <a:extLst>
              <a:ext uri="{FF2B5EF4-FFF2-40B4-BE49-F238E27FC236}">
                <a16:creationId xmlns:a16="http://schemas.microsoft.com/office/drawing/2014/main" id="{1CA854F3-E1E6-B445-9497-094416CE94BE}"/>
              </a:ext>
            </a:extLst>
          </p:cNvPr>
          <p:cNvSpPr>
            <a:spLocks noGrp="1"/>
          </p:cNvSpPr>
          <p:nvPr>
            <p:ph type="body" idx="11"/>
          </p:nvPr>
        </p:nvSpPr>
        <p:spPr/>
        <p:txBody>
          <a:bodyPr/>
          <a:lstStyle/>
          <a:p>
            <a:r>
              <a:rPr lang="en-US" dirty="0"/>
              <a:t>Dr. Tim Smith</a:t>
            </a:r>
          </a:p>
        </p:txBody>
      </p:sp>
    </p:spTree>
    <p:extLst>
      <p:ext uri="{BB962C8B-B14F-4D97-AF65-F5344CB8AC3E}">
        <p14:creationId xmlns:p14="http://schemas.microsoft.com/office/powerpoint/2010/main" val="107824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C99EB-3E14-CF42-1212-9877A9DC9FCB}"/>
              </a:ext>
            </a:extLst>
          </p:cNvPr>
          <p:cNvSpPr>
            <a:spLocks noGrp="1"/>
          </p:cNvSpPr>
          <p:nvPr>
            <p:ph type="title"/>
          </p:nvPr>
        </p:nvSpPr>
        <p:spPr/>
        <p:txBody>
          <a:bodyPr/>
          <a:lstStyle/>
          <a:p>
            <a:r>
              <a:rPr lang="en-US" dirty="0"/>
              <a:t>Multiclass multi-output classification</a:t>
            </a:r>
          </a:p>
        </p:txBody>
      </p:sp>
      <p:sp>
        <p:nvSpPr>
          <p:cNvPr id="3" name="Content Placeholder 2">
            <a:extLst>
              <a:ext uri="{FF2B5EF4-FFF2-40B4-BE49-F238E27FC236}">
                <a16:creationId xmlns:a16="http://schemas.microsoft.com/office/drawing/2014/main" id="{6A50A7A7-4925-50BD-594C-C6D2DE489C0F}"/>
              </a:ext>
            </a:extLst>
          </p:cNvPr>
          <p:cNvSpPr>
            <a:spLocks noGrp="1"/>
          </p:cNvSpPr>
          <p:nvPr>
            <p:ph idx="1"/>
          </p:nvPr>
        </p:nvSpPr>
        <p:spPr/>
        <p:txBody>
          <a:bodyPr/>
          <a:lstStyle/>
          <a:p>
            <a:r>
              <a:rPr lang="en-US" dirty="0"/>
              <a:t>&gt;1 targets variable with cardinality &gt; 2</a:t>
            </a:r>
          </a:p>
          <a:p>
            <a:r>
              <a:rPr lang="en-US" dirty="0"/>
              <a:t>Best handled by modeling techniques/algorithms that can handle this situation:</a:t>
            </a:r>
          </a:p>
          <a:p>
            <a:pPr lvl="1"/>
            <a:r>
              <a:rPr lang="en-US" dirty="0"/>
              <a:t>Out of scope for us in this course, but be aware of this type of problem.</a:t>
            </a:r>
          </a:p>
          <a:p>
            <a:pPr lvl="1"/>
            <a:r>
              <a:rPr lang="en-US" dirty="0"/>
              <a:t>For examples, see </a:t>
            </a:r>
          </a:p>
          <a:p>
            <a:pPr lvl="1"/>
            <a:r>
              <a:rPr lang="en-US" dirty="0">
                <a:hlinkClick r:id="rId2"/>
              </a:rPr>
              <a:t>https://www.kaggle.com/code/depture/multiclass-and-multi-output-classification</a:t>
            </a:r>
            <a:r>
              <a:rPr lang="en-US" dirty="0"/>
              <a:t> </a:t>
            </a:r>
          </a:p>
          <a:p>
            <a:pPr lvl="1"/>
            <a:r>
              <a:rPr lang="en-US" dirty="0">
                <a:hlinkClick r:id="rId3"/>
              </a:rPr>
              <a:t>https://medium.com/@cactuscode/multioutput-multiclass-classification-b0737a0693ec</a:t>
            </a:r>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0220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368DC-E0A9-4699-3EF1-E1BCB515EE81}"/>
              </a:ext>
            </a:extLst>
          </p:cNvPr>
          <p:cNvSpPr>
            <a:spLocks noGrp="1"/>
          </p:cNvSpPr>
          <p:nvPr>
            <p:ph type="title"/>
          </p:nvPr>
        </p:nvSpPr>
        <p:spPr/>
        <p:txBody>
          <a:bodyPr/>
          <a:lstStyle/>
          <a:p>
            <a:r>
              <a:rPr lang="en-US" dirty="0" err="1"/>
              <a:t>OvR</a:t>
            </a:r>
            <a:endParaRPr lang="en-US" dirty="0"/>
          </a:p>
        </p:txBody>
      </p:sp>
      <p:sp>
        <p:nvSpPr>
          <p:cNvPr id="3" name="Content Placeholder 2">
            <a:extLst>
              <a:ext uri="{FF2B5EF4-FFF2-40B4-BE49-F238E27FC236}">
                <a16:creationId xmlns:a16="http://schemas.microsoft.com/office/drawing/2014/main" id="{9D812C6A-5F07-4FEE-C745-65D2F8B58F53}"/>
              </a:ext>
            </a:extLst>
          </p:cNvPr>
          <p:cNvSpPr>
            <a:spLocks noGrp="1"/>
          </p:cNvSpPr>
          <p:nvPr>
            <p:ph idx="1"/>
          </p:nvPr>
        </p:nvSpPr>
        <p:spPr/>
        <p:txBody>
          <a:bodyPr>
            <a:normAutofit fontScale="92500"/>
          </a:bodyPr>
          <a:lstStyle/>
          <a:p>
            <a:r>
              <a:rPr lang="en-US" dirty="0"/>
              <a:t>One-vs-rest is a method for using binary classification algorithms for multi-class classification.</a:t>
            </a:r>
          </a:p>
          <a:p>
            <a:r>
              <a:rPr lang="en-US" dirty="0" err="1"/>
              <a:t>OvR</a:t>
            </a:r>
            <a:r>
              <a:rPr lang="en-US" dirty="0"/>
              <a:t> approach splits the multi-class dataset into multiple binary classification problems. </a:t>
            </a:r>
          </a:p>
          <a:p>
            <a:pPr lvl="1"/>
            <a:r>
              <a:rPr lang="en-US" dirty="0"/>
              <a:t>Example: Predicting red, blue, green or yellow:</a:t>
            </a:r>
          </a:p>
          <a:p>
            <a:pPr lvl="2"/>
            <a:r>
              <a:rPr lang="en-US" dirty="0"/>
              <a:t>Binary classification problem 1: red vs [blue, green, yellow]</a:t>
            </a:r>
          </a:p>
          <a:p>
            <a:pPr lvl="2"/>
            <a:r>
              <a:rPr lang="en-US" dirty="0"/>
              <a:t>Binary classification problem 2: blue vs [red, green, yellow]</a:t>
            </a:r>
          </a:p>
          <a:p>
            <a:pPr lvl="2"/>
            <a:r>
              <a:rPr lang="en-US" dirty="0"/>
              <a:t>Binary classification problem 3: green vs [red, blue, yellow]</a:t>
            </a:r>
          </a:p>
          <a:p>
            <a:pPr lvl="2"/>
            <a:r>
              <a:rPr lang="en-US" dirty="0"/>
              <a:t>Binary classification problem 4: yellow vs [red, blue, green]</a:t>
            </a:r>
          </a:p>
          <a:p>
            <a:r>
              <a:rPr lang="en-US" dirty="0"/>
              <a:t>A binary classifier is then trained on each binary classification problem and predictions are made using the model that is the most confident.</a:t>
            </a:r>
          </a:p>
        </p:txBody>
      </p:sp>
    </p:spTree>
    <p:extLst>
      <p:ext uri="{BB962C8B-B14F-4D97-AF65-F5344CB8AC3E}">
        <p14:creationId xmlns:p14="http://schemas.microsoft.com/office/powerpoint/2010/main" val="3160461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70DA-CF90-AA9A-38FC-BEEB7D3C9E08}"/>
              </a:ext>
            </a:extLst>
          </p:cNvPr>
          <p:cNvSpPr>
            <a:spLocks noGrp="1"/>
          </p:cNvSpPr>
          <p:nvPr>
            <p:ph type="title"/>
          </p:nvPr>
        </p:nvSpPr>
        <p:spPr/>
        <p:txBody>
          <a:bodyPr/>
          <a:lstStyle/>
          <a:p>
            <a:r>
              <a:rPr lang="en-US" dirty="0" err="1"/>
              <a:t>OvO</a:t>
            </a:r>
            <a:endParaRPr lang="en-US" dirty="0"/>
          </a:p>
        </p:txBody>
      </p:sp>
      <p:sp>
        <p:nvSpPr>
          <p:cNvPr id="3" name="Content Placeholder 2">
            <a:extLst>
              <a:ext uri="{FF2B5EF4-FFF2-40B4-BE49-F238E27FC236}">
                <a16:creationId xmlns:a16="http://schemas.microsoft.com/office/drawing/2014/main" id="{EAC503A7-8650-9645-5F95-2AD2A04DBAA2}"/>
              </a:ext>
            </a:extLst>
          </p:cNvPr>
          <p:cNvSpPr>
            <a:spLocks noGrp="1"/>
          </p:cNvSpPr>
          <p:nvPr>
            <p:ph idx="1"/>
          </p:nvPr>
        </p:nvSpPr>
        <p:spPr/>
        <p:txBody>
          <a:bodyPr>
            <a:normAutofit fontScale="85000" lnSpcReduction="20000"/>
          </a:bodyPr>
          <a:lstStyle/>
          <a:p>
            <a:r>
              <a:rPr lang="en-US" dirty="0"/>
              <a:t>Like one-vs-rest, one-vs-one splits a multi-class classification dataset into binary classification problems. </a:t>
            </a:r>
          </a:p>
          <a:p>
            <a:r>
              <a:rPr lang="en-US" dirty="0"/>
              <a:t>One-vs-one approach splits the dataset into one dataset for each class versus every other class.</a:t>
            </a:r>
          </a:p>
          <a:p>
            <a:pPr lvl="1"/>
            <a:r>
              <a:rPr lang="en-US" dirty="0"/>
              <a:t>Example: Predicting red, blue, green or yellow:</a:t>
            </a:r>
          </a:p>
          <a:p>
            <a:pPr lvl="2"/>
            <a:r>
              <a:rPr lang="en-US" dirty="0"/>
              <a:t>Binary classification problem 1: red vs. blue</a:t>
            </a:r>
          </a:p>
          <a:p>
            <a:pPr lvl="2"/>
            <a:r>
              <a:rPr lang="en-US" dirty="0"/>
              <a:t>Binary classification problem 2: red vs. green</a:t>
            </a:r>
          </a:p>
          <a:p>
            <a:pPr lvl="2"/>
            <a:r>
              <a:rPr lang="en-US" dirty="0"/>
              <a:t>Binary classification problem 3: red vs. yellow</a:t>
            </a:r>
          </a:p>
          <a:p>
            <a:pPr lvl="2"/>
            <a:r>
              <a:rPr lang="en-US" dirty="0"/>
              <a:t>Binary classification problem 4: blue vs. green</a:t>
            </a:r>
          </a:p>
          <a:p>
            <a:pPr lvl="2"/>
            <a:r>
              <a:rPr lang="en-US" dirty="0"/>
              <a:t>Binary classification problem 5: blue vs. yellow</a:t>
            </a:r>
          </a:p>
          <a:p>
            <a:pPr lvl="2"/>
            <a:r>
              <a:rPr lang="en-US" dirty="0"/>
              <a:t>Binary classification problem 6: green vs. yellow</a:t>
            </a:r>
          </a:p>
          <a:p>
            <a:r>
              <a:rPr lang="en-US" dirty="0"/>
              <a:t>Each binary classification model may predict one class label and the model with the most predictions or votes is predicted by the one-vs-one strategy.</a:t>
            </a:r>
          </a:p>
          <a:p>
            <a:pPr lvl="1"/>
            <a:endParaRPr lang="en-US" dirty="0"/>
          </a:p>
          <a:p>
            <a:endParaRPr lang="en-US" dirty="0"/>
          </a:p>
        </p:txBody>
      </p:sp>
    </p:spTree>
    <p:extLst>
      <p:ext uri="{BB962C8B-B14F-4D97-AF65-F5344CB8AC3E}">
        <p14:creationId xmlns:p14="http://schemas.microsoft.com/office/powerpoint/2010/main" val="882516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904E7-35D5-A8AB-D9D4-E2E5B6D56DDA}"/>
              </a:ext>
            </a:extLst>
          </p:cNvPr>
          <p:cNvSpPr>
            <a:spLocks noGrp="1"/>
          </p:cNvSpPr>
          <p:nvPr>
            <p:ph type="title"/>
          </p:nvPr>
        </p:nvSpPr>
        <p:spPr/>
        <p:txBody>
          <a:bodyPr/>
          <a:lstStyle/>
          <a:p>
            <a:r>
              <a:rPr lang="en-US" dirty="0"/>
              <a:t>Let’s look at a multi-class classifier</a:t>
            </a:r>
          </a:p>
        </p:txBody>
      </p:sp>
      <p:sp>
        <p:nvSpPr>
          <p:cNvPr id="3" name="Content Placeholder 2">
            <a:extLst>
              <a:ext uri="{FF2B5EF4-FFF2-40B4-BE49-F238E27FC236}">
                <a16:creationId xmlns:a16="http://schemas.microsoft.com/office/drawing/2014/main" id="{8E0DB256-399D-EE4D-DD69-0D96F5CF95B9}"/>
              </a:ext>
            </a:extLst>
          </p:cNvPr>
          <p:cNvSpPr>
            <a:spLocks noGrp="1"/>
          </p:cNvSpPr>
          <p:nvPr>
            <p:ph sz="half" idx="1"/>
          </p:nvPr>
        </p:nvSpPr>
        <p:spPr>
          <a:xfrm>
            <a:off x="628649" y="1369219"/>
            <a:ext cx="7449485" cy="3263504"/>
          </a:xfrm>
        </p:spPr>
        <p:txBody>
          <a:bodyPr>
            <a:normAutofit/>
          </a:bodyPr>
          <a:lstStyle/>
          <a:p>
            <a:r>
              <a:rPr lang="en-US" dirty="0"/>
              <a:t>k-NN and Decision Trees can easily handle a multi-class classification problem.</a:t>
            </a:r>
          </a:p>
          <a:p>
            <a:r>
              <a:rPr lang="en-US" dirty="0"/>
              <a:t>By default, </a:t>
            </a:r>
            <a:r>
              <a:rPr lang="en-US" dirty="0" err="1"/>
              <a:t>Sklearn</a:t>
            </a:r>
            <a:r>
              <a:rPr lang="en-US" dirty="0"/>
              <a:t> uses a </a:t>
            </a:r>
            <a:r>
              <a:rPr lang="en-US" dirty="0" err="1"/>
              <a:t>OvR</a:t>
            </a:r>
            <a:r>
              <a:rPr lang="en-US" dirty="0"/>
              <a:t> approach when calculating multi-class evaluation metrics for models that are not inherently multiclass (see </a:t>
            </a:r>
            <a:r>
              <a:rPr lang="en-US" dirty="0">
                <a:hlinkClick r:id="rId2"/>
              </a:rPr>
              <a:t>here</a:t>
            </a:r>
            <a:r>
              <a:rPr lang="en-US" dirty="0"/>
              <a:t> for more detail)</a:t>
            </a:r>
          </a:p>
          <a:p>
            <a:pPr lvl="1"/>
            <a:r>
              <a:rPr lang="en-US" dirty="0"/>
              <a:t>These are easier to interpret and use, so it’s a good default</a:t>
            </a:r>
          </a:p>
          <a:p>
            <a:r>
              <a:rPr lang="en-US" dirty="0"/>
              <a:t>Let’s use k-NN, and demonstrate the fitting and evaluation of a multi-classifier model (k-NN is inherently multiclass):</a:t>
            </a:r>
          </a:p>
          <a:p>
            <a:pPr lvl="1"/>
            <a:r>
              <a:rPr lang="en-US" dirty="0"/>
              <a:t>c06_2_multiclass_scoring_metrics.ipynb</a:t>
            </a:r>
          </a:p>
        </p:txBody>
      </p:sp>
    </p:spTree>
    <p:extLst>
      <p:ext uri="{BB962C8B-B14F-4D97-AF65-F5344CB8AC3E}">
        <p14:creationId xmlns:p14="http://schemas.microsoft.com/office/powerpoint/2010/main" val="279506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36F2-617C-83E3-553E-41EC9F6E803E}"/>
              </a:ext>
            </a:extLst>
          </p:cNvPr>
          <p:cNvSpPr>
            <a:spLocks noGrp="1"/>
          </p:cNvSpPr>
          <p:nvPr>
            <p:ph type="title"/>
          </p:nvPr>
        </p:nvSpPr>
        <p:spPr/>
        <p:txBody>
          <a:bodyPr/>
          <a:lstStyle/>
          <a:p>
            <a:r>
              <a:rPr lang="en-US" dirty="0"/>
              <a:t>Assessing a multi-classifier</a:t>
            </a:r>
          </a:p>
        </p:txBody>
      </p:sp>
      <p:sp>
        <p:nvSpPr>
          <p:cNvPr id="3" name="Content Placeholder 2">
            <a:extLst>
              <a:ext uri="{FF2B5EF4-FFF2-40B4-BE49-F238E27FC236}">
                <a16:creationId xmlns:a16="http://schemas.microsoft.com/office/drawing/2014/main" id="{867D96E8-35E8-1D65-33F8-BDEB1E86BDCD}"/>
              </a:ext>
            </a:extLst>
          </p:cNvPr>
          <p:cNvSpPr>
            <a:spLocks noGrp="1"/>
          </p:cNvSpPr>
          <p:nvPr>
            <p:ph idx="1"/>
          </p:nvPr>
        </p:nvSpPr>
        <p:spPr>
          <a:xfrm>
            <a:off x="628649" y="1369219"/>
            <a:ext cx="8168509" cy="3263504"/>
          </a:xfrm>
        </p:spPr>
        <p:txBody>
          <a:bodyPr/>
          <a:lstStyle/>
          <a:p>
            <a:r>
              <a:rPr lang="en-US" dirty="0"/>
              <a:t>The confusion matrix is more difficult to interpret:</a:t>
            </a:r>
          </a:p>
        </p:txBody>
      </p:sp>
      <p:pic>
        <p:nvPicPr>
          <p:cNvPr id="5" name="Picture 4">
            <a:extLst>
              <a:ext uri="{FF2B5EF4-FFF2-40B4-BE49-F238E27FC236}">
                <a16:creationId xmlns:a16="http://schemas.microsoft.com/office/drawing/2014/main" id="{E92E68B0-8DD0-DFDB-D00E-01E612B2DD22}"/>
              </a:ext>
            </a:extLst>
          </p:cNvPr>
          <p:cNvPicPr>
            <a:picLocks noChangeAspect="1"/>
          </p:cNvPicPr>
          <p:nvPr/>
        </p:nvPicPr>
        <p:blipFill>
          <a:blip r:embed="rId2"/>
          <a:stretch>
            <a:fillRect/>
          </a:stretch>
        </p:blipFill>
        <p:spPr>
          <a:xfrm>
            <a:off x="2521451" y="1778959"/>
            <a:ext cx="2679700" cy="952500"/>
          </a:xfrm>
          <a:prstGeom prst="rect">
            <a:avLst/>
          </a:prstGeom>
        </p:spPr>
      </p:pic>
      <p:graphicFrame>
        <p:nvGraphicFramePr>
          <p:cNvPr id="6" name="Table 6">
            <a:extLst>
              <a:ext uri="{FF2B5EF4-FFF2-40B4-BE49-F238E27FC236}">
                <a16:creationId xmlns:a16="http://schemas.microsoft.com/office/drawing/2014/main" id="{FD5AC229-20CF-736D-08E2-423294933E4C}"/>
              </a:ext>
            </a:extLst>
          </p:cNvPr>
          <p:cNvGraphicFramePr>
            <a:graphicFrameLocks noGrp="1"/>
          </p:cNvGraphicFramePr>
          <p:nvPr>
            <p:extLst>
              <p:ext uri="{D42A27DB-BD31-4B8C-83A1-F6EECF244321}">
                <p14:modId xmlns:p14="http://schemas.microsoft.com/office/powerpoint/2010/main" val="479545079"/>
              </p:ext>
            </p:extLst>
          </p:nvPr>
        </p:nvGraphicFramePr>
        <p:xfrm>
          <a:off x="2895016" y="3252859"/>
          <a:ext cx="2443566" cy="1647162"/>
        </p:xfrm>
        <a:graphic>
          <a:graphicData uri="http://schemas.openxmlformats.org/drawingml/2006/table">
            <a:tbl>
              <a:tblPr firstRow="1" bandRow="1">
                <a:tableStyleId>{5940675A-B579-460E-94D1-54222C63F5DA}</a:tableStyleId>
              </a:tblPr>
              <a:tblGrid>
                <a:gridCol w="814522">
                  <a:extLst>
                    <a:ext uri="{9D8B030D-6E8A-4147-A177-3AD203B41FA5}">
                      <a16:colId xmlns:a16="http://schemas.microsoft.com/office/drawing/2014/main" val="1957035792"/>
                    </a:ext>
                  </a:extLst>
                </a:gridCol>
                <a:gridCol w="814522">
                  <a:extLst>
                    <a:ext uri="{9D8B030D-6E8A-4147-A177-3AD203B41FA5}">
                      <a16:colId xmlns:a16="http://schemas.microsoft.com/office/drawing/2014/main" val="4246217010"/>
                    </a:ext>
                  </a:extLst>
                </a:gridCol>
                <a:gridCol w="814522">
                  <a:extLst>
                    <a:ext uri="{9D8B030D-6E8A-4147-A177-3AD203B41FA5}">
                      <a16:colId xmlns:a16="http://schemas.microsoft.com/office/drawing/2014/main" val="2700357372"/>
                    </a:ext>
                  </a:extLst>
                </a:gridCol>
              </a:tblGrid>
              <a:tr h="549054">
                <a:tc>
                  <a:txBody>
                    <a:bodyPr/>
                    <a:lstStyle/>
                    <a:p>
                      <a:pPr algn="ctr"/>
                      <a:r>
                        <a:rPr lang="en-US" dirty="0"/>
                        <a:t>23</a:t>
                      </a:r>
                    </a:p>
                  </a:txBody>
                  <a:tcPr anchor="ctr">
                    <a:solidFill>
                      <a:srgbClr val="92D050"/>
                    </a:solidFill>
                  </a:tcPr>
                </a:tc>
                <a:tc>
                  <a:txBody>
                    <a:bodyPr/>
                    <a:lstStyle/>
                    <a:p>
                      <a:pPr algn="ctr"/>
                      <a:r>
                        <a:rPr lang="en-US" baseline="0" dirty="0"/>
                        <a:t>0</a:t>
                      </a:r>
                    </a:p>
                  </a:txBody>
                  <a:tcPr anchor="ctr">
                    <a:solidFill>
                      <a:srgbClr val="FFC000"/>
                    </a:solidFill>
                  </a:tcPr>
                </a:tc>
                <a:tc>
                  <a:txBody>
                    <a:bodyPr/>
                    <a:lstStyle/>
                    <a:p>
                      <a:pPr algn="ctr"/>
                      <a:r>
                        <a:rPr lang="en-US" baseline="0" dirty="0"/>
                        <a:t>0</a:t>
                      </a:r>
                      <a:endParaRPr lang="en-US" dirty="0"/>
                    </a:p>
                  </a:txBody>
                  <a:tcPr anchor="ctr">
                    <a:solidFill>
                      <a:srgbClr val="FFC000"/>
                    </a:solidFill>
                  </a:tcPr>
                </a:tc>
                <a:extLst>
                  <a:ext uri="{0D108BD9-81ED-4DB2-BD59-A6C34878D82A}">
                    <a16:rowId xmlns:a16="http://schemas.microsoft.com/office/drawing/2014/main" val="1883773349"/>
                  </a:ext>
                </a:extLst>
              </a:tr>
              <a:tr h="549054">
                <a:tc>
                  <a:txBody>
                    <a:bodyPr/>
                    <a:lstStyle/>
                    <a:p>
                      <a:pPr algn="ctr"/>
                      <a:r>
                        <a:rPr lang="en-US" dirty="0"/>
                        <a:t>1</a:t>
                      </a:r>
                    </a:p>
                  </a:txBody>
                  <a:tcPr anchor="ctr">
                    <a:solidFill>
                      <a:schemeClr val="accent2">
                        <a:lumMod val="60000"/>
                        <a:lumOff val="40000"/>
                      </a:schemeClr>
                    </a:solidFill>
                  </a:tcPr>
                </a:tc>
                <a:tc>
                  <a:txBody>
                    <a:bodyPr/>
                    <a:lstStyle/>
                    <a:p>
                      <a:pPr algn="ctr"/>
                      <a:r>
                        <a:rPr lang="en-US" dirty="0"/>
                        <a:t>18</a:t>
                      </a:r>
                    </a:p>
                  </a:txBody>
                  <a:tcPr anchor="ctr">
                    <a:solidFill>
                      <a:srgbClr val="92D050"/>
                    </a:solidFill>
                  </a:tcPr>
                </a:tc>
                <a:tc>
                  <a:txBody>
                    <a:bodyPr/>
                    <a:lstStyle/>
                    <a:p>
                      <a:pPr algn="ctr"/>
                      <a:r>
                        <a:rPr lang="en-US" dirty="0"/>
                        <a:t>0</a:t>
                      </a:r>
                    </a:p>
                  </a:txBody>
                  <a:tcPr anchor="ctr">
                    <a:solidFill>
                      <a:srgbClr val="FFC000"/>
                    </a:solidFill>
                  </a:tcPr>
                </a:tc>
                <a:extLst>
                  <a:ext uri="{0D108BD9-81ED-4DB2-BD59-A6C34878D82A}">
                    <a16:rowId xmlns:a16="http://schemas.microsoft.com/office/drawing/2014/main" val="3447978010"/>
                  </a:ext>
                </a:extLst>
              </a:tr>
              <a:tr h="549054">
                <a:tc>
                  <a:txBody>
                    <a:bodyPr/>
                    <a:lstStyle/>
                    <a:p>
                      <a:pPr algn="ctr"/>
                      <a:r>
                        <a:rPr lang="en-US" dirty="0"/>
                        <a:t>0</a:t>
                      </a:r>
                    </a:p>
                  </a:txBody>
                  <a:tcPr anchor="ctr">
                    <a:solidFill>
                      <a:schemeClr val="accent2">
                        <a:lumMod val="60000"/>
                        <a:lumOff val="40000"/>
                      </a:schemeClr>
                    </a:solidFill>
                  </a:tcPr>
                </a:tc>
                <a:tc>
                  <a:txBody>
                    <a:bodyPr/>
                    <a:lstStyle/>
                    <a:p>
                      <a:pPr algn="ctr"/>
                      <a:r>
                        <a:rPr lang="en-US" dirty="0"/>
                        <a:t>0</a:t>
                      </a:r>
                    </a:p>
                  </a:txBody>
                  <a:tcPr anchor="ctr">
                    <a:solidFill>
                      <a:schemeClr val="accent2">
                        <a:lumMod val="60000"/>
                        <a:lumOff val="40000"/>
                      </a:schemeClr>
                    </a:solidFill>
                  </a:tcPr>
                </a:tc>
                <a:tc>
                  <a:txBody>
                    <a:bodyPr/>
                    <a:lstStyle/>
                    <a:p>
                      <a:pPr algn="ctr"/>
                      <a:r>
                        <a:rPr lang="en-US" dirty="0"/>
                        <a:t>12</a:t>
                      </a:r>
                    </a:p>
                  </a:txBody>
                  <a:tcPr anchor="ctr">
                    <a:solidFill>
                      <a:srgbClr val="92D050"/>
                    </a:solidFill>
                  </a:tcPr>
                </a:tc>
                <a:extLst>
                  <a:ext uri="{0D108BD9-81ED-4DB2-BD59-A6C34878D82A}">
                    <a16:rowId xmlns:a16="http://schemas.microsoft.com/office/drawing/2014/main" val="3894079347"/>
                  </a:ext>
                </a:extLst>
              </a:tr>
            </a:tbl>
          </a:graphicData>
        </a:graphic>
      </p:graphicFrame>
      <p:sp>
        <p:nvSpPr>
          <p:cNvPr id="7" name="TextBox 6">
            <a:extLst>
              <a:ext uri="{FF2B5EF4-FFF2-40B4-BE49-F238E27FC236}">
                <a16:creationId xmlns:a16="http://schemas.microsoft.com/office/drawing/2014/main" id="{9F25EF10-CCF4-B4EE-0731-CCB16ADC4BBB}"/>
              </a:ext>
            </a:extLst>
          </p:cNvPr>
          <p:cNvSpPr txBox="1"/>
          <p:nvPr/>
        </p:nvSpPr>
        <p:spPr>
          <a:xfrm>
            <a:off x="3609463" y="2737199"/>
            <a:ext cx="915635" cy="300082"/>
          </a:xfrm>
          <a:prstGeom prst="rect">
            <a:avLst/>
          </a:prstGeom>
          <a:noFill/>
        </p:spPr>
        <p:txBody>
          <a:bodyPr wrap="none" rtlCol="0">
            <a:spAutoFit/>
          </a:bodyPr>
          <a:lstStyle/>
          <a:p>
            <a:r>
              <a:rPr lang="en-US" dirty="0"/>
              <a:t>Predicted</a:t>
            </a:r>
          </a:p>
        </p:txBody>
      </p:sp>
      <p:sp>
        <p:nvSpPr>
          <p:cNvPr id="8" name="TextBox 7">
            <a:extLst>
              <a:ext uri="{FF2B5EF4-FFF2-40B4-BE49-F238E27FC236}">
                <a16:creationId xmlns:a16="http://schemas.microsoft.com/office/drawing/2014/main" id="{268C1DB9-C245-5857-60DF-7995DCD36E7F}"/>
              </a:ext>
            </a:extLst>
          </p:cNvPr>
          <p:cNvSpPr txBox="1"/>
          <p:nvPr/>
        </p:nvSpPr>
        <p:spPr>
          <a:xfrm rot="16200000">
            <a:off x="2188668" y="3926399"/>
            <a:ext cx="665567" cy="300082"/>
          </a:xfrm>
          <a:prstGeom prst="rect">
            <a:avLst/>
          </a:prstGeom>
          <a:noFill/>
        </p:spPr>
        <p:txBody>
          <a:bodyPr wrap="none" rtlCol="0">
            <a:spAutoFit/>
          </a:bodyPr>
          <a:lstStyle/>
          <a:p>
            <a:r>
              <a:rPr lang="en-US" dirty="0"/>
              <a:t>Actual</a:t>
            </a:r>
          </a:p>
        </p:txBody>
      </p:sp>
      <p:sp>
        <p:nvSpPr>
          <p:cNvPr id="9" name="TextBox 8">
            <a:extLst>
              <a:ext uri="{FF2B5EF4-FFF2-40B4-BE49-F238E27FC236}">
                <a16:creationId xmlns:a16="http://schemas.microsoft.com/office/drawing/2014/main" id="{980A0EDD-3571-E2BD-7288-D82EF4D91455}"/>
              </a:ext>
            </a:extLst>
          </p:cNvPr>
          <p:cNvSpPr txBox="1"/>
          <p:nvPr/>
        </p:nvSpPr>
        <p:spPr>
          <a:xfrm>
            <a:off x="3216681" y="2965382"/>
            <a:ext cx="280846" cy="300082"/>
          </a:xfrm>
          <a:prstGeom prst="rect">
            <a:avLst/>
          </a:prstGeom>
          <a:noFill/>
        </p:spPr>
        <p:txBody>
          <a:bodyPr wrap="none" rtlCol="0">
            <a:spAutoFit/>
          </a:bodyPr>
          <a:lstStyle/>
          <a:p>
            <a:r>
              <a:rPr lang="en-US" dirty="0"/>
              <a:t>1</a:t>
            </a:r>
          </a:p>
        </p:txBody>
      </p:sp>
      <p:sp>
        <p:nvSpPr>
          <p:cNvPr id="10" name="TextBox 9">
            <a:extLst>
              <a:ext uri="{FF2B5EF4-FFF2-40B4-BE49-F238E27FC236}">
                <a16:creationId xmlns:a16="http://schemas.microsoft.com/office/drawing/2014/main" id="{BBB83387-DB46-153A-9BFD-099A7996801C}"/>
              </a:ext>
            </a:extLst>
          </p:cNvPr>
          <p:cNvSpPr txBox="1"/>
          <p:nvPr/>
        </p:nvSpPr>
        <p:spPr>
          <a:xfrm>
            <a:off x="2614170" y="3379374"/>
            <a:ext cx="280846" cy="300082"/>
          </a:xfrm>
          <a:prstGeom prst="rect">
            <a:avLst/>
          </a:prstGeom>
          <a:noFill/>
        </p:spPr>
        <p:txBody>
          <a:bodyPr wrap="none" rtlCol="0">
            <a:spAutoFit/>
          </a:bodyPr>
          <a:lstStyle/>
          <a:p>
            <a:r>
              <a:rPr lang="en-US" dirty="0"/>
              <a:t>1</a:t>
            </a:r>
          </a:p>
        </p:txBody>
      </p:sp>
      <p:sp>
        <p:nvSpPr>
          <p:cNvPr id="11" name="TextBox 10">
            <a:extLst>
              <a:ext uri="{FF2B5EF4-FFF2-40B4-BE49-F238E27FC236}">
                <a16:creationId xmlns:a16="http://schemas.microsoft.com/office/drawing/2014/main" id="{E96E1379-A8C5-439E-DEB7-F616D2D35B8F}"/>
              </a:ext>
            </a:extLst>
          </p:cNvPr>
          <p:cNvSpPr txBox="1"/>
          <p:nvPr/>
        </p:nvSpPr>
        <p:spPr>
          <a:xfrm>
            <a:off x="3976375" y="2979904"/>
            <a:ext cx="280846" cy="300082"/>
          </a:xfrm>
          <a:prstGeom prst="rect">
            <a:avLst/>
          </a:prstGeom>
          <a:noFill/>
        </p:spPr>
        <p:txBody>
          <a:bodyPr wrap="none" rtlCol="0">
            <a:spAutoFit/>
          </a:bodyPr>
          <a:lstStyle/>
          <a:p>
            <a:r>
              <a:rPr lang="en-US" dirty="0"/>
              <a:t>2</a:t>
            </a:r>
          </a:p>
        </p:txBody>
      </p:sp>
      <p:sp>
        <p:nvSpPr>
          <p:cNvPr id="12" name="TextBox 11">
            <a:extLst>
              <a:ext uri="{FF2B5EF4-FFF2-40B4-BE49-F238E27FC236}">
                <a16:creationId xmlns:a16="http://schemas.microsoft.com/office/drawing/2014/main" id="{AD26A3C1-947C-43EF-E4A6-319434272DD9}"/>
              </a:ext>
            </a:extLst>
          </p:cNvPr>
          <p:cNvSpPr txBox="1"/>
          <p:nvPr/>
        </p:nvSpPr>
        <p:spPr>
          <a:xfrm>
            <a:off x="2608314" y="3873180"/>
            <a:ext cx="280846" cy="300082"/>
          </a:xfrm>
          <a:prstGeom prst="rect">
            <a:avLst/>
          </a:prstGeom>
          <a:noFill/>
        </p:spPr>
        <p:txBody>
          <a:bodyPr wrap="none" rtlCol="0">
            <a:spAutoFit/>
          </a:bodyPr>
          <a:lstStyle/>
          <a:p>
            <a:r>
              <a:rPr lang="en-US" dirty="0"/>
              <a:t>2</a:t>
            </a:r>
          </a:p>
        </p:txBody>
      </p:sp>
      <p:sp>
        <p:nvSpPr>
          <p:cNvPr id="13" name="TextBox 12">
            <a:extLst>
              <a:ext uri="{FF2B5EF4-FFF2-40B4-BE49-F238E27FC236}">
                <a16:creationId xmlns:a16="http://schemas.microsoft.com/office/drawing/2014/main" id="{FCEC57CE-DD13-685B-1292-8F84FD6BC924}"/>
              </a:ext>
            </a:extLst>
          </p:cNvPr>
          <p:cNvSpPr txBox="1"/>
          <p:nvPr/>
        </p:nvSpPr>
        <p:spPr>
          <a:xfrm>
            <a:off x="4764732" y="2976477"/>
            <a:ext cx="280846" cy="300082"/>
          </a:xfrm>
          <a:prstGeom prst="rect">
            <a:avLst/>
          </a:prstGeom>
          <a:noFill/>
        </p:spPr>
        <p:txBody>
          <a:bodyPr wrap="none" rtlCol="0">
            <a:spAutoFit/>
          </a:bodyPr>
          <a:lstStyle/>
          <a:p>
            <a:r>
              <a:rPr lang="en-US" dirty="0"/>
              <a:t>3</a:t>
            </a:r>
          </a:p>
        </p:txBody>
      </p:sp>
      <p:sp>
        <p:nvSpPr>
          <p:cNvPr id="14" name="TextBox 13">
            <a:extLst>
              <a:ext uri="{FF2B5EF4-FFF2-40B4-BE49-F238E27FC236}">
                <a16:creationId xmlns:a16="http://schemas.microsoft.com/office/drawing/2014/main" id="{BE8D59BF-FCC7-ED43-2652-BED2084418F3}"/>
              </a:ext>
            </a:extLst>
          </p:cNvPr>
          <p:cNvSpPr txBox="1"/>
          <p:nvPr/>
        </p:nvSpPr>
        <p:spPr>
          <a:xfrm>
            <a:off x="2608314" y="4438719"/>
            <a:ext cx="280846" cy="300082"/>
          </a:xfrm>
          <a:prstGeom prst="rect">
            <a:avLst/>
          </a:prstGeom>
          <a:noFill/>
        </p:spPr>
        <p:txBody>
          <a:bodyPr wrap="none" rtlCol="0">
            <a:spAutoFit/>
          </a:bodyPr>
          <a:lstStyle/>
          <a:p>
            <a:r>
              <a:rPr lang="en-US" dirty="0"/>
              <a:t>3</a:t>
            </a:r>
          </a:p>
        </p:txBody>
      </p:sp>
      <p:sp>
        <p:nvSpPr>
          <p:cNvPr id="17" name="TextBox 16">
            <a:extLst>
              <a:ext uri="{FF2B5EF4-FFF2-40B4-BE49-F238E27FC236}">
                <a16:creationId xmlns:a16="http://schemas.microsoft.com/office/drawing/2014/main" id="{1CA90CD4-5CBF-F0E2-C096-7A2A07F44729}"/>
              </a:ext>
            </a:extLst>
          </p:cNvPr>
          <p:cNvSpPr txBox="1"/>
          <p:nvPr/>
        </p:nvSpPr>
        <p:spPr>
          <a:xfrm>
            <a:off x="5562105" y="3515389"/>
            <a:ext cx="3235053" cy="715581"/>
          </a:xfrm>
          <a:prstGeom prst="rect">
            <a:avLst/>
          </a:prstGeom>
          <a:noFill/>
        </p:spPr>
        <p:txBody>
          <a:bodyPr wrap="square" rtlCol="0">
            <a:spAutoFit/>
          </a:bodyPr>
          <a:lstStyle/>
          <a:p>
            <a:pPr marL="285750" indent="-285750">
              <a:buFont typeface="Arial" panose="020B0604020202020204" pitchFamily="34" charset="0"/>
              <a:buChar char="•"/>
            </a:pPr>
            <a:r>
              <a:rPr lang="en-US" dirty="0"/>
              <a:t>What are FN’s vs FP’s? </a:t>
            </a:r>
          </a:p>
          <a:p>
            <a:pPr marL="285750" indent="-285750">
              <a:buFont typeface="Arial" panose="020B0604020202020204" pitchFamily="34" charset="0"/>
              <a:buChar char="•"/>
            </a:pPr>
            <a:r>
              <a:rPr lang="en-US" dirty="0"/>
              <a:t>How can we calculate accuracy, precision, recall and f1 scores?</a:t>
            </a:r>
          </a:p>
        </p:txBody>
      </p:sp>
    </p:spTree>
    <p:extLst>
      <p:ext uri="{BB962C8B-B14F-4D97-AF65-F5344CB8AC3E}">
        <p14:creationId xmlns:p14="http://schemas.microsoft.com/office/powerpoint/2010/main" val="1824851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36F2-617C-83E3-553E-41EC9F6E803E}"/>
              </a:ext>
            </a:extLst>
          </p:cNvPr>
          <p:cNvSpPr>
            <a:spLocks noGrp="1"/>
          </p:cNvSpPr>
          <p:nvPr>
            <p:ph type="title"/>
          </p:nvPr>
        </p:nvSpPr>
        <p:spPr/>
        <p:txBody>
          <a:bodyPr/>
          <a:lstStyle/>
          <a:p>
            <a:r>
              <a:rPr lang="en-US" dirty="0"/>
              <a:t>Assessing a multi-classifier – One Class</a:t>
            </a:r>
          </a:p>
        </p:txBody>
      </p:sp>
      <p:sp>
        <p:nvSpPr>
          <p:cNvPr id="3" name="Content Placeholder 2">
            <a:extLst>
              <a:ext uri="{FF2B5EF4-FFF2-40B4-BE49-F238E27FC236}">
                <a16:creationId xmlns:a16="http://schemas.microsoft.com/office/drawing/2014/main" id="{867D96E8-35E8-1D65-33F8-BDEB1E86BDCD}"/>
              </a:ext>
            </a:extLst>
          </p:cNvPr>
          <p:cNvSpPr>
            <a:spLocks noGrp="1"/>
          </p:cNvSpPr>
          <p:nvPr>
            <p:ph idx="1"/>
          </p:nvPr>
        </p:nvSpPr>
        <p:spPr>
          <a:xfrm>
            <a:off x="628649" y="1369219"/>
            <a:ext cx="8168509" cy="3263504"/>
          </a:xfrm>
        </p:spPr>
        <p:txBody>
          <a:bodyPr/>
          <a:lstStyle/>
          <a:p>
            <a:r>
              <a:rPr lang="en-US" dirty="0"/>
              <a:t>Average=‘micro’</a:t>
            </a:r>
          </a:p>
        </p:txBody>
      </p:sp>
      <p:graphicFrame>
        <p:nvGraphicFramePr>
          <p:cNvPr id="6" name="Table 6">
            <a:extLst>
              <a:ext uri="{FF2B5EF4-FFF2-40B4-BE49-F238E27FC236}">
                <a16:creationId xmlns:a16="http://schemas.microsoft.com/office/drawing/2014/main" id="{FD5AC229-20CF-736D-08E2-423294933E4C}"/>
              </a:ext>
            </a:extLst>
          </p:cNvPr>
          <p:cNvGraphicFramePr>
            <a:graphicFrameLocks noGrp="1"/>
          </p:cNvGraphicFramePr>
          <p:nvPr>
            <p:extLst>
              <p:ext uri="{D42A27DB-BD31-4B8C-83A1-F6EECF244321}">
                <p14:modId xmlns:p14="http://schemas.microsoft.com/office/powerpoint/2010/main" val="301515714"/>
              </p:ext>
            </p:extLst>
          </p:nvPr>
        </p:nvGraphicFramePr>
        <p:xfrm>
          <a:off x="640467" y="2390702"/>
          <a:ext cx="2443566" cy="1647162"/>
        </p:xfrm>
        <a:graphic>
          <a:graphicData uri="http://schemas.openxmlformats.org/drawingml/2006/table">
            <a:tbl>
              <a:tblPr firstRow="1" bandRow="1">
                <a:tableStyleId>{5940675A-B579-460E-94D1-54222C63F5DA}</a:tableStyleId>
              </a:tblPr>
              <a:tblGrid>
                <a:gridCol w="814522">
                  <a:extLst>
                    <a:ext uri="{9D8B030D-6E8A-4147-A177-3AD203B41FA5}">
                      <a16:colId xmlns:a16="http://schemas.microsoft.com/office/drawing/2014/main" val="1957035792"/>
                    </a:ext>
                  </a:extLst>
                </a:gridCol>
                <a:gridCol w="814522">
                  <a:extLst>
                    <a:ext uri="{9D8B030D-6E8A-4147-A177-3AD203B41FA5}">
                      <a16:colId xmlns:a16="http://schemas.microsoft.com/office/drawing/2014/main" val="4246217010"/>
                    </a:ext>
                  </a:extLst>
                </a:gridCol>
                <a:gridCol w="814522">
                  <a:extLst>
                    <a:ext uri="{9D8B030D-6E8A-4147-A177-3AD203B41FA5}">
                      <a16:colId xmlns:a16="http://schemas.microsoft.com/office/drawing/2014/main" val="2700357372"/>
                    </a:ext>
                  </a:extLst>
                </a:gridCol>
              </a:tblGrid>
              <a:tr h="549054">
                <a:tc>
                  <a:txBody>
                    <a:bodyPr/>
                    <a:lstStyle/>
                    <a:p>
                      <a:pPr algn="ctr"/>
                      <a:r>
                        <a:rPr lang="en-US" dirty="0"/>
                        <a:t>23</a:t>
                      </a:r>
                    </a:p>
                  </a:txBody>
                  <a:tcPr anchor="ctr">
                    <a:solidFill>
                      <a:srgbClr val="92D050"/>
                    </a:solidFill>
                  </a:tcPr>
                </a:tc>
                <a:tc>
                  <a:txBody>
                    <a:bodyPr/>
                    <a:lstStyle/>
                    <a:p>
                      <a:pPr algn="ctr"/>
                      <a:r>
                        <a:rPr lang="en-US" baseline="0" dirty="0"/>
                        <a:t>4</a:t>
                      </a:r>
                    </a:p>
                  </a:txBody>
                  <a:tcPr anchor="ctr">
                    <a:solidFill>
                      <a:srgbClr val="FFC000"/>
                    </a:solidFill>
                  </a:tcPr>
                </a:tc>
                <a:tc>
                  <a:txBody>
                    <a:bodyPr/>
                    <a:lstStyle/>
                    <a:p>
                      <a:pPr algn="ctr"/>
                      <a:r>
                        <a:rPr lang="en-US" baseline="0" dirty="0"/>
                        <a:t>9</a:t>
                      </a:r>
                      <a:endParaRPr lang="en-US" dirty="0"/>
                    </a:p>
                  </a:txBody>
                  <a:tcPr anchor="ctr">
                    <a:solidFill>
                      <a:srgbClr val="FFC000"/>
                    </a:solidFill>
                  </a:tcPr>
                </a:tc>
                <a:extLst>
                  <a:ext uri="{0D108BD9-81ED-4DB2-BD59-A6C34878D82A}">
                    <a16:rowId xmlns:a16="http://schemas.microsoft.com/office/drawing/2014/main" val="1883773349"/>
                  </a:ext>
                </a:extLst>
              </a:tr>
              <a:tr h="549054">
                <a:tc>
                  <a:txBody>
                    <a:bodyPr/>
                    <a:lstStyle/>
                    <a:p>
                      <a:pPr algn="ctr"/>
                      <a:r>
                        <a:rPr lang="en-US" dirty="0"/>
                        <a:t>1</a:t>
                      </a:r>
                    </a:p>
                  </a:txBody>
                  <a:tcPr anchor="ctr">
                    <a:solidFill>
                      <a:schemeClr val="accent2">
                        <a:lumMod val="60000"/>
                        <a:lumOff val="40000"/>
                      </a:schemeClr>
                    </a:solidFill>
                  </a:tcPr>
                </a:tc>
                <a:tc>
                  <a:txBody>
                    <a:bodyPr/>
                    <a:lstStyle/>
                    <a:p>
                      <a:pPr algn="ctr"/>
                      <a:r>
                        <a:rPr lang="en-US" dirty="0"/>
                        <a:t>18</a:t>
                      </a:r>
                    </a:p>
                  </a:txBody>
                  <a:tcPr anchor="ctr">
                    <a:solidFill>
                      <a:srgbClr val="92D050"/>
                    </a:solidFill>
                  </a:tcPr>
                </a:tc>
                <a:tc>
                  <a:txBody>
                    <a:bodyPr/>
                    <a:lstStyle/>
                    <a:p>
                      <a:pPr algn="ctr"/>
                      <a:r>
                        <a:rPr lang="en-US" dirty="0"/>
                        <a:t>2</a:t>
                      </a:r>
                    </a:p>
                  </a:txBody>
                  <a:tcPr anchor="ctr">
                    <a:solidFill>
                      <a:srgbClr val="FFC000"/>
                    </a:solidFill>
                  </a:tcPr>
                </a:tc>
                <a:extLst>
                  <a:ext uri="{0D108BD9-81ED-4DB2-BD59-A6C34878D82A}">
                    <a16:rowId xmlns:a16="http://schemas.microsoft.com/office/drawing/2014/main" val="3447978010"/>
                  </a:ext>
                </a:extLst>
              </a:tr>
              <a:tr h="549054">
                <a:tc>
                  <a:txBody>
                    <a:bodyPr/>
                    <a:lstStyle/>
                    <a:p>
                      <a:pPr algn="ctr"/>
                      <a:r>
                        <a:rPr lang="en-US" dirty="0"/>
                        <a:t>6</a:t>
                      </a:r>
                    </a:p>
                  </a:txBody>
                  <a:tcPr anchor="ctr">
                    <a:solidFill>
                      <a:schemeClr val="accent2">
                        <a:lumMod val="60000"/>
                        <a:lumOff val="40000"/>
                      </a:schemeClr>
                    </a:solidFill>
                  </a:tcPr>
                </a:tc>
                <a:tc>
                  <a:txBody>
                    <a:bodyPr/>
                    <a:lstStyle/>
                    <a:p>
                      <a:pPr algn="ctr"/>
                      <a:r>
                        <a:rPr lang="en-US" dirty="0"/>
                        <a:t>7</a:t>
                      </a:r>
                    </a:p>
                  </a:txBody>
                  <a:tcPr anchor="ctr">
                    <a:solidFill>
                      <a:schemeClr val="accent2">
                        <a:lumMod val="60000"/>
                        <a:lumOff val="40000"/>
                      </a:schemeClr>
                    </a:solidFill>
                  </a:tcPr>
                </a:tc>
                <a:tc>
                  <a:txBody>
                    <a:bodyPr/>
                    <a:lstStyle/>
                    <a:p>
                      <a:pPr algn="ctr"/>
                      <a:r>
                        <a:rPr lang="en-US" dirty="0"/>
                        <a:t>12</a:t>
                      </a:r>
                    </a:p>
                  </a:txBody>
                  <a:tcPr anchor="ctr">
                    <a:solidFill>
                      <a:srgbClr val="92D050"/>
                    </a:solidFill>
                  </a:tcPr>
                </a:tc>
                <a:extLst>
                  <a:ext uri="{0D108BD9-81ED-4DB2-BD59-A6C34878D82A}">
                    <a16:rowId xmlns:a16="http://schemas.microsoft.com/office/drawing/2014/main" val="3894079347"/>
                  </a:ext>
                </a:extLst>
              </a:tr>
            </a:tbl>
          </a:graphicData>
        </a:graphic>
      </p:graphicFrame>
      <p:sp>
        <p:nvSpPr>
          <p:cNvPr id="7" name="TextBox 6">
            <a:extLst>
              <a:ext uri="{FF2B5EF4-FFF2-40B4-BE49-F238E27FC236}">
                <a16:creationId xmlns:a16="http://schemas.microsoft.com/office/drawing/2014/main" id="{9F25EF10-CCF4-B4EE-0731-CCB16ADC4BBB}"/>
              </a:ext>
            </a:extLst>
          </p:cNvPr>
          <p:cNvSpPr txBox="1"/>
          <p:nvPr/>
        </p:nvSpPr>
        <p:spPr>
          <a:xfrm>
            <a:off x="1418763" y="1916891"/>
            <a:ext cx="915635" cy="300082"/>
          </a:xfrm>
          <a:prstGeom prst="rect">
            <a:avLst/>
          </a:prstGeom>
          <a:noFill/>
        </p:spPr>
        <p:txBody>
          <a:bodyPr wrap="none" rtlCol="0">
            <a:spAutoFit/>
          </a:bodyPr>
          <a:lstStyle/>
          <a:p>
            <a:r>
              <a:rPr lang="en-US" dirty="0"/>
              <a:t>Predicted</a:t>
            </a:r>
          </a:p>
        </p:txBody>
      </p:sp>
      <p:sp>
        <p:nvSpPr>
          <p:cNvPr id="8" name="TextBox 7">
            <a:extLst>
              <a:ext uri="{FF2B5EF4-FFF2-40B4-BE49-F238E27FC236}">
                <a16:creationId xmlns:a16="http://schemas.microsoft.com/office/drawing/2014/main" id="{268C1DB9-C245-5857-60DF-7995DCD36E7F}"/>
              </a:ext>
            </a:extLst>
          </p:cNvPr>
          <p:cNvSpPr txBox="1"/>
          <p:nvPr/>
        </p:nvSpPr>
        <p:spPr>
          <a:xfrm rot="16200000">
            <a:off x="-182741" y="3064242"/>
            <a:ext cx="665567" cy="300082"/>
          </a:xfrm>
          <a:prstGeom prst="rect">
            <a:avLst/>
          </a:prstGeom>
          <a:noFill/>
        </p:spPr>
        <p:txBody>
          <a:bodyPr wrap="none" rtlCol="0">
            <a:spAutoFit/>
          </a:bodyPr>
          <a:lstStyle/>
          <a:p>
            <a:r>
              <a:rPr lang="en-US" dirty="0"/>
              <a:t>Actual</a:t>
            </a:r>
          </a:p>
        </p:txBody>
      </p:sp>
      <p:sp>
        <p:nvSpPr>
          <p:cNvPr id="9" name="TextBox 8">
            <a:extLst>
              <a:ext uri="{FF2B5EF4-FFF2-40B4-BE49-F238E27FC236}">
                <a16:creationId xmlns:a16="http://schemas.microsoft.com/office/drawing/2014/main" id="{980A0EDD-3571-E2BD-7288-D82EF4D91455}"/>
              </a:ext>
            </a:extLst>
          </p:cNvPr>
          <p:cNvSpPr txBox="1"/>
          <p:nvPr/>
        </p:nvSpPr>
        <p:spPr>
          <a:xfrm>
            <a:off x="962132" y="2103225"/>
            <a:ext cx="434734" cy="300082"/>
          </a:xfrm>
          <a:prstGeom prst="rect">
            <a:avLst/>
          </a:prstGeom>
          <a:noFill/>
        </p:spPr>
        <p:txBody>
          <a:bodyPr wrap="none" rtlCol="0">
            <a:spAutoFit/>
          </a:bodyPr>
          <a:lstStyle/>
          <a:p>
            <a:r>
              <a:rPr lang="en-US" dirty="0"/>
              <a:t>red</a:t>
            </a:r>
          </a:p>
        </p:txBody>
      </p:sp>
      <p:sp>
        <p:nvSpPr>
          <p:cNvPr id="10" name="TextBox 9">
            <a:extLst>
              <a:ext uri="{FF2B5EF4-FFF2-40B4-BE49-F238E27FC236}">
                <a16:creationId xmlns:a16="http://schemas.microsoft.com/office/drawing/2014/main" id="{BBB83387-DB46-153A-9BFD-099A7996801C}"/>
              </a:ext>
            </a:extLst>
          </p:cNvPr>
          <p:cNvSpPr txBox="1"/>
          <p:nvPr/>
        </p:nvSpPr>
        <p:spPr>
          <a:xfrm>
            <a:off x="266902" y="2510298"/>
            <a:ext cx="434734" cy="300082"/>
          </a:xfrm>
          <a:prstGeom prst="rect">
            <a:avLst/>
          </a:prstGeom>
          <a:noFill/>
        </p:spPr>
        <p:txBody>
          <a:bodyPr wrap="none" rtlCol="0">
            <a:spAutoFit/>
          </a:bodyPr>
          <a:lstStyle/>
          <a:p>
            <a:r>
              <a:rPr lang="en-US" dirty="0"/>
              <a:t>red</a:t>
            </a:r>
          </a:p>
        </p:txBody>
      </p:sp>
      <p:sp>
        <p:nvSpPr>
          <p:cNvPr id="11" name="TextBox 10">
            <a:extLst>
              <a:ext uri="{FF2B5EF4-FFF2-40B4-BE49-F238E27FC236}">
                <a16:creationId xmlns:a16="http://schemas.microsoft.com/office/drawing/2014/main" id="{E96E1379-A8C5-439E-DEB7-F616D2D35B8F}"/>
              </a:ext>
            </a:extLst>
          </p:cNvPr>
          <p:cNvSpPr txBox="1"/>
          <p:nvPr/>
        </p:nvSpPr>
        <p:spPr>
          <a:xfrm>
            <a:off x="1654772" y="2117641"/>
            <a:ext cx="511679" cy="300082"/>
          </a:xfrm>
          <a:prstGeom prst="rect">
            <a:avLst/>
          </a:prstGeom>
          <a:noFill/>
        </p:spPr>
        <p:txBody>
          <a:bodyPr wrap="none" rtlCol="0">
            <a:spAutoFit/>
          </a:bodyPr>
          <a:lstStyle/>
          <a:p>
            <a:r>
              <a:rPr lang="en-US" dirty="0"/>
              <a:t>blue</a:t>
            </a:r>
          </a:p>
        </p:txBody>
      </p:sp>
      <p:sp>
        <p:nvSpPr>
          <p:cNvPr id="12" name="TextBox 11">
            <a:extLst>
              <a:ext uri="{FF2B5EF4-FFF2-40B4-BE49-F238E27FC236}">
                <a16:creationId xmlns:a16="http://schemas.microsoft.com/office/drawing/2014/main" id="{AD26A3C1-947C-43EF-E4A6-319434272DD9}"/>
              </a:ext>
            </a:extLst>
          </p:cNvPr>
          <p:cNvSpPr txBox="1"/>
          <p:nvPr/>
        </p:nvSpPr>
        <p:spPr>
          <a:xfrm>
            <a:off x="203754" y="3000971"/>
            <a:ext cx="511679" cy="300082"/>
          </a:xfrm>
          <a:prstGeom prst="rect">
            <a:avLst/>
          </a:prstGeom>
          <a:noFill/>
        </p:spPr>
        <p:txBody>
          <a:bodyPr wrap="none" rtlCol="0">
            <a:spAutoFit/>
          </a:bodyPr>
          <a:lstStyle/>
          <a:p>
            <a:r>
              <a:rPr lang="en-US" dirty="0"/>
              <a:t>blue</a:t>
            </a:r>
          </a:p>
        </p:txBody>
      </p:sp>
      <p:sp>
        <p:nvSpPr>
          <p:cNvPr id="13" name="TextBox 12">
            <a:extLst>
              <a:ext uri="{FF2B5EF4-FFF2-40B4-BE49-F238E27FC236}">
                <a16:creationId xmlns:a16="http://schemas.microsoft.com/office/drawing/2014/main" id="{FCEC57CE-DD13-685B-1292-8F84FD6BC924}"/>
              </a:ext>
            </a:extLst>
          </p:cNvPr>
          <p:cNvSpPr txBox="1"/>
          <p:nvPr/>
        </p:nvSpPr>
        <p:spPr>
          <a:xfrm>
            <a:off x="2510183" y="2114320"/>
            <a:ext cx="627095" cy="300082"/>
          </a:xfrm>
          <a:prstGeom prst="rect">
            <a:avLst/>
          </a:prstGeom>
          <a:noFill/>
        </p:spPr>
        <p:txBody>
          <a:bodyPr wrap="none" rtlCol="0">
            <a:spAutoFit/>
          </a:bodyPr>
          <a:lstStyle/>
          <a:p>
            <a:r>
              <a:rPr lang="en-US" dirty="0"/>
              <a:t>green</a:t>
            </a:r>
          </a:p>
        </p:txBody>
      </p:sp>
      <p:sp>
        <p:nvSpPr>
          <p:cNvPr id="14" name="TextBox 13">
            <a:extLst>
              <a:ext uri="{FF2B5EF4-FFF2-40B4-BE49-F238E27FC236}">
                <a16:creationId xmlns:a16="http://schemas.microsoft.com/office/drawing/2014/main" id="{BE8D59BF-FCC7-ED43-2652-BED2084418F3}"/>
              </a:ext>
            </a:extLst>
          </p:cNvPr>
          <p:cNvSpPr txBox="1"/>
          <p:nvPr/>
        </p:nvSpPr>
        <p:spPr>
          <a:xfrm>
            <a:off x="109622" y="3588530"/>
            <a:ext cx="627095" cy="300082"/>
          </a:xfrm>
          <a:prstGeom prst="rect">
            <a:avLst/>
          </a:prstGeom>
          <a:noFill/>
        </p:spPr>
        <p:txBody>
          <a:bodyPr wrap="none" rtlCol="0">
            <a:spAutoFit/>
          </a:bodyPr>
          <a:lstStyle/>
          <a:p>
            <a:r>
              <a:rPr lang="en-US" dirty="0"/>
              <a:t>green</a:t>
            </a:r>
          </a:p>
        </p:txBody>
      </p:sp>
      <p:sp>
        <p:nvSpPr>
          <p:cNvPr id="15" name="TextBox 14">
            <a:extLst>
              <a:ext uri="{FF2B5EF4-FFF2-40B4-BE49-F238E27FC236}">
                <a16:creationId xmlns:a16="http://schemas.microsoft.com/office/drawing/2014/main" id="{8AB0E303-8F45-C72D-A07F-1FB134D42D62}"/>
              </a:ext>
            </a:extLst>
          </p:cNvPr>
          <p:cNvSpPr txBox="1"/>
          <p:nvPr/>
        </p:nvSpPr>
        <p:spPr>
          <a:xfrm>
            <a:off x="3619458" y="1103933"/>
            <a:ext cx="5149648" cy="3416320"/>
          </a:xfrm>
          <a:prstGeom prst="rect">
            <a:avLst/>
          </a:prstGeom>
          <a:noFill/>
        </p:spPr>
        <p:txBody>
          <a:bodyPr wrap="square" rtlCol="0">
            <a:spAutoFit/>
          </a:bodyPr>
          <a:lstStyle/>
          <a:p>
            <a:endParaRPr lang="en-US" dirty="0"/>
          </a:p>
          <a:p>
            <a:r>
              <a:rPr lang="en-US" i="1" u="sng" dirty="0"/>
              <a:t>We can calculate the scores for each class</a:t>
            </a:r>
          </a:p>
          <a:p>
            <a:endParaRPr lang="en-US" dirty="0"/>
          </a:p>
          <a:p>
            <a:r>
              <a:rPr lang="en-US" dirty="0"/>
              <a:t>Let’s look at ‘red’ class</a:t>
            </a:r>
          </a:p>
          <a:p>
            <a:endParaRPr lang="en-US" dirty="0"/>
          </a:p>
          <a:p>
            <a:r>
              <a:rPr lang="en-US" dirty="0"/>
              <a:t>Total = 82</a:t>
            </a:r>
          </a:p>
          <a:p>
            <a:r>
              <a:rPr lang="en-US" dirty="0"/>
              <a:t>Total TP = 23</a:t>
            </a:r>
          </a:p>
          <a:p>
            <a:r>
              <a:rPr lang="en-US" dirty="0"/>
              <a:t>Total TN = (18+2)+(7+12) = 39</a:t>
            </a:r>
          </a:p>
          <a:p>
            <a:r>
              <a:rPr lang="en-US" dirty="0"/>
              <a:t>Total FP = (1+6) = 7 # vertical</a:t>
            </a:r>
          </a:p>
          <a:p>
            <a:r>
              <a:rPr lang="en-US" dirty="0"/>
              <a:t>Total FN = (4+9) = 13 # horizontal</a:t>
            </a:r>
          </a:p>
          <a:p>
            <a:endParaRPr lang="en-US" dirty="0"/>
          </a:p>
          <a:p>
            <a:r>
              <a:rPr lang="en-US" dirty="0"/>
              <a:t>Accuracy = (23+39)/82 = 0.7561</a:t>
            </a:r>
          </a:p>
          <a:p>
            <a:r>
              <a:rPr lang="en-US" dirty="0"/>
              <a:t>Precision = 23/(23+7) = 0.7667</a:t>
            </a:r>
          </a:p>
          <a:p>
            <a:r>
              <a:rPr lang="en-US" dirty="0"/>
              <a:t>Recall = 23/(23+13) = 0.6389</a:t>
            </a:r>
          </a:p>
          <a:p>
            <a:r>
              <a:rPr lang="en-US" dirty="0"/>
              <a:t>F1 = 2* (0.7667* 0.6389)/(0.7667 + 0.6389) = 0.6970</a:t>
            </a:r>
          </a:p>
          <a:p>
            <a:endParaRPr lang="en-US" dirty="0"/>
          </a:p>
        </p:txBody>
      </p:sp>
    </p:spTree>
    <p:extLst>
      <p:ext uri="{BB962C8B-B14F-4D97-AF65-F5344CB8AC3E}">
        <p14:creationId xmlns:p14="http://schemas.microsoft.com/office/powerpoint/2010/main" val="3466680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36F2-617C-83E3-553E-41EC9F6E803E}"/>
              </a:ext>
            </a:extLst>
          </p:cNvPr>
          <p:cNvSpPr>
            <a:spLocks noGrp="1"/>
          </p:cNvSpPr>
          <p:nvPr>
            <p:ph type="title"/>
          </p:nvPr>
        </p:nvSpPr>
        <p:spPr/>
        <p:txBody>
          <a:bodyPr/>
          <a:lstStyle/>
          <a:p>
            <a:r>
              <a:rPr lang="en-US" dirty="0"/>
              <a:t>Assessing a multi-classifier - Micro</a:t>
            </a:r>
          </a:p>
        </p:txBody>
      </p:sp>
      <p:sp>
        <p:nvSpPr>
          <p:cNvPr id="3" name="Content Placeholder 2">
            <a:extLst>
              <a:ext uri="{FF2B5EF4-FFF2-40B4-BE49-F238E27FC236}">
                <a16:creationId xmlns:a16="http://schemas.microsoft.com/office/drawing/2014/main" id="{867D96E8-35E8-1D65-33F8-BDEB1E86BDCD}"/>
              </a:ext>
            </a:extLst>
          </p:cNvPr>
          <p:cNvSpPr>
            <a:spLocks noGrp="1"/>
          </p:cNvSpPr>
          <p:nvPr>
            <p:ph idx="1"/>
          </p:nvPr>
        </p:nvSpPr>
        <p:spPr>
          <a:xfrm>
            <a:off x="628649" y="1369219"/>
            <a:ext cx="8168509" cy="3263504"/>
          </a:xfrm>
        </p:spPr>
        <p:txBody>
          <a:bodyPr/>
          <a:lstStyle/>
          <a:p>
            <a:r>
              <a:rPr lang="en-US" dirty="0"/>
              <a:t>Average=‘micro’</a:t>
            </a:r>
          </a:p>
        </p:txBody>
      </p:sp>
      <p:graphicFrame>
        <p:nvGraphicFramePr>
          <p:cNvPr id="6" name="Table 6">
            <a:extLst>
              <a:ext uri="{FF2B5EF4-FFF2-40B4-BE49-F238E27FC236}">
                <a16:creationId xmlns:a16="http://schemas.microsoft.com/office/drawing/2014/main" id="{FD5AC229-20CF-736D-08E2-423294933E4C}"/>
              </a:ext>
            </a:extLst>
          </p:cNvPr>
          <p:cNvGraphicFramePr>
            <a:graphicFrameLocks noGrp="1"/>
          </p:cNvGraphicFramePr>
          <p:nvPr>
            <p:extLst>
              <p:ext uri="{D42A27DB-BD31-4B8C-83A1-F6EECF244321}">
                <p14:modId xmlns:p14="http://schemas.microsoft.com/office/powerpoint/2010/main" val="1651925093"/>
              </p:ext>
            </p:extLst>
          </p:nvPr>
        </p:nvGraphicFramePr>
        <p:xfrm>
          <a:off x="640467" y="2390702"/>
          <a:ext cx="2443566" cy="1647162"/>
        </p:xfrm>
        <a:graphic>
          <a:graphicData uri="http://schemas.openxmlformats.org/drawingml/2006/table">
            <a:tbl>
              <a:tblPr firstRow="1" bandRow="1">
                <a:tableStyleId>{5940675A-B579-460E-94D1-54222C63F5DA}</a:tableStyleId>
              </a:tblPr>
              <a:tblGrid>
                <a:gridCol w="814522">
                  <a:extLst>
                    <a:ext uri="{9D8B030D-6E8A-4147-A177-3AD203B41FA5}">
                      <a16:colId xmlns:a16="http://schemas.microsoft.com/office/drawing/2014/main" val="1957035792"/>
                    </a:ext>
                  </a:extLst>
                </a:gridCol>
                <a:gridCol w="814522">
                  <a:extLst>
                    <a:ext uri="{9D8B030D-6E8A-4147-A177-3AD203B41FA5}">
                      <a16:colId xmlns:a16="http://schemas.microsoft.com/office/drawing/2014/main" val="4246217010"/>
                    </a:ext>
                  </a:extLst>
                </a:gridCol>
                <a:gridCol w="814522">
                  <a:extLst>
                    <a:ext uri="{9D8B030D-6E8A-4147-A177-3AD203B41FA5}">
                      <a16:colId xmlns:a16="http://schemas.microsoft.com/office/drawing/2014/main" val="2700357372"/>
                    </a:ext>
                  </a:extLst>
                </a:gridCol>
              </a:tblGrid>
              <a:tr h="549054">
                <a:tc>
                  <a:txBody>
                    <a:bodyPr/>
                    <a:lstStyle/>
                    <a:p>
                      <a:pPr algn="ctr"/>
                      <a:r>
                        <a:rPr lang="en-US" dirty="0"/>
                        <a:t>23</a:t>
                      </a:r>
                    </a:p>
                  </a:txBody>
                  <a:tcPr anchor="ctr">
                    <a:solidFill>
                      <a:srgbClr val="92D050"/>
                    </a:solidFill>
                  </a:tcPr>
                </a:tc>
                <a:tc>
                  <a:txBody>
                    <a:bodyPr/>
                    <a:lstStyle/>
                    <a:p>
                      <a:pPr algn="ctr"/>
                      <a:r>
                        <a:rPr lang="en-US" baseline="0" dirty="0"/>
                        <a:t>4</a:t>
                      </a:r>
                    </a:p>
                  </a:txBody>
                  <a:tcPr anchor="ctr">
                    <a:solidFill>
                      <a:srgbClr val="FFC000"/>
                    </a:solidFill>
                  </a:tcPr>
                </a:tc>
                <a:tc>
                  <a:txBody>
                    <a:bodyPr/>
                    <a:lstStyle/>
                    <a:p>
                      <a:pPr algn="ctr"/>
                      <a:r>
                        <a:rPr lang="en-US" baseline="0" dirty="0"/>
                        <a:t>9</a:t>
                      </a:r>
                      <a:endParaRPr lang="en-US" dirty="0"/>
                    </a:p>
                  </a:txBody>
                  <a:tcPr anchor="ctr">
                    <a:solidFill>
                      <a:srgbClr val="FFC000"/>
                    </a:solidFill>
                  </a:tcPr>
                </a:tc>
                <a:extLst>
                  <a:ext uri="{0D108BD9-81ED-4DB2-BD59-A6C34878D82A}">
                    <a16:rowId xmlns:a16="http://schemas.microsoft.com/office/drawing/2014/main" val="1883773349"/>
                  </a:ext>
                </a:extLst>
              </a:tr>
              <a:tr h="549054">
                <a:tc>
                  <a:txBody>
                    <a:bodyPr/>
                    <a:lstStyle/>
                    <a:p>
                      <a:pPr algn="ctr"/>
                      <a:r>
                        <a:rPr lang="en-US" dirty="0"/>
                        <a:t>1</a:t>
                      </a:r>
                    </a:p>
                  </a:txBody>
                  <a:tcPr anchor="ctr">
                    <a:solidFill>
                      <a:schemeClr val="accent2">
                        <a:lumMod val="60000"/>
                        <a:lumOff val="40000"/>
                      </a:schemeClr>
                    </a:solidFill>
                  </a:tcPr>
                </a:tc>
                <a:tc>
                  <a:txBody>
                    <a:bodyPr/>
                    <a:lstStyle/>
                    <a:p>
                      <a:pPr algn="ctr"/>
                      <a:r>
                        <a:rPr lang="en-US" dirty="0"/>
                        <a:t>18</a:t>
                      </a:r>
                    </a:p>
                  </a:txBody>
                  <a:tcPr anchor="ctr">
                    <a:solidFill>
                      <a:srgbClr val="92D050"/>
                    </a:solidFill>
                  </a:tcPr>
                </a:tc>
                <a:tc>
                  <a:txBody>
                    <a:bodyPr/>
                    <a:lstStyle/>
                    <a:p>
                      <a:pPr algn="ctr"/>
                      <a:r>
                        <a:rPr lang="en-US" dirty="0"/>
                        <a:t>2</a:t>
                      </a:r>
                    </a:p>
                  </a:txBody>
                  <a:tcPr anchor="ctr">
                    <a:solidFill>
                      <a:srgbClr val="FFC000"/>
                    </a:solidFill>
                  </a:tcPr>
                </a:tc>
                <a:extLst>
                  <a:ext uri="{0D108BD9-81ED-4DB2-BD59-A6C34878D82A}">
                    <a16:rowId xmlns:a16="http://schemas.microsoft.com/office/drawing/2014/main" val="3447978010"/>
                  </a:ext>
                </a:extLst>
              </a:tr>
              <a:tr h="549054">
                <a:tc>
                  <a:txBody>
                    <a:bodyPr/>
                    <a:lstStyle/>
                    <a:p>
                      <a:pPr algn="ctr"/>
                      <a:r>
                        <a:rPr lang="en-US" dirty="0"/>
                        <a:t>6</a:t>
                      </a:r>
                    </a:p>
                  </a:txBody>
                  <a:tcPr anchor="ctr">
                    <a:solidFill>
                      <a:schemeClr val="accent2">
                        <a:lumMod val="60000"/>
                        <a:lumOff val="40000"/>
                      </a:schemeClr>
                    </a:solidFill>
                  </a:tcPr>
                </a:tc>
                <a:tc>
                  <a:txBody>
                    <a:bodyPr/>
                    <a:lstStyle/>
                    <a:p>
                      <a:pPr algn="ctr"/>
                      <a:r>
                        <a:rPr lang="en-US" dirty="0"/>
                        <a:t>7</a:t>
                      </a:r>
                    </a:p>
                  </a:txBody>
                  <a:tcPr anchor="ctr">
                    <a:solidFill>
                      <a:schemeClr val="accent2">
                        <a:lumMod val="60000"/>
                        <a:lumOff val="40000"/>
                      </a:schemeClr>
                    </a:solidFill>
                  </a:tcPr>
                </a:tc>
                <a:tc>
                  <a:txBody>
                    <a:bodyPr/>
                    <a:lstStyle/>
                    <a:p>
                      <a:pPr algn="ctr"/>
                      <a:r>
                        <a:rPr lang="en-US" dirty="0"/>
                        <a:t>12</a:t>
                      </a:r>
                    </a:p>
                  </a:txBody>
                  <a:tcPr anchor="ctr">
                    <a:solidFill>
                      <a:srgbClr val="92D050"/>
                    </a:solidFill>
                  </a:tcPr>
                </a:tc>
                <a:extLst>
                  <a:ext uri="{0D108BD9-81ED-4DB2-BD59-A6C34878D82A}">
                    <a16:rowId xmlns:a16="http://schemas.microsoft.com/office/drawing/2014/main" val="3894079347"/>
                  </a:ext>
                </a:extLst>
              </a:tr>
            </a:tbl>
          </a:graphicData>
        </a:graphic>
      </p:graphicFrame>
      <p:sp>
        <p:nvSpPr>
          <p:cNvPr id="7" name="TextBox 6">
            <a:extLst>
              <a:ext uri="{FF2B5EF4-FFF2-40B4-BE49-F238E27FC236}">
                <a16:creationId xmlns:a16="http://schemas.microsoft.com/office/drawing/2014/main" id="{9F25EF10-CCF4-B4EE-0731-CCB16ADC4BBB}"/>
              </a:ext>
            </a:extLst>
          </p:cNvPr>
          <p:cNvSpPr txBox="1"/>
          <p:nvPr/>
        </p:nvSpPr>
        <p:spPr>
          <a:xfrm>
            <a:off x="1418763" y="1916891"/>
            <a:ext cx="915635" cy="300082"/>
          </a:xfrm>
          <a:prstGeom prst="rect">
            <a:avLst/>
          </a:prstGeom>
          <a:noFill/>
        </p:spPr>
        <p:txBody>
          <a:bodyPr wrap="none" rtlCol="0">
            <a:spAutoFit/>
          </a:bodyPr>
          <a:lstStyle/>
          <a:p>
            <a:r>
              <a:rPr lang="en-US" dirty="0"/>
              <a:t>Predicted</a:t>
            </a:r>
          </a:p>
        </p:txBody>
      </p:sp>
      <p:sp>
        <p:nvSpPr>
          <p:cNvPr id="8" name="TextBox 7">
            <a:extLst>
              <a:ext uri="{FF2B5EF4-FFF2-40B4-BE49-F238E27FC236}">
                <a16:creationId xmlns:a16="http://schemas.microsoft.com/office/drawing/2014/main" id="{268C1DB9-C245-5857-60DF-7995DCD36E7F}"/>
              </a:ext>
            </a:extLst>
          </p:cNvPr>
          <p:cNvSpPr txBox="1"/>
          <p:nvPr/>
        </p:nvSpPr>
        <p:spPr>
          <a:xfrm rot="16200000">
            <a:off x="-182741" y="3064242"/>
            <a:ext cx="665567" cy="300082"/>
          </a:xfrm>
          <a:prstGeom prst="rect">
            <a:avLst/>
          </a:prstGeom>
          <a:noFill/>
        </p:spPr>
        <p:txBody>
          <a:bodyPr wrap="none" rtlCol="0">
            <a:spAutoFit/>
          </a:bodyPr>
          <a:lstStyle/>
          <a:p>
            <a:r>
              <a:rPr lang="en-US" dirty="0"/>
              <a:t>Actual</a:t>
            </a:r>
          </a:p>
        </p:txBody>
      </p:sp>
      <p:sp>
        <p:nvSpPr>
          <p:cNvPr id="9" name="TextBox 8">
            <a:extLst>
              <a:ext uri="{FF2B5EF4-FFF2-40B4-BE49-F238E27FC236}">
                <a16:creationId xmlns:a16="http://schemas.microsoft.com/office/drawing/2014/main" id="{980A0EDD-3571-E2BD-7288-D82EF4D91455}"/>
              </a:ext>
            </a:extLst>
          </p:cNvPr>
          <p:cNvSpPr txBox="1"/>
          <p:nvPr/>
        </p:nvSpPr>
        <p:spPr>
          <a:xfrm>
            <a:off x="962132" y="2103225"/>
            <a:ext cx="434734" cy="300082"/>
          </a:xfrm>
          <a:prstGeom prst="rect">
            <a:avLst/>
          </a:prstGeom>
          <a:noFill/>
        </p:spPr>
        <p:txBody>
          <a:bodyPr wrap="none" rtlCol="0">
            <a:spAutoFit/>
          </a:bodyPr>
          <a:lstStyle/>
          <a:p>
            <a:r>
              <a:rPr lang="en-US" dirty="0"/>
              <a:t>red</a:t>
            </a:r>
          </a:p>
        </p:txBody>
      </p:sp>
      <p:sp>
        <p:nvSpPr>
          <p:cNvPr id="10" name="TextBox 9">
            <a:extLst>
              <a:ext uri="{FF2B5EF4-FFF2-40B4-BE49-F238E27FC236}">
                <a16:creationId xmlns:a16="http://schemas.microsoft.com/office/drawing/2014/main" id="{BBB83387-DB46-153A-9BFD-099A7996801C}"/>
              </a:ext>
            </a:extLst>
          </p:cNvPr>
          <p:cNvSpPr txBox="1"/>
          <p:nvPr/>
        </p:nvSpPr>
        <p:spPr>
          <a:xfrm>
            <a:off x="266902" y="2510298"/>
            <a:ext cx="434734" cy="300082"/>
          </a:xfrm>
          <a:prstGeom prst="rect">
            <a:avLst/>
          </a:prstGeom>
          <a:noFill/>
        </p:spPr>
        <p:txBody>
          <a:bodyPr wrap="none" rtlCol="0">
            <a:spAutoFit/>
          </a:bodyPr>
          <a:lstStyle/>
          <a:p>
            <a:r>
              <a:rPr lang="en-US" dirty="0"/>
              <a:t>red</a:t>
            </a:r>
          </a:p>
        </p:txBody>
      </p:sp>
      <p:sp>
        <p:nvSpPr>
          <p:cNvPr id="11" name="TextBox 10">
            <a:extLst>
              <a:ext uri="{FF2B5EF4-FFF2-40B4-BE49-F238E27FC236}">
                <a16:creationId xmlns:a16="http://schemas.microsoft.com/office/drawing/2014/main" id="{E96E1379-A8C5-439E-DEB7-F616D2D35B8F}"/>
              </a:ext>
            </a:extLst>
          </p:cNvPr>
          <p:cNvSpPr txBox="1"/>
          <p:nvPr/>
        </p:nvSpPr>
        <p:spPr>
          <a:xfrm>
            <a:off x="1654772" y="2117641"/>
            <a:ext cx="511679" cy="300082"/>
          </a:xfrm>
          <a:prstGeom prst="rect">
            <a:avLst/>
          </a:prstGeom>
          <a:noFill/>
        </p:spPr>
        <p:txBody>
          <a:bodyPr wrap="none" rtlCol="0">
            <a:spAutoFit/>
          </a:bodyPr>
          <a:lstStyle/>
          <a:p>
            <a:r>
              <a:rPr lang="en-US" dirty="0"/>
              <a:t>blue</a:t>
            </a:r>
          </a:p>
        </p:txBody>
      </p:sp>
      <p:sp>
        <p:nvSpPr>
          <p:cNvPr id="12" name="TextBox 11">
            <a:extLst>
              <a:ext uri="{FF2B5EF4-FFF2-40B4-BE49-F238E27FC236}">
                <a16:creationId xmlns:a16="http://schemas.microsoft.com/office/drawing/2014/main" id="{AD26A3C1-947C-43EF-E4A6-319434272DD9}"/>
              </a:ext>
            </a:extLst>
          </p:cNvPr>
          <p:cNvSpPr txBox="1"/>
          <p:nvPr/>
        </p:nvSpPr>
        <p:spPr>
          <a:xfrm>
            <a:off x="203754" y="3000971"/>
            <a:ext cx="511679" cy="300082"/>
          </a:xfrm>
          <a:prstGeom prst="rect">
            <a:avLst/>
          </a:prstGeom>
          <a:noFill/>
        </p:spPr>
        <p:txBody>
          <a:bodyPr wrap="none" rtlCol="0">
            <a:spAutoFit/>
          </a:bodyPr>
          <a:lstStyle/>
          <a:p>
            <a:r>
              <a:rPr lang="en-US" dirty="0"/>
              <a:t>blue</a:t>
            </a:r>
          </a:p>
        </p:txBody>
      </p:sp>
      <p:sp>
        <p:nvSpPr>
          <p:cNvPr id="13" name="TextBox 12">
            <a:extLst>
              <a:ext uri="{FF2B5EF4-FFF2-40B4-BE49-F238E27FC236}">
                <a16:creationId xmlns:a16="http://schemas.microsoft.com/office/drawing/2014/main" id="{FCEC57CE-DD13-685B-1292-8F84FD6BC924}"/>
              </a:ext>
            </a:extLst>
          </p:cNvPr>
          <p:cNvSpPr txBox="1"/>
          <p:nvPr/>
        </p:nvSpPr>
        <p:spPr>
          <a:xfrm>
            <a:off x="2510183" y="2114320"/>
            <a:ext cx="627095" cy="300082"/>
          </a:xfrm>
          <a:prstGeom prst="rect">
            <a:avLst/>
          </a:prstGeom>
          <a:noFill/>
        </p:spPr>
        <p:txBody>
          <a:bodyPr wrap="none" rtlCol="0">
            <a:spAutoFit/>
          </a:bodyPr>
          <a:lstStyle/>
          <a:p>
            <a:r>
              <a:rPr lang="en-US" dirty="0"/>
              <a:t>green</a:t>
            </a:r>
          </a:p>
        </p:txBody>
      </p:sp>
      <p:sp>
        <p:nvSpPr>
          <p:cNvPr id="14" name="TextBox 13">
            <a:extLst>
              <a:ext uri="{FF2B5EF4-FFF2-40B4-BE49-F238E27FC236}">
                <a16:creationId xmlns:a16="http://schemas.microsoft.com/office/drawing/2014/main" id="{BE8D59BF-FCC7-ED43-2652-BED2084418F3}"/>
              </a:ext>
            </a:extLst>
          </p:cNvPr>
          <p:cNvSpPr txBox="1"/>
          <p:nvPr/>
        </p:nvSpPr>
        <p:spPr>
          <a:xfrm>
            <a:off x="109622" y="3588530"/>
            <a:ext cx="627095" cy="300082"/>
          </a:xfrm>
          <a:prstGeom prst="rect">
            <a:avLst/>
          </a:prstGeom>
          <a:noFill/>
        </p:spPr>
        <p:txBody>
          <a:bodyPr wrap="none" rtlCol="0">
            <a:spAutoFit/>
          </a:bodyPr>
          <a:lstStyle/>
          <a:p>
            <a:r>
              <a:rPr lang="en-US" dirty="0"/>
              <a:t>green</a:t>
            </a:r>
          </a:p>
        </p:txBody>
      </p:sp>
      <p:sp>
        <p:nvSpPr>
          <p:cNvPr id="15" name="TextBox 14">
            <a:extLst>
              <a:ext uri="{FF2B5EF4-FFF2-40B4-BE49-F238E27FC236}">
                <a16:creationId xmlns:a16="http://schemas.microsoft.com/office/drawing/2014/main" id="{8AB0E303-8F45-C72D-A07F-1FB134D42D62}"/>
              </a:ext>
            </a:extLst>
          </p:cNvPr>
          <p:cNvSpPr txBox="1"/>
          <p:nvPr/>
        </p:nvSpPr>
        <p:spPr>
          <a:xfrm>
            <a:off x="3619458" y="1103933"/>
            <a:ext cx="5149648" cy="3831818"/>
          </a:xfrm>
          <a:prstGeom prst="rect">
            <a:avLst/>
          </a:prstGeom>
          <a:noFill/>
        </p:spPr>
        <p:txBody>
          <a:bodyPr wrap="square" rtlCol="0">
            <a:spAutoFit/>
          </a:bodyPr>
          <a:lstStyle/>
          <a:p>
            <a:endParaRPr lang="en-US" dirty="0"/>
          </a:p>
          <a:p>
            <a:r>
              <a:rPr lang="en-US" i="1" u="sng" dirty="0"/>
              <a:t>A micro-average will aggregate the contributions of all classes to compute the average metric</a:t>
            </a:r>
          </a:p>
          <a:p>
            <a:endParaRPr lang="en-US" dirty="0"/>
          </a:p>
          <a:p>
            <a:r>
              <a:rPr lang="en-US" dirty="0"/>
              <a:t>Total = 82</a:t>
            </a:r>
          </a:p>
          <a:p>
            <a:r>
              <a:rPr lang="en-US" dirty="0"/>
              <a:t>Total TP = 23+18+12 = 53</a:t>
            </a:r>
          </a:p>
          <a:p>
            <a:r>
              <a:rPr lang="en-US" dirty="0"/>
              <a:t>Total FP = (1+6)+(4+7)+(9+2) = 29 # vertical</a:t>
            </a:r>
          </a:p>
          <a:p>
            <a:r>
              <a:rPr lang="en-US" dirty="0"/>
              <a:t>Total FN = (4+9)+(1+2)+(6+7) = 29 # horizontal</a:t>
            </a:r>
          </a:p>
          <a:p>
            <a:endParaRPr lang="en-US" dirty="0"/>
          </a:p>
          <a:p>
            <a:r>
              <a:rPr lang="en-US" dirty="0"/>
              <a:t>Accuracy = (23+18+12)/82 = 0.6463</a:t>
            </a:r>
          </a:p>
          <a:p>
            <a:r>
              <a:rPr lang="en-US" dirty="0"/>
              <a:t>Precision = 53/(53+29) = 0.6463</a:t>
            </a:r>
          </a:p>
          <a:p>
            <a:r>
              <a:rPr lang="en-US" dirty="0"/>
              <a:t>Recall = 53/(53+29) = 0.6463</a:t>
            </a:r>
          </a:p>
          <a:p>
            <a:r>
              <a:rPr lang="en-US" dirty="0"/>
              <a:t>F1 = 2* (0.6463 * 0.6463)/(0.6463 + 0.6463) = 0.6463</a:t>
            </a:r>
          </a:p>
          <a:p>
            <a:endParaRPr lang="en-US" dirty="0"/>
          </a:p>
          <a:p>
            <a:r>
              <a:rPr lang="en-US" dirty="0"/>
              <a:t>When evaluating multiclass classifiers using average=‘micro’….</a:t>
            </a:r>
          </a:p>
          <a:p>
            <a:r>
              <a:rPr lang="en-US" dirty="0"/>
              <a:t>   Accuracy=Precision=Recall=F1</a:t>
            </a:r>
          </a:p>
          <a:p>
            <a:endParaRPr lang="en-US" dirty="0"/>
          </a:p>
          <a:p>
            <a:endParaRPr lang="en-US" dirty="0"/>
          </a:p>
        </p:txBody>
      </p:sp>
    </p:spTree>
    <p:extLst>
      <p:ext uri="{BB962C8B-B14F-4D97-AF65-F5344CB8AC3E}">
        <p14:creationId xmlns:p14="http://schemas.microsoft.com/office/powerpoint/2010/main" val="3641337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36F2-617C-83E3-553E-41EC9F6E803E}"/>
              </a:ext>
            </a:extLst>
          </p:cNvPr>
          <p:cNvSpPr>
            <a:spLocks noGrp="1"/>
          </p:cNvSpPr>
          <p:nvPr>
            <p:ph type="title"/>
          </p:nvPr>
        </p:nvSpPr>
        <p:spPr/>
        <p:txBody>
          <a:bodyPr/>
          <a:lstStyle/>
          <a:p>
            <a:r>
              <a:rPr lang="en-US" dirty="0"/>
              <a:t>Assessing a multi-classifier - Macro</a:t>
            </a:r>
          </a:p>
        </p:txBody>
      </p:sp>
      <p:sp>
        <p:nvSpPr>
          <p:cNvPr id="3" name="Content Placeholder 2">
            <a:extLst>
              <a:ext uri="{FF2B5EF4-FFF2-40B4-BE49-F238E27FC236}">
                <a16:creationId xmlns:a16="http://schemas.microsoft.com/office/drawing/2014/main" id="{867D96E8-35E8-1D65-33F8-BDEB1E86BDCD}"/>
              </a:ext>
            </a:extLst>
          </p:cNvPr>
          <p:cNvSpPr>
            <a:spLocks noGrp="1"/>
          </p:cNvSpPr>
          <p:nvPr>
            <p:ph idx="1"/>
          </p:nvPr>
        </p:nvSpPr>
        <p:spPr>
          <a:xfrm>
            <a:off x="628649" y="1369219"/>
            <a:ext cx="8168509" cy="3263504"/>
          </a:xfrm>
        </p:spPr>
        <p:txBody>
          <a:bodyPr/>
          <a:lstStyle/>
          <a:p>
            <a:r>
              <a:rPr lang="en-US" dirty="0"/>
              <a:t>Average=‘macro’</a:t>
            </a:r>
          </a:p>
        </p:txBody>
      </p:sp>
      <p:sp>
        <p:nvSpPr>
          <p:cNvPr id="15" name="TextBox 14">
            <a:extLst>
              <a:ext uri="{FF2B5EF4-FFF2-40B4-BE49-F238E27FC236}">
                <a16:creationId xmlns:a16="http://schemas.microsoft.com/office/drawing/2014/main" id="{8AB0E303-8F45-C72D-A07F-1FB134D42D62}"/>
              </a:ext>
            </a:extLst>
          </p:cNvPr>
          <p:cNvSpPr txBox="1"/>
          <p:nvPr/>
        </p:nvSpPr>
        <p:spPr>
          <a:xfrm>
            <a:off x="3619458" y="1103933"/>
            <a:ext cx="5149648" cy="3208571"/>
          </a:xfrm>
          <a:prstGeom prst="rect">
            <a:avLst/>
          </a:prstGeom>
          <a:noFill/>
        </p:spPr>
        <p:txBody>
          <a:bodyPr wrap="square" rtlCol="0">
            <a:spAutoFit/>
          </a:bodyPr>
          <a:lstStyle/>
          <a:p>
            <a:endParaRPr lang="en-US" dirty="0"/>
          </a:p>
          <a:p>
            <a:r>
              <a:rPr lang="en-US" i="1" u="sng" dirty="0"/>
              <a:t>A macro-average focuses on one metric (i.e. f1score)</a:t>
            </a:r>
          </a:p>
          <a:p>
            <a:endParaRPr lang="en-US" dirty="0"/>
          </a:p>
          <a:p>
            <a:r>
              <a:rPr lang="en-US" dirty="0"/>
              <a:t>Calculate the metric for each class individually, then take the unweighted mean.</a:t>
            </a:r>
          </a:p>
          <a:p>
            <a:endParaRPr lang="en-US" dirty="0"/>
          </a:p>
          <a:p>
            <a:r>
              <a:rPr lang="en-US" dirty="0"/>
              <a:t>Let’s say:</a:t>
            </a:r>
          </a:p>
          <a:p>
            <a:pPr marL="285750" indent="-285750">
              <a:buFont typeface="Arial" panose="020B0604020202020204" pitchFamily="34" charset="0"/>
              <a:buChar char="•"/>
            </a:pPr>
            <a:r>
              <a:rPr lang="en-US" dirty="0"/>
              <a:t>f1red = 0.7</a:t>
            </a:r>
          </a:p>
          <a:p>
            <a:pPr marL="285750" indent="-285750">
              <a:buFont typeface="Arial" panose="020B0604020202020204" pitchFamily="34" charset="0"/>
              <a:buChar char="•"/>
            </a:pPr>
            <a:r>
              <a:rPr lang="en-US" dirty="0"/>
              <a:t>f1blue = 0.8</a:t>
            </a:r>
          </a:p>
          <a:p>
            <a:pPr marL="285750" indent="-285750">
              <a:buFont typeface="Arial" panose="020B0604020202020204" pitchFamily="34" charset="0"/>
              <a:buChar char="•"/>
            </a:pPr>
            <a:r>
              <a:rPr lang="en-US" dirty="0"/>
              <a:t>f1green= 0.9</a:t>
            </a:r>
          </a:p>
          <a:p>
            <a:endParaRPr lang="en-US" dirty="0"/>
          </a:p>
          <a:p>
            <a:r>
              <a:rPr lang="en-US" dirty="0"/>
              <a:t>F1macro = (0.7+0.8+0.9)/3 = 0.8</a:t>
            </a:r>
          </a:p>
          <a:p>
            <a:endParaRPr lang="en-US" dirty="0"/>
          </a:p>
          <a:p>
            <a:endParaRPr lang="en-US" dirty="0"/>
          </a:p>
          <a:p>
            <a:endParaRPr lang="en-US" dirty="0"/>
          </a:p>
        </p:txBody>
      </p:sp>
    </p:spTree>
    <p:extLst>
      <p:ext uri="{BB962C8B-B14F-4D97-AF65-F5344CB8AC3E}">
        <p14:creationId xmlns:p14="http://schemas.microsoft.com/office/powerpoint/2010/main" val="2404704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36F2-617C-83E3-553E-41EC9F6E803E}"/>
              </a:ext>
            </a:extLst>
          </p:cNvPr>
          <p:cNvSpPr>
            <a:spLocks noGrp="1"/>
          </p:cNvSpPr>
          <p:nvPr>
            <p:ph type="title"/>
          </p:nvPr>
        </p:nvSpPr>
        <p:spPr/>
        <p:txBody>
          <a:bodyPr>
            <a:normAutofit/>
          </a:bodyPr>
          <a:lstStyle/>
          <a:p>
            <a:r>
              <a:rPr lang="en-US" dirty="0"/>
              <a:t>Assessing a multi-classifier –Weighted</a:t>
            </a:r>
          </a:p>
        </p:txBody>
      </p:sp>
      <p:sp>
        <p:nvSpPr>
          <p:cNvPr id="3" name="Content Placeholder 2">
            <a:extLst>
              <a:ext uri="{FF2B5EF4-FFF2-40B4-BE49-F238E27FC236}">
                <a16:creationId xmlns:a16="http://schemas.microsoft.com/office/drawing/2014/main" id="{867D96E8-35E8-1D65-33F8-BDEB1E86BDCD}"/>
              </a:ext>
            </a:extLst>
          </p:cNvPr>
          <p:cNvSpPr>
            <a:spLocks noGrp="1"/>
          </p:cNvSpPr>
          <p:nvPr>
            <p:ph idx="1"/>
          </p:nvPr>
        </p:nvSpPr>
        <p:spPr>
          <a:xfrm>
            <a:off x="628649" y="1369219"/>
            <a:ext cx="8168509" cy="3263504"/>
          </a:xfrm>
        </p:spPr>
        <p:txBody>
          <a:bodyPr/>
          <a:lstStyle/>
          <a:p>
            <a:r>
              <a:rPr lang="en-US" dirty="0"/>
              <a:t>Average=‘macro’</a:t>
            </a:r>
          </a:p>
        </p:txBody>
      </p:sp>
      <p:sp>
        <p:nvSpPr>
          <p:cNvPr id="15" name="TextBox 14">
            <a:extLst>
              <a:ext uri="{FF2B5EF4-FFF2-40B4-BE49-F238E27FC236}">
                <a16:creationId xmlns:a16="http://schemas.microsoft.com/office/drawing/2014/main" id="{8AB0E303-8F45-C72D-A07F-1FB134D42D62}"/>
              </a:ext>
            </a:extLst>
          </p:cNvPr>
          <p:cNvSpPr txBox="1"/>
          <p:nvPr/>
        </p:nvSpPr>
        <p:spPr>
          <a:xfrm>
            <a:off x="3619458" y="1103933"/>
            <a:ext cx="5149648" cy="3208571"/>
          </a:xfrm>
          <a:prstGeom prst="rect">
            <a:avLst/>
          </a:prstGeom>
          <a:noFill/>
        </p:spPr>
        <p:txBody>
          <a:bodyPr wrap="square" rtlCol="0">
            <a:spAutoFit/>
          </a:bodyPr>
          <a:lstStyle/>
          <a:p>
            <a:endParaRPr lang="en-US" dirty="0"/>
          </a:p>
          <a:p>
            <a:r>
              <a:rPr lang="en-US" i="1" u="sng" dirty="0"/>
              <a:t>A macro-average focuses on one metric (i.e. f1score)</a:t>
            </a:r>
          </a:p>
          <a:p>
            <a:endParaRPr lang="en-US" dirty="0"/>
          </a:p>
          <a:p>
            <a:r>
              <a:rPr lang="en-US" dirty="0"/>
              <a:t>Calculate the metric for each class individually, then take the unweighted mean.</a:t>
            </a:r>
          </a:p>
          <a:p>
            <a:endParaRPr lang="en-US" dirty="0"/>
          </a:p>
          <a:p>
            <a:r>
              <a:rPr lang="en-US" dirty="0"/>
              <a:t>Let’s say:</a:t>
            </a:r>
          </a:p>
          <a:p>
            <a:pPr marL="285750" indent="-285750">
              <a:buFont typeface="Arial" panose="020B0604020202020204" pitchFamily="34" charset="0"/>
              <a:buChar char="•"/>
            </a:pPr>
            <a:r>
              <a:rPr lang="en-US" dirty="0"/>
              <a:t>f1red = 0.7, and there are 10 reds</a:t>
            </a:r>
          </a:p>
          <a:p>
            <a:pPr marL="285750" indent="-285750">
              <a:buFont typeface="Arial" panose="020B0604020202020204" pitchFamily="34" charset="0"/>
              <a:buChar char="•"/>
            </a:pPr>
            <a:r>
              <a:rPr lang="en-US" dirty="0"/>
              <a:t>f1blue = 0.8, and there are 12 blues</a:t>
            </a:r>
          </a:p>
          <a:p>
            <a:pPr marL="285750" indent="-285750">
              <a:buFont typeface="Arial" panose="020B0604020202020204" pitchFamily="34" charset="0"/>
              <a:buChar char="•"/>
            </a:pPr>
            <a:r>
              <a:rPr lang="en-US" dirty="0"/>
              <a:t>f1green= 0.9, and there are 14 greens</a:t>
            </a:r>
          </a:p>
          <a:p>
            <a:endParaRPr lang="en-US" dirty="0"/>
          </a:p>
          <a:p>
            <a:r>
              <a:rPr lang="en-US" dirty="0"/>
              <a:t>F1macro = ((0.7*10)+(0.8*12)+(0.9*14)) / (10+12+14) = 0.8111</a:t>
            </a:r>
          </a:p>
          <a:p>
            <a:endParaRPr lang="en-US" dirty="0"/>
          </a:p>
          <a:p>
            <a:endParaRPr lang="en-US" dirty="0"/>
          </a:p>
          <a:p>
            <a:endParaRPr lang="en-US" dirty="0"/>
          </a:p>
        </p:txBody>
      </p:sp>
    </p:spTree>
    <p:extLst>
      <p:ext uri="{BB962C8B-B14F-4D97-AF65-F5344CB8AC3E}">
        <p14:creationId xmlns:p14="http://schemas.microsoft.com/office/powerpoint/2010/main" val="402532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36F2-617C-83E3-553E-41EC9F6E803E}"/>
              </a:ext>
            </a:extLst>
          </p:cNvPr>
          <p:cNvSpPr>
            <a:spLocks noGrp="1"/>
          </p:cNvSpPr>
          <p:nvPr>
            <p:ph type="title"/>
          </p:nvPr>
        </p:nvSpPr>
        <p:spPr/>
        <p:txBody>
          <a:bodyPr/>
          <a:lstStyle/>
          <a:p>
            <a:r>
              <a:rPr lang="en-US" dirty="0"/>
              <a:t>Assessing a multi-classifier</a:t>
            </a:r>
          </a:p>
        </p:txBody>
      </p:sp>
      <p:sp>
        <p:nvSpPr>
          <p:cNvPr id="17" name="TextBox 16">
            <a:extLst>
              <a:ext uri="{FF2B5EF4-FFF2-40B4-BE49-F238E27FC236}">
                <a16:creationId xmlns:a16="http://schemas.microsoft.com/office/drawing/2014/main" id="{625D9023-0B58-6294-7A1B-A2764878EA47}"/>
              </a:ext>
            </a:extLst>
          </p:cNvPr>
          <p:cNvSpPr txBox="1"/>
          <p:nvPr/>
        </p:nvSpPr>
        <p:spPr>
          <a:xfrm>
            <a:off x="1032205" y="1380014"/>
            <a:ext cx="7242274" cy="2769989"/>
          </a:xfrm>
          <a:prstGeom prst="rect">
            <a:avLst/>
          </a:prstGeom>
          <a:noFill/>
        </p:spPr>
        <p:txBody>
          <a:bodyPr wrap="square" rtlCol="0">
            <a:spAutoFit/>
          </a:bodyPr>
          <a:lstStyle/>
          <a:p>
            <a:r>
              <a:rPr lang="en-US" dirty="0"/>
              <a:t>A few things to note: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multiclass evaluation accuracy=recall=precision=f1 for ‘micro’ average</a:t>
            </a:r>
          </a:p>
          <a:p>
            <a:pPr marL="628650" lvl="1" indent="-285750">
              <a:buFont typeface="Arial" panose="020B0604020202020204" pitchFamily="34" charset="0"/>
              <a:buChar char="•"/>
            </a:pPr>
            <a:r>
              <a:rPr lang="en-US" sz="1200" dirty="0"/>
              <a:t>This will not be the case for a multi-label problem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Use micro-averaging </a:t>
            </a:r>
            <a:r>
              <a:rPr lang="en-US" dirty="0"/>
              <a:t>score when there is a need to </a:t>
            </a:r>
            <a:r>
              <a:rPr lang="en-US" b="1" dirty="0"/>
              <a:t>weight each instance or prediction equally</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Use macro-averaging </a:t>
            </a:r>
            <a:r>
              <a:rPr lang="en-US" dirty="0"/>
              <a:t>score </a:t>
            </a:r>
            <a:r>
              <a:rPr lang="en-US" b="1" dirty="0"/>
              <a:t>when all classes need to be treated equally </a:t>
            </a:r>
            <a:r>
              <a:rPr lang="en-US" dirty="0"/>
              <a:t>to evaluate the classifier's overall performance with regard to the most frequent class labels.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Use weighted macro-averaging </a:t>
            </a:r>
            <a:r>
              <a:rPr lang="en-US" dirty="0"/>
              <a:t>score in </a:t>
            </a:r>
            <a:r>
              <a:rPr lang="en-US" b="1" dirty="0"/>
              <a:t>class imbalances </a:t>
            </a:r>
            <a:r>
              <a:rPr lang="en-US" dirty="0"/>
              <a:t>(different instances related to different class labels). </a:t>
            </a:r>
          </a:p>
        </p:txBody>
      </p:sp>
    </p:spTree>
    <p:extLst>
      <p:ext uri="{BB962C8B-B14F-4D97-AF65-F5344CB8AC3E}">
        <p14:creationId xmlns:p14="http://schemas.microsoft.com/office/powerpoint/2010/main" val="3244580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C2392-83FA-EB22-4E9C-17EDBD5FA15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8DBD471-CA28-F07A-35B5-CCADF15054F6}"/>
              </a:ext>
            </a:extLst>
          </p:cNvPr>
          <p:cNvSpPr>
            <a:spLocks noGrp="1"/>
          </p:cNvSpPr>
          <p:nvPr>
            <p:ph idx="1"/>
          </p:nvPr>
        </p:nvSpPr>
        <p:spPr/>
        <p:txBody>
          <a:bodyPr/>
          <a:lstStyle/>
          <a:p>
            <a:r>
              <a:rPr lang="en-US" dirty="0"/>
              <a:t>More on model evaluation:</a:t>
            </a:r>
          </a:p>
          <a:p>
            <a:pPr lvl="1"/>
            <a:r>
              <a:rPr lang="en-US" dirty="0"/>
              <a:t>”Which is the best metric”</a:t>
            </a:r>
          </a:p>
          <a:p>
            <a:pPr lvl="1"/>
            <a:r>
              <a:rPr lang="en-US" dirty="0"/>
              <a:t>How do we evaluate multiclass models?</a:t>
            </a:r>
          </a:p>
          <a:p>
            <a:r>
              <a:rPr lang="en-US" dirty="0"/>
              <a:t>Decision Tree Pruning</a:t>
            </a:r>
          </a:p>
          <a:p>
            <a:pPr lvl="1"/>
            <a:r>
              <a:rPr lang="en-US" dirty="0"/>
              <a:t>The bias/variance tradeoff</a:t>
            </a:r>
          </a:p>
          <a:p>
            <a:pPr lvl="1"/>
            <a:r>
              <a:rPr lang="en-US" dirty="0"/>
              <a:t>The various ways we can prune a tree</a:t>
            </a:r>
          </a:p>
          <a:p>
            <a:pPr lvl="1"/>
            <a:r>
              <a:rPr lang="en-US" dirty="0"/>
              <a:t>Hyperparameter Tuning and k-fold cross validation</a:t>
            </a:r>
          </a:p>
        </p:txBody>
      </p:sp>
    </p:spTree>
    <p:extLst>
      <p:ext uri="{BB962C8B-B14F-4D97-AF65-F5344CB8AC3E}">
        <p14:creationId xmlns:p14="http://schemas.microsoft.com/office/powerpoint/2010/main" val="1325164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18D4-B56B-2533-FCC8-57EBAE89D351}"/>
              </a:ext>
            </a:extLst>
          </p:cNvPr>
          <p:cNvSpPr>
            <a:spLocks noGrp="1"/>
          </p:cNvSpPr>
          <p:nvPr>
            <p:ph type="title"/>
          </p:nvPr>
        </p:nvSpPr>
        <p:spPr/>
        <p:txBody>
          <a:bodyPr/>
          <a:lstStyle/>
          <a:p>
            <a:r>
              <a:rPr lang="en-US" dirty="0"/>
              <a:t>Decision Tree Pruning</a:t>
            </a:r>
            <a:br>
              <a:rPr lang="en-US" dirty="0"/>
            </a:br>
            <a:r>
              <a:rPr lang="en-US" dirty="0"/>
              <a:t>(and hyper-parameter tuning)</a:t>
            </a:r>
          </a:p>
        </p:txBody>
      </p:sp>
    </p:spTree>
    <p:extLst>
      <p:ext uri="{BB962C8B-B14F-4D97-AF65-F5344CB8AC3E}">
        <p14:creationId xmlns:p14="http://schemas.microsoft.com/office/powerpoint/2010/main" val="1534813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2824-035C-4550-8F8F-1CBB6A3A9D86}"/>
              </a:ext>
            </a:extLst>
          </p:cNvPr>
          <p:cNvSpPr>
            <a:spLocks noGrp="1"/>
          </p:cNvSpPr>
          <p:nvPr>
            <p:ph type="title"/>
          </p:nvPr>
        </p:nvSpPr>
        <p:spPr/>
        <p:txBody>
          <a:bodyPr/>
          <a:lstStyle/>
          <a:p>
            <a:r>
              <a:rPr lang="en-US" dirty="0"/>
              <a:t>Decision Tree - review</a:t>
            </a:r>
          </a:p>
        </p:txBody>
      </p:sp>
      <p:sp>
        <p:nvSpPr>
          <p:cNvPr id="3" name="Content Placeholder 2">
            <a:extLst>
              <a:ext uri="{FF2B5EF4-FFF2-40B4-BE49-F238E27FC236}">
                <a16:creationId xmlns:a16="http://schemas.microsoft.com/office/drawing/2014/main" id="{EAC138AF-5D9D-4978-B355-83B56AB21698}"/>
              </a:ext>
            </a:extLst>
          </p:cNvPr>
          <p:cNvSpPr>
            <a:spLocks noGrp="1"/>
          </p:cNvSpPr>
          <p:nvPr>
            <p:ph idx="1"/>
          </p:nvPr>
        </p:nvSpPr>
        <p:spPr>
          <a:xfrm>
            <a:off x="628650" y="1369219"/>
            <a:ext cx="4878765" cy="3263504"/>
          </a:xfrm>
        </p:spPr>
        <p:txBody>
          <a:bodyPr>
            <a:normAutofit lnSpcReduction="10000"/>
          </a:bodyPr>
          <a:lstStyle/>
          <a:p>
            <a:r>
              <a:rPr lang="en-US" dirty="0"/>
              <a:t>Supervised Learning Model</a:t>
            </a:r>
          </a:p>
          <a:p>
            <a:pPr lvl="1"/>
            <a:r>
              <a:rPr lang="en-US" sz="1800" dirty="0"/>
              <a:t>Predictors/features/attributes as input</a:t>
            </a:r>
          </a:p>
          <a:p>
            <a:pPr lvl="1"/>
            <a:r>
              <a:rPr lang="en-US" sz="1800" dirty="0"/>
              <a:t>Predicted Output/Outcome can be checked with known result</a:t>
            </a:r>
          </a:p>
          <a:p>
            <a:r>
              <a:rPr lang="en-US" dirty="0"/>
              <a:t>Flowchart like Tree structure</a:t>
            </a:r>
          </a:p>
          <a:p>
            <a:pPr marL="0" indent="0">
              <a:buNone/>
            </a:pPr>
            <a:endParaRPr lang="en-US" dirty="0"/>
          </a:p>
          <a:p>
            <a:pPr marL="0" indent="0">
              <a:buNone/>
            </a:pPr>
            <a:endParaRPr lang="en-US" dirty="0"/>
          </a:p>
          <a:p>
            <a:r>
              <a:rPr lang="en-US" dirty="0"/>
              <a:t>Two types of Decision Tree:</a:t>
            </a:r>
          </a:p>
          <a:p>
            <a:pPr lvl="1"/>
            <a:r>
              <a:rPr lang="en-US" sz="1600" dirty="0"/>
              <a:t>Classification Tree (outcome is classification) </a:t>
            </a:r>
            <a:r>
              <a:rPr lang="en-US" sz="1600" dirty="0">
                <a:sym typeface="Wingdings" panose="05000000000000000000" pitchFamily="2" charset="2"/>
              </a:rPr>
              <a:t> this is our focus in this course</a:t>
            </a:r>
            <a:endParaRPr lang="en-US" sz="1600" dirty="0"/>
          </a:p>
          <a:p>
            <a:pPr lvl="1"/>
            <a:r>
              <a:rPr lang="en-US" sz="1600" dirty="0"/>
              <a:t>Regression Tree (outcome is continuous)</a:t>
            </a:r>
          </a:p>
          <a:p>
            <a:endParaRPr lang="en-US" dirty="0"/>
          </a:p>
        </p:txBody>
      </p:sp>
      <p:sp>
        <p:nvSpPr>
          <p:cNvPr id="4" name="Slide Number Placeholder 3">
            <a:extLst>
              <a:ext uri="{FF2B5EF4-FFF2-40B4-BE49-F238E27FC236}">
                <a16:creationId xmlns:a16="http://schemas.microsoft.com/office/drawing/2014/main" id="{9C5F7D31-A24A-4957-9B6A-C91C2C19135C}"/>
              </a:ext>
            </a:extLst>
          </p:cNvPr>
          <p:cNvSpPr>
            <a:spLocks noGrp="1"/>
          </p:cNvSpPr>
          <p:nvPr>
            <p:ph type="sldNum" sz="quarter" idx="12"/>
          </p:nvPr>
        </p:nvSpPr>
        <p:spPr/>
        <p:txBody>
          <a:bodyPr/>
          <a:lstStyle/>
          <a:p>
            <a:fld id="{179A9A4E-4C82-4D44-9372-C31BB3818094}" type="slidenum">
              <a:rPr lang="en-US" smtClean="0"/>
              <a:pPr/>
              <a:t>21</a:t>
            </a:fld>
            <a:endParaRPr lang="en-US" dirty="0"/>
          </a:p>
        </p:txBody>
      </p:sp>
      <p:pic>
        <p:nvPicPr>
          <p:cNvPr id="5" name="Content Placeholder 7">
            <a:extLst>
              <a:ext uri="{FF2B5EF4-FFF2-40B4-BE49-F238E27FC236}">
                <a16:creationId xmlns:a16="http://schemas.microsoft.com/office/drawing/2014/main" id="{8B95D198-A919-4E69-A82B-F59D8B769B60}"/>
              </a:ext>
            </a:extLst>
          </p:cNvPr>
          <p:cNvPicPr>
            <a:picLocks noGrp="1" noChangeAspect="1"/>
          </p:cNvPicPr>
          <p:nvPr/>
        </p:nvPicPr>
        <p:blipFill>
          <a:blip r:embed="rId3"/>
          <a:stretch>
            <a:fillRect/>
          </a:stretch>
        </p:blipFill>
        <p:spPr bwMode="auto">
          <a:xfrm>
            <a:off x="6177810" y="1524000"/>
            <a:ext cx="1790700" cy="1453473"/>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id="{7453564B-ECDC-4884-BDB6-7E8C43B42CA8}"/>
              </a:ext>
            </a:extLst>
          </p:cNvPr>
          <p:cNvSpPr txBox="1"/>
          <p:nvPr/>
        </p:nvSpPr>
        <p:spPr>
          <a:xfrm>
            <a:off x="5112300" y="1822222"/>
            <a:ext cx="702436" cy="215444"/>
          </a:xfrm>
          <a:prstGeom prst="rect">
            <a:avLst/>
          </a:prstGeom>
          <a:noFill/>
        </p:spPr>
        <p:txBody>
          <a:bodyPr wrap="none" rtlCol="0">
            <a:spAutoFit/>
          </a:bodyPr>
          <a:lstStyle/>
          <a:p>
            <a:r>
              <a:rPr lang="en-US" sz="800" b="1" dirty="0">
                <a:solidFill>
                  <a:srgbClr val="CE1126"/>
                </a:solidFill>
                <a:latin typeface="Arial" panose="020B0604020202020204" pitchFamily="34" charset="0"/>
                <a:cs typeface="Arial" panose="020B0604020202020204" pitchFamily="34" charset="0"/>
              </a:rPr>
              <a:t>Root Node</a:t>
            </a:r>
          </a:p>
        </p:txBody>
      </p:sp>
      <p:sp>
        <p:nvSpPr>
          <p:cNvPr id="8" name="TextBox 7">
            <a:extLst>
              <a:ext uri="{FF2B5EF4-FFF2-40B4-BE49-F238E27FC236}">
                <a16:creationId xmlns:a16="http://schemas.microsoft.com/office/drawing/2014/main" id="{DAABE3DA-EE49-481B-8799-78872386DBC9}"/>
              </a:ext>
            </a:extLst>
          </p:cNvPr>
          <p:cNvSpPr txBox="1"/>
          <p:nvPr/>
        </p:nvSpPr>
        <p:spPr>
          <a:xfrm>
            <a:off x="5187210" y="2514600"/>
            <a:ext cx="739305" cy="215444"/>
          </a:xfrm>
          <a:prstGeom prst="rect">
            <a:avLst/>
          </a:prstGeom>
          <a:noFill/>
        </p:spPr>
        <p:txBody>
          <a:bodyPr wrap="none" rtlCol="0">
            <a:spAutoFit/>
          </a:bodyPr>
          <a:lstStyle/>
          <a:p>
            <a:r>
              <a:rPr lang="en-US" sz="800" b="1" dirty="0">
                <a:solidFill>
                  <a:srgbClr val="CE1126"/>
                </a:solidFill>
                <a:latin typeface="Arial" panose="020B0604020202020204" pitchFamily="34" charset="0"/>
                <a:cs typeface="Arial" panose="020B0604020202020204" pitchFamily="34" charset="0"/>
              </a:rPr>
              <a:t>Leaf Nodes</a:t>
            </a:r>
          </a:p>
        </p:txBody>
      </p:sp>
      <p:sp>
        <p:nvSpPr>
          <p:cNvPr id="10" name="TextBox 9">
            <a:extLst>
              <a:ext uri="{FF2B5EF4-FFF2-40B4-BE49-F238E27FC236}">
                <a16:creationId xmlns:a16="http://schemas.microsoft.com/office/drawing/2014/main" id="{17DE698B-C32A-4797-9158-CDD5F3B36A7B}"/>
              </a:ext>
            </a:extLst>
          </p:cNvPr>
          <p:cNvSpPr txBox="1"/>
          <p:nvPr/>
        </p:nvSpPr>
        <p:spPr>
          <a:xfrm>
            <a:off x="4968560" y="2227000"/>
            <a:ext cx="899605" cy="215444"/>
          </a:xfrm>
          <a:prstGeom prst="rect">
            <a:avLst/>
          </a:prstGeom>
          <a:noFill/>
        </p:spPr>
        <p:txBody>
          <a:bodyPr wrap="none" rtlCol="0">
            <a:spAutoFit/>
          </a:bodyPr>
          <a:lstStyle/>
          <a:p>
            <a:r>
              <a:rPr lang="en-US" sz="800" b="1" dirty="0">
                <a:solidFill>
                  <a:srgbClr val="CE1126"/>
                </a:solidFill>
                <a:latin typeface="Arial" panose="020B0604020202020204" pitchFamily="34" charset="0"/>
                <a:cs typeface="Arial" panose="020B0604020202020204" pitchFamily="34" charset="0"/>
              </a:rPr>
              <a:t>Internal Nodes</a:t>
            </a:r>
          </a:p>
        </p:txBody>
      </p:sp>
      <p:cxnSp>
        <p:nvCxnSpPr>
          <p:cNvPr id="12" name="Straight Arrow Connector 11">
            <a:extLst>
              <a:ext uri="{FF2B5EF4-FFF2-40B4-BE49-F238E27FC236}">
                <a16:creationId xmlns:a16="http://schemas.microsoft.com/office/drawing/2014/main" id="{62F11BF0-F04D-462A-828F-44DF95DAEE9D}"/>
              </a:ext>
            </a:extLst>
          </p:cNvPr>
          <p:cNvCxnSpPr>
            <a:cxnSpLocks/>
            <a:stCxn id="10" idx="3"/>
          </p:cNvCxnSpPr>
          <p:nvPr/>
        </p:nvCxnSpPr>
        <p:spPr bwMode="auto">
          <a:xfrm flipV="1">
            <a:off x="5868165" y="2040200"/>
            <a:ext cx="1224045" cy="294522"/>
          </a:xfrm>
          <a:prstGeom prst="straightConnector1">
            <a:avLst/>
          </a:prstGeom>
          <a:solidFill>
            <a:schemeClr val="accent1"/>
          </a:solidFill>
          <a:ln w="12700" cap="flat" cmpd="sng" algn="ctr">
            <a:solidFill>
              <a:srgbClr val="FFC000"/>
            </a:solidFill>
            <a:prstDash val="lgDash"/>
            <a:round/>
            <a:headEnd type="none" w="med" len="med"/>
            <a:tailEnd type="triangle" w="sm" len="sm"/>
          </a:ln>
          <a:effectLst/>
        </p:spPr>
      </p:cxnSp>
      <p:cxnSp>
        <p:nvCxnSpPr>
          <p:cNvPr id="14" name="Straight Arrow Connector 13">
            <a:extLst>
              <a:ext uri="{FF2B5EF4-FFF2-40B4-BE49-F238E27FC236}">
                <a16:creationId xmlns:a16="http://schemas.microsoft.com/office/drawing/2014/main" id="{904127B9-8C6E-4550-A0AE-AAFF1212618C}"/>
              </a:ext>
            </a:extLst>
          </p:cNvPr>
          <p:cNvCxnSpPr>
            <a:cxnSpLocks/>
            <a:stCxn id="10" idx="3"/>
          </p:cNvCxnSpPr>
          <p:nvPr/>
        </p:nvCxnSpPr>
        <p:spPr bwMode="auto">
          <a:xfrm>
            <a:off x="5868165" y="2334722"/>
            <a:ext cx="899605" cy="107722"/>
          </a:xfrm>
          <a:prstGeom prst="straightConnector1">
            <a:avLst/>
          </a:prstGeom>
          <a:solidFill>
            <a:schemeClr val="accent1"/>
          </a:solidFill>
          <a:ln w="12700" cap="flat" cmpd="sng" algn="ctr">
            <a:solidFill>
              <a:srgbClr val="FFC000"/>
            </a:solidFill>
            <a:prstDash val="lgDash"/>
            <a:round/>
            <a:headEnd type="none" w="med" len="med"/>
            <a:tailEnd type="triangle" w="sm" len="sm"/>
          </a:ln>
          <a:effectLst/>
        </p:spPr>
      </p:cxnSp>
      <p:cxnSp>
        <p:nvCxnSpPr>
          <p:cNvPr id="22" name="Straight Arrow Connector 21">
            <a:extLst>
              <a:ext uri="{FF2B5EF4-FFF2-40B4-BE49-F238E27FC236}">
                <a16:creationId xmlns:a16="http://schemas.microsoft.com/office/drawing/2014/main" id="{DF97DAE6-B4C7-41BD-AD4A-AD6A037D3C69}"/>
              </a:ext>
            </a:extLst>
          </p:cNvPr>
          <p:cNvCxnSpPr>
            <a:cxnSpLocks/>
            <a:stCxn id="8" idx="3"/>
          </p:cNvCxnSpPr>
          <p:nvPr/>
        </p:nvCxnSpPr>
        <p:spPr bwMode="auto">
          <a:xfrm flipV="1">
            <a:off x="5926515" y="2133600"/>
            <a:ext cx="403695" cy="488722"/>
          </a:xfrm>
          <a:prstGeom prst="straightConnector1">
            <a:avLst/>
          </a:prstGeom>
          <a:solidFill>
            <a:schemeClr val="accent1"/>
          </a:solidFill>
          <a:ln w="9525" cap="flat" cmpd="sng" algn="ctr">
            <a:solidFill>
              <a:srgbClr val="0070C0"/>
            </a:solidFill>
            <a:prstDash val="lgDash"/>
            <a:round/>
            <a:headEnd type="none" w="med" len="med"/>
            <a:tailEnd type="triangle" w="sm" len="sm"/>
          </a:ln>
          <a:effectLst/>
        </p:spPr>
      </p:cxnSp>
      <p:cxnSp>
        <p:nvCxnSpPr>
          <p:cNvPr id="26" name="Straight Arrow Connector 25">
            <a:extLst>
              <a:ext uri="{FF2B5EF4-FFF2-40B4-BE49-F238E27FC236}">
                <a16:creationId xmlns:a16="http://schemas.microsoft.com/office/drawing/2014/main" id="{EB39BFDF-642F-4564-B511-134DBD216904}"/>
              </a:ext>
            </a:extLst>
          </p:cNvPr>
          <p:cNvCxnSpPr>
            <a:cxnSpLocks/>
          </p:cNvCxnSpPr>
          <p:nvPr/>
        </p:nvCxnSpPr>
        <p:spPr bwMode="auto">
          <a:xfrm>
            <a:off x="5926515" y="2622322"/>
            <a:ext cx="556095" cy="206261"/>
          </a:xfrm>
          <a:prstGeom prst="straightConnector1">
            <a:avLst/>
          </a:prstGeom>
          <a:solidFill>
            <a:schemeClr val="accent1"/>
          </a:solidFill>
          <a:ln w="9525" cap="flat" cmpd="sng" algn="ctr">
            <a:solidFill>
              <a:srgbClr val="0070C0"/>
            </a:solidFill>
            <a:prstDash val="lgDash"/>
            <a:round/>
            <a:headEnd type="none" w="med" len="med"/>
            <a:tailEnd type="triangle" w="sm" len="sm"/>
          </a:ln>
          <a:effectLst/>
        </p:spPr>
      </p:cxnSp>
      <p:cxnSp>
        <p:nvCxnSpPr>
          <p:cNvPr id="30" name="Straight Arrow Connector 29">
            <a:extLst>
              <a:ext uri="{FF2B5EF4-FFF2-40B4-BE49-F238E27FC236}">
                <a16:creationId xmlns:a16="http://schemas.microsoft.com/office/drawing/2014/main" id="{34701E5B-E480-45F0-B281-3592BDF239AE}"/>
              </a:ext>
            </a:extLst>
          </p:cNvPr>
          <p:cNvCxnSpPr>
            <a:cxnSpLocks/>
          </p:cNvCxnSpPr>
          <p:nvPr/>
        </p:nvCxnSpPr>
        <p:spPr bwMode="auto">
          <a:xfrm>
            <a:off x="5943447" y="2621020"/>
            <a:ext cx="1224963" cy="229902"/>
          </a:xfrm>
          <a:prstGeom prst="straightConnector1">
            <a:avLst/>
          </a:prstGeom>
          <a:solidFill>
            <a:schemeClr val="accent1"/>
          </a:solidFill>
          <a:ln w="9525" cap="flat" cmpd="sng" algn="ctr">
            <a:solidFill>
              <a:srgbClr val="0070C0"/>
            </a:solidFill>
            <a:prstDash val="lgDash"/>
            <a:round/>
            <a:headEnd type="none" w="med" len="med"/>
            <a:tailEnd type="triangle" w="sm" len="sm"/>
          </a:ln>
          <a:effectLst/>
        </p:spPr>
      </p:cxnSp>
      <p:cxnSp>
        <p:nvCxnSpPr>
          <p:cNvPr id="34" name="Straight Arrow Connector 33">
            <a:extLst>
              <a:ext uri="{FF2B5EF4-FFF2-40B4-BE49-F238E27FC236}">
                <a16:creationId xmlns:a16="http://schemas.microsoft.com/office/drawing/2014/main" id="{53F6D06B-C8A2-410B-85CF-400410E49283}"/>
              </a:ext>
            </a:extLst>
          </p:cNvPr>
          <p:cNvCxnSpPr>
            <a:cxnSpLocks/>
            <a:stCxn id="8" idx="3"/>
          </p:cNvCxnSpPr>
          <p:nvPr/>
        </p:nvCxnSpPr>
        <p:spPr bwMode="auto">
          <a:xfrm flipV="1">
            <a:off x="5926515" y="2481092"/>
            <a:ext cx="1622895" cy="141230"/>
          </a:xfrm>
          <a:prstGeom prst="straightConnector1">
            <a:avLst/>
          </a:prstGeom>
          <a:solidFill>
            <a:schemeClr val="accent1"/>
          </a:solidFill>
          <a:ln w="9525" cap="flat" cmpd="sng" algn="ctr">
            <a:solidFill>
              <a:srgbClr val="0070C0"/>
            </a:solidFill>
            <a:prstDash val="lgDash"/>
            <a:round/>
            <a:headEnd type="none" w="med" len="med"/>
            <a:tailEnd type="triangle" w="sm" len="sm"/>
          </a:ln>
          <a:effectLst/>
        </p:spPr>
      </p:cxnSp>
      <p:cxnSp>
        <p:nvCxnSpPr>
          <p:cNvPr id="38" name="Straight Arrow Connector 37">
            <a:extLst>
              <a:ext uri="{FF2B5EF4-FFF2-40B4-BE49-F238E27FC236}">
                <a16:creationId xmlns:a16="http://schemas.microsoft.com/office/drawing/2014/main" id="{144C7291-21D4-455A-A250-0A5793E36DC9}"/>
              </a:ext>
            </a:extLst>
          </p:cNvPr>
          <p:cNvCxnSpPr>
            <a:cxnSpLocks/>
            <a:stCxn id="6" idx="3"/>
          </p:cNvCxnSpPr>
          <p:nvPr/>
        </p:nvCxnSpPr>
        <p:spPr bwMode="auto">
          <a:xfrm flipV="1">
            <a:off x="5814736" y="1650772"/>
            <a:ext cx="820274" cy="279172"/>
          </a:xfrm>
          <a:prstGeom prst="straightConnector1">
            <a:avLst/>
          </a:prstGeom>
          <a:solidFill>
            <a:schemeClr val="accent1"/>
          </a:solidFill>
          <a:ln w="9525" cap="flat" cmpd="sng" algn="ctr">
            <a:solidFill>
              <a:srgbClr val="C00000"/>
            </a:solidFill>
            <a:prstDash val="lgDash"/>
            <a:round/>
            <a:headEnd type="none" w="med" len="med"/>
            <a:tailEnd type="triangle" w="sm" len="sm"/>
          </a:ln>
          <a:effectLst/>
        </p:spPr>
      </p:cxnSp>
    </p:spTree>
    <p:extLst>
      <p:ext uri="{BB962C8B-B14F-4D97-AF65-F5344CB8AC3E}">
        <p14:creationId xmlns:p14="http://schemas.microsoft.com/office/powerpoint/2010/main" val="67457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97D6-282E-48AB-9295-3F7F8200F880}"/>
              </a:ext>
            </a:extLst>
          </p:cNvPr>
          <p:cNvSpPr>
            <a:spLocks noGrp="1"/>
          </p:cNvSpPr>
          <p:nvPr>
            <p:ph type="title"/>
          </p:nvPr>
        </p:nvSpPr>
        <p:spPr/>
        <p:txBody>
          <a:bodyPr/>
          <a:lstStyle/>
          <a:p>
            <a:r>
              <a:rPr lang="en-US" dirty="0"/>
              <a:t>Potential Problems with DT’s</a:t>
            </a:r>
          </a:p>
        </p:txBody>
      </p:sp>
      <p:sp>
        <p:nvSpPr>
          <p:cNvPr id="3" name="Content Placeholder 2">
            <a:extLst>
              <a:ext uri="{FF2B5EF4-FFF2-40B4-BE49-F238E27FC236}">
                <a16:creationId xmlns:a16="http://schemas.microsoft.com/office/drawing/2014/main" id="{B9F99530-9190-4CE2-9D0D-803EBCFF0209}"/>
              </a:ext>
            </a:extLst>
          </p:cNvPr>
          <p:cNvSpPr>
            <a:spLocks noGrp="1"/>
          </p:cNvSpPr>
          <p:nvPr>
            <p:ph sz="half" idx="2"/>
          </p:nvPr>
        </p:nvSpPr>
        <p:spPr>
          <a:xfrm>
            <a:off x="703659" y="1329044"/>
            <a:ext cx="6897641" cy="2763441"/>
          </a:xfrm>
        </p:spPr>
        <p:txBody>
          <a:bodyPr/>
          <a:lstStyle/>
          <a:p>
            <a:r>
              <a:rPr lang="en-US" dirty="0"/>
              <a:t>Overfitting</a:t>
            </a:r>
          </a:p>
          <a:p>
            <a:pPr lvl="1"/>
            <a:r>
              <a:rPr lang="en-US" dirty="0"/>
              <a:t>Tends to overfit data, reducing the performance of the model on future data.</a:t>
            </a:r>
          </a:p>
          <a:p>
            <a:r>
              <a:rPr lang="en-US" dirty="0"/>
              <a:t>Variance error</a:t>
            </a:r>
          </a:p>
          <a:p>
            <a:pPr lvl="1"/>
            <a:r>
              <a:rPr lang="en-US" dirty="0"/>
              <a:t>Small changes in data can yield a big change in the resulting tree</a:t>
            </a:r>
          </a:p>
          <a:p>
            <a:endParaRPr lang="en-US" dirty="0"/>
          </a:p>
        </p:txBody>
      </p:sp>
      <p:sp>
        <p:nvSpPr>
          <p:cNvPr id="4" name="Slide Number Placeholder 3">
            <a:extLst>
              <a:ext uri="{FF2B5EF4-FFF2-40B4-BE49-F238E27FC236}">
                <a16:creationId xmlns:a16="http://schemas.microsoft.com/office/drawing/2014/main" id="{3DB882F5-E6C5-4F28-A044-1312413FCCE2}"/>
              </a:ext>
            </a:extLst>
          </p:cNvPr>
          <p:cNvSpPr>
            <a:spLocks noGrp="1"/>
          </p:cNvSpPr>
          <p:nvPr>
            <p:ph type="sldNum" sz="quarter" idx="12"/>
          </p:nvPr>
        </p:nvSpPr>
        <p:spPr/>
        <p:txBody>
          <a:bodyPr/>
          <a:lstStyle/>
          <a:p>
            <a:fld id="{179A9A4E-4C82-4D44-9372-C31BB3818094}" type="slidenum">
              <a:rPr lang="en-US" smtClean="0"/>
              <a:pPr/>
              <a:t>22</a:t>
            </a:fld>
            <a:endParaRPr lang="en-US" dirty="0"/>
          </a:p>
        </p:txBody>
      </p:sp>
    </p:spTree>
    <p:extLst>
      <p:ext uri="{BB962C8B-B14F-4D97-AF65-F5344CB8AC3E}">
        <p14:creationId xmlns:p14="http://schemas.microsoft.com/office/powerpoint/2010/main" val="531695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3FCB-DAFA-4DF9-B16E-453E7929E4F0}"/>
              </a:ext>
            </a:extLst>
          </p:cNvPr>
          <p:cNvSpPr>
            <a:spLocks noGrp="1"/>
          </p:cNvSpPr>
          <p:nvPr>
            <p:ph type="title"/>
          </p:nvPr>
        </p:nvSpPr>
        <p:spPr/>
        <p:txBody>
          <a:bodyPr/>
          <a:lstStyle/>
          <a:p>
            <a:r>
              <a:rPr lang="en-US" dirty="0"/>
              <a:t>Classes of Prediction Error</a:t>
            </a:r>
          </a:p>
        </p:txBody>
      </p:sp>
      <p:sp>
        <p:nvSpPr>
          <p:cNvPr id="3" name="Content Placeholder 2">
            <a:extLst>
              <a:ext uri="{FF2B5EF4-FFF2-40B4-BE49-F238E27FC236}">
                <a16:creationId xmlns:a16="http://schemas.microsoft.com/office/drawing/2014/main" id="{EFCC04FA-8999-40D8-94EF-156BA235611E}"/>
              </a:ext>
            </a:extLst>
          </p:cNvPr>
          <p:cNvSpPr>
            <a:spLocks noGrp="1"/>
          </p:cNvSpPr>
          <p:nvPr>
            <p:ph sz="half" idx="2"/>
          </p:nvPr>
        </p:nvSpPr>
        <p:spPr>
          <a:xfrm>
            <a:off x="629841" y="1542217"/>
            <a:ext cx="7616587" cy="2763441"/>
          </a:xfrm>
        </p:spPr>
        <p:txBody>
          <a:bodyPr>
            <a:normAutofit fontScale="92500" lnSpcReduction="20000"/>
          </a:bodyPr>
          <a:lstStyle/>
          <a:p>
            <a:r>
              <a:rPr lang="en-US" dirty="0"/>
              <a:t>With modeling, our object is to reduce model error (that is, error’s in the models predictions made on a given dataset)</a:t>
            </a:r>
          </a:p>
          <a:p>
            <a:r>
              <a:rPr lang="en-US" dirty="0"/>
              <a:t>Model error can be segmented into error we can correct for, and error we cannot.</a:t>
            </a:r>
          </a:p>
          <a:p>
            <a:pPr lvl="1"/>
            <a:r>
              <a:rPr lang="en-US" dirty="0"/>
              <a:t>Model Error = Reducible Error + Irreducible Error</a:t>
            </a:r>
          </a:p>
          <a:p>
            <a:endParaRPr lang="en-US" dirty="0"/>
          </a:p>
          <a:p>
            <a:r>
              <a:rPr lang="en-US" dirty="0"/>
              <a:t>Reducible Error is further segmented into Model Bias and Model Variance error:</a:t>
            </a:r>
          </a:p>
          <a:p>
            <a:pPr lvl="1"/>
            <a:r>
              <a:rPr lang="en-US" dirty="0"/>
              <a:t>Bias Error</a:t>
            </a:r>
          </a:p>
          <a:p>
            <a:pPr lvl="1"/>
            <a:r>
              <a:rPr lang="en-US" dirty="0"/>
              <a:t>Variance Error</a:t>
            </a:r>
          </a:p>
        </p:txBody>
      </p:sp>
      <p:sp>
        <p:nvSpPr>
          <p:cNvPr id="4" name="Slide Number Placeholder 3">
            <a:extLst>
              <a:ext uri="{FF2B5EF4-FFF2-40B4-BE49-F238E27FC236}">
                <a16:creationId xmlns:a16="http://schemas.microsoft.com/office/drawing/2014/main" id="{EE2B9515-E52D-4726-AAD3-82962CFC0E39}"/>
              </a:ext>
            </a:extLst>
          </p:cNvPr>
          <p:cNvSpPr>
            <a:spLocks noGrp="1"/>
          </p:cNvSpPr>
          <p:nvPr>
            <p:ph type="sldNum" sz="quarter" idx="12"/>
          </p:nvPr>
        </p:nvSpPr>
        <p:spPr/>
        <p:txBody>
          <a:bodyPr/>
          <a:lstStyle/>
          <a:p>
            <a:fld id="{179A9A4E-4C82-4D44-9372-C31BB3818094}" type="slidenum">
              <a:rPr lang="en-US" smtClean="0"/>
              <a:pPr/>
              <a:t>23</a:t>
            </a:fld>
            <a:endParaRPr lang="en-US" dirty="0"/>
          </a:p>
        </p:txBody>
      </p:sp>
    </p:spTree>
    <p:extLst>
      <p:ext uri="{BB962C8B-B14F-4D97-AF65-F5344CB8AC3E}">
        <p14:creationId xmlns:p14="http://schemas.microsoft.com/office/powerpoint/2010/main" val="3138847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3FCB-DAFA-4DF9-B16E-453E7929E4F0}"/>
              </a:ext>
            </a:extLst>
          </p:cNvPr>
          <p:cNvSpPr>
            <a:spLocks noGrp="1"/>
          </p:cNvSpPr>
          <p:nvPr>
            <p:ph type="title"/>
          </p:nvPr>
        </p:nvSpPr>
        <p:spPr/>
        <p:txBody>
          <a:bodyPr/>
          <a:lstStyle/>
          <a:p>
            <a:r>
              <a:rPr lang="en-US" dirty="0"/>
              <a:t>Irreducible Error</a:t>
            </a:r>
          </a:p>
        </p:txBody>
      </p:sp>
      <p:sp>
        <p:nvSpPr>
          <p:cNvPr id="3" name="Content Placeholder 2">
            <a:extLst>
              <a:ext uri="{FF2B5EF4-FFF2-40B4-BE49-F238E27FC236}">
                <a16:creationId xmlns:a16="http://schemas.microsoft.com/office/drawing/2014/main" id="{EFCC04FA-8999-40D8-94EF-156BA235611E}"/>
              </a:ext>
            </a:extLst>
          </p:cNvPr>
          <p:cNvSpPr>
            <a:spLocks noGrp="1"/>
          </p:cNvSpPr>
          <p:nvPr>
            <p:ph idx="1"/>
          </p:nvPr>
        </p:nvSpPr>
        <p:spPr/>
        <p:txBody>
          <a:bodyPr>
            <a:normAutofit fontScale="92500" lnSpcReduction="20000"/>
          </a:bodyPr>
          <a:lstStyle/>
          <a:p>
            <a:endParaRPr lang="en-US" dirty="0"/>
          </a:p>
          <a:p>
            <a:r>
              <a:rPr lang="en-US" dirty="0"/>
              <a:t>This is error that cannot be reduced by any algorithm choice. </a:t>
            </a:r>
          </a:p>
          <a:p>
            <a:r>
              <a:rPr lang="en-US" dirty="0"/>
              <a:t>The error is caused by elements outside our control, such as statistical noise in the observations.</a:t>
            </a:r>
          </a:p>
          <a:p>
            <a:r>
              <a:rPr lang="en-US" dirty="0"/>
              <a:t>This is error can be introduced through the framing/context of the problem, or inherent in the data:</a:t>
            </a:r>
          </a:p>
          <a:p>
            <a:pPr lvl="1"/>
            <a:r>
              <a:rPr lang="en-US" dirty="0"/>
              <a:t>Unknown/unrecorded variables</a:t>
            </a:r>
          </a:p>
          <a:p>
            <a:pPr lvl="1"/>
            <a:r>
              <a:rPr lang="en-US" dirty="0"/>
              <a:t>Measurement error</a:t>
            </a:r>
          </a:p>
          <a:p>
            <a:r>
              <a:rPr lang="en-US" dirty="0"/>
              <a:t>Though we can work on squashing reducible error, irreducible error cannot be addressed with modeling.</a:t>
            </a:r>
          </a:p>
          <a:p>
            <a:r>
              <a:rPr lang="en-US" dirty="0"/>
              <a:t>Irreducible error will therefore always introduce an upper bounds to the performance of our model.</a:t>
            </a:r>
          </a:p>
        </p:txBody>
      </p:sp>
      <p:sp>
        <p:nvSpPr>
          <p:cNvPr id="4" name="Slide Number Placeholder 3">
            <a:extLst>
              <a:ext uri="{FF2B5EF4-FFF2-40B4-BE49-F238E27FC236}">
                <a16:creationId xmlns:a16="http://schemas.microsoft.com/office/drawing/2014/main" id="{EE2B9515-E52D-4726-AAD3-82962CFC0E39}"/>
              </a:ext>
            </a:extLst>
          </p:cNvPr>
          <p:cNvSpPr>
            <a:spLocks noGrp="1"/>
          </p:cNvSpPr>
          <p:nvPr>
            <p:ph type="sldNum" sz="quarter" idx="12"/>
          </p:nvPr>
        </p:nvSpPr>
        <p:spPr/>
        <p:txBody>
          <a:bodyPr/>
          <a:lstStyle/>
          <a:p>
            <a:fld id="{179A9A4E-4C82-4D44-9372-C31BB3818094}" type="slidenum">
              <a:rPr lang="en-US" smtClean="0"/>
              <a:pPr/>
              <a:t>24</a:t>
            </a:fld>
            <a:endParaRPr lang="en-US" dirty="0"/>
          </a:p>
        </p:txBody>
      </p:sp>
    </p:spTree>
    <p:extLst>
      <p:ext uri="{BB962C8B-B14F-4D97-AF65-F5344CB8AC3E}">
        <p14:creationId xmlns:p14="http://schemas.microsoft.com/office/powerpoint/2010/main" val="3401226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3FCB-DAFA-4DF9-B16E-453E7929E4F0}"/>
              </a:ext>
            </a:extLst>
          </p:cNvPr>
          <p:cNvSpPr>
            <a:spLocks noGrp="1"/>
          </p:cNvSpPr>
          <p:nvPr>
            <p:ph type="title"/>
          </p:nvPr>
        </p:nvSpPr>
        <p:spPr/>
        <p:txBody>
          <a:bodyPr/>
          <a:lstStyle/>
          <a:p>
            <a:r>
              <a:rPr lang="en-US" dirty="0"/>
              <a:t>Model Bias Error</a:t>
            </a:r>
          </a:p>
        </p:txBody>
      </p:sp>
      <p:sp>
        <p:nvSpPr>
          <p:cNvPr id="3" name="Content Placeholder 2">
            <a:extLst>
              <a:ext uri="{FF2B5EF4-FFF2-40B4-BE49-F238E27FC236}">
                <a16:creationId xmlns:a16="http://schemas.microsoft.com/office/drawing/2014/main" id="{EFCC04FA-8999-40D8-94EF-156BA235611E}"/>
              </a:ext>
            </a:extLst>
          </p:cNvPr>
          <p:cNvSpPr>
            <a:spLocks noGrp="1"/>
          </p:cNvSpPr>
          <p:nvPr>
            <p:ph idx="1"/>
          </p:nvPr>
        </p:nvSpPr>
        <p:spPr/>
        <p:txBody>
          <a:bodyPr>
            <a:normAutofit fontScale="77500" lnSpcReduction="20000"/>
          </a:bodyPr>
          <a:lstStyle/>
          <a:p>
            <a:r>
              <a:rPr lang="en-US" dirty="0"/>
              <a:t>The bias is a measure of how close the model can capture the mapping function between inputs and outputs.</a:t>
            </a:r>
          </a:p>
          <a:p>
            <a:pPr lvl="1"/>
            <a:r>
              <a:rPr lang="en-US" dirty="0"/>
              <a:t>Low Bias: Weak assumptions regarding the functional form of the mapping of inputs to outputs.</a:t>
            </a:r>
          </a:p>
          <a:p>
            <a:pPr lvl="1"/>
            <a:r>
              <a:rPr lang="en-US" dirty="0"/>
              <a:t>High Bias: Strong assumptions regarding the functional form of the mapping of inputs to outputs.</a:t>
            </a:r>
          </a:p>
          <a:p>
            <a:r>
              <a:rPr lang="en-US" dirty="0"/>
              <a:t>A model with high bias is helpful when the bias matches the true but unknown underlying mapping function for the predictive modeling problem, but such models are not helpful if the bias does not match the underlying relationship.</a:t>
            </a:r>
          </a:p>
          <a:p>
            <a:r>
              <a:rPr lang="en-US" dirty="0"/>
              <a:t>i.e. Linear model</a:t>
            </a:r>
          </a:p>
          <a:p>
            <a:pPr lvl="1"/>
            <a:r>
              <a:rPr lang="en-US" dirty="0"/>
              <a:t>Easy to understand, quick to calculate/compute</a:t>
            </a:r>
          </a:p>
          <a:p>
            <a:pPr lvl="1"/>
            <a:r>
              <a:rPr lang="en-US" dirty="0"/>
              <a:t>Less flexible, and low predictive performance on complex problems that do not match underlying simplifying assumptions BUT, if the underling relationship is in fact linear, it will capture the mapping well. </a:t>
            </a:r>
          </a:p>
          <a:p>
            <a:pPr lvl="1"/>
            <a:r>
              <a:rPr lang="en-US" dirty="0"/>
              <a:t>This is also why we often spend a lot of time exploring and hypothesizing about the underlying relationship when using high biased models. </a:t>
            </a:r>
          </a:p>
          <a:p>
            <a:pPr marL="342900" lvl="1" indent="0">
              <a:buNone/>
            </a:pPr>
            <a:endParaRPr lang="en-US" dirty="0"/>
          </a:p>
          <a:p>
            <a:endParaRPr lang="en-US" dirty="0"/>
          </a:p>
        </p:txBody>
      </p:sp>
      <p:sp>
        <p:nvSpPr>
          <p:cNvPr id="4" name="Slide Number Placeholder 3">
            <a:extLst>
              <a:ext uri="{FF2B5EF4-FFF2-40B4-BE49-F238E27FC236}">
                <a16:creationId xmlns:a16="http://schemas.microsoft.com/office/drawing/2014/main" id="{EE2B9515-E52D-4726-AAD3-82962CFC0E39}"/>
              </a:ext>
            </a:extLst>
          </p:cNvPr>
          <p:cNvSpPr>
            <a:spLocks noGrp="1"/>
          </p:cNvSpPr>
          <p:nvPr>
            <p:ph type="sldNum" sz="quarter" idx="12"/>
          </p:nvPr>
        </p:nvSpPr>
        <p:spPr/>
        <p:txBody>
          <a:bodyPr/>
          <a:lstStyle/>
          <a:p>
            <a:fld id="{179A9A4E-4C82-4D44-9372-C31BB3818094}" type="slidenum">
              <a:rPr lang="en-US" smtClean="0"/>
              <a:pPr/>
              <a:t>25</a:t>
            </a:fld>
            <a:endParaRPr lang="en-US" dirty="0"/>
          </a:p>
        </p:txBody>
      </p:sp>
    </p:spTree>
    <p:extLst>
      <p:ext uri="{BB962C8B-B14F-4D97-AF65-F5344CB8AC3E}">
        <p14:creationId xmlns:p14="http://schemas.microsoft.com/office/powerpoint/2010/main" val="39404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7A19-3F5F-4E2C-A930-5332577D9AE3}"/>
              </a:ext>
            </a:extLst>
          </p:cNvPr>
          <p:cNvSpPr>
            <a:spLocks noGrp="1"/>
          </p:cNvSpPr>
          <p:nvPr>
            <p:ph type="title"/>
          </p:nvPr>
        </p:nvSpPr>
        <p:spPr/>
        <p:txBody>
          <a:bodyPr/>
          <a:lstStyle/>
          <a:p>
            <a:r>
              <a:rPr lang="en-US" dirty="0"/>
              <a:t>Variance Error</a:t>
            </a:r>
          </a:p>
        </p:txBody>
      </p:sp>
      <p:sp>
        <p:nvSpPr>
          <p:cNvPr id="3" name="Content Placeholder 2">
            <a:extLst>
              <a:ext uri="{FF2B5EF4-FFF2-40B4-BE49-F238E27FC236}">
                <a16:creationId xmlns:a16="http://schemas.microsoft.com/office/drawing/2014/main" id="{AC9C141A-BF13-4D06-8800-E52C75029DCE}"/>
              </a:ext>
            </a:extLst>
          </p:cNvPr>
          <p:cNvSpPr>
            <a:spLocks noGrp="1"/>
          </p:cNvSpPr>
          <p:nvPr>
            <p:ph idx="1"/>
          </p:nvPr>
        </p:nvSpPr>
        <p:spPr/>
        <p:txBody>
          <a:bodyPr>
            <a:normAutofit fontScale="85000" lnSpcReduction="10000"/>
          </a:bodyPr>
          <a:lstStyle/>
          <a:p>
            <a:r>
              <a:rPr lang="en-US" sz="2400" dirty="0"/>
              <a:t>This is the amount/magnitude of change in predictions if different training data is used. </a:t>
            </a:r>
          </a:p>
          <a:p>
            <a:pPr lvl="1"/>
            <a:r>
              <a:rPr lang="en-US" sz="1800" dirty="0"/>
              <a:t>Low Variance: Changes in training data only result in small changes in prediction(s)</a:t>
            </a:r>
          </a:p>
          <a:p>
            <a:pPr lvl="1"/>
            <a:r>
              <a:rPr lang="en-US" sz="1800" dirty="0"/>
              <a:t>High Variance: Changes in training data result in large changes in prediction(s) </a:t>
            </a:r>
          </a:p>
          <a:p>
            <a:r>
              <a:rPr lang="en-US" sz="2000" dirty="0"/>
              <a:t>Examples of low-variance machine learning algorithms include: </a:t>
            </a:r>
          </a:p>
          <a:p>
            <a:pPr lvl="1"/>
            <a:r>
              <a:rPr lang="en-US" sz="1700" dirty="0"/>
              <a:t>Linear Regression, Linear Discriminant Analysis and Logistic Regression.</a:t>
            </a:r>
          </a:p>
          <a:p>
            <a:r>
              <a:rPr lang="en-US" sz="2000" dirty="0"/>
              <a:t>Examples of high-variance machine learning algorithms include:</a:t>
            </a:r>
          </a:p>
          <a:p>
            <a:pPr lvl="1"/>
            <a:r>
              <a:rPr lang="en-US" sz="1700" dirty="0"/>
              <a:t>Decision Trees, k-Nearest Neighbors and Support Vector Machines.</a:t>
            </a:r>
          </a:p>
          <a:p>
            <a:r>
              <a:rPr lang="en-US" sz="2000" dirty="0"/>
              <a:t>High variance models will perfectly match the relationship between and input and target in the training data, but will often perform poorly on new data.</a:t>
            </a:r>
          </a:p>
          <a:p>
            <a:pPr lvl="1"/>
            <a:r>
              <a:rPr lang="en-US" sz="1700" dirty="0"/>
              <a:t>We address this by limiting the model’s ability to fit the data (i.e. pruning in decisions trees), or utilizing ensemble techniques such as boosting and bagging.</a:t>
            </a:r>
          </a:p>
        </p:txBody>
      </p:sp>
      <p:sp>
        <p:nvSpPr>
          <p:cNvPr id="4" name="Slide Number Placeholder 3">
            <a:extLst>
              <a:ext uri="{FF2B5EF4-FFF2-40B4-BE49-F238E27FC236}">
                <a16:creationId xmlns:a16="http://schemas.microsoft.com/office/drawing/2014/main" id="{FABBFC2C-C576-4A26-A054-016F54124B0E}"/>
              </a:ext>
            </a:extLst>
          </p:cNvPr>
          <p:cNvSpPr>
            <a:spLocks noGrp="1"/>
          </p:cNvSpPr>
          <p:nvPr>
            <p:ph type="sldNum" sz="quarter" idx="12"/>
          </p:nvPr>
        </p:nvSpPr>
        <p:spPr/>
        <p:txBody>
          <a:bodyPr/>
          <a:lstStyle/>
          <a:p>
            <a:fld id="{179A9A4E-4C82-4D44-9372-C31BB3818094}" type="slidenum">
              <a:rPr lang="en-US" smtClean="0"/>
              <a:pPr/>
              <a:t>26</a:t>
            </a:fld>
            <a:endParaRPr lang="en-US" dirty="0"/>
          </a:p>
        </p:txBody>
      </p:sp>
    </p:spTree>
    <p:extLst>
      <p:ext uri="{BB962C8B-B14F-4D97-AF65-F5344CB8AC3E}">
        <p14:creationId xmlns:p14="http://schemas.microsoft.com/office/powerpoint/2010/main" val="1862727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8A61-9AED-40E0-A730-01C6AD34D6BB}"/>
              </a:ext>
            </a:extLst>
          </p:cNvPr>
          <p:cNvSpPr>
            <a:spLocks noGrp="1"/>
          </p:cNvSpPr>
          <p:nvPr>
            <p:ph type="title"/>
          </p:nvPr>
        </p:nvSpPr>
        <p:spPr/>
        <p:txBody>
          <a:bodyPr/>
          <a:lstStyle/>
          <a:p>
            <a:r>
              <a:rPr lang="en-US" dirty="0"/>
              <a:t>The Error ‘dilemma’…</a:t>
            </a:r>
          </a:p>
        </p:txBody>
      </p:sp>
      <p:sp>
        <p:nvSpPr>
          <p:cNvPr id="4" name="Slide Number Placeholder 3">
            <a:extLst>
              <a:ext uri="{FF2B5EF4-FFF2-40B4-BE49-F238E27FC236}">
                <a16:creationId xmlns:a16="http://schemas.microsoft.com/office/drawing/2014/main" id="{D6179374-0815-4F7A-A12F-627EA32E9D6B}"/>
              </a:ext>
            </a:extLst>
          </p:cNvPr>
          <p:cNvSpPr>
            <a:spLocks noGrp="1"/>
          </p:cNvSpPr>
          <p:nvPr>
            <p:ph type="sldNum" sz="quarter" idx="12"/>
          </p:nvPr>
        </p:nvSpPr>
        <p:spPr/>
        <p:txBody>
          <a:bodyPr/>
          <a:lstStyle/>
          <a:p>
            <a:fld id="{179A9A4E-4C82-4D44-9372-C31BB3818094}" type="slidenum">
              <a:rPr lang="en-US" smtClean="0"/>
              <a:pPr/>
              <a:t>27</a:t>
            </a:fld>
            <a:endParaRPr lang="en-US" dirty="0"/>
          </a:p>
        </p:txBody>
      </p:sp>
      <p:pic>
        <p:nvPicPr>
          <p:cNvPr id="2050" name="Picture 2">
            <a:extLst>
              <a:ext uri="{FF2B5EF4-FFF2-40B4-BE49-F238E27FC236}">
                <a16:creationId xmlns:a16="http://schemas.microsoft.com/office/drawing/2014/main" id="{2C959B2B-E7BC-43FB-98D3-9060C33EA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0050" y="1159669"/>
            <a:ext cx="4686300" cy="29432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01F6575-BF75-4A72-9FD6-0044BB96CED7}"/>
              </a:ext>
            </a:extLst>
          </p:cNvPr>
          <p:cNvSpPr txBox="1"/>
          <p:nvPr/>
        </p:nvSpPr>
        <p:spPr>
          <a:xfrm>
            <a:off x="158262" y="1159669"/>
            <a:ext cx="4057650" cy="2585323"/>
          </a:xfrm>
          <a:prstGeom prst="rect">
            <a:avLst/>
          </a:prstGeom>
          <a:noFill/>
        </p:spPr>
        <p:txBody>
          <a:bodyPr wrap="square">
            <a:spAutoFit/>
          </a:bodyPr>
          <a:lstStyle/>
          <a:p>
            <a:pPr algn="l" fontAlgn="base"/>
            <a:r>
              <a:rPr lang="en-US" sz="1800" b="0" dirty="0">
                <a:solidFill>
                  <a:srgbClr val="555555"/>
                </a:solidFill>
                <a:effectLst/>
                <a:latin typeface="Helvetica Neue"/>
              </a:rPr>
              <a:t>There is no escaping the relationship between bias and variance in machine learning.</a:t>
            </a:r>
          </a:p>
          <a:p>
            <a:pPr algn="l" fontAlgn="base"/>
            <a:endParaRPr lang="en-US" sz="1800" b="0" dirty="0">
              <a:solidFill>
                <a:srgbClr val="555555"/>
              </a:solidFill>
              <a:effectLst/>
              <a:latin typeface="Helvetica Neue"/>
            </a:endParaRPr>
          </a:p>
          <a:p>
            <a:pPr lvl="1">
              <a:buFont typeface="Arial" panose="020B0604020202020204" pitchFamily="34" charset="0"/>
              <a:buChar char="•"/>
            </a:pPr>
            <a:r>
              <a:rPr lang="en-US" sz="1800" b="0" i="0" dirty="0">
                <a:solidFill>
                  <a:srgbClr val="555555"/>
                </a:solidFill>
                <a:effectLst/>
                <a:latin typeface="Helvetica Neue"/>
              </a:rPr>
              <a:t>Increasing the bias will decrease the variance.</a:t>
            </a:r>
          </a:p>
          <a:p>
            <a:pPr lvl="1">
              <a:buFont typeface="Arial" panose="020B0604020202020204" pitchFamily="34" charset="0"/>
              <a:buChar char="•"/>
            </a:pPr>
            <a:endParaRPr lang="en-US" sz="1800" b="0" i="0" dirty="0">
              <a:solidFill>
                <a:srgbClr val="555555"/>
              </a:solidFill>
              <a:effectLst/>
              <a:latin typeface="Helvetica Neue"/>
            </a:endParaRPr>
          </a:p>
          <a:p>
            <a:pPr lvl="1">
              <a:buFont typeface="Arial" panose="020B0604020202020204" pitchFamily="34" charset="0"/>
              <a:buChar char="•"/>
            </a:pPr>
            <a:r>
              <a:rPr lang="en-US" sz="1800" b="0" i="0" dirty="0">
                <a:solidFill>
                  <a:srgbClr val="555555"/>
                </a:solidFill>
                <a:effectLst/>
                <a:latin typeface="Helvetica Neue"/>
              </a:rPr>
              <a:t>Increasing the variance will decrease the bias.</a:t>
            </a:r>
          </a:p>
        </p:txBody>
      </p:sp>
    </p:spTree>
    <p:extLst>
      <p:ext uri="{BB962C8B-B14F-4D97-AF65-F5344CB8AC3E}">
        <p14:creationId xmlns:p14="http://schemas.microsoft.com/office/powerpoint/2010/main" val="2995870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3C69-23ED-4D57-ACE2-32C0D29B5518}"/>
              </a:ext>
            </a:extLst>
          </p:cNvPr>
          <p:cNvSpPr>
            <a:spLocks noGrp="1"/>
          </p:cNvSpPr>
          <p:nvPr>
            <p:ph type="title"/>
          </p:nvPr>
        </p:nvSpPr>
        <p:spPr/>
        <p:txBody>
          <a:bodyPr/>
          <a:lstStyle/>
          <a:p>
            <a:r>
              <a:rPr lang="en-US" dirty="0"/>
              <a:t>Managing Bias and Variance</a:t>
            </a:r>
          </a:p>
        </p:txBody>
      </p:sp>
      <p:sp>
        <p:nvSpPr>
          <p:cNvPr id="3" name="Content Placeholder 2">
            <a:extLst>
              <a:ext uri="{FF2B5EF4-FFF2-40B4-BE49-F238E27FC236}">
                <a16:creationId xmlns:a16="http://schemas.microsoft.com/office/drawing/2014/main" id="{9A81C04F-BA80-42AC-9F6D-7A3EAD10F180}"/>
              </a:ext>
            </a:extLst>
          </p:cNvPr>
          <p:cNvSpPr>
            <a:spLocks noGrp="1"/>
          </p:cNvSpPr>
          <p:nvPr>
            <p:ph idx="1"/>
          </p:nvPr>
        </p:nvSpPr>
        <p:spPr/>
        <p:txBody>
          <a:bodyPr>
            <a:normAutofit fontScale="85000" lnSpcReduction="10000"/>
          </a:bodyPr>
          <a:lstStyle/>
          <a:p>
            <a:r>
              <a:rPr lang="en-US" sz="2000" dirty="0"/>
              <a:t>Limiting bias:</a:t>
            </a:r>
          </a:p>
          <a:p>
            <a:pPr lvl="1"/>
            <a:r>
              <a:rPr lang="en-US" dirty="0"/>
              <a:t>The more assumptions you make about the relation (i.e. it’s linear, distribution is normal, etc.) the more you introduce bias (this isn’t necessarily bad, but can be if not applicable)</a:t>
            </a:r>
          </a:p>
          <a:p>
            <a:pPr lvl="1"/>
            <a:r>
              <a:rPr lang="en-US" dirty="0"/>
              <a:t>What is important is the performance of the model on the data you actually have</a:t>
            </a:r>
          </a:p>
          <a:p>
            <a:r>
              <a:rPr lang="en-US" dirty="0"/>
              <a:t>Limiting variance</a:t>
            </a:r>
          </a:p>
          <a:p>
            <a:pPr lvl="1"/>
            <a:r>
              <a:rPr lang="en-US" dirty="0"/>
              <a:t>Some modeling techniques (i.e. decision trees) exhibit a high degree of variance</a:t>
            </a:r>
            <a:r>
              <a:rPr lang="en-US" sz="1500" dirty="0"/>
              <a:t>.</a:t>
            </a:r>
          </a:p>
          <a:p>
            <a:pPr lvl="1"/>
            <a:r>
              <a:rPr lang="en-US" dirty="0"/>
              <a:t>Pruning/constraining your model</a:t>
            </a:r>
          </a:p>
          <a:p>
            <a:pPr lvl="1"/>
            <a:r>
              <a:rPr lang="en-US" sz="1700" dirty="0"/>
              <a:t>Bagging and Resampling</a:t>
            </a:r>
          </a:p>
          <a:p>
            <a:pPr lvl="2"/>
            <a:r>
              <a:rPr lang="en-US" dirty="0"/>
              <a:t>Bagging (</a:t>
            </a:r>
            <a:r>
              <a:rPr lang="en-US" b="1" u="sng" dirty="0"/>
              <a:t>B</a:t>
            </a:r>
            <a:r>
              <a:rPr lang="en-US" dirty="0"/>
              <a:t>ootstrap </a:t>
            </a:r>
            <a:r>
              <a:rPr lang="en-US" b="1" u="sng" dirty="0"/>
              <a:t>Agg</a:t>
            </a:r>
            <a:r>
              <a:rPr lang="en-US" dirty="0"/>
              <a:t>regat</a:t>
            </a:r>
            <a:r>
              <a:rPr lang="en-US" b="1" u="sng" dirty="0"/>
              <a:t>ing</a:t>
            </a:r>
            <a:r>
              <a:rPr lang="en-US" dirty="0"/>
              <a:t>) can reduce variance in model predictions</a:t>
            </a:r>
          </a:p>
          <a:p>
            <a:r>
              <a:rPr lang="en-US" sz="2000" dirty="0"/>
              <a:t>What about getting more data?</a:t>
            </a:r>
          </a:p>
          <a:p>
            <a:pPr lvl="1"/>
            <a:r>
              <a:rPr lang="en-US" sz="1800" dirty="0"/>
              <a:t>More data will help manage the problem of variance</a:t>
            </a:r>
            <a:r>
              <a:rPr lang="en-US" dirty="0"/>
              <a:t>, but will not impact bias</a:t>
            </a:r>
          </a:p>
          <a:p>
            <a:pPr lvl="1"/>
            <a:r>
              <a:rPr lang="en-US" sz="1800" dirty="0"/>
              <a:t>Bias can only be changed by altering the modeling technique</a:t>
            </a:r>
          </a:p>
        </p:txBody>
      </p:sp>
      <p:sp>
        <p:nvSpPr>
          <p:cNvPr id="4" name="Slide Number Placeholder 3">
            <a:extLst>
              <a:ext uri="{FF2B5EF4-FFF2-40B4-BE49-F238E27FC236}">
                <a16:creationId xmlns:a16="http://schemas.microsoft.com/office/drawing/2014/main" id="{04565995-020D-4EA2-996A-1FD6C8098EAD}"/>
              </a:ext>
            </a:extLst>
          </p:cNvPr>
          <p:cNvSpPr>
            <a:spLocks noGrp="1"/>
          </p:cNvSpPr>
          <p:nvPr>
            <p:ph type="sldNum" sz="quarter" idx="12"/>
          </p:nvPr>
        </p:nvSpPr>
        <p:spPr/>
        <p:txBody>
          <a:bodyPr/>
          <a:lstStyle/>
          <a:p>
            <a:fld id="{179A9A4E-4C82-4D44-9372-C31BB3818094}" type="slidenum">
              <a:rPr lang="en-US" smtClean="0"/>
              <a:pPr/>
              <a:t>28</a:t>
            </a:fld>
            <a:endParaRPr lang="en-US" dirty="0"/>
          </a:p>
        </p:txBody>
      </p:sp>
    </p:spTree>
    <p:extLst>
      <p:ext uri="{BB962C8B-B14F-4D97-AF65-F5344CB8AC3E}">
        <p14:creationId xmlns:p14="http://schemas.microsoft.com/office/powerpoint/2010/main" val="1264416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97D6-282E-48AB-9295-3F7F8200F880}"/>
              </a:ext>
            </a:extLst>
          </p:cNvPr>
          <p:cNvSpPr>
            <a:spLocks noGrp="1"/>
          </p:cNvSpPr>
          <p:nvPr>
            <p:ph type="title"/>
          </p:nvPr>
        </p:nvSpPr>
        <p:spPr/>
        <p:txBody>
          <a:bodyPr/>
          <a:lstStyle/>
          <a:p>
            <a:r>
              <a:rPr lang="en-US" dirty="0"/>
              <a:t>Decision Trees: Bias and Variance</a:t>
            </a:r>
          </a:p>
        </p:txBody>
      </p:sp>
      <p:sp>
        <p:nvSpPr>
          <p:cNvPr id="3" name="Content Placeholder 2">
            <a:extLst>
              <a:ext uri="{FF2B5EF4-FFF2-40B4-BE49-F238E27FC236}">
                <a16:creationId xmlns:a16="http://schemas.microsoft.com/office/drawing/2014/main" id="{B9F99530-9190-4CE2-9D0D-803EBCFF0209}"/>
              </a:ext>
            </a:extLst>
          </p:cNvPr>
          <p:cNvSpPr>
            <a:spLocks noGrp="1"/>
          </p:cNvSpPr>
          <p:nvPr>
            <p:ph idx="1"/>
          </p:nvPr>
        </p:nvSpPr>
        <p:spPr/>
        <p:txBody>
          <a:bodyPr/>
          <a:lstStyle/>
          <a:p>
            <a:r>
              <a:rPr lang="en-US" dirty="0"/>
              <a:t>Decision trees exhibit…</a:t>
            </a:r>
          </a:p>
          <a:p>
            <a:pPr lvl="1"/>
            <a:r>
              <a:rPr lang="en-US" dirty="0"/>
              <a:t>low bias </a:t>
            </a:r>
          </a:p>
          <a:p>
            <a:pPr lvl="2"/>
            <a:r>
              <a:rPr lang="en-US" sz="2000" dirty="0"/>
              <a:t>Not impeded by strong assumptions/constraints</a:t>
            </a:r>
          </a:p>
          <a:p>
            <a:pPr lvl="2"/>
            <a:r>
              <a:rPr lang="en-US" sz="2000" dirty="0"/>
              <a:t>Will fit/model complex relationships</a:t>
            </a:r>
          </a:p>
          <a:p>
            <a:pPr lvl="1"/>
            <a:r>
              <a:rPr lang="en-US" dirty="0"/>
              <a:t>high variance</a:t>
            </a:r>
          </a:p>
          <a:p>
            <a:pPr lvl="2"/>
            <a:r>
              <a:rPr lang="en-US" sz="2000" dirty="0"/>
              <a:t>Small changes in the training set will results in large changes in predictions/model produced.</a:t>
            </a:r>
          </a:p>
        </p:txBody>
      </p:sp>
      <p:sp>
        <p:nvSpPr>
          <p:cNvPr id="4" name="Slide Number Placeholder 3">
            <a:extLst>
              <a:ext uri="{FF2B5EF4-FFF2-40B4-BE49-F238E27FC236}">
                <a16:creationId xmlns:a16="http://schemas.microsoft.com/office/drawing/2014/main" id="{3DB882F5-E6C5-4F28-A044-1312413FCCE2}"/>
              </a:ext>
            </a:extLst>
          </p:cNvPr>
          <p:cNvSpPr>
            <a:spLocks noGrp="1"/>
          </p:cNvSpPr>
          <p:nvPr>
            <p:ph type="sldNum" sz="quarter" idx="12"/>
          </p:nvPr>
        </p:nvSpPr>
        <p:spPr/>
        <p:txBody>
          <a:bodyPr/>
          <a:lstStyle/>
          <a:p>
            <a:fld id="{179A9A4E-4C82-4D44-9372-C31BB3818094}" type="slidenum">
              <a:rPr lang="en-US" smtClean="0"/>
              <a:pPr/>
              <a:t>29</a:t>
            </a:fld>
            <a:endParaRPr lang="en-US" dirty="0"/>
          </a:p>
        </p:txBody>
      </p:sp>
    </p:spTree>
    <p:extLst>
      <p:ext uri="{BB962C8B-B14F-4D97-AF65-F5344CB8AC3E}">
        <p14:creationId xmlns:p14="http://schemas.microsoft.com/office/powerpoint/2010/main" val="383931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3994-A6BD-A2B3-F932-6248E448D2C2}"/>
              </a:ext>
            </a:extLst>
          </p:cNvPr>
          <p:cNvSpPr>
            <a:spLocks noGrp="1"/>
          </p:cNvSpPr>
          <p:nvPr>
            <p:ph type="title"/>
          </p:nvPr>
        </p:nvSpPr>
        <p:spPr/>
        <p:txBody>
          <a:bodyPr/>
          <a:lstStyle/>
          <a:p>
            <a:r>
              <a:rPr lang="en-US" dirty="0"/>
              <a:t>More on evaluating models</a:t>
            </a:r>
          </a:p>
        </p:txBody>
      </p:sp>
    </p:spTree>
    <p:extLst>
      <p:ext uri="{BB962C8B-B14F-4D97-AF65-F5344CB8AC3E}">
        <p14:creationId xmlns:p14="http://schemas.microsoft.com/office/powerpoint/2010/main" val="4017434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97D6-282E-48AB-9295-3F7F8200F880}"/>
              </a:ext>
            </a:extLst>
          </p:cNvPr>
          <p:cNvSpPr>
            <a:spLocks noGrp="1"/>
          </p:cNvSpPr>
          <p:nvPr>
            <p:ph type="title"/>
          </p:nvPr>
        </p:nvSpPr>
        <p:spPr/>
        <p:txBody>
          <a:bodyPr/>
          <a:lstStyle/>
          <a:p>
            <a:r>
              <a:rPr lang="en-US" dirty="0"/>
              <a:t>How to address these problems with DT’s</a:t>
            </a:r>
          </a:p>
        </p:txBody>
      </p:sp>
      <p:sp>
        <p:nvSpPr>
          <p:cNvPr id="3" name="Content Placeholder 2">
            <a:extLst>
              <a:ext uri="{FF2B5EF4-FFF2-40B4-BE49-F238E27FC236}">
                <a16:creationId xmlns:a16="http://schemas.microsoft.com/office/drawing/2014/main" id="{B9F99530-9190-4CE2-9D0D-803EBCFF0209}"/>
              </a:ext>
            </a:extLst>
          </p:cNvPr>
          <p:cNvSpPr>
            <a:spLocks noGrp="1"/>
          </p:cNvSpPr>
          <p:nvPr>
            <p:ph idx="1"/>
          </p:nvPr>
        </p:nvSpPr>
        <p:spPr/>
        <p:txBody>
          <a:bodyPr/>
          <a:lstStyle/>
          <a:p>
            <a:r>
              <a:rPr lang="en-US" dirty="0"/>
              <a:t>Approach 1: Pruning</a:t>
            </a:r>
          </a:p>
          <a:p>
            <a:pPr lvl="1"/>
            <a:r>
              <a:rPr lang="en-US" dirty="0"/>
              <a:t>Depth, Min Split size, Min information decrease, etc.</a:t>
            </a:r>
          </a:p>
          <a:p>
            <a:r>
              <a:rPr lang="en-US" dirty="0"/>
              <a:t>Approach 2: Use ensemble techniques</a:t>
            </a:r>
          </a:p>
          <a:p>
            <a:pPr lvl="1"/>
            <a:r>
              <a:rPr lang="en-US" dirty="0"/>
              <a:t>Random Forests</a:t>
            </a:r>
          </a:p>
          <a:p>
            <a:pPr lvl="1"/>
            <a:r>
              <a:rPr lang="en-US" dirty="0"/>
              <a:t>Boosted Trees</a:t>
            </a:r>
          </a:p>
        </p:txBody>
      </p:sp>
      <p:sp>
        <p:nvSpPr>
          <p:cNvPr id="4" name="Slide Number Placeholder 3">
            <a:extLst>
              <a:ext uri="{FF2B5EF4-FFF2-40B4-BE49-F238E27FC236}">
                <a16:creationId xmlns:a16="http://schemas.microsoft.com/office/drawing/2014/main" id="{3DB882F5-E6C5-4F28-A044-1312413FCCE2}"/>
              </a:ext>
            </a:extLst>
          </p:cNvPr>
          <p:cNvSpPr>
            <a:spLocks noGrp="1"/>
          </p:cNvSpPr>
          <p:nvPr>
            <p:ph type="sldNum" sz="quarter" idx="12"/>
          </p:nvPr>
        </p:nvSpPr>
        <p:spPr/>
        <p:txBody>
          <a:bodyPr/>
          <a:lstStyle/>
          <a:p>
            <a:fld id="{179A9A4E-4C82-4D44-9372-C31BB3818094}" type="slidenum">
              <a:rPr lang="en-US" smtClean="0"/>
              <a:pPr/>
              <a:t>30</a:t>
            </a:fld>
            <a:endParaRPr lang="en-US" dirty="0"/>
          </a:p>
        </p:txBody>
      </p:sp>
    </p:spTree>
    <p:extLst>
      <p:ext uri="{BB962C8B-B14F-4D97-AF65-F5344CB8AC3E}">
        <p14:creationId xmlns:p14="http://schemas.microsoft.com/office/powerpoint/2010/main" val="1078141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3994-A6BD-A2B3-F932-6248E448D2C2}"/>
              </a:ext>
            </a:extLst>
          </p:cNvPr>
          <p:cNvSpPr>
            <a:spLocks noGrp="1"/>
          </p:cNvSpPr>
          <p:nvPr>
            <p:ph type="title"/>
          </p:nvPr>
        </p:nvSpPr>
        <p:spPr/>
        <p:txBody>
          <a:bodyPr/>
          <a:lstStyle/>
          <a:p>
            <a:r>
              <a:rPr lang="en-US" dirty="0"/>
              <a:t>Hyper Parameter Tuning</a:t>
            </a:r>
          </a:p>
        </p:txBody>
      </p:sp>
    </p:spTree>
    <p:extLst>
      <p:ext uri="{BB962C8B-B14F-4D97-AF65-F5344CB8AC3E}">
        <p14:creationId xmlns:p14="http://schemas.microsoft.com/office/powerpoint/2010/main" val="3586865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07DDB-86BB-2356-3240-1CCDF4917CF5}"/>
              </a:ext>
            </a:extLst>
          </p:cNvPr>
          <p:cNvSpPr>
            <a:spLocks noGrp="1"/>
          </p:cNvSpPr>
          <p:nvPr>
            <p:ph type="title"/>
          </p:nvPr>
        </p:nvSpPr>
        <p:spPr/>
        <p:txBody>
          <a:bodyPr>
            <a:normAutofit fontScale="90000"/>
          </a:bodyPr>
          <a:lstStyle/>
          <a:p>
            <a:r>
              <a:rPr lang="en-US" dirty="0"/>
              <a:t>Significantly increases computational cost in training models…</a:t>
            </a:r>
          </a:p>
        </p:txBody>
      </p:sp>
      <p:sp>
        <p:nvSpPr>
          <p:cNvPr id="3" name="Content Placeholder 2">
            <a:extLst>
              <a:ext uri="{FF2B5EF4-FFF2-40B4-BE49-F238E27FC236}">
                <a16:creationId xmlns:a16="http://schemas.microsoft.com/office/drawing/2014/main" id="{7ABE5C5E-3AC5-D7BC-4603-B9EF2FEAC921}"/>
              </a:ext>
            </a:extLst>
          </p:cNvPr>
          <p:cNvSpPr>
            <a:spLocks noGrp="1"/>
          </p:cNvSpPr>
          <p:nvPr>
            <p:ph idx="1"/>
          </p:nvPr>
        </p:nvSpPr>
        <p:spPr/>
        <p:txBody>
          <a:bodyPr>
            <a:normAutofit fontScale="85000" lnSpcReduction="20000"/>
          </a:bodyPr>
          <a:lstStyle/>
          <a:p>
            <a:r>
              <a:rPr lang="en-US" dirty="0"/>
              <a:t>You could have many 100’s of thousands of combinations that </a:t>
            </a:r>
            <a:r>
              <a:rPr lang="en-US" dirty="0" err="1"/>
              <a:t>sklearn</a:t>
            </a:r>
            <a:r>
              <a:rPr lang="en-US" dirty="0"/>
              <a:t> will test.</a:t>
            </a:r>
          </a:p>
          <a:p>
            <a:r>
              <a:rPr lang="en-US" dirty="0" err="1"/>
              <a:t>GridSearchCV</a:t>
            </a:r>
            <a:r>
              <a:rPr lang="en-US" dirty="0"/>
              <a:t> is an exhaustive search:</a:t>
            </a:r>
          </a:p>
          <a:p>
            <a:pPr lvl="1"/>
            <a:r>
              <a:rPr lang="en-US" dirty="0"/>
              <a:t>It will check every value given in your parameter ranges. </a:t>
            </a:r>
          </a:p>
          <a:p>
            <a:r>
              <a:rPr lang="en-US" dirty="0" err="1"/>
              <a:t>RandomizeSearchCV</a:t>
            </a:r>
            <a:r>
              <a:rPr lang="en-US" dirty="0"/>
              <a:t> is a random search</a:t>
            </a:r>
          </a:p>
          <a:p>
            <a:pPr lvl="1"/>
            <a:r>
              <a:rPr lang="en-US" dirty="0"/>
              <a:t>It will randomly sample a given number of combinations of your parameter ranges.</a:t>
            </a:r>
          </a:p>
          <a:p>
            <a:r>
              <a:rPr lang="en-US" dirty="0"/>
              <a:t>Ideally you want to check a wide range of values using small incremental changes in the parameters.</a:t>
            </a:r>
          </a:p>
          <a:p>
            <a:pPr lvl="1"/>
            <a:r>
              <a:rPr lang="en-US" dirty="0"/>
              <a:t>In reality, this is often take too much time!</a:t>
            </a:r>
          </a:p>
          <a:p>
            <a:r>
              <a:rPr lang="en-US" dirty="0"/>
              <a:t>Common Strategy</a:t>
            </a:r>
          </a:p>
          <a:p>
            <a:pPr lvl="1"/>
            <a:r>
              <a:rPr lang="en-US" dirty="0"/>
              <a:t>Use </a:t>
            </a:r>
            <a:r>
              <a:rPr lang="en-US" dirty="0" err="1"/>
              <a:t>RandomizedSearchCV</a:t>
            </a:r>
            <a:r>
              <a:rPr lang="en-US" dirty="0"/>
              <a:t> to check a number of random samples of a wide range of parameter values.</a:t>
            </a:r>
          </a:p>
          <a:p>
            <a:pPr lvl="1"/>
            <a:r>
              <a:rPr lang="en-US" dirty="0"/>
              <a:t>Use </a:t>
            </a:r>
            <a:r>
              <a:rPr lang="en-US" dirty="0" err="1"/>
              <a:t>GridSearch</a:t>
            </a:r>
            <a:r>
              <a:rPr lang="en-US" dirty="0"/>
              <a:t> to check small incremental changes around the best values found with the </a:t>
            </a:r>
            <a:r>
              <a:rPr lang="en-US" dirty="0" err="1"/>
              <a:t>RandomizedSearchCV</a:t>
            </a:r>
            <a:r>
              <a:rPr lang="en-US" dirty="0"/>
              <a:t>.</a:t>
            </a:r>
          </a:p>
        </p:txBody>
      </p:sp>
    </p:spTree>
    <p:extLst>
      <p:ext uri="{BB962C8B-B14F-4D97-AF65-F5344CB8AC3E}">
        <p14:creationId xmlns:p14="http://schemas.microsoft.com/office/powerpoint/2010/main" val="377473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83A51253-304B-4D79-BBDE-A890E98B9816}"/>
              </a:ext>
            </a:extLst>
          </p:cNvPr>
          <p:cNvSpPr>
            <a:spLocks noGrp="1"/>
          </p:cNvSpPr>
          <p:nvPr>
            <p:ph type="title"/>
          </p:nvPr>
        </p:nvSpPr>
        <p:spPr>
          <a:xfrm>
            <a:off x="126048" y="29210"/>
            <a:ext cx="8891904" cy="994172"/>
          </a:xfrm>
        </p:spPr>
        <p:txBody>
          <a:bodyPr>
            <a:normAutofit/>
          </a:bodyPr>
          <a:lstStyle/>
          <a:p>
            <a:r>
              <a:rPr lang="en-US" sz="2800" dirty="0"/>
              <a:t>training with hyperparameter tuning takes time…</a:t>
            </a:r>
          </a:p>
        </p:txBody>
      </p:sp>
      <p:sp>
        <p:nvSpPr>
          <p:cNvPr id="2" name="Content Placeholder 1">
            <a:extLst>
              <a:ext uri="{FF2B5EF4-FFF2-40B4-BE49-F238E27FC236}">
                <a16:creationId xmlns:a16="http://schemas.microsoft.com/office/drawing/2014/main" id="{25581ACF-C8AF-6D94-D281-086E0B29F7F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3ADABE0-92A2-4DFF-AAE4-30AD323CC51A}"/>
              </a:ext>
            </a:extLst>
          </p:cNvPr>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79A9A4E-4C82-4D44-9372-C31BB3818094}" type="slidenum">
              <a:rPr kumimoji="0" lang="en-US" sz="9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en-US" sz="900" b="0" i="0" u="none" strike="noStrike" kern="1200" cap="none" spc="0" normalizeH="0" baseline="0" noProof="0" dirty="0">
              <a:ln>
                <a:noFill/>
              </a:ln>
              <a:solidFill>
                <a:prstClr val="black">
                  <a:tint val="75000"/>
                </a:prstClr>
              </a:solidFill>
              <a:effectLst/>
              <a:uLnTx/>
              <a:uFillTx/>
              <a:latin typeface="Arial" panose="020B0604020202020204"/>
              <a:ea typeface="+mn-ea"/>
              <a:cs typeface="+mn-cs"/>
            </a:endParaRPr>
          </a:p>
        </p:txBody>
      </p:sp>
      <p:pic>
        <p:nvPicPr>
          <p:cNvPr id="9" name="Picture 8">
            <a:extLst>
              <a:ext uri="{FF2B5EF4-FFF2-40B4-BE49-F238E27FC236}">
                <a16:creationId xmlns:a16="http://schemas.microsoft.com/office/drawing/2014/main" id="{73CBE782-62FB-415A-8C18-F47B3BD4E495}"/>
              </a:ext>
            </a:extLst>
          </p:cNvPr>
          <p:cNvPicPr>
            <a:picLocks noChangeAspect="1"/>
          </p:cNvPicPr>
          <p:nvPr/>
        </p:nvPicPr>
        <p:blipFill>
          <a:blip r:embed="rId2"/>
          <a:stretch>
            <a:fillRect/>
          </a:stretch>
        </p:blipFill>
        <p:spPr>
          <a:xfrm>
            <a:off x="5058607" y="927749"/>
            <a:ext cx="1376608" cy="973698"/>
          </a:xfrm>
          <a:prstGeom prst="rect">
            <a:avLst/>
          </a:prstGeom>
        </p:spPr>
      </p:pic>
      <p:pic>
        <p:nvPicPr>
          <p:cNvPr id="11" name="Picture 10">
            <a:extLst>
              <a:ext uri="{FF2B5EF4-FFF2-40B4-BE49-F238E27FC236}">
                <a16:creationId xmlns:a16="http://schemas.microsoft.com/office/drawing/2014/main" id="{4D088463-BD06-484B-9FFB-C4A38324ABBC}"/>
              </a:ext>
            </a:extLst>
          </p:cNvPr>
          <p:cNvPicPr>
            <a:picLocks noChangeAspect="1"/>
          </p:cNvPicPr>
          <p:nvPr/>
        </p:nvPicPr>
        <p:blipFill>
          <a:blip r:embed="rId3"/>
          <a:stretch>
            <a:fillRect/>
          </a:stretch>
        </p:blipFill>
        <p:spPr>
          <a:xfrm>
            <a:off x="27881" y="849065"/>
            <a:ext cx="1350218" cy="1219200"/>
          </a:xfrm>
          <a:prstGeom prst="rect">
            <a:avLst/>
          </a:prstGeom>
        </p:spPr>
      </p:pic>
      <p:pic>
        <p:nvPicPr>
          <p:cNvPr id="13" name="Picture 12">
            <a:extLst>
              <a:ext uri="{FF2B5EF4-FFF2-40B4-BE49-F238E27FC236}">
                <a16:creationId xmlns:a16="http://schemas.microsoft.com/office/drawing/2014/main" id="{A440E332-E9FC-4810-82E2-2997EC6C18E2}"/>
              </a:ext>
            </a:extLst>
          </p:cNvPr>
          <p:cNvPicPr>
            <a:picLocks noChangeAspect="1"/>
          </p:cNvPicPr>
          <p:nvPr/>
        </p:nvPicPr>
        <p:blipFill>
          <a:blip r:embed="rId4"/>
          <a:stretch>
            <a:fillRect/>
          </a:stretch>
        </p:blipFill>
        <p:spPr>
          <a:xfrm>
            <a:off x="6427152" y="991647"/>
            <a:ext cx="2590800" cy="1509870"/>
          </a:xfrm>
          <a:prstGeom prst="rect">
            <a:avLst/>
          </a:prstGeom>
        </p:spPr>
      </p:pic>
      <p:pic>
        <p:nvPicPr>
          <p:cNvPr id="15" name="Picture 14">
            <a:extLst>
              <a:ext uri="{FF2B5EF4-FFF2-40B4-BE49-F238E27FC236}">
                <a16:creationId xmlns:a16="http://schemas.microsoft.com/office/drawing/2014/main" id="{BDFBCCCA-866A-4AEE-8DA8-3CA16708B493}"/>
              </a:ext>
            </a:extLst>
          </p:cNvPr>
          <p:cNvPicPr>
            <a:picLocks noChangeAspect="1"/>
          </p:cNvPicPr>
          <p:nvPr/>
        </p:nvPicPr>
        <p:blipFill>
          <a:blip r:embed="rId5"/>
          <a:stretch>
            <a:fillRect/>
          </a:stretch>
        </p:blipFill>
        <p:spPr>
          <a:xfrm>
            <a:off x="3200400" y="2957467"/>
            <a:ext cx="2438400" cy="1465705"/>
          </a:xfrm>
          <a:prstGeom prst="rect">
            <a:avLst/>
          </a:prstGeom>
        </p:spPr>
      </p:pic>
      <p:sp>
        <p:nvSpPr>
          <p:cNvPr id="16" name="TextBox 15">
            <a:extLst>
              <a:ext uri="{FF2B5EF4-FFF2-40B4-BE49-F238E27FC236}">
                <a16:creationId xmlns:a16="http://schemas.microsoft.com/office/drawing/2014/main" id="{B5DEBE97-CFCB-4830-AC48-02424A321E0D}"/>
              </a:ext>
            </a:extLst>
          </p:cNvPr>
          <p:cNvSpPr txBox="1"/>
          <p:nvPr/>
        </p:nvSpPr>
        <p:spPr>
          <a:xfrm>
            <a:off x="2060343" y="3038452"/>
            <a:ext cx="1140056" cy="461665"/>
          </a:xfrm>
          <a:prstGeom prst="rect">
            <a:avLst/>
          </a:prstGeom>
          <a:noFill/>
        </p:spPr>
        <p:txBody>
          <a:bodyPr wrap="none" rtlCol="0">
            <a:sp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Laptop</a:t>
            </a:r>
          </a:p>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Intel Core i9 10</a:t>
            </a:r>
            <a:r>
              <a:rPr kumimoji="0" lang="en-US" sz="600" b="0" i="0" u="none" strike="noStrike" kern="1200" cap="none" spc="0" normalizeH="0" baseline="30000" noProof="0" dirty="0">
                <a:ln>
                  <a:noFill/>
                </a:ln>
                <a:solidFill>
                  <a:prstClr val="black"/>
                </a:solidFill>
                <a:effectLst/>
                <a:uLnTx/>
                <a:uFillTx/>
                <a:latin typeface="Arial" panose="020B0604020202020204" pitchFamily="34" charset="0"/>
                <a:ea typeface="+mn-ea"/>
                <a:cs typeface="Arial" panose="020B0604020202020204" pitchFamily="34" charset="0"/>
              </a:rPr>
              <a:t>th</a:t>
            </a: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generation</a:t>
            </a:r>
          </a:p>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32 GB Ram</a:t>
            </a:r>
          </a:p>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2080 Super Nvidia GPU</a:t>
            </a:r>
          </a:p>
        </p:txBody>
      </p:sp>
      <p:sp>
        <p:nvSpPr>
          <p:cNvPr id="17" name="TextBox 16">
            <a:extLst>
              <a:ext uri="{FF2B5EF4-FFF2-40B4-BE49-F238E27FC236}">
                <a16:creationId xmlns:a16="http://schemas.microsoft.com/office/drawing/2014/main" id="{C384142A-88A6-418F-BF4F-2D8AE6521809}"/>
              </a:ext>
            </a:extLst>
          </p:cNvPr>
          <p:cNvSpPr txBox="1"/>
          <p:nvPr/>
        </p:nvSpPr>
        <p:spPr>
          <a:xfrm>
            <a:off x="6118" y="1982440"/>
            <a:ext cx="915635" cy="646331"/>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35 </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seconds</a:t>
            </a:r>
          </a:p>
        </p:txBody>
      </p:sp>
      <p:sp>
        <p:nvSpPr>
          <p:cNvPr id="19" name="TextBox 18">
            <a:extLst>
              <a:ext uri="{FF2B5EF4-FFF2-40B4-BE49-F238E27FC236}">
                <a16:creationId xmlns:a16="http://schemas.microsoft.com/office/drawing/2014/main" id="{D2AD6254-728C-4273-981C-358AEEE19625}"/>
              </a:ext>
            </a:extLst>
          </p:cNvPr>
          <p:cNvSpPr txBox="1"/>
          <p:nvPr/>
        </p:nvSpPr>
        <p:spPr>
          <a:xfrm>
            <a:off x="5072677" y="1862867"/>
            <a:ext cx="915635" cy="646331"/>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548 </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seconds</a:t>
            </a:r>
          </a:p>
        </p:txBody>
      </p:sp>
      <p:pic>
        <p:nvPicPr>
          <p:cNvPr id="7" name="Picture 6">
            <a:extLst>
              <a:ext uri="{FF2B5EF4-FFF2-40B4-BE49-F238E27FC236}">
                <a16:creationId xmlns:a16="http://schemas.microsoft.com/office/drawing/2014/main" id="{7EEC1EA6-4F24-4301-A23F-9C90868B2E2B}"/>
              </a:ext>
            </a:extLst>
          </p:cNvPr>
          <p:cNvPicPr>
            <a:picLocks noChangeAspect="1"/>
          </p:cNvPicPr>
          <p:nvPr/>
        </p:nvPicPr>
        <p:blipFill>
          <a:blip r:embed="rId6"/>
          <a:stretch>
            <a:fillRect/>
          </a:stretch>
        </p:blipFill>
        <p:spPr>
          <a:xfrm>
            <a:off x="1363429" y="1036215"/>
            <a:ext cx="2700959" cy="1533914"/>
          </a:xfrm>
          <a:prstGeom prst="rect">
            <a:avLst/>
          </a:prstGeom>
        </p:spPr>
      </p:pic>
      <p:sp>
        <p:nvSpPr>
          <p:cNvPr id="21" name="TextBox 20">
            <a:extLst>
              <a:ext uri="{FF2B5EF4-FFF2-40B4-BE49-F238E27FC236}">
                <a16:creationId xmlns:a16="http://schemas.microsoft.com/office/drawing/2014/main" id="{88DB14C4-3D1C-4945-9CBC-4FC8669FD949}"/>
              </a:ext>
            </a:extLst>
          </p:cNvPr>
          <p:cNvSpPr txBox="1"/>
          <p:nvPr/>
        </p:nvSpPr>
        <p:spPr>
          <a:xfrm>
            <a:off x="2172554" y="3611469"/>
            <a:ext cx="915635" cy="646331"/>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65 </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seconds</a:t>
            </a:r>
          </a:p>
        </p:txBody>
      </p:sp>
      <p:sp>
        <p:nvSpPr>
          <p:cNvPr id="23" name="TextBox 22">
            <a:extLst>
              <a:ext uri="{FF2B5EF4-FFF2-40B4-BE49-F238E27FC236}">
                <a16:creationId xmlns:a16="http://schemas.microsoft.com/office/drawing/2014/main" id="{05FDA5D0-6157-48B0-ADC9-E75F93A69D83}"/>
              </a:ext>
            </a:extLst>
          </p:cNvPr>
          <p:cNvSpPr txBox="1"/>
          <p:nvPr/>
        </p:nvSpPr>
        <p:spPr>
          <a:xfrm>
            <a:off x="511" y="3213265"/>
            <a:ext cx="2172553" cy="954107"/>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The degree you can ‘tune’ your model is dependent on time and computing resources.</a:t>
            </a:r>
          </a:p>
        </p:txBody>
      </p:sp>
      <p:sp>
        <p:nvSpPr>
          <p:cNvPr id="25" name="TextBox 24">
            <a:extLst>
              <a:ext uri="{FF2B5EF4-FFF2-40B4-BE49-F238E27FC236}">
                <a16:creationId xmlns:a16="http://schemas.microsoft.com/office/drawing/2014/main" id="{601A37BE-9ACA-47B9-B023-8D35DEE0376A}"/>
              </a:ext>
            </a:extLst>
          </p:cNvPr>
          <p:cNvSpPr txBox="1"/>
          <p:nvPr/>
        </p:nvSpPr>
        <p:spPr>
          <a:xfrm>
            <a:off x="5954606" y="2957467"/>
            <a:ext cx="2839894" cy="138499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You will also experience “diminishing returns”, where it takes an increasingly large amount of computing time to achieve smaller gains in mode performance.</a:t>
            </a:r>
          </a:p>
        </p:txBody>
      </p:sp>
    </p:spTree>
    <p:extLst>
      <p:ext uri="{BB962C8B-B14F-4D97-AF65-F5344CB8AC3E}">
        <p14:creationId xmlns:p14="http://schemas.microsoft.com/office/powerpoint/2010/main" val="431046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3994-A6BD-A2B3-F932-6248E448D2C2}"/>
              </a:ext>
            </a:extLst>
          </p:cNvPr>
          <p:cNvSpPr>
            <a:spLocks noGrp="1"/>
          </p:cNvSpPr>
          <p:nvPr>
            <p:ph type="title"/>
          </p:nvPr>
        </p:nvSpPr>
        <p:spPr/>
        <p:txBody>
          <a:bodyPr/>
          <a:lstStyle/>
          <a:p>
            <a:r>
              <a:rPr lang="en-US" dirty="0"/>
              <a:t>Bagging and Boosting</a:t>
            </a:r>
          </a:p>
        </p:txBody>
      </p:sp>
    </p:spTree>
    <p:extLst>
      <p:ext uri="{BB962C8B-B14F-4D97-AF65-F5344CB8AC3E}">
        <p14:creationId xmlns:p14="http://schemas.microsoft.com/office/powerpoint/2010/main" val="3647522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97D6-282E-48AB-9295-3F7F8200F880}"/>
              </a:ext>
            </a:extLst>
          </p:cNvPr>
          <p:cNvSpPr>
            <a:spLocks noGrp="1"/>
          </p:cNvSpPr>
          <p:nvPr>
            <p:ph type="title"/>
          </p:nvPr>
        </p:nvSpPr>
        <p:spPr/>
        <p:txBody>
          <a:bodyPr/>
          <a:lstStyle/>
          <a:p>
            <a:r>
              <a:rPr lang="en-US" dirty="0"/>
              <a:t>Decision Trees: Bias and Variance</a:t>
            </a:r>
          </a:p>
        </p:txBody>
      </p:sp>
      <p:sp>
        <p:nvSpPr>
          <p:cNvPr id="3" name="Content Placeholder 2">
            <a:extLst>
              <a:ext uri="{FF2B5EF4-FFF2-40B4-BE49-F238E27FC236}">
                <a16:creationId xmlns:a16="http://schemas.microsoft.com/office/drawing/2014/main" id="{B9F99530-9190-4CE2-9D0D-803EBCFF0209}"/>
              </a:ext>
            </a:extLst>
          </p:cNvPr>
          <p:cNvSpPr>
            <a:spLocks noGrp="1"/>
          </p:cNvSpPr>
          <p:nvPr>
            <p:ph idx="1"/>
          </p:nvPr>
        </p:nvSpPr>
        <p:spPr/>
        <p:txBody>
          <a:bodyPr/>
          <a:lstStyle/>
          <a:p>
            <a:r>
              <a:rPr lang="en-US" dirty="0"/>
              <a:t>Decision trees exhibit…</a:t>
            </a:r>
          </a:p>
          <a:p>
            <a:pPr lvl="1"/>
            <a:r>
              <a:rPr lang="en-US" dirty="0"/>
              <a:t>low bias </a:t>
            </a:r>
          </a:p>
          <a:p>
            <a:pPr lvl="2"/>
            <a:r>
              <a:rPr lang="en-US" sz="2000" dirty="0"/>
              <a:t>Not impeded by strong assumptions/constraints</a:t>
            </a:r>
          </a:p>
          <a:p>
            <a:pPr lvl="2"/>
            <a:r>
              <a:rPr lang="en-US" sz="2000" dirty="0"/>
              <a:t>Will fit/model complex relationships</a:t>
            </a:r>
          </a:p>
          <a:p>
            <a:pPr lvl="1"/>
            <a:r>
              <a:rPr lang="en-US" dirty="0"/>
              <a:t>high variance</a:t>
            </a:r>
          </a:p>
          <a:p>
            <a:pPr lvl="2"/>
            <a:r>
              <a:rPr lang="en-US" sz="2000" dirty="0"/>
              <a:t>Small changes in the training set will results in large changes in predictions/model produced.</a:t>
            </a:r>
          </a:p>
        </p:txBody>
      </p:sp>
      <p:sp>
        <p:nvSpPr>
          <p:cNvPr id="4" name="Slide Number Placeholder 3">
            <a:extLst>
              <a:ext uri="{FF2B5EF4-FFF2-40B4-BE49-F238E27FC236}">
                <a16:creationId xmlns:a16="http://schemas.microsoft.com/office/drawing/2014/main" id="{3DB882F5-E6C5-4F28-A044-1312413FCCE2}"/>
              </a:ext>
            </a:extLst>
          </p:cNvPr>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79A9A4E-4C82-4D44-9372-C31BB3818094}" type="slidenum">
              <a:rPr kumimoji="0" lang="en-US" sz="9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35</a:t>
            </a:fld>
            <a:endParaRPr kumimoji="0" lang="en-US" sz="900" b="0" i="0" u="none" strike="noStrike" kern="1200" cap="none" spc="0" normalizeH="0" baseline="0" noProof="0" dirty="0">
              <a:ln>
                <a:noFill/>
              </a:ln>
              <a:solidFill>
                <a:prstClr val="black">
                  <a:tint val="75000"/>
                </a:prst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1452942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C7185-ED99-2EF2-D36C-F259B0087AE9}"/>
              </a:ext>
            </a:extLst>
          </p:cNvPr>
          <p:cNvSpPr>
            <a:spLocks noGrp="1"/>
          </p:cNvSpPr>
          <p:nvPr>
            <p:ph type="title"/>
          </p:nvPr>
        </p:nvSpPr>
        <p:spPr/>
        <p:txBody>
          <a:bodyPr/>
          <a:lstStyle/>
          <a:p>
            <a:r>
              <a:rPr lang="en-US" dirty="0"/>
              <a:t>Ensembles</a:t>
            </a:r>
          </a:p>
        </p:txBody>
      </p:sp>
      <p:sp>
        <p:nvSpPr>
          <p:cNvPr id="3" name="Content Placeholder 2">
            <a:extLst>
              <a:ext uri="{FF2B5EF4-FFF2-40B4-BE49-F238E27FC236}">
                <a16:creationId xmlns:a16="http://schemas.microsoft.com/office/drawing/2014/main" id="{E0CD5DCB-B37B-93B3-E5B6-B9EBEC62DA54}"/>
              </a:ext>
            </a:extLst>
          </p:cNvPr>
          <p:cNvSpPr>
            <a:spLocks noGrp="1"/>
          </p:cNvSpPr>
          <p:nvPr>
            <p:ph idx="1"/>
          </p:nvPr>
        </p:nvSpPr>
        <p:spPr/>
        <p:txBody>
          <a:bodyPr/>
          <a:lstStyle/>
          <a:p>
            <a:r>
              <a:rPr lang="en-US" dirty="0"/>
              <a:t>Ensembles involve combining a number of weaker models into an ensemble. The end result is a stronger aggregate model.</a:t>
            </a:r>
          </a:p>
          <a:p>
            <a:r>
              <a:rPr lang="en-US" dirty="0"/>
              <a:t>Two popular ensemble approaches are:</a:t>
            </a:r>
          </a:p>
          <a:p>
            <a:pPr lvl="1"/>
            <a:r>
              <a:rPr lang="en-US" dirty="0"/>
              <a:t>Bagging</a:t>
            </a:r>
          </a:p>
          <a:p>
            <a:pPr lvl="1"/>
            <a:r>
              <a:rPr lang="en-US" dirty="0"/>
              <a:t>Boosting </a:t>
            </a:r>
          </a:p>
        </p:txBody>
      </p:sp>
    </p:spTree>
    <p:extLst>
      <p:ext uri="{BB962C8B-B14F-4D97-AF65-F5344CB8AC3E}">
        <p14:creationId xmlns:p14="http://schemas.microsoft.com/office/powerpoint/2010/main" val="1244147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A5626-6977-3EAC-D495-326B9F67B5A7}"/>
              </a:ext>
            </a:extLst>
          </p:cNvPr>
          <p:cNvSpPr>
            <a:spLocks noGrp="1"/>
          </p:cNvSpPr>
          <p:nvPr>
            <p:ph type="title"/>
          </p:nvPr>
        </p:nvSpPr>
        <p:spPr/>
        <p:txBody>
          <a:bodyPr/>
          <a:lstStyle/>
          <a:p>
            <a:r>
              <a:rPr lang="en-US" dirty="0"/>
              <a:t>Bagging</a:t>
            </a:r>
          </a:p>
        </p:txBody>
      </p:sp>
      <p:sp>
        <p:nvSpPr>
          <p:cNvPr id="3" name="Content Placeholder 2">
            <a:extLst>
              <a:ext uri="{FF2B5EF4-FFF2-40B4-BE49-F238E27FC236}">
                <a16:creationId xmlns:a16="http://schemas.microsoft.com/office/drawing/2014/main" id="{1096677F-3C5E-BD91-C420-5E7C401F2F18}"/>
              </a:ext>
            </a:extLst>
          </p:cNvPr>
          <p:cNvSpPr>
            <a:spLocks noGrp="1"/>
          </p:cNvSpPr>
          <p:nvPr>
            <p:ph idx="1"/>
          </p:nvPr>
        </p:nvSpPr>
        <p:spPr/>
        <p:txBody>
          <a:bodyPr/>
          <a:lstStyle/>
          <a:p>
            <a:r>
              <a:rPr lang="en-US" b="0" i="0" u="none" strike="noStrike" dirty="0">
                <a:solidFill>
                  <a:srgbClr val="3C3C3B"/>
                </a:solidFill>
                <a:effectLst/>
                <a:latin typeface="IBM Plex Sans" panose="020F0502020204030204" pitchFamily="34" charset="0"/>
              </a:rPr>
              <a:t>Bagging is a method of converting a set of weak learners into strong learners. </a:t>
            </a:r>
          </a:p>
          <a:p>
            <a:pPr lvl="1"/>
            <a:r>
              <a:rPr lang="en-US" dirty="0">
                <a:solidFill>
                  <a:srgbClr val="3C3C3B"/>
                </a:solidFill>
                <a:latin typeface="IBM Plex Sans" panose="020F0502020204030204" pitchFamily="34" charset="0"/>
              </a:rPr>
              <a:t>Model 1: Misclassification of 0.49 (just better than a coin toss)</a:t>
            </a:r>
          </a:p>
          <a:p>
            <a:pPr lvl="1"/>
            <a:r>
              <a:rPr lang="en-US" dirty="0">
                <a:solidFill>
                  <a:srgbClr val="3C3C3B"/>
                </a:solidFill>
                <a:latin typeface="IBM Plex Sans" panose="020F0502020204030204" pitchFamily="34" charset="0"/>
              </a:rPr>
              <a:t>Model 2: Misclassification rate of 0.48</a:t>
            </a:r>
          </a:p>
          <a:p>
            <a:pPr lvl="1"/>
            <a:r>
              <a:rPr lang="en-US" dirty="0">
                <a:solidFill>
                  <a:srgbClr val="3C3C3B"/>
                </a:solidFill>
                <a:latin typeface="IBM Plex Sans" panose="020F0502020204030204" pitchFamily="34" charset="0"/>
              </a:rPr>
              <a:t> …</a:t>
            </a:r>
          </a:p>
          <a:p>
            <a:pPr lvl="1"/>
            <a:r>
              <a:rPr lang="en-US" dirty="0"/>
              <a:t>Model n: Misclassification rate of e</a:t>
            </a:r>
          </a:p>
          <a:p>
            <a:r>
              <a:rPr lang="en-US" dirty="0"/>
              <a:t>In ‘bagging’ we take a series of ‘weak learners’ average their predictions. </a:t>
            </a:r>
          </a:p>
        </p:txBody>
      </p:sp>
    </p:spTree>
    <p:extLst>
      <p:ext uri="{BB962C8B-B14F-4D97-AF65-F5344CB8AC3E}">
        <p14:creationId xmlns:p14="http://schemas.microsoft.com/office/powerpoint/2010/main" val="32515909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F2E9-9A5E-44AD-96A5-B8949AB98426}"/>
              </a:ext>
            </a:extLst>
          </p:cNvPr>
          <p:cNvSpPr>
            <a:spLocks noGrp="1"/>
          </p:cNvSpPr>
          <p:nvPr>
            <p:ph type="title"/>
          </p:nvPr>
        </p:nvSpPr>
        <p:spPr/>
        <p:txBody>
          <a:bodyPr/>
          <a:lstStyle/>
          <a:p>
            <a:r>
              <a:rPr lang="en-US" dirty="0"/>
              <a:t>Bagging</a:t>
            </a:r>
          </a:p>
        </p:txBody>
      </p:sp>
      <p:sp>
        <p:nvSpPr>
          <p:cNvPr id="3" name="Content Placeholder 2">
            <a:extLst>
              <a:ext uri="{FF2B5EF4-FFF2-40B4-BE49-F238E27FC236}">
                <a16:creationId xmlns:a16="http://schemas.microsoft.com/office/drawing/2014/main" id="{2C810851-267B-4802-91F4-5B1F0240A6B1}"/>
              </a:ext>
            </a:extLst>
          </p:cNvPr>
          <p:cNvSpPr>
            <a:spLocks noGrp="1"/>
          </p:cNvSpPr>
          <p:nvPr>
            <p:ph idx="1"/>
          </p:nvPr>
        </p:nvSpPr>
        <p:spPr/>
        <p:txBody>
          <a:bodyPr>
            <a:normAutofit fontScale="92500" lnSpcReduction="20000"/>
          </a:bodyPr>
          <a:lstStyle/>
          <a:p>
            <a:r>
              <a:rPr lang="en-US" sz="1600" dirty="0"/>
              <a:t>Bagging : </a:t>
            </a:r>
          </a:p>
          <a:p>
            <a:pPr lvl="1"/>
            <a:r>
              <a:rPr lang="en-US" sz="1600" dirty="0"/>
              <a:t>A way to decrease the variance in the prediction by generating additional data for training from dataset using sampling techniques to create multi-sets of the original data</a:t>
            </a:r>
          </a:p>
          <a:p>
            <a:r>
              <a:rPr lang="en-US" sz="1600" dirty="0"/>
              <a:t>Bagging approach's:</a:t>
            </a:r>
          </a:p>
          <a:p>
            <a:pPr lvl="1"/>
            <a:r>
              <a:rPr lang="en-US" sz="1600" dirty="0"/>
              <a:t>Randomly select observations (with replacement) from the training data set.</a:t>
            </a:r>
          </a:p>
          <a:p>
            <a:pPr lvl="2"/>
            <a:r>
              <a:rPr lang="en-US" sz="1300" dirty="0"/>
              <a:t>This is called bootstrapping</a:t>
            </a:r>
          </a:p>
          <a:p>
            <a:pPr lvl="1"/>
            <a:r>
              <a:rPr lang="en-US" sz="1600" dirty="0"/>
              <a:t>Randomly select subset of features</a:t>
            </a:r>
          </a:p>
          <a:p>
            <a:pPr lvl="1"/>
            <a:r>
              <a:rPr lang="en-US" sz="1600" dirty="0"/>
              <a:t>Repeat this n iteration (default 100)</a:t>
            </a:r>
          </a:p>
          <a:p>
            <a:pPr lvl="1"/>
            <a:r>
              <a:rPr lang="en-US" sz="1600" dirty="0"/>
              <a:t>Aggregate the resulting trees by averaging the result from each tree in the set.</a:t>
            </a:r>
          </a:p>
          <a:p>
            <a:r>
              <a:rPr lang="en-US" sz="1600" dirty="0"/>
              <a:t>Bagging features: </a:t>
            </a:r>
          </a:p>
          <a:p>
            <a:pPr lvl="1"/>
            <a:r>
              <a:rPr lang="en-US" sz="1600" dirty="0"/>
              <a:t>Variance reduced </a:t>
            </a:r>
          </a:p>
          <a:p>
            <a:pPr lvl="1"/>
            <a:r>
              <a:rPr lang="en-US" sz="1600" dirty="0"/>
              <a:t>Note: Choosing all features, better individual trees but worse forest. Choosing less features, worse individual trees, but better forest. Three rules of thumb are found: N/3, root N, log base 2 (N + 1)</a:t>
            </a:r>
          </a:p>
          <a:p>
            <a:pPr lvl="1"/>
            <a:endParaRPr lang="en-US" dirty="0"/>
          </a:p>
        </p:txBody>
      </p:sp>
      <p:sp>
        <p:nvSpPr>
          <p:cNvPr id="4" name="Slide Number Placeholder 3">
            <a:extLst>
              <a:ext uri="{FF2B5EF4-FFF2-40B4-BE49-F238E27FC236}">
                <a16:creationId xmlns:a16="http://schemas.microsoft.com/office/drawing/2014/main" id="{6079FF08-B442-41B0-9397-EC84984B1C5E}"/>
              </a:ext>
            </a:extLst>
          </p:cNvPr>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79A9A4E-4C82-4D44-9372-C31BB3818094}" type="slidenum">
              <a:rPr kumimoji="0" lang="en-US" sz="9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38</a:t>
            </a:fld>
            <a:endParaRPr kumimoji="0" lang="en-US" sz="900" b="0" i="0" u="none" strike="noStrike" kern="1200" cap="none" spc="0" normalizeH="0" baseline="0" noProof="0" dirty="0">
              <a:ln>
                <a:noFill/>
              </a:ln>
              <a:solidFill>
                <a:prstClr val="black">
                  <a:tint val="75000"/>
                </a:prst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9201662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A5626-6977-3EAC-D495-326B9F67B5A7}"/>
              </a:ext>
            </a:extLst>
          </p:cNvPr>
          <p:cNvSpPr>
            <a:spLocks noGrp="1"/>
          </p:cNvSpPr>
          <p:nvPr>
            <p:ph type="title"/>
          </p:nvPr>
        </p:nvSpPr>
        <p:spPr/>
        <p:txBody>
          <a:bodyPr/>
          <a:lstStyle/>
          <a:p>
            <a:r>
              <a:rPr lang="en-US" dirty="0"/>
              <a:t>Boosting</a:t>
            </a:r>
          </a:p>
        </p:txBody>
      </p:sp>
      <p:sp>
        <p:nvSpPr>
          <p:cNvPr id="3" name="Content Placeholder 2">
            <a:extLst>
              <a:ext uri="{FF2B5EF4-FFF2-40B4-BE49-F238E27FC236}">
                <a16:creationId xmlns:a16="http://schemas.microsoft.com/office/drawing/2014/main" id="{1096677F-3C5E-BD91-C420-5E7C401F2F18}"/>
              </a:ext>
            </a:extLst>
          </p:cNvPr>
          <p:cNvSpPr>
            <a:spLocks noGrp="1"/>
          </p:cNvSpPr>
          <p:nvPr>
            <p:ph idx="1"/>
          </p:nvPr>
        </p:nvSpPr>
        <p:spPr/>
        <p:txBody>
          <a:bodyPr>
            <a:normAutofit/>
          </a:bodyPr>
          <a:lstStyle/>
          <a:p>
            <a:r>
              <a:rPr lang="en-US" b="0" i="0" u="none" strike="noStrike" dirty="0">
                <a:solidFill>
                  <a:srgbClr val="3C3C3B"/>
                </a:solidFill>
                <a:effectLst/>
                <a:latin typeface="IBM Plex Sans" panose="020F0502020204030204" pitchFamily="34" charset="0"/>
              </a:rPr>
              <a:t>Boosting is a method of converting a set of weak learners into strong learners. </a:t>
            </a:r>
          </a:p>
          <a:p>
            <a:r>
              <a:rPr lang="en-US" dirty="0"/>
              <a:t>How is this different than Bagging?</a:t>
            </a:r>
          </a:p>
          <a:p>
            <a:pPr lvl="1"/>
            <a:r>
              <a:rPr lang="en-US" dirty="0"/>
              <a:t>In ‘boosting’ we combine these ‘weak learners’ together in a a more sophisticated way.</a:t>
            </a:r>
          </a:p>
          <a:p>
            <a:pPr lvl="1"/>
            <a:r>
              <a:rPr lang="en-US" dirty="0"/>
              <a:t>Boosting involves creating a weak learner, then creating a new learner that includes information from the previous learner, and this process continues where each new learner has utilized information from the previous learner. </a:t>
            </a:r>
          </a:p>
        </p:txBody>
      </p:sp>
    </p:spTree>
    <p:extLst>
      <p:ext uri="{BB962C8B-B14F-4D97-AF65-F5344CB8AC3E}">
        <p14:creationId xmlns:p14="http://schemas.microsoft.com/office/powerpoint/2010/main" val="3943986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E60596-777E-49E8-87C0-2D3EEC8EFF23}"/>
              </a:ext>
            </a:extLst>
          </p:cNvPr>
          <p:cNvSpPr/>
          <p:nvPr/>
        </p:nvSpPr>
        <p:spPr bwMode="auto">
          <a:xfrm>
            <a:off x="1132667" y="1946975"/>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TN</a:t>
            </a:r>
          </a:p>
        </p:txBody>
      </p:sp>
      <p:sp>
        <p:nvSpPr>
          <p:cNvPr id="6" name="Rectangle 5">
            <a:extLst>
              <a:ext uri="{FF2B5EF4-FFF2-40B4-BE49-F238E27FC236}">
                <a16:creationId xmlns:a16="http://schemas.microsoft.com/office/drawing/2014/main" id="{6B35D2A6-72A5-4813-BCDE-B909B8F58BE1}"/>
              </a:ext>
            </a:extLst>
          </p:cNvPr>
          <p:cNvSpPr/>
          <p:nvPr/>
        </p:nvSpPr>
        <p:spPr bwMode="auto">
          <a:xfrm>
            <a:off x="2275667" y="1946975"/>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FP</a:t>
            </a:r>
          </a:p>
        </p:txBody>
      </p:sp>
      <p:sp>
        <p:nvSpPr>
          <p:cNvPr id="7" name="Rectangle 6">
            <a:extLst>
              <a:ext uri="{FF2B5EF4-FFF2-40B4-BE49-F238E27FC236}">
                <a16:creationId xmlns:a16="http://schemas.microsoft.com/office/drawing/2014/main" id="{1FA1D5A9-DC03-438B-854E-2206A6493F2A}"/>
              </a:ext>
            </a:extLst>
          </p:cNvPr>
          <p:cNvSpPr/>
          <p:nvPr/>
        </p:nvSpPr>
        <p:spPr bwMode="auto">
          <a:xfrm>
            <a:off x="1132667" y="2804225"/>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FN</a:t>
            </a:r>
          </a:p>
        </p:txBody>
      </p:sp>
      <p:sp>
        <p:nvSpPr>
          <p:cNvPr id="8" name="Rectangle 7">
            <a:extLst>
              <a:ext uri="{FF2B5EF4-FFF2-40B4-BE49-F238E27FC236}">
                <a16:creationId xmlns:a16="http://schemas.microsoft.com/office/drawing/2014/main" id="{77BDEC50-4B20-4D32-9D27-9AC13A6F1607}"/>
              </a:ext>
            </a:extLst>
          </p:cNvPr>
          <p:cNvSpPr/>
          <p:nvPr/>
        </p:nvSpPr>
        <p:spPr bwMode="auto">
          <a:xfrm>
            <a:off x="2275667" y="2804225"/>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TP</a:t>
            </a:r>
          </a:p>
        </p:txBody>
      </p:sp>
      <p:sp>
        <p:nvSpPr>
          <p:cNvPr id="9" name="TextBox 8">
            <a:extLst>
              <a:ext uri="{FF2B5EF4-FFF2-40B4-BE49-F238E27FC236}">
                <a16:creationId xmlns:a16="http://schemas.microsoft.com/office/drawing/2014/main" id="{671C2E51-85A4-442D-BF3A-1B29D3BE7B83}"/>
              </a:ext>
            </a:extLst>
          </p:cNvPr>
          <p:cNvSpPr txBox="1"/>
          <p:nvPr/>
        </p:nvSpPr>
        <p:spPr>
          <a:xfrm>
            <a:off x="1266386" y="1485310"/>
            <a:ext cx="875561"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Predicted </a:t>
            </a:r>
          </a:p>
          <a:p>
            <a:pPr algn="ctr"/>
            <a:r>
              <a:rPr lang="en-US" sz="1200" dirty="0">
                <a:latin typeface="Arial" panose="020B0604020202020204" pitchFamily="34" charset="0"/>
                <a:cs typeface="Arial" panose="020B0604020202020204" pitchFamily="34" charset="0"/>
              </a:rPr>
              <a:t>No</a:t>
            </a:r>
          </a:p>
        </p:txBody>
      </p:sp>
      <p:sp>
        <p:nvSpPr>
          <p:cNvPr id="10" name="TextBox 9">
            <a:extLst>
              <a:ext uri="{FF2B5EF4-FFF2-40B4-BE49-F238E27FC236}">
                <a16:creationId xmlns:a16="http://schemas.microsoft.com/office/drawing/2014/main" id="{5CBF924F-3644-4E33-8A3D-FADD58975541}"/>
              </a:ext>
            </a:extLst>
          </p:cNvPr>
          <p:cNvSpPr txBox="1"/>
          <p:nvPr/>
        </p:nvSpPr>
        <p:spPr>
          <a:xfrm>
            <a:off x="2351867" y="1485309"/>
            <a:ext cx="875561"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Predicted </a:t>
            </a:r>
          </a:p>
          <a:p>
            <a:pPr algn="ctr"/>
            <a:r>
              <a:rPr lang="en-US" sz="1200" dirty="0">
                <a:latin typeface="Arial" panose="020B0604020202020204" pitchFamily="34" charset="0"/>
                <a:cs typeface="Arial" panose="020B0604020202020204" pitchFamily="34" charset="0"/>
              </a:rPr>
              <a:t>Yes</a:t>
            </a:r>
          </a:p>
        </p:txBody>
      </p:sp>
      <p:sp>
        <p:nvSpPr>
          <p:cNvPr id="11" name="TextBox 10">
            <a:extLst>
              <a:ext uri="{FF2B5EF4-FFF2-40B4-BE49-F238E27FC236}">
                <a16:creationId xmlns:a16="http://schemas.microsoft.com/office/drawing/2014/main" id="{19D85725-BCEE-4557-AD01-A0B0E4820950}"/>
              </a:ext>
            </a:extLst>
          </p:cNvPr>
          <p:cNvSpPr txBox="1"/>
          <p:nvPr/>
        </p:nvSpPr>
        <p:spPr>
          <a:xfrm>
            <a:off x="513768" y="2230301"/>
            <a:ext cx="611065"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Actual</a:t>
            </a:r>
          </a:p>
          <a:p>
            <a:pPr algn="ctr"/>
            <a:r>
              <a:rPr lang="en-US" sz="1200" dirty="0">
                <a:latin typeface="Arial" panose="020B0604020202020204" pitchFamily="34" charset="0"/>
                <a:cs typeface="Arial" panose="020B0604020202020204" pitchFamily="34" charset="0"/>
              </a:rPr>
              <a:t>No</a:t>
            </a:r>
          </a:p>
        </p:txBody>
      </p:sp>
      <p:sp>
        <p:nvSpPr>
          <p:cNvPr id="12" name="TextBox 11">
            <a:extLst>
              <a:ext uri="{FF2B5EF4-FFF2-40B4-BE49-F238E27FC236}">
                <a16:creationId xmlns:a16="http://schemas.microsoft.com/office/drawing/2014/main" id="{1A8F0A75-0DEB-4513-9519-E9EF6D1FA461}"/>
              </a:ext>
            </a:extLst>
          </p:cNvPr>
          <p:cNvSpPr txBox="1"/>
          <p:nvPr/>
        </p:nvSpPr>
        <p:spPr>
          <a:xfrm>
            <a:off x="544390" y="3035057"/>
            <a:ext cx="611065"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Actual</a:t>
            </a:r>
          </a:p>
          <a:p>
            <a:pPr algn="ctr"/>
            <a:r>
              <a:rPr lang="en-US" sz="1200" dirty="0">
                <a:latin typeface="Arial" panose="020B0604020202020204" pitchFamily="34" charset="0"/>
                <a:cs typeface="Arial" panose="020B0604020202020204" pitchFamily="34" charset="0"/>
              </a:rPr>
              <a:t>Yes</a:t>
            </a:r>
          </a:p>
        </p:txBody>
      </p:sp>
      <p:sp>
        <p:nvSpPr>
          <p:cNvPr id="3" name="Title 2">
            <a:extLst>
              <a:ext uri="{FF2B5EF4-FFF2-40B4-BE49-F238E27FC236}">
                <a16:creationId xmlns:a16="http://schemas.microsoft.com/office/drawing/2014/main" id="{658E88D2-DE61-3ACB-2BF5-4EBC4E652086}"/>
              </a:ext>
            </a:extLst>
          </p:cNvPr>
          <p:cNvSpPr>
            <a:spLocks noGrp="1"/>
          </p:cNvSpPr>
          <p:nvPr>
            <p:ph type="title"/>
          </p:nvPr>
        </p:nvSpPr>
        <p:spPr/>
        <p:txBody>
          <a:bodyPr/>
          <a:lstStyle/>
          <a:p>
            <a:r>
              <a:rPr lang="en-US" dirty="0"/>
              <a:t>Review: Evaluating a binary classifier</a:t>
            </a:r>
          </a:p>
        </p:txBody>
      </p:sp>
      <p:sp>
        <p:nvSpPr>
          <p:cNvPr id="23" name="TextBox 22">
            <a:extLst>
              <a:ext uri="{FF2B5EF4-FFF2-40B4-BE49-F238E27FC236}">
                <a16:creationId xmlns:a16="http://schemas.microsoft.com/office/drawing/2014/main" id="{26105042-8FFE-6679-4498-A9668F8A06A3}"/>
              </a:ext>
            </a:extLst>
          </p:cNvPr>
          <p:cNvSpPr txBox="1"/>
          <p:nvPr/>
        </p:nvSpPr>
        <p:spPr>
          <a:xfrm>
            <a:off x="3913322" y="2019394"/>
            <a:ext cx="4993675" cy="1477328"/>
          </a:xfrm>
          <a:prstGeom prst="rect">
            <a:avLst/>
          </a:prstGeom>
          <a:noFill/>
        </p:spPr>
        <p:txBody>
          <a:bodyPr wrap="none" rtlCol="0">
            <a:spAutoFit/>
          </a:bodyPr>
          <a:lstStyle/>
          <a:p>
            <a:r>
              <a:rPr lang="en-US" sz="1800" dirty="0"/>
              <a:t>Accuracy = (TP+TN)/(TP+TN+FP+FN)</a:t>
            </a:r>
          </a:p>
          <a:p>
            <a:r>
              <a:rPr lang="en-US" sz="1800" dirty="0"/>
              <a:t>Misclassification = 1 – Accuracy</a:t>
            </a:r>
          </a:p>
          <a:p>
            <a:r>
              <a:rPr lang="en-US" sz="1800" dirty="0"/>
              <a:t>Recall = TP / (FN + TP)</a:t>
            </a:r>
          </a:p>
          <a:p>
            <a:r>
              <a:rPr lang="en-US" sz="1800" dirty="0"/>
              <a:t>Precision = TP (FP + TP)</a:t>
            </a:r>
          </a:p>
          <a:p>
            <a:r>
              <a:rPr lang="en-US" sz="1800" dirty="0"/>
              <a:t>F1 = 2 * (precision * recall) / (precision + recall)</a:t>
            </a:r>
          </a:p>
        </p:txBody>
      </p:sp>
    </p:spTree>
    <p:extLst>
      <p:ext uri="{BB962C8B-B14F-4D97-AF65-F5344CB8AC3E}">
        <p14:creationId xmlns:p14="http://schemas.microsoft.com/office/powerpoint/2010/main" val="25556870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83409-8FB8-4041-A13F-C147C6C62E8C}"/>
              </a:ext>
            </a:extLst>
          </p:cNvPr>
          <p:cNvSpPr>
            <a:spLocks noGrp="1"/>
          </p:cNvSpPr>
          <p:nvPr>
            <p:ph type="title"/>
          </p:nvPr>
        </p:nvSpPr>
        <p:spPr/>
        <p:txBody>
          <a:bodyPr/>
          <a:lstStyle/>
          <a:p>
            <a:r>
              <a:rPr lang="en-US" dirty="0"/>
              <a:t>Boosting</a:t>
            </a:r>
          </a:p>
        </p:txBody>
      </p:sp>
      <p:sp>
        <p:nvSpPr>
          <p:cNvPr id="3" name="Content Placeholder 2">
            <a:extLst>
              <a:ext uri="{FF2B5EF4-FFF2-40B4-BE49-F238E27FC236}">
                <a16:creationId xmlns:a16="http://schemas.microsoft.com/office/drawing/2014/main" id="{264ABF2A-CCB6-4EF6-AAB6-F7B7332C0C8F}"/>
              </a:ext>
            </a:extLst>
          </p:cNvPr>
          <p:cNvSpPr>
            <a:spLocks noGrp="1"/>
          </p:cNvSpPr>
          <p:nvPr>
            <p:ph idx="1"/>
          </p:nvPr>
        </p:nvSpPr>
        <p:spPr/>
        <p:txBody>
          <a:bodyPr/>
          <a:lstStyle/>
          <a:p>
            <a:r>
              <a:rPr lang="en-US" sz="2400" dirty="0"/>
              <a:t>Similar to bagging in that it created a random sample of observations and of features</a:t>
            </a:r>
          </a:p>
          <a:p>
            <a:r>
              <a:rPr lang="en-US" sz="2400" dirty="0"/>
              <a:t>Boosting differs in that it’s sequentially selected – that is, each tree is built using knowledge gained from previous tree. In contrast, random forests randomly select all data and build trees without an influence of other trees built.</a:t>
            </a:r>
          </a:p>
          <a:p>
            <a:r>
              <a:rPr lang="en-US" sz="2400" dirty="0"/>
              <a:t>There are multiple techniques used for boosting (i.e. Ada, Gradient Descent, and Extreme Boosting) </a:t>
            </a:r>
          </a:p>
        </p:txBody>
      </p:sp>
      <p:sp>
        <p:nvSpPr>
          <p:cNvPr id="4" name="Slide Number Placeholder 3">
            <a:extLst>
              <a:ext uri="{FF2B5EF4-FFF2-40B4-BE49-F238E27FC236}">
                <a16:creationId xmlns:a16="http://schemas.microsoft.com/office/drawing/2014/main" id="{0DA0FAB7-20C7-49C1-A785-285360CC7C7B}"/>
              </a:ext>
            </a:extLst>
          </p:cNvPr>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79A9A4E-4C82-4D44-9372-C31BB3818094}" type="slidenum">
              <a:rPr kumimoji="0" lang="en-US" sz="9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40</a:t>
            </a:fld>
            <a:endParaRPr kumimoji="0" lang="en-US" sz="900" b="0" i="0" u="none" strike="noStrike" kern="1200" cap="none" spc="0" normalizeH="0" baseline="0" noProof="0" dirty="0">
              <a:ln>
                <a:noFill/>
              </a:ln>
              <a:solidFill>
                <a:prstClr val="black">
                  <a:tint val="75000"/>
                </a:prst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703326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97D6-282E-48AB-9295-3F7F8200F880}"/>
              </a:ext>
            </a:extLst>
          </p:cNvPr>
          <p:cNvSpPr>
            <a:spLocks noGrp="1"/>
          </p:cNvSpPr>
          <p:nvPr>
            <p:ph type="title"/>
          </p:nvPr>
        </p:nvSpPr>
        <p:spPr/>
        <p:txBody>
          <a:bodyPr/>
          <a:lstStyle/>
          <a:p>
            <a:r>
              <a:rPr lang="en-US" dirty="0"/>
              <a:t>How to address the variance problem with DT’s</a:t>
            </a:r>
          </a:p>
        </p:txBody>
      </p:sp>
      <p:sp>
        <p:nvSpPr>
          <p:cNvPr id="3" name="Content Placeholder 2">
            <a:extLst>
              <a:ext uri="{FF2B5EF4-FFF2-40B4-BE49-F238E27FC236}">
                <a16:creationId xmlns:a16="http://schemas.microsoft.com/office/drawing/2014/main" id="{B9F99530-9190-4CE2-9D0D-803EBCFF0209}"/>
              </a:ext>
            </a:extLst>
          </p:cNvPr>
          <p:cNvSpPr>
            <a:spLocks noGrp="1"/>
          </p:cNvSpPr>
          <p:nvPr>
            <p:ph idx="1"/>
          </p:nvPr>
        </p:nvSpPr>
        <p:spPr/>
        <p:txBody>
          <a:bodyPr/>
          <a:lstStyle/>
          <a:p>
            <a:r>
              <a:rPr lang="en-US" dirty="0"/>
              <a:t>Approach 1: Pruning (use hyperparameter tuning)</a:t>
            </a:r>
          </a:p>
          <a:p>
            <a:pPr lvl="1"/>
            <a:r>
              <a:rPr lang="en-US" dirty="0"/>
              <a:t>Depth, Min Split size, Min information decrease, etc.</a:t>
            </a:r>
          </a:p>
          <a:p>
            <a:pPr lvl="2"/>
            <a:r>
              <a:rPr lang="en-US" dirty="0"/>
              <a:t>We saw this last class!</a:t>
            </a:r>
          </a:p>
          <a:p>
            <a:r>
              <a:rPr lang="en-US" dirty="0"/>
              <a:t>Approach 2: Use ensemble techniques</a:t>
            </a:r>
          </a:p>
          <a:p>
            <a:pPr lvl="1"/>
            <a:r>
              <a:rPr lang="en-US" dirty="0"/>
              <a:t>Bagging: </a:t>
            </a:r>
            <a:r>
              <a:rPr lang="en-US" dirty="0" err="1"/>
              <a:t>RandomForest</a:t>
            </a:r>
            <a:endParaRPr lang="en-US" dirty="0"/>
          </a:p>
          <a:p>
            <a:pPr lvl="1"/>
            <a:r>
              <a:rPr lang="en-US" dirty="0"/>
              <a:t>Boosting: AdaBoost, </a:t>
            </a:r>
            <a:r>
              <a:rPr lang="en-US" dirty="0" err="1"/>
              <a:t>GradientBoost</a:t>
            </a:r>
            <a:r>
              <a:rPr lang="en-US" dirty="0"/>
              <a:t>, </a:t>
            </a:r>
            <a:r>
              <a:rPr lang="en-US" dirty="0" err="1"/>
              <a:t>XGBoost</a:t>
            </a:r>
            <a:endParaRPr lang="en-US" dirty="0"/>
          </a:p>
          <a:p>
            <a:pPr lvl="2"/>
            <a:r>
              <a:rPr lang="en-US" dirty="0"/>
              <a:t>This is what we will look at today!</a:t>
            </a:r>
          </a:p>
        </p:txBody>
      </p:sp>
      <p:sp>
        <p:nvSpPr>
          <p:cNvPr id="4" name="Slide Number Placeholder 3">
            <a:extLst>
              <a:ext uri="{FF2B5EF4-FFF2-40B4-BE49-F238E27FC236}">
                <a16:creationId xmlns:a16="http://schemas.microsoft.com/office/drawing/2014/main" id="{3DB882F5-E6C5-4F28-A044-1312413FCCE2}"/>
              </a:ext>
            </a:extLst>
          </p:cNvPr>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79A9A4E-4C82-4D44-9372-C31BB3818094}" type="slidenum">
              <a:rPr kumimoji="0" lang="en-US" sz="9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41</a:t>
            </a:fld>
            <a:endParaRPr kumimoji="0" lang="en-US" sz="900" b="0" i="0" u="none" strike="noStrike" kern="1200" cap="none" spc="0" normalizeH="0" baseline="0" noProof="0" dirty="0">
              <a:ln>
                <a:noFill/>
              </a:ln>
              <a:solidFill>
                <a:prstClr val="black">
                  <a:tint val="75000"/>
                </a:prst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31367522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3994-A6BD-A2B3-F932-6248E448D2C2}"/>
              </a:ext>
            </a:extLst>
          </p:cNvPr>
          <p:cNvSpPr>
            <a:spLocks noGrp="1"/>
          </p:cNvSpPr>
          <p:nvPr>
            <p:ph type="title"/>
          </p:nvPr>
        </p:nvSpPr>
        <p:spPr/>
        <p:txBody>
          <a:bodyPr/>
          <a:lstStyle/>
          <a:p>
            <a:r>
              <a:rPr lang="en-US" dirty="0"/>
              <a:t>Random Forests and Boosted Trees</a:t>
            </a:r>
          </a:p>
        </p:txBody>
      </p:sp>
    </p:spTree>
    <p:extLst>
      <p:ext uri="{BB962C8B-B14F-4D97-AF65-F5344CB8AC3E}">
        <p14:creationId xmlns:p14="http://schemas.microsoft.com/office/powerpoint/2010/main" val="27770633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6E84-BCEB-4B8E-97E9-1C3D8FD8DC51}"/>
              </a:ext>
            </a:extLst>
          </p:cNvPr>
          <p:cNvSpPr>
            <a:spLocks noGrp="1"/>
          </p:cNvSpPr>
          <p:nvPr>
            <p:ph type="title"/>
          </p:nvPr>
        </p:nvSpPr>
        <p:spPr/>
        <p:txBody>
          <a:bodyPr/>
          <a:lstStyle/>
          <a:p>
            <a:r>
              <a:rPr lang="en-US" dirty="0"/>
              <a:t>Random Forests</a:t>
            </a:r>
          </a:p>
        </p:txBody>
      </p:sp>
      <p:sp>
        <p:nvSpPr>
          <p:cNvPr id="3" name="Content Placeholder 2">
            <a:extLst>
              <a:ext uri="{FF2B5EF4-FFF2-40B4-BE49-F238E27FC236}">
                <a16:creationId xmlns:a16="http://schemas.microsoft.com/office/drawing/2014/main" id="{47470EDC-49A3-49AD-82C0-5E66F0262060}"/>
              </a:ext>
            </a:extLst>
          </p:cNvPr>
          <p:cNvSpPr>
            <a:spLocks noGrp="1"/>
          </p:cNvSpPr>
          <p:nvPr>
            <p:ph idx="1"/>
          </p:nvPr>
        </p:nvSpPr>
        <p:spPr/>
        <p:txBody>
          <a:bodyPr/>
          <a:lstStyle/>
          <a:p>
            <a:r>
              <a:rPr lang="en-US" dirty="0"/>
              <a:t>An “ensemble” machine learning method.</a:t>
            </a:r>
          </a:p>
          <a:p>
            <a:r>
              <a:rPr lang="en-US" dirty="0"/>
              <a:t>A Random Forest is a bunch of Decision Trees bundled together to make a decision.</a:t>
            </a:r>
          </a:p>
          <a:p>
            <a:r>
              <a:rPr lang="en-US" sz="2300" dirty="0"/>
              <a:t>Each individual tree ‘votes’ for the classification.</a:t>
            </a:r>
          </a:p>
          <a:p>
            <a:r>
              <a:rPr lang="en-US" sz="2300" dirty="0"/>
              <a:t>Majority vote determines the predicted class/value.</a:t>
            </a:r>
          </a:p>
        </p:txBody>
      </p:sp>
      <p:sp>
        <p:nvSpPr>
          <p:cNvPr id="4" name="Slide Number Placeholder 3">
            <a:extLst>
              <a:ext uri="{FF2B5EF4-FFF2-40B4-BE49-F238E27FC236}">
                <a16:creationId xmlns:a16="http://schemas.microsoft.com/office/drawing/2014/main" id="{160AC358-C15E-4B50-951D-F9790A3470D4}"/>
              </a:ext>
            </a:extLst>
          </p:cNvPr>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79A9A4E-4C82-4D44-9372-C31BB3818094}" type="slidenum">
              <a:rPr kumimoji="0" lang="en-US" sz="9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43</a:t>
            </a:fld>
            <a:endParaRPr kumimoji="0" lang="en-US" sz="900" b="0" i="0" u="none" strike="noStrike" kern="1200" cap="none" spc="0" normalizeH="0" baseline="0" noProof="0" dirty="0">
              <a:ln>
                <a:noFill/>
              </a:ln>
              <a:solidFill>
                <a:prstClr val="black">
                  <a:tint val="75000"/>
                </a:prst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14478183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D98A8-2C03-4DB6-95AC-B2520ED68D28}"/>
              </a:ext>
            </a:extLst>
          </p:cNvPr>
          <p:cNvSpPr>
            <a:spLocks noGrp="1"/>
          </p:cNvSpPr>
          <p:nvPr>
            <p:ph type="title"/>
          </p:nvPr>
        </p:nvSpPr>
        <p:spPr>
          <a:xfrm>
            <a:off x="210979" y="-22912"/>
            <a:ext cx="7886700" cy="994172"/>
          </a:xfrm>
        </p:spPr>
        <p:txBody>
          <a:bodyPr/>
          <a:lstStyle/>
          <a:p>
            <a:r>
              <a:rPr lang="en-US" dirty="0"/>
              <a:t>Results: Random “Forest” of trees </a:t>
            </a:r>
          </a:p>
        </p:txBody>
      </p:sp>
      <p:sp>
        <p:nvSpPr>
          <p:cNvPr id="4" name="Slide Number Placeholder 3">
            <a:extLst>
              <a:ext uri="{FF2B5EF4-FFF2-40B4-BE49-F238E27FC236}">
                <a16:creationId xmlns:a16="http://schemas.microsoft.com/office/drawing/2014/main" id="{D34D637B-346D-4C49-9479-1393C48090AF}"/>
              </a:ext>
            </a:extLst>
          </p:cNvPr>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79A9A4E-4C82-4D44-9372-C31BB3818094}" type="slidenum">
              <a:rPr kumimoji="0" lang="en-US" sz="9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44</a:t>
            </a:fld>
            <a:endParaRPr kumimoji="0" lang="en-US" sz="900" b="0" i="0" u="none" strike="noStrike" kern="1200" cap="none" spc="0" normalizeH="0" baseline="0" noProof="0" dirty="0">
              <a:ln>
                <a:noFill/>
              </a:ln>
              <a:solidFill>
                <a:prstClr val="black">
                  <a:tint val="75000"/>
                </a:prstClr>
              </a:solidFill>
              <a:effectLst/>
              <a:uLnTx/>
              <a:uFillTx/>
              <a:latin typeface="Arial" panose="020B0604020202020204"/>
              <a:ea typeface="+mn-ea"/>
              <a:cs typeface="+mn-cs"/>
            </a:endParaRPr>
          </a:p>
        </p:txBody>
      </p:sp>
      <p:sp>
        <p:nvSpPr>
          <p:cNvPr id="134" name="TextBox 133">
            <a:extLst>
              <a:ext uri="{FF2B5EF4-FFF2-40B4-BE49-F238E27FC236}">
                <a16:creationId xmlns:a16="http://schemas.microsoft.com/office/drawing/2014/main" id="{9E35D910-3662-4B4F-B100-4C2C4FBBB7AD}"/>
              </a:ext>
            </a:extLst>
          </p:cNvPr>
          <p:cNvSpPr txBox="1"/>
          <p:nvPr/>
        </p:nvSpPr>
        <p:spPr>
          <a:xfrm>
            <a:off x="3743409" y="3697104"/>
            <a:ext cx="3568701" cy="461665"/>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Majority predict “Takes Loan” – Therefore, random forest model predicts “Takes Loan”</a:t>
            </a:r>
          </a:p>
        </p:txBody>
      </p:sp>
      <p:sp>
        <p:nvSpPr>
          <p:cNvPr id="6" name="Oval 5">
            <a:extLst>
              <a:ext uri="{FF2B5EF4-FFF2-40B4-BE49-F238E27FC236}">
                <a16:creationId xmlns:a16="http://schemas.microsoft.com/office/drawing/2014/main" id="{D34D9F3F-DA92-42CF-BA01-9C1AE29E1713}"/>
              </a:ext>
            </a:extLst>
          </p:cNvPr>
          <p:cNvSpPr/>
          <p:nvPr/>
        </p:nvSpPr>
        <p:spPr bwMode="auto">
          <a:xfrm>
            <a:off x="2554816" y="1168124"/>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sp>
        <p:nvSpPr>
          <p:cNvPr id="8" name="Oval 7">
            <a:extLst>
              <a:ext uri="{FF2B5EF4-FFF2-40B4-BE49-F238E27FC236}">
                <a16:creationId xmlns:a16="http://schemas.microsoft.com/office/drawing/2014/main" id="{48649A0A-1151-449D-ADEA-D58E2BEC8BB2}"/>
              </a:ext>
            </a:extLst>
          </p:cNvPr>
          <p:cNvSpPr/>
          <p:nvPr/>
        </p:nvSpPr>
        <p:spPr bwMode="auto">
          <a:xfrm>
            <a:off x="2291337" y="1561107"/>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sp>
        <p:nvSpPr>
          <p:cNvPr id="10" name="Oval 9">
            <a:extLst>
              <a:ext uri="{FF2B5EF4-FFF2-40B4-BE49-F238E27FC236}">
                <a16:creationId xmlns:a16="http://schemas.microsoft.com/office/drawing/2014/main" id="{2859602B-0370-46E4-B1DB-3C759693688A}"/>
              </a:ext>
            </a:extLst>
          </p:cNvPr>
          <p:cNvSpPr/>
          <p:nvPr/>
        </p:nvSpPr>
        <p:spPr bwMode="auto">
          <a:xfrm>
            <a:off x="2818294" y="1561107"/>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8" name="Straight Arrow Connector 17">
            <a:extLst>
              <a:ext uri="{FF2B5EF4-FFF2-40B4-BE49-F238E27FC236}">
                <a16:creationId xmlns:a16="http://schemas.microsoft.com/office/drawing/2014/main" id="{CDB3E6ED-2E11-496B-B650-65D643584F3D}"/>
              </a:ext>
            </a:extLst>
          </p:cNvPr>
          <p:cNvCxnSpPr>
            <a:stCxn id="6" idx="3"/>
            <a:endCxn id="8" idx="0"/>
          </p:cNvCxnSpPr>
          <p:nvPr/>
        </p:nvCxnSpPr>
        <p:spPr bwMode="auto">
          <a:xfrm flipH="1">
            <a:off x="2423076" y="1386838"/>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Arrow Connector 19">
            <a:extLst>
              <a:ext uri="{FF2B5EF4-FFF2-40B4-BE49-F238E27FC236}">
                <a16:creationId xmlns:a16="http://schemas.microsoft.com/office/drawing/2014/main" id="{0ECCDD60-E047-4135-A8DF-457B909FB96F}"/>
              </a:ext>
            </a:extLst>
          </p:cNvPr>
          <p:cNvCxnSpPr>
            <a:cxnSpLocks/>
            <a:stCxn id="6" idx="5"/>
            <a:endCxn id="10" idx="0"/>
          </p:cNvCxnSpPr>
          <p:nvPr/>
        </p:nvCxnSpPr>
        <p:spPr bwMode="auto">
          <a:xfrm>
            <a:off x="2779708" y="1386838"/>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6" name="Oval 25">
            <a:extLst>
              <a:ext uri="{FF2B5EF4-FFF2-40B4-BE49-F238E27FC236}">
                <a16:creationId xmlns:a16="http://schemas.microsoft.com/office/drawing/2014/main" id="{48825CFE-F100-409C-AA17-0F92CC337A5D}"/>
              </a:ext>
            </a:extLst>
          </p:cNvPr>
          <p:cNvSpPr/>
          <p:nvPr/>
        </p:nvSpPr>
        <p:spPr bwMode="auto">
          <a:xfrm>
            <a:off x="2554816" y="1954090"/>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sp>
        <p:nvSpPr>
          <p:cNvPr id="28" name="Oval 27">
            <a:extLst>
              <a:ext uri="{FF2B5EF4-FFF2-40B4-BE49-F238E27FC236}">
                <a16:creationId xmlns:a16="http://schemas.microsoft.com/office/drawing/2014/main" id="{77196339-F94B-4E57-A3A3-556877EA5B13}"/>
              </a:ext>
            </a:extLst>
          </p:cNvPr>
          <p:cNvSpPr/>
          <p:nvPr/>
        </p:nvSpPr>
        <p:spPr bwMode="auto">
          <a:xfrm>
            <a:off x="3081772" y="1954090"/>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30" name="Straight Arrow Connector 29">
            <a:extLst>
              <a:ext uri="{FF2B5EF4-FFF2-40B4-BE49-F238E27FC236}">
                <a16:creationId xmlns:a16="http://schemas.microsoft.com/office/drawing/2014/main" id="{D3AFF0EA-4D49-4703-A336-A2CE177E849A}"/>
              </a:ext>
            </a:extLst>
          </p:cNvPr>
          <p:cNvCxnSpPr>
            <a:cxnSpLocks/>
            <a:endCxn id="26" idx="0"/>
          </p:cNvCxnSpPr>
          <p:nvPr/>
        </p:nvCxnSpPr>
        <p:spPr bwMode="auto">
          <a:xfrm flipH="1">
            <a:off x="2686555" y="1779821"/>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2" name="Straight Arrow Connector 31">
            <a:extLst>
              <a:ext uri="{FF2B5EF4-FFF2-40B4-BE49-F238E27FC236}">
                <a16:creationId xmlns:a16="http://schemas.microsoft.com/office/drawing/2014/main" id="{39F4B900-0731-42B2-9801-E5B096884B54}"/>
              </a:ext>
            </a:extLst>
          </p:cNvPr>
          <p:cNvCxnSpPr>
            <a:cxnSpLocks/>
            <a:endCxn id="28" idx="0"/>
          </p:cNvCxnSpPr>
          <p:nvPr/>
        </p:nvCxnSpPr>
        <p:spPr bwMode="auto">
          <a:xfrm>
            <a:off x="3043187" y="1779821"/>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4" name="Oval 33">
            <a:extLst>
              <a:ext uri="{FF2B5EF4-FFF2-40B4-BE49-F238E27FC236}">
                <a16:creationId xmlns:a16="http://schemas.microsoft.com/office/drawing/2014/main" id="{E362431C-3BA0-4B19-B10C-A9DFD72BC4B6}"/>
              </a:ext>
            </a:extLst>
          </p:cNvPr>
          <p:cNvSpPr/>
          <p:nvPr/>
        </p:nvSpPr>
        <p:spPr bwMode="auto">
          <a:xfrm>
            <a:off x="4139061" y="1170110"/>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sp>
        <p:nvSpPr>
          <p:cNvPr id="36" name="Oval 35">
            <a:extLst>
              <a:ext uri="{FF2B5EF4-FFF2-40B4-BE49-F238E27FC236}">
                <a16:creationId xmlns:a16="http://schemas.microsoft.com/office/drawing/2014/main" id="{7FA76C7C-84B7-4557-B913-A0EB451F22C9}"/>
              </a:ext>
            </a:extLst>
          </p:cNvPr>
          <p:cNvSpPr/>
          <p:nvPr/>
        </p:nvSpPr>
        <p:spPr bwMode="auto">
          <a:xfrm>
            <a:off x="3875583" y="1563093"/>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sp>
        <p:nvSpPr>
          <p:cNvPr id="38" name="Oval 37">
            <a:extLst>
              <a:ext uri="{FF2B5EF4-FFF2-40B4-BE49-F238E27FC236}">
                <a16:creationId xmlns:a16="http://schemas.microsoft.com/office/drawing/2014/main" id="{344023A9-A508-4EFC-91E8-2E0B69885D73}"/>
              </a:ext>
            </a:extLst>
          </p:cNvPr>
          <p:cNvSpPr/>
          <p:nvPr/>
        </p:nvSpPr>
        <p:spPr bwMode="auto">
          <a:xfrm>
            <a:off x="4402539" y="1563093"/>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40" name="Straight Arrow Connector 39">
            <a:extLst>
              <a:ext uri="{FF2B5EF4-FFF2-40B4-BE49-F238E27FC236}">
                <a16:creationId xmlns:a16="http://schemas.microsoft.com/office/drawing/2014/main" id="{0193C216-A10B-4D88-B181-0546C94EC6BC}"/>
              </a:ext>
            </a:extLst>
          </p:cNvPr>
          <p:cNvCxnSpPr>
            <a:cxnSpLocks/>
            <a:stCxn id="34" idx="3"/>
            <a:endCxn id="36" idx="0"/>
          </p:cNvCxnSpPr>
          <p:nvPr/>
        </p:nvCxnSpPr>
        <p:spPr bwMode="auto">
          <a:xfrm flipH="1">
            <a:off x="4007322" y="1388824"/>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Straight Arrow Connector 41">
            <a:extLst>
              <a:ext uri="{FF2B5EF4-FFF2-40B4-BE49-F238E27FC236}">
                <a16:creationId xmlns:a16="http://schemas.microsoft.com/office/drawing/2014/main" id="{20633DA4-F8F4-44D6-B50F-2ADA8E232705}"/>
              </a:ext>
            </a:extLst>
          </p:cNvPr>
          <p:cNvCxnSpPr>
            <a:cxnSpLocks/>
            <a:stCxn id="34" idx="5"/>
            <a:endCxn id="38" idx="0"/>
          </p:cNvCxnSpPr>
          <p:nvPr/>
        </p:nvCxnSpPr>
        <p:spPr bwMode="auto">
          <a:xfrm>
            <a:off x="4363954" y="1388824"/>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2" name="Oval 51">
            <a:extLst>
              <a:ext uri="{FF2B5EF4-FFF2-40B4-BE49-F238E27FC236}">
                <a16:creationId xmlns:a16="http://schemas.microsoft.com/office/drawing/2014/main" id="{80C1767B-0833-41DD-8B85-0A1268A91BD9}"/>
              </a:ext>
            </a:extLst>
          </p:cNvPr>
          <p:cNvSpPr/>
          <p:nvPr/>
        </p:nvSpPr>
        <p:spPr bwMode="auto">
          <a:xfrm>
            <a:off x="5391382" y="1138401"/>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sp>
        <p:nvSpPr>
          <p:cNvPr id="54" name="Oval 53">
            <a:extLst>
              <a:ext uri="{FF2B5EF4-FFF2-40B4-BE49-F238E27FC236}">
                <a16:creationId xmlns:a16="http://schemas.microsoft.com/office/drawing/2014/main" id="{9C78BA1F-3724-4E20-B28F-1C4326D954AD}"/>
              </a:ext>
            </a:extLst>
          </p:cNvPr>
          <p:cNvSpPr/>
          <p:nvPr/>
        </p:nvSpPr>
        <p:spPr bwMode="auto">
          <a:xfrm>
            <a:off x="5127904" y="1531384"/>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sp>
        <p:nvSpPr>
          <p:cNvPr id="56" name="Oval 55">
            <a:extLst>
              <a:ext uri="{FF2B5EF4-FFF2-40B4-BE49-F238E27FC236}">
                <a16:creationId xmlns:a16="http://schemas.microsoft.com/office/drawing/2014/main" id="{2E987823-B2E1-4B48-96B5-B41653B8AFAE}"/>
              </a:ext>
            </a:extLst>
          </p:cNvPr>
          <p:cNvSpPr/>
          <p:nvPr/>
        </p:nvSpPr>
        <p:spPr bwMode="auto">
          <a:xfrm>
            <a:off x="5654860" y="1531384"/>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58" name="Straight Arrow Connector 57">
            <a:extLst>
              <a:ext uri="{FF2B5EF4-FFF2-40B4-BE49-F238E27FC236}">
                <a16:creationId xmlns:a16="http://schemas.microsoft.com/office/drawing/2014/main" id="{74FA5C9D-BD49-491F-9071-1A8B2A61ACC3}"/>
              </a:ext>
            </a:extLst>
          </p:cNvPr>
          <p:cNvCxnSpPr>
            <a:cxnSpLocks/>
            <a:stCxn id="52" idx="3"/>
            <a:endCxn id="54" idx="0"/>
          </p:cNvCxnSpPr>
          <p:nvPr/>
        </p:nvCxnSpPr>
        <p:spPr bwMode="auto">
          <a:xfrm flipH="1">
            <a:off x="5259643" y="1357115"/>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0" name="Straight Arrow Connector 59">
            <a:extLst>
              <a:ext uri="{FF2B5EF4-FFF2-40B4-BE49-F238E27FC236}">
                <a16:creationId xmlns:a16="http://schemas.microsoft.com/office/drawing/2014/main" id="{BC0F0C8B-B4DD-4A66-A2ED-78866B039BE7}"/>
              </a:ext>
            </a:extLst>
          </p:cNvPr>
          <p:cNvCxnSpPr>
            <a:cxnSpLocks/>
            <a:stCxn id="52" idx="5"/>
            <a:endCxn id="56" idx="0"/>
          </p:cNvCxnSpPr>
          <p:nvPr/>
        </p:nvCxnSpPr>
        <p:spPr bwMode="auto">
          <a:xfrm>
            <a:off x="5616275" y="1357115"/>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2" name="Oval 61">
            <a:extLst>
              <a:ext uri="{FF2B5EF4-FFF2-40B4-BE49-F238E27FC236}">
                <a16:creationId xmlns:a16="http://schemas.microsoft.com/office/drawing/2014/main" id="{9B4C0842-3B2D-4CA9-B3D6-B8288CC3F187}"/>
              </a:ext>
            </a:extLst>
          </p:cNvPr>
          <p:cNvSpPr/>
          <p:nvPr/>
        </p:nvSpPr>
        <p:spPr bwMode="auto">
          <a:xfrm>
            <a:off x="5391382" y="1924367"/>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sp>
        <p:nvSpPr>
          <p:cNvPr id="64" name="Oval 63">
            <a:extLst>
              <a:ext uri="{FF2B5EF4-FFF2-40B4-BE49-F238E27FC236}">
                <a16:creationId xmlns:a16="http://schemas.microsoft.com/office/drawing/2014/main" id="{82AE6ACC-9967-402E-AFEE-E00646F08949}"/>
              </a:ext>
            </a:extLst>
          </p:cNvPr>
          <p:cNvSpPr/>
          <p:nvPr/>
        </p:nvSpPr>
        <p:spPr bwMode="auto">
          <a:xfrm>
            <a:off x="5918339" y="1924367"/>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66" name="Straight Arrow Connector 65">
            <a:extLst>
              <a:ext uri="{FF2B5EF4-FFF2-40B4-BE49-F238E27FC236}">
                <a16:creationId xmlns:a16="http://schemas.microsoft.com/office/drawing/2014/main" id="{91E2AD02-8A36-4837-A733-9858F0387021}"/>
              </a:ext>
            </a:extLst>
          </p:cNvPr>
          <p:cNvCxnSpPr>
            <a:cxnSpLocks/>
            <a:endCxn id="62" idx="0"/>
          </p:cNvCxnSpPr>
          <p:nvPr/>
        </p:nvCxnSpPr>
        <p:spPr bwMode="auto">
          <a:xfrm flipH="1">
            <a:off x="5523121" y="1750098"/>
            <a:ext cx="170326"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8" name="Straight Arrow Connector 67">
            <a:extLst>
              <a:ext uri="{FF2B5EF4-FFF2-40B4-BE49-F238E27FC236}">
                <a16:creationId xmlns:a16="http://schemas.microsoft.com/office/drawing/2014/main" id="{64E8A616-2E59-4BA6-9113-9C8992679AEB}"/>
              </a:ext>
            </a:extLst>
          </p:cNvPr>
          <p:cNvCxnSpPr>
            <a:cxnSpLocks/>
            <a:endCxn id="64" idx="0"/>
          </p:cNvCxnSpPr>
          <p:nvPr/>
        </p:nvCxnSpPr>
        <p:spPr bwMode="auto">
          <a:xfrm>
            <a:off x="5879753" y="1750098"/>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0" name="Oval 69">
            <a:extLst>
              <a:ext uri="{FF2B5EF4-FFF2-40B4-BE49-F238E27FC236}">
                <a16:creationId xmlns:a16="http://schemas.microsoft.com/office/drawing/2014/main" id="{CB58C2CA-2605-440D-8864-380DF626AB0E}"/>
              </a:ext>
            </a:extLst>
          </p:cNvPr>
          <p:cNvSpPr/>
          <p:nvPr/>
        </p:nvSpPr>
        <p:spPr bwMode="auto">
          <a:xfrm>
            <a:off x="6835847" y="1149951"/>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sp>
        <p:nvSpPr>
          <p:cNvPr id="72" name="Oval 71">
            <a:extLst>
              <a:ext uri="{FF2B5EF4-FFF2-40B4-BE49-F238E27FC236}">
                <a16:creationId xmlns:a16="http://schemas.microsoft.com/office/drawing/2014/main" id="{BA40A942-4C6A-48FE-AF1C-4612F5AEFF58}"/>
              </a:ext>
            </a:extLst>
          </p:cNvPr>
          <p:cNvSpPr/>
          <p:nvPr/>
        </p:nvSpPr>
        <p:spPr bwMode="auto">
          <a:xfrm>
            <a:off x="6572369" y="1542934"/>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sp>
        <p:nvSpPr>
          <p:cNvPr id="74" name="Oval 73">
            <a:extLst>
              <a:ext uri="{FF2B5EF4-FFF2-40B4-BE49-F238E27FC236}">
                <a16:creationId xmlns:a16="http://schemas.microsoft.com/office/drawing/2014/main" id="{54186289-89FA-45CD-8761-2C2AE598C22B}"/>
              </a:ext>
            </a:extLst>
          </p:cNvPr>
          <p:cNvSpPr/>
          <p:nvPr/>
        </p:nvSpPr>
        <p:spPr bwMode="auto">
          <a:xfrm>
            <a:off x="7099325" y="1542934"/>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76" name="Straight Arrow Connector 75">
            <a:extLst>
              <a:ext uri="{FF2B5EF4-FFF2-40B4-BE49-F238E27FC236}">
                <a16:creationId xmlns:a16="http://schemas.microsoft.com/office/drawing/2014/main" id="{324C1112-FC01-4B54-80E1-DD4989AB95D6}"/>
              </a:ext>
            </a:extLst>
          </p:cNvPr>
          <p:cNvCxnSpPr>
            <a:cxnSpLocks/>
            <a:stCxn id="70" idx="3"/>
            <a:endCxn id="72" idx="0"/>
          </p:cNvCxnSpPr>
          <p:nvPr/>
        </p:nvCxnSpPr>
        <p:spPr bwMode="auto">
          <a:xfrm flipH="1">
            <a:off x="6704108" y="1368665"/>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Straight Arrow Connector 77">
            <a:extLst>
              <a:ext uri="{FF2B5EF4-FFF2-40B4-BE49-F238E27FC236}">
                <a16:creationId xmlns:a16="http://schemas.microsoft.com/office/drawing/2014/main" id="{8B5F6E91-CD2B-4A63-A649-765D0B5C318B}"/>
              </a:ext>
            </a:extLst>
          </p:cNvPr>
          <p:cNvCxnSpPr>
            <a:cxnSpLocks/>
            <a:stCxn id="70" idx="5"/>
            <a:endCxn id="74" idx="0"/>
          </p:cNvCxnSpPr>
          <p:nvPr/>
        </p:nvCxnSpPr>
        <p:spPr bwMode="auto">
          <a:xfrm>
            <a:off x="7060740" y="1368665"/>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0" name="Oval 79">
            <a:extLst>
              <a:ext uri="{FF2B5EF4-FFF2-40B4-BE49-F238E27FC236}">
                <a16:creationId xmlns:a16="http://schemas.microsoft.com/office/drawing/2014/main" id="{5905A95D-8F02-46A3-88E9-61FE94247788}"/>
              </a:ext>
            </a:extLst>
          </p:cNvPr>
          <p:cNvSpPr/>
          <p:nvPr/>
        </p:nvSpPr>
        <p:spPr bwMode="auto">
          <a:xfrm>
            <a:off x="6308890" y="1939768"/>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sp>
        <p:nvSpPr>
          <p:cNvPr id="82" name="Oval 81">
            <a:extLst>
              <a:ext uri="{FF2B5EF4-FFF2-40B4-BE49-F238E27FC236}">
                <a16:creationId xmlns:a16="http://schemas.microsoft.com/office/drawing/2014/main" id="{FFF02077-351D-4158-A0BC-FD068B544680}"/>
              </a:ext>
            </a:extLst>
          </p:cNvPr>
          <p:cNvSpPr/>
          <p:nvPr/>
        </p:nvSpPr>
        <p:spPr bwMode="auto">
          <a:xfrm>
            <a:off x="6835847" y="1939768"/>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84" name="Straight Arrow Connector 83">
            <a:extLst>
              <a:ext uri="{FF2B5EF4-FFF2-40B4-BE49-F238E27FC236}">
                <a16:creationId xmlns:a16="http://schemas.microsoft.com/office/drawing/2014/main" id="{FDAC75B7-9714-4DFD-AE35-FAE64504D57C}"/>
              </a:ext>
            </a:extLst>
          </p:cNvPr>
          <p:cNvCxnSpPr>
            <a:cxnSpLocks/>
            <a:endCxn id="80" idx="0"/>
          </p:cNvCxnSpPr>
          <p:nvPr/>
        </p:nvCxnSpPr>
        <p:spPr bwMode="auto">
          <a:xfrm flipH="1">
            <a:off x="6440629" y="1765499"/>
            <a:ext cx="170326"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6" name="Straight Arrow Connector 85">
            <a:extLst>
              <a:ext uri="{FF2B5EF4-FFF2-40B4-BE49-F238E27FC236}">
                <a16:creationId xmlns:a16="http://schemas.microsoft.com/office/drawing/2014/main" id="{538FD534-6AFF-4B3A-B36A-3E562EDE296B}"/>
              </a:ext>
            </a:extLst>
          </p:cNvPr>
          <p:cNvCxnSpPr>
            <a:cxnSpLocks/>
            <a:endCxn id="82" idx="0"/>
          </p:cNvCxnSpPr>
          <p:nvPr/>
        </p:nvCxnSpPr>
        <p:spPr bwMode="auto">
          <a:xfrm>
            <a:off x="6797261" y="1765499"/>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8" name="Oval 87">
            <a:extLst>
              <a:ext uri="{FF2B5EF4-FFF2-40B4-BE49-F238E27FC236}">
                <a16:creationId xmlns:a16="http://schemas.microsoft.com/office/drawing/2014/main" id="{76B917D0-009E-41AB-87A8-E0A872ED9D8E}"/>
              </a:ext>
            </a:extLst>
          </p:cNvPr>
          <p:cNvSpPr/>
          <p:nvPr/>
        </p:nvSpPr>
        <p:spPr bwMode="auto">
          <a:xfrm>
            <a:off x="3612549" y="1956076"/>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sp>
        <p:nvSpPr>
          <p:cNvPr id="90" name="Oval 89">
            <a:extLst>
              <a:ext uri="{FF2B5EF4-FFF2-40B4-BE49-F238E27FC236}">
                <a16:creationId xmlns:a16="http://schemas.microsoft.com/office/drawing/2014/main" id="{64329649-AF46-4EC7-B7D5-7F66217851CD}"/>
              </a:ext>
            </a:extLst>
          </p:cNvPr>
          <p:cNvSpPr/>
          <p:nvPr/>
        </p:nvSpPr>
        <p:spPr bwMode="auto">
          <a:xfrm>
            <a:off x="4139506" y="1956076"/>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92" name="Straight Arrow Connector 91">
            <a:extLst>
              <a:ext uri="{FF2B5EF4-FFF2-40B4-BE49-F238E27FC236}">
                <a16:creationId xmlns:a16="http://schemas.microsoft.com/office/drawing/2014/main" id="{F4BA7FC9-2587-477B-B338-BA9DB533798F}"/>
              </a:ext>
            </a:extLst>
          </p:cNvPr>
          <p:cNvCxnSpPr>
            <a:cxnSpLocks/>
            <a:endCxn id="88" idx="0"/>
          </p:cNvCxnSpPr>
          <p:nvPr/>
        </p:nvCxnSpPr>
        <p:spPr bwMode="auto">
          <a:xfrm flipH="1">
            <a:off x="3744288" y="1781807"/>
            <a:ext cx="170326"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4" name="Straight Arrow Connector 93">
            <a:extLst>
              <a:ext uri="{FF2B5EF4-FFF2-40B4-BE49-F238E27FC236}">
                <a16:creationId xmlns:a16="http://schemas.microsoft.com/office/drawing/2014/main" id="{9678E9D5-2A28-4D12-8C0D-FFE2A26F0FB8}"/>
              </a:ext>
            </a:extLst>
          </p:cNvPr>
          <p:cNvCxnSpPr>
            <a:cxnSpLocks/>
            <a:endCxn id="90" idx="0"/>
          </p:cNvCxnSpPr>
          <p:nvPr/>
        </p:nvCxnSpPr>
        <p:spPr bwMode="auto">
          <a:xfrm>
            <a:off x="4100920" y="1781807"/>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6" name="Oval 95">
            <a:extLst>
              <a:ext uri="{FF2B5EF4-FFF2-40B4-BE49-F238E27FC236}">
                <a16:creationId xmlns:a16="http://schemas.microsoft.com/office/drawing/2014/main" id="{BADBCCDB-54E2-44C1-8BCE-A7A25AB305E2}"/>
              </a:ext>
            </a:extLst>
          </p:cNvPr>
          <p:cNvSpPr/>
          <p:nvPr/>
        </p:nvSpPr>
        <p:spPr bwMode="auto">
          <a:xfrm>
            <a:off x="5127904" y="2325974"/>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sp>
        <p:nvSpPr>
          <p:cNvPr id="98" name="Oval 97">
            <a:extLst>
              <a:ext uri="{FF2B5EF4-FFF2-40B4-BE49-F238E27FC236}">
                <a16:creationId xmlns:a16="http://schemas.microsoft.com/office/drawing/2014/main" id="{D313C3BD-0780-4B5E-851B-44FD072208E3}"/>
              </a:ext>
            </a:extLst>
          </p:cNvPr>
          <p:cNvSpPr/>
          <p:nvPr/>
        </p:nvSpPr>
        <p:spPr bwMode="auto">
          <a:xfrm>
            <a:off x="5654860" y="2325974"/>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00" name="Straight Arrow Connector 99">
            <a:extLst>
              <a:ext uri="{FF2B5EF4-FFF2-40B4-BE49-F238E27FC236}">
                <a16:creationId xmlns:a16="http://schemas.microsoft.com/office/drawing/2014/main" id="{8E75D09A-410B-43AB-B0FC-3B7E9C666D1E}"/>
              </a:ext>
            </a:extLst>
          </p:cNvPr>
          <p:cNvCxnSpPr>
            <a:cxnSpLocks/>
            <a:endCxn id="96" idx="0"/>
          </p:cNvCxnSpPr>
          <p:nvPr/>
        </p:nvCxnSpPr>
        <p:spPr bwMode="auto">
          <a:xfrm flipH="1">
            <a:off x="5259643" y="2151705"/>
            <a:ext cx="170326"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2" name="Straight Arrow Connector 101">
            <a:extLst>
              <a:ext uri="{FF2B5EF4-FFF2-40B4-BE49-F238E27FC236}">
                <a16:creationId xmlns:a16="http://schemas.microsoft.com/office/drawing/2014/main" id="{A899FA86-F25D-4962-975B-DA8CC2F27CBE}"/>
              </a:ext>
            </a:extLst>
          </p:cNvPr>
          <p:cNvCxnSpPr>
            <a:cxnSpLocks/>
            <a:endCxn id="98" idx="0"/>
          </p:cNvCxnSpPr>
          <p:nvPr/>
        </p:nvCxnSpPr>
        <p:spPr bwMode="auto">
          <a:xfrm>
            <a:off x="5616275" y="2151705"/>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3" name="TextBox 102">
            <a:extLst>
              <a:ext uri="{FF2B5EF4-FFF2-40B4-BE49-F238E27FC236}">
                <a16:creationId xmlns:a16="http://schemas.microsoft.com/office/drawing/2014/main" id="{5B0431C9-F744-4768-AA2C-37FBD6A8E626}"/>
              </a:ext>
            </a:extLst>
          </p:cNvPr>
          <p:cNvSpPr txBox="1"/>
          <p:nvPr/>
        </p:nvSpPr>
        <p:spPr>
          <a:xfrm>
            <a:off x="2352852" y="2309548"/>
            <a:ext cx="849913" cy="24622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Takes Loan</a:t>
            </a:r>
          </a:p>
        </p:txBody>
      </p:sp>
      <p:sp>
        <p:nvSpPr>
          <p:cNvPr id="105" name="TextBox 104">
            <a:extLst>
              <a:ext uri="{FF2B5EF4-FFF2-40B4-BE49-F238E27FC236}">
                <a16:creationId xmlns:a16="http://schemas.microsoft.com/office/drawing/2014/main" id="{AB6F7C1E-BBFC-421A-9836-4CBFBA26877D}"/>
              </a:ext>
            </a:extLst>
          </p:cNvPr>
          <p:cNvSpPr txBox="1"/>
          <p:nvPr/>
        </p:nvSpPr>
        <p:spPr>
          <a:xfrm>
            <a:off x="3652402" y="2220958"/>
            <a:ext cx="1253869" cy="24622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E7E6E6">
                    <a:lumMod val="75000"/>
                  </a:srgbClr>
                </a:solidFill>
                <a:effectLst/>
                <a:uLnTx/>
                <a:uFillTx/>
                <a:latin typeface="Arial" panose="020B0604020202020204" pitchFamily="34" charset="0"/>
                <a:ea typeface="+mn-ea"/>
                <a:cs typeface="Arial" panose="020B0604020202020204" pitchFamily="34" charset="0"/>
              </a:rPr>
              <a:t>Doesn’t Take Loan</a:t>
            </a:r>
          </a:p>
        </p:txBody>
      </p:sp>
      <p:sp>
        <p:nvSpPr>
          <p:cNvPr id="107" name="TextBox 106">
            <a:extLst>
              <a:ext uri="{FF2B5EF4-FFF2-40B4-BE49-F238E27FC236}">
                <a16:creationId xmlns:a16="http://schemas.microsoft.com/office/drawing/2014/main" id="{73036422-9A72-4C27-9A6E-481987C5B569}"/>
              </a:ext>
            </a:extLst>
          </p:cNvPr>
          <p:cNvSpPr txBox="1"/>
          <p:nvPr/>
        </p:nvSpPr>
        <p:spPr>
          <a:xfrm>
            <a:off x="5093331" y="2595846"/>
            <a:ext cx="849913" cy="24622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Takes Loan</a:t>
            </a:r>
          </a:p>
        </p:txBody>
      </p:sp>
      <p:sp>
        <p:nvSpPr>
          <p:cNvPr id="109" name="TextBox 108">
            <a:extLst>
              <a:ext uri="{FF2B5EF4-FFF2-40B4-BE49-F238E27FC236}">
                <a16:creationId xmlns:a16="http://schemas.microsoft.com/office/drawing/2014/main" id="{C553CDB2-3C45-4939-AEB1-97E2B9154051}"/>
              </a:ext>
            </a:extLst>
          </p:cNvPr>
          <p:cNvSpPr txBox="1"/>
          <p:nvPr/>
        </p:nvSpPr>
        <p:spPr>
          <a:xfrm>
            <a:off x="6353674" y="2230482"/>
            <a:ext cx="849913" cy="24622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Takes Loan</a:t>
            </a:r>
          </a:p>
        </p:txBody>
      </p:sp>
      <p:sp>
        <p:nvSpPr>
          <p:cNvPr id="113" name="Oval 112">
            <a:extLst>
              <a:ext uri="{FF2B5EF4-FFF2-40B4-BE49-F238E27FC236}">
                <a16:creationId xmlns:a16="http://schemas.microsoft.com/office/drawing/2014/main" id="{332FEC97-EEDD-4614-A877-8F78980DBF42}"/>
              </a:ext>
            </a:extLst>
          </p:cNvPr>
          <p:cNvSpPr/>
          <p:nvPr/>
        </p:nvSpPr>
        <p:spPr bwMode="auto">
          <a:xfrm>
            <a:off x="8093942" y="1160068"/>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5" name="Oval 114">
            <a:extLst>
              <a:ext uri="{FF2B5EF4-FFF2-40B4-BE49-F238E27FC236}">
                <a16:creationId xmlns:a16="http://schemas.microsoft.com/office/drawing/2014/main" id="{A4524E66-E1D1-4282-8A10-BD8E53463059}"/>
              </a:ext>
            </a:extLst>
          </p:cNvPr>
          <p:cNvSpPr/>
          <p:nvPr/>
        </p:nvSpPr>
        <p:spPr bwMode="auto">
          <a:xfrm>
            <a:off x="7830464" y="1553051"/>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7" name="Oval 116">
            <a:extLst>
              <a:ext uri="{FF2B5EF4-FFF2-40B4-BE49-F238E27FC236}">
                <a16:creationId xmlns:a16="http://schemas.microsoft.com/office/drawing/2014/main" id="{78C185E7-09D5-4F3B-BD37-5071AE246C0F}"/>
              </a:ext>
            </a:extLst>
          </p:cNvPr>
          <p:cNvSpPr/>
          <p:nvPr/>
        </p:nvSpPr>
        <p:spPr bwMode="auto">
          <a:xfrm>
            <a:off x="8357420" y="1553051"/>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9" name="Straight Arrow Connector 118">
            <a:extLst>
              <a:ext uri="{FF2B5EF4-FFF2-40B4-BE49-F238E27FC236}">
                <a16:creationId xmlns:a16="http://schemas.microsoft.com/office/drawing/2014/main" id="{E9CEC7AF-C144-498B-B777-E7B2E50C11F8}"/>
              </a:ext>
            </a:extLst>
          </p:cNvPr>
          <p:cNvCxnSpPr>
            <a:cxnSpLocks/>
            <a:stCxn id="113" idx="3"/>
            <a:endCxn id="115" idx="0"/>
          </p:cNvCxnSpPr>
          <p:nvPr/>
        </p:nvCxnSpPr>
        <p:spPr bwMode="auto">
          <a:xfrm flipH="1">
            <a:off x="7962203" y="1378782"/>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1" name="Straight Arrow Connector 120">
            <a:extLst>
              <a:ext uri="{FF2B5EF4-FFF2-40B4-BE49-F238E27FC236}">
                <a16:creationId xmlns:a16="http://schemas.microsoft.com/office/drawing/2014/main" id="{8E60A863-FD84-4DD6-A070-416703749BBC}"/>
              </a:ext>
            </a:extLst>
          </p:cNvPr>
          <p:cNvCxnSpPr>
            <a:cxnSpLocks/>
            <a:stCxn id="113" idx="5"/>
            <a:endCxn id="117" idx="0"/>
          </p:cNvCxnSpPr>
          <p:nvPr/>
        </p:nvCxnSpPr>
        <p:spPr bwMode="auto">
          <a:xfrm>
            <a:off x="8318835" y="1378782"/>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3" name="TextBox 132">
            <a:extLst>
              <a:ext uri="{FF2B5EF4-FFF2-40B4-BE49-F238E27FC236}">
                <a16:creationId xmlns:a16="http://schemas.microsoft.com/office/drawing/2014/main" id="{757CFB87-5742-4CDC-BA59-E37183877F4C}"/>
              </a:ext>
            </a:extLst>
          </p:cNvPr>
          <p:cNvSpPr txBox="1"/>
          <p:nvPr/>
        </p:nvSpPr>
        <p:spPr>
          <a:xfrm>
            <a:off x="7598397" y="2001294"/>
            <a:ext cx="1253869" cy="24622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E7E6E6">
                    <a:lumMod val="75000"/>
                  </a:srgbClr>
                </a:solidFill>
                <a:effectLst/>
                <a:uLnTx/>
                <a:uFillTx/>
                <a:latin typeface="Arial" panose="020B0604020202020204" pitchFamily="34" charset="0"/>
                <a:ea typeface="+mn-ea"/>
                <a:cs typeface="Arial" panose="020B0604020202020204" pitchFamily="34" charset="0"/>
              </a:rPr>
              <a:t>Doesn’t Take Loan</a:t>
            </a:r>
          </a:p>
        </p:txBody>
      </p:sp>
      <p:cxnSp>
        <p:nvCxnSpPr>
          <p:cNvPr id="136" name="Straight Arrow Connector 135">
            <a:extLst>
              <a:ext uri="{FF2B5EF4-FFF2-40B4-BE49-F238E27FC236}">
                <a16:creationId xmlns:a16="http://schemas.microsoft.com/office/drawing/2014/main" id="{95DA5A5B-C053-40AF-BA8C-C261BCAB35BE}"/>
              </a:ext>
            </a:extLst>
          </p:cNvPr>
          <p:cNvCxnSpPr>
            <a:cxnSpLocks/>
          </p:cNvCxnSpPr>
          <p:nvPr/>
        </p:nvCxnSpPr>
        <p:spPr bwMode="auto">
          <a:xfrm>
            <a:off x="4093424" y="2475822"/>
            <a:ext cx="1181888" cy="1187710"/>
          </a:xfrm>
          <a:prstGeom prst="straightConnector1">
            <a:avLst/>
          </a:prstGeom>
          <a:solidFill>
            <a:schemeClr val="accent1"/>
          </a:solidFill>
          <a:ln w="9525" cap="flat" cmpd="sng" algn="ctr">
            <a:solidFill>
              <a:schemeClr val="tx1">
                <a:lumMod val="50000"/>
                <a:lumOff val="50000"/>
              </a:schemeClr>
            </a:solidFill>
            <a:prstDash val="dash"/>
            <a:round/>
            <a:headEnd type="none" w="med" len="med"/>
            <a:tailEnd type="triangle"/>
          </a:ln>
          <a:effectLst/>
        </p:spPr>
      </p:cxnSp>
      <p:cxnSp>
        <p:nvCxnSpPr>
          <p:cNvPr id="138" name="Straight Arrow Connector 137">
            <a:extLst>
              <a:ext uri="{FF2B5EF4-FFF2-40B4-BE49-F238E27FC236}">
                <a16:creationId xmlns:a16="http://schemas.microsoft.com/office/drawing/2014/main" id="{D5690815-6310-4CAA-8BE5-4D91747DFB68}"/>
              </a:ext>
            </a:extLst>
          </p:cNvPr>
          <p:cNvCxnSpPr>
            <a:cxnSpLocks/>
          </p:cNvCxnSpPr>
          <p:nvPr/>
        </p:nvCxnSpPr>
        <p:spPr bwMode="auto">
          <a:xfrm>
            <a:off x="2832349" y="2502568"/>
            <a:ext cx="2242518" cy="1212323"/>
          </a:xfrm>
          <a:prstGeom prst="straightConnector1">
            <a:avLst/>
          </a:prstGeom>
          <a:solidFill>
            <a:schemeClr val="accent1"/>
          </a:solidFill>
          <a:ln w="9525" cap="flat" cmpd="sng" algn="ctr">
            <a:solidFill>
              <a:schemeClr val="tx1">
                <a:lumMod val="50000"/>
                <a:lumOff val="50000"/>
              </a:schemeClr>
            </a:solidFill>
            <a:prstDash val="dash"/>
            <a:round/>
            <a:headEnd type="none" w="med" len="med"/>
            <a:tailEnd type="triangle"/>
          </a:ln>
          <a:effectLst/>
        </p:spPr>
      </p:cxnSp>
      <p:cxnSp>
        <p:nvCxnSpPr>
          <p:cNvPr id="143" name="Straight Arrow Connector 142">
            <a:extLst>
              <a:ext uri="{FF2B5EF4-FFF2-40B4-BE49-F238E27FC236}">
                <a16:creationId xmlns:a16="http://schemas.microsoft.com/office/drawing/2014/main" id="{8E7214E5-D5F6-4B1B-9BFA-A466BC952FFF}"/>
              </a:ext>
            </a:extLst>
          </p:cNvPr>
          <p:cNvCxnSpPr>
            <a:cxnSpLocks/>
            <a:stCxn id="107" idx="2"/>
            <a:endCxn id="134" idx="0"/>
          </p:cNvCxnSpPr>
          <p:nvPr/>
        </p:nvCxnSpPr>
        <p:spPr bwMode="auto">
          <a:xfrm>
            <a:off x="5518288" y="2842067"/>
            <a:ext cx="9472" cy="855037"/>
          </a:xfrm>
          <a:prstGeom prst="straightConnector1">
            <a:avLst/>
          </a:prstGeom>
          <a:solidFill>
            <a:schemeClr val="accent1"/>
          </a:solidFill>
          <a:ln w="9525" cap="flat" cmpd="sng" algn="ctr">
            <a:solidFill>
              <a:schemeClr val="tx1">
                <a:lumMod val="50000"/>
                <a:lumOff val="50000"/>
              </a:schemeClr>
            </a:solidFill>
            <a:prstDash val="dash"/>
            <a:round/>
            <a:headEnd type="none" w="med" len="med"/>
            <a:tailEnd type="triangle"/>
          </a:ln>
          <a:effectLst/>
        </p:spPr>
      </p:cxnSp>
      <p:cxnSp>
        <p:nvCxnSpPr>
          <p:cNvPr id="146" name="Straight Arrow Connector 145">
            <a:extLst>
              <a:ext uri="{FF2B5EF4-FFF2-40B4-BE49-F238E27FC236}">
                <a16:creationId xmlns:a16="http://schemas.microsoft.com/office/drawing/2014/main" id="{0ADB316A-BBAE-4E12-AF27-B4242787931F}"/>
              </a:ext>
            </a:extLst>
          </p:cNvPr>
          <p:cNvCxnSpPr>
            <a:cxnSpLocks/>
            <a:stCxn id="109" idx="2"/>
          </p:cNvCxnSpPr>
          <p:nvPr/>
        </p:nvCxnSpPr>
        <p:spPr bwMode="auto">
          <a:xfrm flipH="1">
            <a:off x="5756939" y="2476703"/>
            <a:ext cx="1021692" cy="1202217"/>
          </a:xfrm>
          <a:prstGeom prst="straightConnector1">
            <a:avLst/>
          </a:prstGeom>
          <a:solidFill>
            <a:schemeClr val="accent1"/>
          </a:solidFill>
          <a:ln w="9525" cap="flat" cmpd="sng" algn="ctr">
            <a:solidFill>
              <a:schemeClr val="tx1">
                <a:lumMod val="50000"/>
                <a:lumOff val="50000"/>
              </a:schemeClr>
            </a:solidFill>
            <a:prstDash val="dash"/>
            <a:round/>
            <a:headEnd type="none" w="med" len="med"/>
            <a:tailEnd type="triangle"/>
          </a:ln>
          <a:effectLst/>
        </p:spPr>
      </p:cxnSp>
      <p:cxnSp>
        <p:nvCxnSpPr>
          <p:cNvPr id="149" name="Straight Arrow Connector 148">
            <a:extLst>
              <a:ext uri="{FF2B5EF4-FFF2-40B4-BE49-F238E27FC236}">
                <a16:creationId xmlns:a16="http://schemas.microsoft.com/office/drawing/2014/main" id="{A1BC8955-2460-4800-9315-AD4EFE6AC75F}"/>
              </a:ext>
            </a:extLst>
          </p:cNvPr>
          <p:cNvCxnSpPr>
            <a:cxnSpLocks/>
            <a:stCxn id="133" idx="2"/>
          </p:cNvCxnSpPr>
          <p:nvPr/>
        </p:nvCxnSpPr>
        <p:spPr bwMode="auto">
          <a:xfrm flipH="1">
            <a:off x="5981829" y="2247515"/>
            <a:ext cx="2243503" cy="1472544"/>
          </a:xfrm>
          <a:prstGeom prst="straightConnector1">
            <a:avLst/>
          </a:prstGeom>
          <a:solidFill>
            <a:schemeClr val="accent1"/>
          </a:solidFill>
          <a:ln w="9525" cap="flat" cmpd="sng" algn="ctr">
            <a:solidFill>
              <a:schemeClr val="tx1">
                <a:lumMod val="50000"/>
                <a:lumOff val="50000"/>
              </a:schemeClr>
            </a:solidFill>
            <a:prstDash val="dash"/>
            <a:round/>
            <a:headEnd type="none" w="med" len="med"/>
            <a:tailEnd type="triangle"/>
          </a:ln>
          <a:effectLst/>
        </p:spPr>
      </p:cxnSp>
      <p:sp>
        <p:nvSpPr>
          <p:cNvPr id="3" name="TextBox 2">
            <a:extLst>
              <a:ext uri="{FF2B5EF4-FFF2-40B4-BE49-F238E27FC236}">
                <a16:creationId xmlns:a16="http://schemas.microsoft.com/office/drawing/2014/main" id="{6D00E6A5-E9F2-4637-979F-CEC5FA339740}"/>
              </a:ext>
            </a:extLst>
          </p:cNvPr>
          <p:cNvSpPr txBox="1"/>
          <p:nvPr/>
        </p:nvSpPr>
        <p:spPr>
          <a:xfrm>
            <a:off x="2252317" y="966992"/>
            <a:ext cx="1220206" cy="24622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E7E6E6">
                    <a:lumMod val="75000"/>
                  </a:srgbClr>
                </a:solidFill>
                <a:effectLst/>
                <a:uLnTx/>
                <a:uFillTx/>
                <a:latin typeface="Arial" panose="020B0604020202020204" pitchFamily="34" charset="0"/>
                <a:ea typeface="+mn-ea"/>
                <a:cs typeface="Arial" panose="020B0604020202020204" pitchFamily="34" charset="0"/>
              </a:rPr>
              <a:t>Random sample 1</a:t>
            </a:r>
          </a:p>
        </p:txBody>
      </p:sp>
      <p:sp>
        <p:nvSpPr>
          <p:cNvPr id="7" name="TextBox 6">
            <a:extLst>
              <a:ext uri="{FF2B5EF4-FFF2-40B4-BE49-F238E27FC236}">
                <a16:creationId xmlns:a16="http://schemas.microsoft.com/office/drawing/2014/main" id="{35C8D0DA-4451-45B6-8850-3670891F79FC}"/>
              </a:ext>
            </a:extLst>
          </p:cNvPr>
          <p:cNvSpPr txBox="1"/>
          <p:nvPr/>
        </p:nvSpPr>
        <p:spPr>
          <a:xfrm>
            <a:off x="3743409" y="978484"/>
            <a:ext cx="1220206" cy="24622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E7E6E6">
                    <a:lumMod val="75000"/>
                  </a:srgbClr>
                </a:solidFill>
                <a:effectLst/>
                <a:uLnTx/>
                <a:uFillTx/>
                <a:latin typeface="Arial" panose="020B0604020202020204" pitchFamily="34" charset="0"/>
                <a:ea typeface="+mn-ea"/>
                <a:cs typeface="Arial" panose="020B0604020202020204" pitchFamily="34" charset="0"/>
              </a:rPr>
              <a:t>Random sample 2</a:t>
            </a:r>
          </a:p>
        </p:txBody>
      </p:sp>
      <p:sp>
        <p:nvSpPr>
          <p:cNvPr id="9" name="TextBox 8">
            <a:extLst>
              <a:ext uri="{FF2B5EF4-FFF2-40B4-BE49-F238E27FC236}">
                <a16:creationId xmlns:a16="http://schemas.microsoft.com/office/drawing/2014/main" id="{3330D31B-ACB5-4136-96CA-E3A49FC52CEC}"/>
              </a:ext>
            </a:extLst>
          </p:cNvPr>
          <p:cNvSpPr txBox="1"/>
          <p:nvPr/>
        </p:nvSpPr>
        <p:spPr>
          <a:xfrm>
            <a:off x="5074867" y="931135"/>
            <a:ext cx="1220206" cy="24622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E7E6E6">
                    <a:lumMod val="75000"/>
                  </a:srgbClr>
                </a:solidFill>
                <a:effectLst/>
                <a:uLnTx/>
                <a:uFillTx/>
                <a:latin typeface="Arial" panose="020B0604020202020204" pitchFamily="34" charset="0"/>
                <a:ea typeface="+mn-ea"/>
                <a:cs typeface="Arial" panose="020B0604020202020204" pitchFamily="34" charset="0"/>
              </a:rPr>
              <a:t>Random sample 3</a:t>
            </a:r>
          </a:p>
        </p:txBody>
      </p:sp>
      <p:sp>
        <p:nvSpPr>
          <p:cNvPr id="11" name="TextBox 10">
            <a:extLst>
              <a:ext uri="{FF2B5EF4-FFF2-40B4-BE49-F238E27FC236}">
                <a16:creationId xmlns:a16="http://schemas.microsoft.com/office/drawing/2014/main" id="{28696C2C-9C95-4B1E-AE28-97395A765FD4}"/>
              </a:ext>
            </a:extLst>
          </p:cNvPr>
          <p:cNvSpPr txBox="1"/>
          <p:nvPr/>
        </p:nvSpPr>
        <p:spPr>
          <a:xfrm>
            <a:off x="6461339" y="945423"/>
            <a:ext cx="1220206" cy="24622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E7E6E6">
                    <a:lumMod val="75000"/>
                  </a:srgbClr>
                </a:solidFill>
                <a:effectLst/>
                <a:uLnTx/>
                <a:uFillTx/>
                <a:latin typeface="Arial" panose="020B0604020202020204" pitchFamily="34" charset="0"/>
                <a:ea typeface="+mn-ea"/>
                <a:cs typeface="Arial" panose="020B0604020202020204" pitchFamily="34" charset="0"/>
              </a:rPr>
              <a:t>Random sample 4</a:t>
            </a:r>
          </a:p>
        </p:txBody>
      </p:sp>
      <p:sp>
        <p:nvSpPr>
          <p:cNvPr id="12" name="TextBox 11">
            <a:extLst>
              <a:ext uri="{FF2B5EF4-FFF2-40B4-BE49-F238E27FC236}">
                <a16:creationId xmlns:a16="http://schemas.microsoft.com/office/drawing/2014/main" id="{AC6008FD-7C22-474E-A007-B29815F09CDC}"/>
              </a:ext>
            </a:extLst>
          </p:cNvPr>
          <p:cNvSpPr txBox="1"/>
          <p:nvPr/>
        </p:nvSpPr>
        <p:spPr>
          <a:xfrm>
            <a:off x="7780268" y="954090"/>
            <a:ext cx="1220206" cy="24622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E7E6E6">
                    <a:lumMod val="75000"/>
                  </a:srgbClr>
                </a:solidFill>
                <a:effectLst/>
                <a:uLnTx/>
                <a:uFillTx/>
                <a:latin typeface="Arial" panose="020B0604020202020204" pitchFamily="34" charset="0"/>
                <a:ea typeface="+mn-ea"/>
                <a:cs typeface="Arial" panose="020B0604020202020204" pitchFamily="34" charset="0"/>
              </a:rPr>
              <a:t>Random sample n</a:t>
            </a:r>
          </a:p>
        </p:txBody>
      </p:sp>
      <p:sp>
        <p:nvSpPr>
          <p:cNvPr id="37" name="TextBox 36">
            <a:extLst>
              <a:ext uri="{FF2B5EF4-FFF2-40B4-BE49-F238E27FC236}">
                <a16:creationId xmlns:a16="http://schemas.microsoft.com/office/drawing/2014/main" id="{F8D0A3BA-9430-136B-66C5-6B4485A4E42B}"/>
              </a:ext>
            </a:extLst>
          </p:cNvPr>
          <p:cNvSpPr txBox="1"/>
          <p:nvPr/>
        </p:nvSpPr>
        <p:spPr>
          <a:xfrm>
            <a:off x="518256" y="1448021"/>
            <a:ext cx="1620957" cy="36933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Arial" panose="020B0604020202020204"/>
                <a:ea typeface="+mn-ea"/>
                <a:cs typeface="+mn-cs"/>
              </a:rPr>
              <a:t>B</a:t>
            </a: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ootstrapping</a:t>
            </a:r>
          </a:p>
        </p:txBody>
      </p:sp>
      <p:sp>
        <p:nvSpPr>
          <p:cNvPr id="39" name="TextBox 38">
            <a:extLst>
              <a:ext uri="{FF2B5EF4-FFF2-40B4-BE49-F238E27FC236}">
                <a16:creationId xmlns:a16="http://schemas.microsoft.com/office/drawing/2014/main" id="{AB45B6F6-1BCC-5F46-39C4-97066DE49F90}"/>
              </a:ext>
            </a:extLst>
          </p:cNvPr>
          <p:cNvSpPr txBox="1"/>
          <p:nvPr/>
        </p:nvSpPr>
        <p:spPr>
          <a:xfrm>
            <a:off x="1304420" y="3663532"/>
            <a:ext cx="1467068" cy="36933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Arial" panose="020B0604020202020204"/>
                <a:ea typeface="+mn-ea"/>
                <a:cs typeface="+mn-cs"/>
              </a:rPr>
              <a:t>Agg</a:t>
            </a: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regating</a:t>
            </a:r>
          </a:p>
        </p:txBody>
      </p:sp>
      <p:sp>
        <p:nvSpPr>
          <p:cNvPr id="41" name="TextBox 40">
            <a:extLst>
              <a:ext uri="{FF2B5EF4-FFF2-40B4-BE49-F238E27FC236}">
                <a16:creationId xmlns:a16="http://schemas.microsoft.com/office/drawing/2014/main" id="{234A11D2-90A6-1BDB-ECE2-F49C96FCB031}"/>
              </a:ext>
            </a:extLst>
          </p:cNvPr>
          <p:cNvSpPr txBox="1"/>
          <p:nvPr/>
        </p:nvSpPr>
        <p:spPr>
          <a:xfrm>
            <a:off x="716421" y="4582597"/>
            <a:ext cx="1069524" cy="36933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Arial" panose="020B0604020202020204"/>
                <a:ea typeface="+mn-ea"/>
                <a:cs typeface="+mn-cs"/>
              </a:rPr>
              <a:t>Bagg</a:t>
            </a: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ing</a:t>
            </a:r>
          </a:p>
        </p:txBody>
      </p:sp>
      <p:cxnSp>
        <p:nvCxnSpPr>
          <p:cNvPr id="44" name="Straight Arrow Connector 43">
            <a:extLst>
              <a:ext uri="{FF2B5EF4-FFF2-40B4-BE49-F238E27FC236}">
                <a16:creationId xmlns:a16="http://schemas.microsoft.com/office/drawing/2014/main" id="{1F169311-5938-E71D-E32C-B3DC17561CE8}"/>
              </a:ext>
            </a:extLst>
          </p:cNvPr>
          <p:cNvCxnSpPr>
            <a:cxnSpLocks/>
          </p:cNvCxnSpPr>
          <p:nvPr/>
        </p:nvCxnSpPr>
        <p:spPr>
          <a:xfrm>
            <a:off x="671513" y="1866955"/>
            <a:ext cx="189119" cy="2715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1414489-24BC-B52C-2639-F2AB12493532}"/>
              </a:ext>
            </a:extLst>
          </p:cNvPr>
          <p:cNvCxnSpPr>
            <a:cxnSpLocks/>
            <a:endCxn id="41" idx="0"/>
          </p:cNvCxnSpPr>
          <p:nvPr/>
        </p:nvCxnSpPr>
        <p:spPr>
          <a:xfrm flipH="1">
            <a:off x="1251183" y="4032864"/>
            <a:ext cx="241051" cy="549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ADB81AE-3BFF-DF94-0C18-C85E9D853662}"/>
              </a:ext>
            </a:extLst>
          </p:cNvPr>
          <p:cNvSpPr txBox="1"/>
          <p:nvPr/>
        </p:nvSpPr>
        <p:spPr>
          <a:xfrm>
            <a:off x="7386645" y="1395088"/>
            <a:ext cx="415498" cy="36933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panose="020B0604020202020204"/>
                <a:ea typeface="+mn-ea"/>
                <a:cs typeface="+mn-cs"/>
              </a:rPr>
              <a:t>…</a:t>
            </a:r>
          </a:p>
        </p:txBody>
      </p:sp>
    </p:spTree>
    <p:extLst>
      <p:ext uri="{BB962C8B-B14F-4D97-AF65-F5344CB8AC3E}">
        <p14:creationId xmlns:p14="http://schemas.microsoft.com/office/powerpoint/2010/main" val="25601659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6E84-BCEB-4B8E-97E9-1C3D8FD8DC51}"/>
              </a:ext>
            </a:extLst>
          </p:cNvPr>
          <p:cNvSpPr>
            <a:spLocks noGrp="1"/>
          </p:cNvSpPr>
          <p:nvPr>
            <p:ph type="title"/>
          </p:nvPr>
        </p:nvSpPr>
        <p:spPr/>
        <p:txBody>
          <a:bodyPr/>
          <a:lstStyle/>
          <a:p>
            <a:r>
              <a:rPr lang="en-US" dirty="0"/>
              <a:t>Boosting</a:t>
            </a:r>
          </a:p>
        </p:txBody>
      </p:sp>
      <p:sp>
        <p:nvSpPr>
          <p:cNvPr id="3" name="Content Placeholder 2">
            <a:extLst>
              <a:ext uri="{FF2B5EF4-FFF2-40B4-BE49-F238E27FC236}">
                <a16:creationId xmlns:a16="http://schemas.microsoft.com/office/drawing/2014/main" id="{47470EDC-49A3-49AD-82C0-5E66F0262060}"/>
              </a:ext>
            </a:extLst>
          </p:cNvPr>
          <p:cNvSpPr>
            <a:spLocks noGrp="1"/>
          </p:cNvSpPr>
          <p:nvPr>
            <p:ph idx="1"/>
          </p:nvPr>
        </p:nvSpPr>
        <p:spPr/>
        <p:txBody>
          <a:bodyPr>
            <a:normAutofit/>
          </a:bodyPr>
          <a:lstStyle/>
          <a:p>
            <a:r>
              <a:rPr lang="en-US" b="1" dirty="0"/>
              <a:t>Ensemble Technique</a:t>
            </a:r>
            <a:r>
              <a:rPr lang="en-US" dirty="0"/>
              <a:t>: Combines multiple weak learners to create a strong learner.</a:t>
            </a:r>
          </a:p>
          <a:p>
            <a:r>
              <a:rPr lang="en-US" b="1" dirty="0"/>
              <a:t>Iterative Process</a:t>
            </a:r>
            <a:r>
              <a:rPr lang="en-US" dirty="0"/>
              <a:t>: Adjusts weights of instances in each round to give more importance to misclassified points.</a:t>
            </a:r>
          </a:p>
          <a:p>
            <a:r>
              <a:rPr lang="en-US" b="1" dirty="0"/>
              <a:t>Objective</a:t>
            </a:r>
            <a:r>
              <a:rPr lang="en-US" dirty="0"/>
              <a:t>: To reduce bias and/or variance, thereby improving model accuracy.</a:t>
            </a:r>
          </a:p>
          <a:p>
            <a:r>
              <a:rPr lang="en-US" b="1" dirty="0"/>
              <a:t>Common Algorithms</a:t>
            </a:r>
            <a:r>
              <a:rPr lang="en-US" dirty="0"/>
              <a:t>: AdaBoost, Gradient Boosting, </a:t>
            </a:r>
            <a:r>
              <a:rPr lang="en-US" dirty="0" err="1"/>
              <a:t>XGBoost</a:t>
            </a:r>
            <a:r>
              <a:rPr lang="en-US" dirty="0"/>
              <a:t>.</a:t>
            </a:r>
          </a:p>
          <a:p>
            <a:r>
              <a:rPr lang="en-US" dirty="0"/>
              <a:t>Applications: Classification, Regression, Ranking.</a:t>
            </a:r>
          </a:p>
        </p:txBody>
      </p:sp>
      <p:sp>
        <p:nvSpPr>
          <p:cNvPr id="4" name="Slide Number Placeholder 3">
            <a:extLst>
              <a:ext uri="{FF2B5EF4-FFF2-40B4-BE49-F238E27FC236}">
                <a16:creationId xmlns:a16="http://schemas.microsoft.com/office/drawing/2014/main" id="{160AC358-C15E-4B50-951D-F9790A3470D4}"/>
              </a:ext>
            </a:extLst>
          </p:cNvPr>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79A9A4E-4C82-4D44-9372-C31BB3818094}" type="slidenum">
              <a:rPr kumimoji="0" lang="en-US" sz="9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45</a:t>
            </a:fld>
            <a:endParaRPr kumimoji="0" lang="en-US" sz="900" b="0" i="0" u="none" strike="noStrike" kern="1200" cap="none" spc="0" normalizeH="0" baseline="0" noProof="0" dirty="0">
              <a:ln>
                <a:noFill/>
              </a:ln>
              <a:solidFill>
                <a:prstClr val="black">
                  <a:tint val="75000"/>
                </a:prst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42500978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D09-E50C-B51E-A483-E55740F1BD82}"/>
              </a:ext>
            </a:extLst>
          </p:cNvPr>
          <p:cNvSpPr>
            <a:spLocks noGrp="1"/>
          </p:cNvSpPr>
          <p:nvPr>
            <p:ph type="title"/>
          </p:nvPr>
        </p:nvSpPr>
        <p:spPr>
          <a:xfrm>
            <a:off x="452264" y="-26498"/>
            <a:ext cx="7886700" cy="994172"/>
          </a:xfrm>
        </p:spPr>
        <p:txBody>
          <a:bodyPr/>
          <a:lstStyle/>
          <a:p>
            <a:r>
              <a:rPr lang="en-US" dirty="0"/>
              <a:t>Generalized Boosting Approach to </a:t>
            </a:r>
            <a:r>
              <a:rPr lang="en-US" dirty="0" err="1"/>
              <a:t>DTrees</a:t>
            </a:r>
            <a:endParaRPr lang="en-US" dirty="0"/>
          </a:p>
        </p:txBody>
      </p:sp>
      <p:grpSp>
        <p:nvGrpSpPr>
          <p:cNvPr id="1217" name="Group 1216">
            <a:extLst>
              <a:ext uri="{FF2B5EF4-FFF2-40B4-BE49-F238E27FC236}">
                <a16:creationId xmlns:a16="http://schemas.microsoft.com/office/drawing/2014/main" id="{1A499F37-B36A-26EB-3EBA-B1F2F503D09D}"/>
              </a:ext>
            </a:extLst>
          </p:cNvPr>
          <p:cNvGrpSpPr/>
          <p:nvPr/>
        </p:nvGrpSpPr>
        <p:grpSpPr>
          <a:xfrm>
            <a:off x="1247008" y="1037294"/>
            <a:ext cx="1674081" cy="775855"/>
            <a:chOff x="1379824" y="1288812"/>
            <a:chExt cx="1674081" cy="775855"/>
          </a:xfrm>
        </p:grpSpPr>
        <p:sp>
          <p:nvSpPr>
            <p:cNvPr id="1106" name="Rectangle 1105">
              <a:extLst>
                <a:ext uri="{FF2B5EF4-FFF2-40B4-BE49-F238E27FC236}">
                  <a16:creationId xmlns:a16="http://schemas.microsoft.com/office/drawing/2014/main" id="{E5C2A369-D2F3-613A-4278-F347CC8821F8}"/>
                </a:ext>
              </a:extLst>
            </p:cNvPr>
            <p:cNvSpPr/>
            <p:nvPr/>
          </p:nvSpPr>
          <p:spPr>
            <a:xfrm>
              <a:off x="1379824" y="1288812"/>
              <a:ext cx="852874" cy="775855"/>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Arial" panose="020B0604020202020204"/>
                <a:ea typeface="+mn-ea"/>
                <a:cs typeface="+mn-cs"/>
              </a:endParaRPr>
            </a:p>
          </p:txBody>
        </p:sp>
        <p:grpSp>
          <p:nvGrpSpPr>
            <p:cNvPr id="14" name="Group 13">
              <a:extLst>
                <a:ext uri="{FF2B5EF4-FFF2-40B4-BE49-F238E27FC236}">
                  <a16:creationId xmlns:a16="http://schemas.microsoft.com/office/drawing/2014/main" id="{D30AFC04-327B-4D71-7DBA-C86DB7748F39}"/>
                </a:ext>
              </a:extLst>
            </p:cNvPr>
            <p:cNvGrpSpPr/>
            <p:nvPr/>
          </p:nvGrpSpPr>
          <p:grpSpPr>
            <a:xfrm>
              <a:off x="1578176" y="1359679"/>
              <a:ext cx="576148" cy="585843"/>
              <a:chOff x="815761" y="1214735"/>
              <a:chExt cx="1219200" cy="1239716"/>
            </a:xfrm>
            <a:solidFill>
              <a:srgbClr val="C00000"/>
            </a:solidFill>
          </p:grpSpPr>
          <p:sp>
            <p:nvSpPr>
              <p:cNvPr id="15" name="Oval 14">
                <a:extLst>
                  <a:ext uri="{FF2B5EF4-FFF2-40B4-BE49-F238E27FC236}">
                    <a16:creationId xmlns:a16="http://schemas.microsoft.com/office/drawing/2014/main" id="{B495738B-4CC2-AF8A-6AFD-F534762974A7}"/>
                  </a:ext>
                </a:extLst>
              </p:cNvPr>
              <p:cNvSpPr/>
              <p:nvPr/>
            </p:nvSpPr>
            <p:spPr bwMode="auto">
              <a:xfrm>
                <a:off x="1120561" y="1214735"/>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16" name="Oval 15">
                <a:extLst>
                  <a:ext uri="{FF2B5EF4-FFF2-40B4-BE49-F238E27FC236}">
                    <a16:creationId xmlns:a16="http://schemas.microsoft.com/office/drawing/2014/main" id="{AABBD641-48BF-6AE7-BDB0-1494F86FFEB4}"/>
                  </a:ext>
                </a:extLst>
              </p:cNvPr>
              <p:cNvSpPr/>
              <p:nvPr/>
            </p:nvSpPr>
            <p:spPr bwMode="auto">
              <a:xfrm>
                <a:off x="815761" y="1682193"/>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17" name="Oval 16">
                <a:extLst>
                  <a:ext uri="{FF2B5EF4-FFF2-40B4-BE49-F238E27FC236}">
                    <a16:creationId xmlns:a16="http://schemas.microsoft.com/office/drawing/2014/main" id="{158B73C2-480C-2977-9705-FE90A60E0AEF}"/>
                  </a:ext>
                </a:extLst>
              </p:cNvPr>
              <p:cNvSpPr/>
              <p:nvPr/>
            </p:nvSpPr>
            <p:spPr bwMode="auto">
              <a:xfrm>
                <a:off x="1425361" y="1682193"/>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8" name="Straight Arrow Connector 17">
                <a:extLst>
                  <a:ext uri="{FF2B5EF4-FFF2-40B4-BE49-F238E27FC236}">
                    <a16:creationId xmlns:a16="http://schemas.microsoft.com/office/drawing/2014/main" id="{4D78E837-0124-6D2E-F588-BD0BEA7D6125}"/>
                  </a:ext>
                </a:extLst>
              </p:cNvPr>
              <p:cNvCxnSpPr>
                <a:stCxn id="15" idx="3"/>
                <a:endCxn id="16" idx="0"/>
              </p:cNvCxnSpPr>
              <p:nvPr/>
            </p:nvCxnSpPr>
            <p:spPr bwMode="auto">
              <a:xfrm flipH="1">
                <a:off x="968161" y="1474898"/>
                <a:ext cx="197037" cy="207295"/>
              </a:xfrm>
              <a:prstGeom prst="straightConnector1">
                <a:avLst/>
              </a:prstGeom>
              <a:grpFill/>
              <a:ln w="9525" cap="flat" cmpd="sng" algn="ctr">
                <a:solidFill>
                  <a:schemeClr val="tx1"/>
                </a:solidFill>
                <a:prstDash val="solid"/>
                <a:round/>
                <a:headEnd type="none" w="sm" len="med"/>
                <a:tailEnd type="none" w="sm" len="sm"/>
              </a:ln>
              <a:effectLst/>
            </p:spPr>
          </p:cxnSp>
          <p:cxnSp>
            <p:nvCxnSpPr>
              <p:cNvPr id="19" name="Straight Arrow Connector 18">
                <a:extLst>
                  <a:ext uri="{FF2B5EF4-FFF2-40B4-BE49-F238E27FC236}">
                    <a16:creationId xmlns:a16="http://schemas.microsoft.com/office/drawing/2014/main" id="{2592E953-269A-113E-1818-79B08B30C7D6}"/>
                  </a:ext>
                </a:extLst>
              </p:cNvPr>
              <p:cNvCxnSpPr>
                <a:cxnSpLocks/>
                <a:stCxn id="15" idx="5"/>
                <a:endCxn id="17" idx="0"/>
              </p:cNvCxnSpPr>
              <p:nvPr/>
            </p:nvCxnSpPr>
            <p:spPr bwMode="auto">
              <a:xfrm>
                <a:off x="1380724" y="1474898"/>
                <a:ext cx="197037" cy="207295"/>
              </a:xfrm>
              <a:prstGeom prst="straightConnector1">
                <a:avLst/>
              </a:prstGeom>
              <a:grpFill/>
              <a:ln w="9525" cap="flat" cmpd="sng" algn="ctr">
                <a:solidFill>
                  <a:schemeClr val="tx1"/>
                </a:solidFill>
                <a:prstDash val="solid"/>
                <a:round/>
                <a:headEnd type="none" w="sm" len="med"/>
                <a:tailEnd type="none" w="sm" len="sm"/>
              </a:ln>
              <a:effectLst/>
            </p:spPr>
          </p:cxnSp>
          <p:sp>
            <p:nvSpPr>
              <p:cNvPr id="20" name="Oval 19">
                <a:extLst>
                  <a:ext uri="{FF2B5EF4-FFF2-40B4-BE49-F238E27FC236}">
                    <a16:creationId xmlns:a16="http://schemas.microsoft.com/office/drawing/2014/main" id="{30124D55-CB87-3665-4F2E-8FE4393D55DB}"/>
                  </a:ext>
                </a:extLst>
              </p:cNvPr>
              <p:cNvSpPr/>
              <p:nvPr/>
            </p:nvSpPr>
            <p:spPr bwMode="auto">
              <a:xfrm>
                <a:off x="1120561" y="2149651"/>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21" name="Oval 20">
                <a:extLst>
                  <a:ext uri="{FF2B5EF4-FFF2-40B4-BE49-F238E27FC236}">
                    <a16:creationId xmlns:a16="http://schemas.microsoft.com/office/drawing/2014/main" id="{3148FFFE-2887-97D6-5873-A3C56CDD2BCE}"/>
                  </a:ext>
                </a:extLst>
              </p:cNvPr>
              <p:cNvSpPr/>
              <p:nvPr/>
            </p:nvSpPr>
            <p:spPr bwMode="auto">
              <a:xfrm>
                <a:off x="1730161" y="2149651"/>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22" name="Straight Arrow Connector 21">
                <a:extLst>
                  <a:ext uri="{FF2B5EF4-FFF2-40B4-BE49-F238E27FC236}">
                    <a16:creationId xmlns:a16="http://schemas.microsoft.com/office/drawing/2014/main" id="{BCB80F41-9016-22DA-9BF1-B7F8FFC96F3F}"/>
                  </a:ext>
                </a:extLst>
              </p:cNvPr>
              <p:cNvCxnSpPr>
                <a:cxnSpLocks/>
                <a:endCxn id="20" idx="0"/>
              </p:cNvCxnSpPr>
              <p:nvPr/>
            </p:nvCxnSpPr>
            <p:spPr bwMode="auto">
              <a:xfrm flipH="1">
                <a:off x="1272961" y="1942356"/>
                <a:ext cx="197037" cy="207295"/>
              </a:xfrm>
              <a:prstGeom prst="straightConnector1">
                <a:avLst/>
              </a:prstGeom>
              <a:grpFill/>
              <a:ln w="9525" cap="flat" cmpd="sng" algn="ctr">
                <a:solidFill>
                  <a:schemeClr val="tx1"/>
                </a:solidFill>
                <a:prstDash val="solid"/>
                <a:round/>
                <a:headEnd type="none" w="sm" len="med"/>
                <a:tailEnd type="none" w="sm" len="sm"/>
              </a:ln>
              <a:effectLst/>
            </p:spPr>
          </p:cxnSp>
          <p:cxnSp>
            <p:nvCxnSpPr>
              <p:cNvPr id="23" name="Straight Arrow Connector 22">
                <a:extLst>
                  <a:ext uri="{FF2B5EF4-FFF2-40B4-BE49-F238E27FC236}">
                    <a16:creationId xmlns:a16="http://schemas.microsoft.com/office/drawing/2014/main" id="{229179D9-1D6E-057C-28BB-82EBA403D7B4}"/>
                  </a:ext>
                </a:extLst>
              </p:cNvPr>
              <p:cNvCxnSpPr>
                <a:cxnSpLocks/>
                <a:endCxn id="21" idx="0"/>
              </p:cNvCxnSpPr>
              <p:nvPr/>
            </p:nvCxnSpPr>
            <p:spPr bwMode="auto">
              <a:xfrm>
                <a:off x="1685524" y="1942356"/>
                <a:ext cx="197037" cy="207295"/>
              </a:xfrm>
              <a:prstGeom prst="straightConnector1">
                <a:avLst/>
              </a:prstGeom>
              <a:grpFill/>
              <a:ln w="9525" cap="flat" cmpd="sng" algn="ctr">
                <a:solidFill>
                  <a:schemeClr val="tx1"/>
                </a:solidFill>
                <a:prstDash val="solid"/>
                <a:round/>
                <a:headEnd type="none" w="sm" len="med"/>
                <a:tailEnd type="none" w="sm" len="sm"/>
              </a:ln>
              <a:effectLst/>
            </p:spPr>
          </p:cxnSp>
        </p:grpSp>
        <p:grpSp>
          <p:nvGrpSpPr>
            <p:cNvPr id="33" name="Group 32">
              <a:extLst>
                <a:ext uri="{FF2B5EF4-FFF2-40B4-BE49-F238E27FC236}">
                  <a16:creationId xmlns:a16="http://schemas.microsoft.com/office/drawing/2014/main" id="{88718F79-29FD-6E7A-3AD5-9D7BB845FE0B}"/>
                </a:ext>
              </a:extLst>
            </p:cNvPr>
            <p:cNvGrpSpPr/>
            <p:nvPr/>
          </p:nvGrpSpPr>
          <p:grpSpPr>
            <a:xfrm>
              <a:off x="2479558" y="1376203"/>
              <a:ext cx="574347" cy="584258"/>
              <a:chOff x="2515217" y="1206570"/>
              <a:chExt cx="1218686" cy="1239716"/>
            </a:xfrm>
            <a:solidFill>
              <a:srgbClr val="0070C0"/>
            </a:solidFill>
          </p:grpSpPr>
          <p:sp>
            <p:nvSpPr>
              <p:cNvPr id="24" name="Oval 23">
                <a:extLst>
                  <a:ext uri="{FF2B5EF4-FFF2-40B4-BE49-F238E27FC236}">
                    <a16:creationId xmlns:a16="http://schemas.microsoft.com/office/drawing/2014/main" id="{03D2E77D-0E35-EF8F-1BD0-BAAC959A971F}"/>
                  </a:ext>
                </a:extLst>
              </p:cNvPr>
              <p:cNvSpPr/>
              <p:nvPr/>
            </p:nvSpPr>
            <p:spPr bwMode="auto">
              <a:xfrm>
                <a:off x="3124303" y="1206570"/>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25" name="Oval 24">
                <a:extLst>
                  <a:ext uri="{FF2B5EF4-FFF2-40B4-BE49-F238E27FC236}">
                    <a16:creationId xmlns:a16="http://schemas.microsoft.com/office/drawing/2014/main" id="{7E05647D-D460-D05C-5F28-2013B3EE8576}"/>
                  </a:ext>
                </a:extLst>
              </p:cNvPr>
              <p:cNvSpPr/>
              <p:nvPr/>
            </p:nvSpPr>
            <p:spPr bwMode="auto">
              <a:xfrm>
                <a:off x="28195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26" name="Oval 25">
                <a:extLst>
                  <a:ext uri="{FF2B5EF4-FFF2-40B4-BE49-F238E27FC236}">
                    <a16:creationId xmlns:a16="http://schemas.microsoft.com/office/drawing/2014/main" id="{20E0E4AC-5DF2-E3F9-AC12-78F82264C1F4}"/>
                  </a:ext>
                </a:extLst>
              </p:cNvPr>
              <p:cNvSpPr/>
              <p:nvPr/>
            </p:nvSpPr>
            <p:spPr bwMode="auto">
              <a:xfrm>
                <a:off x="34291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27" name="Straight Arrow Connector 26">
                <a:extLst>
                  <a:ext uri="{FF2B5EF4-FFF2-40B4-BE49-F238E27FC236}">
                    <a16:creationId xmlns:a16="http://schemas.microsoft.com/office/drawing/2014/main" id="{F3828B8D-E2A7-B534-55DB-058F4C5C5807}"/>
                  </a:ext>
                </a:extLst>
              </p:cNvPr>
              <p:cNvCxnSpPr>
                <a:cxnSpLocks/>
                <a:stCxn id="24" idx="3"/>
                <a:endCxn id="25" idx="0"/>
              </p:cNvCxnSpPr>
              <p:nvPr/>
            </p:nvCxnSpPr>
            <p:spPr bwMode="auto">
              <a:xfrm flipH="1">
                <a:off x="2971903"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28" name="Straight Arrow Connector 27">
                <a:extLst>
                  <a:ext uri="{FF2B5EF4-FFF2-40B4-BE49-F238E27FC236}">
                    <a16:creationId xmlns:a16="http://schemas.microsoft.com/office/drawing/2014/main" id="{214B4AB7-44F8-37EF-8B20-2D6111ED6F75}"/>
                  </a:ext>
                </a:extLst>
              </p:cNvPr>
              <p:cNvCxnSpPr>
                <a:cxnSpLocks/>
                <a:stCxn id="24" idx="5"/>
                <a:endCxn id="26" idx="0"/>
              </p:cNvCxnSpPr>
              <p:nvPr/>
            </p:nvCxnSpPr>
            <p:spPr bwMode="auto">
              <a:xfrm>
                <a:off x="3384466"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sp>
            <p:nvSpPr>
              <p:cNvPr id="29" name="Oval 28">
                <a:extLst>
                  <a:ext uri="{FF2B5EF4-FFF2-40B4-BE49-F238E27FC236}">
                    <a16:creationId xmlns:a16="http://schemas.microsoft.com/office/drawing/2014/main" id="{1D89B2DC-BEA7-A6C7-583E-9B6A54C260A0}"/>
                  </a:ext>
                </a:extLst>
              </p:cNvPr>
              <p:cNvSpPr/>
              <p:nvPr/>
            </p:nvSpPr>
            <p:spPr bwMode="auto">
              <a:xfrm>
                <a:off x="25152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30" name="Oval 29">
                <a:extLst>
                  <a:ext uri="{FF2B5EF4-FFF2-40B4-BE49-F238E27FC236}">
                    <a16:creationId xmlns:a16="http://schemas.microsoft.com/office/drawing/2014/main" id="{7506348E-135E-7E34-7ED5-74349AB1A4C2}"/>
                  </a:ext>
                </a:extLst>
              </p:cNvPr>
              <p:cNvSpPr/>
              <p:nvPr/>
            </p:nvSpPr>
            <p:spPr bwMode="auto">
              <a:xfrm>
                <a:off x="31248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31" name="Straight Arrow Connector 30">
                <a:extLst>
                  <a:ext uri="{FF2B5EF4-FFF2-40B4-BE49-F238E27FC236}">
                    <a16:creationId xmlns:a16="http://schemas.microsoft.com/office/drawing/2014/main" id="{B31EC37A-3694-39E6-8272-2356758EA5F1}"/>
                  </a:ext>
                </a:extLst>
              </p:cNvPr>
              <p:cNvCxnSpPr>
                <a:cxnSpLocks/>
                <a:endCxn id="29" idx="0"/>
              </p:cNvCxnSpPr>
              <p:nvPr/>
            </p:nvCxnSpPr>
            <p:spPr bwMode="auto">
              <a:xfrm flipH="1">
                <a:off x="2667617" y="1934191"/>
                <a:ext cx="197038"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32" name="Straight Arrow Connector 31">
                <a:extLst>
                  <a:ext uri="{FF2B5EF4-FFF2-40B4-BE49-F238E27FC236}">
                    <a16:creationId xmlns:a16="http://schemas.microsoft.com/office/drawing/2014/main" id="{F0FEF252-DD13-F851-B3D1-1864FB9AE4E7}"/>
                  </a:ext>
                </a:extLst>
              </p:cNvPr>
              <p:cNvCxnSpPr>
                <a:cxnSpLocks/>
                <a:endCxn id="30" idx="0"/>
              </p:cNvCxnSpPr>
              <p:nvPr/>
            </p:nvCxnSpPr>
            <p:spPr bwMode="auto">
              <a:xfrm>
                <a:off x="3080180" y="1934191"/>
                <a:ext cx="197037" cy="207295"/>
              </a:xfrm>
              <a:prstGeom prst="straightConnector1">
                <a:avLst/>
              </a:prstGeom>
              <a:grpFill/>
              <a:ln w="9525" cap="flat" cmpd="sng" algn="ctr">
                <a:solidFill>
                  <a:schemeClr val="tx1"/>
                </a:solidFill>
                <a:prstDash val="solid"/>
                <a:round/>
                <a:headEnd type="none" w="med" len="med"/>
                <a:tailEnd type="none" w="sm" len="sm"/>
              </a:ln>
              <a:effectLst/>
            </p:spPr>
          </p:cxnSp>
        </p:grpSp>
        <p:sp>
          <p:nvSpPr>
            <p:cNvPr id="35" name="TextBox 34">
              <a:extLst>
                <a:ext uri="{FF2B5EF4-FFF2-40B4-BE49-F238E27FC236}">
                  <a16:creationId xmlns:a16="http://schemas.microsoft.com/office/drawing/2014/main" id="{A8DD67DC-C475-4D9F-C99C-486E509CD2A3}"/>
                </a:ext>
              </a:extLst>
            </p:cNvPr>
            <p:cNvSpPr txBox="1"/>
            <p:nvPr/>
          </p:nvSpPr>
          <p:spPr>
            <a:xfrm>
              <a:off x="2199811" y="1446455"/>
              <a:ext cx="364202" cy="461665"/>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rial" panose="020B0604020202020204"/>
                  <a:ea typeface="+mn-ea"/>
                  <a:cs typeface="+mn-cs"/>
                </a:rPr>
                <a:t>+</a:t>
              </a:r>
            </a:p>
          </p:txBody>
        </p:sp>
      </p:grpSp>
      <p:grpSp>
        <p:nvGrpSpPr>
          <p:cNvPr id="1220" name="Group 1219">
            <a:extLst>
              <a:ext uri="{FF2B5EF4-FFF2-40B4-BE49-F238E27FC236}">
                <a16:creationId xmlns:a16="http://schemas.microsoft.com/office/drawing/2014/main" id="{20577C28-6BF9-ACDF-AEB3-94C4668E5C04}"/>
              </a:ext>
            </a:extLst>
          </p:cNvPr>
          <p:cNvGrpSpPr/>
          <p:nvPr/>
        </p:nvGrpSpPr>
        <p:grpSpPr>
          <a:xfrm>
            <a:off x="5663660" y="3554868"/>
            <a:ext cx="852874" cy="775855"/>
            <a:chOff x="2446243" y="3863095"/>
            <a:chExt cx="852874" cy="775855"/>
          </a:xfrm>
        </p:grpSpPr>
        <p:grpSp>
          <p:nvGrpSpPr>
            <p:cNvPr id="1151" name="Group 1150">
              <a:extLst>
                <a:ext uri="{FF2B5EF4-FFF2-40B4-BE49-F238E27FC236}">
                  <a16:creationId xmlns:a16="http://schemas.microsoft.com/office/drawing/2014/main" id="{B46A4745-D15C-7DED-EA45-0A23A3E0FC47}"/>
                </a:ext>
              </a:extLst>
            </p:cNvPr>
            <p:cNvGrpSpPr/>
            <p:nvPr/>
          </p:nvGrpSpPr>
          <p:grpSpPr>
            <a:xfrm>
              <a:off x="2534533" y="4270804"/>
              <a:ext cx="301621" cy="306826"/>
              <a:chOff x="2515217" y="1206570"/>
              <a:chExt cx="1218686" cy="1239716"/>
            </a:xfrm>
            <a:solidFill>
              <a:srgbClr val="FFC000"/>
            </a:solidFill>
          </p:grpSpPr>
          <p:sp>
            <p:nvSpPr>
              <p:cNvPr id="1152" name="Oval 1151">
                <a:extLst>
                  <a:ext uri="{FF2B5EF4-FFF2-40B4-BE49-F238E27FC236}">
                    <a16:creationId xmlns:a16="http://schemas.microsoft.com/office/drawing/2014/main" id="{6C1463B1-1AB1-14C2-64DA-B9EC8AF79DD2}"/>
                  </a:ext>
                </a:extLst>
              </p:cNvPr>
              <p:cNvSpPr/>
              <p:nvPr/>
            </p:nvSpPr>
            <p:spPr bwMode="auto">
              <a:xfrm>
                <a:off x="3124303" y="1206570"/>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53" name="Oval 1152">
                <a:extLst>
                  <a:ext uri="{FF2B5EF4-FFF2-40B4-BE49-F238E27FC236}">
                    <a16:creationId xmlns:a16="http://schemas.microsoft.com/office/drawing/2014/main" id="{D3CC9C0C-D409-271E-0C8D-8A8FB37B328B}"/>
                  </a:ext>
                </a:extLst>
              </p:cNvPr>
              <p:cNvSpPr/>
              <p:nvPr/>
            </p:nvSpPr>
            <p:spPr bwMode="auto">
              <a:xfrm>
                <a:off x="28195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54" name="Oval 1153">
                <a:extLst>
                  <a:ext uri="{FF2B5EF4-FFF2-40B4-BE49-F238E27FC236}">
                    <a16:creationId xmlns:a16="http://schemas.microsoft.com/office/drawing/2014/main" id="{4663C8B3-002E-77E5-54E4-56A65BDADE7B}"/>
                  </a:ext>
                </a:extLst>
              </p:cNvPr>
              <p:cNvSpPr/>
              <p:nvPr/>
            </p:nvSpPr>
            <p:spPr bwMode="auto">
              <a:xfrm>
                <a:off x="34291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55" name="Straight Arrow Connector 1154">
                <a:extLst>
                  <a:ext uri="{FF2B5EF4-FFF2-40B4-BE49-F238E27FC236}">
                    <a16:creationId xmlns:a16="http://schemas.microsoft.com/office/drawing/2014/main" id="{4729F176-6B42-972D-093E-6C8B2D64A273}"/>
                  </a:ext>
                </a:extLst>
              </p:cNvPr>
              <p:cNvCxnSpPr>
                <a:cxnSpLocks/>
                <a:stCxn id="1152" idx="3"/>
                <a:endCxn id="1153" idx="0"/>
              </p:cNvCxnSpPr>
              <p:nvPr/>
            </p:nvCxnSpPr>
            <p:spPr bwMode="auto">
              <a:xfrm flipH="1">
                <a:off x="2971903"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156" name="Straight Arrow Connector 1155">
                <a:extLst>
                  <a:ext uri="{FF2B5EF4-FFF2-40B4-BE49-F238E27FC236}">
                    <a16:creationId xmlns:a16="http://schemas.microsoft.com/office/drawing/2014/main" id="{ACAAAD28-911F-465B-EEBE-265E9866DF7E}"/>
                  </a:ext>
                </a:extLst>
              </p:cNvPr>
              <p:cNvCxnSpPr>
                <a:cxnSpLocks/>
                <a:stCxn id="1152" idx="5"/>
                <a:endCxn id="1154" idx="0"/>
              </p:cNvCxnSpPr>
              <p:nvPr/>
            </p:nvCxnSpPr>
            <p:spPr bwMode="auto">
              <a:xfrm>
                <a:off x="3384466"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sp>
            <p:nvSpPr>
              <p:cNvPr id="1157" name="Oval 1156">
                <a:extLst>
                  <a:ext uri="{FF2B5EF4-FFF2-40B4-BE49-F238E27FC236}">
                    <a16:creationId xmlns:a16="http://schemas.microsoft.com/office/drawing/2014/main" id="{E8C576DF-3D3F-74CE-56A1-FFA0F562D9A9}"/>
                  </a:ext>
                </a:extLst>
              </p:cNvPr>
              <p:cNvSpPr/>
              <p:nvPr/>
            </p:nvSpPr>
            <p:spPr bwMode="auto">
              <a:xfrm>
                <a:off x="25152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58" name="Oval 1157">
                <a:extLst>
                  <a:ext uri="{FF2B5EF4-FFF2-40B4-BE49-F238E27FC236}">
                    <a16:creationId xmlns:a16="http://schemas.microsoft.com/office/drawing/2014/main" id="{6F1FFE25-456E-7D7D-1905-FE89288ACFDD}"/>
                  </a:ext>
                </a:extLst>
              </p:cNvPr>
              <p:cNvSpPr/>
              <p:nvPr/>
            </p:nvSpPr>
            <p:spPr bwMode="auto">
              <a:xfrm>
                <a:off x="31248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59" name="Straight Arrow Connector 1158">
                <a:extLst>
                  <a:ext uri="{FF2B5EF4-FFF2-40B4-BE49-F238E27FC236}">
                    <a16:creationId xmlns:a16="http://schemas.microsoft.com/office/drawing/2014/main" id="{AC1D9EDB-0A88-BA29-BB1C-F595DEA8AE9F}"/>
                  </a:ext>
                </a:extLst>
              </p:cNvPr>
              <p:cNvCxnSpPr>
                <a:cxnSpLocks/>
                <a:endCxn id="1157" idx="0"/>
              </p:cNvCxnSpPr>
              <p:nvPr/>
            </p:nvCxnSpPr>
            <p:spPr bwMode="auto">
              <a:xfrm flipH="1">
                <a:off x="2667617" y="1934191"/>
                <a:ext cx="197038"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160" name="Straight Arrow Connector 1159">
                <a:extLst>
                  <a:ext uri="{FF2B5EF4-FFF2-40B4-BE49-F238E27FC236}">
                    <a16:creationId xmlns:a16="http://schemas.microsoft.com/office/drawing/2014/main" id="{8F951A4F-5980-A758-28C1-2B3C864ACBDD}"/>
                  </a:ext>
                </a:extLst>
              </p:cNvPr>
              <p:cNvCxnSpPr>
                <a:cxnSpLocks/>
                <a:endCxn id="1158" idx="0"/>
              </p:cNvCxnSpPr>
              <p:nvPr/>
            </p:nvCxnSpPr>
            <p:spPr bwMode="auto">
              <a:xfrm>
                <a:off x="3080180" y="1934191"/>
                <a:ext cx="197037" cy="207295"/>
              </a:xfrm>
              <a:prstGeom prst="straightConnector1">
                <a:avLst/>
              </a:prstGeom>
              <a:grpFill/>
              <a:ln w="9525" cap="flat" cmpd="sng" algn="ctr">
                <a:solidFill>
                  <a:schemeClr val="tx1"/>
                </a:solidFill>
                <a:prstDash val="solid"/>
                <a:round/>
                <a:headEnd type="none" w="med" len="med"/>
                <a:tailEnd type="none" w="sm" len="sm"/>
              </a:ln>
              <a:effectLst/>
            </p:spPr>
          </p:cxnSp>
        </p:grpSp>
        <p:grpSp>
          <p:nvGrpSpPr>
            <p:cNvPr id="1161" name="Group 1160">
              <a:extLst>
                <a:ext uri="{FF2B5EF4-FFF2-40B4-BE49-F238E27FC236}">
                  <a16:creationId xmlns:a16="http://schemas.microsoft.com/office/drawing/2014/main" id="{36F5EF19-FF84-05EA-BDFC-10744251DABF}"/>
                </a:ext>
              </a:extLst>
            </p:cNvPr>
            <p:cNvGrpSpPr/>
            <p:nvPr/>
          </p:nvGrpSpPr>
          <p:grpSpPr>
            <a:xfrm>
              <a:off x="2553351" y="3894040"/>
              <a:ext cx="289582" cy="294455"/>
              <a:chOff x="815761" y="1214735"/>
              <a:chExt cx="1219200" cy="1239716"/>
            </a:xfrm>
            <a:solidFill>
              <a:srgbClr val="C00000"/>
            </a:solidFill>
          </p:grpSpPr>
          <p:sp>
            <p:nvSpPr>
              <p:cNvPr id="1162" name="Oval 1161">
                <a:extLst>
                  <a:ext uri="{FF2B5EF4-FFF2-40B4-BE49-F238E27FC236}">
                    <a16:creationId xmlns:a16="http://schemas.microsoft.com/office/drawing/2014/main" id="{F7490AE6-8297-81DF-514F-F5F680119B66}"/>
                  </a:ext>
                </a:extLst>
              </p:cNvPr>
              <p:cNvSpPr/>
              <p:nvPr/>
            </p:nvSpPr>
            <p:spPr bwMode="auto">
              <a:xfrm>
                <a:off x="1120561" y="1214735"/>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63" name="Oval 1162">
                <a:extLst>
                  <a:ext uri="{FF2B5EF4-FFF2-40B4-BE49-F238E27FC236}">
                    <a16:creationId xmlns:a16="http://schemas.microsoft.com/office/drawing/2014/main" id="{96E9728B-63E7-D6AF-AE4E-8C44263F71E4}"/>
                  </a:ext>
                </a:extLst>
              </p:cNvPr>
              <p:cNvSpPr/>
              <p:nvPr/>
            </p:nvSpPr>
            <p:spPr bwMode="auto">
              <a:xfrm>
                <a:off x="815761" y="1682193"/>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64" name="Oval 1163">
                <a:extLst>
                  <a:ext uri="{FF2B5EF4-FFF2-40B4-BE49-F238E27FC236}">
                    <a16:creationId xmlns:a16="http://schemas.microsoft.com/office/drawing/2014/main" id="{76AA4B1D-8E38-C594-EC9C-A7C57A82AE52}"/>
                  </a:ext>
                </a:extLst>
              </p:cNvPr>
              <p:cNvSpPr/>
              <p:nvPr/>
            </p:nvSpPr>
            <p:spPr bwMode="auto">
              <a:xfrm>
                <a:off x="1425361" y="1682193"/>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65" name="Straight Arrow Connector 1164">
                <a:extLst>
                  <a:ext uri="{FF2B5EF4-FFF2-40B4-BE49-F238E27FC236}">
                    <a16:creationId xmlns:a16="http://schemas.microsoft.com/office/drawing/2014/main" id="{197240B4-FD5B-A0AB-7B22-4C270B0BD229}"/>
                  </a:ext>
                </a:extLst>
              </p:cNvPr>
              <p:cNvCxnSpPr>
                <a:stCxn id="1162" idx="3"/>
                <a:endCxn id="1163" idx="0"/>
              </p:cNvCxnSpPr>
              <p:nvPr/>
            </p:nvCxnSpPr>
            <p:spPr bwMode="auto">
              <a:xfrm flipH="1">
                <a:off x="968161" y="1474898"/>
                <a:ext cx="197037" cy="207295"/>
              </a:xfrm>
              <a:prstGeom prst="straightConnector1">
                <a:avLst/>
              </a:prstGeom>
              <a:grpFill/>
              <a:ln w="9525" cap="flat" cmpd="sng" algn="ctr">
                <a:solidFill>
                  <a:schemeClr val="tx1"/>
                </a:solidFill>
                <a:prstDash val="solid"/>
                <a:round/>
                <a:headEnd type="none" w="sm" len="med"/>
                <a:tailEnd type="none" w="sm" len="sm"/>
              </a:ln>
              <a:effectLst/>
            </p:spPr>
          </p:cxnSp>
          <p:cxnSp>
            <p:nvCxnSpPr>
              <p:cNvPr id="1166" name="Straight Arrow Connector 1165">
                <a:extLst>
                  <a:ext uri="{FF2B5EF4-FFF2-40B4-BE49-F238E27FC236}">
                    <a16:creationId xmlns:a16="http://schemas.microsoft.com/office/drawing/2014/main" id="{DCB3A480-052D-0EB3-87E8-051CBA3AFD06}"/>
                  </a:ext>
                </a:extLst>
              </p:cNvPr>
              <p:cNvCxnSpPr>
                <a:cxnSpLocks/>
                <a:stCxn id="1162" idx="5"/>
                <a:endCxn id="1164" idx="0"/>
              </p:cNvCxnSpPr>
              <p:nvPr/>
            </p:nvCxnSpPr>
            <p:spPr bwMode="auto">
              <a:xfrm>
                <a:off x="1380724" y="1474898"/>
                <a:ext cx="197037" cy="207295"/>
              </a:xfrm>
              <a:prstGeom prst="straightConnector1">
                <a:avLst/>
              </a:prstGeom>
              <a:grpFill/>
              <a:ln w="9525" cap="flat" cmpd="sng" algn="ctr">
                <a:solidFill>
                  <a:schemeClr val="tx1"/>
                </a:solidFill>
                <a:prstDash val="solid"/>
                <a:round/>
                <a:headEnd type="none" w="sm" len="med"/>
                <a:tailEnd type="none" w="sm" len="sm"/>
              </a:ln>
              <a:effectLst/>
            </p:spPr>
          </p:cxnSp>
          <p:sp>
            <p:nvSpPr>
              <p:cNvPr id="1167" name="Oval 1166">
                <a:extLst>
                  <a:ext uri="{FF2B5EF4-FFF2-40B4-BE49-F238E27FC236}">
                    <a16:creationId xmlns:a16="http://schemas.microsoft.com/office/drawing/2014/main" id="{2B1C2255-B646-945B-FF8E-40C1A3C7AA12}"/>
                  </a:ext>
                </a:extLst>
              </p:cNvPr>
              <p:cNvSpPr/>
              <p:nvPr/>
            </p:nvSpPr>
            <p:spPr bwMode="auto">
              <a:xfrm>
                <a:off x="1120561" y="2149651"/>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68" name="Oval 1167">
                <a:extLst>
                  <a:ext uri="{FF2B5EF4-FFF2-40B4-BE49-F238E27FC236}">
                    <a16:creationId xmlns:a16="http://schemas.microsoft.com/office/drawing/2014/main" id="{09B61FD9-3361-EC87-4FDD-53B0A276BDD0}"/>
                  </a:ext>
                </a:extLst>
              </p:cNvPr>
              <p:cNvSpPr/>
              <p:nvPr/>
            </p:nvSpPr>
            <p:spPr bwMode="auto">
              <a:xfrm>
                <a:off x="1730161" y="2149651"/>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69" name="Straight Arrow Connector 1168">
                <a:extLst>
                  <a:ext uri="{FF2B5EF4-FFF2-40B4-BE49-F238E27FC236}">
                    <a16:creationId xmlns:a16="http://schemas.microsoft.com/office/drawing/2014/main" id="{B6A901B0-43ED-152A-B446-D7945AB9DF27}"/>
                  </a:ext>
                </a:extLst>
              </p:cNvPr>
              <p:cNvCxnSpPr>
                <a:cxnSpLocks/>
                <a:endCxn id="1167" idx="0"/>
              </p:cNvCxnSpPr>
              <p:nvPr/>
            </p:nvCxnSpPr>
            <p:spPr bwMode="auto">
              <a:xfrm flipH="1">
                <a:off x="1272961" y="1942356"/>
                <a:ext cx="197037" cy="207295"/>
              </a:xfrm>
              <a:prstGeom prst="straightConnector1">
                <a:avLst/>
              </a:prstGeom>
              <a:grpFill/>
              <a:ln w="9525" cap="flat" cmpd="sng" algn="ctr">
                <a:solidFill>
                  <a:schemeClr val="tx1"/>
                </a:solidFill>
                <a:prstDash val="solid"/>
                <a:round/>
                <a:headEnd type="none" w="sm" len="med"/>
                <a:tailEnd type="none" w="sm" len="sm"/>
              </a:ln>
              <a:effectLst/>
            </p:spPr>
          </p:cxnSp>
          <p:cxnSp>
            <p:nvCxnSpPr>
              <p:cNvPr id="1170" name="Straight Arrow Connector 1169">
                <a:extLst>
                  <a:ext uri="{FF2B5EF4-FFF2-40B4-BE49-F238E27FC236}">
                    <a16:creationId xmlns:a16="http://schemas.microsoft.com/office/drawing/2014/main" id="{F4B67C74-CB83-BFF3-B0D4-6F0F43BC0F0D}"/>
                  </a:ext>
                </a:extLst>
              </p:cNvPr>
              <p:cNvCxnSpPr>
                <a:cxnSpLocks/>
                <a:endCxn id="1168" idx="0"/>
              </p:cNvCxnSpPr>
              <p:nvPr/>
            </p:nvCxnSpPr>
            <p:spPr bwMode="auto">
              <a:xfrm>
                <a:off x="1685524" y="1942356"/>
                <a:ext cx="197037" cy="207295"/>
              </a:xfrm>
              <a:prstGeom prst="straightConnector1">
                <a:avLst/>
              </a:prstGeom>
              <a:grpFill/>
              <a:ln w="9525" cap="flat" cmpd="sng" algn="ctr">
                <a:solidFill>
                  <a:schemeClr val="tx1"/>
                </a:solidFill>
                <a:prstDash val="solid"/>
                <a:round/>
                <a:headEnd type="none" w="sm" len="med"/>
                <a:tailEnd type="none" w="sm" len="sm"/>
              </a:ln>
              <a:effectLst/>
            </p:spPr>
          </p:cxnSp>
        </p:grpSp>
        <p:grpSp>
          <p:nvGrpSpPr>
            <p:cNvPr id="1171" name="Group 1170">
              <a:extLst>
                <a:ext uri="{FF2B5EF4-FFF2-40B4-BE49-F238E27FC236}">
                  <a16:creationId xmlns:a16="http://schemas.microsoft.com/office/drawing/2014/main" id="{2A264DB5-A8A3-A95F-6F0B-38A52A890146}"/>
                </a:ext>
              </a:extLst>
            </p:cNvPr>
            <p:cNvGrpSpPr/>
            <p:nvPr/>
          </p:nvGrpSpPr>
          <p:grpSpPr>
            <a:xfrm>
              <a:off x="2924132" y="3909090"/>
              <a:ext cx="291011" cy="296033"/>
              <a:chOff x="2515217" y="1206570"/>
              <a:chExt cx="1218686" cy="1239716"/>
            </a:xfrm>
            <a:solidFill>
              <a:srgbClr val="0070C0"/>
            </a:solidFill>
          </p:grpSpPr>
          <p:sp>
            <p:nvSpPr>
              <p:cNvPr id="1172" name="Oval 1171">
                <a:extLst>
                  <a:ext uri="{FF2B5EF4-FFF2-40B4-BE49-F238E27FC236}">
                    <a16:creationId xmlns:a16="http://schemas.microsoft.com/office/drawing/2014/main" id="{80A35B05-4529-37B3-5057-7858096558B9}"/>
                  </a:ext>
                </a:extLst>
              </p:cNvPr>
              <p:cNvSpPr/>
              <p:nvPr/>
            </p:nvSpPr>
            <p:spPr bwMode="auto">
              <a:xfrm>
                <a:off x="3124303" y="1206570"/>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73" name="Oval 1172">
                <a:extLst>
                  <a:ext uri="{FF2B5EF4-FFF2-40B4-BE49-F238E27FC236}">
                    <a16:creationId xmlns:a16="http://schemas.microsoft.com/office/drawing/2014/main" id="{2FAB317F-5341-FA2D-4057-ACF0CE9FADC0}"/>
                  </a:ext>
                </a:extLst>
              </p:cNvPr>
              <p:cNvSpPr/>
              <p:nvPr/>
            </p:nvSpPr>
            <p:spPr bwMode="auto">
              <a:xfrm>
                <a:off x="28195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74" name="Oval 1173">
                <a:extLst>
                  <a:ext uri="{FF2B5EF4-FFF2-40B4-BE49-F238E27FC236}">
                    <a16:creationId xmlns:a16="http://schemas.microsoft.com/office/drawing/2014/main" id="{EDE04D30-EA96-28F9-EA12-9388E195B39E}"/>
                  </a:ext>
                </a:extLst>
              </p:cNvPr>
              <p:cNvSpPr/>
              <p:nvPr/>
            </p:nvSpPr>
            <p:spPr bwMode="auto">
              <a:xfrm>
                <a:off x="34291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75" name="Straight Arrow Connector 1174">
                <a:extLst>
                  <a:ext uri="{FF2B5EF4-FFF2-40B4-BE49-F238E27FC236}">
                    <a16:creationId xmlns:a16="http://schemas.microsoft.com/office/drawing/2014/main" id="{7969D2CA-0A64-7EB2-325C-DB2DAE9822E8}"/>
                  </a:ext>
                </a:extLst>
              </p:cNvPr>
              <p:cNvCxnSpPr>
                <a:cxnSpLocks/>
                <a:stCxn id="1172" idx="3"/>
                <a:endCxn id="1173" idx="0"/>
              </p:cNvCxnSpPr>
              <p:nvPr/>
            </p:nvCxnSpPr>
            <p:spPr bwMode="auto">
              <a:xfrm flipH="1">
                <a:off x="2971903"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176" name="Straight Arrow Connector 1175">
                <a:extLst>
                  <a:ext uri="{FF2B5EF4-FFF2-40B4-BE49-F238E27FC236}">
                    <a16:creationId xmlns:a16="http://schemas.microsoft.com/office/drawing/2014/main" id="{6252A74A-7463-CC10-B91C-347099EA426C}"/>
                  </a:ext>
                </a:extLst>
              </p:cNvPr>
              <p:cNvCxnSpPr>
                <a:cxnSpLocks/>
                <a:stCxn id="1172" idx="5"/>
                <a:endCxn id="1174" idx="0"/>
              </p:cNvCxnSpPr>
              <p:nvPr/>
            </p:nvCxnSpPr>
            <p:spPr bwMode="auto">
              <a:xfrm>
                <a:off x="3384466"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sp>
            <p:nvSpPr>
              <p:cNvPr id="1177" name="Oval 1176">
                <a:extLst>
                  <a:ext uri="{FF2B5EF4-FFF2-40B4-BE49-F238E27FC236}">
                    <a16:creationId xmlns:a16="http://schemas.microsoft.com/office/drawing/2014/main" id="{D800FB85-82FF-59E0-E72B-45D6F1B0DDCA}"/>
                  </a:ext>
                </a:extLst>
              </p:cNvPr>
              <p:cNvSpPr/>
              <p:nvPr/>
            </p:nvSpPr>
            <p:spPr bwMode="auto">
              <a:xfrm>
                <a:off x="25152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78" name="Oval 1177">
                <a:extLst>
                  <a:ext uri="{FF2B5EF4-FFF2-40B4-BE49-F238E27FC236}">
                    <a16:creationId xmlns:a16="http://schemas.microsoft.com/office/drawing/2014/main" id="{F7FCAAB0-1B62-431D-224D-EC8B3B6C441B}"/>
                  </a:ext>
                </a:extLst>
              </p:cNvPr>
              <p:cNvSpPr/>
              <p:nvPr/>
            </p:nvSpPr>
            <p:spPr bwMode="auto">
              <a:xfrm>
                <a:off x="31248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79" name="Straight Arrow Connector 1178">
                <a:extLst>
                  <a:ext uri="{FF2B5EF4-FFF2-40B4-BE49-F238E27FC236}">
                    <a16:creationId xmlns:a16="http://schemas.microsoft.com/office/drawing/2014/main" id="{FDFD56E0-5F3C-C743-D2EF-A5BB66BF0976}"/>
                  </a:ext>
                </a:extLst>
              </p:cNvPr>
              <p:cNvCxnSpPr>
                <a:cxnSpLocks/>
                <a:endCxn id="1177" idx="0"/>
              </p:cNvCxnSpPr>
              <p:nvPr/>
            </p:nvCxnSpPr>
            <p:spPr bwMode="auto">
              <a:xfrm flipH="1">
                <a:off x="2667617" y="1934191"/>
                <a:ext cx="197038"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180" name="Straight Arrow Connector 1179">
                <a:extLst>
                  <a:ext uri="{FF2B5EF4-FFF2-40B4-BE49-F238E27FC236}">
                    <a16:creationId xmlns:a16="http://schemas.microsoft.com/office/drawing/2014/main" id="{3DC506F8-8230-F543-F59E-FA22027363E4}"/>
                  </a:ext>
                </a:extLst>
              </p:cNvPr>
              <p:cNvCxnSpPr>
                <a:cxnSpLocks/>
                <a:endCxn id="1178" idx="0"/>
              </p:cNvCxnSpPr>
              <p:nvPr/>
            </p:nvCxnSpPr>
            <p:spPr bwMode="auto">
              <a:xfrm>
                <a:off x="3080180" y="1934191"/>
                <a:ext cx="197037" cy="207295"/>
              </a:xfrm>
              <a:prstGeom prst="straightConnector1">
                <a:avLst/>
              </a:prstGeom>
              <a:grpFill/>
              <a:ln w="9525" cap="flat" cmpd="sng" algn="ctr">
                <a:solidFill>
                  <a:schemeClr val="tx1"/>
                </a:solidFill>
                <a:prstDash val="solid"/>
                <a:round/>
                <a:headEnd type="none" w="med" len="med"/>
                <a:tailEnd type="none" w="sm" len="sm"/>
              </a:ln>
              <a:effectLst/>
            </p:spPr>
          </p:cxnSp>
        </p:grpSp>
        <p:sp>
          <p:nvSpPr>
            <p:cNvPr id="1181" name="TextBox 1180">
              <a:extLst>
                <a:ext uri="{FF2B5EF4-FFF2-40B4-BE49-F238E27FC236}">
                  <a16:creationId xmlns:a16="http://schemas.microsoft.com/office/drawing/2014/main" id="{772B4064-C777-819E-F058-95D1381BA511}"/>
                </a:ext>
              </a:extLst>
            </p:cNvPr>
            <p:cNvSpPr txBox="1"/>
            <p:nvPr/>
          </p:nvSpPr>
          <p:spPr>
            <a:xfrm>
              <a:off x="2732165" y="4120763"/>
              <a:ext cx="241135" cy="369332"/>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a:t>
              </a:r>
            </a:p>
          </p:txBody>
        </p:sp>
        <p:sp>
          <p:nvSpPr>
            <p:cNvPr id="1182" name="Rectangle 1181">
              <a:extLst>
                <a:ext uri="{FF2B5EF4-FFF2-40B4-BE49-F238E27FC236}">
                  <a16:creationId xmlns:a16="http://schemas.microsoft.com/office/drawing/2014/main" id="{D687FCEF-FAF3-7D32-4913-AE1388ADD359}"/>
                </a:ext>
              </a:extLst>
            </p:cNvPr>
            <p:cNvSpPr/>
            <p:nvPr/>
          </p:nvSpPr>
          <p:spPr>
            <a:xfrm>
              <a:off x="2446243" y="3863095"/>
              <a:ext cx="852874" cy="775855"/>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Arial" panose="020B0604020202020204"/>
                <a:ea typeface="+mn-ea"/>
                <a:cs typeface="+mn-cs"/>
              </a:endParaRPr>
            </a:p>
          </p:txBody>
        </p:sp>
        <p:grpSp>
          <p:nvGrpSpPr>
            <p:cNvPr id="1183" name="Group 1182">
              <a:extLst>
                <a:ext uri="{FF2B5EF4-FFF2-40B4-BE49-F238E27FC236}">
                  <a16:creationId xmlns:a16="http://schemas.microsoft.com/office/drawing/2014/main" id="{8700B8FB-22E8-EBF7-D3ED-ADBC2A36ACC3}"/>
                </a:ext>
              </a:extLst>
            </p:cNvPr>
            <p:cNvGrpSpPr/>
            <p:nvPr/>
          </p:nvGrpSpPr>
          <p:grpSpPr>
            <a:xfrm>
              <a:off x="2922060" y="4258872"/>
              <a:ext cx="301621" cy="306826"/>
              <a:chOff x="2515217" y="1206570"/>
              <a:chExt cx="1218686" cy="1239716"/>
            </a:xfrm>
            <a:solidFill>
              <a:srgbClr val="CFC493"/>
            </a:solidFill>
          </p:grpSpPr>
          <p:sp>
            <p:nvSpPr>
              <p:cNvPr id="1184" name="Oval 1183">
                <a:extLst>
                  <a:ext uri="{FF2B5EF4-FFF2-40B4-BE49-F238E27FC236}">
                    <a16:creationId xmlns:a16="http://schemas.microsoft.com/office/drawing/2014/main" id="{1F32F3B8-179D-6F36-D607-349A4104F2EA}"/>
                  </a:ext>
                </a:extLst>
              </p:cNvPr>
              <p:cNvSpPr/>
              <p:nvPr/>
            </p:nvSpPr>
            <p:spPr bwMode="auto">
              <a:xfrm>
                <a:off x="3124303" y="1206570"/>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85" name="Oval 1184">
                <a:extLst>
                  <a:ext uri="{FF2B5EF4-FFF2-40B4-BE49-F238E27FC236}">
                    <a16:creationId xmlns:a16="http://schemas.microsoft.com/office/drawing/2014/main" id="{40913719-7CEA-B8E5-9F7F-4083EE440F68}"/>
                  </a:ext>
                </a:extLst>
              </p:cNvPr>
              <p:cNvSpPr/>
              <p:nvPr/>
            </p:nvSpPr>
            <p:spPr bwMode="auto">
              <a:xfrm>
                <a:off x="28195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86" name="Oval 1185">
                <a:extLst>
                  <a:ext uri="{FF2B5EF4-FFF2-40B4-BE49-F238E27FC236}">
                    <a16:creationId xmlns:a16="http://schemas.microsoft.com/office/drawing/2014/main" id="{0CA01D1A-6E18-C2C7-BF01-7A6EFBB383CB}"/>
                  </a:ext>
                </a:extLst>
              </p:cNvPr>
              <p:cNvSpPr/>
              <p:nvPr/>
            </p:nvSpPr>
            <p:spPr bwMode="auto">
              <a:xfrm>
                <a:off x="34291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87" name="Straight Arrow Connector 1186">
                <a:extLst>
                  <a:ext uri="{FF2B5EF4-FFF2-40B4-BE49-F238E27FC236}">
                    <a16:creationId xmlns:a16="http://schemas.microsoft.com/office/drawing/2014/main" id="{3D2681F0-F6EC-B7EF-2196-D04BBA73045C}"/>
                  </a:ext>
                </a:extLst>
              </p:cNvPr>
              <p:cNvCxnSpPr>
                <a:cxnSpLocks/>
                <a:stCxn id="1184" idx="3"/>
                <a:endCxn id="1185" idx="0"/>
              </p:cNvCxnSpPr>
              <p:nvPr/>
            </p:nvCxnSpPr>
            <p:spPr bwMode="auto">
              <a:xfrm flipH="1">
                <a:off x="2971903"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188" name="Straight Arrow Connector 1187">
                <a:extLst>
                  <a:ext uri="{FF2B5EF4-FFF2-40B4-BE49-F238E27FC236}">
                    <a16:creationId xmlns:a16="http://schemas.microsoft.com/office/drawing/2014/main" id="{B2062CE5-51C0-6912-765D-DF9FA7F46F20}"/>
                  </a:ext>
                </a:extLst>
              </p:cNvPr>
              <p:cNvCxnSpPr>
                <a:cxnSpLocks/>
                <a:stCxn id="1184" idx="5"/>
                <a:endCxn id="1186" idx="0"/>
              </p:cNvCxnSpPr>
              <p:nvPr/>
            </p:nvCxnSpPr>
            <p:spPr bwMode="auto">
              <a:xfrm>
                <a:off x="3384466"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sp>
            <p:nvSpPr>
              <p:cNvPr id="1189" name="Oval 1188">
                <a:extLst>
                  <a:ext uri="{FF2B5EF4-FFF2-40B4-BE49-F238E27FC236}">
                    <a16:creationId xmlns:a16="http://schemas.microsoft.com/office/drawing/2014/main" id="{96FB0E2F-4DF5-BAB9-EC63-BB48F3A343BA}"/>
                  </a:ext>
                </a:extLst>
              </p:cNvPr>
              <p:cNvSpPr/>
              <p:nvPr/>
            </p:nvSpPr>
            <p:spPr bwMode="auto">
              <a:xfrm>
                <a:off x="25152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90" name="Oval 1189">
                <a:extLst>
                  <a:ext uri="{FF2B5EF4-FFF2-40B4-BE49-F238E27FC236}">
                    <a16:creationId xmlns:a16="http://schemas.microsoft.com/office/drawing/2014/main" id="{803FA45E-CADF-11F4-3EF1-F2DBB29C7ACB}"/>
                  </a:ext>
                </a:extLst>
              </p:cNvPr>
              <p:cNvSpPr/>
              <p:nvPr/>
            </p:nvSpPr>
            <p:spPr bwMode="auto">
              <a:xfrm>
                <a:off x="31248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91" name="Straight Arrow Connector 1190">
                <a:extLst>
                  <a:ext uri="{FF2B5EF4-FFF2-40B4-BE49-F238E27FC236}">
                    <a16:creationId xmlns:a16="http://schemas.microsoft.com/office/drawing/2014/main" id="{4F695106-7208-9800-7159-922461CB31E1}"/>
                  </a:ext>
                </a:extLst>
              </p:cNvPr>
              <p:cNvCxnSpPr>
                <a:cxnSpLocks/>
                <a:endCxn id="1189" idx="0"/>
              </p:cNvCxnSpPr>
              <p:nvPr/>
            </p:nvCxnSpPr>
            <p:spPr bwMode="auto">
              <a:xfrm flipH="1">
                <a:off x="2667617" y="1934191"/>
                <a:ext cx="197038"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192" name="Straight Arrow Connector 1191">
                <a:extLst>
                  <a:ext uri="{FF2B5EF4-FFF2-40B4-BE49-F238E27FC236}">
                    <a16:creationId xmlns:a16="http://schemas.microsoft.com/office/drawing/2014/main" id="{B855AAE6-1ED1-86F3-96B4-3E3B6F2680D8}"/>
                  </a:ext>
                </a:extLst>
              </p:cNvPr>
              <p:cNvCxnSpPr>
                <a:cxnSpLocks/>
                <a:endCxn id="1190" idx="0"/>
              </p:cNvCxnSpPr>
              <p:nvPr/>
            </p:nvCxnSpPr>
            <p:spPr bwMode="auto">
              <a:xfrm>
                <a:off x="3080180" y="1934191"/>
                <a:ext cx="197037" cy="207295"/>
              </a:xfrm>
              <a:prstGeom prst="straightConnector1">
                <a:avLst/>
              </a:prstGeom>
              <a:grpFill/>
              <a:ln w="9525" cap="flat" cmpd="sng" algn="ctr">
                <a:solidFill>
                  <a:schemeClr val="tx1"/>
                </a:solidFill>
                <a:prstDash val="solid"/>
                <a:round/>
                <a:headEnd type="none" w="med" len="med"/>
                <a:tailEnd type="none" w="sm" len="sm"/>
              </a:ln>
              <a:effectLst/>
            </p:spPr>
          </p:cxnSp>
        </p:grpSp>
      </p:grpSp>
      <p:cxnSp>
        <p:nvCxnSpPr>
          <p:cNvPr id="1194" name="Straight Arrow Connector 1193">
            <a:extLst>
              <a:ext uri="{FF2B5EF4-FFF2-40B4-BE49-F238E27FC236}">
                <a16:creationId xmlns:a16="http://schemas.microsoft.com/office/drawing/2014/main" id="{E4D81C99-9ADE-1BFE-CE95-56D545A8A3E8}"/>
              </a:ext>
            </a:extLst>
          </p:cNvPr>
          <p:cNvCxnSpPr/>
          <p:nvPr/>
        </p:nvCxnSpPr>
        <p:spPr>
          <a:xfrm flipV="1">
            <a:off x="823913" y="1250547"/>
            <a:ext cx="0" cy="3497501"/>
          </a:xfrm>
          <a:prstGeom prst="straightConnector1">
            <a:avLst/>
          </a:prstGeom>
          <a:ln w="28575">
            <a:headEnd type="none" w="med" len="lg"/>
            <a:tailEnd type="triangle" w="sm" len="lg"/>
          </a:ln>
        </p:spPr>
        <p:style>
          <a:lnRef idx="1">
            <a:schemeClr val="accent1"/>
          </a:lnRef>
          <a:fillRef idx="0">
            <a:schemeClr val="accent1"/>
          </a:fillRef>
          <a:effectRef idx="0">
            <a:schemeClr val="accent1"/>
          </a:effectRef>
          <a:fontRef idx="minor">
            <a:schemeClr val="tx1"/>
          </a:fontRef>
        </p:style>
      </p:cxnSp>
      <p:grpSp>
        <p:nvGrpSpPr>
          <p:cNvPr id="1218" name="Group 1217">
            <a:extLst>
              <a:ext uri="{FF2B5EF4-FFF2-40B4-BE49-F238E27FC236}">
                <a16:creationId xmlns:a16="http://schemas.microsoft.com/office/drawing/2014/main" id="{65903E79-4617-58A3-5351-9A47444D1D49}"/>
              </a:ext>
            </a:extLst>
          </p:cNvPr>
          <p:cNvGrpSpPr/>
          <p:nvPr/>
        </p:nvGrpSpPr>
        <p:grpSpPr>
          <a:xfrm>
            <a:off x="2199811" y="2137525"/>
            <a:ext cx="1621808" cy="775855"/>
            <a:chOff x="1837481" y="2115027"/>
            <a:chExt cx="1621808" cy="775855"/>
          </a:xfrm>
        </p:grpSpPr>
        <p:sp>
          <p:nvSpPr>
            <p:cNvPr id="1128" name="Rectangle 1127">
              <a:extLst>
                <a:ext uri="{FF2B5EF4-FFF2-40B4-BE49-F238E27FC236}">
                  <a16:creationId xmlns:a16="http://schemas.microsoft.com/office/drawing/2014/main" id="{4C618620-37DC-5361-F4C8-A0EE151DBC51}"/>
                </a:ext>
              </a:extLst>
            </p:cNvPr>
            <p:cNvSpPr/>
            <p:nvPr/>
          </p:nvSpPr>
          <p:spPr>
            <a:xfrm>
              <a:off x="1837481" y="2115027"/>
              <a:ext cx="852874" cy="775855"/>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71" name="TextBox 1070">
              <a:extLst>
                <a:ext uri="{FF2B5EF4-FFF2-40B4-BE49-F238E27FC236}">
                  <a16:creationId xmlns:a16="http://schemas.microsoft.com/office/drawing/2014/main" id="{4A89E3EE-DA9F-C55D-87AE-C8EA9A3C07F4}"/>
                </a:ext>
              </a:extLst>
            </p:cNvPr>
            <p:cNvSpPr txBox="1"/>
            <p:nvPr/>
          </p:nvSpPr>
          <p:spPr>
            <a:xfrm>
              <a:off x="2725297" y="2289059"/>
              <a:ext cx="285656" cy="30008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Arial" panose="020B0604020202020204"/>
                  <a:ea typeface="+mn-ea"/>
                  <a:cs typeface="+mn-cs"/>
                </a:rPr>
                <a:t>+</a:t>
              </a:r>
            </a:p>
          </p:txBody>
        </p:sp>
        <p:grpSp>
          <p:nvGrpSpPr>
            <p:cNvPr id="1107" name="Group 1106">
              <a:extLst>
                <a:ext uri="{FF2B5EF4-FFF2-40B4-BE49-F238E27FC236}">
                  <a16:creationId xmlns:a16="http://schemas.microsoft.com/office/drawing/2014/main" id="{6BD14044-D0E7-F2AE-FD62-E9F9B8DF1FD1}"/>
                </a:ext>
              </a:extLst>
            </p:cNvPr>
            <p:cNvGrpSpPr/>
            <p:nvPr/>
          </p:nvGrpSpPr>
          <p:grpSpPr>
            <a:xfrm>
              <a:off x="1887916" y="2206818"/>
              <a:ext cx="381462" cy="387881"/>
              <a:chOff x="815761" y="1214735"/>
              <a:chExt cx="1219200" cy="1239716"/>
            </a:xfrm>
            <a:solidFill>
              <a:srgbClr val="C00000"/>
            </a:solidFill>
          </p:grpSpPr>
          <p:sp>
            <p:nvSpPr>
              <p:cNvPr id="1108" name="Oval 1107">
                <a:extLst>
                  <a:ext uri="{FF2B5EF4-FFF2-40B4-BE49-F238E27FC236}">
                    <a16:creationId xmlns:a16="http://schemas.microsoft.com/office/drawing/2014/main" id="{6817AD6F-91DE-4055-BADA-4CD7916A4DB1}"/>
                  </a:ext>
                </a:extLst>
              </p:cNvPr>
              <p:cNvSpPr/>
              <p:nvPr/>
            </p:nvSpPr>
            <p:spPr bwMode="auto">
              <a:xfrm>
                <a:off x="1120561" y="1214735"/>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09" name="Oval 1108">
                <a:extLst>
                  <a:ext uri="{FF2B5EF4-FFF2-40B4-BE49-F238E27FC236}">
                    <a16:creationId xmlns:a16="http://schemas.microsoft.com/office/drawing/2014/main" id="{8DF686A8-110F-C644-20C2-20F8165EE36C}"/>
                  </a:ext>
                </a:extLst>
              </p:cNvPr>
              <p:cNvSpPr/>
              <p:nvPr/>
            </p:nvSpPr>
            <p:spPr bwMode="auto">
              <a:xfrm>
                <a:off x="815761" y="1682193"/>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10" name="Oval 1109">
                <a:extLst>
                  <a:ext uri="{FF2B5EF4-FFF2-40B4-BE49-F238E27FC236}">
                    <a16:creationId xmlns:a16="http://schemas.microsoft.com/office/drawing/2014/main" id="{F584C15F-EF49-988A-A405-5C1DFC368E2A}"/>
                  </a:ext>
                </a:extLst>
              </p:cNvPr>
              <p:cNvSpPr/>
              <p:nvPr/>
            </p:nvSpPr>
            <p:spPr bwMode="auto">
              <a:xfrm>
                <a:off x="1425361" y="1682193"/>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11" name="Straight Arrow Connector 1110">
                <a:extLst>
                  <a:ext uri="{FF2B5EF4-FFF2-40B4-BE49-F238E27FC236}">
                    <a16:creationId xmlns:a16="http://schemas.microsoft.com/office/drawing/2014/main" id="{C42C1A8A-D3FB-70C0-DF64-34084008DE0C}"/>
                  </a:ext>
                </a:extLst>
              </p:cNvPr>
              <p:cNvCxnSpPr>
                <a:stCxn id="1108" idx="3"/>
                <a:endCxn id="1109" idx="0"/>
              </p:cNvCxnSpPr>
              <p:nvPr/>
            </p:nvCxnSpPr>
            <p:spPr bwMode="auto">
              <a:xfrm flipH="1">
                <a:off x="968161" y="1474898"/>
                <a:ext cx="197037" cy="207295"/>
              </a:xfrm>
              <a:prstGeom prst="straightConnector1">
                <a:avLst/>
              </a:prstGeom>
              <a:grpFill/>
              <a:ln w="9525" cap="flat" cmpd="sng" algn="ctr">
                <a:solidFill>
                  <a:schemeClr val="tx1"/>
                </a:solidFill>
                <a:prstDash val="solid"/>
                <a:round/>
                <a:headEnd type="none" w="sm" len="med"/>
                <a:tailEnd type="none" w="sm" len="sm"/>
              </a:ln>
              <a:effectLst/>
            </p:spPr>
          </p:cxnSp>
          <p:cxnSp>
            <p:nvCxnSpPr>
              <p:cNvPr id="1112" name="Straight Arrow Connector 1111">
                <a:extLst>
                  <a:ext uri="{FF2B5EF4-FFF2-40B4-BE49-F238E27FC236}">
                    <a16:creationId xmlns:a16="http://schemas.microsoft.com/office/drawing/2014/main" id="{94166CE5-FF9C-6AD3-D1E2-DA0C47BFFE11}"/>
                  </a:ext>
                </a:extLst>
              </p:cNvPr>
              <p:cNvCxnSpPr>
                <a:cxnSpLocks/>
                <a:stCxn id="1108" idx="5"/>
                <a:endCxn id="1110" idx="0"/>
              </p:cNvCxnSpPr>
              <p:nvPr/>
            </p:nvCxnSpPr>
            <p:spPr bwMode="auto">
              <a:xfrm>
                <a:off x="1380724" y="1474898"/>
                <a:ext cx="197037" cy="207295"/>
              </a:xfrm>
              <a:prstGeom prst="straightConnector1">
                <a:avLst/>
              </a:prstGeom>
              <a:grpFill/>
              <a:ln w="9525" cap="flat" cmpd="sng" algn="ctr">
                <a:solidFill>
                  <a:schemeClr val="tx1"/>
                </a:solidFill>
                <a:prstDash val="solid"/>
                <a:round/>
                <a:headEnd type="none" w="sm" len="med"/>
                <a:tailEnd type="none" w="sm" len="sm"/>
              </a:ln>
              <a:effectLst/>
            </p:spPr>
          </p:cxnSp>
          <p:sp>
            <p:nvSpPr>
              <p:cNvPr id="1113" name="Oval 1112">
                <a:extLst>
                  <a:ext uri="{FF2B5EF4-FFF2-40B4-BE49-F238E27FC236}">
                    <a16:creationId xmlns:a16="http://schemas.microsoft.com/office/drawing/2014/main" id="{94140865-6A17-BAAB-1158-C3B9ABFC9718}"/>
                  </a:ext>
                </a:extLst>
              </p:cNvPr>
              <p:cNvSpPr/>
              <p:nvPr/>
            </p:nvSpPr>
            <p:spPr bwMode="auto">
              <a:xfrm>
                <a:off x="1120561" y="2149651"/>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14" name="Oval 1113">
                <a:extLst>
                  <a:ext uri="{FF2B5EF4-FFF2-40B4-BE49-F238E27FC236}">
                    <a16:creationId xmlns:a16="http://schemas.microsoft.com/office/drawing/2014/main" id="{D6D69BE8-9AE7-E4DA-2660-AA32FCC10099}"/>
                  </a:ext>
                </a:extLst>
              </p:cNvPr>
              <p:cNvSpPr/>
              <p:nvPr/>
            </p:nvSpPr>
            <p:spPr bwMode="auto">
              <a:xfrm>
                <a:off x="1730161" y="2149651"/>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15" name="Straight Arrow Connector 1114">
                <a:extLst>
                  <a:ext uri="{FF2B5EF4-FFF2-40B4-BE49-F238E27FC236}">
                    <a16:creationId xmlns:a16="http://schemas.microsoft.com/office/drawing/2014/main" id="{CFE59B57-F03D-1847-EF4F-239121B206D3}"/>
                  </a:ext>
                </a:extLst>
              </p:cNvPr>
              <p:cNvCxnSpPr>
                <a:cxnSpLocks/>
                <a:endCxn id="1113" idx="0"/>
              </p:cNvCxnSpPr>
              <p:nvPr/>
            </p:nvCxnSpPr>
            <p:spPr bwMode="auto">
              <a:xfrm flipH="1">
                <a:off x="1272961" y="1942356"/>
                <a:ext cx="197037" cy="207295"/>
              </a:xfrm>
              <a:prstGeom prst="straightConnector1">
                <a:avLst/>
              </a:prstGeom>
              <a:grpFill/>
              <a:ln w="9525" cap="flat" cmpd="sng" algn="ctr">
                <a:solidFill>
                  <a:schemeClr val="tx1"/>
                </a:solidFill>
                <a:prstDash val="solid"/>
                <a:round/>
                <a:headEnd type="none" w="sm" len="med"/>
                <a:tailEnd type="none" w="sm" len="sm"/>
              </a:ln>
              <a:effectLst/>
            </p:spPr>
          </p:cxnSp>
          <p:cxnSp>
            <p:nvCxnSpPr>
              <p:cNvPr id="1116" name="Straight Arrow Connector 1115">
                <a:extLst>
                  <a:ext uri="{FF2B5EF4-FFF2-40B4-BE49-F238E27FC236}">
                    <a16:creationId xmlns:a16="http://schemas.microsoft.com/office/drawing/2014/main" id="{126176DF-7FE3-3720-0E39-B03D41244201}"/>
                  </a:ext>
                </a:extLst>
              </p:cNvPr>
              <p:cNvCxnSpPr>
                <a:cxnSpLocks/>
                <a:endCxn id="1114" idx="0"/>
              </p:cNvCxnSpPr>
              <p:nvPr/>
            </p:nvCxnSpPr>
            <p:spPr bwMode="auto">
              <a:xfrm>
                <a:off x="1685524" y="1942356"/>
                <a:ext cx="197037" cy="207295"/>
              </a:xfrm>
              <a:prstGeom prst="straightConnector1">
                <a:avLst/>
              </a:prstGeom>
              <a:grpFill/>
              <a:ln w="9525" cap="flat" cmpd="sng" algn="ctr">
                <a:solidFill>
                  <a:schemeClr val="tx1"/>
                </a:solidFill>
                <a:prstDash val="solid"/>
                <a:round/>
                <a:headEnd type="none" w="sm" len="med"/>
                <a:tailEnd type="none" w="sm" len="sm"/>
              </a:ln>
              <a:effectLst/>
            </p:spPr>
          </p:cxnSp>
        </p:grpSp>
        <p:grpSp>
          <p:nvGrpSpPr>
            <p:cNvPr id="1117" name="Group 1116">
              <a:extLst>
                <a:ext uri="{FF2B5EF4-FFF2-40B4-BE49-F238E27FC236}">
                  <a16:creationId xmlns:a16="http://schemas.microsoft.com/office/drawing/2014/main" id="{53744D0D-63AA-A891-8589-9242101CB7FE}"/>
                </a:ext>
              </a:extLst>
            </p:cNvPr>
            <p:cNvGrpSpPr/>
            <p:nvPr/>
          </p:nvGrpSpPr>
          <p:grpSpPr>
            <a:xfrm>
              <a:off x="2287525" y="2399142"/>
              <a:ext cx="380270" cy="386832"/>
              <a:chOff x="2515217" y="1206570"/>
              <a:chExt cx="1218686" cy="1239716"/>
            </a:xfrm>
            <a:solidFill>
              <a:srgbClr val="0070C0"/>
            </a:solidFill>
          </p:grpSpPr>
          <p:sp>
            <p:nvSpPr>
              <p:cNvPr id="1118" name="Oval 1117">
                <a:extLst>
                  <a:ext uri="{FF2B5EF4-FFF2-40B4-BE49-F238E27FC236}">
                    <a16:creationId xmlns:a16="http://schemas.microsoft.com/office/drawing/2014/main" id="{D3321E40-7576-9672-336F-B154C325990C}"/>
                  </a:ext>
                </a:extLst>
              </p:cNvPr>
              <p:cNvSpPr/>
              <p:nvPr/>
            </p:nvSpPr>
            <p:spPr bwMode="auto">
              <a:xfrm>
                <a:off x="3124303" y="1206570"/>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19" name="Oval 1118">
                <a:extLst>
                  <a:ext uri="{FF2B5EF4-FFF2-40B4-BE49-F238E27FC236}">
                    <a16:creationId xmlns:a16="http://schemas.microsoft.com/office/drawing/2014/main" id="{58665765-BE80-7B01-530E-44FE02FF4D39}"/>
                  </a:ext>
                </a:extLst>
              </p:cNvPr>
              <p:cNvSpPr/>
              <p:nvPr/>
            </p:nvSpPr>
            <p:spPr bwMode="auto">
              <a:xfrm>
                <a:off x="28195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20" name="Oval 1119">
                <a:extLst>
                  <a:ext uri="{FF2B5EF4-FFF2-40B4-BE49-F238E27FC236}">
                    <a16:creationId xmlns:a16="http://schemas.microsoft.com/office/drawing/2014/main" id="{6560FBB0-94EC-F468-68F1-7C5FCE8E7130}"/>
                  </a:ext>
                </a:extLst>
              </p:cNvPr>
              <p:cNvSpPr/>
              <p:nvPr/>
            </p:nvSpPr>
            <p:spPr bwMode="auto">
              <a:xfrm>
                <a:off x="34291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21" name="Straight Arrow Connector 1120">
                <a:extLst>
                  <a:ext uri="{FF2B5EF4-FFF2-40B4-BE49-F238E27FC236}">
                    <a16:creationId xmlns:a16="http://schemas.microsoft.com/office/drawing/2014/main" id="{2D5865DB-6B49-F819-B7D2-314F5A1F6E35}"/>
                  </a:ext>
                </a:extLst>
              </p:cNvPr>
              <p:cNvCxnSpPr>
                <a:cxnSpLocks/>
                <a:stCxn id="1118" idx="3"/>
                <a:endCxn id="1119" idx="0"/>
              </p:cNvCxnSpPr>
              <p:nvPr/>
            </p:nvCxnSpPr>
            <p:spPr bwMode="auto">
              <a:xfrm flipH="1">
                <a:off x="2971903"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122" name="Straight Arrow Connector 1121">
                <a:extLst>
                  <a:ext uri="{FF2B5EF4-FFF2-40B4-BE49-F238E27FC236}">
                    <a16:creationId xmlns:a16="http://schemas.microsoft.com/office/drawing/2014/main" id="{1A391CDA-A7FD-5BA4-031C-A37165D971CC}"/>
                  </a:ext>
                </a:extLst>
              </p:cNvPr>
              <p:cNvCxnSpPr>
                <a:cxnSpLocks/>
                <a:stCxn id="1118" idx="5"/>
                <a:endCxn id="1120" idx="0"/>
              </p:cNvCxnSpPr>
              <p:nvPr/>
            </p:nvCxnSpPr>
            <p:spPr bwMode="auto">
              <a:xfrm>
                <a:off x="3384466"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sp>
            <p:nvSpPr>
              <p:cNvPr id="1123" name="Oval 1122">
                <a:extLst>
                  <a:ext uri="{FF2B5EF4-FFF2-40B4-BE49-F238E27FC236}">
                    <a16:creationId xmlns:a16="http://schemas.microsoft.com/office/drawing/2014/main" id="{BEF9CE4E-FB57-7190-B828-48C13E77C01B}"/>
                  </a:ext>
                </a:extLst>
              </p:cNvPr>
              <p:cNvSpPr/>
              <p:nvPr/>
            </p:nvSpPr>
            <p:spPr bwMode="auto">
              <a:xfrm>
                <a:off x="25152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24" name="Oval 1123">
                <a:extLst>
                  <a:ext uri="{FF2B5EF4-FFF2-40B4-BE49-F238E27FC236}">
                    <a16:creationId xmlns:a16="http://schemas.microsoft.com/office/drawing/2014/main" id="{07A8B030-BFBE-28DF-16DA-36D282904A72}"/>
                  </a:ext>
                </a:extLst>
              </p:cNvPr>
              <p:cNvSpPr/>
              <p:nvPr/>
            </p:nvSpPr>
            <p:spPr bwMode="auto">
              <a:xfrm>
                <a:off x="31248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25" name="Straight Arrow Connector 1124">
                <a:extLst>
                  <a:ext uri="{FF2B5EF4-FFF2-40B4-BE49-F238E27FC236}">
                    <a16:creationId xmlns:a16="http://schemas.microsoft.com/office/drawing/2014/main" id="{F1FABC8E-43C4-F609-97AF-1EBE68B6BA83}"/>
                  </a:ext>
                </a:extLst>
              </p:cNvPr>
              <p:cNvCxnSpPr>
                <a:cxnSpLocks/>
                <a:endCxn id="1123" idx="0"/>
              </p:cNvCxnSpPr>
              <p:nvPr/>
            </p:nvCxnSpPr>
            <p:spPr bwMode="auto">
              <a:xfrm flipH="1">
                <a:off x="2667617" y="1934191"/>
                <a:ext cx="197038"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126" name="Straight Arrow Connector 1125">
                <a:extLst>
                  <a:ext uri="{FF2B5EF4-FFF2-40B4-BE49-F238E27FC236}">
                    <a16:creationId xmlns:a16="http://schemas.microsoft.com/office/drawing/2014/main" id="{EE7E6520-6867-5924-16C8-C3CE4B52521F}"/>
                  </a:ext>
                </a:extLst>
              </p:cNvPr>
              <p:cNvCxnSpPr>
                <a:cxnSpLocks/>
                <a:endCxn id="1124" idx="0"/>
              </p:cNvCxnSpPr>
              <p:nvPr/>
            </p:nvCxnSpPr>
            <p:spPr bwMode="auto">
              <a:xfrm>
                <a:off x="3080180" y="1934191"/>
                <a:ext cx="197037" cy="207295"/>
              </a:xfrm>
              <a:prstGeom prst="straightConnector1">
                <a:avLst/>
              </a:prstGeom>
              <a:grpFill/>
              <a:ln w="9525" cap="flat" cmpd="sng" algn="ctr">
                <a:solidFill>
                  <a:schemeClr val="tx1"/>
                </a:solidFill>
                <a:prstDash val="solid"/>
                <a:round/>
                <a:headEnd type="none" w="med" len="med"/>
                <a:tailEnd type="none" w="sm" len="sm"/>
              </a:ln>
              <a:effectLst/>
            </p:spPr>
          </p:cxnSp>
        </p:grpSp>
        <p:sp>
          <p:nvSpPr>
            <p:cNvPr id="1127" name="TextBox 1126">
              <a:extLst>
                <a:ext uri="{FF2B5EF4-FFF2-40B4-BE49-F238E27FC236}">
                  <a16:creationId xmlns:a16="http://schemas.microsoft.com/office/drawing/2014/main" id="{10DF125F-4D2E-7909-7B61-2F1FB9323B55}"/>
                </a:ext>
              </a:extLst>
            </p:cNvPr>
            <p:cNvSpPr txBox="1"/>
            <p:nvPr/>
          </p:nvSpPr>
          <p:spPr>
            <a:xfrm>
              <a:off x="2156139" y="2237890"/>
              <a:ext cx="241135" cy="369332"/>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a:t>
              </a:r>
            </a:p>
          </p:txBody>
        </p:sp>
        <p:grpSp>
          <p:nvGrpSpPr>
            <p:cNvPr id="1197" name="Group 1196">
              <a:extLst>
                <a:ext uri="{FF2B5EF4-FFF2-40B4-BE49-F238E27FC236}">
                  <a16:creationId xmlns:a16="http://schemas.microsoft.com/office/drawing/2014/main" id="{218972B0-EF84-6EFB-97A0-84E98474B2DB}"/>
                </a:ext>
              </a:extLst>
            </p:cNvPr>
            <p:cNvGrpSpPr/>
            <p:nvPr/>
          </p:nvGrpSpPr>
          <p:grpSpPr>
            <a:xfrm>
              <a:off x="2884942" y="2174775"/>
              <a:ext cx="574347" cy="584258"/>
              <a:chOff x="2515217" y="1206570"/>
              <a:chExt cx="1218686" cy="1239716"/>
            </a:xfrm>
            <a:solidFill>
              <a:srgbClr val="FFC000"/>
            </a:solidFill>
          </p:grpSpPr>
          <p:sp>
            <p:nvSpPr>
              <p:cNvPr id="1198" name="Oval 1197">
                <a:extLst>
                  <a:ext uri="{FF2B5EF4-FFF2-40B4-BE49-F238E27FC236}">
                    <a16:creationId xmlns:a16="http://schemas.microsoft.com/office/drawing/2014/main" id="{3DD39AD3-67BF-0039-FF62-4EA34870D4FE}"/>
                  </a:ext>
                </a:extLst>
              </p:cNvPr>
              <p:cNvSpPr/>
              <p:nvPr/>
            </p:nvSpPr>
            <p:spPr bwMode="auto">
              <a:xfrm>
                <a:off x="3124303" y="1206570"/>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99" name="Oval 1198">
                <a:extLst>
                  <a:ext uri="{FF2B5EF4-FFF2-40B4-BE49-F238E27FC236}">
                    <a16:creationId xmlns:a16="http://schemas.microsoft.com/office/drawing/2014/main" id="{3AC629DB-5237-A083-D2F3-8884AF68D03E}"/>
                  </a:ext>
                </a:extLst>
              </p:cNvPr>
              <p:cNvSpPr/>
              <p:nvPr/>
            </p:nvSpPr>
            <p:spPr bwMode="auto">
              <a:xfrm>
                <a:off x="28195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1200" name="Oval 1199">
                <a:extLst>
                  <a:ext uri="{FF2B5EF4-FFF2-40B4-BE49-F238E27FC236}">
                    <a16:creationId xmlns:a16="http://schemas.microsoft.com/office/drawing/2014/main" id="{0A9FF3CB-016C-BB13-DA19-BA77FD3A4C78}"/>
                  </a:ext>
                </a:extLst>
              </p:cNvPr>
              <p:cNvSpPr/>
              <p:nvPr/>
            </p:nvSpPr>
            <p:spPr bwMode="auto">
              <a:xfrm>
                <a:off x="34291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201" name="Straight Arrow Connector 1200">
                <a:extLst>
                  <a:ext uri="{FF2B5EF4-FFF2-40B4-BE49-F238E27FC236}">
                    <a16:creationId xmlns:a16="http://schemas.microsoft.com/office/drawing/2014/main" id="{69EA9AD5-F2AF-5099-5A3C-DE5EA6325CC4}"/>
                  </a:ext>
                </a:extLst>
              </p:cNvPr>
              <p:cNvCxnSpPr>
                <a:cxnSpLocks/>
                <a:stCxn id="1198" idx="3"/>
                <a:endCxn id="1199" idx="0"/>
              </p:cNvCxnSpPr>
              <p:nvPr/>
            </p:nvCxnSpPr>
            <p:spPr bwMode="auto">
              <a:xfrm flipH="1">
                <a:off x="2971903"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202" name="Straight Arrow Connector 1201">
                <a:extLst>
                  <a:ext uri="{FF2B5EF4-FFF2-40B4-BE49-F238E27FC236}">
                    <a16:creationId xmlns:a16="http://schemas.microsoft.com/office/drawing/2014/main" id="{C69236E7-C5CA-66FA-06E7-6644C5A2CBD9}"/>
                  </a:ext>
                </a:extLst>
              </p:cNvPr>
              <p:cNvCxnSpPr>
                <a:cxnSpLocks/>
                <a:stCxn id="1198" idx="5"/>
                <a:endCxn id="1200" idx="0"/>
              </p:cNvCxnSpPr>
              <p:nvPr/>
            </p:nvCxnSpPr>
            <p:spPr bwMode="auto">
              <a:xfrm>
                <a:off x="3384466"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sp>
            <p:nvSpPr>
              <p:cNvPr id="1203" name="Oval 1202">
                <a:extLst>
                  <a:ext uri="{FF2B5EF4-FFF2-40B4-BE49-F238E27FC236}">
                    <a16:creationId xmlns:a16="http://schemas.microsoft.com/office/drawing/2014/main" id="{73607785-8728-FAAE-B450-0A49BBA774E5}"/>
                  </a:ext>
                </a:extLst>
              </p:cNvPr>
              <p:cNvSpPr/>
              <p:nvPr/>
            </p:nvSpPr>
            <p:spPr bwMode="auto">
              <a:xfrm>
                <a:off x="25152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1204" name="Oval 1203">
                <a:extLst>
                  <a:ext uri="{FF2B5EF4-FFF2-40B4-BE49-F238E27FC236}">
                    <a16:creationId xmlns:a16="http://schemas.microsoft.com/office/drawing/2014/main" id="{D3437866-70DE-AB56-62E9-B4700693A20A}"/>
                  </a:ext>
                </a:extLst>
              </p:cNvPr>
              <p:cNvSpPr/>
              <p:nvPr/>
            </p:nvSpPr>
            <p:spPr bwMode="auto">
              <a:xfrm>
                <a:off x="31248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205" name="Straight Arrow Connector 1204">
                <a:extLst>
                  <a:ext uri="{FF2B5EF4-FFF2-40B4-BE49-F238E27FC236}">
                    <a16:creationId xmlns:a16="http://schemas.microsoft.com/office/drawing/2014/main" id="{D9439E05-422B-F11B-F3ED-C71783D972D0}"/>
                  </a:ext>
                </a:extLst>
              </p:cNvPr>
              <p:cNvCxnSpPr>
                <a:cxnSpLocks/>
                <a:endCxn id="1203" idx="0"/>
              </p:cNvCxnSpPr>
              <p:nvPr/>
            </p:nvCxnSpPr>
            <p:spPr bwMode="auto">
              <a:xfrm flipH="1">
                <a:off x="2667617" y="1934191"/>
                <a:ext cx="197038"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206" name="Straight Arrow Connector 1205">
                <a:extLst>
                  <a:ext uri="{FF2B5EF4-FFF2-40B4-BE49-F238E27FC236}">
                    <a16:creationId xmlns:a16="http://schemas.microsoft.com/office/drawing/2014/main" id="{64FE0B3E-5050-7E89-6F16-6271DE5CF633}"/>
                  </a:ext>
                </a:extLst>
              </p:cNvPr>
              <p:cNvCxnSpPr>
                <a:cxnSpLocks/>
                <a:endCxn id="1204" idx="0"/>
              </p:cNvCxnSpPr>
              <p:nvPr/>
            </p:nvCxnSpPr>
            <p:spPr bwMode="auto">
              <a:xfrm>
                <a:off x="3080180" y="1934191"/>
                <a:ext cx="197037" cy="207295"/>
              </a:xfrm>
              <a:prstGeom prst="straightConnector1">
                <a:avLst/>
              </a:prstGeom>
              <a:grpFill/>
              <a:ln w="9525" cap="flat" cmpd="sng" algn="ctr">
                <a:solidFill>
                  <a:schemeClr val="tx1"/>
                </a:solidFill>
                <a:prstDash val="solid"/>
                <a:round/>
                <a:headEnd type="none" w="med" len="med"/>
                <a:tailEnd type="none" w="sm" len="sm"/>
              </a:ln>
              <a:effectLst/>
            </p:spPr>
          </p:cxnSp>
        </p:grpSp>
      </p:grpSp>
      <p:grpSp>
        <p:nvGrpSpPr>
          <p:cNvPr id="1219" name="Group 1218">
            <a:extLst>
              <a:ext uri="{FF2B5EF4-FFF2-40B4-BE49-F238E27FC236}">
                <a16:creationId xmlns:a16="http://schemas.microsoft.com/office/drawing/2014/main" id="{0456EAEF-F0A7-7335-28EF-9172731B2B10}"/>
              </a:ext>
            </a:extLst>
          </p:cNvPr>
          <p:cNvGrpSpPr/>
          <p:nvPr/>
        </p:nvGrpSpPr>
        <p:grpSpPr>
          <a:xfrm>
            <a:off x="3685334" y="3048257"/>
            <a:ext cx="1667555" cy="775855"/>
            <a:chOff x="1850269" y="2981867"/>
            <a:chExt cx="1667555" cy="775855"/>
          </a:xfrm>
        </p:grpSpPr>
        <p:grpSp>
          <p:nvGrpSpPr>
            <p:cNvPr id="47" name="Group 46">
              <a:extLst>
                <a:ext uri="{FF2B5EF4-FFF2-40B4-BE49-F238E27FC236}">
                  <a16:creationId xmlns:a16="http://schemas.microsoft.com/office/drawing/2014/main" id="{4745531B-116B-5C09-B092-FC821CB0A6F5}"/>
                </a:ext>
              </a:extLst>
            </p:cNvPr>
            <p:cNvGrpSpPr/>
            <p:nvPr/>
          </p:nvGrpSpPr>
          <p:grpSpPr>
            <a:xfrm>
              <a:off x="1939856" y="3397254"/>
              <a:ext cx="301621" cy="306826"/>
              <a:chOff x="2515217" y="1206570"/>
              <a:chExt cx="1218686" cy="1239716"/>
            </a:xfrm>
            <a:solidFill>
              <a:srgbClr val="FFC000"/>
            </a:solidFill>
          </p:grpSpPr>
          <p:sp>
            <p:nvSpPr>
              <p:cNvPr id="48" name="Oval 47">
                <a:extLst>
                  <a:ext uri="{FF2B5EF4-FFF2-40B4-BE49-F238E27FC236}">
                    <a16:creationId xmlns:a16="http://schemas.microsoft.com/office/drawing/2014/main" id="{AAF724C6-0F99-8FA7-C846-5DB8ED95FE1C}"/>
                  </a:ext>
                </a:extLst>
              </p:cNvPr>
              <p:cNvSpPr/>
              <p:nvPr/>
            </p:nvSpPr>
            <p:spPr bwMode="auto">
              <a:xfrm>
                <a:off x="3124303" y="1206570"/>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49" name="Oval 48">
                <a:extLst>
                  <a:ext uri="{FF2B5EF4-FFF2-40B4-BE49-F238E27FC236}">
                    <a16:creationId xmlns:a16="http://schemas.microsoft.com/office/drawing/2014/main" id="{53F134BB-428C-1A0D-784F-149DC390CF73}"/>
                  </a:ext>
                </a:extLst>
              </p:cNvPr>
              <p:cNvSpPr/>
              <p:nvPr/>
            </p:nvSpPr>
            <p:spPr bwMode="auto">
              <a:xfrm>
                <a:off x="28195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50" name="Oval 49">
                <a:extLst>
                  <a:ext uri="{FF2B5EF4-FFF2-40B4-BE49-F238E27FC236}">
                    <a16:creationId xmlns:a16="http://schemas.microsoft.com/office/drawing/2014/main" id="{66A539F2-BC43-C951-89AC-BA4DE1BB8643}"/>
                  </a:ext>
                </a:extLst>
              </p:cNvPr>
              <p:cNvSpPr/>
              <p:nvPr/>
            </p:nvSpPr>
            <p:spPr bwMode="auto">
              <a:xfrm>
                <a:off x="34291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51" name="Straight Arrow Connector 50">
                <a:extLst>
                  <a:ext uri="{FF2B5EF4-FFF2-40B4-BE49-F238E27FC236}">
                    <a16:creationId xmlns:a16="http://schemas.microsoft.com/office/drawing/2014/main" id="{17021004-6DCA-FC07-CC5A-ECF6747AA3BE}"/>
                  </a:ext>
                </a:extLst>
              </p:cNvPr>
              <p:cNvCxnSpPr>
                <a:cxnSpLocks/>
                <a:stCxn id="48" idx="3"/>
                <a:endCxn id="49" idx="0"/>
              </p:cNvCxnSpPr>
              <p:nvPr/>
            </p:nvCxnSpPr>
            <p:spPr bwMode="auto">
              <a:xfrm flipH="1">
                <a:off x="2971903"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52" name="Straight Arrow Connector 51">
                <a:extLst>
                  <a:ext uri="{FF2B5EF4-FFF2-40B4-BE49-F238E27FC236}">
                    <a16:creationId xmlns:a16="http://schemas.microsoft.com/office/drawing/2014/main" id="{D09A9296-D0C5-5973-5212-C84C3D782D46}"/>
                  </a:ext>
                </a:extLst>
              </p:cNvPr>
              <p:cNvCxnSpPr>
                <a:cxnSpLocks/>
                <a:stCxn id="48" idx="5"/>
                <a:endCxn id="50" idx="0"/>
              </p:cNvCxnSpPr>
              <p:nvPr/>
            </p:nvCxnSpPr>
            <p:spPr bwMode="auto">
              <a:xfrm>
                <a:off x="3384466"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sp>
            <p:nvSpPr>
              <p:cNvPr id="53" name="Oval 52">
                <a:extLst>
                  <a:ext uri="{FF2B5EF4-FFF2-40B4-BE49-F238E27FC236}">
                    <a16:creationId xmlns:a16="http://schemas.microsoft.com/office/drawing/2014/main" id="{1CC881A1-04CD-5A0A-F45C-AD530120BA4D}"/>
                  </a:ext>
                </a:extLst>
              </p:cNvPr>
              <p:cNvSpPr/>
              <p:nvPr/>
            </p:nvSpPr>
            <p:spPr bwMode="auto">
              <a:xfrm>
                <a:off x="25152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54" name="Oval 53">
                <a:extLst>
                  <a:ext uri="{FF2B5EF4-FFF2-40B4-BE49-F238E27FC236}">
                    <a16:creationId xmlns:a16="http://schemas.microsoft.com/office/drawing/2014/main" id="{5C06836A-236C-A331-7F76-29C37F1275BB}"/>
                  </a:ext>
                </a:extLst>
              </p:cNvPr>
              <p:cNvSpPr/>
              <p:nvPr/>
            </p:nvSpPr>
            <p:spPr bwMode="auto">
              <a:xfrm>
                <a:off x="31248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55" name="Straight Arrow Connector 54">
                <a:extLst>
                  <a:ext uri="{FF2B5EF4-FFF2-40B4-BE49-F238E27FC236}">
                    <a16:creationId xmlns:a16="http://schemas.microsoft.com/office/drawing/2014/main" id="{36F1A6AA-3C4F-E66D-E6B8-078DA61F832D}"/>
                  </a:ext>
                </a:extLst>
              </p:cNvPr>
              <p:cNvCxnSpPr>
                <a:cxnSpLocks/>
                <a:endCxn id="53" idx="0"/>
              </p:cNvCxnSpPr>
              <p:nvPr/>
            </p:nvCxnSpPr>
            <p:spPr bwMode="auto">
              <a:xfrm flipH="1">
                <a:off x="2667617" y="1934191"/>
                <a:ext cx="197038"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56" name="Straight Arrow Connector 55">
                <a:extLst>
                  <a:ext uri="{FF2B5EF4-FFF2-40B4-BE49-F238E27FC236}">
                    <a16:creationId xmlns:a16="http://schemas.microsoft.com/office/drawing/2014/main" id="{6EB0936F-2349-A93A-EFCF-84D0AD1491ED}"/>
                  </a:ext>
                </a:extLst>
              </p:cNvPr>
              <p:cNvCxnSpPr>
                <a:cxnSpLocks/>
                <a:endCxn id="54" idx="0"/>
              </p:cNvCxnSpPr>
              <p:nvPr/>
            </p:nvCxnSpPr>
            <p:spPr bwMode="auto">
              <a:xfrm>
                <a:off x="3080180" y="1934191"/>
                <a:ext cx="197037" cy="207295"/>
              </a:xfrm>
              <a:prstGeom prst="straightConnector1">
                <a:avLst/>
              </a:prstGeom>
              <a:grpFill/>
              <a:ln w="9525" cap="flat" cmpd="sng" algn="ctr">
                <a:solidFill>
                  <a:schemeClr val="tx1"/>
                </a:solidFill>
                <a:prstDash val="solid"/>
                <a:round/>
                <a:headEnd type="none" w="med" len="med"/>
                <a:tailEnd type="none" w="sm" len="sm"/>
              </a:ln>
              <a:effectLst/>
            </p:spPr>
          </p:cxnSp>
        </p:grpSp>
        <p:sp>
          <p:nvSpPr>
            <p:cNvPr id="1028" name="TextBox 1027">
              <a:extLst>
                <a:ext uri="{FF2B5EF4-FFF2-40B4-BE49-F238E27FC236}">
                  <a16:creationId xmlns:a16="http://schemas.microsoft.com/office/drawing/2014/main" id="{5EB535F7-DBD6-4BDF-DC2C-D5351E9ACA59}"/>
                </a:ext>
              </a:extLst>
            </p:cNvPr>
            <p:cNvSpPr txBox="1"/>
            <p:nvPr/>
          </p:nvSpPr>
          <p:spPr>
            <a:xfrm>
              <a:off x="2720801" y="3159944"/>
              <a:ext cx="285656" cy="30008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Arial" panose="020B0604020202020204"/>
                  <a:ea typeface="+mn-ea"/>
                  <a:cs typeface="+mn-cs"/>
                </a:rPr>
                <a:t>+</a:t>
              </a:r>
            </a:p>
          </p:txBody>
        </p:sp>
        <p:grpSp>
          <p:nvGrpSpPr>
            <p:cNvPr id="1129" name="Group 1128">
              <a:extLst>
                <a:ext uri="{FF2B5EF4-FFF2-40B4-BE49-F238E27FC236}">
                  <a16:creationId xmlns:a16="http://schemas.microsoft.com/office/drawing/2014/main" id="{84AB2C37-26A8-5B2E-57D2-05CD02E7E761}"/>
                </a:ext>
              </a:extLst>
            </p:cNvPr>
            <p:cNvGrpSpPr/>
            <p:nvPr/>
          </p:nvGrpSpPr>
          <p:grpSpPr>
            <a:xfrm>
              <a:off x="1958674" y="3020490"/>
              <a:ext cx="289582" cy="294455"/>
              <a:chOff x="815761" y="1214735"/>
              <a:chExt cx="1219200" cy="1239716"/>
            </a:xfrm>
            <a:solidFill>
              <a:srgbClr val="C00000"/>
            </a:solidFill>
          </p:grpSpPr>
          <p:sp>
            <p:nvSpPr>
              <p:cNvPr id="1130" name="Oval 1129">
                <a:extLst>
                  <a:ext uri="{FF2B5EF4-FFF2-40B4-BE49-F238E27FC236}">
                    <a16:creationId xmlns:a16="http://schemas.microsoft.com/office/drawing/2014/main" id="{1A9A279F-5B2C-579A-7D16-73CFCD958EB6}"/>
                  </a:ext>
                </a:extLst>
              </p:cNvPr>
              <p:cNvSpPr/>
              <p:nvPr/>
            </p:nvSpPr>
            <p:spPr bwMode="auto">
              <a:xfrm>
                <a:off x="1120561" y="1214735"/>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31" name="Oval 1130">
                <a:extLst>
                  <a:ext uri="{FF2B5EF4-FFF2-40B4-BE49-F238E27FC236}">
                    <a16:creationId xmlns:a16="http://schemas.microsoft.com/office/drawing/2014/main" id="{5D3B2303-0E16-55A4-32E9-4F7D8D9AFA47}"/>
                  </a:ext>
                </a:extLst>
              </p:cNvPr>
              <p:cNvSpPr/>
              <p:nvPr/>
            </p:nvSpPr>
            <p:spPr bwMode="auto">
              <a:xfrm>
                <a:off x="815761" y="1682193"/>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32" name="Oval 1131">
                <a:extLst>
                  <a:ext uri="{FF2B5EF4-FFF2-40B4-BE49-F238E27FC236}">
                    <a16:creationId xmlns:a16="http://schemas.microsoft.com/office/drawing/2014/main" id="{011109D7-58FD-3EA2-26A4-2FAFCED0B7D2}"/>
                  </a:ext>
                </a:extLst>
              </p:cNvPr>
              <p:cNvSpPr/>
              <p:nvPr/>
            </p:nvSpPr>
            <p:spPr bwMode="auto">
              <a:xfrm>
                <a:off x="1425361" y="1682193"/>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33" name="Straight Arrow Connector 1132">
                <a:extLst>
                  <a:ext uri="{FF2B5EF4-FFF2-40B4-BE49-F238E27FC236}">
                    <a16:creationId xmlns:a16="http://schemas.microsoft.com/office/drawing/2014/main" id="{D80887E0-3249-D4B0-2417-48DA545D69D3}"/>
                  </a:ext>
                </a:extLst>
              </p:cNvPr>
              <p:cNvCxnSpPr>
                <a:stCxn id="1130" idx="3"/>
                <a:endCxn id="1131" idx="0"/>
              </p:cNvCxnSpPr>
              <p:nvPr/>
            </p:nvCxnSpPr>
            <p:spPr bwMode="auto">
              <a:xfrm flipH="1">
                <a:off x="968161" y="1474898"/>
                <a:ext cx="197037" cy="207295"/>
              </a:xfrm>
              <a:prstGeom prst="straightConnector1">
                <a:avLst/>
              </a:prstGeom>
              <a:grpFill/>
              <a:ln w="9525" cap="flat" cmpd="sng" algn="ctr">
                <a:solidFill>
                  <a:schemeClr val="tx1"/>
                </a:solidFill>
                <a:prstDash val="solid"/>
                <a:round/>
                <a:headEnd type="none" w="sm" len="med"/>
                <a:tailEnd type="none" w="sm" len="sm"/>
              </a:ln>
              <a:effectLst/>
            </p:spPr>
          </p:cxnSp>
          <p:cxnSp>
            <p:nvCxnSpPr>
              <p:cNvPr id="1134" name="Straight Arrow Connector 1133">
                <a:extLst>
                  <a:ext uri="{FF2B5EF4-FFF2-40B4-BE49-F238E27FC236}">
                    <a16:creationId xmlns:a16="http://schemas.microsoft.com/office/drawing/2014/main" id="{43D573B5-8990-2A52-C6F2-DBF778FE65DA}"/>
                  </a:ext>
                </a:extLst>
              </p:cNvPr>
              <p:cNvCxnSpPr>
                <a:cxnSpLocks/>
                <a:stCxn id="1130" idx="5"/>
                <a:endCxn id="1132" idx="0"/>
              </p:cNvCxnSpPr>
              <p:nvPr/>
            </p:nvCxnSpPr>
            <p:spPr bwMode="auto">
              <a:xfrm>
                <a:off x="1380724" y="1474898"/>
                <a:ext cx="197037" cy="207295"/>
              </a:xfrm>
              <a:prstGeom prst="straightConnector1">
                <a:avLst/>
              </a:prstGeom>
              <a:grpFill/>
              <a:ln w="9525" cap="flat" cmpd="sng" algn="ctr">
                <a:solidFill>
                  <a:schemeClr val="tx1"/>
                </a:solidFill>
                <a:prstDash val="solid"/>
                <a:round/>
                <a:headEnd type="none" w="sm" len="med"/>
                <a:tailEnd type="none" w="sm" len="sm"/>
              </a:ln>
              <a:effectLst/>
            </p:spPr>
          </p:cxnSp>
          <p:sp>
            <p:nvSpPr>
              <p:cNvPr id="1135" name="Oval 1134">
                <a:extLst>
                  <a:ext uri="{FF2B5EF4-FFF2-40B4-BE49-F238E27FC236}">
                    <a16:creationId xmlns:a16="http://schemas.microsoft.com/office/drawing/2014/main" id="{1F6DF595-4F1A-C2B9-B744-3DF5493977E1}"/>
                  </a:ext>
                </a:extLst>
              </p:cNvPr>
              <p:cNvSpPr/>
              <p:nvPr/>
            </p:nvSpPr>
            <p:spPr bwMode="auto">
              <a:xfrm>
                <a:off x="1120561" y="2149651"/>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36" name="Oval 1135">
                <a:extLst>
                  <a:ext uri="{FF2B5EF4-FFF2-40B4-BE49-F238E27FC236}">
                    <a16:creationId xmlns:a16="http://schemas.microsoft.com/office/drawing/2014/main" id="{A019931B-AE87-BA7B-F8DA-9069BC24A787}"/>
                  </a:ext>
                </a:extLst>
              </p:cNvPr>
              <p:cNvSpPr/>
              <p:nvPr/>
            </p:nvSpPr>
            <p:spPr bwMode="auto">
              <a:xfrm>
                <a:off x="1730161" y="2149651"/>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37" name="Straight Arrow Connector 1136">
                <a:extLst>
                  <a:ext uri="{FF2B5EF4-FFF2-40B4-BE49-F238E27FC236}">
                    <a16:creationId xmlns:a16="http://schemas.microsoft.com/office/drawing/2014/main" id="{B6848CE7-EE69-152D-3EAD-9F4E53AE8559}"/>
                  </a:ext>
                </a:extLst>
              </p:cNvPr>
              <p:cNvCxnSpPr>
                <a:cxnSpLocks/>
                <a:endCxn id="1135" idx="0"/>
              </p:cNvCxnSpPr>
              <p:nvPr/>
            </p:nvCxnSpPr>
            <p:spPr bwMode="auto">
              <a:xfrm flipH="1">
                <a:off x="1272961" y="1942356"/>
                <a:ext cx="197037" cy="207295"/>
              </a:xfrm>
              <a:prstGeom prst="straightConnector1">
                <a:avLst/>
              </a:prstGeom>
              <a:grpFill/>
              <a:ln w="9525" cap="flat" cmpd="sng" algn="ctr">
                <a:solidFill>
                  <a:schemeClr val="tx1"/>
                </a:solidFill>
                <a:prstDash val="solid"/>
                <a:round/>
                <a:headEnd type="none" w="sm" len="med"/>
                <a:tailEnd type="none" w="sm" len="sm"/>
              </a:ln>
              <a:effectLst/>
            </p:spPr>
          </p:cxnSp>
          <p:cxnSp>
            <p:nvCxnSpPr>
              <p:cNvPr id="1138" name="Straight Arrow Connector 1137">
                <a:extLst>
                  <a:ext uri="{FF2B5EF4-FFF2-40B4-BE49-F238E27FC236}">
                    <a16:creationId xmlns:a16="http://schemas.microsoft.com/office/drawing/2014/main" id="{BCC224F1-35E5-2424-C5E2-8DBB075FECE6}"/>
                  </a:ext>
                </a:extLst>
              </p:cNvPr>
              <p:cNvCxnSpPr>
                <a:cxnSpLocks/>
                <a:endCxn id="1136" idx="0"/>
              </p:cNvCxnSpPr>
              <p:nvPr/>
            </p:nvCxnSpPr>
            <p:spPr bwMode="auto">
              <a:xfrm>
                <a:off x="1685524" y="1942356"/>
                <a:ext cx="197037" cy="207295"/>
              </a:xfrm>
              <a:prstGeom prst="straightConnector1">
                <a:avLst/>
              </a:prstGeom>
              <a:grpFill/>
              <a:ln w="9525" cap="flat" cmpd="sng" algn="ctr">
                <a:solidFill>
                  <a:schemeClr val="tx1"/>
                </a:solidFill>
                <a:prstDash val="solid"/>
                <a:round/>
                <a:headEnd type="none" w="sm" len="med"/>
                <a:tailEnd type="none" w="sm" len="sm"/>
              </a:ln>
              <a:effectLst/>
            </p:spPr>
          </p:cxnSp>
        </p:grpSp>
        <p:grpSp>
          <p:nvGrpSpPr>
            <p:cNvPr id="1139" name="Group 1138">
              <a:extLst>
                <a:ext uri="{FF2B5EF4-FFF2-40B4-BE49-F238E27FC236}">
                  <a16:creationId xmlns:a16="http://schemas.microsoft.com/office/drawing/2014/main" id="{5C3B1562-7BDA-0922-7430-920BFB99F00E}"/>
                </a:ext>
              </a:extLst>
            </p:cNvPr>
            <p:cNvGrpSpPr/>
            <p:nvPr/>
          </p:nvGrpSpPr>
          <p:grpSpPr>
            <a:xfrm>
              <a:off x="2329455" y="3035540"/>
              <a:ext cx="291011" cy="296033"/>
              <a:chOff x="2515217" y="1206570"/>
              <a:chExt cx="1218686" cy="1239716"/>
            </a:xfrm>
            <a:solidFill>
              <a:srgbClr val="0070C0"/>
            </a:solidFill>
          </p:grpSpPr>
          <p:sp>
            <p:nvSpPr>
              <p:cNvPr id="1140" name="Oval 1139">
                <a:extLst>
                  <a:ext uri="{FF2B5EF4-FFF2-40B4-BE49-F238E27FC236}">
                    <a16:creationId xmlns:a16="http://schemas.microsoft.com/office/drawing/2014/main" id="{F2A9C95E-CA3F-EC2E-62D2-2AAD1FD4180F}"/>
                  </a:ext>
                </a:extLst>
              </p:cNvPr>
              <p:cNvSpPr/>
              <p:nvPr/>
            </p:nvSpPr>
            <p:spPr bwMode="auto">
              <a:xfrm>
                <a:off x="3124303" y="1206570"/>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41" name="Oval 1140">
                <a:extLst>
                  <a:ext uri="{FF2B5EF4-FFF2-40B4-BE49-F238E27FC236}">
                    <a16:creationId xmlns:a16="http://schemas.microsoft.com/office/drawing/2014/main" id="{17AB0205-80BE-6187-3BAC-0D69038D5FE1}"/>
                  </a:ext>
                </a:extLst>
              </p:cNvPr>
              <p:cNvSpPr/>
              <p:nvPr/>
            </p:nvSpPr>
            <p:spPr bwMode="auto">
              <a:xfrm>
                <a:off x="28195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42" name="Oval 1141">
                <a:extLst>
                  <a:ext uri="{FF2B5EF4-FFF2-40B4-BE49-F238E27FC236}">
                    <a16:creationId xmlns:a16="http://schemas.microsoft.com/office/drawing/2014/main" id="{AD1D9D6F-831F-C518-A28D-D6CE1D4C22DC}"/>
                  </a:ext>
                </a:extLst>
              </p:cNvPr>
              <p:cNvSpPr/>
              <p:nvPr/>
            </p:nvSpPr>
            <p:spPr bwMode="auto">
              <a:xfrm>
                <a:off x="34291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43" name="Straight Arrow Connector 1142">
                <a:extLst>
                  <a:ext uri="{FF2B5EF4-FFF2-40B4-BE49-F238E27FC236}">
                    <a16:creationId xmlns:a16="http://schemas.microsoft.com/office/drawing/2014/main" id="{E3A0BE4B-00B3-91FA-C30D-9BF4921021DD}"/>
                  </a:ext>
                </a:extLst>
              </p:cNvPr>
              <p:cNvCxnSpPr>
                <a:cxnSpLocks/>
                <a:stCxn id="1140" idx="3"/>
                <a:endCxn id="1141" idx="0"/>
              </p:cNvCxnSpPr>
              <p:nvPr/>
            </p:nvCxnSpPr>
            <p:spPr bwMode="auto">
              <a:xfrm flipH="1">
                <a:off x="2971903"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144" name="Straight Arrow Connector 1143">
                <a:extLst>
                  <a:ext uri="{FF2B5EF4-FFF2-40B4-BE49-F238E27FC236}">
                    <a16:creationId xmlns:a16="http://schemas.microsoft.com/office/drawing/2014/main" id="{DBAF026F-8284-A9D1-39E7-3899D8D6F28C}"/>
                  </a:ext>
                </a:extLst>
              </p:cNvPr>
              <p:cNvCxnSpPr>
                <a:cxnSpLocks/>
                <a:stCxn id="1140" idx="5"/>
                <a:endCxn id="1142" idx="0"/>
              </p:cNvCxnSpPr>
              <p:nvPr/>
            </p:nvCxnSpPr>
            <p:spPr bwMode="auto">
              <a:xfrm>
                <a:off x="3384466"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sp>
            <p:nvSpPr>
              <p:cNvPr id="1145" name="Oval 1144">
                <a:extLst>
                  <a:ext uri="{FF2B5EF4-FFF2-40B4-BE49-F238E27FC236}">
                    <a16:creationId xmlns:a16="http://schemas.microsoft.com/office/drawing/2014/main" id="{14DE779D-E5CD-73D0-D75A-758A95064BDC}"/>
                  </a:ext>
                </a:extLst>
              </p:cNvPr>
              <p:cNvSpPr/>
              <p:nvPr/>
            </p:nvSpPr>
            <p:spPr bwMode="auto">
              <a:xfrm>
                <a:off x="25152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sp>
            <p:nvSpPr>
              <p:cNvPr id="1146" name="Oval 1145">
                <a:extLst>
                  <a:ext uri="{FF2B5EF4-FFF2-40B4-BE49-F238E27FC236}">
                    <a16:creationId xmlns:a16="http://schemas.microsoft.com/office/drawing/2014/main" id="{D684A912-324C-5F7C-6B5D-AE022DA2F7FA}"/>
                  </a:ext>
                </a:extLst>
              </p:cNvPr>
              <p:cNvSpPr/>
              <p:nvPr/>
            </p:nvSpPr>
            <p:spPr bwMode="auto">
              <a:xfrm>
                <a:off x="31248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147" name="Straight Arrow Connector 1146">
                <a:extLst>
                  <a:ext uri="{FF2B5EF4-FFF2-40B4-BE49-F238E27FC236}">
                    <a16:creationId xmlns:a16="http://schemas.microsoft.com/office/drawing/2014/main" id="{E4FF84CD-A889-C483-DE97-F2A36BC5FD52}"/>
                  </a:ext>
                </a:extLst>
              </p:cNvPr>
              <p:cNvCxnSpPr>
                <a:cxnSpLocks/>
                <a:endCxn id="1145" idx="0"/>
              </p:cNvCxnSpPr>
              <p:nvPr/>
            </p:nvCxnSpPr>
            <p:spPr bwMode="auto">
              <a:xfrm flipH="1">
                <a:off x="2667617" y="1934191"/>
                <a:ext cx="197038"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148" name="Straight Arrow Connector 1147">
                <a:extLst>
                  <a:ext uri="{FF2B5EF4-FFF2-40B4-BE49-F238E27FC236}">
                    <a16:creationId xmlns:a16="http://schemas.microsoft.com/office/drawing/2014/main" id="{B0F46BE3-908E-1155-A59C-1CC95E68C19D}"/>
                  </a:ext>
                </a:extLst>
              </p:cNvPr>
              <p:cNvCxnSpPr>
                <a:cxnSpLocks/>
                <a:endCxn id="1146" idx="0"/>
              </p:cNvCxnSpPr>
              <p:nvPr/>
            </p:nvCxnSpPr>
            <p:spPr bwMode="auto">
              <a:xfrm>
                <a:off x="3080180" y="1934191"/>
                <a:ext cx="197037" cy="207295"/>
              </a:xfrm>
              <a:prstGeom prst="straightConnector1">
                <a:avLst/>
              </a:prstGeom>
              <a:grpFill/>
              <a:ln w="9525" cap="flat" cmpd="sng" algn="ctr">
                <a:solidFill>
                  <a:schemeClr val="tx1"/>
                </a:solidFill>
                <a:prstDash val="solid"/>
                <a:round/>
                <a:headEnd type="none" w="med" len="med"/>
                <a:tailEnd type="none" w="sm" len="sm"/>
              </a:ln>
              <a:effectLst/>
            </p:spPr>
          </p:cxnSp>
        </p:grpSp>
        <p:sp>
          <p:nvSpPr>
            <p:cNvPr id="1149" name="TextBox 1148">
              <a:extLst>
                <a:ext uri="{FF2B5EF4-FFF2-40B4-BE49-F238E27FC236}">
                  <a16:creationId xmlns:a16="http://schemas.microsoft.com/office/drawing/2014/main" id="{8030156B-845F-09C9-C8FB-16EEEA038DF1}"/>
                </a:ext>
              </a:extLst>
            </p:cNvPr>
            <p:cNvSpPr txBox="1"/>
            <p:nvPr/>
          </p:nvSpPr>
          <p:spPr>
            <a:xfrm>
              <a:off x="2137488" y="3247213"/>
              <a:ext cx="241135" cy="369332"/>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a:t>
              </a:r>
            </a:p>
          </p:txBody>
        </p:sp>
        <p:sp>
          <p:nvSpPr>
            <p:cNvPr id="1150" name="Rectangle 1149">
              <a:extLst>
                <a:ext uri="{FF2B5EF4-FFF2-40B4-BE49-F238E27FC236}">
                  <a16:creationId xmlns:a16="http://schemas.microsoft.com/office/drawing/2014/main" id="{B453B793-0974-95B7-1EDB-73ED698590FD}"/>
                </a:ext>
              </a:extLst>
            </p:cNvPr>
            <p:cNvSpPr/>
            <p:nvPr/>
          </p:nvSpPr>
          <p:spPr>
            <a:xfrm>
              <a:off x="1850269" y="2981867"/>
              <a:ext cx="852874" cy="775855"/>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Arial" panose="020B0604020202020204"/>
                <a:ea typeface="+mn-ea"/>
                <a:cs typeface="+mn-cs"/>
              </a:endParaRPr>
            </a:p>
          </p:txBody>
        </p:sp>
        <p:grpSp>
          <p:nvGrpSpPr>
            <p:cNvPr id="1207" name="Group 1206">
              <a:extLst>
                <a:ext uri="{FF2B5EF4-FFF2-40B4-BE49-F238E27FC236}">
                  <a16:creationId xmlns:a16="http://schemas.microsoft.com/office/drawing/2014/main" id="{FA6BD4F7-6B5C-F727-6316-2B092F9EB72B}"/>
                </a:ext>
              </a:extLst>
            </p:cNvPr>
            <p:cNvGrpSpPr/>
            <p:nvPr/>
          </p:nvGrpSpPr>
          <p:grpSpPr>
            <a:xfrm>
              <a:off x="2943477" y="3026915"/>
              <a:ext cx="574347" cy="584258"/>
              <a:chOff x="2515217" y="1206570"/>
              <a:chExt cx="1218686" cy="1239716"/>
            </a:xfrm>
            <a:solidFill>
              <a:srgbClr val="CFC493"/>
            </a:solidFill>
          </p:grpSpPr>
          <p:sp>
            <p:nvSpPr>
              <p:cNvPr id="1208" name="Oval 1207">
                <a:extLst>
                  <a:ext uri="{FF2B5EF4-FFF2-40B4-BE49-F238E27FC236}">
                    <a16:creationId xmlns:a16="http://schemas.microsoft.com/office/drawing/2014/main" id="{0C925C71-C7B9-E19E-1920-927FC0B2BB51}"/>
                  </a:ext>
                </a:extLst>
              </p:cNvPr>
              <p:cNvSpPr/>
              <p:nvPr/>
            </p:nvSpPr>
            <p:spPr bwMode="auto">
              <a:xfrm>
                <a:off x="3124303" y="1206570"/>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1209" name="Oval 1208">
                <a:extLst>
                  <a:ext uri="{FF2B5EF4-FFF2-40B4-BE49-F238E27FC236}">
                    <a16:creationId xmlns:a16="http://schemas.microsoft.com/office/drawing/2014/main" id="{0F985BA0-E39A-76EC-A141-A394053ADD42}"/>
                  </a:ext>
                </a:extLst>
              </p:cNvPr>
              <p:cNvSpPr/>
              <p:nvPr/>
            </p:nvSpPr>
            <p:spPr bwMode="auto">
              <a:xfrm>
                <a:off x="28195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1210" name="Oval 1209">
                <a:extLst>
                  <a:ext uri="{FF2B5EF4-FFF2-40B4-BE49-F238E27FC236}">
                    <a16:creationId xmlns:a16="http://schemas.microsoft.com/office/drawing/2014/main" id="{96520864-07DC-1206-E9AC-E1DABA088E60}"/>
                  </a:ext>
                </a:extLst>
              </p:cNvPr>
              <p:cNvSpPr/>
              <p:nvPr/>
            </p:nvSpPr>
            <p:spPr bwMode="auto">
              <a:xfrm>
                <a:off x="34291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211" name="Straight Arrow Connector 1210">
                <a:extLst>
                  <a:ext uri="{FF2B5EF4-FFF2-40B4-BE49-F238E27FC236}">
                    <a16:creationId xmlns:a16="http://schemas.microsoft.com/office/drawing/2014/main" id="{C6419B51-67FD-951F-3A90-390F8F8BAA6B}"/>
                  </a:ext>
                </a:extLst>
              </p:cNvPr>
              <p:cNvCxnSpPr>
                <a:cxnSpLocks/>
                <a:stCxn id="1208" idx="3"/>
                <a:endCxn id="1209" idx="0"/>
              </p:cNvCxnSpPr>
              <p:nvPr/>
            </p:nvCxnSpPr>
            <p:spPr bwMode="auto">
              <a:xfrm flipH="1">
                <a:off x="2971903"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212" name="Straight Arrow Connector 1211">
                <a:extLst>
                  <a:ext uri="{FF2B5EF4-FFF2-40B4-BE49-F238E27FC236}">
                    <a16:creationId xmlns:a16="http://schemas.microsoft.com/office/drawing/2014/main" id="{3812E558-12D1-2D0B-AF58-FA5430CD5417}"/>
                  </a:ext>
                </a:extLst>
              </p:cNvPr>
              <p:cNvCxnSpPr>
                <a:cxnSpLocks/>
                <a:stCxn id="1208" idx="5"/>
                <a:endCxn id="1210" idx="0"/>
              </p:cNvCxnSpPr>
              <p:nvPr/>
            </p:nvCxnSpPr>
            <p:spPr bwMode="auto">
              <a:xfrm>
                <a:off x="3384466"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sp>
            <p:nvSpPr>
              <p:cNvPr id="1213" name="Oval 1212">
                <a:extLst>
                  <a:ext uri="{FF2B5EF4-FFF2-40B4-BE49-F238E27FC236}">
                    <a16:creationId xmlns:a16="http://schemas.microsoft.com/office/drawing/2014/main" id="{DEACE764-95AA-424D-BBC3-579B8F38BA8E}"/>
                  </a:ext>
                </a:extLst>
              </p:cNvPr>
              <p:cNvSpPr/>
              <p:nvPr/>
            </p:nvSpPr>
            <p:spPr bwMode="auto">
              <a:xfrm>
                <a:off x="25152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sp>
            <p:nvSpPr>
              <p:cNvPr id="1214" name="Oval 1213">
                <a:extLst>
                  <a:ext uri="{FF2B5EF4-FFF2-40B4-BE49-F238E27FC236}">
                    <a16:creationId xmlns:a16="http://schemas.microsoft.com/office/drawing/2014/main" id="{057381E6-46B5-306F-0042-10D30672CD16}"/>
                  </a:ext>
                </a:extLst>
              </p:cNvPr>
              <p:cNvSpPr/>
              <p:nvPr/>
            </p:nvSpPr>
            <p:spPr bwMode="auto">
              <a:xfrm>
                <a:off x="31248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charset="0"/>
                  <a:ea typeface="+mn-ea"/>
                  <a:cs typeface="+mn-cs"/>
                </a:endParaRPr>
              </a:p>
            </p:txBody>
          </p:sp>
          <p:cxnSp>
            <p:nvCxnSpPr>
              <p:cNvPr id="1215" name="Straight Arrow Connector 1214">
                <a:extLst>
                  <a:ext uri="{FF2B5EF4-FFF2-40B4-BE49-F238E27FC236}">
                    <a16:creationId xmlns:a16="http://schemas.microsoft.com/office/drawing/2014/main" id="{C67387E2-CF6D-9FF8-D15F-2A3E63774233}"/>
                  </a:ext>
                </a:extLst>
              </p:cNvPr>
              <p:cNvCxnSpPr>
                <a:cxnSpLocks/>
                <a:endCxn id="1213" idx="0"/>
              </p:cNvCxnSpPr>
              <p:nvPr/>
            </p:nvCxnSpPr>
            <p:spPr bwMode="auto">
              <a:xfrm flipH="1">
                <a:off x="2667617" y="1934191"/>
                <a:ext cx="197038"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216" name="Straight Arrow Connector 1215">
                <a:extLst>
                  <a:ext uri="{FF2B5EF4-FFF2-40B4-BE49-F238E27FC236}">
                    <a16:creationId xmlns:a16="http://schemas.microsoft.com/office/drawing/2014/main" id="{1EC760E0-10E6-E1A1-1EA6-AA25CDFF66E5}"/>
                  </a:ext>
                </a:extLst>
              </p:cNvPr>
              <p:cNvCxnSpPr>
                <a:cxnSpLocks/>
                <a:endCxn id="1214" idx="0"/>
              </p:cNvCxnSpPr>
              <p:nvPr/>
            </p:nvCxnSpPr>
            <p:spPr bwMode="auto">
              <a:xfrm>
                <a:off x="3080180" y="1934191"/>
                <a:ext cx="197037" cy="207295"/>
              </a:xfrm>
              <a:prstGeom prst="straightConnector1">
                <a:avLst/>
              </a:prstGeom>
              <a:grpFill/>
              <a:ln w="9525" cap="flat" cmpd="sng" algn="ctr">
                <a:solidFill>
                  <a:schemeClr val="tx1"/>
                </a:solidFill>
                <a:prstDash val="solid"/>
                <a:round/>
                <a:headEnd type="none" w="med" len="med"/>
                <a:tailEnd type="none" w="sm" len="sm"/>
              </a:ln>
              <a:effectLst/>
            </p:spPr>
          </p:cxnSp>
        </p:grpSp>
      </p:grpSp>
      <p:cxnSp>
        <p:nvCxnSpPr>
          <p:cNvPr id="1221" name="Straight Arrow Connector 1220">
            <a:extLst>
              <a:ext uri="{FF2B5EF4-FFF2-40B4-BE49-F238E27FC236}">
                <a16:creationId xmlns:a16="http://schemas.microsoft.com/office/drawing/2014/main" id="{7FC61601-A437-D6B3-2E8D-89B252E09C14}"/>
              </a:ext>
            </a:extLst>
          </p:cNvPr>
          <p:cNvCxnSpPr>
            <a:cxnSpLocks/>
          </p:cNvCxnSpPr>
          <p:nvPr/>
        </p:nvCxnSpPr>
        <p:spPr>
          <a:xfrm>
            <a:off x="806161" y="4748048"/>
            <a:ext cx="6971002" cy="0"/>
          </a:xfrm>
          <a:prstGeom prst="straightConnector1">
            <a:avLst/>
          </a:prstGeom>
          <a:ln w="28575">
            <a:headEnd type="none" w="med" len="lg"/>
            <a:tailEnd type="triangle" w="sm" len="lg"/>
          </a:ln>
        </p:spPr>
        <p:style>
          <a:lnRef idx="1">
            <a:schemeClr val="accent1"/>
          </a:lnRef>
          <a:fillRef idx="0">
            <a:schemeClr val="accent1"/>
          </a:fillRef>
          <a:effectRef idx="0">
            <a:schemeClr val="accent1"/>
          </a:effectRef>
          <a:fontRef idx="minor">
            <a:schemeClr val="tx1"/>
          </a:fontRef>
        </p:style>
      </p:cxnSp>
      <p:cxnSp>
        <p:nvCxnSpPr>
          <p:cNvPr id="1225" name="Straight Connector 1224">
            <a:extLst>
              <a:ext uri="{FF2B5EF4-FFF2-40B4-BE49-F238E27FC236}">
                <a16:creationId xmlns:a16="http://schemas.microsoft.com/office/drawing/2014/main" id="{226158D1-B405-EB8B-D7D9-FED8E26B0BDC}"/>
              </a:ext>
            </a:extLst>
          </p:cNvPr>
          <p:cNvCxnSpPr>
            <a:cxnSpLocks/>
          </p:cNvCxnSpPr>
          <p:nvPr/>
        </p:nvCxnSpPr>
        <p:spPr>
          <a:xfrm>
            <a:off x="1153804" y="1751040"/>
            <a:ext cx="629910" cy="87868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26" name="Straight Connector 1225">
            <a:extLst>
              <a:ext uri="{FF2B5EF4-FFF2-40B4-BE49-F238E27FC236}">
                <a16:creationId xmlns:a16="http://schemas.microsoft.com/office/drawing/2014/main" id="{E49B1817-9525-ABDD-08E5-E6DB5C6C3977}"/>
              </a:ext>
            </a:extLst>
          </p:cNvPr>
          <p:cNvCxnSpPr>
            <a:cxnSpLocks/>
          </p:cNvCxnSpPr>
          <p:nvPr/>
        </p:nvCxnSpPr>
        <p:spPr>
          <a:xfrm>
            <a:off x="1781381" y="2626575"/>
            <a:ext cx="1144535" cy="1004542"/>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31" name="Straight Connector 1230">
            <a:extLst>
              <a:ext uri="{FF2B5EF4-FFF2-40B4-BE49-F238E27FC236}">
                <a16:creationId xmlns:a16="http://schemas.microsoft.com/office/drawing/2014/main" id="{FBF048AD-917E-CD62-135D-34BFEBCB9FB4}"/>
              </a:ext>
            </a:extLst>
          </p:cNvPr>
          <p:cNvCxnSpPr>
            <a:cxnSpLocks/>
          </p:cNvCxnSpPr>
          <p:nvPr/>
        </p:nvCxnSpPr>
        <p:spPr>
          <a:xfrm>
            <a:off x="2923647" y="3627832"/>
            <a:ext cx="1982555" cy="70792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33" name="Straight Connector 1232">
            <a:extLst>
              <a:ext uri="{FF2B5EF4-FFF2-40B4-BE49-F238E27FC236}">
                <a16:creationId xmlns:a16="http://schemas.microsoft.com/office/drawing/2014/main" id="{172A5DFF-F51D-EDE9-A1AD-20CB2E0534F6}"/>
              </a:ext>
            </a:extLst>
          </p:cNvPr>
          <p:cNvCxnSpPr>
            <a:cxnSpLocks/>
          </p:cNvCxnSpPr>
          <p:nvPr/>
        </p:nvCxnSpPr>
        <p:spPr>
          <a:xfrm>
            <a:off x="4911419" y="4330255"/>
            <a:ext cx="1970394" cy="184943"/>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237" name="TextBox 1236">
            <a:extLst>
              <a:ext uri="{FF2B5EF4-FFF2-40B4-BE49-F238E27FC236}">
                <a16:creationId xmlns:a16="http://schemas.microsoft.com/office/drawing/2014/main" id="{41C24065-B793-815C-8C10-194E91AF77A7}"/>
              </a:ext>
            </a:extLst>
          </p:cNvPr>
          <p:cNvSpPr txBox="1"/>
          <p:nvPr/>
        </p:nvSpPr>
        <p:spPr>
          <a:xfrm rot="16200000">
            <a:off x="276013" y="2723688"/>
            <a:ext cx="569387" cy="30008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Arial" panose="020B0604020202020204"/>
                <a:ea typeface="+mn-ea"/>
                <a:cs typeface="+mn-cs"/>
              </a:rPr>
              <a:t>Error</a:t>
            </a:r>
          </a:p>
        </p:txBody>
      </p:sp>
      <p:sp>
        <p:nvSpPr>
          <p:cNvPr id="1238" name="TextBox 1237">
            <a:extLst>
              <a:ext uri="{FF2B5EF4-FFF2-40B4-BE49-F238E27FC236}">
                <a16:creationId xmlns:a16="http://schemas.microsoft.com/office/drawing/2014/main" id="{2A8A1F30-5262-1630-9B8D-87219231AA46}"/>
              </a:ext>
            </a:extLst>
          </p:cNvPr>
          <p:cNvSpPr txBox="1"/>
          <p:nvPr/>
        </p:nvSpPr>
        <p:spPr>
          <a:xfrm>
            <a:off x="3730041" y="4750122"/>
            <a:ext cx="896399" cy="30008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Arial" panose="020B0604020202020204"/>
                <a:ea typeface="+mn-ea"/>
                <a:cs typeface="+mn-cs"/>
              </a:rPr>
              <a:t>Iterations</a:t>
            </a:r>
          </a:p>
        </p:txBody>
      </p:sp>
      <p:pic>
        <p:nvPicPr>
          <p:cNvPr id="1026" name="Picture 2" descr="Lightbox">
            <a:extLst>
              <a:ext uri="{FF2B5EF4-FFF2-40B4-BE49-F238E27FC236}">
                <a16:creationId xmlns:a16="http://schemas.microsoft.com/office/drawing/2014/main" id="{819C5A2B-0D3E-31B7-882F-033250CA6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5347" y="604132"/>
            <a:ext cx="3891133" cy="218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3875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5AB8-19D4-4155-B988-A57D5E7D16F4}"/>
              </a:ext>
            </a:extLst>
          </p:cNvPr>
          <p:cNvSpPr>
            <a:spLocks noGrp="1"/>
          </p:cNvSpPr>
          <p:nvPr>
            <p:ph type="title"/>
          </p:nvPr>
        </p:nvSpPr>
        <p:spPr/>
        <p:txBody>
          <a:bodyPr/>
          <a:lstStyle/>
          <a:p>
            <a:r>
              <a:rPr lang="en-US" dirty="0" err="1"/>
              <a:t>XGBoost</a:t>
            </a:r>
            <a:endParaRPr lang="en-US" dirty="0"/>
          </a:p>
        </p:txBody>
      </p:sp>
      <p:sp>
        <p:nvSpPr>
          <p:cNvPr id="3" name="Content Placeholder 2">
            <a:extLst>
              <a:ext uri="{FF2B5EF4-FFF2-40B4-BE49-F238E27FC236}">
                <a16:creationId xmlns:a16="http://schemas.microsoft.com/office/drawing/2014/main" id="{ACD01863-57CD-4813-9FC3-EFE997734F02}"/>
              </a:ext>
            </a:extLst>
          </p:cNvPr>
          <p:cNvSpPr>
            <a:spLocks noGrp="1"/>
          </p:cNvSpPr>
          <p:nvPr>
            <p:ph idx="1"/>
          </p:nvPr>
        </p:nvSpPr>
        <p:spPr/>
        <p:txBody>
          <a:bodyPr>
            <a:normAutofit lnSpcReduction="10000"/>
          </a:bodyPr>
          <a:lstStyle/>
          <a:p>
            <a:r>
              <a:rPr lang="en-US" sz="1800" dirty="0"/>
              <a:t>Stands for Extreme Gradient Boosting</a:t>
            </a:r>
          </a:p>
          <a:p>
            <a:r>
              <a:rPr lang="en-US" sz="1800" dirty="0"/>
              <a:t>It’s an implementation of a gradient boosted decision tree</a:t>
            </a:r>
          </a:p>
          <a:p>
            <a:r>
              <a:rPr lang="en-US" sz="1800" dirty="0"/>
              <a:t>Its recently been used quite successfully in many competitive machine learning events.</a:t>
            </a:r>
          </a:p>
          <a:p>
            <a:r>
              <a:rPr lang="en-US" sz="1800" dirty="0"/>
              <a:t>Key tuning parameters are:</a:t>
            </a:r>
          </a:p>
          <a:p>
            <a:pPr lvl="1"/>
            <a:r>
              <a:rPr lang="en-US" sz="1800" dirty="0" err="1"/>
              <a:t>n_estimators</a:t>
            </a:r>
            <a:r>
              <a:rPr lang="en-US" sz="1800" dirty="0"/>
              <a:t> (how many models to test)</a:t>
            </a:r>
          </a:p>
          <a:p>
            <a:pPr lvl="1"/>
            <a:r>
              <a:rPr lang="en-US" sz="1800" dirty="0" err="1"/>
              <a:t>early_stopping_rounds</a:t>
            </a:r>
            <a:r>
              <a:rPr lang="en-US" sz="1800" dirty="0"/>
              <a:t> (stop if incremental improvement does not meet minimum)</a:t>
            </a:r>
          </a:p>
          <a:p>
            <a:pPr lvl="1"/>
            <a:r>
              <a:rPr lang="en-US" sz="1800" dirty="0" err="1"/>
              <a:t>learning_rate</a:t>
            </a:r>
            <a:r>
              <a:rPr lang="en-US" sz="1800" dirty="0"/>
              <a:t>  (the incremental improvement targeted for each iteration – smaller numbers tend to increase accuracy, but increase training time). </a:t>
            </a:r>
          </a:p>
          <a:p>
            <a:pPr lvl="1"/>
            <a:endParaRPr lang="en-US" sz="1800" dirty="0"/>
          </a:p>
        </p:txBody>
      </p:sp>
      <p:sp>
        <p:nvSpPr>
          <p:cNvPr id="4" name="Slide Number Placeholder 3">
            <a:extLst>
              <a:ext uri="{FF2B5EF4-FFF2-40B4-BE49-F238E27FC236}">
                <a16:creationId xmlns:a16="http://schemas.microsoft.com/office/drawing/2014/main" id="{BC938DD8-2F29-4932-8811-1F137CD4CB9D}"/>
              </a:ext>
            </a:extLst>
          </p:cNvPr>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79A9A4E-4C82-4D44-9372-C31BB3818094}" type="slidenum">
              <a:rPr kumimoji="0" lang="en-US" sz="9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47</a:t>
            </a:fld>
            <a:endParaRPr kumimoji="0" lang="en-US" sz="900" b="0" i="0" u="none" strike="noStrike" kern="1200" cap="none" spc="0" normalizeH="0" baseline="0" noProof="0" dirty="0">
              <a:ln>
                <a:noFill/>
              </a:ln>
              <a:solidFill>
                <a:prstClr val="black">
                  <a:tint val="75000"/>
                </a:prst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500024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0CEA1-85DA-907E-A061-F19C25D9946C}"/>
              </a:ext>
            </a:extLst>
          </p:cNvPr>
          <p:cNvSpPr>
            <a:spLocks noGrp="1"/>
          </p:cNvSpPr>
          <p:nvPr>
            <p:ph type="title"/>
          </p:nvPr>
        </p:nvSpPr>
        <p:spPr/>
        <p:txBody>
          <a:bodyPr/>
          <a:lstStyle/>
          <a:p>
            <a:r>
              <a:rPr lang="en-US" dirty="0" err="1"/>
              <a:t>HyperParam</a:t>
            </a:r>
            <a:r>
              <a:rPr lang="en-US" dirty="0"/>
              <a:t> tuning summary </a:t>
            </a:r>
          </a:p>
        </p:txBody>
      </p:sp>
      <p:graphicFrame>
        <p:nvGraphicFramePr>
          <p:cNvPr id="7" name="Content Placeholder 6">
            <a:extLst>
              <a:ext uri="{FF2B5EF4-FFF2-40B4-BE49-F238E27FC236}">
                <a16:creationId xmlns:a16="http://schemas.microsoft.com/office/drawing/2014/main" id="{C5748900-F261-6B92-0F12-25339E0EB4F0}"/>
              </a:ext>
            </a:extLst>
          </p:cNvPr>
          <p:cNvGraphicFramePr>
            <a:graphicFrameLocks noGrp="1"/>
          </p:cNvGraphicFramePr>
          <p:nvPr>
            <p:ph idx="1"/>
          </p:nvPr>
        </p:nvGraphicFramePr>
        <p:xfrm>
          <a:off x="205564" y="1183759"/>
          <a:ext cx="8626548" cy="3538753"/>
        </p:xfrm>
        <a:graphic>
          <a:graphicData uri="http://schemas.openxmlformats.org/drawingml/2006/table">
            <a:tbl>
              <a:tblPr>
                <a:tableStyleId>{5C22544A-7EE6-4342-B048-85BDC9FD1C3A}</a:tableStyleId>
              </a:tblPr>
              <a:tblGrid>
                <a:gridCol w="1086151">
                  <a:extLst>
                    <a:ext uri="{9D8B030D-6E8A-4147-A177-3AD203B41FA5}">
                      <a16:colId xmlns:a16="http://schemas.microsoft.com/office/drawing/2014/main" val="1371306229"/>
                    </a:ext>
                  </a:extLst>
                </a:gridCol>
                <a:gridCol w="1308951">
                  <a:extLst>
                    <a:ext uri="{9D8B030D-6E8A-4147-A177-3AD203B41FA5}">
                      <a16:colId xmlns:a16="http://schemas.microsoft.com/office/drawing/2014/main" val="591692391"/>
                    </a:ext>
                  </a:extLst>
                </a:gridCol>
                <a:gridCol w="1413389">
                  <a:extLst>
                    <a:ext uri="{9D8B030D-6E8A-4147-A177-3AD203B41FA5}">
                      <a16:colId xmlns:a16="http://schemas.microsoft.com/office/drawing/2014/main" val="56012152"/>
                    </a:ext>
                  </a:extLst>
                </a:gridCol>
                <a:gridCol w="2172303">
                  <a:extLst>
                    <a:ext uri="{9D8B030D-6E8A-4147-A177-3AD203B41FA5}">
                      <a16:colId xmlns:a16="http://schemas.microsoft.com/office/drawing/2014/main" val="664239274"/>
                    </a:ext>
                  </a:extLst>
                </a:gridCol>
                <a:gridCol w="2645754">
                  <a:extLst>
                    <a:ext uri="{9D8B030D-6E8A-4147-A177-3AD203B41FA5}">
                      <a16:colId xmlns:a16="http://schemas.microsoft.com/office/drawing/2014/main" val="405178803"/>
                    </a:ext>
                  </a:extLst>
                </a:gridCol>
              </a:tblGrid>
              <a:tr h="174600">
                <a:tc>
                  <a:txBody>
                    <a:bodyPr/>
                    <a:lstStyle/>
                    <a:p>
                      <a:pPr algn="l" fontAlgn="b"/>
                      <a:r>
                        <a:rPr lang="en-US" sz="800" b="1" u="none" strike="noStrike">
                          <a:effectLst/>
                        </a:rPr>
                        <a:t>Learning Algoritm</a:t>
                      </a:r>
                      <a:endParaRPr lang="en-US" sz="800" b="1" i="0" u="none" strike="noStrike">
                        <a:solidFill>
                          <a:srgbClr val="000000"/>
                        </a:solidFill>
                        <a:effectLst/>
                        <a:latin typeface="Calibri" panose="020F0502020204030204" pitchFamily="34" charset="0"/>
                      </a:endParaRPr>
                    </a:p>
                  </a:txBody>
                  <a:tcPr marL="6367" marR="6367" marT="6367" marB="0" anchor="b"/>
                </a:tc>
                <a:tc>
                  <a:txBody>
                    <a:bodyPr/>
                    <a:lstStyle/>
                    <a:p>
                      <a:pPr algn="l" fontAlgn="b"/>
                      <a:r>
                        <a:rPr lang="en-US" sz="800" b="1" u="none" strike="noStrike">
                          <a:effectLst/>
                        </a:rPr>
                        <a:t>Classifier</a:t>
                      </a:r>
                      <a:endParaRPr lang="en-US" sz="800" b="1" i="0" u="none" strike="noStrike">
                        <a:solidFill>
                          <a:srgbClr val="000000"/>
                        </a:solidFill>
                        <a:effectLst/>
                        <a:latin typeface="Calibri" panose="020F0502020204030204" pitchFamily="34" charset="0"/>
                      </a:endParaRPr>
                    </a:p>
                  </a:txBody>
                  <a:tcPr marL="6367" marR="6367" marT="6367" marB="0" anchor="b"/>
                </a:tc>
                <a:tc>
                  <a:txBody>
                    <a:bodyPr/>
                    <a:lstStyle/>
                    <a:p>
                      <a:pPr algn="l" fontAlgn="b"/>
                      <a:r>
                        <a:rPr lang="en-US" sz="800" b="1" u="none" strike="noStrike">
                          <a:effectLst/>
                        </a:rPr>
                        <a:t>Regressor</a:t>
                      </a:r>
                      <a:endParaRPr lang="en-US" sz="800" b="1" i="0" u="none" strike="noStrike">
                        <a:solidFill>
                          <a:srgbClr val="000000"/>
                        </a:solidFill>
                        <a:effectLst/>
                        <a:latin typeface="Calibri" panose="020F0502020204030204" pitchFamily="34" charset="0"/>
                      </a:endParaRPr>
                    </a:p>
                  </a:txBody>
                  <a:tcPr marL="6367" marR="6367" marT="6367" marB="0" anchor="b"/>
                </a:tc>
                <a:tc>
                  <a:txBody>
                    <a:bodyPr/>
                    <a:lstStyle/>
                    <a:p>
                      <a:pPr algn="l" fontAlgn="b"/>
                      <a:r>
                        <a:rPr lang="en-US" sz="800" b="1" u="none" strike="noStrike">
                          <a:effectLst/>
                        </a:rPr>
                        <a:t>Key Tuning Parameters</a:t>
                      </a:r>
                      <a:endParaRPr lang="en-US" sz="800" b="1" i="0" u="none" strike="noStrike">
                        <a:solidFill>
                          <a:srgbClr val="000000"/>
                        </a:solidFill>
                        <a:effectLst/>
                        <a:latin typeface="Calibri" panose="020F0502020204030204" pitchFamily="34" charset="0"/>
                      </a:endParaRPr>
                    </a:p>
                  </a:txBody>
                  <a:tcPr marL="6367" marR="6367" marT="6367" marB="0" anchor="b"/>
                </a:tc>
                <a:tc>
                  <a:txBody>
                    <a:bodyPr/>
                    <a:lstStyle/>
                    <a:p>
                      <a:pPr algn="l" fontAlgn="b"/>
                      <a:r>
                        <a:rPr lang="en-US" sz="800" b="1" u="none" strike="noStrike" dirty="0">
                          <a:effectLst/>
                        </a:rPr>
                        <a:t>Notes:</a:t>
                      </a:r>
                      <a:endParaRPr lang="en-US" sz="800" b="1" i="0" u="none" strike="noStrike" dirty="0">
                        <a:solidFill>
                          <a:srgbClr val="000000"/>
                        </a:solidFill>
                        <a:effectLst/>
                        <a:latin typeface="Calibri" panose="020F0502020204030204" pitchFamily="34" charset="0"/>
                      </a:endParaRPr>
                    </a:p>
                  </a:txBody>
                  <a:tcPr marL="6367" marR="6367" marT="6367" marB="0" anchor="b"/>
                </a:tc>
                <a:extLst>
                  <a:ext uri="{0D108BD9-81ED-4DB2-BD59-A6C34878D82A}">
                    <a16:rowId xmlns:a16="http://schemas.microsoft.com/office/drawing/2014/main" val="1645353320"/>
                  </a:ext>
                </a:extLst>
              </a:tr>
              <a:tr h="359468">
                <a:tc>
                  <a:txBody>
                    <a:bodyPr/>
                    <a:lstStyle/>
                    <a:p>
                      <a:pPr algn="l" fontAlgn="t"/>
                      <a:r>
                        <a:rPr lang="en-US" sz="800" u="sng" strike="noStrike">
                          <a:effectLst/>
                          <a:hlinkClick r:id="rId2"/>
                        </a:rPr>
                        <a:t>k-NN</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3" tooltip="sklearn.neighbors.KNeighborsClassifier"/>
                        </a:rPr>
                        <a:t>KNeighborsClassifier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4" tooltip="sklearn.neighbors.KNeighborsRegressor"/>
                        </a:rPr>
                        <a:t>KNeighborsRegressor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none" strike="noStrike">
                          <a:effectLst/>
                        </a:rPr>
                        <a:t>k, metric, weights</a:t>
                      </a:r>
                      <a:endParaRPr lang="en-US" sz="800" b="0" i="0" u="none" strike="noStrike">
                        <a:solidFill>
                          <a:srgbClr val="000000"/>
                        </a:solidFill>
                        <a:effectLst/>
                        <a:latin typeface="Calibri" panose="020F0502020204030204" pitchFamily="34" charset="0"/>
                      </a:endParaRPr>
                    </a:p>
                  </a:txBody>
                  <a:tcPr marL="6367" marR="6367" marT="6367" marB="0"/>
                </a:tc>
                <a:tc>
                  <a:txBody>
                    <a:bodyPr/>
                    <a:lstStyle/>
                    <a:p>
                      <a:pPr algn="l" fontAlgn="t"/>
                      <a:r>
                        <a:rPr lang="en-US" sz="800" u="none" strike="noStrike">
                          <a:effectLst/>
                        </a:rPr>
                        <a:t>try all odd k's from 1 through root N. Generally, leave weights to distance. Try all metrics.</a:t>
                      </a:r>
                      <a:endParaRPr lang="en-US" sz="800" b="0" i="0" u="none" strike="noStrike">
                        <a:solidFill>
                          <a:srgbClr val="000000"/>
                        </a:solidFill>
                        <a:effectLst/>
                        <a:latin typeface="Calibri" panose="020F0502020204030204" pitchFamily="34" charset="0"/>
                      </a:endParaRPr>
                    </a:p>
                  </a:txBody>
                  <a:tcPr marL="6367" marR="6367" marT="6367" marB="0"/>
                </a:tc>
                <a:extLst>
                  <a:ext uri="{0D108BD9-81ED-4DB2-BD59-A6C34878D82A}">
                    <a16:rowId xmlns:a16="http://schemas.microsoft.com/office/drawing/2014/main" val="1784223908"/>
                  </a:ext>
                </a:extLst>
              </a:tr>
              <a:tr h="523796">
                <a:tc>
                  <a:txBody>
                    <a:bodyPr/>
                    <a:lstStyle/>
                    <a:p>
                      <a:pPr algn="l" fontAlgn="t"/>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5" tooltip="sklearn.neighbors.RadiusNeighborsClassifier"/>
                        </a:rPr>
                        <a:t>RadiusNeighborsClassifier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6" tooltip="sklearn.neighbors.RadiusNeighborsRegressor"/>
                        </a:rPr>
                        <a:t>RadiusNeighborsRegressor </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none" strike="noStrike">
                          <a:effectLst/>
                        </a:rPr>
                        <a:t>radius, metric, weights</a:t>
                      </a:r>
                      <a:endParaRPr lang="en-US" sz="800" b="0" i="0" u="none" strike="noStrike">
                        <a:solidFill>
                          <a:srgbClr val="000000"/>
                        </a:solidFill>
                        <a:effectLst/>
                        <a:latin typeface="Calibri" panose="020F0502020204030204" pitchFamily="34" charset="0"/>
                      </a:endParaRPr>
                    </a:p>
                  </a:txBody>
                  <a:tcPr marL="6367" marR="6367" marT="6367" marB="0"/>
                </a:tc>
                <a:tc>
                  <a:txBody>
                    <a:bodyPr/>
                    <a:lstStyle/>
                    <a:p>
                      <a:pPr algn="l" fontAlgn="t"/>
                      <a:r>
                        <a:rPr lang="en-US" sz="800" u="none" strike="noStrike">
                          <a:effectLst/>
                        </a:rPr>
                        <a:t>radius can take on many values - k's are much easier to work with. Try all metrics, generally leave weights to distance.</a:t>
                      </a:r>
                      <a:endParaRPr lang="en-US" sz="800" b="0" i="0" u="none" strike="noStrike">
                        <a:solidFill>
                          <a:srgbClr val="000000"/>
                        </a:solidFill>
                        <a:effectLst/>
                        <a:latin typeface="Calibri" panose="020F0502020204030204" pitchFamily="34" charset="0"/>
                      </a:endParaRPr>
                    </a:p>
                  </a:txBody>
                  <a:tcPr marL="6367" marR="6367" marT="6367" marB="0"/>
                </a:tc>
                <a:extLst>
                  <a:ext uri="{0D108BD9-81ED-4DB2-BD59-A6C34878D82A}">
                    <a16:rowId xmlns:a16="http://schemas.microsoft.com/office/drawing/2014/main" val="2371140764"/>
                  </a:ext>
                </a:extLst>
              </a:tr>
              <a:tr h="523796">
                <a:tc>
                  <a:txBody>
                    <a:bodyPr/>
                    <a:lstStyle/>
                    <a:p>
                      <a:pPr algn="l" fontAlgn="t"/>
                      <a:r>
                        <a:rPr lang="en-US" sz="800" u="sng" strike="noStrike">
                          <a:effectLst/>
                          <a:hlinkClick r:id="rId7"/>
                        </a:rPr>
                        <a:t>DecisionTree</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sng" strike="noStrike" dirty="0">
                          <a:effectLst/>
                          <a:hlinkClick r:id="rId8"/>
                        </a:rPr>
                        <a:t>DecisionTreeClassifier</a:t>
                      </a:r>
                      <a:endParaRPr lang="en-US" sz="800" b="0" i="0" u="sng" strike="noStrike" dirty="0">
                        <a:solidFill>
                          <a:srgbClr val="0563C1"/>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9" tooltip="sklearn.tree.DecisionTreeRegressor"/>
                        </a:rPr>
                        <a:t>DecisionTreeRegressor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none" strike="noStrike">
                          <a:effectLst/>
                        </a:rPr>
                        <a:t>criterion, max_depth, min_samples_split, min_samples_leaf, max_leaf_nodes, min_impurity_decrease</a:t>
                      </a:r>
                      <a:endParaRPr lang="en-US" sz="800" b="0" i="0" u="none" strike="noStrike">
                        <a:solidFill>
                          <a:srgbClr val="000000"/>
                        </a:solidFill>
                        <a:effectLst/>
                        <a:latin typeface="Calibri" panose="020F0502020204030204" pitchFamily="34" charset="0"/>
                      </a:endParaRPr>
                    </a:p>
                  </a:txBody>
                  <a:tcPr marL="6367" marR="6367" marT="6367" marB="0"/>
                </a:tc>
                <a:tc>
                  <a:txBody>
                    <a:bodyPr/>
                    <a:lstStyle/>
                    <a:p>
                      <a:pPr algn="l" fontAlgn="t"/>
                      <a:r>
                        <a:rPr lang="en-US" sz="800" u="none" strike="noStrike">
                          <a:effectLst/>
                        </a:rPr>
                        <a:t>This is all about finding the best 'pruning' parameter settings.</a:t>
                      </a:r>
                      <a:endParaRPr lang="en-US" sz="800" b="0" i="0" u="none" strike="noStrike">
                        <a:solidFill>
                          <a:srgbClr val="000000"/>
                        </a:solidFill>
                        <a:effectLst/>
                        <a:latin typeface="Calibri" panose="020F0502020204030204" pitchFamily="34" charset="0"/>
                      </a:endParaRPr>
                    </a:p>
                  </a:txBody>
                  <a:tcPr marL="6367" marR="6367" marT="6367" marB="0"/>
                </a:tc>
                <a:extLst>
                  <a:ext uri="{0D108BD9-81ED-4DB2-BD59-A6C34878D82A}">
                    <a16:rowId xmlns:a16="http://schemas.microsoft.com/office/drawing/2014/main" val="1633679931"/>
                  </a:ext>
                </a:extLst>
              </a:tr>
              <a:tr h="615734">
                <a:tc>
                  <a:txBody>
                    <a:bodyPr/>
                    <a:lstStyle/>
                    <a:p>
                      <a:pPr algn="l" fontAlgn="t"/>
                      <a:r>
                        <a:rPr lang="en-US" sz="800" u="none" strike="noStrike" dirty="0" err="1">
                          <a:effectLst/>
                        </a:rPr>
                        <a:t>RandomForest</a:t>
                      </a:r>
                      <a:endParaRPr lang="en-US" sz="800" b="0" i="0" u="none" strike="noStrike" dirty="0">
                        <a:solidFill>
                          <a:srgbClr val="000000"/>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10"/>
                        </a:rPr>
                        <a:t>RandomForestClassifier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11"/>
                        </a:rPr>
                        <a:t>RandomForestClassifier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none" strike="noStrike" dirty="0" err="1">
                          <a:effectLst/>
                        </a:rPr>
                        <a:t>n_estimators</a:t>
                      </a:r>
                      <a:r>
                        <a:rPr lang="en-US" sz="800" u="none" strike="noStrike" dirty="0">
                          <a:effectLst/>
                        </a:rPr>
                        <a:t>, criterion, </a:t>
                      </a:r>
                      <a:r>
                        <a:rPr lang="en-US" sz="800" u="none" strike="noStrike" dirty="0" err="1">
                          <a:effectLst/>
                        </a:rPr>
                        <a:t>max_depth</a:t>
                      </a:r>
                      <a:r>
                        <a:rPr lang="en-US" sz="800" u="none" strike="noStrike" dirty="0">
                          <a:effectLst/>
                        </a:rPr>
                        <a:t>, </a:t>
                      </a:r>
                      <a:r>
                        <a:rPr lang="en-US" sz="800" u="none" strike="noStrike" dirty="0" err="1">
                          <a:effectLst/>
                        </a:rPr>
                        <a:t>min_samples_split</a:t>
                      </a:r>
                      <a:r>
                        <a:rPr lang="en-US" sz="800" u="none" strike="noStrike" dirty="0">
                          <a:effectLst/>
                        </a:rPr>
                        <a:t>, </a:t>
                      </a:r>
                      <a:r>
                        <a:rPr lang="en-US" sz="800" u="none" strike="noStrike" dirty="0" err="1">
                          <a:effectLst/>
                        </a:rPr>
                        <a:t>min_samples_leaf</a:t>
                      </a:r>
                      <a:r>
                        <a:rPr lang="en-US" sz="800" u="none" strike="noStrike" dirty="0">
                          <a:effectLst/>
                        </a:rPr>
                        <a:t>, </a:t>
                      </a:r>
                      <a:r>
                        <a:rPr lang="en-US" sz="800" u="none" strike="noStrike" dirty="0" err="1">
                          <a:effectLst/>
                        </a:rPr>
                        <a:t>max_leaf_nodes</a:t>
                      </a:r>
                      <a:r>
                        <a:rPr lang="en-US" sz="800" u="none" strike="noStrike" dirty="0">
                          <a:effectLst/>
                        </a:rPr>
                        <a:t>, </a:t>
                      </a:r>
                      <a:r>
                        <a:rPr lang="en-US" sz="800" u="none" strike="noStrike" dirty="0" err="1">
                          <a:effectLst/>
                        </a:rPr>
                        <a:t>min_impurity_decrease</a:t>
                      </a:r>
                      <a:endParaRPr lang="en-US" sz="800" b="0" i="0" u="none" strike="noStrike" dirty="0">
                        <a:solidFill>
                          <a:srgbClr val="000000"/>
                        </a:solidFill>
                        <a:effectLst/>
                        <a:latin typeface="Calibri" panose="020F0502020204030204" pitchFamily="34" charset="0"/>
                      </a:endParaRPr>
                    </a:p>
                  </a:txBody>
                  <a:tcPr marL="6367" marR="6367" marT="6367" marB="0"/>
                </a:tc>
                <a:tc>
                  <a:txBody>
                    <a:bodyPr/>
                    <a:lstStyle/>
                    <a:p>
                      <a:pPr algn="l" fontAlgn="t"/>
                      <a:r>
                        <a:rPr lang="en-US" sz="800" u="none" strike="noStrike">
                          <a:effectLst/>
                        </a:rPr>
                        <a:t>n_estimators (the number of trees) and the pruning of the tree are the biggest considerations.</a:t>
                      </a:r>
                      <a:endParaRPr lang="en-US" sz="800" b="0" i="0" u="none" strike="noStrike">
                        <a:solidFill>
                          <a:srgbClr val="000000"/>
                        </a:solidFill>
                        <a:effectLst/>
                        <a:latin typeface="Calibri" panose="020F0502020204030204" pitchFamily="34" charset="0"/>
                      </a:endParaRPr>
                    </a:p>
                  </a:txBody>
                  <a:tcPr marL="6367" marR="6367" marT="6367" marB="0"/>
                </a:tc>
                <a:extLst>
                  <a:ext uri="{0D108BD9-81ED-4DB2-BD59-A6C34878D82A}">
                    <a16:rowId xmlns:a16="http://schemas.microsoft.com/office/drawing/2014/main" val="799700607"/>
                  </a:ext>
                </a:extLst>
              </a:tr>
              <a:tr h="349730">
                <a:tc>
                  <a:txBody>
                    <a:bodyPr/>
                    <a:lstStyle/>
                    <a:p>
                      <a:pPr algn="l" fontAlgn="t"/>
                      <a:r>
                        <a:rPr lang="en-US" sz="800" u="none" strike="noStrike" dirty="0">
                          <a:effectLst/>
                        </a:rPr>
                        <a:t>AdaBoost</a:t>
                      </a:r>
                      <a:endParaRPr lang="en-US" sz="800" b="0" i="0" u="none" strike="noStrike" dirty="0">
                        <a:solidFill>
                          <a:srgbClr val="000000"/>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12"/>
                        </a:rPr>
                        <a:t>AdaBoostClassifier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13"/>
                        </a:rPr>
                        <a:t>AdaBoostRegressor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none" strike="noStrike">
                          <a:effectLst/>
                        </a:rPr>
                        <a:t>n_estimators, learning_rate, loss</a:t>
                      </a:r>
                      <a:endParaRPr lang="en-US" sz="800" b="0" i="0" u="none" strike="noStrike">
                        <a:solidFill>
                          <a:srgbClr val="000000"/>
                        </a:solidFill>
                        <a:effectLst/>
                        <a:latin typeface="Calibri" panose="020F0502020204030204" pitchFamily="34" charset="0"/>
                      </a:endParaRPr>
                    </a:p>
                  </a:txBody>
                  <a:tcPr marL="6367" marR="6367" marT="6367" marB="0"/>
                </a:tc>
                <a:tc>
                  <a:txBody>
                    <a:bodyPr/>
                    <a:lstStyle/>
                    <a:p>
                      <a:pPr algn="l" fontAlgn="t"/>
                      <a:r>
                        <a:rPr lang="en-US" sz="800" u="none" strike="noStrike">
                          <a:effectLst/>
                        </a:rPr>
                        <a:t>generally, leave loss function to default</a:t>
                      </a:r>
                      <a:endParaRPr lang="en-US" sz="800" b="0" i="0" u="none" strike="noStrike">
                        <a:solidFill>
                          <a:srgbClr val="000000"/>
                        </a:solidFill>
                        <a:effectLst/>
                        <a:latin typeface="Calibri" panose="020F0502020204030204" pitchFamily="34" charset="0"/>
                      </a:endParaRPr>
                    </a:p>
                  </a:txBody>
                  <a:tcPr marL="6367" marR="6367" marT="6367" marB="0"/>
                </a:tc>
                <a:extLst>
                  <a:ext uri="{0D108BD9-81ED-4DB2-BD59-A6C34878D82A}">
                    <a16:rowId xmlns:a16="http://schemas.microsoft.com/office/drawing/2014/main" val="934745758"/>
                  </a:ext>
                </a:extLst>
              </a:tr>
              <a:tr h="467833">
                <a:tc>
                  <a:txBody>
                    <a:bodyPr/>
                    <a:lstStyle/>
                    <a:p>
                      <a:pPr algn="l" fontAlgn="t"/>
                      <a:r>
                        <a:rPr lang="en-US" sz="800" u="none" strike="noStrike" dirty="0" err="1">
                          <a:effectLst/>
                        </a:rPr>
                        <a:t>GradientBoosting</a:t>
                      </a:r>
                      <a:endParaRPr lang="en-US" sz="800" b="0" i="0" u="none" strike="noStrike" dirty="0">
                        <a:solidFill>
                          <a:srgbClr val="000000"/>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14"/>
                        </a:rPr>
                        <a:t>GradientBoostingClassifier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15"/>
                        </a:rPr>
                        <a:t>GradientBoostingRegressor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none" strike="noStrike">
                          <a:effectLst/>
                        </a:rPr>
                        <a:t>loss, learning_rate, n_estimators, subsample, criterion</a:t>
                      </a:r>
                      <a:endParaRPr lang="en-US" sz="800" b="0" i="0" u="none" strike="noStrike">
                        <a:solidFill>
                          <a:srgbClr val="000000"/>
                        </a:solidFill>
                        <a:effectLst/>
                        <a:latin typeface="Calibri" panose="020F0502020204030204" pitchFamily="34" charset="0"/>
                      </a:endParaRPr>
                    </a:p>
                  </a:txBody>
                  <a:tcPr marL="6367" marR="6367" marT="6367" marB="0"/>
                </a:tc>
                <a:tc>
                  <a:txBody>
                    <a:bodyPr/>
                    <a:lstStyle/>
                    <a:p>
                      <a:pPr algn="l" fontAlgn="t"/>
                      <a:r>
                        <a:rPr lang="en-US" sz="800" u="none" strike="noStrike">
                          <a:effectLst/>
                        </a:rPr>
                        <a:t>generally, leave loss function to default. If subsample is set (0 to &lt;1.0) then this is getting into stochastic gradient decent and better to use that model.</a:t>
                      </a:r>
                      <a:endParaRPr lang="en-US" sz="800" b="0" i="0" u="none" strike="noStrike">
                        <a:solidFill>
                          <a:srgbClr val="000000"/>
                        </a:solidFill>
                        <a:effectLst/>
                        <a:latin typeface="Calibri" panose="020F0502020204030204" pitchFamily="34" charset="0"/>
                      </a:endParaRPr>
                    </a:p>
                  </a:txBody>
                  <a:tcPr marL="6367" marR="6367" marT="6367" marB="0"/>
                </a:tc>
                <a:extLst>
                  <a:ext uri="{0D108BD9-81ED-4DB2-BD59-A6C34878D82A}">
                    <a16:rowId xmlns:a16="http://schemas.microsoft.com/office/drawing/2014/main" val="10497529"/>
                  </a:ext>
                </a:extLst>
              </a:tr>
              <a:tr h="523796">
                <a:tc>
                  <a:txBody>
                    <a:bodyPr/>
                    <a:lstStyle/>
                    <a:p>
                      <a:pPr algn="l" fontAlgn="t"/>
                      <a:r>
                        <a:rPr lang="en-US" sz="800" u="sng" strike="noStrike">
                          <a:effectLst/>
                          <a:hlinkClick r:id="rId16"/>
                        </a:rPr>
                        <a:t>XGBoost</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17"/>
                        </a:rPr>
                        <a:t>XGBClassifier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17"/>
                        </a:rPr>
                        <a:t>XGBRegressor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none" strike="noStrike" dirty="0" err="1">
                          <a:effectLst/>
                        </a:rPr>
                        <a:t>n_estimators</a:t>
                      </a:r>
                      <a:r>
                        <a:rPr lang="en-US" sz="800" u="none" strike="noStrike" dirty="0">
                          <a:effectLst/>
                        </a:rPr>
                        <a:t>, </a:t>
                      </a:r>
                      <a:r>
                        <a:rPr lang="en-US" sz="800" u="none" strike="noStrike" dirty="0" err="1">
                          <a:effectLst/>
                        </a:rPr>
                        <a:t>max_depth</a:t>
                      </a:r>
                      <a:r>
                        <a:rPr lang="en-US" sz="800" u="none" strike="noStrike" dirty="0">
                          <a:effectLst/>
                        </a:rPr>
                        <a:t>, </a:t>
                      </a:r>
                      <a:r>
                        <a:rPr lang="en-US" sz="800" u="none" strike="noStrike" dirty="0" err="1">
                          <a:effectLst/>
                        </a:rPr>
                        <a:t>max_leaves</a:t>
                      </a:r>
                      <a:r>
                        <a:rPr lang="en-US" sz="800" u="none" strike="noStrike" dirty="0">
                          <a:effectLst/>
                        </a:rPr>
                        <a:t>, </a:t>
                      </a:r>
                      <a:r>
                        <a:rPr lang="en-US" sz="800" u="none" strike="noStrike" dirty="0" err="1">
                          <a:effectLst/>
                        </a:rPr>
                        <a:t>grow_policy</a:t>
                      </a:r>
                      <a:r>
                        <a:rPr lang="en-US" sz="800" u="none" strike="noStrike" dirty="0">
                          <a:effectLst/>
                        </a:rPr>
                        <a:t>, </a:t>
                      </a:r>
                      <a:r>
                        <a:rPr lang="en-US" sz="800" u="none" strike="noStrike" dirty="0" err="1">
                          <a:effectLst/>
                        </a:rPr>
                        <a:t>learning_rate</a:t>
                      </a:r>
                      <a:r>
                        <a:rPr lang="en-US" sz="800" u="none" strike="noStrike" dirty="0">
                          <a:effectLst/>
                        </a:rPr>
                        <a:t>, gamma (</a:t>
                      </a:r>
                      <a:r>
                        <a:rPr lang="en-US" sz="800" u="none" strike="noStrike" dirty="0" err="1">
                          <a:effectLst/>
                        </a:rPr>
                        <a:t>min_split_loss</a:t>
                      </a:r>
                      <a:r>
                        <a:rPr lang="en-US" sz="800" u="none" strike="noStrike" dirty="0">
                          <a:effectLst/>
                        </a:rPr>
                        <a:t>)</a:t>
                      </a:r>
                      <a:endParaRPr lang="en-US" sz="800" b="0" i="0" u="none" strike="noStrike" dirty="0">
                        <a:solidFill>
                          <a:srgbClr val="000000"/>
                        </a:solidFill>
                        <a:effectLst/>
                        <a:latin typeface="Calibri" panose="020F0502020204030204" pitchFamily="34" charset="0"/>
                      </a:endParaRPr>
                    </a:p>
                  </a:txBody>
                  <a:tcPr marL="6367" marR="6367" marT="6367" marB="0"/>
                </a:tc>
                <a:tc>
                  <a:txBody>
                    <a:bodyPr/>
                    <a:lstStyle/>
                    <a:p>
                      <a:pPr algn="l" fontAlgn="t"/>
                      <a:r>
                        <a:rPr lang="en-US" sz="800" u="none" strike="noStrike" dirty="0">
                          <a:effectLst/>
                        </a:rPr>
                        <a:t>Focus on how many weak learners and tree pruning parameters.</a:t>
                      </a:r>
                      <a:endParaRPr lang="en-US" sz="800" b="0" i="0" u="none" strike="noStrike" dirty="0">
                        <a:solidFill>
                          <a:srgbClr val="000000"/>
                        </a:solidFill>
                        <a:effectLst/>
                        <a:latin typeface="Calibri" panose="020F0502020204030204" pitchFamily="34" charset="0"/>
                      </a:endParaRPr>
                    </a:p>
                  </a:txBody>
                  <a:tcPr marL="6367" marR="6367" marT="6367" marB="0"/>
                </a:tc>
                <a:extLst>
                  <a:ext uri="{0D108BD9-81ED-4DB2-BD59-A6C34878D82A}">
                    <a16:rowId xmlns:a16="http://schemas.microsoft.com/office/drawing/2014/main" val="4158026573"/>
                  </a:ext>
                </a:extLst>
              </a:tr>
            </a:tbl>
          </a:graphicData>
        </a:graphic>
      </p:graphicFrame>
    </p:spTree>
    <p:extLst>
      <p:ext uri="{BB962C8B-B14F-4D97-AF65-F5344CB8AC3E}">
        <p14:creationId xmlns:p14="http://schemas.microsoft.com/office/powerpoint/2010/main" val="4651264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3994-A6BD-A2B3-F932-6248E448D2C2}"/>
              </a:ext>
            </a:extLst>
          </p:cNvPr>
          <p:cNvSpPr>
            <a:spLocks noGrp="1"/>
          </p:cNvSpPr>
          <p:nvPr>
            <p:ph type="title"/>
          </p:nvPr>
        </p:nvSpPr>
        <p:spPr/>
        <p:txBody>
          <a:bodyPr/>
          <a:lstStyle/>
          <a:p>
            <a:r>
              <a:rPr lang="en-US" dirty="0"/>
              <a:t>Pickling</a:t>
            </a:r>
          </a:p>
        </p:txBody>
      </p:sp>
    </p:spTree>
    <p:extLst>
      <p:ext uri="{BB962C8B-B14F-4D97-AF65-F5344CB8AC3E}">
        <p14:creationId xmlns:p14="http://schemas.microsoft.com/office/powerpoint/2010/main" val="3952608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28DFB-3A52-5C82-FD40-59814C22B99C}"/>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8C046003-6C27-698B-4203-4D97A7AB4ED8}"/>
              </a:ext>
            </a:extLst>
          </p:cNvPr>
          <p:cNvSpPr>
            <a:spLocks noGrp="1"/>
          </p:cNvSpPr>
          <p:nvPr>
            <p:ph idx="1"/>
          </p:nvPr>
        </p:nvSpPr>
        <p:spPr/>
        <p:txBody>
          <a:bodyPr/>
          <a:lstStyle/>
          <a:p>
            <a:r>
              <a:rPr lang="en-US" dirty="0"/>
              <a:t>Accuracy: Of all the predictions I made, how many were correct?</a:t>
            </a:r>
          </a:p>
          <a:p>
            <a:r>
              <a:rPr lang="en-US" dirty="0"/>
              <a:t>Precision: Of all the positive predictions I made, how many of them are truly positive?</a:t>
            </a:r>
          </a:p>
          <a:p>
            <a:r>
              <a:rPr lang="en-US" dirty="0"/>
              <a:t>Recall: Of all the actual positive examples out there, how many of them did I correctly predict to be positive?</a:t>
            </a:r>
          </a:p>
          <a:p>
            <a:r>
              <a:rPr lang="en-US" dirty="0"/>
              <a:t>F1: Harmonic mean of precision and recall; and provides a more balanced summation of a models performance.</a:t>
            </a:r>
          </a:p>
        </p:txBody>
      </p:sp>
    </p:spTree>
    <p:extLst>
      <p:ext uri="{BB962C8B-B14F-4D97-AF65-F5344CB8AC3E}">
        <p14:creationId xmlns:p14="http://schemas.microsoft.com/office/powerpoint/2010/main" val="4058400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5D471-E2A6-D437-2E8A-41844A56EC11}"/>
              </a:ext>
            </a:extLst>
          </p:cNvPr>
          <p:cNvSpPr>
            <a:spLocks noGrp="1"/>
          </p:cNvSpPr>
          <p:nvPr>
            <p:ph idx="1"/>
          </p:nvPr>
        </p:nvSpPr>
        <p:spPr>
          <a:xfrm>
            <a:off x="484806" y="865524"/>
            <a:ext cx="8174387" cy="4060999"/>
          </a:xfrm>
        </p:spPr>
        <p:txBody>
          <a:bodyPr>
            <a:normAutofit fontScale="62500" lnSpcReduction="20000"/>
          </a:bodyPr>
          <a:lstStyle/>
          <a:p>
            <a:pPr marL="0" indent="0">
              <a:buNone/>
            </a:pPr>
            <a:r>
              <a:rPr lang="en-US" sz="2900" dirty="0"/>
              <a:t>Pickle is a Python module used for serializing and de-serializing Python objects. It can be used to save and load machine-learning models.</a:t>
            </a:r>
          </a:p>
          <a:p>
            <a:pPr marL="0" indent="0">
              <a:buNone/>
            </a:pPr>
            <a:endParaRPr lang="en-US" sz="2900" dirty="0"/>
          </a:p>
          <a:p>
            <a:pPr marL="0" indent="0">
              <a:buNone/>
            </a:pPr>
            <a:r>
              <a:rPr lang="en-US" sz="2900" dirty="0"/>
              <a:t>To save a model using Pickle, import the Pickle module and call the dump function with the model and the file name.</a:t>
            </a:r>
          </a:p>
          <a:p>
            <a:pPr marL="0" indent="0">
              <a:buNone/>
            </a:pPr>
            <a:endParaRPr lang="en-US" dirty="0"/>
          </a:p>
          <a:p>
            <a:pPr marL="0" indent="0">
              <a:buNone/>
            </a:pPr>
            <a:r>
              <a:rPr lang="en-US" b="1" dirty="0">
                <a:solidFill>
                  <a:srgbClr val="FF0000"/>
                </a:solidFill>
                <a:latin typeface="Courier New" panose="02070309020205020404" pitchFamily="49" charset="0"/>
                <a:cs typeface="Courier New" panose="02070309020205020404" pitchFamily="49" charset="0"/>
              </a:rPr>
              <a:t>import pickle</a:t>
            </a:r>
          </a:p>
          <a:p>
            <a:pPr marL="0" indent="0">
              <a:buNone/>
            </a:pPr>
            <a:r>
              <a:rPr lang="en-US" b="1" dirty="0">
                <a:solidFill>
                  <a:srgbClr val="FF0000"/>
                </a:solidFill>
                <a:latin typeface="Courier New" panose="02070309020205020404" pitchFamily="49" charset="0"/>
                <a:cs typeface="Courier New" panose="02070309020205020404" pitchFamily="49" charset="0"/>
              </a:rPr>
              <a:t>with open('</a:t>
            </a:r>
            <a:r>
              <a:rPr lang="en-US" b="1" dirty="0" err="1">
                <a:solidFill>
                  <a:srgbClr val="FF0000"/>
                </a:solidFill>
                <a:latin typeface="Courier New" panose="02070309020205020404" pitchFamily="49" charset="0"/>
                <a:cs typeface="Courier New" panose="02070309020205020404" pitchFamily="49" charset="0"/>
              </a:rPr>
              <a:t>filename.pkl</a:t>
            </a:r>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wb</a:t>
            </a:r>
            <a:r>
              <a:rPr lang="en-US" b="1" dirty="0">
                <a:solidFill>
                  <a:srgbClr val="FF0000"/>
                </a:solidFill>
                <a:latin typeface="Courier New" panose="02070309020205020404" pitchFamily="49" charset="0"/>
                <a:cs typeface="Courier New" panose="02070309020205020404" pitchFamily="49" charset="0"/>
              </a:rPr>
              <a:t>') as f:</a:t>
            </a:r>
          </a:p>
          <a:p>
            <a:pPr marL="0" indent="0">
              <a:buNone/>
            </a:pPr>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pickle.dump</a:t>
            </a:r>
            <a:r>
              <a:rPr lang="en-US" b="1" dirty="0">
                <a:solidFill>
                  <a:srgbClr val="FF0000"/>
                </a:solidFill>
                <a:latin typeface="Courier New" panose="02070309020205020404" pitchFamily="49" charset="0"/>
                <a:cs typeface="Courier New" panose="02070309020205020404" pitchFamily="49" charset="0"/>
              </a:rPr>
              <a:t>(model, f)</a:t>
            </a:r>
          </a:p>
          <a:p>
            <a:pPr marL="0" indent="0">
              <a:buNone/>
            </a:pPr>
            <a:endParaRPr lang="en-US" dirty="0"/>
          </a:p>
          <a:p>
            <a:pPr marL="0" indent="0">
              <a:buNone/>
            </a:pPr>
            <a:r>
              <a:rPr lang="en-US" dirty="0"/>
              <a:t>To load the saved model, you need to import the pickle module and call the load function with the file name.</a:t>
            </a:r>
          </a:p>
          <a:p>
            <a:pPr marL="0" indent="0">
              <a:buNone/>
            </a:pPr>
            <a:endParaRPr lang="en-US" dirty="0"/>
          </a:p>
          <a:p>
            <a:pPr marL="0" indent="0">
              <a:buNone/>
            </a:pPr>
            <a:r>
              <a:rPr lang="en-US" b="1" dirty="0">
                <a:solidFill>
                  <a:srgbClr val="FF0000"/>
                </a:solidFill>
                <a:latin typeface="Courier New" panose="02070309020205020404" pitchFamily="49" charset="0"/>
                <a:cs typeface="Courier New" panose="02070309020205020404" pitchFamily="49" charset="0"/>
              </a:rPr>
              <a:t>import pickle</a:t>
            </a:r>
          </a:p>
          <a:p>
            <a:pPr marL="0" indent="0">
              <a:buNone/>
            </a:pPr>
            <a:endParaRPr lang="en-US" b="1" dirty="0">
              <a:solidFill>
                <a:srgbClr val="FF0000"/>
              </a:solidFill>
              <a:latin typeface="Courier New" panose="02070309020205020404" pitchFamily="49" charset="0"/>
              <a:cs typeface="Courier New" panose="02070309020205020404" pitchFamily="49" charset="0"/>
            </a:endParaRPr>
          </a:p>
          <a:p>
            <a:pPr marL="0" indent="0">
              <a:buNone/>
            </a:pPr>
            <a:r>
              <a:rPr lang="en-US" b="1" dirty="0">
                <a:solidFill>
                  <a:srgbClr val="FF0000"/>
                </a:solidFill>
                <a:latin typeface="Courier New" panose="02070309020205020404" pitchFamily="49" charset="0"/>
                <a:cs typeface="Courier New" panose="02070309020205020404" pitchFamily="49" charset="0"/>
              </a:rPr>
              <a:t>with open('</a:t>
            </a:r>
            <a:r>
              <a:rPr lang="en-US" b="1" dirty="0" err="1">
                <a:solidFill>
                  <a:srgbClr val="FF0000"/>
                </a:solidFill>
                <a:latin typeface="Courier New" panose="02070309020205020404" pitchFamily="49" charset="0"/>
                <a:cs typeface="Courier New" panose="02070309020205020404" pitchFamily="49" charset="0"/>
              </a:rPr>
              <a:t>filename.pkl</a:t>
            </a:r>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rb</a:t>
            </a:r>
            <a:r>
              <a:rPr lang="en-US" b="1" dirty="0">
                <a:solidFill>
                  <a:srgbClr val="FF0000"/>
                </a:solidFill>
                <a:latin typeface="Courier New" panose="02070309020205020404" pitchFamily="49" charset="0"/>
                <a:cs typeface="Courier New" panose="02070309020205020404" pitchFamily="49" charset="0"/>
              </a:rPr>
              <a:t>') as f:</a:t>
            </a:r>
          </a:p>
          <a:p>
            <a:pPr marL="0" indent="0">
              <a:buNone/>
            </a:pPr>
            <a:r>
              <a:rPr lang="en-US" b="1" dirty="0">
                <a:solidFill>
                  <a:srgbClr val="FF0000"/>
                </a:solidFill>
                <a:latin typeface="Courier New" panose="02070309020205020404" pitchFamily="49" charset="0"/>
                <a:cs typeface="Courier New" panose="02070309020205020404" pitchFamily="49" charset="0"/>
              </a:rPr>
              <a:t>    model = </a:t>
            </a:r>
            <a:r>
              <a:rPr lang="en-US" b="1" dirty="0" err="1">
                <a:solidFill>
                  <a:srgbClr val="FF0000"/>
                </a:solidFill>
                <a:latin typeface="Courier New" panose="02070309020205020404" pitchFamily="49" charset="0"/>
                <a:cs typeface="Courier New" panose="02070309020205020404" pitchFamily="49" charset="0"/>
              </a:rPr>
              <a:t>pickle.load</a:t>
            </a:r>
            <a:r>
              <a:rPr lang="en-US" b="1" dirty="0">
                <a:solidFill>
                  <a:srgbClr val="FF0000"/>
                </a:solidFill>
                <a:latin typeface="Courier New" panose="02070309020205020404" pitchFamily="49" charset="0"/>
                <a:cs typeface="Courier New" panose="02070309020205020404" pitchFamily="49" charset="0"/>
              </a:rPr>
              <a:t>(f)</a:t>
            </a:r>
          </a:p>
          <a:p>
            <a:pPr marL="0" indent="0">
              <a:buNone/>
            </a:pPr>
            <a:endParaRPr lang="en-US" dirty="0"/>
          </a:p>
        </p:txBody>
      </p:sp>
    </p:spTree>
    <p:extLst>
      <p:ext uri="{BB962C8B-B14F-4D97-AF65-F5344CB8AC3E}">
        <p14:creationId xmlns:p14="http://schemas.microsoft.com/office/powerpoint/2010/main" val="28985618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ACB97E-45C6-4E77-C571-0B96D18F995C}"/>
              </a:ext>
            </a:extLst>
          </p:cNvPr>
          <p:cNvSpPr txBox="1"/>
          <p:nvPr/>
        </p:nvSpPr>
        <p:spPr>
          <a:xfrm>
            <a:off x="2456873" y="1634836"/>
            <a:ext cx="4637808" cy="76944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Arial" panose="020B0604020202020204"/>
                <a:ea typeface="+mn-ea"/>
                <a:cs typeface="+mn-cs"/>
              </a:rPr>
              <a:t>Happy Learning!</a:t>
            </a:r>
          </a:p>
        </p:txBody>
      </p:sp>
    </p:spTree>
    <p:extLst>
      <p:ext uri="{BB962C8B-B14F-4D97-AF65-F5344CB8AC3E}">
        <p14:creationId xmlns:p14="http://schemas.microsoft.com/office/powerpoint/2010/main" val="3651628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3BE6C-8AEF-4231-3CCC-BFDA86653CDA}"/>
              </a:ext>
            </a:extLst>
          </p:cNvPr>
          <p:cNvSpPr>
            <a:spLocks noGrp="1"/>
          </p:cNvSpPr>
          <p:nvPr>
            <p:ph type="title"/>
          </p:nvPr>
        </p:nvSpPr>
        <p:spPr/>
        <p:txBody>
          <a:bodyPr>
            <a:normAutofit fontScale="90000"/>
          </a:bodyPr>
          <a:lstStyle/>
          <a:p>
            <a:r>
              <a:rPr lang="en-US" dirty="0"/>
              <a:t>Not all problems are binary classification…</a:t>
            </a:r>
          </a:p>
        </p:txBody>
      </p:sp>
      <p:graphicFrame>
        <p:nvGraphicFramePr>
          <p:cNvPr id="4" name="Table 4">
            <a:extLst>
              <a:ext uri="{FF2B5EF4-FFF2-40B4-BE49-F238E27FC236}">
                <a16:creationId xmlns:a16="http://schemas.microsoft.com/office/drawing/2014/main" id="{600FCAFA-CAFC-D154-B9D6-67AA17A34675}"/>
              </a:ext>
            </a:extLst>
          </p:cNvPr>
          <p:cNvGraphicFramePr>
            <a:graphicFrameLocks noGrp="1"/>
          </p:cNvGraphicFramePr>
          <p:nvPr>
            <p:ph idx="1"/>
            <p:extLst>
              <p:ext uri="{D42A27DB-BD31-4B8C-83A1-F6EECF244321}">
                <p14:modId xmlns:p14="http://schemas.microsoft.com/office/powerpoint/2010/main" val="1424766296"/>
              </p:ext>
            </p:extLst>
          </p:nvPr>
        </p:nvGraphicFramePr>
        <p:xfrm>
          <a:off x="628650" y="1370013"/>
          <a:ext cx="7886700" cy="1986280"/>
        </p:xfrm>
        <a:graphic>
          <a:graphicData uri="http://schemas.openxmlformats.org/drawingml/2006/table">
            <a:tbl>
              <a:tblPr firstRow="1" bandRow="1">
                <a:tableStyleId>{5C22544A-7EE6-4342-B048-85BDC9FD1C3A}</a:tableStyleId>
              </a:tblPr>
              <a:tblGrid>
                <a:gridCol w="2822820">
                  <a:extLst>
                    <a:ext uri="{9D8B030D-6E8A-4147-A177-3AD203B41FA5}">
                      <a16:colId xmlns:a16="http://schemas.microsoft.com/office/drawing/2014/main" val="581347449"/>
                    </a:ext>
                  </a:extLst>
                </a:gridCol>
                <a:gridCol w="2512178">
                  <a:extLst>
                    <a:ext uri="{9D8B030D-6E8A-4147-A177-3AD203B41FA5}">
                      <a16:colId xmlns:a16="http://schemas.microsoft.com/office/drawing/2014/main" val="1422305196"/>
                    </a:ext>
                  </a:extLst>
                </a:gridCol>
                <a:gridCol w="2551702">
                  <a:extLst>
                    <a:ext uri="{9D8B030D-6E8A-4147-A177-3AD203B41FA5}">
                      <a16:colId xmlns:a16="http://schemas.microsoft.com/office/drawing/2014/main" val="1460663691"/>
                    </a:ext>
                  </a:extLst>
                </a:gridCol>
              </a:tblGrid>
              <a:tr h="370840">
                <a:tc>
                  <a:txBody>
                    <a:bodyPr/>
                    <a:lstStyle/>
                    <a:p>
                      <a:endParaRPr lang="en-US"/>
                    </a:p>
                  </a:txBody>
                  <a:tcPr/>
                </a:tc>
                <a:tc>
                  <a:txBody>
                    <a:bodyPr/>
                    <a:lstStyle/>
                    <a:p>
                      <a:r>
                        <a:rPr lang="en-US" dirty="0"/>
                        <a:t>Number of Targets</a:t>
                      </a:r>
                    </a:p>
                  </a:txBody>
                  <a:tcPr/>
                </a:tc>
                <a:tc>
                  <a:txBody>
                    <a:bodyPr/>
                    <a:lstStyle/>
                    <a:p>
                      <a:r>
                        <a:rPr lang="en-US" dirty="0"/>
                        <a:t>Target Cardinality</a:t>
                      </a:r>
                    </a:p>
                  </a:txBody>
                  <a:tcPr/>
                </a:tc>
                <a:extLst>
                  <a:ext uri="{0D108BD9-81ED-4DB2-BD59-A6C34878D82A}">
                    <a16:rowId xmlns:a16="http://schemas.microsoft.com/office/drawing/2014/main" val="2717864287"/>
                  </a:ext>
                </a:extLst>
              </a:tr>
              <a:tr h="370840">
                <a:tc>
                  <a:txBody>
                    <a:bodyPr/>
                    <a:lstStyle/>
                    <a:p>
                      <a:r>
                        <a:rPr lang="en-US" dirty="0"/>
                        <a:t>Binary Classification</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3848571657"/>
                  </a:ext>
                </a:extLst>
              </a:tr>
              <a:tr h="370840">
                <a:tc>
                  <a:txBody>
                    <a:bodyPr/>
                    <a:lstStyle/>
                    <a:p>
                      <a:r>
                        <a:rPr lang="en-US" dirty="0"/>
                        <a:t>Multiclass classification</a:t>
                      </a:r>
                    </a:p>
                  </a:txBody>
                  <a:tcPr/>
                </a:tc>
                <a:tc>
                  <a:txBody>
                    <a:bodyPr/>
                    <a:lstStyle/>
                    <a:p>
                      <a:r>
                        <a:rPr lang="en-US" dirty="0"/>
                        <a:t>1</a:t>
                      </a:r>
                    </a:p>
                  </a:txBody>
                  <a:tcPr/>
                </a:tc>
                <a:tc>
                  <a:txBody>
                    <a:bodyPr/>
                    <a:lstStyle/>
                    <a:p>
                      <a:r>
                        <a:rPr lang="en-US" dirty="0"/>
                        <a:t>&gt;2</a:t>
                      </a:r>
                    </a:p>
                  </a:txBody>
                  <a:tcPr/>
                </a:tc>
                <a:extLst>
                  <a:ext uri="{0D108BD9-81ED-4DB2-BD59-A6C34878D82A}">
                    <a16:rowId xmlns:a16="http://schemas.microsoft.com/office/drawing/2014/main" val="2515436151"/>
                  </a:ext>
                </a:extLst>
              </a:tr>
              <a:tr h="370840">
                <a:tc>
                  <a:txBody>
                    <a:bodyPr/>
                    <a:lstStyle/>
                    <a:p>
                      <a:r>
                        <a:rPr lang="en-US" dirty="0"/>
                        <a:t>Multilabel classification</a:t>
                      </a:r>
                    </a:p>
                  </a:txBody>
                  <a:tcPr/>
                </a:tc>
                <a:tc>
                  <a:txBody>
                    <a:bodyPr/>
                    <a:lstStyle/>
                    <a:p>
                      <a:r>
                        <a:rPr lang="en-US" dirty="0"/>
                        <a:t>&gt;1</a:t>
                      </a:r>
                    </a:p>
                  </a:txBody>
                  <a:tcPr/>
                </a:tc>
                <a:tc>
                  <a:txBody>
                    <a:bodyPr/>
                    <a:lstStyle/>
                    <a:p>
                      <a:r>
                        <a:rPr lang="en-US" dirty="0"/>
                        <a:t>2</a:t>
                      </a:r>
                    </a:p>
                  </a:txBody>
                  <a:tcPr/>
                </a:tc>
                <a:extLst>
                  <a:ext uri="{0D108BD9-81ED-4DB2-BD59-A6C34878D82A}">
                    <a16:rowId xmlns:a16="http://schemas.microsoft.com/office/drawing/2014/main" val="128379590"/>
                  </a:ext>
                </a:extLst>
              </a:tr>
              <a:tr h="370840">
                <a:tc>
                  <a:txBody>
                    <a:bodyPr/>
                    <a:lstStyle/>
                    <a:p>
                      <a:r>
                        <a:rPr lang="en-US" dirty="0"/>
                        <a:t>Multiclass-multioutput classification</a:t>
                      </a:r>
                    </a:p>
                  </a:txBody>
                  <a:tcPr/>
                </a:tc>
                <a:tc>
                  <a:txBody>
                    <a:bodyPr/>
                    <a:lstStyle/>
                    <a:p>
                      <a:r>
                        <a:rPr lang="en-US" dirty="0"/>
                        <a:t>&gt;1</a:t>
                      </a:r>
                    </a:p>
                  </a:txBody>
                  <a:tcPr/>
                </a:tc>
                <a:tc>
                  <a:txBody>
                    <a:bodyPr/>
                    <a:lstStyle/>
                    <a:p>
                      <a:r>
                        <a:rPr lang="en-US" dirty="0"/>
                        <a:t>&gt;2</a:t>
                      </a:r>
                    </a:p>
                  </a:txBody>
                  <a:tcPr/>
                </a:tc>
                <a:extLst>
                  <a:ext uri="{0D108BD9-81ED-4DB2-BD59-A6C34878D82A}">
                    <a16:rowId xmlns:a16="http://schemas.microsoft.com/office/drawing/2014/main" val="3365042489"/>
                  </a:ext>
                </a:extLst>
              </a:tr>
            </a:tbl>
          </a:graphicData>
        </a:graphic>
      </p:graphicFrame>
    </p:spTree>
    <p:extLst>
      <p:ext uri="{BB962C8B-B14F-4D97-AF65-F5344CB8AC3E}">
        <p14:creationId xmlns:p14="http://schemas.microsoft.com/office/powerpoint/2010/main" val="308101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49765-AB50-F478-94D0-36B51C037817}"/>
              </a:ext>
            </a:extLst>
          </p:cNvPr>
          <p:cNvSpPr>
            <a:spLocks noGrp="1"/>
          </p:cNvSpPr>
          <p:nvPr>
            <p:ph type="title"/>
          </p:nvPr>
        </p:nvSpPr>
        <p:spPr/>
        <p:txBody>
          <a:bodyPr/>
          <a:lstStyle/>
          <a:p>
            <a:r>
              <a:rPr lang="en-US" dirty="0"/>
              <a:t>Binary Classification</a:t>
            </a:r>
          </a:p>
        </p:txBody>
      </p:sp>
      <p:sp>
        <p:nvSpPr>
          <p:cNvPr id="3" name="Content Placeholder 2">
            <a:extLst>
              <a:ext uri="{FF2B5EF4-FFF2-40B4-BE49-F238E27FC236}">
                <a16:creationId xmlns:a16="http://schemas.microsoft.com/office/drawing/2014/main" id="{8524E551-3E86-0271-333A-B416DCA50A15}"/>
              </a:ext>
            </a:extLst>
          </p:cNvPr>
          <p:cNvSpPr>
            <a:spLocks noGrp="1"/>
          </p:cNvSpPr>
          <p:nvPr>
            <p:ph idx="1"/>
          </p:nvPr>
        </p:nvSpPr>
        <p:spPr/>
        <p:txBody>
          <a:bodyPr/>
          <a:lstStyle/>
          <a:p>
            <a:r>
              <a:rPr lang="en-US" dirty="0"/>
              <a:t>1 target variable that has a cardinality of 2</a:t>
            </a:r>
          </a:p>
          <a:p>
            <a:r>
              <a:rPr lang="en-US" dirty="0"/>
              <a:t>Easiest to interpret</a:t>
            </a:r>
          </a:p>
          <a:p>
            <a:r>
              <a:rPr lang="en-US" dirty="0"/>
              <a:t>Simplest of the classification models to evaluate</a:t>
            </a:r>
          </a:p>
          <a:p>
            <a:r>
              <a:rPr lang="en-US" dirty="0"/>
              <a:t>Examples:</a:t>
            </a:r>
          </a:p>
          <a:p>
            <a:pPr lvl="1"/>
            <a:r>
              <a:rPr lang="en-US" dirty="0"/>
              <a:t>Will a customer take a loan or not</a:t>
            </a:r>
          </a:p>
          <a:p>
            <a:pPr lvl="1"/>
            <a:r>
              <a:rPr lang="en-US" dirty="0"/>
              <a:t>Does a person have a disease or not</a:t>
            </a:r>
          </a:p>
          <a:p>
            <a:pPr lvl="1"/>
            <a:r>
              <a:rPr lang="en-US" dirty="0"/>
              <a:t>Is an email spam or not</a:t>
            </a:r>
          </a:p>
        </p:txBody>
      </p:sp>
    </p:spTree>
    <p:extLst>
      <p:ext uri="{BB962C8B-B14F-4D97-AF65-F5344CB8AC3E}">
        <p14:creationId xmlns:p14="http://schemas.microsoft.com/office/powerpoint/2010/main" val="332645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65B20-EDA0-A128-00BD-5C5ECCE173B6}"/>
              </a:ext>
            </a:extLst>
          </p:cNvPr>
          <p:cNvSpPr>
            <a:spLocks noGrp="1"/>
          </p:cNvSpPr>
          <p:nvPr>
            <p:ph type="title"/>
          </p:nvPr>
        </p:nvSpPr>
        <p:spPr/>
        <p:txBody>
          <a:bodyPr>
            <a:normAutofit fontScale="90000"/>
          </a:bodyPr>
          <a:lstStyle/>
          <a:p>
            <a:r>
              <a:rPr lang="en-US" dirty="0"/>
              <a:t>Multi-class (aka Multinomial) classification</a:t>
            </a:r>
          </a:p>
        </p:txBody>
      </p:sp>
      <p:sp>
        <p:nvSpPr>
          <p:cNvPr id="3" name="Content Placeholder 2">
            <a:extLst>
              <a:ext uri="{FF2B5EF4-FFF2-40B4-BE49-F238E27FC236}">
                <a16:creationId xmlns:a16="http://schemas.microsoft.com/office/drawing/2014/main" id="{E8E402B4-669A-B771-6B81-0948D7BD1F56}"/>
              </a:ext>
            </a:extLst>
          </p:cNvPr>
          <p:cNvSpPr>
            <a:spLocks noGrp="1"/>
          </p:cNvSpPr>
          <p:nvPr>
            <p:ph idx="1"/>
          </p:nvPr>
        </p:nvSpPr>
        <p:spPr/>
        <p:txBody>
          <a:bodyPr>
            <a:normAutofit fontScale="77500" lnSpcReduction="20000"/>
          </a:bodyPr>
          <a:lstStyle/>
          <a:p>
            <a:r>
              <a:rPr lang="en-US" dirty="0"/>
              <a:t>1 target variable that has a cardinality &gt; 2</a:t>
            </a:r>
          </a:p>
          <a:p>
            <a:r>
              <a:rPr lang="en-US" dirty="0"/>
              <a:t>Confusion matrix is more complex</a:t>
            </a:r>
          </a:p>
          <a:p>
            <a:r>
              <a:rPr lang="en-US" dirty="0"/>
              <a:t>Many classification modeling techniques (i.e.. K-NN and decision trees) support multi-class:</a:t>
            </a:r>
          </a:p>
          <a:p>
            <a:pPr lvl="1"/>
            <a:r>
              <a:rPr lang="en-US" dirty="0"/>
              <a:t>Therefore do not require any special transformation or processing:</a:t>
            </a:r>
          </a:p>
          <a:p>
            <a:r>
              <a:rPr lang="en-US" dirty="0"/>
              <a:t>Not all classification modeling techniques support multi-class</a:t>
            </a:r>
          </a:p>
          <a:p>
            <a:pPr lvl="1"/>
            <a:r>
              <a:rPr lang="en-US" dirty="0"/>
              <a:t>These include logistic regression and support vector machines.</a:t>
            </a:r>
          </a:p>
          <a:p>
            <a:pPr lvl="1"/>
            <a:r>
              <a:rPr lang="en-US" dirty="0"/>
              <a:t>To compensate: split the multiclassification dataset into multiple binary classification datasets and fit a binary classifier.</a:t>
            </a:r>
          </a:p>
          <a:p>
            <a:pPr lvl="2"/>
            <a:r>
              <a:rPr lang="en-US" dirty="0"/>
              <a:t>Two approaches: One versus One (</a:t>
            </a:r>
            <a:r>
              <a:rPr lang="en-US" dirty="0" err="1"/>
              <a:t>OvO</a:t>
            </a:r>
            <a:r>
              <a:rPr lang="en-US" dirty="0"/>
              <a:t>) or One </a:t>
            </a:r>
            <a:r>
              <a:rPr lang="en-US"/>
              <a:t>versus Rest </a:t>
            </a:r>
            <a:r>
              <a:rPr lang="en-US" dirty="0"/>
              <a:t>(</a:t>
            </a:r>
            <a:r>
              <a:rPr lang="en-US" dirty="0" err="1"/>
              <a:t>OvR</a:t>
            </a:r>
            <a:r>
              <a:rPr lang="en-US" dirty="0"/>
              <a:t>)</a:t>
            </a:r>
          </a:p>
          <a:p>
            <a:r>
              <a:rPr lang="en-US" dirty="0"/>
              <a:t>Examples of these types of problems:</a:t>
            </a:r>
          </a:p>
          <a:p>
            <a:pPr lvl="1"/>
            <a:r>
              <a:rPr lang="en-US" dirty="0"/>
              <a:t>Which major will a college student choose</a:t>
            </a:r>
          </a:p>
          <a:p>
            <a:pPr lvl="1"/>
            <a:r>
              <a:rPr lang="en-US" dirty="0"/>
              <a:t>Which blood type does a person have</a:t>
            </a:r>
          </a:p>
          <a:p>
            <a:pPr lvl="1"/>
            <a:r>
              <a:rPr lang="en-US" dirty="0"/>
              <a:t>Which candidate will a person vote for</a:t>
            </a:r>
          </a:p>
        </p:txBody>
      </p:sp>
    </p:spTree>
    <p:extLst>
      <p:ext uri="{BB962C8B-B14F-4D97-AF65-F5344CB8AC3E}">
        <p14:creationId xmlns:p14="http://schemas.microsoft.com/office/powerpoint/2010/main" val="1781736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F6C1-B977-1E56-49D0-28143C614323}"/>
              </a:ext>
            </a:extLst>
          </p:cNvPr>
          <p:cNvSpPr>
            <a:spLocks noGrp="1"/>
          </p:cNvSpPr>
          <p:nvPr>
            <p:ph type="title"/>
          </p:nvPr>
        </p:nvSpPr>
        <p:spPr/>
        <p:txBody>
          <a:bodyPr/>
          <a:lstStyle/>
          <a:p>
            <a:r>
              <a:rPr lang="en-US" dirty="0"/>
              <a:t>Multilabel Classification</a:t>
            </a:r>
          </a:p>
        </p:txBody>
      </p:sp>
      <p:sp>
        <p:nvSpPr>
          <p:cNvPr id="3" name="Content Placeholder 2">
            <a:extLst>
              <a:ext uri="{FF2B5EF4-FFF2-40B4-BE49-F238E27FC236}">
                <a16:creationId xmlns:a16="http://schemas.microsoft.com/office/drawing/2014/main" id="{7E4EBC14-0D2D-EEE3-6D3F-D6FCAAE61317}"/>
              </a:ext>
            </a:extLst>
          </p:cNvPr>
          <p:cNvSpPr>
            <a:spLocks noGrp="1"/>
          </p:cNvSpPr>
          <p:nvPr>
            <p:ph idx="1"/>
          </p:nvPr>
        </p:nvSpPr>
        <p:spPr>
          <a:xfrm>
            <a:off x="628650" y="1369219"/>
            <a:ext cx="8073648" cy="3636734"/>
          </a:xfrm>
        </p:spPr>
        <p:txBody>
          <a:bodyPr>
            <a:normAutofit fontScale="77500" lnSpcReduction="20000"/>
          </a:bodyPr>
          <a:lstStyle/>
          <a:p>
            <a:r>
              <a:rPr lang="en-US" dirty="0"/>
              <a:t>&gt; 1 targets with cardinality of 2 (0 or 1)</a:t>
            </a:r>
          </a:p>
          <a:p>
            <a:pPr lvl="1"/>
            <a:r>
              <a:rPr lang="en-US" dirty="0"/>
              <a:t>When we have two of more classes and we predict if an observation belongs to zero or more of these classes.</a:t>
            </a:r>
          </a:p>
          <a:p>
            <a:r>
              <a:rPr lang="en-US" dirty="0"/>
              <a:t> Generally approached using one of three strategies</a:t>
            </a:r>
          </a:p>
          <a:p>
            <a:pPr lvl="1"/>
            <a:r>
              <a:rPr lang="en-US" dirty="0"/>
              <a:t>Transform the problem into a multiclass problem using coding</a:t>
            </a:r>
          </a:p>
          <a:p>
            <a:pPr lvl="2"/>
            <a:r>
              <a:rPr lang="en-US" dirty="0"/>
              <a:t>Represent each class as a binary code – creating one class for each combination found</a:t>
            </a:r>
          </a:p>
          <a:p>
            <a:pPr lvl="2"/>
            <a:r>
              <a:rPr lang="en-US" dirty="0"/>
              <a:t>See </a:t>
            </a:r>
            <a:r>
              <a:rPr lang="en-US" dirty="0" err="1"/>
              <a:t>sklearn’s</a:t>
            </a:r>
            <a:r>
              <a:rPr lang="en-US" dirty="0"/>
              <a:t> “</a:t>
            </a:r>
            <a:r>
              <a:rPr lang="en-US" dirty="0" err="1">
                <a:hlinkClick r:id="rId2"/>
              </a:rPr>
              <a:t>OutputCodeClassifier</a:t>
            </a:r>
            <a:r>
              <a:rPr lang="en-US" dirty="0"/>
              <a:t>”</a:t>
            </a:r>
          </a:p>
          <a:p>
            <a:pPr lvl="1"/>
            <a:r>
              <a:rPr lang="en-US" dirty="0"/>
              <a:t>Transform the problem into a number of binary models (one-vs-one)</a:t>
            </a:r>
          </a:p>
          <a:p>
            <a:pPr lvl="2"/>
            <a:r>
              <a:rPr lang="en-US" dirty="0"/>
              <a:t>One binary classifier per pair of labels</a:t>
            </a:r>
          </a:p>
          <a:p>
            <a:pPr lvl="2"/>
            <a:r>
              <a:rPr lang="en-US" dirty="0"/>
              <a:t>See </a:t>
            </a:r>
            <a:r>
              <a:rPr lang="en-US" dirty="0" err="1"/>
              <a:t>sklearn’s</a:t>
            </a:r>
            <a:r>
              <a:rPr lang="en-US" dirty="0"/>
              <a:t> “</a:t>
            </a:r>
            <a:r>
              <a:rPr lang="en-US" dirty="0" err="1">
                <a:hlinkClick r:id="rId3"/>
              </a:rPr>
              <a:t>OneVsOneClassifier</a:t>
            </a:r>
            <a:r>
              <a:rPr lang="en-US" dirty="0"/>
              <a:t>”</a:t>
            </a:r>
          </a:p>
          <a:p>
            <a:pPr lvl="1"/>
            <a:r>
              <a:rPr lang="en-US" dirty="0"/>
              <a:t>Transform the problem into a multiclass problem (one-vs-rest)</a:t>
            </a:r>
          </a:p>
          <a:p>
            <a:pPr lvl="2"/>
            <a:r>
              <a:rPr lang="en-US" dirty="0"/>
              <a:t>Create one classifier per class – it exists or not</a:t>
            </a:r>
          </a:p>
          <a:p>
            <a:pPr lvl="2"/>
            <a:r>
              <a:rPr lang="en-US" dirty="0"/>
              <a:t>See </a:t>
            </a:r>
            <a:r>
              <a:rPr lang="en-US" dirty="0" err="1"/>
              <a:t>sklearn’s</a:t>
            </a:r>
            <a:r>
              <a:rPr lang="en-US" dirty="0"/>
              <a:t> “</a:t>
            </a:r>
            <a:r>
              <a:rPr lang="en-US" dirty="0" err="1">
                <a:hlinkClick r:id="rId4"/>
              </a:rPr>
              <a:t>OneVsRestClassifier</a:t>
            </a:r>
            <a:r>
              <a:rPr lang="en-US" dirty="0"/>
              <a:t>”</a:t>
            </a:r>
          </a:p>
          <a:p>
            <a:r>
              <a:rPr lang="en-US" dirty="0"/>
              <a:t>Once transformed, the problem is handled using binary or multiclass techniques.</a:t>
            </a:r>
          </a:p>
          <a:p>
            <a:r>
              <a:rPr lang="en-US" dirty="0"/>
              <a:t>Examples:</a:t>
            </a:r>
          </a:p>
          <a:p>
            <a:pPr lvl="1"/>
            <a:r>
              <a:rPr lang="en-US" dirty="0"/>
              <a:t>Reviews on twitter – customer refers to price, quality and/or service.</a:t>
            </a:r>
          </a:p>
          <a:p>
            <a:pPr lvl="1"/>
            <a:r>
              <a:rPr lang="en-US" dirty="0"/>
              <a:t>Movies – classified as drama, comedy, romantic and/or adventure.</a:t>
            </a:r>
          </a:p>
          <a:p>
            <a:pPr lvl="1"/>
            <a:endParaRPr lang="en-US" dirty="0"/>
          </a:p>
        </p:txBody>
      </p:sp>
    </p:spTree>
    <p:extLst>
      <p:ext uri="{BB962C8B-B14F-4D97-AF65-F5344CB8AC3E}">
        <p14:creationId xmlns:p14="http://schemas.microsoft.com/office/powerpoint/2010/main" val="6575880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{59DB9003-08C6-A44B-B374-62BE413F1DB3}tf16401378</Template>
  <TotalTime>7622</TotalTime>
  <Words>3696</Words>
  <Application>Microsoft Macintosh PowerPoint</Application>
  <PresentationFormat>On-screen Show (16:9)</PresentationFormat>
  <Paragraphs>537</Paragraphs>
  <Slides>51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Courier New</vt:lpstr>
      <vt:lpstr>Helvetica Neue</vt:lpstr>
      <vt:lpstr>IBM Plex Sans</vt:lpstr>
      <vt:lpstr>Times</vt:lpstr>
      <vt:lpstr>Univers 65</vt:lpstr>
      <vt:lpstr>Office Theme</vt:lpstr>
      <vt:lpstr>ISM 6136</vt:lpstr>
      <vt:lpstr>Agenda</vt:lpstr>
      <vt:lpstr>More on evaluating models</vt:lpstr>
      <vt:lpstr>Review: Evaluating a binary classifier</vt:lpstr>
      <vt:lpstr>Review</vt:lpstr>
      <vt:lpstr>Not all problems are binary classification…</vt:lpstr>
      <vt:lpstr>Binary Classification</vt:lpstr>
      <vt:lpstr>Multi-class (aka Multinomial) classification</vt:lpstr>
      <vt:lpstr>Multilabel Classification</vt:lpstr>
      <vt:lpstr>Multiclass multi-output classification</vt:lpstr>
      <vt:lpstr>OvR</vt:lpstr>
      <vt:lpstr>OvO</vt:lpstr>
      <vt:lpstr>Let’s look at a multi-class classifier</vt:lpstr>
      <vt:lpstr>Assessing a multi-classifier</vt:lpstr>
      <vt:lpstr>Assessing a multi-classifier – One Class</vt:lpstr>
      <vt:lpstr>Assessing a multi-classifier - Micro</vt:lpstr>
      <vt:lpstr>Assessing a multi-classifier - Macro</vt:lpstr>
      <vt:lpstr>Assessing a multi-classifier –Weighted</vt:lpstr>
      <vt:lpstr>Assessing a multi-classifier</vt:lpstr>
      <vt:lpstr>Decision Tree Pruning (and hyper-parameter tuning)</vt:lpstr>
      <vt:lpstr>Decision Tree - review</vt:lpstr>
      <vt:lpstr>Potential Problems with DT’s</vt:lpstr>
      <vt:lpstr>Classes of Prediction Error</vt:lpstr>
      <vt:lpstr>Irreducible Error</vt:lpstr>
      <vt:lpstr>Model Bias Error</vt:lpstr>
      <vt:lpstr>Variance Error</vt:lpstr>
      <vt:lpstr>The Error ‘dilemma’…</vt:lpstr>
      <vt:lpstr>Managing Bias and Variance</vt:lpstr>
      <vt:lpstr>Decision Trees: Bias and Variance</vt:lpstr>
      <vt:lpstr>How to address these problems with DT’s</vt:lpstr>
      <vt:lpstr>Hyper Parameter Tuning</vt:lpstr>
      <vt:lpstr>Significantly increases computational cost in training models…</vt:lpstr>
      <vt:lpstr>training with hyperparameter tuning takes time…</vt:lpstr>
      <vt:lpstr>Bagging and Boosting</vt:lpstr>
      <vt:lpstr>Decision Trees: Bias and Variance</vt:lpstr>
      <vt:lpstr>Ensembles</vt:lpstr>
      <vt:lpstr>Bagging</vt:lpstr>
      <vt:lpstr>Bagging</vt:lpstr>
      <vt:lpstr>Boosting</vt:lpstr>
      <vt:lpstr>Boosting</vt:lpstr>
      <vt:lpstr>How to address the variance problem with DT’s</vt:lpstr>
      <vt:lpstr>Random Forests and Boosted Trees</vt:lpstr>
      <vt:lpstr>Random Forests</vt:lpstr>
      <vt:lpstr>Results: Random “Forest” of trees </vt:lpstr>
      <vt:lpstr>Boosting</vt:lpstr>
      <vt:lpstr>Generalized Boosting Approach to DTrees</vt:lpstr>
      <vt:lpstr>XGBoost</vt:lpstr>
      <vt:lpstr>HyperParam tuning summary </vt:lpstr>
      <vt:lpstr>Pickling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Tim Smith</dc:creator>
  <cp:lastModifiedBy>Timothy Smith</cp:lastModifiedBy>
  <cp:revision>270</cp:revision>
  <dcterms:created xsi:type="dcterms:W3CDTF">2019-11-06T18:18:56Z</dcterms:created>
  <dcterms:modified xsi:type="dcterms:W3CDTF">2023-10-09T10:54:52Z</dcterms:modified>
</cp:coreProperties>
</file>