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4" r:id="rId12"/>
    <p:sldId id="275" r:id="rId13"/>
    <p:sldId id="265" r:id="rId14"/>
    <p:sldId id="266" r:id="rId15"/>
    <p:sldId id="276" r:id="rId16"/>
    <p:sldId id="267" r:id="rId17"/>
    <p:sldId id="268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101DB-EF2E-C143-A2C5-99D8E6667807}" v="32" dt="2022-11-28T05:24:2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5807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ihan063/covid-19-future-prediction" TargetMode="External"/><Relationship Id="rId2" Type="http://schemas.openxmlformats.org/officeDocument/2006/relationships/hyperlink" Target="https://www.kaggle.com/code/ryanholbrook/linear-regression-with-time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robikscube/time-series-forecasting-with-prophe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819C-69F0-BE84-A9BF-6E625073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3B57-0BC1-A41F-426D-6EB1040A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AI and ML are used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to Solve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comparison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help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the Outbreak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7734-3A1D-FB8A-CD8D-8D9B6B80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E6B6-7DD1-A5DE-0064-0FB8A409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– This step involves choosing the right features yield for better results. Features like Month, week and year are extracted from the date.</a:t>
            </a:r>
          </a:p>
          <a:p>
            <a:endParaRPr lang="en-US" dirty="0"/>
          </a:p>
          <a:p>
            <a:r>
              <a:rPr lang="en-US" dirty="0"/>
              <a:t>Model Evaluation – The data is trained using different models: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FE372A-3915-E516-BF90-6185302359EF}"/>
              </a:ext>
            </a:extLst>
          </p:cNvPr>
          <p:cNvSpPr/>
          <p:nvPr/>
        </p:nvSpPr>
        <p:spPr>
          <a:xfrm>
            <a:off x="2453832" y="3981689"/>
            <a:ext cx="1574157" cy="1357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B405B-B076-F365-E7EC-A27156AFC0AC}"/>
              </a:ext>
            </a:extLst>
          </p:cNvPr>
          <p:cNvSpPr/>
          <p:nvPr/>
        </p:nvSpPr>
        <p:spPr>
          <a:xfrm>
            <a:off x="4708893" y="3981689"/>
            <a:ext cx="1574157" cy="1357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920085-6CBE-E9C2-9E7E-C6ADAF0ABB0D}"/>
              </a:ext>
            </a:extLst>
          </p:cNvPr>
          <p:cNvSpPr/>
          <p:nvPr/>
        </p:nvSpPr>
        <p:spPr>
          <a:xfrm>
            <a:off x="7094794" y="3981688"/>
            <a:ext cx="1574157" cy="1357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FB Prophet</a:t>
            </a:r>
          </a:p>
        </p:txBody>
      </p:sp>
    </p:spTree>
    <p:extLst>
      <p:ext uri="{BB962C8B-B14F-4D97-AF65-F5344CB8AC3E}">
        <p14:creationId xmlns:p14="http://schemas.microsoft.com/office/powerpoint/2010/main" val="7282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548E-05B4-33C3-3BB5-1E4785D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94E0-8454-5A41-5354-51B1224C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4" cy="3450613"/>
          </a:xfrm>
        </p:spPr>
        <p:txBody>
          <a:bodyPr>
            <a:normAutofit/>
          </a:bodyPr>
          <a:lstStyle/>
          <a:p>
            <a:r>
              <a:rPr lang="en-US" dirty="0"/>
              <a:t>Histogram - Confirmed INF_A cases by country,  Histogram – Confirmed INF-A cases per day in US</a:t>
            </a:r>
          </a:p>
          <a:p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E4C457-790B-621F-3EAC-4E60FB0B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7" y="2773504"/>
            <a:ext cx="4828524" cy="2607401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F2B8127-5A42-22AE-BA15-2E3300CF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26" y="2773504"/>
            <a:ext cx="4828525" cy="26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Connector 25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8574F5-FBA8-79BD-4A72-AFFEEB29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20" name="Rectangle 25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6A78-325D-11F2-96C7-BD4D3E10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Line Chart – Evaluation of Cases in 7 days difference</a:t>
            </a:r>
          </a:p>
          <a:p>
            <a:endParaRPr lang="en-US" dirty="0"/>
          </a:p>
          <a:p>
            <a:r>
              <a:rPr lang="en-US" dirty="0"/>
              <a:t>Line Chart – Weekly Growth of Cases</a:t>
            </a:r>
          </a:p>
        </p:txBody>
      </p:sp>
      <p:pic>
        <p:nvPicPr>
          <p:cNvPr id="244" name="Picture 243" descr="Chart, line chart&#10;&#10;Description automatically generated">
            <a:extLst>
              <a:ext uri="{FF2B5EF4-FFF2-40B4-BE49-F238E27FC236}">
                <a16:creationId xmlns:a16="http://schemas.microsoft.com/office/drawing/2014/main" id="{725CFB80-E1C4-6791-C9EB-23A40FB9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9" y="1939480"/>
            <a:ext cx="4960442" cy="1556243"/>
          </a:xfrm>
          <a:prstGeom prst="rect">
            <a:avLst/>
          </a:prstGeom>
        </p:spPr>
      </p:pic>
      <p:pic>
        <p:nvPicPr>
          <p:cNvPr id="321" name="Picture 25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2" name="Straight Connector 25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9CBDCE-C872-0E9B-79F4-D344B676A657}"/>
              </a:ext>
            </a:extLst>
          </p:cNvPr>
          <p:cNvSpPr txBox="1"/>
          <p:nvPr/>
        </p:nvSpPr>
        <p:spPr>
          <a:xfrm>
            <a:off x="2643188" y="3829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7" name="Picture 246" descr="Chart, line chart&#10;&#10;Description automatically generated">
            <a:extLst>
              <a:ext uri="{FF2B5EF4-FFF2-40B4-BE49-F238E27FC236}">
                <a16:creationId xmlns:a16="http://schemas.microsoft.com/office/drawing/2014/main" id="{A13C59A4-578F-75FB-7381-36EC2891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46" y="3668110"/>
            <a:ext cx="4960745" cy="21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5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1179-E566-E272-8872-31C1CA8A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65D0-299B-A5BC-DD78-DDFA84AF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FB Prophet</a:t>
            </a:r>
          </a:p>
        </p:txBody>
      </p:sp>
    </p:spTree>
    <p:extLst>
      <p:ext uri="{BB962C8B-B14F-4D97-AF65-F5344CB8AC3E}">
        <p14:creationId xmlns:p14="http://schemas.microsoft.com/office/powerpoint/2010/main" val="118315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228890-6EE5-E5B7-5E4F-8076943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comparison</a:t>
            </a:r>
            <a:b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5F07-651B-1341-69D1-4D9D59B4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The root-mean square error observed was least in SVM (support vector machines) compared to linear regression. </a:t>
            </a:r>
          </a:p>
          <a:p>
            <a:r>
              <a:rPr lang="en-US" dirty="0"/>
              <a:t>Comparatively both the algorithms didn't work as expected because training data was less.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71D135-7474-7523-6FCA-C7D7D3FB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703259"/>
            <a:ext cx="4074836" cy="204760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40E3125-384B-FA03-360A-DA339CD8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513443"/>
            <a:ext cx="4074836" cy="1741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8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344284-E8F2-19B9-17E4-FD657527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using fb prophet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6C86-61EA-6D75-7F8A-DF92E915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Additionally, we used FB prophet where the root-mean square error was lower when compared to other algorithms.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EA76128-F0C1-38C1-2D96-249B0D8C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53241"/>
            <a:ext cx="4960442" cy="27654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0DCC-6ECF-4103-6C63-13E8AA29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60BC-00CD-B9B1-D070-47A1019F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These are the predicted number of cases for the future dates.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3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00219D-4C80-4C51-CA41-510BB3BD9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439433"/>
            <a:ext cx="6282919" cy="32199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2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FB58-0469-BBE3-2C66-BADD6C5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help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the Outbreak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FAEF-37D0-3B2B-417E-D1275B4F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analyzing the hike in the number of cases we can predict if there is an outbreak in future.</a:t>
            </a:r>
          </a:p>
        </p:txBody>
      </p:sp>
    </p:spTree>
    <p:extLst>
      <p:ext uri="{BB962C8B-B14F-4D97-AF65-F5344CB8AC3E}">
        <p14:creationId xmlns:p14="http://schemas.microsoft.com/office/powerpoint/2010/main" val="195475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621-0170-D43F-BF6F-54691C09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CDB9-7939-D1EA-2C96-BD851056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https://www.kaggle.com/code/ryanholbrook/linear-regression-with-time-series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https://www.kaggle.com/code/cihan063/covid-19-future-prediction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https://www.kaggle.com/code/robikscube/time-series-forecasting-with-prophet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96F2-98B6-413C-C54F-9B7C1BDA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46601C-FE7C-DFBB-565B-50B65A2D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1537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0561-9A3F-1222-C2AE-C783DF814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928" y="613457"/>
            <a:ext cx="8383929" cy="20487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outbreak    of the FLU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E36D-937D-8CA6-21ED-E2706F1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6996"/>
            <a:ext cx="12192000" cy="727457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F3A-CA25-77B3-CCFA-1DE3F26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flu (influenza) pandemic is an outbreak caused by a new human flu virus that spreads around the world. Because the pandemic flu virus will be new to people, many people could get very sick or could die.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outbreak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public health officials make timely and meaningful decisions that could save lives.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we will predict the future number of cases for influenza based on the past two years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33F-4248-AED4-38DB-D627F5F9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AI and ML are used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3A43-F02B-7F29-C9F7-66468F39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 usually use data sequences retrieved over a period of time as inputs to predict outbreak of the flu.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flu prediction using machine learning methods is more resourceful for both economically as well as logistically, than traditional methods.</a:t>
            </a:r>
          </a:p>
        </p:txBody>
      </p:sp>
    </p:spTree>
    <p:extLst>
      <p:ext uri="{BB962C8B-B14F-4D97-AF65-F5344CB8AC3E}">
        <p14:creationId xmlns:p14="http://schemas.microsoft.com/office/powerpoint/2010/main" val="167742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57F7-C159-6B0F-F8F0-98DD1BB0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to Solve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861C-A614-4882-6913-07D2E4C8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number of Influenza-A cases in future years based on the data taken from the past years.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hike in the number of cases thereby predicting flu outbreak.</a:t>
            </a:r>
          </a:p>
        </p:txBody>
      </p:sp>
    </p:spTree>
    <p:extLst>
      <p:ext uri="{BB962C8B-B14F-4D97-AF65-F5344CB8AC3E}">
        <p14:creationId xmlns:p14="http://schemas.microsoft.com/office/powerpoint/2010/main" val="347304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BE8F-ACA4-7CB5-AC22-9FF2690E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Dataset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E92E-515E-8D8E-9B4B-375E3C43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Dataset TAKEN FROM WHO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6D3472B-6C5E-695C-74C0-64EF2763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5" y="2118588"/>
            <a:ext cx="6436478" cy="18183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8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119D-0243-8F7C-BE1F-6C0F83E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B074-F83A-FE35-FF6F-8114AA52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Country,  Area or Territory – The place where the region belongs</a:t>
            </a:r>
          </a:p>
          <a:p>
            <a:r>
              <a:rPr lang="en-US" dirty="0"/>
              <a:t>Date – The first day of outbreak.</a:t>
            </a:r>
          </a:p>
          <a:p>
            <a:r>
              <a:rPr lang="en-US" dirty="0"/>
              <a:t>Week – First week of outbreak.</a:t>
            </a:r>
          </a:p>
          <a:p>
            <a:r>
              <a:rPr lang="en-US" dirty="0"/>
              <a:t>Influenza A cases – Number of Influenza A cases detected during outbreak.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3F-7D25-1DA2-CAFC-8509347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1CE9-E7A8-0D89-100C-FF3B6FE2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9475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AC9F-F3F1-BA5E-7D86-6C1C4CDA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E614-4611-2AFC-8FF5-066FAAEC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– The null values are removed from the data set and the rows with same data are grouped to avoid multiple records for the same date.</a:t>
            </a:r>
          </a:p>
          <a:p>
            <a:endParaRPr lang="en-US" dirty="0"/>
          </a:p>
          <a:p>
            <a:r>
              <a:rPr lang="en-US" dirty="0"/>
              <a:t>Data Visualization -  The data is visualized in different ways as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77F21-989E-0C5A-F87D-8C7C709AFDA7}"/>
              </a:ext>
            </a:extLst>
          </p:cNvPr>
          <p:cNvSpPr/>
          <p:nvPr/>
        </p:nvSpPr>
        <p:spPr>
          <a:xfrm>
            <a:off x="3063002" y="4132162"/>
            <a:ext cx="1277960" cy="101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8FCED-20BB-79A1-A0C4-4B4FF70C9824}"/>
              </a:ext>
            </a:extLst>
          </p:cNvPr>
          <p:cNvSpPr/>
          <p:nvPr/>
        </p:nvSpPr>
        <p:spPr>
          <a:xfrm>
            <a:off x="6739438" y="4132162"/>
            <a:ext cx="1277960" cy="1018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1863862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1748</TotalTime>
  <Words>551</Words>
  <Application>Microsoft Macintosh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 New Roman</vt:lpstr>
      <vt:lpstr>Gallery</vt:lpstr>
      <vt:lpstr>Presentation overview</vt:lpstr>
      <vt:lpstr>Predict outbreak    of the FLU</vt:lpstr>
      <vt:lpstr>Introduction</vt:lpstr>
      <vt:lpstr>How AI and ML are used </vt:lpstr>
      <vt:lpstr>Problem to Solve </vt:lpstr>
      <vt:lpstr>Dataset </vt:lpstr>
      <vt:lpstr>Dataset Explanation </vt:lpstr>
      <vt:lpstr>Data Preparation </vt:lpstr>
      <vt:lpstr>Data Preparation </vt:lpstr>
      <vt:lpstr>Data Preparation </vt:lpstr>
      <vt:lpstr>eda</vt:lpstr>
      <vt:lpstr>EDA</vt:lpstr>
      <vt:lpstr>Algorithms Used </vt:lpstr>
      <vt:lpstr>Algorithm comparison </vt:lpstr>
      <vt:lpstr>Performance using fb prophet</vt:lpstr>
      <vt:lpstr>Prediction</vt:lpstr>
      <vt:lpstr>How does this help to Predict the Outbreak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outbreak    of the FLU</dc:title>
  <dc:creator>Meela, Laxmi Deepak</dc:creator>
  <cp:lastModifiedBy>Matta, Sai Manikanta</cp:lastModifiedBy>
  <cp:revision>6</cp:revision>
  <dcterms:created xsi:type="dcterms:W3CDTF">2022-11-27T00:37:22Z</dcterms:created>
  <dcterms:modified xsi:type="dcterms:W3CDTF">2023-05-09T21:54:41Z</dcterms:modified>
</cp:coreProperties>
</file>