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102"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46"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0"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9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26"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42"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6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90"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50"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74"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98"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22"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8"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18"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loom.com/share/0830f04cca714b45b17200c499ffe4fc" TargetMode="External"/><Relationship Id="rId7"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mailto:DULAM-MANIKANTA.NAIDU@CAPGEMINI.COM" TargetMode="External"/><Relationship Id="rId5" Type="http://schemas.openxmlformats.org/officeDocument/2006/relationships/hyperlink" Target="https://github.com/manikanta2310" TargetMode="External"/><Relationship Id="rId4" Type="http://schemas.openxmlformats.org/officeDocument/2006/relationships/hyperlink" Target="https://www.loom.com/share/e157f86431af48cb90cdb0c482e7f084" TargetMode="External"/><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889450308"/>
              </p:ext>
            </p:extLst>
          </p:nvPr>
        </p:nvGraphicFramePr>
        <p:xfrm>
          <a:off x="9235122" y="2415698"/>
          <a:ext cx="2976572" cy="3810774"/>
        </p:xfrm>
        <a:graphic>
          <a:graphicData uri="http://schemas.openxmlformats.org/drawingml/2006/table">
            <a:tbl>
              <a:tblPr firstRow="1" bandRow="1">
                <a:tableStyleId>{0E3FDE45-AF77-4B5C-9715-49D594BDF05E}</a:tableStyleId>
              </a:tblPr>
              <a:tblGrid>
                <a:gridCol w="1397318">
                  <a:extLst>
                    <a:ext uri="{9D8B030D-6E8A-4147-A177-3AD203B41FA5}">
                      <a16:colId xmlns:a16="http://schemas.microsoft.com/office/drawing/2014/main" val="20000"/>
                    </a:ext>
                  </a:extLst>
                </a:gridCol>
                <a:gridCol w="1579254">
                  <a:extLst>
                    <a:ext uri="{9D8B030D-6E8A-4147-A177-3AD203B41FA5}">
                      <a16:colId xmlns:a16="http://schemas.microsoft.com/office/drawing/2014/main" val="20001"/>
                    </a:ext>
                  </a:extLst>
                </a:gridCol>
              </a:tblGrid>
              <a:tr h="889387">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050" b="0" i="0" u="none" strike="noStrike" kern="1200" dirty="0">
                          <a:solidFill>
                            <a:schemeClr val="tx1"/>
                          </a:solidFill>
                          <a:effectLst/>
                          <a:latin typeface="+mn-lt"/>
                          <a:ea typeface="+mn-ea"/>
                          <a:cs typeface="+mn-cs"/>
                        </a:rPr>
                        <a:t>ADO.NET,ASP.NET with MVC5 and WEB API, Entity Framework</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10002"/>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a:t>
                      </a:r>
                    </a:p>
                  </a:txBody>
                  <a:tcPr/>
                </a:tc>
                <a:extLst>
                  <a:ext uri="{0D108BD9-81ED-4DB2-BD59-A6C34878D82A}">
                    <a16:rowId xmlns:a16="http://schemas.microsoft.com/office/drawing/2014/main" val="10003"/>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 Swagger</a:t>
                      </a:r>
                    </a:p>
                  </a:txBody>
                  <a:tcPr/>
                </a:tc>
                <a:extLst>
                  <a:ext uri="{0D108BD9-81ED-4DB2-BD59-A6C34878D82A}">
                    <a16:rowId xmlns:a16="http://schemas.microsoft.com/office/drawing/2014/main" val="10004"/>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5"/>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a:lnSpc>
                <a:spcPct val="100000"/>
              </a:lnSpc>
            </a:pPr>
            <a:r>
              <a:rPr lang="en-US" altLang="nl-NL" sz="1200" dirty="0">
                <a:latin typeface="Times New Roman" panose="02020603050405020304"/>
                <a:cs typeface="Times New Roman" panose="02020603050405020304"/>
              </a:rPr>
              <a:t>Completed case study on </a:t>
            </a:r>
            <a:r>
              <a:rPr lang="en-US" altLang="nl-NL" sz="1200" b="1" dirty="0">
                <a:latin typeface="Times New Roman" panose="02020603050405020304"/>
                <a:cs typeface="Times New Roman" panose="02020603050405020304"/>
              </a:rPr>
              <a:t>Crop Deal </a:t>
            </a:r>
            <a:r>
              <a:rPr lang="en-US" altLang="nl-NL" sz="1200" dirty="0">
                <a:latin typeface="Times New Roman" panose="02020603050405020304"/>
                <a:cs typeface="Times New Roman" panose="02020603050405020304"/>
              </a:rPr>
              <a:t>which </a:t>
            </a:r>
            <a:r>
              <a:rPr lang="en-US" sz="1200" dirty="0">
                <a:solidFill>
                  <a:srgbClr val="242424"/>
                </a:solidFill>
                <a:effectLst/>
                <a:latin typeface="Times New Roman" panose="02020603050405020304"/>
                <a:ea typeface="Times New Roman" panose="02020603050405020304" pitchFamily="18" charset="0"/>
                <a:cs typeface="Times New Roman" panose="02020603050405020304"/>
              </a:rPr>
              <a:t>is a Web based System.</a:t>
            </a:r>
            <a:r>
              <a:rPr lang="en-US" dirty="0"/>
              <a:t> </a:t>
            </a:r>
            <a:r>
              <a:rPr lang="en-US" sz="1200" dirty="0">
                <a:latin typeface="Times New Roman" panose="02020603050405020304" pitchFamily="18" charset="0"/>
                <a:cs typeface="Times New Roman" panose="02020603050405020304" pitchFamily="18" charset="0"/>
              </a:rPr>
              <a:t>Crop Deal is implemented to make farmer’s life easier by advertising their crops and sell them directly to the dealer, as it neglects all The commissions’ farmers pays to sell their crops. The main objective of Crop deal is to act as bridge between farmer and the dealer by registering famer and dealer and farmer will list their crops and the dealer will able to make payment directly to farmer’s account.</a:t>
            </a:r>
          </a:p>
          <a:p>
            <a:pPr>
              <a:lnSpc>
                <a:spcPct val="100000"/>
              </a:lnSpc>
            </a:pPr>
            <a:r>
              <a:rPr lang="en-US" sz="1200" dirty="0">
                <a:solidFill>
                  <a:srgbClr val="242424"/>
                </a:solidFill>
                <a:latin typeface="Times New Roman" panose="02020603050405020304" pitchFamily="18" charset="0"/>
                <a:cs typeface="Times New Roman" panose="02020603050405020304" pitchFamily="18" charset="0"/>
              </a:rPr>
              <a:t>Technologies used:</a:t>
            </a:r>
            <a:endParaRPr lang="en-IN" sz="1200" dirty="0">
              <a:latin typeface="Times New Roman" panose="02020603050405020304" pitchFamily="18" charset="0"/>
              <a:ea typeface="+mj-lt"/>
              <a:cs typeface="Times New Roman" panose="02020603050405020304" pitchFamily="18" charset="0"/>
            </a:endParaRPr>
          </a:p>
          <a:p>
            <a:pPr marL="171450" indent="-171450" algn="just">
              <a:lnSpc>
                <a:spcPct val="100000"/>
              </a:lnSpc>
              <a:buFont typeface="Arial,Sans-Serif"/>
              <a:buChar char="•"/>
            </a:pPr>
            <a:r>
              <a:rPr lang="en-US" dirty="0">
                <a:solidFill>
                  <a:srgbClr val="242424"/>
                </a:solidFill>
                <a:latin typeface="Times New Roman" panose="02020603050405020304"/>
                <a:cs typeface="Times New Roman" panose="02020603050405020304"/>
              </a:rPr>
              <a:t> </a:t>
            </a:r>
            <a:r>
              <a:rPr lang="en-US" b="1" dirty="0">
                <a:solidFill>
                  <a:srgbClr val="242424"/>
                </a:solidFill>
                <a:latin typeface="Times New Roman" panose="02020603050405020304"/>
                <a:cs typeface="Times New Roman" panose="02020603050405020304"/>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Microsoft SQL Server</a:t>
            </a:r>
            <a:endParaRPr lang="en-US" dirty="0">
              <a:ea typeface="+mj-lt"/>
              <a:cs typeface="+mj-lt"/>
            </a:endParaRPr>
          </a:p>
          <a:p>
            <a:pPr indent="228600" algn="just">
              <a:lnSpc>
                <a:spcPct val="100000"/>
              </a:lnSpc>
            </a:pPr>
            <a:r>
              <a:rPr lang="en-US" b="1" dirty="0">
                <a:solidFill>
                  <a:srgbClr val="242424"/>
                </a:solidFill>
                <a:latin typeface="Times New Roman" panose="02020603050405020304"/>
                <a:cs typeface="Times New Roman" panose="02020603050405020304"/>
              </a:rPr>
              <a:t>Video Link : </a:t>
            </a:r>
            <a:r>
              <a:rPr lang="en-US" b="1" dirty="0">
                <a:solidFill>
                  <a:srgbClr val="242424"/>
                </a:solidFill>
                <a:latin typeface="Times New Roman" panose="02020603050405020304"/>
                <a:cs typeface="Times New Roman" panose="02020603050405020304"/>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panose="02020603050405020304"/>
              <a:ea typeface="+mj-lt"/>
              <a:cs typeface="Times New Roman" panose="02020603050405020304"/>
            </a:endParaRPr>
          </a:p>
          <a:p>
            <a:pPr indent="228600" algn="just">
              <a:lnSpc>
                <a:spcPct val="100000"/>
              </a:lnSpc>
            </a:pPr>
            <a:r>
              <a:rPr lang="en-IN" dirty="0">
                <a:latin typeface="Verdana" panose="020B0604030504040204"/>
                <a:ea typeface="Verdana" panose="020B0604030504040204"/>
                <a:cs typeface="Times New Roman" panose="02020603050405020304"/>
                <a:hlinkClick r:id="rId5"/>
              </a:rPr>
              <a:t>GitHub Link </a:t>
            </a:r>
            <a:r>
              <a:rPr lang="en-IN" dirty="0">
                <a:latin typeface="Verdana" panose="020B0604030504040204"/>
                <a:ea typeface="Verdana" panose="020B0604030504040204"/>
                <a:cs typeface="Times New Roman" panose="02020603050405020304"/>
              </a:rPr>
              <a:t> </a:t>
            </a:r>
            <a:endParaRPr lang="en-US" dirty="0"/>
          </a:p>
          <a:p>
            <a:pPr>
              <a:lnSpc>
                <a:spcPct val="114000"/>
              </a:lnSpc>
            </a:pPr>
            <a:endParaRPr lang="en-IN" dirty="0">
              <a:solidFill>
                <a:srgbClr val="000000"/>
              </a:solidFill>
              <a:latin typeface="Verdana" panose="020B0604030504040204"/>
              <a:ea typeface="Verdana" panose="020B0604030504040204"/>
              <a:cs typeface="Times New Roman" panose="02020603050405020304"/>
            </a:endParaRPr>
          </a:p>
          <a:p>
            <a:pPr>
              <a:lnSpc>
                <a:spcPct val="114000"/>
              </a:lnSpc>
            </a:pPr>
            <a:endParaRPr lang="en-IN" altLang="nl-NL" b="1" dirty="0">
              <a:ea typeface="Verdana" panose="020B0604030504040204"/>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3" name="Text Placeholder 24"/>
          <p:cNvSpPr>
            <a:spLocks noGrp="1"/>
          </p:cNvSpPr>
          <p:nvPr>
            <p:ph type="body" sz="quarter" idx="47"/>
          </p:nvPr>
        </p:nvSpPr>
        <p:spPr>
          <a:xfrm>
            <a:off x="3236781" y="1602532"/>
            <a:ext cx="2971800" cy="203200"/>
          </a:xfrm>
        </p:spPr>
        <p:txBody>
          <a:bodyPr vert="horz" lIns="0" tIns="0" rIns="0" bIns="0" rtlCol="0" anchor="t">
            <a:noAutofit/>
          </a:bodyPr>
          <a:lstStyle/>
          <a:p>
            <a:r>
              <a:rPr lang="en-IN" dirty="0">
                <a:latin typeface="Google Sans"/>
                <a:hlinkClick r:id="rId6">
                  <a:extLst>
                    <a:ext uri="{A12FA001-AC4F-418D-AE19-62706E023703}">
                      <ahyp:hlinkClr xmlns:ahyp="http://schemas.microsoft.com/office/drawing/2018/hyperlinkcolor" val="tx"/>
                    </a:ext>
                  </a:extLst>
                </a:hlinkClick>
              </a:rPr>
              <a:t>DULAM-MANIKANTA.NAIDU@CAPGEMINI.COM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+91 9640655481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endParaRPr lang="en-US" b="1" dirty="0">
              <a:sym typeface="+mn-ea"/>
            </a:endParaRPr>
          </a:p>
          <a:p>
            <a:endParaRPr lang="en-US" b="1">
              <a:sym typeface="+mn-ea"/>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DULAM MANIKANTA NAIDU</a:t>
            </a:r>
          </a:p>
        </p:txBody>
      </p:sp>
      <p:pic>
        <p:nvPicPr>
          <p:cNvPr id="7179" name="Picture 7">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18160"/>
            <a:ext cx="3152140" cy="616585"/>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Bachelor of </a:t>
            </a:r>
            <a:r>
              <a:rPr lang="en-US" altLang="nl-NL" sz="1000" dirty="0">
                <a:latin typeface="Verdana" panose="020B0604030504040204"/>
                <a:ea typeface="Verdana" panose="020B0604030504040204"/>
              </a:rPr>
              <a:t>Technology</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a:t>
            </a:r>
            <a:endParaRPr lang="en-US" altLang="nl-NL" sz="1000" dirty="0">
              <a:latin typeface="Verdana" panose="020B0604030504040204" pitchFamily="34" charset="0"/>
              <a:ea typeface="Verdana" panose="020B0604030504040204" pitchFamily="34" charset="0"/>
            </a:endParaRPr>
          </a:p>
          <a:p>
            <a:pPr>
              <a:lnSpc>
                <a:spcPct val="114000"/>
              </a:lnSpc>
              <a:defRPr/>
            </a:pPr>
            <a:r>
              <a:rPr lang="en-US" altLang="nl-NL" sz="1000" dirty="0">
                <a:latin typeface="Verdana" panose="020B0604030504040204"/>
                <a:ea typeface="Verdana" panose="020B0604030504040204"/>
              </a:rPr>
              <a:t>Electronics and communication Engineering </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 </a:t>
            </a:r>
            <a:r>
              <a:rPr lang="en-US" altLang="nl-NL" sz="1000" dirty="0">
                <a:latin typeface="Verdana" panose="020B0604030504040204"/>
                <a:ea typeface="Verdana" panose="020B0604030504040204"/>
              </a:rPr>
              <a:t>2018-22</a:t>
            </a: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6" name="Rectangle 5"/>
          <p:cNvSpPr/>
          <p:nvPr/>
        </p:nvSpPr>
        <p:spPr>
          <a:xfrm>
            <a:off x="9235122" y="2142057"/>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1" name="Picture Placeholder 10"/>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a:stretch/>
        </p:blipFill>
        <p:spPr>
          <a:xfrm>
            <a:off x="562696" y="155668"/>
            <a:ext cx="1222324" cy="1680532"/>
          </a:xfrm>
          <a:prstGeom prst="rect">
            <a:avLst/>
          </a:prstGeom>
        </p:spPr>
      </p:pic>
      <p:sp>
        <p:nvSpPr>
          <p:cNvPr id="3" name="Text Placeholder 24"/>
          <p:cNvSpPr>
            <a:spLocks noGrp="1"/>
          </p:cNvSpPr>
          <p:nvPr/>
        </p:nvSpPr>
        <p:spPr>
          <a:xfrm>
            <a:off x="3657600" y="1332993"/>
            <a:ext cx="2667000" cy="2032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nl-NL" dirty="0"/>
              <a:t>Mumbai</a:t>
            </a:r>
          </a:p>
        </p:txBody>
      </p:sp>
      <p:sp>
        <p:nvSpPr>
          <p:cNvPr id="8" name="Rectangle 4"/>
          <p:cNvSpPr/>
          <p:nvPr/>
        </p:nvSpPr>
        <p:spPr>
          <a:xfrm>
            <a:off x="9194678" y="1191876"/>
            <a:ext cx="2819717" cy="1204625"/>
          </a:xfrm>
          <a:prstGeom prst="rect">
            <a:avLst/>
          </a:prstGeom>
        </p:spPr>
        <p:txBody>
          <a:bodyPr wrap="square" lIns="91440" tIns="45720" rIns="91440" bIns="45720" anchor="t">
            <a:spAutoFit/>
          </a:bodyPr>
          <a:lstStyle/>
          <a:p>
            <a:pPr>
              <a:buFont typeface="Arial" panose="020B0604020202020204" pitchFamily="34" charset="0"/>
            </a:pPr>
            <a:r>
              <a:rPr lang="en-US" altLang="en-US" sz="1200" b="1" dirty="0">
                <a:solidFill>
                  <a:srgbClr val="0070C0"/>
                </a:solidFill>
                <a:sym typeface="+mn-ea"/>
              </a:rPr>
              <a:t>Certification:</a:t>
            </a:r>
          </a:p>
          <a:p>
            <a:pPr>
              <a:buFont typeface="Arial" panose="020B0604020202020204" pitchFamily="34" charset="0"/>
            </a:pPr>
            <a:r>
              <a:rPr lang="en-US" altLang="en-US" sz="1000" dirty="0">
                <a:sym typeface="+mn-ea"/>
              </a:rPr>
              <a:t> AZ-900 Fundamental.</a:t>
            </a:r>
          </a:p>
          <a:p>
            <a:pPr>
              <a:buFont typeface="Arial" panose="020B0604020202020204" pitchFamily="34" charset="0"/>
            </a:pPr>
            <a:r>
              <a:rPr lang="en-US" altLang="en-US" sz="1000" dirty="0">
                <a:sym typeface="+mn-ea"/>
              </a:rPr>
              <a:t>AZ – 104 </a:t>
            </a:r>
            <a:r>
              <a:rPr lang="en-IN" sz="1000" b="0" i="0" dirty="0">
                <a:solidFill>
                  <a:srgbClr val="202124"/>
                </a:solidFill>
                <a:effectLst/>
                <a:latin typeface="Roboto" panose="02000000000000000000" pitchFamily="2" charset="0"/>
              </a:rPr>
              <a:t>Microsoft Azure Administrator.</a:t>
            </a:r>
            <a:endParaRPr lang="en-US" altLang="en-US" sz="1000" dirty="0">
              <a:sym typeface="+mn-ea"/>
            </a:endParaRPr>
          </a:p>
          <a:p>
            <a:pPr>
              <a:buFont typeface="Arial" panose="020B0604020202020204" pitchFamily="34" charset="0"/>
            </a:pPr>
            <a:endParaRPr lang="en-US" altLang="en-US" sz="1000" b="1" dirty="0"/>
          </a:p>
          <a:p>
            <a:pPr>
              <a:buFont typeface="Arial" panose="020B0604020202020204" pitchFamily="34" charset="0"/>
            </a:pPr>
            <a:endParaRPr lang="en-US" altLang="en-US" sz="1000" b="1" dirty="0"/>
          </a:p>
          <a:p>
            <a:pPr>
              <a:buFont typeface="Arial" panose="020B0604020202020204" pitchFamily="34" charset="0"/>
            </a:pPr>
            <a:endParaRPr lang="en-US" altLang="en-US" sz="1000" b="1" dirty="0"/>
          </a:p>
          <a:p>
            <a:pPr>
              <a:lnSpc>
                <a:spcPct val="114000"/>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10" name="Text Placeholder 21"/>
          <p:cNvSpPr>
            <a:spLocks noGrp="1"/>
          </p:cNvSpPr>
          <p:nvPr/>
        </p:nvSpPr>
        <p:spPr>
          <a:xfrm>
            <a:off x="2468563" y="665162"/>
            <a:ext cx="6056312" cy="601383"/>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nl-NL" altLang="nl-NL" dirty="0"/>
              <a:t>Analyst</a:t>
            </a:r>
          </a:p>
          <a:p>
            <a:pPr fontAlgn="base">
              <a:spcBef>
                <a:spcPct val="0"/>
              </a:spcBef>
            </a:pPr>
            <a:r>
              <a:rPr lang="en-US" altLang="nl-NL" dirty="0"/>
              <a:t>iTransfrom L&amp;D Left Shift Batch </a:t>
            </a:r>
            <a:endParaRPr lang="nl-NL" altLang="nl-NL"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17</TotalTime>
  <Words>271</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1" baseType="lpstr">
      <vt:lpstr>Arial</vt:lpstr>
      <vt:lpstr>Arial,Sans-Serif</vt:lpstr>
      <vt:lpstr>Google Sans</vt:lpstr>
      <vt:lpstr>Roboto</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Naidu, Dulam Manikanta</cp:lastModifiedBy>
  <cp:revision>166</cp:revision>
  <dcterms:created xsi:type="dcterms:W3CDTF">2020-09-22T06:24:00Z</dcterms:created>
  <dcterms:modified xsi:type="dcterms:W3CDTF">2023-01-11T12:32:57Z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6DFD3338882D4E9FBC0F2CA3DDC93A7E</vt:lpwstr>
  </property>
</Properties>
</file>