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404" r:id="rId2"/>
    <p:sldId id="388" r:id="rId3"/>
    <p:sldId id="390" r:id="rId4"/>
    <p:sldId id="391" r:id="rId5"/>
    <p:sldId id="392" r:id="rId6"/>
    <p:sldId id="393" r:id="rId7"/>
    <p:sldId id="394" r:id="rId8"/>
    <p:sldId id="397" r:id="rId9"/>
    <p:sldId id="395" r:id="rId10"/>
    <p:sldId id="400" r:id="rId11"/>
    <p:sldId id="403" r:id="rId12"/>
    <p:sldId id="405" r:id="rId13"/>
    <p:sldId id="406" r:id="rId14"/>
    <p:sldId id="407" r:id="rId15"/>
    <p:sldId id="3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94590" autoAdjust="0"/>
  </p:normalViewPr>
  <p:slideViewPr>
    <p:cSldViewPr showGuides="1">
      <p:cViewPr varScale="1">
        <p:scale>
          <a:sx n="78" d="100"/>
          <a:sy n="78" d="100"/>
        </p:scale>
        <p:origin x="173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extLst>
      <p:ext uri="{BB962C8B-B14F-4D97-AF65-F5344CB8AC3E}">
        <p14:creationId xmlns:p14="http://schemas.microsoft.com/office/powerpoint/2010/main" val="1722682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SMART HEALTH APPOINTMENT</a:t>
            </a:r>
            <a:endParaRPr lang="en-IN" b="1" dirty="0"/>
          </a:p>
        </p:txBody>
      </p:sp>
      <p:sp>
        <p:nvSpPr>
          <p:cNvPr id="3" name="Content Placeholder 2"/>
          <p:cNvSpPr>
            <a:spLocks noGrp="1"/>
          </p:cNvSpPr>
          <p:nvPr>
            <p:ph idx="1"/>
          </p:nvPr>
        </p:nvSpPr>
        <p:spPr/>
        <p:txBody>
          <a:bodyPr>
            <a:normAutofit/>
          </a:bodyPr>
          <a:lstStyle/>
          <a:p>
            <a:pPr marL="0" indent="0">
              <a:buNone/>
            </a:pPr>
            <a:r>
              <a:rPr lang="en-IN" sz="2000" b="1" dirty="0">
                <a:latin typeface="Arial" panose="020B0604020202020204" pitchFamily="34" charset="0"/>
                <a:cs typeface="Arial" panose="020B0604020202020204" pitchFamily="34" charset="0"/>
              </a:rPr>
              <a:t>     DEPARTMENT OF COMPUTER SCIENCE AND ENGINEERING</a:t>
            </a:r>
          </a:p>
          <a:p>
            <a:pPr marL="0" indent="0">
              <a:buNone/>
            </a:pPr>
            <a:endParaRPr lang="en-US" sz="2000" b="1" dirty="0">
              <a:latin typeface="Arial" panose="020B0604020202020204" pitchFamily="34" charset="0"/>
              <a:cs typeface="Arial" panose="020B0604020202020204" pitchFamily="34" charset="0"/>
            </a:endParaRPr>
          </a:p>
          <a:p>
            <a:pPr marL="0" indent="0" algn="just">
              <a:buNone/>
            </a:pPr>
            <a:r>
              <a:rPr lang="en-US" sz="2000" b="1" dirty="0">
                <a:latin typeface="Arial" panose="020B0604020202020204" pitchFamily="34" charset="0"/>
                <a:cs typeface="Arial" panose="020B0604020202020204" pitchFamily="34" charset="0"/>
              </a:rPr>
              <a:t>                         SKILL ENHANCEMENT PROJECT</a:t>
            </a:r>
          </a:p>
          <a:p>
            <a:pPr marL="0" indent="0" algn="just">
              <a:buNone/>
            </a:pPr>
            <a:endParaRPr lang="en-US" sz="2000" b="1" dirty="0">
              <a:latin typeface="Arial" panose="020B0604020202020204" pitchFamily="34" charset="0"/>
              <a:cs typeface="Arial" panose="020B0604020202020204" pitchFamily="34" charset="0"/>
            </a:endParaRPr>
          </a:p>
          <a:p>
            <a:pPr marL="0" indent="0" algn="just">
              <a:buNone/>
            </a:pPr>
            <a:endParaRPr lang="en-US" sz="2000" b="1"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a:t>
            </a:r>
          </a:p>
          <a:p>
            <a:pPr marL="0" indent="0">
              <a:buNone/>
            </a:pPr>
            <a:endParaRPr lang="en-IN" sz="2000" b="1" dirty="0">
              <a:latin typeface="Arial" panose="020B0604020202020204" pitchFamily="34" charset="0"/>
              <a:cs typeface="Arial" panose="020B0604020202020204" pitchFamily="34" charset="0"/>
            </a:endParaRPr>
          </a:p>
          <a:p>
            <a:pPr marL="0" indent="0">
              <a:buNone/>
            </a:pPr>
            <a:endParaRPr lang="en-IN" sz="2000" b="1"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           </a:t>
            </a:r>
          </a:p>
          <a:p>
            <a:pPr marL="0" indent="0">
              <a:buNone/>
            </a:pPr>
            <a:r>
              <a:rPr lang="en-US" sz="2000" b="1" dirty="0"/>
              <a:t>           PROJECT STUDENT                                     </a:t>
            </a:r>
          </a:p>
          <a:p>
            <a:pPr marL="0" indent="0">
              <a:buNone/>
            </a:pPr>
            <a:r>
              <a:rPr lang="en-US" sz="1800" b="1" dirty="0"/>
              <a:t>             U. Sai Manikanta Praveen,  43111292</a:t>
            </a:r>
            <a:endParaRPr lang="en-IN" sz="2000" b="1"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a:t>
            </a:fld>
            <a:endParaRPr lang="en-US"/>
          </a:p>
        </p:txBody>
      </p:sp>
    </p:spTree>
    <p:extLst>
      <p:ext uri="{BB962C8B-B14F-4D97-AF65-F5344CB8AC3E}">
        <p14:creationId xmlns:p14="http://schemas.microsoft.com/office/powerpoint/2010/main" val="2032525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10</a:t>
            </a:fld>
            <a:endParaRPr lang="en-US"/>
          </a:p>
        </p:txBody>
      </p:sp>
      <p:sp>
        <p:nvSpPr>
          <p:cNvPr id="3" name="Content Placeholder 2"/>
          <p:cNvSpPr>
            <a:spLocks noGrp="1"/>
          </p:cNvSpPr>
          <p:nvPr>
            <p:ph idx="1"/>
          </p:nvPr>
        </p:nvSpPr>
        <p:spPr/>
        <p:txBody>
          <a:bodyPr>
            <a:normAutofit/>
          </a:bodyPr>
          <a:lstStyle/>
          <a:p>
            <a:r>
              <a:rPr lang="en-IN" sz="2400" dirty="0"/>
              <a:t>Authentication </a:t>
            </a:r>
          </a:p>
          <a:p>
            <a:r>
              <a:rPr lang="en-IN" sz="2400" dirty="0"/>
              <a:t>Home page </a:t>
            </a:r>
          </a:p>
          <a:p>
            <a:r>
              <a:rPr lang="en-IN" sz="2400" dirty="0"/>
              <a:t>Appointment Scheduling </a:t>
            </a:r>
          </a:p>
          <a:p>
            <a:r>
              <a:rPr lang="en-IN" sz="2400" dirty="0"/>
              <a:t>Patient Management </a:t>
            </a:r>
          </a:p>
          <a:p>
            <a:r>
              <a:rPr lang="en-IN" sz="2400" dirty="0"/>
              <a:t>Doctor Management </a:t>
            </a:r>
          </a:p>
          <a:p>
            <a:endParaRPr lang="en-IN" sz="2400" dirty="0"/>
          </a:p>
          <a:p>
            <a:pPr marL="0" indent="0">
              <a:buNone/>
            </a:pPr>
            <a:endParaRPr lang="en-IN" sz="2400" dirty="0"/>
          </a:p>
        </p:txBody>
      </p:sp>
    </p:spTree>
    <p:extLst>
      <p:ext uri="{BB962C8B-B14F-4D97-AF65-F5344CB8AC3E}">
        <p14:creationId xmlns:p14="http://schemas.microsoft.com/office/powerpoint/2010/main" val="415276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DESCRIPTIONS</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11</a:t>
            </a:fld>
            <a:endParaRPr lang="en-US"/>
          </a:p>
        </p:txBody>
      </p:sp>
      <p:sp>
        <p:nvSpPr>
          <p:cNvPr id="3" name="Content Placeholder 2"/>
          <p:cNvSpPr>
            <a:spLocks noGrp="1"/>
          </p:cNvSpPr>
          <p:nvPr>
            <p:ph idx="1"/>
          </p:nvPr>
        </p:nvSpPr>
        <p:spPr/>
        <p:txBody>
          <a:bodyPr>
            <a:normAutofit/>
          </a:bodyPr>
          <a:lstStyle/>
          <a:p>
            <a:pPr algn="just"/>
            <a:r>
              <a:rPr lang="en-US" sz="2400" b="1" dirty="0"/>
              <a:t>Authentication</a:t>
            </a:r>
            <a:r>
              <a:rPr lang="en-US" sz="2400" dirty="0"/>
              <a:t>: Allows secure admin access with login, and logout features.</a:t>
            </a:r>
          </a:p>
          <a:p>
            <a:pPr algn="just"/>
            <a:r>
              <a:rPr lang="en-US" sz="2400" b="1" dirty="0"/>
              <a:t>Home Page: </a:t>
            </a:r>
            <a:r>
              <a:rPr lang="en-US" sz="2400" dirty="0"/>
              <a:t>shows all available patients doctors and Appointments</a:t>
            </a:r>
          </a:p>
          <a:p>
            <a:pPr algn="just"/>
            <a:r>
              <a:rPr lang="en-US" sz="2400" dirty="0"/>
              <a:t> </a:t>
            </a:r>
            <a:r>
              <a:rPr lang="en-IN" sz="2400" b="1" dirty="0"/>
              <a:t>Appointment Scheduling </a:t>
            </a:r>
            <a:r>
              <a:rPr lang="en-US" sz="2400" dirty="0"/>
              <a:t>: Core module that manages slot booking, time validation</a:t>
            </a:r>
          </a:p>
          <a:p>
            <a:r>
              <a:rPr lang="en-IN" sz="2400" b="1" dirty="0"/>
              <a:t>Admin Management : </a:t>
            </a:r>
            <a:r>
              <a:rPr lang="en-US" sz="2400" dirty="0"/>
              <a:t>Admins can monitor all activities, including users, doctors, and appointments.</a:t>
            </a:r>
            <a:endParaRPr lang="en-IN" sz="2400" b="1" dirty="0"/>
          </a:p>
        </p:txBody>
      </p:sp>
    </p:spTree>
    <p:extLst>
      <p:ext uri="{BB962C8B-B14F-4D97-AF65-F5344CB8AC3E}">
        <p14:creationId xmlns:p14="http://schemas.microsoft.com/office/powerpoint/2010/main" val="345426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OUTPUT</a:t>
            </a:r>
            <a:endParaRPr lang="en-IN" dirty="0"/>
          </a:p>
        </p:txBody>
      </p:sp>
      <p:sp>
        <p:nvSpPr>
          <p:cNvPr id="3" name="Content Placeholder 2"/>
          <p:cNvSpPr>
            <a:spLocks noGrp="1"/>
          </p:cNvSpPr>
          <p:nvPr>
            <p:ph idx="1"/>
          </p:nvPr>
        </p:nvSpPr>
        <p:spPr/>
        <p:txBody>
          <a:bodyPr>
            <a:normAutofit lnSpcReduction="10000"/>
          </a:bodyPr>
          <a:lstStyle/>
          <a:p>
            <a:endParaRPr lang="en-US" dirty="0"/>
          </a:p>
          <a:p>
            <a:endParaRPr lang="en-US" dirty="0"/>
          </a:p>
          <a:p>
            <a:pPr marL="0" indent="0">
              <a:buNone/>
            </a:pPr>
            <a:endParaRPr lang="en-US" dirty="0"/>
          </a:p>
          <a:p>
            <a:endParaRPr lang="en-US" dirty="0"/>
          </a:p>
          <a:p>
            <a:endParaRPr lang="en-US" dirty="0"/>
          </a:p>
          <a:p>
            <a:endParaRPr lang="en-US" dirty="0"/>
          </a:p>
          <a:p>
            <a:endParaRPr lang="en-US" dirty="0"/>
          </a:p>
          <a:p>
            <a:pPr marL="0" indent="0" algn="just">
              <a:buNone/>
            </a:pPr>
            <a:r>
              <a:rPr lang="en-US" dirty="0"/>
              <a:t>                              Fig1:-HOME PAGE</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12</a:t>
            </a:fld>
            <a:endParaRPr lang="en-US"/>
          </a:p>
        </p:txBody>
      </p:sp>
      <p:pic>
        <p:nvPicPr>
          <p:cNvPr id="8" name="Picture 7">
            <a:extLst>
              <a:ext uri="{FF2B5EF4-FFF2-40B4-BE49-F238E27FC236}">
                <a16:creationId xmlns:a16="http://schemas.microsoft.com/office/drawing/2014/main" id="{96B67A7C-C5DC-971B-461A-4011D76556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0013"/>
            <a:ext cx="7620000" cy="3887787"/>
          </a:xfrm>
          <a:prstGeom prst="rect">
            <a:avLst/>
          </a:prstGeom>
        </p:spPr>
      </p:pic>
    </p:spTree>
    <p:extLst>
      <p:ext uri="{BB962C8B-B14F-4D97-AF65-F5344CB8AC3E}">
        <p14:creationId xmlns:p14="http://schemas.microsoft.com/office/powerpoint/2010/main" val="1542927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APPOINTMENT PAGE</a:t>
            </a: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pic>
        <p:nvPicPr>
          <p:cNvPr id="8" name="Picture 7">
            <a:extLst>
              <a:ext uri="{FF2B5EF4-FFF2-40B4-BE49-F238E27FC236}">
                <a16:creationId xmlns:a16="http://schemas.microsoft.com/office/drawing/2014/main" id="{7EBDF7A5-6FC5-F368-F45C-70BDA2596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52600"/>
            <a:ext cx="7696200" cy="3886199"/>
          </a:xfrm>
          <a:prstGeom prst="rect">
            <a:avLst/>
          </a:prstGeom>
        </p:spPr>
      </p:pic>
    </p:spTree>
    <p:extLst>
      <p:ext uri="{BB962C8B-B14F-4D97-AF65-F5344CB8AC3E}">
        <p14:creationId xmlns:p14="http://schemas.microsoft.com/office/powerpoint/2010/main" val="337163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DOCTOR MANAGEMENT </a:t>
            </a:r>
            <a:endParaRPr lang="en-IN"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pic>
        <p:nvPicPr>
          <p:cNvPr id="8" name="Content Placeholder 7">
            <a:extLst>
              <a:ext uri="{FF2B5EF4-FFF2-40B4-BE49-F238E27FC236}">
                <a16:creationId xmlns:a16="http://schemas.microsoft.com/office/drawing/2014/main" id="{579D0321-AE65-FAA6-36EF-8652D80C79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912938"/>
            <a:ext cx="8229600" cy="3900487"/>
          </a:xfrm>
        </p:spPr>
      </p:pic>
    </p:spTree>
    <p:extLst>
      <p:ext uri="{BB962C8B-B14F-4D97-AF65-F5344CB8AC3E}">
        <p14:creationId xmlns:p14="http://schemas.microsoft.com/office/powerpoint/2010/main" val="3773349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CONCLUSION</a:t>
            </a:r>
            <a:endParaRPr lang="en-IN" sz="3600" dirty="0"/>
          </a:p>
        </p:txBody>
      </p:sp>
      <p:sp>
        <p:nvSpPr>
          <p:cNvPr id="3" name="Content Placeholder 2"/>
          <p:cNvSpPr>
            <a:spLocks noGrp="1"/>
          </p:cNvSpPr>
          <p:nvPr>
            <p:ph idx="1"/>
          </p:nvPr>
        </p:nvSpPr>
        <p:spPr>
          <a:xfrm>
            <a:off x="457200" y="1371600"/>
            <a:ext cx="8229600" cy="5105400"/>
          </a:xfrm>
        </p:spPr>
        <p:txBody>
          <a:bodyPr>
            <a:noAutofit/>
          </a:bodyPr>
          <a:lstStyle/>
          <a:p>
            <a:pPr marL="0" indent="0" algn="just">
              <a:buNone/>
            </a:pPr>
            <a:r>
              <a:rPr lang="en-US" sz="2400" dirty="0"/>
              <a:t>The Smart Health Appointment System is a web-based platform that simplifies the process of booking and managing doctor appointments. It enhances communication between patients and doctors while reducing manual scheduling work the system ensures security, scalability, and real-time performance. It provides an efficient way to manage healthcare services digitally. Overall, this project helps improve accessibility, save time, and make healthcare management smarter and more convenient.</a:t>
            </a:r>
          </a:p>
          <a:p>
            <a:pPr marL="0" indent="0" algn="just">
              <a:buNone/>
            </a:pPr>
            <a:endParaRPr lang="en-IN" sz="2400" dirty="0"/>
          </a:p>
        </p:txBody>
      </p:sp>
      <p:sp>
        <p:nvSpPr>
          <p:cNvPr id="4" name="Date Placeholder 3"/>
          <p:cNvSpPr>
            <a:spLocks noGrp="1"/>
          </p:cNvSpPr>
          <p:nvPr>
            <p:ph type="dt" sz="half" idx="10"/>
          </p:nvPr>
        </p:nvSpPr>
        <p:spPr/>
        <p:txBody>
          <a:bodyPr/>
          <a:lstStyle/>
          <a:p>
            <a:r>
              <a:rPr lang="en-US" dirty="0"/>
              <a:t>26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lnSpcReduction="10000"/>
          </a:bodyPr>
          <a:lstStyle/>
          <a:p>
            <a:pPr algn="just"/>
            <a:r>
              <a:rPr lang="en-US" sz="2400" dirty="0"/>
              <a:t>Abstract </a:t>
            </a:r>
          </a:p>
          <a:p>
            <a:pPr algn="just"/>
            <a:r>
              <a:rPr lang="en-US" sz="2400" dirty="0"/>
              <a:t>Existing system</a:t>
            </a:r>
          </a:p>
          <a:p>
            <a:pPr algn="just"/>
            <a:r>
              <a:rPr lang="en-US" sz="2400" dirty="0"/>
              <a:t>Proposed system </a:t>
            </a:r>
          </a:p>
          <a:p>
            <a:pPr algn="just"/>
            <a:r>
              <a:rPr lang="en-US" sz="2400" dirty="0"/>
              <a:t>Advantages </a:t>
            </a:r>
          </a:p>
          <a:p>
            <a:pPr algn="just"/>
            <a:r>
              <a:rPr lang="en-US" sz="2400" dirty="0"/>
              <a:t>Disadvantages </a:t>
            </a:r>
          </a:p>
          <a:p>
            <a:pPr algn="just"/>
            <a:r>
              <a:rPr lang="en-US" sz="2400" dirty="0"/>
              <a:t>Hardware requirements</a:t>
            </a:r>
          </a:p>
          <a:p>
            <a:pPr algn="just"/>
            <a:r>
              <a:rPr lang="en-US" sz="2400" dirty="0"/>
              <a:t>Software requirements</a:t>
            </a:r>
          </a:p>
          <a:p>
            <a:pPr algn="just"/>
            <a:r>
              <a:rPr lang="en-US" sz="2400" dirty="0"/>
              <a:t>Modules</a:t>
            </a:r>
          </a:p>
          <a:p>
            <a:pPr algn="just"/>
            <a:r>
              <a:rPr lang="en-US" sz="2400" dirty="0"/>
              <a:t>Module description</a:t>
            </a:r>
          </a:p>
          <a:p>
            <a:pPr algn="just"/>
            <a:r>
              <a:rPr lang="en-US" sz="2400" dirty="0"/>
              <a:t>Sample output(screenshot)</a:t>
            </a:r>
          </a:p>
          <a:p>
            <a:pPr algn="just"/>
            <a:r>
              <a:rPr lang="en-US" sz="2400" dirty="0"/>
              <a:t>Conclusion</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dirty="0"/>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ABSTRACT</a:t>
            </a:r>
          </a:p>
        </p:txBody>
      </p:sp>
      <p:sp>
        <p:nvSpPr>
          <p:cNvPr id="5" name="Footer Placeholder 4"/>
          <p:cNvSpPr>
            <a:spLocks noGrp="1"/>
          </p:cNvSpPr>
          <p:nvPr>
            <p:ph type="ftr" sz="quarter" idx="11"/>
          </p:nvPr>
        </p:nvSpPr>
        <p:spPr/>
        <p:txBody>
          <a:bodyPr/>
          <a:lstStyle/>
          <a:p>
            <a:r>
              <a:rPr lang="en-US" dirty="0"/>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Smart Health Appointment System is a web-based application designed to streamline the process of scheduling medical appointments between patients and doctors. the system ensures efficient management of healthcare appointments. It allows patients to easily register, search for doctors based on specialization, and book, reschedule, or cancel appointments conveniently. Doctors can manage their availability, view upcoming appointments, and interact with patients through a user-friendly dashboard. </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B1F27-7588-ED05-94D9-6FE3C5998C9D}"/>
              </a:ext>
            </a:extLst>
          </p:cNvPr>
          <p:cNvSpPr>
            <a:spLocks noGrp="1"/>
          </p:cNvSpPr>
          <p:nvPr>
            <p:ph type="title"/>
          </p:nvPr>
        </p:nvSpPr>
        <p:spPr/>
        <p:txBody>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019FA9BE-6C20-5B2D-7A0B-817188D467C4}"/>
              </a:ext>
            </a:extLst>
          </p:cNvPr>
          <p:cNvSpPr>
            <a:spLocks noGrp="1"/>
          </p:cNvSpPr>
          <p:nvPr>
            <p:ph idx="1"/>
          </p:nvPr>
        </p:nvSpPr>
        <p:spPr/>
        <p:txBody>
          <a:bodyPr>
            <a:normAutofit/>
          </a:bodyPr>
          <a:lstStyle/>
          <a:p>
            <a:pPr algn="just"/>
            <a:r>
              <a:rPr lang="en-US" sz="2400" dirty="0"/>
              <a:t>Most existing models are commercial and region-specific, limiting accessibility for small hospitals or educational use.</a:t>
            </a:r>
          </a:p>
          <a:p>
            <a:pPr algn="just"/>
            <a:r>
              <a:rPr lang="en-US" sz="2400" dirty="0"/>
              <a:t>Traditional Hospital Management Systems (HMS) often include appointment features but lack modern web technologies and flexibility.</a:t>
            </a:r>
          </a:p>
          <a:p>
            <a:pPr algn="just"/>
            <a:r>
              <a:rPr lang="en-US" sz="2400" dirty="0"/>
              <a:t>They depend on centralized databases and outdated</a:t>
            </a:r>
            <a:r>
              <a:rPr lang="en-US" sz="2400" b="1" dirty="0"/>
              <a:t> </a:t>
            </a:r>
            <a:r>
              <a:rPr lang="en-US" sz="2400" dirty="0"/>
              <a:t>interfaces, making them harder to scale or customize.</a:t>
            </a:r>
          </a:p>
          <a:p>
            <a:pPr algn="just"/>
            <a:r>
              <a:rPr lang="en-US" sz="2400" dirty="0"/>
              <a:t>The Systems are </a:t>
            </a:r>
            <a:r>
              <a:rPr lang="en-IN" sz="2400" dirty="0"/>
              <a:t>Region-specific or subscription-based</a:t>
            </a:r>
            <a:r>
              <a:rPr lang="en-US" sz="2400" dirty="0"/>
              <a:t> </a:t>
            </a:r>
            <a:r>
              <a:rPr lang="en-IN" sz="2400" dirty="0"/>
              <a:t>and Mostly proprietary </a:t>
            </a:r>
          </a:p>
        </p:txBody>
      </p:sp>
      <p:sp>
        <p:nvSpPr>
          <p:cNvPr id="4" name="Date Placeholder 3">
            <a:extLst>
              <a:ext uri="{FF2B5EF4-FFF2-40B4-BE49-F238E27FC236}">
                <a16:creationId xmlns:a16="http://schemas.microsoft.com/office/drawing/2014/main" id="{36340509-5F3D-A884-791C-E93AAEF835D7}"/>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E80D8D52-E448-1EA5-E634-EA8D36090CE3}"/>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EB4E4525-65F8-3E07-86EB-57D1F5C82B7D}"/>
              </a:ext>
            </a:extLst>
          </p:cNvPr>
          <p:cNvSpPr>
            <a:spLocks noGrp="1"/>
          </p:cNvSpPr>
          <p:nvPr>
            <p:ph type="sldNum" sz="quarter" idx="12"/>
          </p:nvPr>
        </p:nvSpPr>
        <p:spPr/>
        <p:txBody>
          <a:bodyPr/>
          <a:lstStyle/>
          <a:p>
            <a:fld id="{7B28076C-CE04-4A00-BFAA-A90EA8355859}" type="slidenum">
              <a:rPr lang="en-US" smtClean="0"/>
              <a:t>4</a:t>
            </a:fld>
            <a:endParaRPr lang="en-US"/>
          </a:p>
        </p:txBody>
      </p:sp>
    </p:spTree>
    <p:extLst>
      <p:ext uri="{BB962C8B-B14F-4D97-AF65-F5344CB8AC3E}">
        <p14:creationId xmlns:p14="http://schemas.microsoft.com/office/powerpoint/2010/main" val="231382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57CB-71BF-0EF4-CD8B-43BA9B211B87}"/>
              </a:ext>
            </a:extLst>
          </p:cNvPr>
          <p:cNvSpPr>
            <a:spLocks noGrp="1"/>
          </p:cNvSpPr>
          <p:nvPr>
            <p:ph type="title"/>
          </p:nvPr>
        </p:nvSpPr>
        <p:spPr/>
        <p:txBody>
          <a:bodyPr/>
          <a:lstStyle/>
          <a:p>
            <a:r>
              <a:rPr lang="en-US" b="1" dirty="0"/>
              <a:t>PROPOSED SYSTEM</a:t>
            </a:r>
            <a:endParaRPr lang="en-IN" b="1" dirty="0"/>
          </a:p>
        </p:txBody>
      </p:sp>
      <p:sp>
        <p:nvSpPr>
          <p:cNvPr id="3" name="Content Placeholder 2">
            <a:extLst>
              <a:ext uri="{FF2B5EF4-FFF2-40B4-BE49-F238E27FC236}">
                <a16:creationId xmlns:a16="http://schemas.microsoft.com/office/drawing/2014/main" id="{3DB66AD6-2562-D841-01FC-6C7B31E5A3E5}"/>
              </a:ext>
            </a:extLst>
          </p:cNvPr>
          <p:cNvSpPr>
            <a:spLocks noGrp="1"/>
          </p:cNvSpPr>
          <p:nvPr>
            <p:ph idx="1"/>
          </p:nvPr>
        </p:nvSpPr>
        <p:spPr/>
        <p:txBody>
          <a:bodyPr>
            <a:normAutofit/>
          </a:bodyPr>
          <a:lstStyle/>
          <a:p>
            <a:pPr algn="just"/>
            <a:r>
              <a:rPr lang="en-US" sz="2400" dirty="0"/>
              <a:t>The system provides role-based access for three main users  Patients, Doctors, and Administrators each with distinct functionalities to ensure secure and efficient operation.</a:t>
            </a:r>
          </a:p>
          <a:p>
            <a:pPr algn="just"/>
            <a:r>
              <a:rPr lang="en-US" sz="2400" dirty="0"/>
              <a:t>Doctors can manage their profiles, define available slots, and view upcoming or completed appointments.</a:t>
            </a:r>
          </a:p>
          <a:p>
            <a:pPr algn="just"/>
            <a:r>
              <a:rPr lang="en-US" sz="2400" dirty="0"/>
              <a:t>It aims to reduce administrative workload, eliminate manual scheduling errors, and improve patient satisfaction through digital automation and transparency.</a:t>
            </a:r>
          </a:p>
          <a:p>
            <a:pPr algn="just"/>
            <a:r>
              <a:rPr lang="en-US" sz="2400" dirty="0"/>
              <a:t>Provides real-time slot availability, automated reminders, and easy appointment rescheduling or cancellation.</a:t>
            </a:r>
          </a:p>
        </p:txBody>
      </p:sp>
      <p:sp>
        <p:nvSpPr>
          <p:cNvPr id="4" name="Date Placeholder 3">
            <a:extLst>
              <a:ext uri="{FF2B5EF4-FFF2-40B4-BE49-F238E27FC236}">
                <a16:creationId xmlns:a16="http://schemas.microsoft.com/office/drawing/2014/main" id="{105B89C2-BC7E-62F5-AE00-6B4363CD3077}"/>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FEB0A0DF-B688-826F-FA41-9D09DE74D942}"/>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A3C0E4F-B40E-1C5A-4F90-28D1C9CDBC20}"/>
              </a:ext>
            </a:extLst>
          </p:cNvPr>
          <p:cNvSpPr>
            <a:spLocks noGrp="1"/>
          </p:cNvSpPr>
          <p:nvPr>
            <p:ph type="sldNum" sz="quarter" idx="12"/>
          </p:nvPr>
        </p:nvSpPr>
        <p:spPr/>
        <p:txBody>
          <a:bodyPr/>
          <a:lstStyle/>
          <a:p>
            <a:fld id="{7B28076C-CE04-4A00-BFAA-A90EA8355859}" type="slidenum">
              <a:rPr lang="en-US" smtClean="0"/>
              <a:t>5</a:t>
            </a:fld>
            <a:endParaRPr lang="en-US"/>
          </a:p>
        </p:txBody>
      </p:sp>
    </p:spTree>
    <p:extLst>
      <p:ext uri="{BB962C8B-B14F-4D97-AF65-F5344CB8AC3E}">
        <p14:creationId xmlns:p14="http://schemas.microsoft.com/office/powerpoint/2010/main" val="233678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F688-3214-3882-6741-99E619710C7E}"/>
              </a:ext>
            </a:extLst>
          </p:cNvPr>
          <p:cNvSpPr>
            <a:spLocks noGrp="1"/>
          </p:cNvSpPr>
          <p:nvPr>
            <p:ph type="title"/>
          </p:nvPr>
        </p:nvSpPr>
        <p:spPr/>
        <p:txBody>
          <a:bodyPr/>
          <a:lstStyle/>
          <a:p>
            <a:r>
              <a:rPr lang="en-US" b="1" dirty="0"/>
              <a:t>ADVANTAGES</a:t>
            </a:r>
            <a:endParaRPr lang="en-IN" b="1" dirty="0"/>
          </a:p>
        </p:txBody>
      </p:sp>
      <p:sp>
        <p:nvSpPr>
          <p:cNvPr id="3" name="Content Placeholder 2">
            <a:extLst>
              <a:ext uri="{FF2B5EF4-FFF2-40B4-BE49-F238E27FC236}">
                <a16:creationId xmlns:a16="http://schemas.microsoft.com/office/drawing/2014/main" id="{D9E58FA8-1B16-8743-57F6-48076FD59C2F}"/>
              </a:ext>
            </a:extLst>
          </p:cNvPr>
          <p:cNvSpPr>
            <a:spLocks noGrp="1"/>
          </p:cNvSpPr>
          <p:nvPr>
            <p:ph idx="1"/>
          </p:nvPr>
        </p:nvSpPr>
        <p:spPr/>
        <p:txBody>
          <a:bodyPr>
            <a:normAutofit/>
          </a:bodyPr>
          <a:lstStyle/>
          <a:p>
            <a:pPr algn="just"/>
            <a:r>
              <a:rPr lang="en-US" sz="2400" dirty="0"/>
              <a:t>Patients can easily book, reschedule, or cancel appointments</a:t>
            </a:r>
          </a:p>
          <a:p>
            <a:pPr algn="just"/>
            <a:r>
              <a:rPr lang="en-US" sz="2400" dirty="0"/>
              <a:t>Doctors’ availability and appointment slots are updated instantly, ensuring no double-booking.</a:t>
            </a:r>
          </a:p>
          <a:p>
            <a:pPr algn="just"/>
            <a:r>
              <a:rPr lang="en-US" sz="2400" dirty="0"/>
              <a:t>Reduces the need for manual registers or paperwork, improving efficiency in hospitals and clinics.</a:t>
            </a:r>
          </a:p>
          <a:p>
            <a:pPr algn="just"/>
            <a:r>
              <a:rPr lang="en-US" sz="2400" dirty="0"/>
              <a:t>The admin can view reports and appointment statistics to analyze system usage and performance.</a:t>
            </a:r>
          </a:p>
          <a:p>
            <a:pPr algn="just"/>
            <a:endParaRPr lang="en-US" sz="2400" dirty="0"/>
          </a:p>
          <a:p>
            <a:pPr algn="just"/>
            <a:endParaRPr lang="en-US" sz="2400" dirty="0"/>
          </a:p>
          <a:p>
            <a:pPr algn="just"/>
            <a:endParaRPr lang="en-US" sz="2400" dirty="0"/>
          </a:p>
          <a:p>
            <a:pPr algn="just"/>
            <a:endParaRPr lang="en-US" sz="2400" dirty="0"/>
          </a:p>
        </p:txBody>
      </p:sp>
      <p:sp>
        <p:nvSpPr>
          <p:cNvPr id="4" name="Date Placeholder 3">
            <a:extLst>
              <a:ext uri="{FF2B5EF4-FFF2-40B4-BE49-F238E27FC236}">
                <a16:creationId xmlns:a16="http://schemas.microsoft.com/office/drawing/2014/main" id="{B8B6351C-E649-4440-45DD-B1BC8C1B4D2A}"/>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E653A8EC-7E6C-AAF5-7BEA-8C4BB20A8730}"/>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FBB85649-43BE-70D0-E10A-095F3AA31F45}"/>
              </a:ext>
            </a:extLst>
          </p:cNvPr>
          <p:cNvSpPr>
            <a:spLocks noGrp="1"/>
          </p:cNvSpPr>
          <p:nvPr>
            <p:ph type="sldNum" sz="quarter" idx="12"/>
          </p:nvPr>
        </p:nvSpPr>
        <p:spPr/>
        <p:txBody>
          <a:bodyPr/>
          <a:lstStyle/>
          <a:p>
            <a:fld id="{7B28076C-CE04-4A00-BFAA-A90EA8355859}" type="slidenum">
              <a:rPr lang="en-US" smtClean="0"/>
              <a:t>6</a:t>
            </a:fld>
            <a:endParaRPr lang="en-US"/>
          </a:p>
        </p:txBody>
      </p:sp>
      <p:sp>
        <p:nvSpPr>
          <p:cNvPr id="7" name="Rectangle 1">
            <a:extLst>
              <a:ext uri="{FF2B5EF4-FFF2-40B4-BE49-F238E27FC236}">
                <a16:creationId xmlns:a16="http://schemas.microsoft.com/office/drawing/2014/main" id="{D0305F3E-B427-B58B-C0AC-089396CE343E}"/>
              </a:ext>
            </a:extLst>
          </p:cNvPr>
          <p:cNvSpPr>
            <a:spLocks noChangeArrowheads="1"/>
          </p:cNvSpPr>
          <p:nvPr/>
        </p:nvSpPr>
        <p:spPr bwMode="auto">
          <a:xfrm>
            <a:off x="298940" y="1615837"/>
            <a:ext cx="85461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663A3BA-951D-9AEE-86C2-2B6B0BACEE69}"/>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80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06F4-8F42-144F-63F8-0C9F53B47F1E}"/>
              </a:ext>
            </a:extLst>
          </p:cNvPr>
          <p:cNvSpPr>
            <a:spLocks noGrp="1"/>
          </p:cNvSpPr>
          <p:nvPr>
            <p:ph type="title"/>
          </p:nvPr>
        </p:nvSpPr>
        <p:spPr/>
        <p:txBody>
          <a:bodyPr/>
          <a:lstStyle/>
          <a:p>
            <a:r>
              <a:rPr lang="en-IN" dirty="0"/>
              <a:t>DISADVANTAGES</a:t>
            </a:r>
          </a:p>
        </p:txBody>
      </p:sp>
      <p:sp>
        <p:nvSpPr>
          <p:cNvPr id="4" name="Date Placeholder 3">
            <a:extLst>
              <a:ext uri="{FF2B5EF4-FFF2-40B4-BE49-F238E27FC236}">
                <a16:creationId xmlns:a16="http://schemas.microsoft.com/office/drawing/2014/main" id="{8F383EC2-9CEE-4C16-2516-6497E7E014EF}"/>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A4E5F003-22E2-5AC1-2524-C6A49F09B1E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9A57AFBC-9729-07D8-43CE-45EB01847FBD}"/>
              </a:ext>
            </a:extLst>
          </p:cNvPr>
          <p:cNvSpPr>
            <a:spLocks noGrp="1"/>
          </p:cNvSpPr>
          <p:nvPr>
            <p:ph type="sldNum" sz="quarter" idx="12"/>
          </p:nvPr>
        </p:nvSpPr>
        <p:spPr/>
        <p:txBody>
          <a:bodyPr/>
          <a:lstStyle/>
          <a:p>
            <a:fld id="{7B28076C-CE04-4A00-BFAA-A90EA8355859}" type="slidenum">
              <a:rPr lang="en-US" smtClean="0"/>
              <a:t>7</a:t>
            </a:fld>
            <a:endParaRPr lang="en-US"/>
          </a:p>
        </p:txBody>
      </p:sp>
      <p:sp>
        <p:nvSpPr>
          <p:cNvPr id="3" name="Content Placeholder 2"/>
          <p:cNvSpPr>
            <a:spLocks noGrp="1"/>
          </p:cNvSpPr>
          <p:nvPr>
            <p:ph idx="1"/>
          </p:nvPr>
        </p:nvSpPr>
        <p:spPr/>
        <p:txBody>
          <a:bodyPr>
            <a:normAutofit/>
          </a:bodyPr>
          <a:lstStyle/>
          <a:p>
            <a:pPr algn="just"/>
            <a:r>
              <a:rPr lang="en-US" sz="2400" dirty="0"/>
              <a:t>Requires a stable internet connection for accessing and booking appointments.</a:t>
            </a:r>
          </a:p>
          <a:p>
            <a:pPr algn="just"/>
            <a:r>
              <a:rPr lang="en-US" sz="2400" dirty="0"/>
              <a:t>Sensitive patient data must be handled carefully to comply with privacy standards.</a:t>
            </a:r>
          </a:p>
          <a:p>
            <a:pPr algn="just"/>
            <a:r>
              <a:rPr lang="en-US" sz="2400" dirty="0"/>
              <a:t>Cannot be used effectively when there is no network connectivity.</a:t>
            </a:r>
          </a:p>
          <a:p>
            <a:pPr algn="just"/>
            <a:r>
              <a:rPr lang="en-US" sz="2400" dirty="0"/>
              <a:t>Admins and doctors may need brief training to understand and operate the system efficiently.</a:t>
            </a:r>
          </a:p>
        </p:txBody>
      </p:sp>
    </p:spTree>
    <p:extLst>
      <p:ext uri="{BB962C8B-B14F-4D97-AF65-F5344CB8AC3E}">
        <p14:creationId xmlns:p14="http://schemas.microsoft.com/office/powerpoint/2010/main" val="62659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0A2D3-FDD8-A3F5-105B-5A55FD68A1E1}"/>
              </a:ext>
            </a:extLst>
          </p:cNvPr>
          <p:cNvSpPr>
            <a:spLocks noGrp="1"/>
          </p:cNvSpPr>
          <p:nvPr>
            <p:ph type="title"/>
          </p:nvPr>
        </p:nvSpPr>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27E8CDBE-8552-09E5-344F-D5212AE7BB8F}"/>
              </a:ext>
            </a:extLst>
          </p:cNvPr>
          <p:cNvSpPr>
            <a:spLocks noGrp="1"/>
          </p:cNvSpPr>
          <p:nvPr>
            <p:ph idx="1"/>
          </p:nvPr>
        </p:nvSpPr>
        <p:spPr/>
        <p:txBody>
          <a:bodyPr>
            <a:normAutofit/>
          </a:bodyPr>
          <a:lstStyle/>
          <a:p>
            <a:pPr algn="just"/>
            <a:r>
              <a:rPr lang="en-IN" sz="2400" dirty="0"/>
              <a:t>Minimum: Intel Core i3 processor, 4 GB RAM, 1280x720 screen resolution</a:t>
            </a:r>
          </a:p>
          <a:p>
            <a:pPr algn="just"/>
            <a:r>
              <a:rPr lang="en-IN" sz="2400" dirty="0"/>
              <a:t>Recommended: Intel Core i5 or better, 8 GB RAM, Full HD (1920x1080) display</a:t>
            </a:r>
          </a:p>
          <a:p>
            <a:pPr algn="just"/>
            <a:r>
              <a:rPr lang="en-IN" sz="2400" dirty="0"/>
              <a:t>Input: Keyboard and mouse or touchpad</a:t>
            </a:r>
          </a:p>
          <a:p>
            <a:pPr algn="just"/>
            <a:r>
              <a:rPr lang="en-IN" sz="2400" dirty="0"/>
              <a:t>Compatible with desktop PC, laptop, tablet, or smartphone</a:t>
            </a:r>
          </a:p>
          <a:p>
            <a:pPr algn="just"/>
            <a:r>
              <a:rPr lang="en-IN" sz="2400" dirty="0"/>
              <a:t>Internet connection required for initial load </a:t>
            </a:r>
          </a:p>
          <a:p>
            <a:endParaRPr lang="en-IN" dirty="0"/>
          </a:p>
        </p:txBody>
      </p:sp>
      <p:sp>
        <p:nvSpPr>
          <p:cNvPr id="4" name="Date Placeholder 3">
            <a:extLst>
              <a:ext uri="{FF2B5EF4-FFF2-40B4-BE49-F238E27FC236}">
                <a16:creationId xmlns:a16="http://schemas.microsoft.com/office/drawing/2014/main" id="{60CA5C13-8A7E-82E3-8F0B-7030EDE9E510}"/>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1D9B36CF-79D2-C8D3-D6C9-10CA76A3CB68}"/>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23B1C43C-6BF7-8040-B3AB-C75A0BBEF5A4}"/>
              </a:ext>
            </a:extLst>
          </p:cNvPr>
          <p:cNvSpPr>
            <a:spLocks noGrp="1"/>
          </p:cNvSpPr>
          <p:nvPr>
            <p:ph type="sldNum" sz="quarter" idx="12"/>
          </p:nvPr>
        </p:nvSpPr>
        <p:spPr/>
        <p:txBody>
          <a:bodyPr/>
          <a:lstStyle/>
          <a:p>
            <a:fld id="{7B28076C-CE04-4A00-BFAA-A90EA8355859}" type="slidenum">
              <a:rPr lang="en-US" smtClean="0"/>
              <a:t>8</a:t>
            </a:fld>
            <a:endParaRPr lang="en-US"/>
          </a:p>
        </p:txBody>
      </p:sp>
    </p:spTree>
    <p:extLst>
      <p:ext uri="{BB962C8B-B14F-4D97-AF65-F5344CB8AC3E}">
        <p14:creationId xmlns:p14="http://schemas.microsoft.com/office/powerpoint/2010/main" val="3108692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2B28-FB62-FF06-0E8E-9FD46CCF5856}"/>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1537D170-C82C-0B1B-BFBD-A9B09E6B763B}"/>
              </a:ext>
            </a:extLst>
          </p:cNvPr>
          <p:cNvSpPr>
            <a:spLocks noGrp="1"/>
          </p:cNvSpPr>
          <p:nvPr>
            <p:ph idx="1"/>
          </p:nvPr>
        </p:nvSpPr>
        <p:spPr/>
        <p:txBody>
          <a:bodyPr>
            <a:normAutofit/>
          </a:bodyPr>
          <a:lstStyle/>
          <a:p>
            <a:pPr algn="just"/>
            <a:r>
              <a:rPr lang="en-IN" sz="2400" dirty="0"/>
              <a:t>Operating System: Windows 10 or later, macOS 10.14 or later, Linux (Ubuntu 20.04+), or modern OS</a:t>
            </a:r>
          </a:p>
          <a:p>
            <a:pPr algn="just"/>
            <a:r>
              <a:rPr lang="en-US" sz="2400" dirty="0"/>
              <a:t>Java  for building backend logic and APIs.</a:t>
            </a:r>
          </a:p>
          <a:p>
            <a:pPr algn="just"/>
            <a:r>
              <a:rPr lang="en-US" sz="2400" dirty="0"/>
              <a:t>Spring Boot 3.x for developing RESTful web services </a:t>
            </a:r>
            <a:r>
              <a:rPr lang="en-IN" sz="2400" dirty="0"/>
              <a:t>MongoDB 6.0 </a:t>
            </a:r>
            <a:r>
              <a:rPr lang="en-US" sz="2400" dirty="0"/>
              <a:t>for flexible and scalable data storage.</a:t>
            </a:r>
          </a:p>
          <a:p>
            <a:pPr algn="just"/>
            <a:r>
              <a:rPr lang="en-US" sz="2400" dirty="0"/>
              <a:t>HTML5, CSS3, JavaScript for design and layout.</a:t>
            </a:r>
            <a:endParaRPr lang="en-IN" sz="2400" dirty="0"/>
          </a:p>
          <a:p>
            <a:pPr algn="just"/>
            <a:r>
              <a:rPr lang="en-IN" sz="2400" dirty="0"/>
              <a:t> tools for development: VS Code, Sublime Text, Atom, Node.js and </a:t>
            </a:r>
            <a:r>
              <a:rPr lang="en-IN" sz="2400" dirty="0" err="1"/>
              <a:t>npm</a:t>
            </a:r>
            <a:endParaRPr lang="en-IN" sz="2400" dirty="0"/>
          </a:p>
        </p:txBody>
      </p:sp>
      <p:sp>
        <p:nvSpPr>
          <p:cNvPr id="4" name="Date Placeholder 3">
            <a:extLst>
              <a:ext uri="{FF2B5EF4-FFF2-40B4-BE49-F238E27FC236}">
                <a16:creationId xmlns:a16="http://schemas.microsoft.com/office/drawing/2014/main" id="{7931D05E-B127-848D-72BA-5D38268D751F}"/>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96BA980D-1B7E-E57F-956F-02EFC84AF48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C9A04D3B-AF8E-EB28-5EEB-8F935AFA84DD}"/>
              </a:ext>
            </a:extLst>
          </p:cNvPr>
          <p:cNvSpPr>
            <a:spLocks noGrp="1"/>
          </p:cNvSpPr>
          <p:nvPr>
            <p:ph type="sldNum" sz="quarter" idx="12"/>
          </p:nvPr>
        </p:nvSpPr>
        <p:spPr/>
        <p:txBody>
          <a:bodyPr/>
          <a:lstStyle/>
          <a:p>
            <a:fld id="{7B28076C-CE04-4A00-BFAA-A90EA8355859}" type="slidenum">
              <a:rPr lang="en-US" smtClean="0"/>
              <a:t>9</a:t>
            </a:fld>
            <a:endParaRPr lang="en-US"/>
          </a:p>
        </p:txBody>
      </p:sp>
    </p:spTree>
    <p:extLst>
      <p:ext uri="{BB962C8B-B14F-4D97-AF65-F5344CB8AC3E}">
        <p14:creationId xmlns:p14="http://schemas.microsoft.com/office/powerpoint/2010/main" val="29389560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768</Words>
  <Application>Microsoft Office PowerPoint</Application>
  <PresentationFormat>On-screen Show (4:3)</PresentationFormat>
  <Paragraphs>138</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Custom Design</vt:lpstr>
      <vt:lpstr>SMART HEALTH APPOINTMENT</vt:lpstr>
      <vt:lpstr>AGENDA</vt:lpstr>
      <vt:lpstr>ABSTRACT</vt:lpstr>
      <vt:lpstr>EXISTING SYSTEM</vt:lpstr>
      <vt:lpstr>PROPOSED SYSTEM</vt:lpstr>
      <vt:lpstr>ADVANTAGES</vt:lpstr>
      <vt:lpstr>DISADVANTAGES</vt:lpstr>
      <vt:lpstr>HARDWARE REQUIREMENTS</vt:lpstr>
      <vt:lpstr>SOFTWARE REQUIREMENTS</vt:lpstr>
      <vt:lpstr>MODULES</vt:lpstr>
      <vt:lpstr>MODULE DESCRIPTIONS</vt:lpstr>
      <vt:lpstr>SAMPLE OUTPUT</vt:lpstr>
      <vt:lpstr>APPOINTMENT PAGE</vt:lpstr>
      <vt:lpstr>DOCTOR MANAGEMENT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Saimanikanta Utukuri</cp:lastModifiedBy>
  <cp:revision>133</cp:revision>
  <dcterms:created xsi:type="dcterms:W3CDTF">2019-11-06T07:48:00Z</dcterms:created>
  <dcterms:modified xsi:type="dcterms:W3CDTF">2025-10-29T01:52:28Z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