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89" r:id="rId4"/>
    <p:sldId id="287" r:id="rId5"/>
    <p:sldId id="296" r:id="rId6"/>
    <p:sldId id="303" r:id="rId7"/>
    <p:sldId id="304" r:id="rId8"/>
    <p:sldId id="297" r:id="rId9"/>
    <p:sldId id="299" r:id="rId10"/>
    <p:sldId id="292" r:id="rId11"/>
    <p:sldId id="300" r:id="rId12"/>
    <p:sldId id="301" r:id="rId13"/>
    <p:sldId id="302"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Nunito" panose="020B060402020202020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5721427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2b682d282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2b682d28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9"/>
        <p:cNvGrpSpPr/>
        <p:nvPr/>
      </p:nvGrpSpPr>
      <p:grpSpPr>
        <a:xfrm>
          <a:off x="0" y="0"/>
          <a:ext cx="0" cy="0"/>
          <a:chOff x="0" y="0"/>
          <a:chExt cx="0" cy="0"/>
        </a:xfrm>
      </p:grpSpPr>
      <p:sp>
        <p:nvSpPr>
          <p:cNvPr id="10" name="Google Shape;10;p2"/>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endParaRPr/>
          </a:p>
        </p:txBody>
      </p:sp>
      <p:sp>
        <p:nvSpPr>
          <p:cNvPr id="14" name="Google Shape;14;p2"/>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4"/>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1pPr>
            <a:lvl2pPr marR="0" lvl="1"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2pPr>
            <a:lvl3pPr marR="0" lvl="2"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3pPr>
            <a:lvl4pPr marR="0" lvl="3"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4pPr>
            <a:lvl5pPr marR="0" lvl="4"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5pPr>
            <a:lvl6pPr marR="0" lvl="5"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6pPr>
            <a:lvl7pPr marR="0" lvl="6"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7pPr>
            <a:lvl8pPr marR="0" lvl="7"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8pPr>
            <a:lvl9pPr marR="0" lvl="8"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endParaRPr/>
          </a:p>
        </p:txBody>
      </p:sp>
      <p:sp>
        <p:nvSpPr>
          <p:cNvPr id="61" name="Google Shape;61;p5"/>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endParaRPr/>
          </a:p>
        </p:txBody>
      </p:sp>
      <p:sp>
        <p:nvSpPr>
          <p:cNvPr id="69" name="Google Shape;69;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endParaRPr/>
          </a:p>
        </p:txBody>
      </p:sp>
      <p:sp>
        <p:nvSpPr>
          <p:cNvPr id="75" name="Google Shape;75;p7"/>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8"/>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1pPr>
            <a:lvl2pPr marR="0" lvl="1"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2pPr>
            <a:lvl3pPr marR="0" lvl="2"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3pPr>
            <a:lvl4pPr marR="0" lvl="3"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4pPr>
            <a:lvl5pPr marR="0" lvl="4"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5pPr>
            <a:lvl6pPr marR="0" lvl="5"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6pPr>
            <a:lvl7pPr marR="0" lvl="6"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7pPr>
            <a:lvl8pPr marR="0" lvl="7"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8pPr>
            <a:lvl9pPr marR="0" lvl="8"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9pPr>
          </a:lstStyle>
          <a:p>
            <a:endParaRPr/>
          </a:p>
        </p:txBody>
      </p:sp>
      <p:sp>
        <p:nvSpPr>
          <p:cNvPr id="94" name="Google Shape;94;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300"/>
              <a:buFont typeface="Calibri"/>
              <a:buNone/>
              <a:defRPr sz="1300" b="0" i="0" u="none" strike="noStrike" cap="none">
                <a:solidFill>
                  <a:schemeClr val="dk2"/>
                </a:solidFill>
                <a:latin typeface="Calibri"/>
                <a:ea typeface="Calibri"/>
                <a:cs typeface="Calibri"/>
                <a:sym typeface="Calibri"/>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1"/>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1pPr>
            <a:lvl2pPr marR="0" lvl="1"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2pPr>
            <a:lvl3pPr marR="0" lvl="2"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3pPr>
            <a:lvl4pPr marR="0" lvl="3"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4pPr>
            <a:lvl5pPr marR="0" lvl="4"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5pPr>
            <a:lvl6pPr marR="0" lvl="5"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6pPr>
            <a:lvl7pPr marR="0" lvl="6"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7pPr>
            <a:lvl8pPr marR="0" lvl="7"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8pPr>
            <a:lvl9pPr marR="0" lvl="8"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lstStyle>
            <a:lvl1pPr marL="457200" marR="0" lvl="0" indent="-311150" algn="ctr"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ctr"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819150" y="852226"/>
            <a:ext cx="7505700" cy="724783"/>
          </a:xfrm>
          <a:prstGeom prst="rect">
            <a:avLst/>
          </a:prstGeom>
          <a:noFill/>
          <a:ln>
            <a:noFill/>
          </a:ln>
        </p:spPr>
        <p:txBody>
          <a:bodyPr spcFirstLastPara="1" wrap="square" lIns="91425" tIns="91425" rIns="91425" bIns="91425" anchor="ctr" anchorCtr="0">
            <a:noAutofit/>
          </a:bodyPr>
          <a:lstStyle/>
          <a:p>
            <a:pPr lvl="0" algn="ctr"/>
            <a:r>
              <a:rPr lang="en-US" sz="3200" dirty="0"/>
              <a:t>Heart Disease Prediction using Data Mining Techniques</a:t>
            </a:r>
            <a:endParaRPr sz="3000" b="0" i="0" u="none" strike="noStrike" cap="none" dirty="0">
              <a:solidFill>
                <a:schemeClr val="lt1"/>
              </a:solidFill>
              <a:latin typeface="Nunito"/>
              <a:ea typeface="Nunito"/>
              <a:cs typeface="Nunito"/>
              <a:sym typeface="Nunito"/>
            </a:endParaRPr>
          </a:p>
        </p:txBody>
      </p:sp>
      <p:sp>
        <p:nvSpPr>
          <p:cNvPr id="129" name="Google Shape;129;p13"/>
          <p:cNvSpPr txBox="1">
            <a:spLocks noGrp="1"/>
          </p:cNvSpPr>
          <p:nvPr>
            <p:ph type="body" idx="1"/>
          </p:nvPr>
        </p:nvSpPr>
        <p:spPr>
          <a:xfrm>
            <a:off x="903233" y="2571750"/>
            <a:ext cx="7505700" cy="2263007"/>
          </a:xfrm>
          <a:prstGeom prst="rect">
            <a:avLst/>
          </a:prstGeom>
          <a:noFill/>
          <a:ln>
            <a:noFill/>
          </a:ln>
        </p:spPr>
        <p:txBody>
          <a:bodyPr spcFirstLastPara="1" wrap="square" lIns="91425" tIns="91425" rIns="91425" bIns="91425" anchor="t" anchorCtr="0">
            <a:noAutofit/>
          </a:bodyPr>
          <a:lstStyle/>
          <a:p>
            <a:pPr marL="0" lvl="0" indent="0">
              <a:buNone/>
            </a:pPr>
            <a:r>
              <a:rPr lang="en-GB" sz="1800" b="0" i="0" u="none" strike="noStrike" cap="none" dirty="0">
                <a:solidFill>
                  <a:schemeClr val="dk2"/>
                </a:solidFill>
                <a:latin typeface="Calibri"/>
                <a:ea typeface="Calibri"/>
                <a:cs typeface="Calibri"/>
                <a:sym typeface="Calibri"/>
              </a:rPr>
              <a:t>GUIDE:</a:t>
            </a:r>
            <a:r>
              <a:rPr lang="en-US" sz="1800" b="1" dirty="0"/>
              <a:t> </a:t>
            </a:r>
            <a:r>
              <a:rPr lang="en-US" sz="1800" b="1" dirty="0" err="1"/>
              <a:t>Dr.N.Venkateswara</a:t>
            </a:r>
            <a:r>
              <a:rPr lang="en-US" sz="1800" b="1" dirty="0"/>
              <a:t> Rao</a:t>
            </a:r>
            <a:endParaRPr lang="en-GB" sz="1800" b="0" i="0" u="none" strike="noStrike" cap="none" dirty="0">
              <a:solidFill>
                <a:schemeClr val="dk2"/>
              </a:solidFill>
              <a:latin typeface="Calibri"/>
              <a:ea typeface="Calibri"/>
              <a:cs typeface="Calibri"/>
              <a:sym typeface="Calibri"/>
            </a:endParaRPr>
          </a:p>
          <a:p>
            <a:pPr marL="0" lvl="0" indent="0">
              <a:buNone/>
            </a:pPr>
            <a:r>
              <a:rPr lang="en-GB" sz="1800" b="0" i="0" u="none" strike="noStrike" cap="none">
                <a:solidFill>
                  <a:schemeClr val="dk2"/>
                </a:solidFill>
                <a:latin typeface="Calibri"/>
                <a:ea typeface="Calibri"/>
                <a:cs typeface="Calibri"/>
                <a:sym typeface="Calibri"/>
              </a:rPr>
              <a:t>					                          BATCH </a:t>
            </a:r>
            <a:r>
              <a:rPr lang="en-GB" sz="1800" b="0" i="0" u="none" strike="noStrike" cap="none" dirty="0">
                <a:solidFill>
                  <a:schemeClr val="dk2"/>
                </a:solidFill>
                <a:latin typeface="Calibri"/>
                <a:ea typeface="Calibri"/>
                <a:cs typeface="Calibri"/>
                <a:sym typeface="Calibri"/>
              </a:rPr>
              <a:t>NO:</a:t>
            </a:r>
            <a:r>
              <a:rPr lang="en-GB" sz="1800" dirty="0"/>
              <a:t>6</a:t>
            </a:r>
            <a:r>
              <a:rPr lang="en-GB" sz="1800" b="0" i="0" u="none" strike="noStrike" cap="none" dirty="0">
                <a:solidFill>
                  <a:schemeClr val="dk2"/>
                </a:solidFill>
                <a:latin typeface="Calibri"/>
                <a:ea typeface="Calibri"/>
                <a:cs typeface="Calibri"/>
                <a:sym typeface="Calibri"/>
              </a:rPr>
              <a:t>                 </a:t>
            </a:r>
            <a:endParaRPr sz="1800" b="0" i="0" u="none" strike="noStrike" cap="none" dirty="0">
              <a:solidFill>
                <a:schemeClr val="dk2"/>
              </a:solidFill>
              <a:latin typeface="Calibri"/>
              <a:ea typeface="Calibri"/>
              <a:cs typeface="Calibri"/>
              <a:sym typeface="Calibri"/>
            </a:endParaRPr>
          </a:p>
          <a:p>
            <a:pPr marL="0" marR="0" lvl="0" indent="0" algn="r" rtl="0">
              <a:lnSpc>
                <a:spcPct val="115000"/>
              </a:lnSpc>
              <a:spcBef>
                <a:spcPts val="0"/>
              </a:spcBef>
              <a:spcAft>
                <a:spcPts val="0"/>
              </a:spcAft>
              <a:buClr>
                <a:schemeClr val="dk2"/>
              </a:buClr>
              <a:buSzPts val="1300"/>
              <a:buFont typeface="Calibri"/>
              <a:buNone/>
            </a:pPr>
            <a:r>
              <a:rPr lang="en-GB" sz="1800" b="0" i="0" u="none" strike="noStrike" cap="none" dirty="0">
                <a:solidFill>
                  <a:schemeClr val="dk2"/>
                </a:solidFill>
                <a:latin typeface="Calibri"/>
                <a:ea typeface="Calibri"/>
                <a:cs typeface="Calibri"/>
                <a:sym typeface="Calibri"/>
              </a:rPr>
              <a:t>		        </a:t>
            </a:r>
            <a:r>
              <a:rPr lang="en-GB" sz="1800" b="0" i="0" u="none" strike="noStrike" cap="none" dirty="0" err="1">
                <a:solidFill>
                  <a:schemeClr val="dk2"/>
                </a:solidFill>
                <a:latin typeface="Calibri"/>
                <a:ea typeface="Calibri"/>
                <a:cs typeface="Calibri"/>
                <a:sym typeface="Calibri"/>
              </a:rPr>
              <a:t>Y.Chowdary</a:t>
            </a:r>
            <a:r>
              <a:rPr lang="en-GB" sz="1800" b="0" i="0" u="none" strike="noStrike" cap="none" dirty="0">
                <a:solidFill>
                  <a:schemeClr val="dk2"/>
                </a:solidFill>
                <a:latin typeface="Calibri"/>
                <a:ea typeface="Calibri"/>
                <a:cs typeface="Calibri"/>
                <a:sym typeface="Calibri"/>
              </a:rPr>
              <a:t> Manikanta(Y15CS832)</a:t>
            </a:r>
            <a:endParaRPr dirty="0"/>
          </a:p>
          <a:p>
            <a:pPr marL="0" marR="0" lvl="0" indent="0" algn="ctr" rtl="0">
              <a:lnSpc>
                <a:spcPct val="115000"/>
              </a:lnSpc>
              <a:spcBef>
                <a:spcPts val="0"/>
              </a:spcBef>
              <a:spcAft>
                <a:spcPts val="0"/>
              </a:spcAft>
              <a:buClr>
                <a:schemeClr val="dk2"/>
              </a:buClr>
              <a:buSzPts val="1300"/>
              <a:buFont typeface="Calibri"/>
              <a:buNone/>
            </a:pPr>
            <a:r>
              <a:rPr lang="en-GB" sz="1800" dirty="0"/>
              <a:t>                                                                                               </a:t>
            </a:r>
            <a:r>
              <a:rPr lang="en-GB" sz="1800" b="0" i="0" u="none" strike="noStrike" cap="none" dirty="0" err="1">
                <a:solidFill>
                  <a:schemeClr val="dk2"/>
                </a:solidFill>
                <a:latin typeface="Calibri"/>
                <a:ea typeface="Calibri"/>
                <a:cs typeface="Calibri"/>
                <a:sym typeface="Calibri"/>
              </a:rPr>
              <a:t>J.Krishna</a:t>
            </a:r>
            <a:r>
              <a:rPr lang="en-GB" sz="1800" b="0" i="0" u="none" strike="noStrike" cap="none" dirty="0">
                <a:solidFill>
                  <a:schemeClr val="dk2"/>
                </a:solidFill>
                <a:latin typeface="Calibri"/>
                <a:ea typeface="Calibri"/>
                <a:cs typeface="Calibri"/>
                <a:sym typeface="Calibri"/>
              </a:rPr>
              <a:t> </a:t>
            </a:r>
            <a:r>
              <a:rPr lang="en-GB" sz="1800" b="0" i="0" u="none" strike="noStrike" cap="none" dirty="0" err="1">
                <a:solidFill>
                  <a:schemeClr val="dk2"/>
                </a:solidFill>
                <a:latin typeface="Calibri"/>
                <a:ea typeface="Calibri"/>
                <a:cs typeface="Calibri"/>
                <a:sym typeface="Calibri"/>
              </a:rPr>
              <a:t>Teja</a:t>
            </a:r>
            <a:r>
              <a:rPr lang="en-GB" sz="1800" dirty="0"/>
              <a:t>(</a:t>
            </a:r>
            <a:r>
              <a:rPr lang="en-GB" sz="1800" b="0" i="0" u="none" strike="noStrike" cap="none" dirty="0">
                <a:solidFill>
                  <a:schemeClr val="dk2"/>
                </a:solidFill>
                <a:latin typeface="Calibri"/>
                <a:ea typeface="Calibri"/>
                <a:cs typeface="Calibri"/>
                <a:sym typeface="Calibri"/>
              </a:rPr>
              <a:t>Y15CS854)</a:t>
            </a:r>
            <a:endParaRPr dirty="0"/>
          </a:p>
          <a:p>
            <a:pPr marL="0" marR="0" lvl="0" indent="0" rtl="0">
              <a:lnSpc>
                <a:spcPct val="115000"/>
              </a:lnSpc>
              <a:spcBef>
                <a:spcPts val="0"/>
              </a:spcBef>
              <a:spcAft>
                <a:spcPts val="0"/>
              </a:spcAft>
              <a:buClr>
                <a:schemeClr val="dk2"/>
              </a:buClr>
              <a:buSzPts val="1300"/>
              <a:buFont typeface="Calibri"/>
              <a:buNone/>
            </a:pPr>
            <a:r>
              <a:rPr lang="en-GB" sz="1800" dirty="0"/>
              <a:t>                                                                                    </a:t>
            </a:r>
            <a:r>
              <a:rPr lang="en-GB" sz="1800" dirty="0" err="1"/>
              <a:t>Ch.Pothana</a:t>
            </a:r>
            <a:r>
              <a:rPr lang="en-GB" sz="1800" dirty="0"/>
              <a:t> Srinivas(</a:t>
            </a:r>
            <a:r>
              <a:rPr lang="en-GB" sz="1800" b="0" i="0" u="none" strike="noStrike" cap="none" dirty="0">
                <a:solidFill>
                  <a:schemeClr val="dk2"/>
                </a:solidFill>
                <a:latin typeface="Calibri"/>
                <a:ea typeface="Calibri"/>
                <a:cs typeface="Calibri"/>
                <a:sym typeface="Calibri"/>
              </a:rPr>
              <a:t>L16CS991)</a:t>
            </a:r>
            <a:endParaRPr lang="en-GB" sz="1800" dirty="0"/>
          </a:p>
          <a:p>
            <a:pPr marL="0" marR="0" lvl="0" indent="0" rtl="0">
              <a:lnSpc>
                <a:spcPct val="115000"/>
              </a:lnSpc>
              <a:spcBef>
                <a:spcPts val="0"/>
              </a:spcBef>
              <a:spcAft>
                <a:spcPts val="0"/>
              </a:spcAft>
              <a:buClr>
                <a:schemeClr val="dk2"/>
              </a:buClr>
              <a:buSzPts val="1300"/>
              <a:buFont typeface="Calibri"/>
              <a:buNone/>
            </a:pPr>
            <a:r>
              <a:rPr lang="en-GB" sz="1800" b="0" i="0" u="none" strike="noStrike" cap="none" dirty="0" err="1">
                <a:solidFill>
                  <a:schemeClr val="dk2"/>
                </a:solidFill>
                <a:latin typeface="Calibri"/>
                <a:ea typeface="Calibri"/>
                <a:cs typeface="Calibri"/>
                <a:sym typeface="Calibri"/>
              </a:rPr>
              <a:t>INCHARGE:</a:t>
            </a:r>
            <a:r>
              <a:rPr lang="en-GB" sz="1800" b="1" i="0" u="none" strike="noStrike" cap="none" dirty="0" err="1">
                <a:solidFill>
                  <a:schemeClr val="dk2"/>
                </a:solidFill>
                <a:latin typeface="Calibri"/>
                <a:ea typeface="Calibri"/>
                <a:cs typeface="Calibri"/>
                <a:sym typeface="Calibri"/>
              </a:rPr>
              <a:t>DR.R.Lakshmi</a:t>
            </a:r>
            <a:r>
              <a:rPr lang="en-GB" sz="1800" b="1" i="0" u="none" strike="noStrike" cap="none" dirty="0">
                <a:solidFill>
                  <a:schemeClr val="dk2"/>
                </a:solidFill>
                <a:latin typeface="Calibri"/>
                <a:ea typeface="Calibri"/>
                <a:cs typeface="Calibri"/>
                <a:sym typeface="Calibri"/>
              </a:rPr>
              <a:t> </a:t>
            </a:r>
            <a:r>
              <a:rPr lang="en-GB" sz="1800" b="1" i="0" u="none" strike="noStrike" cap="none" dirty="0" err="1">
                <a:solidFill>
                  <a:schemeClr val="dk2"/>
                </a:solidFill>
                <a:latin typeface="Calibri"/>
                <a:ea typeface="Calibri"/>
                <a:cs typeface="Calibri"/>
                <a:sym typeface="Calibri"/>
              </a:rPr>
              <a:t>Tulasi</a:t>
            </a:r>
            <a:r>
              <a:rPr lang="en-GB" sz="1800" b="1" i="0" u="none" strike="noStrike" cap="none" dirty="0">
                <a:solidFill>
                  <a:schemeClr val="dk2"/>
                </a:solidFill>
                <a:latin typeface="Calibri"/>
                <a:ea typeface="Calibri"/>
                <a:cs typeface="Calibri"/>
                <a:sym typeface="Calibri"/>
              </a:rPr>
              <a:t> </a:t>
            </a:r>
            <a:endParaRPr sz="1800" b="1" i="0" u="none" strike="noStrike" cap="none" dirty="0">
              <a:solidFill>
                <a:schemeClr val="dk2"/>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20002DBA-7ADB-4E26-B5C1-8A08094738E8}"/>
              </a:ext>
            </a:extLst>
          </p:cNvPr>
          <p:cNvPicPr>
            <a:picLocks noChangeAspect="1"/>
          </p:cNvPicPr>
          <p:nvPr/>
        </p:nvPicPr>
        <p:blipFill>
          <a:blip r:embed="rId3"/>
          <a:stretch>
            <a:fillRect/>
          </a:stretch>
        </p:blipFill>
        <p:spPr>
          <a:xfrm>
            <a:off x="2246174" y="1683328"/>
            <a:ext cx="4651651" cy="10079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CCA5-44CA-42CA-99FE-903F26914815}"/>
              </a:ext>
            </a:extLst>
          </p:cNvPr>
          <p:cNvSpPr>
            <a:spLocks noGrp="1"/>
          </p:cNvSpPr>
          <p:nvPr>
            <p:ph type="title"/>
          </p:nvPr>
        </p:nvSpPr>
        <p:spPr>
          <a:xfrm>
            <a:off x="819150" y="925000"/>
            <a:ext cx="7505700" cy="954600"/>
          </a:xfrm>
        </p:spPr>
        <p:txBody>
          <a:bodyPr/>
          <a:lstStyle/>
          <a:p>
            <a:r>
              <a:rPr lang="en-US" dirty="0"/>
              <a:t>Doctor Module</a:t>
            </a:r>
            <a:endParaRPr lang="en-IN" dirty="0"/>
          </a:p>
        </p:txBody>
      </p:sp>
      <p:sp>
        <p:nvSpPr>
          <p:cNvPr id="3" name="Text Placeholder 2">
            <a:extLst>
              <a:ext uri="{FF2B5EF4-FFF2-40B4-BE49-F238E27FC236}">
                <a16:creationId xmlns:a16="http://schemas.microsoft.com/office/drawing/2014/main" id="{CE1201BC-381A-4E02-B9F0-99709D5493B9}"/>
              </a:ext>
            </a:extLst>
          </p:cNvPr>
          <p:cNvSpPr>
            <a:spLocks noGrp="1"/>
          </p:cNvSpPr>
          <p:nvPr>
            <p:ph type="body" idx="1"/>
          </p:nvPr>
        </p:nvSpPr>
        <p:spPr>
          <a:xfrm>
            <a:off x="819150" y="1879600"/>
            <a:ext cx="7505700" cy="2559125"/>
          </a:xfrm>
        </p:spPr>
        <p:txBody>
          <a:bodyPr/>
          <a:lstStyle/>
          <a:p>
            <a:r>
              <a:rPr lang="en-US" sz="1200" dirty="0">
                <a:latin typeface="Verdana" panose="020B0604030504040204" pitchFamily="34" charset="0"/>
                <a:ea typeface="Verdana" panose="020B0604030504040204" pitchFamily="34" charset="0"/>
              </a:rPr>
              <a:t>Doctor views all patient and their Medical History.</a:t>
            </a:r>
          </a:p>
          <a:p>
            <a:r>
              <a:rPr lang="en-US" sz="1200" dirty="0">
                <a:latin typeface="Verdana" panose="020B0604030504040204" pitchFamily="34" charset="0"/>
                <a:ea typeface="Verdana" panose="020B0604030504040204" pitchFamily="34" charset="0"/>
              </a:rPr>
              <a:t>Doctor with the help of the medical </a:t>
            </a:r>
            <a:r>
              <a:rPr lang="en-US" sz="1200" dirty="0" err="1">
                <a:latin typeface="Verdana" panose="020B0604030504040204" pitchFamily="34" charset="0"/>
                <a:ea typeface="Verdana" panose="020B0604030504040204" pitchFamily="34" charset="0"/>
              </a:rPr>
              <a:t>records,punch</a:t>
            </a:r>
            <a:r>
              <a:rPr lang="en-US" sz="1200" dirty="0">
                <a:latin typeface="Verdana" panose="020B0604030504040204" pitchFamily="34" charset="0"/>
                <a:ea typeface="Verdana" panose="020B0604030504040204" pitchFamily="34" charset="0"/>
              </a:rPr>
              <a:t> in the value of the attributes which is fed into SVM for classification and clustering processes.</a:t>
            </a:r>
          </a:p>
          <a:p>
            <a:r>
              <a:rPr lang="en-US" sz="1200" dirty="0">
                <a:latin typeface="Verdana" panose="020B0604030504040204" pitchFamily="34" charset="0"/>
                <a:ea typeface="Verdana" panose="020B0604030504040204" pitchFamily="34" charset="0"/>
              </a:rPr>
              <a:t>The attributes used are given below</a:t>
            </a:r>
          </a:p>
          <a:p>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age,sex,chest</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pain,Rest</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BP,cholesterol,sugar,ECG,Max</a:t>
            </a:r>
            <a:r>
              <a:rPr lang="en-US" sz="1200" dirty="0">
                <a:latin typeface="Verdana" panose="020B0604030504040204" pitchFamily="34" charset="0"/>
                <a:ea typeface="Verdana" panose="020B0604030504040204" pitchFamily="34" charset="0"/>
              </a:rPr>
              <a:t> heart </a:t>
            </a:r>
            <a:r>
              <a:rPr lang="en-US" sz="1200" dirty="0" err="1">
                <a:latin typeface="Verdana" panose="020B0604030504040204" pitchFamily="34" charset="0"/>
                <a:ea typeface="Verdana" panose="020B0604030504040204" pitchFamily="34" charset="0"/>
              </a:rPr>
              <a:t>range,Angina,Old</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peak,Sis</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lope,vessels,Thalassemia</a:t>
            </a:r>
            <a:r>
              <a:rPr lang="en-US" sz="1200" dirty="0">
                <a:latin typeface="Verdana" panose="020B0604030504040204" pitchFamily="34" charset="0"/>
                <a:ea typeface="Verdana" panose="020B0604030504040204" pitchFamily="34" charset="0"/>
              </a:rPr>
              <a:t>.</a:t>
            </a:r>
          </a:p>
          <a:p>
            <a:r>
              <a:rPr lang="en-US" sz="1200" dirty="0">
                <a:latin typeface="Verdana" panose="020B0604030504040204" pitchFamily="34" charset="0"/>
                <a:ea typeface="Verdana" panose="020B0604030504040204" pitchFamily="34" charset="0"/>
              </a:rPr>
              <a:t>The result is a screen that displays the chance of a person contracting heart attack.</a:t>
            </a:r>
          </a:p>
          <a:p>
            <a:r>
              <a:rPr lang="en-US" sz="1200" dirty="0">
                <a:latin typeface="Verdana" panose="020B0604030504040204" pitchFamily="34" charset="0"/>
                <a:ea typeface="Verdana" panose="020B0604030504040204" pitchFamily="34" charset="0"/>
              </a:rPr>
              <a:t>The system then produces a list of suggestions for the person with the given attributes.</a:t>
            </a:r>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52862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7002C-A756-4BCC-914A-77D2460A24A2}"/>
              </a:ext>
            </a:extLst>
          </p:cNvPr>
          <p:cNvSpPr>
            <a:spLocks noGrp="1"/>
          </p:cNvSpPr>
          <p:nvPr>
            <p:ph type="title"/>
          </p:nvPr>
        </p:nvSpPr>
        <p:spPr/>
        <p:txBody>
          <a:bodyPr/>
          <a:lstStyle/>
          <a:p>
            <a:r>
              <a:rPr lang="en-US" dirty="0"/>
              <a:t>Classifier module</a:t>
            </a:r>
            <a:endParaRPr lang="en-IN" dirty="0"/>
          </a:p>
        </p:txBody>
      </p:sp>
      <p:sp>
        <p:nvSpPr>
          <p:cNvPr id="4" name="Text Placeholder 3">
            <a:extLst>
              <a:ext uri="{FF2B5EF4-FFF2-40B4-BE49-F238E27FC236}">
                <a16:creationId xmlns:a16="http://schemas.microsoft.com/office/drawing/2014/main" id="{7D2BCEAC-8A5B-4D9A-B4A6-E182EDB9525C}"/>
              </a:ext>
            </a:extLst>
          </p:cNvPr>
          <p:cNvSpPr>
            <a:spLocks noGrp="1"/>
          </p:cNvSpPr>
          <p:nvPr>
            <p:ph type="body" idx="1"/>
          </p:nvPr>
        </p:nvSpPr>
        <p:spPr/>
        <p:txBody>
          <a:bodyPr/>
          <a:lstStyle/>
          <a:p>
            <a:r>
              <a:rPr lang="en-US" sz="1200" dirty="0">
                <a:latin typeface="Verdana" panose="020B0604030504040204" pitchFamily="34" charset="0"/>
                <a:ea typeface="Verdana" panose="020B0604030504040204" pitchFamily="34" charset="0"/>
              </a:rPr>
              <a:t>We </a:t>
            </a:r>
            <a:r>
              <a:rPr lang="en-US" sz="1200" dirty="0" err="1">
                <a:latin typeface="Verdana" panose="020B0604030504040204" pitchFamily="34" charset="0"/>
                <a:ea typeface="Verdana" panose="020B0604030504040204" pitchFamily="34" charset="0"/>
              </a:rPr>
              <a:t>emply</a:t>
            </a:r>
            <a:r>
              <a:rPr lang="en-US" sz="1200" dirty="0">
                <a:latin typeface="Verdana" panose="020B0604030504040204" pitchFamily="34" charset="0"/>
                <a:ea typeface="Verdana" panose="020B0604030504040204" pitchFamily="34" charset="0"/>
              </a:rPr>
              <a:t> SVM algorithm which is apt for classification of medical data and to do regression tasks can be used as support vector </a:t>
            </a:r>
            <a:r>
              <a:rPr lang="en-US" sz="1200" dirty="0" err="1">
                <a:latin typeface="Verdana" panose="020B0604030504040204" pitchFamily="34" charset="0"/>
                <a:ea typeface="Verdana" panose="020B0604030504040204" pitchFamily="34" charset="0"/>
              </a:rPr>
              <a:t>regression.The</a:t>
            </a:r>
            <a:r>
              <a:rPr lang="en-US" sz="1200" dirty="0">
                <a:latin typeface="Verdana" panose="020B0604030504040204" pitchFamily="34" charset="0"/>
                <a:ea typeface="Verdana" panose="020B0604030504040204" pitchFamily="34" charset="0"/>
              </a:rPr>
              <a:t> data given by the doctor and the patient has been Fed into then </a:t>
            </a:r>
            <a:r>
              <a:rPr lang="en-US" sz="1200" dirty="0" err="1">
                <a:latin typeface="Verdana" panose="020B0604030504040204" pitchFamily="34" charset="0"/>
                <a:ea typeface="Verdana" panose="020B0604030504040204" pitchFamily="34" charset="0"/>
              </a:rPr>
              <a:t>algorithm.It</a:t>
            </a:r>
            <a:r>
              <a:rPr lang="en-US" sz="1200" dirty="0">
                <a:latin typeface="Verdana" panose="020B0604030504040204" pitchFamily="34" charset="0"/>
                <a:ea typeface="Verdana" panose="020B0604030504040204" pitchFamily="34" charset="0"/>
              </a:rPr>
              <a:t> is now the job of the clustering algorithm.</a:t>
            </a:r>
          </a:p>
          <a:p>
            <a:r>
              <a:rPr lang="en-US" sz="1200" dirty="0">
                <a:latin typeface="Verdana" panose="020B0604030504040204" pitchFamily="34" charset="0"/>
                <a:ea typeface="Verdana" panose="020B0604030504040204" pitchFamily="34" charset="0"/>
              </a:rPr>
              <a:t>Data clustering is process of dividing data elements into classes or clusters so that items In the same class are as similar as </a:t>
            </a:r>
            <a:r>
              <a:rPr lang="en-US" sz="1200" dirty="0" err="1">
                <a:latin typeface="Verdana" panose="020B0604030504040204" pitchFamily="34" charset="0"/>
                <a:ea typeface="Verdana" panose="020B0604030504040204" pitchFamily="34" charset="0"/>
              </a:rPr>
              <a:t>possible,and</a:t>
            </a:r>
            <a:r>
              <a:rPr lang="en-US" sz="1200" dirty="0">
                <a:latin typeface="Verdana" panose="020B0604030504040204" pitchFamily="34" charset="0"/>
                <a:ea typeface="Verdana" panose="020B0604030504040204" pitchFamily="34" charset="0"/>
              </a:rPr>
              <a:t> items in different classes are as dissimilar as possible.</a:t>
            </a:r>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8892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EF555B-8D77-40DE-9908-A895A90AEF04}"/>
              </a:ext>
            </a:extLst>
          </p:cNvPr>
          <p:cNvSpPr>
            <a:spLocks noGrp="1"/>
          </p:cNvSpPr>
          <p:nvPr>
            <p:ph type="title"/>
          </p:nvPr>
        </p:nvSpPr>
        <p:spPr/>
        <p:txBody>
          <a:bodyPr/>
          <a:lstStyle/>
          <a:p>
            <a:r>
              <a:rPr lang="en-US" dirty="0"/>
              <a:t>Implementation(sample Code)</a:t>
            </a:r>
            <a:endParaRPr lang="en-IN" dirty="0"/>
          </a:p>
        </p:txBody>
      </p:sp>
      <p:sp>
        <p:nvSpPr>
          <p:cNvPr id="4" name="Text Placeholder 3">
            <a:extLst>
              <a:ext uri="{FF2B5EF4-FFF2-40B4-BE49-F238E27FC236}">
                <a16:creationId xmlns:a16="http://schemas.microsoft.com/office/drawing/2014/main" id="{8F4D9BAF-647C-4EA9-A930-75D91F9C12A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9066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ED0AC6-FF6E-46AD-96D8-B04FB285DBE8}"/>
              </a:ext>
            </a:extLst>
          </p:cNvPr>
          <p:cNvSpPr>
            <a:spLocks noGrp="1"/>
          </p:cNvSpPr>
          <p:nvPr>
            <p:ph type="title"/>
          </p:nvPr>
        </p:nvSpPr>
        <p:spPr/>
        <p:txBody>
          <a:bodyPr/>
          <a:lstStyle/>
          <a:p>
            <a:r>
              <a:rPr lang="en-US" dirty="0"/>
              <a:t>Conclusion</a:t>
            </a:r>
            <a:endParaRPr lang="en-IN" dirty="0"/>
          </a:p>
        </p:txBody>
      </p:sp>
      <p:sp>
        <p:nvSpPr>
          <p:cNvPr id="4" name="Text Placeholder 3">
            <a:extLst>
              <a:ext uri="{FF2B5EF4-FFF2-40B4-BE49-F238E27FC236}">
                <a16:creationId xmlns:a16="http://schemas.microsoft.com/office/drawing/2014/main" id="{2B821F93-9D9E-4FDC-A3B6-1D8051A5AD87}"/>
              </a:ext>
            </a:extLst>
          </p:cNvPr>
          <p:cNvSpPr>
            <a:spLocks noGrp="1"/>
          </p:cNvSpPr>
          <p:nvPr>
            <p:ph type="body" idx="1"/>
          </p:nvPr>
        </p:nvSpPr>
        <p:spPr/>
        <p:txBody>
          <a:bodyPr/>
          <a:lstStyle/>
          <a:p>
            <a:r>
              <a:rPr lang="en-US" sz="1200" dirty="0" err="1">
                <a:latin typeface="Verdana" panose="020B0604030504040204" pitchFamily="34" charset="0"/>
                <a:ea typeface="Verdana" panose="020B0604030504040204" pitchFamily="34" charset="0"/>
              </a:rPr>
              <a:t>Proposed,is</a:t>
            </a:r>
            <a:r>
              <a:rPr lang="en-US" sz="1200" dirty="0">
                <a:latin typeface="Verdana" panose="020B0604030504040204" pitchFamily="34" charset="0"/>
                <a:ea typeface="Verdana" panose="020B0604030504040204" pitchFamily="34" charset="0"/>
              </a:rPr>
              <a:t> an SVM classifier for predicting the risk of heart disease in a patient using the attributes collected from doctor.</a:t>
            </a:r>
          </a:p>
          <a:p>
            <a:r>
              <a:rPr lang="en-US" sz="1200" dirty="0">
                <a:latin typeface="Verdana" panose="020B0604030504040204" pitchFamily="34" charset="0"/>
                <a:ea typeface="Verdana" panose="020B0604030504040204" pitchFamily="34" charset="0"/>
              </a:rPr>
              <a:t>Proper adaption of SVM classifiers the data into an optimum number of classifiers and aids with detecting the normal and abnormal cases efficiently.</a:t>
            </a:r>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3214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447472"/>
            <a:ext cx="7505700" cy="13527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840F0E"/>
              </a:buClr>
              <a:buSzPts val="4200"/>
              <a:buFont typeface="Century Gothic"/>
              <a:buNone/>
            </a:pPr>
            <a:r>
              <a:rPr lang="en-GB" u="sng" dirty="0">
                <a:solidFill>
                  <a:srgbClr val="840F0E"/>
                </a:solidFill>
                <a:latin typeface="Verdana" panose="020B0604030504040204" pitchFamily="34" charset="0"/>
                <a:ea typeface="Verdana" panose="020B0604030504040204" pitchFamily="34" charset="0"/>
                <a:cs typeface="Verdana" panose="020B0604030504040204" pitchFamily="34" charset="0"/>
                <a:sym typeface="Century Gothic"/>
              </a:rPr>
              <a:t>Abstract:</a:t>
            </a:r>
            <a:endParaRPr u="sng" dirty="0">
              <a:latin typeface="Verdana" panose="020B0604030504040204" pitchFamily="34" charset="0"/>
              <a:ea typeface="Verdana" panose="020B0604030504040204" pitchFamily="34" charset="0"/>
              <a:cs typeface="Verdana" panose="020B0604030504040204" pitchFamily="34" charset="0"/>
            </a:endParaRPr>
          </a:p>
        </p:txBody>
      </p:sp>
      <p:sp>
        <p:nvSpPr>
          <p:cNvPr id="135" name="Google Shape;135;p14"/>
          <p:cNvSpPr txBox="1">
            <a:spLocks noGrp="1"/>
          </p:cNvSpPr>
          <p:nvPr>
            <p:ph type="body" idx="1"/>
          </p:nvPr>
        </p:nvSpPr>
        <p:spPr>
          <a:xfrm>
            <a:off x="819150" y="1011677"/>
            <a:ext cx="7505700" cy="3427023"/>
          </a:xfrm>
          <a:prstGeom prst="rect">
            <a:avLst/>
          </a:prstGeom>
        </p:spPr>
        <p:txBody>
          <a:bodyPr spcFirstLastPara="1" wrap="square" lIns="91425" tIns="91425" rIns="91425" bIns="91425" anchor="t" anchorCtr="0">
            <a:noAutofit/>
          </a:bodyPr>
          <a:lstStyle/>
          <a:p>
            <a:pPr algn="just">
              <a:buNone/>
            </a:pPr>
            <a:endParaRPr lang="en-IN" sz="1200" dirty="0">
              <a:latin typeface="Verdana" panose="020B0604030504040204" pitchFamily="34" charset="0"/>
              <a:ea typeface="Verdana" panose="020B0604030504040204" pitchFamily="34" charset="0"/>
              <a:cs typeface="Verdana" panose="020B0604030504040204" pitchFamily="34" charset="0"/>
            </a:endParaRPr>
          </a:p>
          <a:p>
            <a:pPr algn="just">
              <a:buNone/>
            </a:pPr>
            <a:r>
              <a:rPr lang="en-IN" sz="1200" dirty="0">
                <a:latin typeface="Verdana" panose="020B0604030504040204" pitchFamily="34" charset="0"/>
                <a:ea typeface="Verdana" panose="020B0604030504040204" pitchFamily="34" charset="0"/>
                <a:cs typeface="Verdana" panose="020B0604030504040204" pitchFamily="34" charset="0"/>
              </a:rPr>
              <a:t>The diagnosis of heart disease in most cases depends on a complex combination of clinical and pathological data.  </a:t>
            </a:r>
          </a:p>
          <a:p>
            <a:pPr algn="just">
              <a:buNone/>
            </a:pPr>
            <a:r>
              <a:rPr lang="en-IN" sz="1200" dirty="0">
                <a:latin typeface="Verdana" panose="020B0604030504040204" pitchFamily="34" charset="0"/>
                <a:ea typeface="Verdana" panose="020B0604030504040204" pitchFamily="34" charset="0"/>
                <a:cs typeface="Verdana" panose="020B0604030504040204" pitchFamily="34" charset="0"/>
              </a:rPr>
              <a:t>In this project, we develop a heart disease predict system that can assist medical professionals in predicting heart disease status based on the clinical data of patients.</a:t>
            </a:r>
          </a:p>
          <a:p>
            <a:pPr algn="just">
              <a:buNone/>
            </a:pPr>
            <a:endParaRPr lang="en-IN" sz="1200" dirty="0">
              <a:latin typeface="Verdana" panose="020B0604030504040204" pitchFamily="34" charset="0"/>
              <a:ea typeface="Verdana" panose="020B0604030504040204" pitchFamily="34" charset="0"/>
              <a:cs typeface="Verdana" panose="020B0604030504040204" pitchFamily="34" charset="0"/>
            </a:endParaRPr>
          </a:p>
          <a:p>
            <a:pPr algn="just">
              <a:buNone/>
            </a:pPr>
            <a:r>
              <a:rPr lang="en-IN" sz="1200" dirty="0">
                <a:latin typeface="Verdana" panose="020B0604030504040204" pitchFamily="34" charset="0"/>
                <a:ea typeface="Verdana" panose="020B0604030504040204" pitchFamily="34" charset="0"/>
                <a:cs typeface="Verdana" panose="020B0604030504040204" pitchFamily="34" charset="0"/>
              </a:rPr>
              <a:t>Our approaches include three steps.</a:t>
            </a:r>
          </a:p>
          <a:p>
            <a:pPr algn="just">
              <a:buFont typeface="Arial" panose="020B0604020202020204" pitchFamily="34" charset="0"/>
              <a:buChar char="•"/>
            </a:pPr>
            <a:r>
              <a:rPr lang="en-IN" sz="1200" dirty="0">
                <a:latin typeface="Verdana" panose="020B0604030504040204" pitchFamily="34" charset="0"/>
                <a:ea typeface="Verdana" panose="020B0604030504040204" pitchFamily="34" charset="0"/>
                <a:cs typeface="Verdana" panose="020B0604030504040204" pitchFamily="34" charset="0"/>
              </a:rPr>
              <a:t>Firstly, we select 13 important clinical features or attributes.</a:t>
            </a:r>
          </a:p>
          <a:p>
            <a:pPr algn="just">
              <a:buFont typeface="Arial" panose="020B0604020202020204" pitchFamily="34" charset="0"/>
              <a:buChar char="•"/>
            </a:pPr>
            <a:r>
              <a:rPr lang="en-IN" sz="1200" dirty="0">
                <a:latin typeface="Verdana" panose="020B0604030504040204" pitchFamily="34" charset="0"/>
                <a:ea typeface="Verdana" panose="020B0604030504040204" pitchFamily="34" charset="0"/>
                <a:cs typeface="Verdana" panose="020B0604030504040204" pitchFamily="34" charset="0"/>
              </a:rPr>
              <a:t>Secondly, we develop an artificial neural network algorithm for classifying heart disease based on these clinical features based on SVM and </a:t>
            </a:r>
            <a:r>
              <a:rPr lang="en-IN" sz="1200">
                <a:latin typeface="Verdana" panose="020B0604030504040204" pitchFamily="34" charset="0"/>
                <a:ea typeface="Verdana" panose="020B0604030504040204" pitchFamily="34" charset="0"/>
                <a:cs typeface="Verdana" panose="020B0604030504040204" pitchFamily="34" charset="0"/>
              </a:rPr>
              <a:t>KNN algorithms.</a:t>
            </a:r>
            <a:endParaRPr lang="en-IN" sz="1200" dirty="0">
              <a:latin typeface="Verdana" panose="020B0604030504040204" pitchFamily="34" charset="0"/>
              <a:ea typeface="Verdana" panose="020B0604030504040204" pitchFamily="34" charset="0"/>
              <a:cs typeface="Verdana" panose="020B0604030504040204" pitchFamily="34" charset="0"/>
            </a:endParaRPr>
          </a:p>
          <a:p>
            <a:pPr algn="just">
              <a:buFont typeface="Arial" panose="020B0604020202020204" pitchFamily="34" charset="0"/>
              <a:buChar char="•"/>
            </a:pPr>
            <a:r>
              <a:rPr lang="en-IN" sz="1200" dirty="0">
                <a:latin typeface="Verdana" panose="020B0604030504040204" pitchFamily="34" charset="0"/>
                <a:ea typeface="Verdana" panose="020B0604030504040204" pitchFamily="34" charset="0"/>
                <a:cs typeface="Verdana" panose="020B0604030504040204" pitchFamily="34" charset="0"/>
              </a:rPr>
              <a:t>Finally, we develop a user-friendly heart disease predict system (HDPS). The HDPS system will be consisted of multiple features, including input clinical data section, ROC curve display section, and prediction performance display section (execute time, accuracy, sensitivity, specificity, and predict result) and define the accuracy. </a:t>
            </a:r>
            <a:endParaRPr sz="1200" dirty="0">
              <a:solidFill>
                <a:srgbClr val="000000"/>
              </a:solidFill>
              <a:latin typeface="Verdana" panose="020B0604030504040204" pitchFamily="34" charset="0"/>
              <a:ea typeface="Verdana" panose="020B0604030504040204" pitchFamily="34" charset="0"/>
              <a:cs typeface="Verdana" panose="020B0604030504040204" pitchFamily="34" charset="0"/>
              <a:sym typeface="Century Gothic"/>
            </a:endParaRPr>
          </a:p>
          <a:p>
            <a:pPr marL="3943350" lvl="8" indent="-285750" rtl="0">
              <a:lnSpc>
                <a:spcPct val="100000"/>
              </a:lnSpc>
              <a:spcBef>
                <a:spcPts val="1000"/>
              </a:spcBef>
              <a:spcAft>
                <a:spcPts val="0"/>
              </a:spcAft>
              <a:buClr>
                <a:srgbClr val="86D1D8"/>
              </a:buClr>
              <a:buSzPts val="1120"/>
              <a:buFont typeface="Arial" panose="020B0604020202020204" pitchFamily="34" charset="0"/>
              <a:buChar char="•"/>
            </a:pPr>
            <a:r>
              <a:rPr lang="en-GB" sz="1400" dirty="0">
                <a:solidFill>
                  <a:srgbClr val="000000"/>
                </a:solidFill>
                <a:latin typeface="Century Gothic"/>
                <a:ea typeface="Century Gothic"/>
                <a:cs typeface="Century Gothic"/>
                <a:sym typeface="Century Gothic"/>
              </a:rPr>
              <a:t>				</a:t>
            </a:r>
            <a:endParaRPr sz="1400" dirty="0">
              <a:solidFill>
                <a:srgbClr val="FF0000"/>
              </a:solidFill>
              <a:latin typeface="Century Gothic"/>
              <a:ea typeface="Century Gothic"/>
              <a:cs typeface="Century Gothic"/>
              <a:sym typeface="Century Gothic"/>
            </a:endParaRPr>
          </a:p>
          <a:p>
            <a:pPr marL="0" lvl="0" indent="0" algn="l" rtl="0">
              <a:spcBef>
                <a:spcPts val="0"/>
              </a:spcBef>
              <a:spcAft>
                <a:spcPts val="0"/>
              </a:spcAft>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E47D-AFD5-4BDD-8094-4D9D09525E9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14EFDB7-E074-442D-8649-C5F4E2E3360C}"/>
              </a:ext>
            </a:extLst>
          </p:cNvPr>
          <p:cNvSpPr>
            <a:spLocks noGrp="1"/>
          </p:cNvSpPr>
          <p:nvPr>
            <p:ph type="body" idx="1"/>
          </p:nvPr>
        </p:nvSpPr>
        <p:spPr>
          <a:xfrm>
            <a:off x="819150" y="535022"/>
            <a:ext cx="7505700" cy="3903704"/>
          </a:xfrm>
        </p:spPr>
        <p:txBody>
          <a:bodyPr/>
          <a:lstStyle/>
          <a:p>
            <a:pPr algn="just">
              <a:buNone/>
            </a:pPr>
            <a:r>
              <a:rPr lang="en-US" sz="1200" dirty="0">
                <a:latin typeface="Verdana" panose="020B0604030504040204" pitchFamily="34" charset="0"/>
                <a:ea typeface="Verdana" panose="020B0604030504040204" pitchFamily="34" charset="0"/>
              </a:rPr>
              <a:t>The input attributes used for predicting the heart disease are:</a:t>
            </a:r>
          </a:p>
          <a:p>
            <a:pPr algn="just">
              <a:buNone/>
            </a:pPr>
            <a:r>
              <a:rPr lang="en-US" sz="1200" dirty="0">
                <a:latin typeface="Verdana" panose="020B0604030504040204" pitchFamily="34" charset="0"/>
                <a:ea typeface="Verdana" panose="020B0604030504040204" pitchFamily="34" charset="0"/>
              </a:rPr>
              <a:t>	1. Age				</a:t>
            </a:r>
          </a:p>
          <a:p>
            <a:pPr algn="just">
              <a:buNone/>
            </a:pPr>
            <a:r>
              <a:rPr lang="en-US" sz="1200" dirty="0">
                <a:latin typeface="Verdana" panose="020B0604030504040204" pitchFamily="34" charset="0"/>
                <a:ea typeface="Verdana" panose="020B0604030504040204" pitchFamily="34" charset="0"/>
              </a:rPr>
              <a:t>	2. Maximum Heart Rate Reached(</a:t>
            </a:r>
            <a:r>
              <a:rPr lang="en-US" sz="1200" dirty="0" err="1">
                <a:latin typeface="Verdana" panose="020B0604030504040204" pitchFamily="34" charset="0"/>
                <a:ea typeface="Verdana" panose="020B0604030504040204" pitchFamily="34" charset="0"/>
              </a:rPr>
              <a:t>thalach</a:t>
            </a:r>
            <a:r>
              <a:rPr lang="en-US" sz="1200" dirty="0">
                <a:latin typeface="Verdana" panose="020B0604030504040204" pitchFamily="34" charset="0"/>
                <a:ea typeface="Verdana" panose="020B0604030504040204" pitchFamily="34" charset="0"/>
              </a:rPr>
              <a:t>)		</a:t>
            </a:r>
          </a:p>
          <a:p>
            <a:pPr algn="just">
              <a:buNone/>
            </a:pPr>
            <a:r>
              <a:rPr lang="en-US" sz="1200" dirty="0">
                <a:latin typeface="Verdana" panose="020B0604030504040204" pitchFamily="34" charset="0"/>
                <a:ea typeface="Verdana" panose="020B0604030504040204" pitchFamily="34" charset="0"/>
              </a:rPr>
              <a:t>	3. Gender</a:t>
            </a:r>
          </a:p>
          <a:p>
            <a:pPr algn="just">
              <a:buNone/>
            </a:pPr>
            <a:r>
              <a:rPr lang="en-US" sz="1200" dirty="0">
                <a:latin typeface="Verdana" panose="020B0604030504040204" pitchFamily="34" charset="0"/>
                <a:ea typeface="Verdana" panose="020B0604030504040204" pitchFamily="34" charset="0"/>
              </a:rPr>
              <a:t>	4. Serum Cholesterol(</a:t>
            </a:r>
            <a:r>
              <a:rPr lang="en-US" sz="1200" dirty="0" err="1">
                <a:latin typeface="Verdana" panose="020B0604030504040204" pitchFamily="34" charset="0"/>
                <a:ea typeface="Verdana" panose="020B0604030504040204" pitchFamily="34" charset="0"/>
              </a:rPr>
              <a:t>chol</a:t>
            </a:r>
            <a:r>
              <a:rPr lang="en-US" sz="1200" dirty="0">
                <a:latin typeface="Verdana" panose="020B0604030504040204" pitchFamily="34" charset="0"/>
                <a:ea typeface="Verdana" panose="020B0604030504040204" pitchFamily="34" charset="0"/>
              </a:rPr>
              <a:t>)	</a:t>
            </a:r>
          </a:p>
          <a:p>
            <a:pPr algn="just">
              <a:buNone/>
            </a:pPr>
            <a:r>
              <a:rPr lang="en-US" sz="1200" dirty="0">
                <a:latin typeface="Verdana" panose="020B0604030504040204" pitchFamily="34" charset="0"/>
                <a:ea typeface="Verdana" panose="020B0604030504040204" pitchFamily="34" charset="0"/>
              </a:rPr>
              <a:t>	5. ECG (Electro Cardio Graph)</a:t>
            </a:r>
          </a:p>
          <a:p>
            <a:pPr algn="just">
              <a:buNone/>
            </a:pPr>
            <a:r>
              <a:rPr lang="en-US" sz="1200" dirty="0">
                <a:latin typeface="Verdana" panose="020B0604030504040204" pitchFamily="34" charset="0"/>
                <a:ea typeface="Verdana" panose="020B0604030504040204" pitchFamily="34" charset="0"/>
              </a:rPr>
              <a:t>	6. BP (Blood Pressure)</a:t>
            </a:r>
            <a:r>
              <a:rPr lang="en-US" sz="1200" dirty="0" err="1">
                <a:latin typeface="Verdana" panose="020B0604030504040204" pitchFamily="34" charset="0"/>
                <a:ea typeface="Verdana" panose="020B0604030504040204" pitchFamily="34" charset="0"/>
              </a:rPr>
              <a:t>Trestbps</a:t>
            </a:r>
            <a:endParaRPr lang="en-US" sz="1200" dirty="0">
              <a:latin typeface="Verdana" panose="020B0604030504040204" pitchFamily="34" charset="0"/>
              <a:ea typeface="Verdana" panose="020B0604030504040204" pitchFamily="34" charset="0"/>
            </a:endParaRPr>
          </a:p>
          <a:p>
            <a:pPr algn="just">
              <a:buNone/>
            </a:pPr>
            <a:r>
              <a:rPr lang="en-US" sz="1200" dirty="0">
                <a:latin typeface="Verdana" panose="020B0604030504040204" pitchFamily="34" charset="0"/>
                <a:ea typeface="Verdana" panose="020B0604030504040204" pitchFamily="34" charset="0"/>
              </a:rPr>
              <a:t>	7. Fasting Blood Sugar</a:t>
            </a:r>
          </a:p>
          <a:p>
            <a:pPr algn="just">
              <a:buNone/>
            </a:pPr>
            <a:r>
              <a:rPr lang="en-US" sz="1200" dirty="0">
                <a:latin typeface="Verdana" panose="020B0604030504040204" pitchFamily="34" charset="0"/>
                <a:ea typeface="Verdana" panose="020B0604030504040204" pitchFamily="34" charset="0"/>
              </a:rPr>
              <a:t>	8. Chest Pain(cp)</a:t>
            </a:r>
          </a:p>
          <a:p>
            <a:pPr algn="just">
              <a:buNone/>
            </a:pPr>
            <a:r>
              <a:rPr lang="en-US" sz="1200" dirty="0">
                <a:latin typeface="Verdana" panose="020B0604030504040204" pitchFamily="34" charset="0"/>
                <a:ea typeface="Verdana" panose="020B0604030504040204" pitchFamily="34" charset="0"/>
              </a:rPr>
              <a:t>      9. </a:t>
            </a:r>
            <a:r>
              <a:rPr lang="en-US" sz="1200" dirty="0" err="1">
                <a:latin typeface="Verdana" panose="020B0604030504040204" pitchFamily="34" charset="0"/>
                <a:ea typeface="Verdana" panose="020B0604030504040204" pitchFamily="34" charset="0"/>
              </a:rPr>
              <a:t>Restecg</a:t>
            </a:r>
            <a:r>
              <a:rPr lang="en-US" sz="1200" dirty="0">
                <a:latin typeface="Verdana" panose="020B0604030504040204" pitchFamily="34" charset="0"/>
                <a:ea typeface="Verdana" panose="020B0604030504040204" pitchFamily="34" charset="0"/>
              </a:rPr>
              <a:t>(Resting electrocardiographic results)</a:t>
            </a:r>
          </a:p>
          <a:p>
            <a:pPr algn="just">
              <a:buNone/>
            </a:pPr>
            <a:r>
              <a:rPr lang="en-US" sz="1200" dirty="0">
                <a:latin typeface="Verdana" panose="020B0604030504040204" pitchFamily="34" charset="0"/>
                <a:ea typeface="Verdana" panose="020B0604030504040204" pitchFamily="34" charset="0"/>
              </a:rPr>
              <a:t>    10. Exercise induced </a:t>
            </a:r>
            <a:r>
              <a:rPr lang="en-US" sz="1200" dirty="0" err="1">
                <a:latin typeface="Verdana" panose="020B0604030504040204" pitchFamily="34" charset="0"/>
                <a:ea typeface="Verdana" panose="020B0604030504040204" pitchFamily="34" charset="0"/>
              </a:rPr>
              <a:t>angenia</a:t>
            </a:r>
            <a:r>
              <a:rPr lang="en-US" sz="1200" dirty="0">
                <a:latin typeface="Verdana" panose="020B0604030504040204" pitchFamily="34" charset="0"/>
                <a:ea typeface="Verdana" panose="020B0604030504040204" pitchFamily="34" charset="0"/>
              </a:rPr>
              <a:t>(</a:t>
            </a:r>
            <a:r>
              <a:rPr lang="en-US" sz="1200" dirty="0" err="1">
                <a:latin typeface="Verdana" panose="020B0604030504040204" pitchFamily="34" charset="0"/>
                <a:ea typeface="Verdana" panose="020B0604030504040204" pitchFamily="34" charset="0"/>
              </a:rPr>
              <a:t>Exang</a:t>
            </a:r>
            <a:r>
              <a:rPr lang="en-US" sz="1200" dirty="0">
                <a:latin typeface="Verdana" panose="020B0604030504040204" pitchFamily="34" charset="0"/>
                <a:ea typeface="Verdana" panose="020B0604030504040204" pitchFamily="34" charset="0"/>
              </a:rPr>
              <a:t>)</a:t>
            </a:r>
          </a:p>
          <a:p>
            <a:pPr marL="146050" indent="0" algn="just">
              <a:buNone/>
            </a:pPr>
            <a:r>
              <a:rPr lang="en-US" sz="1200" dirty="0">
                <a:latin typeface="Verdana" panose="020B0604030504040204" pitchFamily="34" charset="0"/>
                <a:ea typeface="Verdana" panose="020B0604030504040204" pitchFamily="34" charset="0"/>
              </a:rPr>
              <a:t>    11. </a:t>
            </a:r>
            <a:r>
              <a:rPr lang="en-US" sz="1200" dirty="0" err="1">
                <a:latin typeface="Verdana" panose="020B0604030504040204" pitchFamily="34" charset="0"/>
                <a:ea typeface="Verdana" panose="020B0604030504040204" pitchFamily="34" charset="0"/>
              </a:rPr>
              <a:t>Thal</a:t>
            </a:r>
            <a:endParaRPr lang="en-US" sz="1200" dirty="0">
              <a:latin typeface="Verdana" panose="020B0604030504040204" pitchFamily="34" charset="0"/>
              <a:ea typeface="Verdana" panose="020B0604030504040204" pitchFamily="34" charset="0"/>
            </a:endParaRPr>
          </a:p>
          <a:p>
            <a:pPr marL="146050" indent="0" algn="just">
              <a:buNone/>
            </a:pPr>
            <a:r>
              <a:rPr lang="en-US" sz="1200" dirty="0">
                <a:latin typeface="Verdana" panose="020B0604030504040204" pitchFamily="34" charset="0"/>
                <a:ea typeface="Verdana" panose="020B0604030504040204" pitchFamily="34" charset="0"/>
              </a:rPr>
              <a:t> </a:t>
            </a:r>
            <a:r>
              <a:rPr lang="en-IN" sz="1200" dirty="0">
                <a:latin typeface="Verdana" panose="020B0604030504040204" pitchFamily="34" charset="0"/>
                <a:ea typeface="Verdana" panose="020B0604030504040204" pitchFamily="34" charset="0"/>
              </a:rPr>
              <a:t>   12. Diagnosis</a:t>
            </a:r>
          </a:p>
          <a:p>
            <a:pPr marL="146050" indent="0" algn="just">
              <a:buNone/>
            </a:pPr>
            <a:r>
              <a:rPr lang="en-US" sz="1200" dirty="0">
                <a:latin typeface="Verdana" panose="020B0604030504040204" pitchFamily="34" charset="0"/>
                <a:ea typeface="Verdana" panose="020B0604030504040204" pitchFamily="34" charset="0"/>
              </a:rPr>
              <a:t>    13. Slope</a:t>
            </a:r>
          </a:p>
        </p:txBody>
      </p:sp>
    </p:spTree>
    <p:extLst>
      <p:ext uri="{BB962C8B-B14F-4D97-AF65-F5344CB8AC3E}">
        <p14:creationId xmlns:p14="http://schemas.microsoft.com/office/powerpoint/2010/main" val="302923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A338-A9C9-4751-8E85-2FBD2D02562F}"/>
              </a:ext>
            </a:extLst>
          </p:cNvPr>
          <p:cNvSpPr>
            <a:spLocks noGrp="1"/>
          </p:cNvSpPr>
          <p:nvPr>
            <p:ph type="title"/>
          </p:nvPr>
        </p:nvSpPr>
        <p:spPr>
          <a:xfrm>
            <a:off x="819150" y="307340"/>
            <a:ext cx="7505700" cy="840740"/>
          </a:xfrm>
        </p:spPr>
        <p:txBody>
          <a:bodyPr/>
          <a:lstStyle/>
          <a:p>
            <a:r>
              <a:rPr lang="en-US" dirty="0"/>
              <a:t>Algorithms:</a:t>
            </a:r>
            <a:endParaRPr lang="en-IN" dirty="0"/>
          </a:p>
        </p:txBody>
      </p:sp>
      <p:sp>
        <p:nvSpPr>
          <p:cNvPr id="3" name="Text Placeholder 2">
            <a:extLst>
              <a:ext uri="{FF2B5EF4-FFF2-40B4-BE49-F238E27FC236}">
                <a16:creationId xmlns:a16="http://schemas.microsoft.com/office/drawing/2014/main" id="{58803C29-206A-4493-9337-8F7244B09B2C}"/>
              </a:ext>
            </a:extLst>
          </p:cNvPr>
          <p:cNvSpPr>
            <a:spLocks noGrp="1"/>
          </p:cNvSpPr>
          <p:nvPr>
            <p:ph type="body" idx="1"/>
          </p:nvPr>
        </p:nvSpPr>
        <p:spPr>
          <a:xfrm>
            <a:off x="748030" y="802640"/>
            <a:ext cx="7505700" cy="3382086"/>
          </a:xfrm>
        </p:spPr>
        <p:txBody>
          <a:bodyPr/>
          <a:lstStyle/>
          <a:p>
            <a:pPr marL="146050" indent="0" algn="just">
              <a:buNone/>
            </a:pPr>
            <a:r>
              <a:rPr lang="en-US" sz="1800" b="1" dirty="0">
                <a:solidFill>
                  <a:schemeClr val="accent3">
                    <a:lumMod val="75000"/>
                  </a:schemeClr>
                </a:solidFill>
                <a:latin typeface="Verdana" panose="020B0604030504040204" pitchFamily="34" charset="0"/>
                <a:ea typeface="Verdana" panose="020B0604030504040204" pitchFamily="34" charset="0"/>
                <a:cs typeface="Verdana" panose="020B0604030504040204" pitchFamily="34" charset="0"/>
              </a:rPr>
              <a:t>Support-Vector Machine:</a:t>
            </a:r>
            <a:endParaRPr lang="en-US" sz="1800" dirty="0">
              <a:solidFill>
                <a:schemeClr val="accent3">
                  <a:lumMod val="75000"/>
                </a:schemeClr>
              </a:solidFill>
            </a:endParaRPr>
          </a:p>
          <a:p>
            <a:pPr marL="146050" indent="0" algn="just">
              <a:buNone/>
            </a:pPr>
            <a:r>
              <a:rPr lang="en-US" sz="1200" dirty="0">
                <a:latin typeface="Verdana" panose="020B0604030504040204" pitchFamily="34" charset="0"/>
                <a:ea typeface="Verdana" panose="020B0604030504040204" pitchFamily="34" charset="0"/>
              </a:rPr>
              <a:t>Support-vector machines (SVMs, also support-vector networks) are supervised learning models with associated learning algorithms that analyze data used for classification and regression analysis.</a:t>
            </a:r>
          </a:p>
          <a:p>
            <a:pPr marL="146050" indent="0" algn="just">
              <a:buNone/>
            </a:pPr>
            <a:r>
              <a:rPr lang="en-US" sz="1200" dirty="0">
                <a:latin typeface="Verdana" panose="020B0604030504040204" pitchFamily="34" charset="0"/>
                <a:ea typeface="Verdana" panose="020B0604030504040204" pitchFamily="34" charset="0"/>
              </a:rPr>
              <a:t>H1 does not separate the classes</a:t>
            </a:r>
          </a:p>
          <a:p>
            <a:pPr marL="146050" indent="0" algn="just">
              <a:buNone/>
            </a:pPr>
            <a:r>
              <a:rPr lang="en-US" sz="1200" dirty="0">
                <a:latin typeface="Verdana" panose="020B0604030504040204" pitchFamily="34" charset="0"/>
                <a:ea typeface="Verdana" panose="020B0604030504040204" pitchFamily="34" charset="0"/>
              </a:rPr>
              <a:t>H2 </a:t>
            </a:r>
            <a:r>
              <a:rPr lang="en-US" sz="1200" dirty="0" err="1">
                <a:latin typeface="Verdana" panose="020B0604030504040204" pitchFamily="34" charset="0"/>
                <a:ea typeface="Verdana" panose="020B0604030504040204" pitchFamily="34" charset="0"/>
              </a:rPr>
              <a:t>does,but</a:t>
            </a:r>
            <a:r>
              <a:rPr lang="en-US" sz="1200" dirty="0">
                <a:latin typeface="Verdana" panose="020B0604030504040204" pitchFamily="34" charset="0"/>
                <a:ea typeface="Verdana" panose="020B0604030504040204" pitchFamily="34" charset="0"/>
              </a:rPr>
              <a:t> only with a small margin.</a:t>
            </a:r>
          </a:p>
          <a:p>
            <a:pPr marL="146050" indent="0" algn="just">
              <a:buNone/>
            </a:pPr>
            <a:r>
              <a:rPr lang="en-US" sz="1200" dirty="0">
                <a:latin typeface="Verdana" panose="020B0604030504040204" pitchFamily="34" charset="0"/>
                <a:ea typeface="Verdana" panose="020B0604030504040204" pitchFamily="34" charset="0"/>
              </a:rPr>
              <a:t>H3,seperates them with the maximal margin.</a:t>
            </a:r>
            <a:endParaRPr lang="en-IN" sz="12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51779509-53B8-4F9C-8961-EE9499BEBDF2}"/>
              </a:ext>
            </a:extLst>
          </p:cNvPr>
          <p:cNvPicPr>
            <a:picLocks noChangeAspect="1"/>
          </p:cNvPicPr>
          <p:nvPr/>
        </p:nvPicPr>
        <p:blipFill>
          <a:blip r:embed="rId2"/>
          <a:stretch>
            <a:fillRect/>
          </a:stretch>
        </p:blipFill>
        <p:spPr>
          <a:xfrm>
            <a:off x="1280160" y="2722880"/>
            <a:ext cx="5405120" cy="2113280"/>
          </a:xfrm>
          <a:prstGeom prst="rect">
            <a:avLst/>
          </a:prstGeom>
        </p:spPr>
      </p:pic>
    </p:spTree>
    <p:extLst>
      <p:ext uri="{BB962C8B-B14F-4D97-AF65-F5344CB8AC3E}">
        <p14:creationId xmlns:p14="http://schemas.microsoft.com/office/powerpoint/2010/main" val="164599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85C57-47E6-4F06-A3B5-3827862F708B}"/>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A81A9D5A-2934-4B50-9BD2-B66602D0712A}"/>
              </a:ext>
            </a:extLst>
          </p:cNvPr>
          <p:cNvSpPr>
            <a:spLocks noGrp="1"/>
          </p:cNvSpPr>
          <p:nvPr>
            <p:ph type="body" idx="1"/>
          </p:nvPr>
        </p:nvSpPr>
        <p:spPr>
          <a:xfrm>
            <a:off x="819150" y="629920"/>
            <a:ext cx="7505700" cy="3808805"/>
          </a:xfrm>
        </p:spPr>
        <p:txBody>
          <a:bodyPr/>
          <a:lstStyle/>
          <a:p>
            <a:pPr marL="146050" indent="0" algn="just">
              <a:buNone/>
            </a:pPr>
            <a:r>
              <a:rPr lang="en-US" sz="1200" dirty="0">
                <a:latin typeface="Verdana" panose="020B0604030504040204" pitchFamily="34" charset="0"/>
                <a:ea typeface="Verdana" panose="020B0604030504040204" pitchFamily="34" charset="0"/>
              </a:rPr>
              <a:t>A support-vector machine constructs a hyperplane or set of hyperplanes in a high- or infinite-dimensional space, which can be used for classification, regression, or other tasks like outliers detection. Intuitively, a good separation is achieved by the hyperplane that has the largest distance to the nearest training-data point of any class (so-called functional margin), since in general the larger the margin, the lower the generalization error of the classifier.</a:t>
            </a:r>
          </a:p>
          <a:p>
            <a:pPr marL="146050" indent="0" algn="just">
              <a:buNone/>
            </a:pPr>
            <a:r>
              <a:rPr lang="en-US" sz="1200" dirty="0">
                <a:latin typeface="Verdana" panose="020B0604030504040204" pitchFamily="34" charset="0"/>
                <a:ea typeface="Verdana" panose="020B0604030504040204" pitchFamily="34" charset="0"/>
              </a:rPr>
              <a:t>Linear SVM:</a:t>
            </a:r>
          </a:p>
          <a:p>
            <a:pPr algn="just"/>
            <a:r>
              <a:rPr lang="en-IN" sz="1200" dirty="0">
                <a:latin typeface="Verdana" panose="020B0604030504040204" pitchFamily="34" charset="0"/>
                <a:ea typeface="Verdana" panose="020B0604030504040204" pitchFamily="34" charset="0"/>
              </a:rPr>
              <a:t>Hard-margin</a:t>
            </a:r>
          </a:p>
          <a:p>
            <a:pPr algn="just"/>
            <a:r>
              <a:rPr lang="en-IN" sz="1200" dirty="0">
                <a:latin typeface="Verdana" panose="020B0604030504040204" pitchFamily="34" charset="0"/>
                <a:ea typeface="Verdana" panose="020B0604030504040204" pitchFamily="34" charset="0"/>
              </a:rPr>
              <a:t>Soft-margin</a:t>
            </a:r>
          </a:p>
          <a:p>
            <a:endParaRPr lang="en-US" sz="1200" dirty="0">
              <a:latin typeface="Verdana" panose="020B0604030504040204" pitchFamily="34" charset="0"/>
              <a:ea typeface="Verdana" panose="020B0604030504040204" pitchFamily="34" charset="0"/>
            </a:endParaRPr>
          </a:p>
          <a:p>
            <a:endParaRPr lang="en-US" sz="1200" dirty="0">
              <a:latin typeface="Verdana" panose="020B0604030504040204" pitchFamily="34" charset="0"/>
              <a:ea typeface="Verdana" panose="020B0604030504040204" pitchFamily="34" charset="0"/>
            </a:endParaRPr>
          </a:p>
          <a:p>
            <a:endParaRPr lang="en-US" sz="1200" dirty="0">
              <a:latin typeface="Verdana" panose="020B0604030504040204" pitchFamily="34" charset="0"/>
              <a:ea typeface="Verdana" panose="020B0604030504040204" pitchFamily="34" charset="0"/>
            </a:endParaRPr>
          </a:p>
          <a:p>
            <a:pPr marL="146050" indent="0">
              <a:buNone/>
            </a:pP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Kernal</a:t>
            </a:r>
            <a:r>
              <a:rPr lang="en-US" sz="1200" dirty="0">
                <a:latin typeface="Verdana" panose="020B0604030504040204" pitchFamily="34" charset="0"/>
                <a:ea typeface="Verdana" panose="020B0604030504040204" pitchFamily="34" charset="0"/>
              </a:rPr>
              <a:t> machine</a:t>
            </a:r>
            <a:endParaRPr lang="en-IN" sz="12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695DF580-DF89-40D8-9A91-DFB6200ABD8D}"/>
              </a:ext>
            </a:extLst>
          </p:cNvPr>
          <p:cNvPicPr>
            <a:picLocks noChangeAspect="1"/>
          </p:cNvPicPr>
          <p:nvPr/>
        </p:nvPicPr>
        <p:blipFill>
          <a:blip r:embed="rId2"/>
          <a:stretch>
            <a:fillRect/>
          </a:stretch>
        </p:blipFill>
        <p:spPr>
          <a:xfrm>
            <a:off x="2684649" y="2917886"/>
            <a:ext cx="3368302" cy="1520839"/>
          </a:xfrm>
          <a:prstGeom prst="rect">
            <a:avLst/>
          </a:prstGeom>
        </p:spPr>
      </p:pic>
    </p:spTree>
    <p:extLst>
      <p:ext uri="{BB962C8B-B14F-4D97-AF65-F5344CB8AC3E}">
        <p14:creationId xmlns:p14="http://schemas.microsoft.com/office/powerpoint/2010/main" val="223741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574790-9EC5-456A-807D-1D3DF46EB2E5}"/>
              </a:ext>
            </a:extLst>
          </p:cNvPr>
          <p:cNvSpPr>
            <a:spLocks noGrp="1"/>
          </p:cNvSpPr>
          <p:nvPr>
            <p:ph type="title"/>
          </p:nvPr>
        </p:nvSpPr>
        <p:spPr/>
        <p:txBody>
          <a:bodyPr/>
          <a:lstStyle/>
          <a:p>
            <a:endParaRPr lang="en-IN" dirty="0"/>
          </a:p>
        </p:txBody>
      </p:sp>
      <p:sp>
        <p:nvSpPr>
          <p:cNvPr id="4" name="Text Placeholder 3">
            <a:extLst>
              <a:ext uri="{FF2B5EF4-FFF2-40B4-BE49-F238E27FC236}">
                <a16:creationId xmlns:a16="http://schemas.microsoft.com/office/drawing/2014/main" id="{DDE9BC9B-48CA-4834-B43F-11608476209D}"/>
              </a:ext>
            </a:extLst>
          </p:cNvPr>
          <p:cNvSpPr>
            <a:spLocks noGrp="1"/>
          </p:cNvSpPr>
          <p:nvPr>
            <p:ph type="body" idx="1"/>
          </p:nvPr>
        </p:nvSpPr>
        <p:spPr>
          <a:xfrm>
            <a:off x="819150" y="845600"/>
            <a:ext cx="7505700" cy="3593125"/>
          </a:xfrm>
        </p:spPr>
        <p:txBody>
          <a:bodyPr/>
          <a:lstStyle/>
          <a:p>
            <a:pPr marL="0" lvl="0" indent="0" algn="just" eaLnBrk="0" fontAlgn="base" hangingPunct="0">
              <a:lnSpc>
                <a:spcPct val="100000"/>
              </a:lnSpc>
              <a:spcBef>
                <a:spcPct val="0"/>
              </a:spcBef>
              <a:spcAft>
                <a:spcPct val="0"/>
              </a:spcAft>
              <a:buClrTx/>
              <a:buSzTx/>
              <a:buNone/>
            </a:pPr>
            <a:r>
              <a:rPr lang="en-US" altLang="en-US" sz="1400" b="1" dirty="0">
                <a:solidFill>
                  <a:srgbClr val="222222"/>
                </a:solidFill>
                <a:latin typeface="Verdana" panose="020B0604030504040204" pitchFamily="34" charset="0"/>
                <a:ea typeface="Verdana" panose="020B0604030504040204" pitchFamily="34" charset="0"/>
                <a:cs typeface="Arial" panose="020B0604020202020204" pitchFamily="34" charset="0"/>
              </a:rPr>
              <a:t>Linear SVM</a:t>
            </a:r>
          </a:p>
          <a:p>
            <a:pPr marL="0" lvl="0" indent="0" eaLnBrk="0" fontAlgn="base" hangingPunct="0">
              <a:lnSpc>
                <a:spcPct val="100000"/>
              </a:lnSpc>
              <a:spcBef>
                <a:spcPct val="0"/>
              </a:spcBef>
              <a:spcAft>
                <a:spcPct val="0"/>
              </a:spcAft>
              <a:buClrTx/>
              <a:buSzTx/>
              <a:buNone/>
            </a:pPr>
            <a:endParaRPr lang="en-US" altLang="en-US" sz="1200" dirty="0">
              <a:solidFill>
                <a:srgbClr val="222222"/>
              </a:solidFill>
              <a:latin typeface="Verdana" panose="020B0604030504040204" pitchFamily="34" charset="0"/>
              <a:ea typeface="Verdana" panose="020B0604030504040204" pitchFamily="34" charset="0"/>
              <a:cs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en-US" sz="1200" dirty="0">
                <a:solidFill>
                  <a:srgbClr val="222222"/>
                </a:solidFill>
                <a:latin typeface="Verdana" panose="020B0604030504040204" pitchFamily="34" charset="0"/>
                <a:ea typeface="Verdana" panose="020B0604030504040204" pitchFamily="34" charset="0"/>
                <a:cs typeface="Arial" panose="020B0604020202020204" pitchFamily="34" charset="0"/>
              </a:rPr>
              <a:t>Any</a:t>
            </a:r>
            <a:r>
              <a:rPr lang="en-US" altLang="en-US" sz="1200" dirty="0">
                <a:solidFill>
                  <a:schemeClr val="tx2">
                    <a:lumMod val="10000"/>
                  </a:schemeClr>
                </a:solidFill>
                <a:latin typeface="Verdana" panose="020B0604030504040204" pitchFamily="34" charset="0"/>
                <a:ea typeface="Verdana" panose="020B0604030504040204" pitchFamily="34" charset="0"/>
                <a:cs typeface="Arial" panose="020B0604020202020204" pitchFamily="34" charset="0"/>
              </a:rPr>
              <a:t> hyperplane</a:t>
            </a:r>
            <a:r>
              <a:rPr lang="en-US" altLang="en-US" sz="1200" dirty="0">
                <a:solidFill>
                  <a:srgbClr val="222222"/>
                </a:solidFill>
                <a:latin typeface="Verdana" panose="020B0604030504040204" pitchFamily="34" charset="0"/>
                <a:ea typeface="Verdana" panose="020B0604030504040204" pitchFamily="34" charset="0"/>
                <a:cs typeface="Arial" panose="020B0604020202020204" pitchFamily="34" charset="0"/>
              </a:rPr>
              <a:t> can be written as the set of points satisfying</a:t>
            </a:r>
            <a:r>
              <a:rPr lang="en-US" altLang="en-US" sz="1200" dirty="0">
                <a:solidFill>
                  <a:schemeClr val="tx1"/>
                </a:solidFill>
                <a:latin typeface="Verdana" panose="020B0604030504040204" pitchFamily="34" charset="0"/>
                <a:ea typeface="Verdana" panose="020B0604030504040204" pitchFamily="34" charset="0"/>
              </a:rPr>
              <a:t> </a:t>
            </a:r>
            <a:r>
              <a:rPr lang="en-US" altLang="en-US" sz="1200" dirty="0">
                <a:solidFill>
                  <a:srgbClr val="222222"/>
                </a:solidFill>
                <a:latin typeface="Verdana" panose="020B0604030504040204" pitchFamily="34" charset="0"/>
                <a:ea typeface="Verdana" panose="020B0604030504040204" pitchFamily="34" charset="0"/>
                <a:cs typeface="Arial" panose="020B0604020202020204" pitchFamily="34" charset="0"/>
              </a:rPr>
              <a:t>where is the (not necessarily normalized) </a:t>
            </a:r>
            <a:r>
              <a:rPr lang="en-US" altLang="en-US" sz="1200" dirty="0">
                <a:solidFill>
                  <a:schemeClr val="tx2">
                    <a:lumMod val="10000"/>
                  </a:schemeClr>
                </a:solidFill>
                <a:latin typeface="Verdana" panose="020B0604030504040204" pitchFamily="34" charset="0"/>
                <a:ea typeface="Verdana" panose="020B0604030504040204" pitchFamily="34" charset="0"/>
                <a:cs typeface="Arial" panose="020B0604020202020204" pitchFamily="34" charset="0"/>
              </a:rPr>
              <a:t>normal vector</a:t>
            </a:r>
            <a:r>
              <a:rPr lang="en-US" altLang="en-US" sz="1200" dirty="0">
                <a:solidFill>
                  <a:srgbClr val="222222"/>
                </a:solidFill>
                <a:latin typeface="Verdana" panose="020B0604030504040204" pitchFamily="34" charset="0"/>
                <a:ea typeface="Verdana" panose="020B0604030504040204" pitchFamily="34" charset="0"/>
                <a:cs typeface="Arial" panose="020B0604020202020204" pitchFamily="34" charset="0"/>
              </a:rPr>
              <a:t> to the hyperplane. This is much like </a:t>
            </a:r>
            <a:r>
              <a:rPr lang="en-US" altLang="en-US" sz="1200" dirty="0">
                <a:solidFill>
                  <a:schemeClr val="tx2">
                    <a:lumMod val="10000"/>
                  </a:schemeClr>
                </a:solidFill>
                <a:latin typeface="Verdana" panose="020B0604030504040204" pitchFamily="34" charset="0"/>
                <a:ea typeface="Verdana" panose="020B0604030504040204" pitchFamily="34" charset="0"/>
                <a:cs typeface="Arial" panose="020B0604020202020204" pitchFamily="34" charset="0"/>
              </a:rPr>
              <a:t>Hesse</a:t>
            </a:r>
            <a:r>
              <a:rPr lang="en-US" altLang="en-US" sz="1200" u="sng" dirty="0">
                <a:solidFill>
                  <a:schemeClr val="tx2">
                    <a:lumMod val="10000"/>
                  </a:schemeClr>
                </a:solidFill>
                <a:latin typeface="Verdana" panose="020B0604030504040204" pitchFamily="34" charset="0"/>
                <a:ea typeface="Verdana" panose="020B0604030504040204" pitchFamily="34" charset="0"/>
                <a:cs typeface="Arial" panose="020B0604020202020204" pitchFamily="34" charset="0"/>
              </a:rPr>
              <a:t> </a:t>
            </a:r>
            <a:r>
              <a:rPr lang="en-US" altLang="en-US" sz="1200" dirty="0">
                <a:solidFill>
                  <a:schemeClr val="tx2">
                    <a:lumMod val="10000"/>
                  </a:schemeClr>
                </a:solidFill>
                <a:latin typeface="Verdana" panose="020B0604030504040204" pitchFamily="34" charset="0"/>
                <a:ea typeface="Verdana" panose="020B0604030504040204" pitchFamily="34" charset="0"/>
                <a:cs typeface="Arial" panose="020B0604020202020204" pitchFamily="34" charset="0"/>
              </a:rPr>
              <a:t>normal</a:t>
            </a:r>
            <a:r>
              <a:rPr lang="en-US" altLang="en-US" sz="1200" u="sng" dirty="0">
                <a:solidFill>
                  <a:schemeClr val="tx2">
                    <a:lumMod val="10000"/>
                  </a:schemeClr>
                </a:solidFill>
                <a:latin typeface="Verdana" panose="020B0604030504040204" pitchFamily="34" charset="0"/>
                <a:ea typeface="Verdana" panose="020B0604030504040204" pitchFamily="34" charset="0"/>
                <a:cs typeface="Arial" panose="020B0604020202020204" pitchFamily="34" charset="0"/>
              </a:rPr>
              <a:t> </a:t>
            </a:r>
            <a:r>
              <a:rPr lang="en-US" altLang="en-US" sz="1200" dirty="0">
                <a:solidFill>
                  <a:schemeClr val="tx2">
                    <a:lumMod val="10000"/>
                  </a:schemeClr>
                </a:solidFill>
                <a:latin typeface="Verdana" panose="020B0604030504040204" pitchFamily="34" charset="0"/>
                <a:ea typeface="Verdana" panose="020B0604030504040204" pitchFamily="34" charset="0"/>
                <a:cs typeface="Arial" panose="020B0604020202020204" pitchFamily="34" charset="0"/>
              </a:rPr>
              <a:t>form</a:t>
            </a:r>
            <a:r>
              <a:rPr lang="en-US" altLang="en-US" sz="1200" dirty="0">
                <a:solidFill>
                  <a:srgbClr val="222222"/>
                </a:solidFill>
                <a:latin typeface="Verdana" panose="020B0604030504040204" pitchFamily="34" charset="0"/>
                <a:ea typeface="Verdana" panose="020B0604030504040204" pitchFamily="34" charset="0"/>
                <a:cs typeface="Arial" panose="020B0604020202020204" pitchFamily="34" charset="0"/>
              </a:rPr>
              <a:t>, except that  is not necessarily a unit vector. The parameter  determines the offset of the hyperplane from the origin along the normal vector .</a:t>
            </a:r>
            <a:br>
              <a:rPr lang="en-US" altLang="en-US" sz="1800" dirty="0">
                <a:solidFill>
                  <a:schemeClr val="tx1"/>
                </a:solidFill>
                <a:latin typeface="Arial" panose="020B0604020202020204" pitchFamily="34" charset="0"/>
              </a:rPr>
            </a:br>
            <a:endParaRPr lang="en-US" altLang="en-US" sz="18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sz="1400" b="1" dirty="0">
                <a:latin typeface="Verdana" panose="020B0604030504040204" pitchFamily="34" charset="0"/>
                <a:ea typeface="Verdana" panose="020B0604030504040204" pitchFamily="34" charset="0"/>
              </a:rPr>
              <a:t>Non-Linear SVM classification</a:t>
            </a:r>
          </a:p>
          <a:p>
            <a:pPr marL="146050" indent="0" algn="just">
              <a:buNone/>
            </a:pPr>
            <a:r>
              <a:rPr lang="en-IN" sz="1200" dirty="0">
                <a:latin typeface="Verdana" panose="020B0604030504040204" pitchFamily="34" charset="0"/>
                <a:ea typeface="Verdana" panose="020B0604030504040204" pitchFamily="34" charset="0"/>
              </a:rPr>
              <a:t>A way to create </a:t>
            </a:r>
            <a:r>
              <a:rPr lang="en-US" sz="1200" dirty="0">
                <a:latin typeface="Verdana" panose="020B0604030504040204" pitchFamily="34" charset="0"/>
                <a:ea typeface="Verdana" panose="020B0604030504040204" pitchFamily="34" charset="0"/>
              </a:rPr>
              <a:t>nonlinear classifiers by applying the kernel trick </a:t>
            </a:r>
            <a:r>
              <a:rPr lang="en-IN" sz="1200" dirty="0">
                <a:latin typeface="Verdana" panose="020B0604030504040204" pitchFamily="34" charset="0"/>
                <a:ea typeface="Verdana" panose="020B0604030504040204" pitchFamily="34" charset="0"/>
              </a:rPr>
              <a:t> to maximum-margin hyperplanes.</a:t>
            </a:r>
            <a:r>
              <a:rPr lang="en-US" sz="1200" dirty="0">
                <a:latin typeface="Verdana" panose="020B0604030504040204" pitchFamily="34" charset="0"/>
                <a:ea typeface="Verdana" panose="020B0604030504040204" pitchFamily="34" charset="0"/>
              </a:rPr>
              <a:t>The resulting algorithm is formally similar, except that every dot product is replaced by a nonlinear kernel function. This allows the algorithm to fit the maximum-margin hyperplane in a transformed feature space. The transformation may be nonlinear and the transformed space high-dimensional; although the classifier is a hyperplane in the transformed feature space, it may be nonlinear in the original input space.</a:t>
            </a:r>
            <a:endParaRPr lang="en-IN" sz="1200" dirty="0">
              <a:latin typeface="Verdana" panose="020B0604030504040204" pitchFamily="34" charset="0"/>
              <a:ea typeface="Verdana" panose="020B0604030504040204" pitchFamily="34" charset="0"/>
            </a:endParaRPr>
          </a:p>
          <a:p>
            <a:pPr marL="146050" indent="0">
              <a:buNone/>
            </a:pPr>
            <a:endParaRPr lang="en-US" sz="1400" b="1" dirty="0">
              <a:latin typeface="Verdana" panose="020B0604030504040204" pitchFamily="34" charset="0"/>
              <a:ea typeface="Verdana" panose="020B0604030504040204" pitchFamily="34" charset="0"/>
            </a:endParaRPr>
          </a:p>
        </p:txBody>
      </p:sp>
      <p:sp>
        <p:nvSpPr>
          <p:cNvPr id="5" name="Rectangle 2">
            <a:extLst>
              <a:ext uri="{FF2B5EF4-FFF2-40B4-BE49-F238E27FC236}">
                <a16:creationId xmlns:a16="http://schemas.microsoft.com/office/drawing/2014/main" id="{AEA3BC03-B7F8-4795-BF0A-2455661A7C86}"/>
              </a:ext>
            </a:extLst>
          </p:cNvPr>
          <p:cNvSpPr>
            <a:spLocks noChangeArrowheads="1"/>
          </p:cNvSpPr>
          <p:nvPr/>
        </p:nvSpPr>
        <p:spPr bwMode="auto">
          <a:xfrm>
            <a:off x="0" y="66063"/>
            <a:ext cx="256464" cy="325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AutoShape 3" descr="{\vec {x}}">
            <a:extLst>
              <a:ext uri="{FF2B5EF4-FFF2-40B4-BE49-F238E27FC236}">
                <a16:creationId xmlns:a16="http://schemas.microsoft.com/office/drawing/2014/main" id="{1259C6F3-7948-4F56-8382-27A76B1DEF59}"/>
              </a:ext>
            </a:extLst>
          </p:cNvPr>
          <p:cNvSpPr>
            <a:spLocks noChangeAspect="1" noChangeArrowheads="1"/>
          </p:cNvSpPr>
          <p:nvPr/>
        </p:nvSpPr>
        <p:spPr bwMode="auto">
          <a:xfrm>
            <a:off x="3021013"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displaystyle {\vec {w}}\cdot {\vec {x}}-b=0,}">
            <a:extLst>
              <a:ext uri="{FF2B5EF4-FFF2-40B4-BE49-F238E27FC236}">
                <a16:creationId xmlns:a16="http://schemas.microsoft.com/office/drawing/2014/main" id="{211E1755-FF57-42FB-8D7E-2B84ADB0A43C}"/>
              </a:ext>
            </a:extLst>
          </p:cNvPr>
          <p:cNvSpPr>
            <a:spLocks noChangeAspect="1" noChangeArrowheads="1"/>
          </p:cNvSpPr>
          <p:nvPr/>
        </p:nvSpPr>
        <p:spPr bwMode="auto">
          <a:xfrm>
            <a:off x="196850" y="-411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5" descr="{\vec {w}}">
            <a:extLst>
              <a:ext uri="{FF2B5EF4-FFF2-40B4-BE49-F238E27FC236}">
                <a16:creationId xmlns:a16="http://schemas.microsoft.com/office/drawing/2014/main" id="{1455764E-6CCD-46A8-9569-5DF0461D43ED}"/>
              </a:ext>
            </a:extLst>
          </p:cNvPr>
          <p:cNvSpPr>
            <a:spLocks noChangeAspect="1" noChangeArrowheads="1"/>
          </p:cNvSpPr>
          <p:nvPr/>
        </p:nvSpPr>
        <p:spPr bwMode="auto">
          <a:xfrm>
            <a:off x="576263" y="-1222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vec {w}}">
            <a:extLst>
              <a:ext uri="{FF2B5EF4-FFF2-40B4-BE49-F238E27FC236}">
                <a16:creationId xmlns:a16="http://schemas.microsoft.com/office/drawing/2014/main" id="{207CCF4B-5D49-4861-A074-67C52F40C109}"/>
              </a:ext>
            </a:extLst>
          </p:cNvPr>
          <p:cNvSpPr>
            <a:spLocks noChangeAspect="1" noChangeArrowheads="1"/>
          </p:cNvSpPr>
          <p:nvPr/>
        </p:nvSpPr>
        <p:spPr bwMode="auto">
          <a:xfrm>
            <a:off x="7575550" y="-1222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7" descr="{\tfrac {b}{\|{\vec {w}}\|}}">
            <a:extLst>
              <a:ext uri="{FF2B5EF4-FFF2-40B4-BE49-F238E27FC236}">
                <a16:creationId xmlns:a16="http://schemas.microsoft.com/office/drawing/2014/main" id="{BA9C53D6-73B3-4671-AE58-14C418712430}"/>
              </a:ext>
            </a:extLst>
          </p:cNvPr>
          <p:cNvSpPr>
            <a:spLocks noChangeAspect="1" noChangeArrowheads="1"/>
          </p:cNvSpPr>
          <p:nvPr/>
        </p:nvSpPr>
        <p:spPr bwMode="auto">
          <a:xfrm>
            <a:off x="10639425" y="-1222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8" descr="{\vec {w}}">
            <a:extLst>
              <a:ext uri="{FF2B5EF4-FFF2-40B4-BE49-F238E27FC236}">
                <a16:creationId xmlns:a16="http://schemas.microsoft.com/office/drawing/2014/main" id="{41E2FD4C-9100-4E2A-98EB-514247D2CF12}"/>
              </a:ext>
            </a:extLst>
          </p:cNvPr>
          <p:cNvSpPr>
            <a:spLocks noChangeAspect="1" noChangeArrowheads="1"/>
          </p:cNvSpPr>
          <p:nvPr/>
        </p:nvSpPr>
        <p:spPr bwMode="auto">
          <a:xfrm>
            <a:off x="15495588" y="-1222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6158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9A4F33-9653-4A63-94EE-48EB30983C51}"/>
              </a:ext>
            </a:extLst>
          </p:cNvPr>
          <p:cNvSpPr>
            <a:spLocks noGrp="1"/>
          </p:cNvSpPr>
          <p:nvPr>
            <p:ph type="title"/>
          </p:nvPr>
        </p:nvSpPr>
        <p:spPr/>
        <p:txBody>
          <a:bodyPr/>
          <a:lstStyle/>
          <a:p>
            <a:endParaRPr lang="en-IN" dirty="0"/>
          </a:p>
        </p:txBody>
      </p:sp>
      <p:sp>
        <p:nvSpPr>
          <p:cNvPr id="4" name="Text Placeholder 3">
            <a:extLst>
              <a:ext uri="{FF2B5EF4-FFF2-40B4-BE49-F238E27FC236}">
                <a16:creationId xmlns:a16="http://schemas.microsoft.com/office/drawing/2014/main" id="{95311EBC-C64C-44B7-93DB-EC2CE43864B7}"/>
              </a:ext>
            </a:extLst>
          </p:cNvPr>
          <p:cNvSpPr>
            <a:spLocks noGrp="1"/>
          </p:cNvSpPr>
          <p:nvPr>
            <p:ph type="body" idx="1"/>
          </p:nvPr>
        </p:nvSpPr>
        <p:spPr>
          <a:xfrm>
            <a:off x="819150" y="894522"/>
            <a:ext cx="7505700" cy="3544203"/>
          </a:xfrm>
        </p:spPr>
        <p:txBody>
          <a:bodyPr/>
          <a:lstStyle/>
          <a:p>
            <a:pPr marL="146050" indent="0" algn="just">
              <a:buNone/>
            </a:pPr>
            <a:r>
              <a:rPr lang="en-US" sz="1600" dirty="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rPr>
              <a:t>Naïve Bayes Classifier:</a:t>
            </a:r>
          </a:p>
          <a:p>
            <a:pPr marL="146050" indent="0" algn="just">
              <a:buNone/>
            </a:pPr>
            <a:endParaRPr lang="en-IN" sz="1200" dirty="0">
              <a:latin typeface="Verdana" panose="020B0604030504040204" pitchFamily="34" charset="0"/>
              <a:ea typeface="Verdana" panose="020B0604030504040204" pitchFamily="34" charset="0"/>
              <a:cs typeface="Verdana" panose="020B0604030504040204" pitchFamily="34" charset="0"/>
            </a:endParaRPr>
          </a:p>
          <a:p>
            <a:pPr algn="just"/>
            <a:r>
              <a:rPr lang="en-IN" sz="1200" dirty="0">
                <a:latin typeface="Verdana" panose="020B0604030504040204" pitchFamily="34" charset="0"/>
                <a:ea typeface="Verdana" panose="020B0604030504040204" pitchFamily="34" charset="0"/>
                <a:cs typeface="Verdana" panose="020B0604030504040204" pitchFamily="34" charset="0"/>
              </a:rPr>
              <a:t>The Naive Bayes classifier algorithm uses conditional independence; it believes that an attribute value of a given class is independent of the values of other attributes. Web based health care detection was proposed by </a:t>
            </a:r>
            <a:r>
              <a:rPr lang="en-IN" sz="1200" dirty="0" err="1">
                <a:latin typeface="Verdana" panose="020B0604030504040204" pitchFamily="34" charset="0"/>
                <a:ea typeface="Verdana" panose="020B0604030504040204" pitchFamily="34" charset="0"/>
                <a:cs typeface="Verdana" panose="020B0604030504040204" pitchFamily="34" charset="0"/>
              </a:rPr>
              <a:t>S.Indhumathi.etl</a:t>
            </a:r>
            <a:r>
              <a:rPr lang="en-IN" sz="1200" dirty="0">
                <a:latin typeface="Verdana" panose="020B0604030504040204" pitchFamily="34" charset="0"/>
                <a:ea typeface="Verdana" panose="020B0604030504040204" pitchFamily="34" charset="0"/>
                <a:cs typeface="Verdana" panose="020B0604030504040204" pitchFamily="34" charset="0"/>
              </a:rPr>
              <a:t>  has suggested a prediction of high risk heart disease using a Naïve Bayes algorithm. </a:t>
            </a:r>
          </a:p>
          <a:p>
            <a:pPr marL="146050" indent="0">
              <a:buNone/>
            </a:pPr>
            <a:endParaRPr lang="en-IN" dirty="0"/>
          </a:p>
        </p:txBody>
      </p:sp>
    </p:spTree>
    <p:extLst>
      <p:ext uri="{BB962C8B-B14F-4D97-AF65-F5344CB8AC3E}">
        <p14:creationId xmlns:p14="http://schemas.microsoft.com/office/powerpoint/2010/main" val="349321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C0B2D5-D4D2-4707-B2A8-B9917E8FAF45}"/>
              </a:ext>
            </a:extLst>
          </p:cNvPr>
          <p:cNvSpPr>
            <a:spLocks noGrp="1"/>
          </p:cNvSpPr>
          <p:nvPr>
            <p:ph type="title"/>
          </p:nvPr>
        </p:nvSpPr>
        <p:spPr/>
        <p:txBody>
          <a:bodyPr/>
          <a:lstStyle/>
          <a:p>
            <a:r>
              <a:rPr lang="en-US" dirty="0"/>
              <a:t>Module Description</a:t>
            </a:r>
            <a:endParaRPr lang="en-IN" dirty="0"/>
          </a:p>
        </p:txBody>
      </p:sp>
      <p:sp>
        <p:nvSpPr>
          <p:cNvPr id="4" name="Text Placeholder 3">
            <a:extLst>
              <a:ext uri="{FF2B5EF4-FFF2-40B4-BE49-F238E27FC236}">
                <a16:creationId xmlns:a16="http://schemas.microsoft.com/office/drawing/2014/main" id="{EEB4D95D-F2AB-4841-B834-34D9140CD15A}"/>
              </a:ext>
            </a:extLst>
          </p:cNvPr>
          <p:cNvSpPr>
            <a:spLocks noGrp="1"/>
          </p:cNvSpPr>
          <p:nvPr>
            <p:ph type="body" idx="1"/>
          </p:nvPr>
        </p:nvSpPr>
        <p:spPr/>
        <p:txBody>
          <a:bodyPr/>
          <a:lstStyle/>
          <a:p>
            <a:r>
              <a:rPr lang="en-US" sz="1200" dirty="0">
                <a:latin typeface="Verdana" panose="020B0604030504040204" pitchFamily="34" charset="0"/>
                <a:ea typeface="Verdana" panose="020B0604030504040204" pitchFamily="34" charset="0"/>
              </a:rPr>
              <a:t>User Module</a:t>
            </a:r>
          </a:p>
          <a:p>
            <a:r>
              <a:rPr lang="en-US" sz="1200" dirty="0">
                <a:latin typeface="Verdana" panose="020B0604030504040204" pitchFamily="34" charset="0"/>
                <a:ea typeface="Verdana" panose="020B0604030504040204" pitchFamily="34" charset="0"/>
              </a:rPr>
              <a:t>Doctor Module</a:t>
            </a:r>
          </a:p>
          <a:p>
            <a:r>
              <a:rPr lang="en-US" sz="1200" dirty="0">
                <a:latin typeface="Verdana" panose="020B0604030504040204" pitchFamily="34" charset="0"/>
                <a:ea typeface="Verdana" panose="020B0604030504040204" pitchFamily="34" charset="0"/>
              </a:rPr>
              <a:t>Classification and Clustering Module</a:t>
            </a:r>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7369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C8B056-693D-4062-A8B6-2E2A5149C54E}"/>
              </a:ext>
            </a:extLst>
          </p:cNvPr>
          <p:cNvSpPr>
            <a:spLocks noGrp="1"/>
          </p:cNvSpPr>
          <p:nvPr>
            <p:ph type="title"/>
          </p:nvPr>
        </p:nvSpPr>
        <p:spPr/>
        <p:txBody>
          <a:bodyPr/>
          <a:lstStyle/>
          <a:p>
            <a:r>
              <a:rPr lang="en-US" dirty="0"/>
              <a:t>User Module</a:t>
            </a:r>
            <a:endParaRPr lang="en-IN" dirty="0"/>
          </a:p>
        </p:txBody>
      </p:sp>
      <p:sp>
        <p:nvSpPr>
          <p:cNvPr id="4" name="Text Placeholder 3">
            <a:extLst>
              <a:ext uri="{FF2B5EF4-FFF2-40B4-BE49-F238E27FC236}">
                <a16:creationId xmlns:a16="http://schemas.microsoft.com/office/drawing/2014/main" id="{5EB7BF65-719E-4732-834C-85BF5673E031}"/>
              </a:ext>
            </a:extLst>
          </p:cNvPr>
          <p:cNvSpPr>
            <a:spLocks noGrp="1"/>
          </p:cNvSpPr>
          <p:nvPr>
            <p:ph type="body" idx="1"/>
          </p:nvPr>
        </p:nvSpPr>
        <p:spPr>
          <a:xfrm>
            <a:off x="819150" y="1800200"/>
            <a:ext cx="7505700" cy="2638525"/>
          </a:xfrm>
        </p:spPr>
        <p:txBody>
          <a:bodyPr/>
          <a:lstStyle/>
          <a:p>
            <a:r>
              <a:rPr lang="en-US" sz="1200" dirty="0">
                <a:latin typeface="Verdana" panose="020B0604030504040204" pitchFamily="34" charset="0"/>
                <a:ea typeface="Verdana" panose="020B0604030504040204" pitchFamily="34" charset="0"/>
              </a:rPr>
              <a:t>With datasets already acquired from the UCI Machine learning </a:t>
            </a:r>
            <a:r>
              <a:rPr lang="en-US" sz="1200" dirty="0" err="1">
                <a:latin typeface="Verdana" panose="020B0604030504040204" pitchFamily="34" charset="0"/>
                <a:ea typeface="Verdana" panose="020B0604030504040204" pitchFamily="34" charset="0"/>
              </a:rPr>
              <a:t>repository,we</a:t>
            </a:r>
            <a:r>
              <a:rPr lang="en-US" sz="1200" dirty="0">
                <a:latin typeface="Verdana" panose="020B0604030504040204" pitchFamily="34" charset="0"/>
                <a:ea typeface="Verdana" panose="020B0604030504040204" pitchFamily="34" charset="0"/>
              </a:rPr>
              <a:t> can now proceed with collecting the details of the patients.</a:t>
            </a:r>
          </a:p>
          <a:p>
            <a:r>
              <a:rPr lang="en-US" sz="1200" dirty="0">
                <a:latin typeface="Verdana" panose="020B0604030504040204" pitchFamily="34" charset="0"/>
                <a:ea typeface="Verdana" panose="020B0604030504040204" pitchFamily="34" charset="0"/>
              </a:rPr>
              <a:t>Data like the patients </a:t>
            </a:r>
            <a:r>
              <a:rPr lang="en-US" sz="1200" dirty="0" err="1">
                <a:latin typeface="Verdana" panose="020B0604030504040204" pitchFamily="34" charset="0"/>
                <a:ea typeface="Verdana" panose="020B0604030504040204" pitchFamily="34" charset="0"/>
              </a:rPr>
              <a:t>name,blood</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group,Address,Phone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Number,sex,weight,Height</a:t>
            </a:r>
            <a:r>
              <a:rPr lang="en-US" sz="1200" dirty="0">
                <a:latin typeface="Verdana" panose="020B0604030504040204" pitchFamily="34" charset="0"/>
                <a:ea typeface="Verdana" panose="020B0604030504040204" pitchFamily="34" charset="0"/>
              </a:rPr>
              <a:t> are collected from the patients themselves to help with the creation of an individual user account.</a:t>
            </a:r>
          </a:p>
          <a:p>
            <a:r>
              <a:rPr lang="en-US" sz="1200" dirty="0">
                <a:latin typeface="Verdana" panose="020B0604030504040204" pitchFamily="34" charset="0"/>
                <a:ea typeface="Verdana" panose="020B0604030504040204" pitchFamily="34" charset="0"/>
              </a:rPr>
              <a:t>Already registered user can directly start </a:t>
            </a:r>
            <a:r>
              <a:rPr lang="en-US" sz="1200" dirty="0" err="1">
                <a:latin typeface="Verdana" panose="020B0604030504040204" pitchFamily="34" charset="0"/>
                <a:ea typeface="Verdana" panose="020B0604030504040204" pitchFamily="34" charset="0"/>
              </a:rPr>
              <a:t>acceesing</a:t>
            </a:r>
            <a:r>
              <a:rPr lang="en-US" sz="1200" dirty="0">
                <a:latin typeface="Verdana" panose="020B0604030504040204" pitchFamily="34" charset="0"/>
                <a:ea typeface="Verdana" panose="020B0604030504040204" pitchFamily="34" charset="0"/>
              </a:rPr>
              <a:t> the system with the help of the user id and password provided.</a:t>
            </a:r>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98339224"/>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593</Words>
  <Application>Microsoft Office PowerPoint</Application>
  <PresentationFormat>On-screen Show (16:9)</PresentationFormat>
  <Paragraphs>75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Arial</vt:lpstr>
      <vt:lpstr>Nunito</vt:lpstr>
      <vt:lpstr>Verdana</vt:lpstr>
      <vt:lpstr>Century Gothic</vt:lpstr>
      <vt:lpstr>Shift</vt:lpstr>
      <vt:lpstr>Heart Disease Prediction using Data Mining Techniques</vt:lpstr>
      <vt:lpstr>Abstract:</vt:lpstr>
      <vt:lpstr>PowerPoint Presentation</vt:lpstr>
      <vt:lpstr>Algorithms:</vt:lpstr>
      <vt:lpstr>PowerPoint Presentation</vt:lpstr>
      <vt:lpstr>PowerPoint Presentation</vt:lpstr>
      <vt:lpstr>PowerPoint Presentation</vt:lpstr>
      <vt:lpstr>Module Description</vt:lpstr>
      <vt:lpstr>User Module</vt:lpstr>
      <vt:lpstr>Doctor Module</vt:lpstr>
      <vt:lpstr>Classifier module</vt:lpstr>
      <vt:lpstr>Implementation(sample Code)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Data Mining Techniques</dc:title>
  <dc:creator>exam1</dc:creator>
  <cp:lastModifiedBy>Chowdary Manikanta Yarramaneni</cp:lastModifiedBy>
  <cp:revision>45</cp:revision>
  <dcterms:modified xsi:type="dcterms:W3CDTF">2019-04-30T03:39:18Z</dcterms:modified>
</cp:coreProperties>
</file>