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4" r:id="rId6"/>
    <p:sldId id="261" r:id="rId7"/>
    <p:sldId id="272" r:id="rId8"/>
    <p:sldId id="275" r:id="rId9"/>
    <p:sldId id="276" r:id="rId10"/>
    <p:sldId id="278" r:id="rId11"/>
    <p:sldId id="27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94660"/>
  </p:normalViewPr>
  <p:slideViewPr>
    <p:cSldViewPr snapToGrid="0">
      <p:cViewPr varScale="1">
        <p:scale>
          <a:sx n="71" d="100"/>
          <a:sy n="71" d="100"/>
        </p:scale>
        <p:origin x="86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C5480F-9844-41D7-871F-C38500BBD0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E7E3D1-8EFB-40C2-AA49-31C8D83EDE9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C5480F-9844-41D7-871F-C38500BBD0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E7E3D1-8EFB-40C2-AA49-31C8D83EDE9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C5480F-9844-41D7-871F-C38500BBD0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E7E3D1-8EFB-40C2-AA49-31C8D83EDE96}"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32C5480F-9844-41D7-871F-C38500BBD0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E7E3D1-8EFB-40C2-AA49-31C8D83EDE9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32C5480F-9844-41D7-871F-C38500BBD0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E7E3D1-8EFB-40C2-AA49-31C8D83EDE96}"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32C5480F-9844-41D7-871F-C38500BBD0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E7E3D1-8EFB-40C2-AA49-31C8D83EDE9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2C5480F-9844-41D7-871F-C38500BBD0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E7E3D1-8EFB-40C2-AA49-31C8D83EDE96}"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2C5480F-9844-41D7-871F-C38500BBD0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E7E3D1-8EFB-40C2-AA49-31C8D83EDE9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2C5480F-9844-41D7-871F-C38500BBD0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E7E3D1-8EFB-40C2-AA49-31C8D83EDE9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C5480F-9844-41D7-871F-C38500BBD0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E7E3D1-8EFB-40C2-AA49-31C8D83EDE9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2C5480F-9844-41D7-871F-C38500BBD0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E7E3D1-8EFB-40C2-AA49-31C8D83EDE9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2C5480F-9844-41D7-871F-C38500BBD0B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E7E3D1-8EFB-40C2-AA49-31C8D83EDE9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5480F-9844-41D7-871F-C38500BBD0B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E7E3D1-8EFB-40C2-AA49-31C8D83EDE9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5480F-9844-41D7-871F-C38500BBD0B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E7E3D1-8EFB-40C2-AA49-31C8D83EDE9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C5480F-9844-41D7-871F-C38500BBD0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E7E3D1-8EFB-40C2-AA49-31C8D83EDE9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C5480F-9844-41D7-871F-C38500BBD0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E7E3D1-8EFB-40C2-AA49-31C8D83EDE9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C5480F-9844-41D7-871F-C38500BBD0BA}"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E7E3D1-8EFB-40C2-AA49-31C8D83EDE9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1"/>
          <a:stretch>
            <a:fillRect/>
          </a:stretch>
        </p:blipFill>
        <p:spPr>
          <a:xfrm>
            <a:off x="1420495" y="307975"/>
            <a:ext cx="10619105" cy="6402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798320" y="711835"/>
            <a:ext cx="10171430" cy="61461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8450" y="2095500"/>
            <a:ext cx="7219950" cy="1862048"/>
          </a:xfrm>
          <a:prstGeom prst="rect">
            <a:avLst/>
          </a:prstGeom>
          <a:noFill/>
        </p:spPr>
        <p:txBody>
          <a:bodyPr wrap="square" rtlCol="0">
            <a:spAutoFit/>
          </a:bodyPr>
          <a:lstStyle/>
          <a:p>
            <a:r>
              <a:rPr lang="en-US" sz="11500" dirty="0">
                <a:ln>
                  <a:solidFill>
                    <a:srgbClr val="FFC000"/>
                  </a:solidFill>
                </a:ln>
                <a:effectLst>
                  <a:glow rad="101600">
                    <a:schemeClr val="accent1">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Thank You</a:t>
            </a:r>
            <a:endParaRPr lang="en-IN" sz="11500" dirty="0">
              <a:ln>
                <a:solidFill>
                  <a:srgbClr val="FFC000"/>
                </a:solidFill>
              </a:ln>
              <a:effectLst>
                <a:glow rad="101600">
                  <a:schemeClr val="accent1">
                    <a:satMod val="175000"/>
                    <a:alpha val="40000"/>
                  </a:schemeClr>
                </a:glow>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30325" y="2787650"/>
            <a:ext cx="5962015" cy="3905885"/>
          </a:xfrm>
          <a:prstGeom prst="rect">
            <a:avLst/>
          </a:prstGeom>
          <a:noFill/>
        </p:spPr>
        <p:txBody>
          <a:bodyPr wrap="square" rtlCol="0">
            <a:no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Cache DNS</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Primary DNS</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Secondary DNS</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Forwarder</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AD Integrated</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IP confirguration and Flush DNS</a:t>
            </a:r>
            <a:endParaRPr lang="en-US" sz="2400">
              <a:latin typeface="Times New Roman" panose="02020603050405020304" pitchFamily="18" charset="0"/>
              <a:cs typeface="Times New Roman" panose="02020603050405020304" pitchFamily="18" charset="0"/>
            </a:endParaRPr>
          </a:p>
        </p:txBody>
      </p:sp>
      <p:sp>
        <p:nvSpPr>
          <p:cNvPr id="5" name="Text Box 4"/>
          <p:cNvSpPr txBox="1"/>
          <p:nvPr/>
        </p:nvSpPr>
        <p:spPr>
          <a:xfrm>
            <a:off x="1781810" y="826770"/>
            <a:ext cx="4064000" cy="645160"/>
          </a:xfrm>
          <a:prstGeom prst="rect">
            <a:avLst/>
          </a:prstGeom>
          <a:noFill/>
        </p:spPr>
        <p:txBody>
          <a:bodyPr wrap="square" rtlCol="0">
            <a:spAutoFit/>
          </a:bodyPr>
          <a:p>
            <a:r>
              <a:rPr lang="en-US" sz="3600">
                <a:solidFill>
                  <a:srgbClr val="FF0000"/>
                </a:solidFill>
              </a:rPr>
              <a:t>DNS :</a:t>
            </a:r>
            <a:endParaRPr lang="en-US" sz="3600">
              <a:solidFill>
                <a:srgbClr val="FF0000"/>
              </a:solidFill>
            </a:endParaRPr>
          </a:p>
        </p:txBody>
      </p:sp>
      <p:sp>
        <p:nvSpPr>
          <p:cNvPr id="6" name="Text Box 5"/>
          <p:cNvSpPr txBox="1"/>
          <p:nvPr/>
        </p:nvSpPr>
        <p:spPr>
          <a:xfrm>
            <a:off x="1330960" y="1599565"/>
            <a:ext cx="10335895" cy="1188085"/>
          </a:xfrm>
          <a:prstGeom prst="rect">
            <a:avLst/>
          </a:prstGeom>
          <a:noFill/>
        </p:spPr>
        <p:txBody>
          <a:bodyPr wrap="square" rtlCol="0">
            <a:noAutofit/>
          </a:bodyPr>
          <a:p>
            <a:r>
              <a:rPr lang="en-US"/>
              <a:t> </a:t>
            </a:r>
            <a:r>
              <a:rPr lang="en-US" sz="2400">
                <a:latin typeface="Times New Roman" panose="02020603050405020304" pitchFamily="18" charset="0"/>
                <a:cs typeface="Times New Roman" panose="02020603050405020304" pitchFamily="18" charset="0"/>
              </a:rPr>
              <a:t>A Domain Name System (DNS) turns domain names into IP addresses, which allow browsers to get to websites and other internet resources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957705" y="859155"/>
            <a:ext cx="4064000" cy="368300"/>
          </a:xfrm>
          <a:prstGeom prst="rect">
            <a:avLst/>
          </a:prstGeom>
          <a:noFill/>
        </p:spPr>
        <p:txBody>
          <a:bodyPr wrap="square" rtlCol="0">
            <a:spAutoFit/>
          </a:bodyPr>
          <a:p>
            <a:endParaRPr lang="en-US"/>
          </a:p>
        </p:txBody>
      </p:sp>
      <p:pic>
        <p:nvPicPr>
          <p:cNvPr id="6" name="Picture 5" descr="dhcp"/>
          <p:cNvPicPr>
            <a:picLocks noChangeAspect="1"/>
          </p:cNvPicPr>
          <p:nvPr/>
        </p:nvPicPr>
        <p:blipFill>
          <a:blip r:embed="rId1"/>
          <a:stretch>
            <a:fillRect/>
          </a:stretch>
        </p:blipFill>
        <p:spPr>
          <a:xfrm>
            <a:off x="86360" y="-267970"/>
            <a:ext cx="11843385" cy="71069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61185" y="698500"/>
            <a:ext cx="4064000" cy="593090"/>
          </a:xfrm>
          <a:prstGeom prst="rect">
            <a:avLst/>
          </a:prstGeom>
          <a:noFill/>
        </p:spPr>
        <p:txBody>
          <a:bodyPr wrap="square" rtlCol="0">
            <a:noAutofit/>
          </a:bodyPr>
          <a:p>
            <a:r>
              <a:rPr lang="en-US" sz="4000">
                <a:solidFill>
                  <a:srgbClr val="FF0000"/>
                </a:solidFill>
                <a:latin typeface="Times New Roman" panose="02020603050405020304" pitchFamily="18" charset="0"/>
                <a:cs typeface="Times New Roman" panose="02020603050405020304" pitchFamily="18" charset="0"/>
              </a:rPr>
              <a:t>DHCP :</a:t>
            </a:r>
            <a:endParaRPr lang="en-US" sz="4000">
              <a:solidFill>
                <a:srgbClr val="FF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1410970" y="1501775"/>
            <a:ext cx="10320020" cy="870585"/>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Dynamic Host Configuration Protocol (DHCP) is a network protocol that is used to configure network devices to communicate on an IP network.</a:t>
            </a:r>
            <a:endParaRPr lang="en-US" sz="2400">
              <a:latin typeface="Times New Roman" panose="02020603050405020304" pitchFamily="18" charset="0"/>
              <a:cs typeface="Times New Roman" panose="02020603050405020304" pitchFamily="18" charset="0"/>
            </a:endParaRPr>
          </a:p>
        </p:txBody>
      </p:sp>
      <p:sp>
        <p:nvSpPr>
          <p:cNvPr id="4" name="Text Box 3"/>
          <p:cNvSpPr txBox="1"/>
          <p:nvPr/>
        </p:nvSpPr>
        <p:spPr>
          <a:xfrm>
            <a:off x="1732280" y="3561080"/>
            <a:ext cx="4064000" cy="1198880"/>
          </a:xfrm>
          <a:prstGeom prst="rect">
            <a:avLst/>
          </a:prstGeom>
          <a:noFill/>
        </p:spPr>
        <p:txBody>
          <a:bodyPr wrap="square" rtlCol="0">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Lease duration</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Subnet mask</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Benefits of DHCP</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004570" y="118745"/>
            <a:ext cx="10922635" cy="65544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25" y="666749"/>
            <a:ext cx="4876800" cy="58356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Active Directory (AD)</a:t>
            </a:r>
            <a:r>
              <a:rPr lang="en-US" altLang="en-IN" sz="3200" b="1" dirty="0">
                <a:solidFill>
                  <a:srgbClr val="FF0000"/>
                </a:solidFill>
                <a:latin typeface="Times New Roman" panose="02020603050405020304" pitchFamily="18" charset="0"/>
                <a:cs typeface="Times New Roman" panose="02020603050405020304" pitchFamily="18" charset="0"/>
              </a:rPr>
              <a:t>:</a:t>
            </a:r>
            <a:endParaRPr lang="en-US" altLang="en-IN" sz="3200" b="1" dirty="0">
              <a:solidFill>
                <a:srgbClr val="FF0000"/>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1362710" y="1518285"/>
            <a:ext cx="10688955" cy="1584960"/>
          </a:xfrm>
          <a:prstGeom prst="rect">
            <a:avLst/>
          </a:prstGeom>
          <a:noFill/>
        </p:spPr>
        <p:txBody>
          <a:bodyPr wrap="square" rtlCol="0">
            <a:noAutofit/>
          </a:bodyPr>
          <a:p>
            <a:r>
              <a:rPr lang="en-US"/>
              <a:t> </a:t>
            </a:r>
            <a:r>
              <a:rPr lang="en-US" sz="2400">
                <a:latin typeface="Times New Roman" panose="02020603050405020304" pitchFamily="18" charset="0"/>
                <a:cs typeface="Times New Roman" panose="02020603050405020304" pitchFamily="18" charset="0"/>
              </a:rPr>
              <a:t>Active Directory (AD) is a database and set of services that connect users with the network resources they need to get their work done. The database (or directory) contains critical information about your environment, including what users and computers there are and who's allowed to do what.</a:t>
            </a:r>
            <a:endParaRPr lang="en-US" sz="2400">
              <a:latin typeface="Times New Roman" panose="02020603050405020304" pitchFamily="18" charset="0"/>
              <a:cs typeface="Times New Roman" panose="02020603050405020304" pitchFamily="18" charset="0"/>
            </a:endParaRPr>
          </a:p>
        </p:txBody>
      </p:sp>
      <p:sp>
        <p:nvSpPr>
          <p:cNvPr id="5" name="Text Box 4"/>
          <p:cNvSpPr txBox="1"/>
          <p:nvPr/>
        </p:nvSpPr>
        <p:spPr>
          <a:xfrm>
            <a:off x="1362075" y="3448685"/>
            <a:ext cx="5238750" cy="2146935"/>
          </a:xfrm>
          <a:prstGeom prst="rect">
            <a:avLst/>
          </a:prstGeom>
          <a:noFill/>
        </p:spPr>
        <p:txBody>
          <a:bodyPr wrap="square" rtlCol="0">
            <a:no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Uses</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Compute</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Group Policy</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Group &amp; OU</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VMware-Logo"/>
          <p:cNvPicPr>
            <a:picLocks noChangeAspect="1"/>
          </p:cNvPicPr>
          <p:nvPr/>
        </p:nvPicPr>
        <p:blipFill>
          <a:blip r:embed="rId1"/>
          <a:stretch>
            <a:fillRect/>
          </a:stretch>
        </p:blipFill>
        <p:spPr>
          <a:xfrm>
            <a:off x="-635" y="-240665"/>
            <a:ext cx="12192635" cy="70986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4655" y="552450"/>
            <a:ext cx="4771390" cy="676910"/>
          </a:xfrm>
          <a:prstGeom prst="rect">
            <a:avLst/>
          </a:prstGeom>
          <a:noFill/>
        </p:spPr>
        <p:txBody>
          <a:bodyPr wrap="square" rtlCol="0">
            <a:noAutofit/>
          </a:bodyPr>
          <a:p>
            <a:r>
              <a:rPr lang="en-US" sz="4000">
                <a:solidFill>
                  <a:srgbClr val="FF0000"/>
                </a:solidFill>
                <a:latin typeface="Times New Roman" panose="02020603050405020304" pitchFamily="18" charset="0"/>
                <a:cs typeface="Times New Roman" panose="02020603050405020304" pitchFamily="18" charset="0"/>
              </a:rPr>
              <a:t>VM WARE :</a:t>
            </a:r>
            <a:endParaRPr lang="en-US" sz="4000">
              <a:solidFill>
                <a:srgbClr val="FF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1330960" y="1663700"/>
            <a:ext cx="10174605" cy="1050290"/>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Virtualization software creates an abstraction layer over computer hardware that allows the hardware elements of a single computer— processors, memory, storage, and more— to be divided into multiple virtual computers, commonly called virtual machines (VMs)</a:t>
            </a:r>
            <a:r>
              <a:rPr lang="en-US"/>
              <a:t>.</a:t>
            </a:r>
            <a:endParaRPr lang="en-US"/>
          </a:p>
        </p:txBody>
      </p:sp>
      <p:sp>
        <p:nvSpPr>
          <p:cNvPr id="4" name="Text Box 3"/>
          <p:cNvSpPr txBox="1"/>
          <p:nvPr/>
        </p:nvSpPr>
        <p:spPr>
          <a:xfrm>
            <a:off x="1330960" y="4140200"/>
            <a:ext cx="5028565" cy="1198880"/>
          </a:xfrm>
          <a:prstGeom prst="rect">
            <a:avLst/>
          </a:prstGeom>
          <a:noFill/>
        </p:spPr>
        <p:txBody>
          <a:bodyPr wrap="square" rtlCol="0">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VMDK</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Vertus</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Tivoli-IBM</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80970" y="1421765"/>
            <a:ext cx="4064000" cy="368300"/>
          </a:xfrm>
          <a:prstGeom prst="rect">
            <a:avLst/>
          </a:prstGeom>
          <a:noFill/>
        </p:spPr>
        <p:txBody>
          <a:bodyPr wrap="square" rtlCol="0">
            <a:spAutoFit/>
          </a:bodyPr>
          <a:p>
            <a:endParaRPr lang="en-US"/>
          </a:p>
        </p:txBody>
      </p:sp>
      <p:pic>
        <p:nvPicPr>
          <p:cNvPr id="3" name="Picture 2"/>
          <p:cNvPicPr>
            <a:picLocks noChangeAspect="1"/>
          </p:cNvPicPr>
          <p:nvPr/>
        </p:nvPicPr>
        <p:blipFill>
          <a:blip r:embed="rId1"/>
          <a:stretch>
            <a:fillRect/>
          </a:stretch>
        </p:blipFill>
        <p:spPr>
          <a:xfrm>
            <a:off x="1633855" y="384175"/>
            <a:ext cx="9969500" cy="6187440"/>
          </a:xfrm>
          <a:prstGeom prst="rect">
            <a:avLst/>
          </a:prstGeom>
        </p:spPr>
      </p:pic>
    </p:spTree>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1054</Words>
  <Application>WPS Presentation</Application>
  <PresentationFormat>Widescreen</PresentationFormat>
  <Paragraphs>38</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Wingdings 3</vt:lpstr>
      <vt:lpstr>Symbol</vt:lpstr>
      <vt:lpstr>Arial</vt:lpstr>
      <vt:lpstr>Times New Roman</vt:lpstr>
      <vt:lpstr>Roboto</vt:lpstr>
      <vt:lpstr>Calibri</vt:lpstr>
      <vt:lpstr>Microsoft YaHei</vt:lpstr>
      <vt:lpstr>Arial Unicode MS</vt:lpstr>
      <vt:lpstr>Century Gothic</vt:lpstr>
      <vt:lpstr>Wingdings</vt:lpstr>
      <vt:lpstr>Bahnschrift Light</vt:lpstr>
      <vt:lpstr>Bahnschrift Condensed</vt:lpstr>
      <vt:lpstr>Wisp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kanth</dc:creator>
  <cp:lastModifiedBy>Manikanta.Maripi</cp:lastModifiedBy>
  <cp:revision>30</cp:revision>
  <dcterms:created xsi:type="dcterms:W3CDTF">2022-10-17T05:30:00Z</dcterms:created>
  <dcterms:modified xsi:type="dcterms:W3CDTF">2023-09-07T07:43:55Z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2B035F9B23C44CB0B8EB3B29BE4968EC_13</vt:lpwstr>
  </property>
  <property fmtid="{D5CDD505-2E9C-101B-9397-08002B2CF9AE}" pid="3" name="KSOProductBuildVer">
    <vt:lpwstr>1033-12.2.0.13193</vt:lpwstr>
  </property>
</Properties>
</file>