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4"/>
  </p:sldMasterIdLst>
  <p:notesMasterIdLst>
    <p:notesMasterId r:id="rId22"/>
  </p:notesMasterIdLst>
  <p:handoutMasterIdLst>
    <p:handoutMasterId r:id="rId23"/>
  </p:handoutMasterIdLst>
  <p:sldIdLst>
    <p:sldId id="852" r:id="rId5"/>
    <p:sldId id="858" r:id="rId6"/>
    <p:sldId id="857" r:id="rId7"/>
    <p:sldId id="859" r:id="rId8"/>
    <p:sldId id="843" r:id="rId9"/>
    <p:sldId id="853" r:id="rId10"/>
    <p:sldId id="854" r:id="rId11"/>
    <p:sldId id="855" r:id="rId12"/>
    <p:sldId id="844" r:id="rId13"/>
    <p:sldId id="848" r:id="rId14"/>
    <p:sldId id="845" r:id="rId15"/>
    <p:sldId id="850" r:id="rId16"/>
    <p:sldId id="846" r:id="rId17"/>
    <p:sldId id="862" r:id="rId18"/>
    <p:sldId id="863" r:id="rId19"/>
    <p:sldId id="860" r:id="rId20"/>
    <p:sldId id="861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rley Kawasaki" initials="B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B14"/>
    <a:srgbClr val="333F50"/>
    <a:srgbClr val="FF6600"/>
    <a:srgbClr val="FFFF66"/>
    <a:srgbClr val="FFF4A3"/>
    <a:srgbClr val="475765"/>
    <a:srgbClr val="35414C"/>
    <a:srgbClr val="304C40"/>
    <a:srgbClr val="534B00"/>
    <a:srgbClr val="4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11" autoAdjust="0"/>
    <p:restoredTop sz="94280" autoAdjust="0"/>
  </p:normalViewPr>
  <p:slideViewPr>
    <p:cSldViewPr snapToGrid="0" showGuides="1">
      <p:cViewPr varScale="1">
        <p:scale>
          <a:sx n="150" d="100"/>
          <a:sy n="150" d="100"/>
        </p:scale>
        <p:origin x="300" y="126"/>
      </p:cViewPr>
      <p:guideLst/>
    </p:cSldViewPr>
  </p:slideViewPr>
  <p:outlineViewPr>
    <p:cViewPr>
      <p:scale>
        <a:sx n="33" d="100"/>
        <a:sy n="33" d="100"/>
      </p:scale>
      <p:origin x="0" y="-292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862E3C-EA4B-498D-86CE-C35814F040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C068E-3545-45FC-80D4-9EC86CC5C9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4A03F-F628-4C75-991B-59DA43781FA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BF434-5F29-48AA-8DB7-0C9738CC24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C0A6B-A4DD-4458-B098-EF4926A5B7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72168-4D65-4455-BD5E-6375E239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691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48F3A-7A60-41AD-AE06-1A1FF98D3018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D0381-5ACE-4915-8185-D79167DCC8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32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D0381-5ACE-4915-8185-D79167DCC8A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78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0B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B528-D1B9-494A-B01F-629015657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1695450"/>
            <a:ext cx="7886700" cy="937022"/>
          </a:xfrm>
          <a:prstGeom prst="rect">
            <a:avLst/>
          </a:prstGeom>
        </p:spPr>
        <p:txBody>
          <a:bodyPr anchor="ctr"/>
          <a:lstStyle>
            <a:lvl1pPr algn="ctr"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F2107-65B3-4776-9FA9-BD5ABD737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43200"/>
            <a:ext cx="6858000" cy="32385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rgbClr val="333F5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8F5E8-CDCD-4DCA-BDB0-6085BF56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AE7F1B-AE1F-48C6-A57F-6BEC1ABDCED1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 SemiBold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24-04-2019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 SemiBold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E34FC-C8E8-4543-920D-74054BB3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 SemiBold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E3C6-CBBC-46AE-948E-B36A987D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0188E2-EA74-4DA5-8A84-2B575B91B113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 SemiBold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 SemiBold"/>
              <a:ea typeface="+mn-ea"/>
              <a:cs typeface="+mn-cs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142A6FE-82DF-4D02-8BB9-64AE067E2E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4097770"/>
            <a:ext cx="6858000" cy="29441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333F5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Click to edit Author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C5F15E5-1CE6-4570-B466-04A9B77CFA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68500" y="768350"/>
            <a:ext cx="5207000" cy="60325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rgbClr val="333F5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  <a:lvl2pPr>
              <a:defRPr>
                <a:solidFill>
                  <a:srgbClr val="46566E"/>
                </a:solidFill>
              </a:defRPr>
            </a:lvl2pPr>
            <a:lvl3pPr>
              <a:defRPr>
                <a:solidFill>
                  <a:srgbClr val="46566E"/>
                </a:solidFill>
              </a:defRPr>
            </a:lvl3pPr>
            <a:lvl4pPr>
              <a:defRPr>
                <a:solidFill>
                  <a:srgbClr val="46566E"/>
                </a:solidFill>
              </a:defRPr>
            </a:lvl4pPr>
            <a:lvl5pPr>
              <a:defRPr>
                <a:solidFill>
                  <a:srgbClr val="46566E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8188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60D4-0FAD-475D-8909-03C74717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50" y="216694"/>
            <a:ext cx="8394700" cy="4405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B1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91E92-4EDA-492D-8BB8-63F28076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50" y="730250"/>
            <a:ext cx="8394700" cy="4025901"/>
          </a:xfrm>
        </p:spPr>
        <p:txBody>
          <a:bodyPr/>
          <a:lstStyle>
            <a:lvl1pPr>
              <a:defRPr>
                <a:solidFill>
                  <a:srgbClr val="000B14"/>
                </a:solidFill>
              </a:defRPr>
            </a:lvl1pPr>
            <a:lvl2pPr>
              <a:defRPr>
                <a:solidFill>
                  <a:srgbClr val="333F50"/>
                </a:solidFill>
              </a:defRPr>
            </a:lvl2pPr>
            <a:lvl3pPr>
              <a:defRPr>
                <a:solidFill>
                  <a:srgbClr val="333F50"/>
                </a:solidFill>
              </a:defRPr>
            </a:lvl3pPr>
            <a:lvl4pPr>
              <a:defRPr>
                <a:solidFill>
                  <a:srgbClr val="333F50"/>
                </a:solidFill>
              </a:defRPr>
            </a:lvl4pPr>
            <a:lvl5pPr>
              <a:defRPr>
                <a:solidFill>
                  <a:srgbClr val="333F5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A79A2-1DFB-4F6C-A4C4-606F9F3C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818063"/>
            <a:ext cx="2057400" cy="273844"/>
          </a:xfrm>
        </p:spPr>
        <p:txBody>
          <a:bodyPr/>
          <a:lstStyle>
            <a:lvl1pPr>
              <a:defRPr sz="90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AE7F1B-AE1F-48C6-A57F-6BEC1ABDCED1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 SemiBold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24-04-2019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 SemiBold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287D6-EB4A-47E9-8F5D-CD7E981D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818063"/>
            <a:ext cx="3086100" cy="273844"/>
          </a:xfrm>
        </p:spPr>
        <p:txBody>
          <a:bodyPr/>
          <a:lstStyle>
            <a:lvl1pPr>
              <a:defRPr sz="900"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 SemiBold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D891C-7E43-4F73-80C4-D6640647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818063"/>
            <a:ext cx="2057400" cy="273844"/>
          </a:xfrm>
        </p:spPr>
        <p:txBody>
          <a:bodyPr/>
          <a:lstStyle>
            <a:lvl1pPr>
              <a:defRPr sz="900"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0188E2-EA74-4DA5-8A84-2B575B91B113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 SemiBold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040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000B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D8865C-EABB-4C06-99C6-22C4BA84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AE7F1B-AE1F-48C6-A57F-6BEC1ABDCED1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 SemiBold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24-04-2019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20C22-400C-49F0-A021-109E34A1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 SemiBold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4129A-D3B3-4FBC-AD04-65024FA4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0188E2-EA74-4DA5-8A84-2B575B91B113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 SemiBold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 SemiBold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03992D-35CC-44DE-AEA7-D31F042D2D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500" y="1327150"/>
            <a:ext cx="7493000" cy="15621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End Credits text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0C3E21B-5014-413A-959E-36C7CC2B67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500" y="3047206"/>
            <a:ext cx="7493000" cy="5024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F5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End Credits sub text</a:t>
            </a:r>
          </a:p>
        </p:txBody>
      </p:sp>
    </p:spTree>
    <p:extLst>
      <p:ext uri="{BB962C8B-B14F-4D97-AF65-F5344CB8AC3E}">
        <p14:creationId xmlns:p14="http://schemas.microsoft.com/office/powerpoint/2010/main" val="1856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FE571-DFD2-42DE-8C2C-FB7887FB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50" y="217885"/>
            <a:ext cx="8394700" cy="439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B2AD1-07ED-4615-9474-4D482D670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650" y="730250"/>
            <a:ext cx="83947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D87B1-3306-49C5-B631-18D1C5EFF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8180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AE7F1B-AE1F-48C6-A57F-6BEC1ABDCED1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 SemiBold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24-04-2019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 SemiBold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E7BC3-FD52-4E95-B9F4-D3317EF9D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180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 SemiBold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FC40D-BF2F-444F-B4C8-DC6844F3B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180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0188E2-EA74-4DA5-8A84-2B575B91B113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 SemiBold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23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0B14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0B14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333F50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333F50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333F50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333F5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ertx.io/docs/guide-for-java-devs/" TargetMode="External"/><Relationship Id="rId2" Type="http://schemas.openxmlformats.org/officeDocument/2006/relationships/hyperlink" Target="https://vertx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ertx.io/docs/vertx-core/java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rmationweek.com/mobile/mobile-devices/gartner-21-billion-iot-devices-to-invade-by-2020/d/d-id/1323081" TargetMode="External"/><Relationship Id="rId2" Type="http://schemas.openxmlformats.org/officeDocument/2006/relationships/hyperlink" Target="https://www.emarketer.com/Report/Worldwide-Internet-Mobile-Users-eMarketers-Updated-Estimates-Forecast-20172021/200214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astcompany.com/1825005/how-one-second-could-cost-amazon-16-billion-sales" TargetMode="External"/><Relationship Id="rId4" Type="http://schemas.openxmlformats.org/officeDocument/2006/relationships/hyperlink" Target="https://ai.googleblog.com/2009/06/speed-matter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Async Programming using </a:t>
            </a:r>
            <a:r>
              <a:rPr lang="en-US" dirty="0" err="1"/>
              <a:t>Vert.x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4E5A8-EA2D-4E58-A327-CB4969C8CE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Concepts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60C27-95F4-4CE8-840B-C8B805E32F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Manikanta Gade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A57BC9-3BAA-40B7-A5BE-3137F6931D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#highly concurrent     #thread safe     #asynchronous     #reactor     #event driven     #scalable     #polyglot     #embeddable    #microservices     #serverless</a:t>
            </a:r>
          </a:p>
        </p:txBody>
      </p:sp>
    </p:spTree>
    <p:extLst>
      <p:ext uri="{BB962C8B-B14F-4D97-AF65-F5344CB8AC3E}">
        <p14:creationId xmlns:p14="http://schemas.microsoft.com/office/powerpoint/2010/main" val="19418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DD31-F5F8-48CA-BA4C-69F50F89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Vert.x</a:t>
            </a:r>
            <a:r>
              <a:rPr lang="en-IN" dirty="0"/>
              <a:t> has </a:t>
            </a:r>
            <a:r>
              <a:rPr lang="en-IN" sz="2000" dirty="0"/>
              <a:t>(batteries included)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17E7-C906-4AAD-9A07-004C2598E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362"/>
            <a:ext cx="8229600" cy="4050938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Data access</a:t>
            </a:r>
          </a:p>
          <a:p>
            <a:pPr lvl="1"/>
            <a:r>
              <a:rPr lang="en-IN" dirty="0"/>
              <a:t>JDBC, MongoDB, Redis, …</a:t>
            </a:r>
          </a:p>
          <a:p>
            <a:r>
              <a:rPr lang="en-IN" dirty="0"/>
              <a:t>Reactive</a:t>
            </a:r>
          </a:p>
          <a:p>
            <a:pPr lvl="1"/>
            <a:r>
              <a:rPr lang="en-IN" dirty="0" err="1"/>
              <a:t>RxJava</a:t>
            </a:r>
            <a:r>
              <a:rPr lang="en-IN" dirty="0"/>
              <a:t> 1, </a:t>
            </a:r>
            <a:r>
              <a:rPr lang="en-IN" dirty="0" err="1"/>
              <a:t>RxJava</a:t>
            </a:r>
            <a:r>
              <a:rPr lang="en-IN" dirty="0"/>
              <a:t> 2, Reactive Streams, </a:t>
            </a:r>
            <a:r>
              <a:rPr lang="en-IN" dirty="0" err="1"/>
              <a:t>Fibers</a:t>
            </a:r>
            <a:r>
              <a:rPr lang="en-IN" dirty="0"/>
              <a:t>*, </a:t>
            </a:r>
            <a:r>
              <a:rPr lang="en-IN" dirty="0" err="1"/>
              <a:t>Kotilin</a:t>
            </a:r>
            <a:r>
              <a:rPr lang="en-IN" dirty="0"/>
              <a:t> coroutines</a:t>
            </a:r>
          </a:p>
          <a:p>
            <a:r>
              <a:rPr lang="en-IN" dirty="0"/>
              <a:t>Microservices</a:t>
            </a:r>
          </a:p>
          <a:p>
            <a:pPr lvl="1"/>
            <a:r>
              <a:rPr lang="en-US" dirty="0" err="1"/>
              <a:t>vertx</a:t>
            </a:r>
            <a:r>
              <a:rPr lang="en-US" dirty="0"/>
              <a:t>-service-discovery, </a:t>
            </a:r>
            <a:r>
              <a:rPr lang="en-US" dirty="0" err="1"/>
              <a:t>vertx</a:t>
            </a:r>
            <a:r>
              <a:rPr lang="en-US" dirty="0"/>
              <a:t>-circuit-breaker</a:t>
            </a:r>
          </a:p>
          <a:p>
            <a:r>
              <a:rPr lang="en-US" dirty="0"/>
              <a:t>Integration</a:t>
            </a:r>
          </a:p>
          <a:p>
            <a:pPr lvl="1"/>
            <a:r>
              <a:rPr lang="en-US" dirty="0"/>
              <a:t>Kafka, STOMP, </a:t>
            </a:r>
            <a:r>
              <a:rPr lang="en-IN" dirty="0"/>
              <a:t>RabbitMQ, AMQP, MQTT, Consul, …</a:t>
            </a:r>
          </a:p>
          <a:p>
            <a:r>
              <a:rPr lang="en-IN" dirty="0"/>
              <a:t>Auth</a:t>
            </a:r>
          </a:p>
          <a:p>
            <a:pPr lvl="1"/>
            <a:r>
              <a:rPr lang="en-IN" dirty="0"/>
              <a:t>OAuth2, Apache Shiro, JDBC, JWT, …</a:t>
            </a:r>
          </a:p>
          <a:p>
            <a:r>
              <a:rPr lang="en-IN" dirty="0"/>
              <a:t>Clustering</a:t>
            </a:r>
          </a:p>
          <a:p>
            <a:pPr lvl="1"/>
            <a:r>
              <a:rPr lang="en-IN" dirty="0"/>
              <a:t>Apache Zookeeper, </a:t>
            </a:r>
            <a:r>
              <a:rPr lang="en-IN" dirty="0" err="1"/>
              <a:t>Hazelcast</a:t>
            </a:r>
            <a:r>
              <a:rPr lang="en-IN" dirty="0"/>
              <a:t>, </a:t>
            </a:r>
            <a:r>
              <a:rPr lang="en-IN" dirty="0" err="1"/>
              <a:t>Infinispan</a:t>
            </a:r>
            <a:r>
              <a:rPr lang="en-IN" dirty="0"/>
              <a:t>, Apache Ignite</a:t>
            </a:r>
          </a:p>
          <a:p>
            <a:r>
              <a:rPr lang="en-IN" dirty="0"/>
              <a:t>Services</a:t>
            </a:r>
          </a:p>
          <a:p>
            <a:pPr lvl="1"/>
            <a:r>
              <a:rPr lang="en-IN" dirty="0"/>
              <a:t>Service Proxies, </a:t>
            </a:r>
            <a:r>
              <a:rPr lang="en-IN" dirty="0" err="1"/>
              <a:t>SockJS</a:t>
            </a:r>
            <a:r>
              <a:rPr lang="en-IN" dirty="0"/>
              <a:t> Service Proxies, </a:t>
            </a:r>
            <a:r>
              <a:rPr lang="en-IN" dirty="0" err="1"/>
              <a:t>gRPC</a:t>
            </a:r>
            <a:r>
              <a:rPr lang="en-IN" dirty="0"/>
              <a:t>, Maven Service Factory, HTTP Service Factory</a:t>
            </a:r>
          </a:p>
          <a:p>
            <a:r>
              <a:rPr lang="en-IN" dirty="0"/>
              <a:t>Dev-ops</a:t>
            </a:r>
          </a:p>
          <a:p>
            <a:pPr lvl="1"/>
            <a:r>
              <a:rPr lang="en-IN" dirty="0"/>
              <a:t>Metrics </a:t>
            </a:r>
            <a:r>
              <a:rPr lang="en-IN" i="1" dirty="0"/>
              <a:t>(</a:t>
            </a:r>
            <a:r>
              <a:rPr lang="en-IN" i="1" dirty="0" err="1"/>
              <a:t>Dropwizard</a:t>
            </a:r>
            <a:r>
              <a:rPr lang="en-IN" i="1" dirty="0"/>
              <a:t> or </a:t>
            </a:r>
            <a:r>
              <a:rPr lang="en-IN" i="1" dirty="0" err="1"/>
              <a:t>Micrometer</a:t>
            </a:r>
            <a:r>
              <a:rPr lang="en-IN" i="1" dirty="0"/>
              <a:t>)</a:t>
            </a:r>
            <a:r>
              <a:rPr lang="en-IN" dirty="0"/>
              <a:t>, health checks</a:t>
            </a:r>
          </a:p>
          <a:p>
            <a:r>
              <a:rPr lang="en-US" dirty="0"/>
              <a:t>Unit testing out of box</a:t>
            </a:r>
          </a:p>
        </p:txBody>
      </p:sp>
    </p:spTree>
    <p:extLst>
      <p:ext uri="{BB962C8B-B14F-4D97-AF65-F5344CB8AC3E}">
        <p14:creationId xmlns:p14="http://schemas.microsoft.com/office/powerpoint/2010/main" val="340385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DD31-F5F8-48CA-BA4C-69F50F89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Vert.x</a:t>
            </a:r>
            <a:r>
              <a:rPr lang="en-IN" dirty="0"/>
              <a:t> 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17E7-C906-4AAD-9A07-004C2598E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362"/>
            <a:ext cx="8229600" cy="3987437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/>
              <a:t>vertx</a:t>
            </a:r>
            <a:r>
              <a:rPr lang="en-IN" dirty="0"/>
              <a:t> instance</a:t>
            </a:r>
          </a:p>
          <a:p>
            <a:pPr lvl="1"/>
            <a:r>
              <a:rPr lang="en-IN" dirty="0"/>
              <a:t>usually one instance is enough</a:t>
            </a:r>
          </a:p>
          <a:p>
            <a:r>
              <a:rPr lang="en-IN" dirty="0" err="1"/>
              <a:t>Verticle</a:t>
            </a:r>
            <a:r>
              <a:rPr lang="en-IN" dirty="0"/>
              <a:t> </a:t>
            </a:r>
            <a:r>
              <a:rPr lang="en-IN" i="1" dirty="0"/>
              <a:t>(aka Event loop)</a:t>
            </a:r>
          </a:p>
          <a:p>
            <a:pPr lvl="1"/>
            <a:r>
              <a:rPr lang="en-IN" i="1" dirty="0"/>
              <a:t>Where the actual work gets done</a:t>
            </a:r>
          </a:p>
          <a:p>
            <a:pPr lvl="1"/>
            <a:r>
              <a:rPr lang="en-IN" i="1" dirty="0"/>
              <a:t>Handlers get executed synchronously on same thread</a:t>
            </a:r>
          </a:p>
          <a:p>
            <a:r>
              <a:rPr lang="en-IN" dirty="0"/>
              <a:t>Event Bus</a:t>
            </a:r>
          </a:p>
          <a:p>
            <a:pPr lvl="1"/>
            <a:r>
              <a:rPr lang="en-IN" dirty="0" err="1"/>
              <a:t>Verticles</a:t>
            </a:r>
            <a:r>
              <a:rPr lang="en-IN" dirty="0"/>
              <a:t> talk to each other using event bus</a:t>
            </a:r>
          </a:p>
          <a:p>
            <a:pPr lvl="1"/>
            <a:r>
              <a:rPr lang="en-IN" dirty="0"/>
              <a:t>Distributed across cluster</a:t>
            </a:r>
          </a:p>
          <a:p>
            <a:r>
              <a:rPr lang="en-IN" dirty="0" err="1"/>
              <a:t>Vertx</a:t>
            </a:r>
            <a:r>
              <a:rPr lang="en-IN" dirty="0"/>
              <a:t>-core has it all…</a:t>
            </a:r>
          </a:p>
          <a:p>
            <a:pPr lvl="1"/>
            <a:r>
              <a:rPr lang="en-IN" dirty="0"/>
              <a:t>TCP/UDP servers &amp; clients</a:t>
            </a:r>
          </a:p>
          <a:p>
            <a:pPr lvl="1"/>
            <a:r>
              <a:rPr lang="en-IN" dirty="0"/>
              <a:t>HTTP/1.1, HTTP/2 servers &amp; clients</a:t>
            </a:r>
          </a:p>
          <a:p>
            <a:pPr lvl="1"/>
            <a:r>
              <a:rPr lang="en-IN" dirty="0"/>
              <a:t>SSL support</a:t>
            </a:r>
          </a:p>
          <a:p>
            <a:pPr lvl="1"/>
            <a:r>
              <a:rPr lang="en-IN" dirty="0" err="1"/>
              <a:t>Websocket</a:t>
            </a:r>
            <a:r>
              <a:rPr lang="en-IN" dirty="0"/>
              <a:t>, Sock.js</a:t>
            </a:r>
          </a:p>
          <a:p>
            <a:pPr lvl="1"/>
            <a:r>
              <a:rPr lang="en-IN" dirty="0"/>
              <a:t>Distributed Event Bus</a:t>
            </a:r>
          </a:p>
          <a:p>
            <a:pPr lvl="1"/>
            <a:r>
              <a:rPr lang="en-IN" dirty="0"/>
              <a:t>Async filesystem access</a:t>
            </a:r>
          </a:p>
          <a:p>
            <a:pPr lvl="1"/>
            <a:r>
              <a:rPr lang="en-IN" dirty="0"/>
              <a:t>Shared data (Map, Set)</a:t>
            </a:r>
          </a:p>
          <a:p>
            <a:endParaRPr lang="en-IN" dirty="0"/>
          </a:p>
          <a:p>
            <a:pPr marL="173038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241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DD31-F5F8-48CA-BA4C-69F50F89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Vert.x</a:t>
            </a:r>
            <a:r>
              <a:rPr lang="en-IN" dirty="0"/>
              <a:t> programming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17E7-C906-4AAD-9A07-004C2598E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363"/>
            <a:ext cx="8229600" cy="4057287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Event based</a:t>
            </a:r>
          </a:p>
          <a:p>
            <a:pPr lvl="1"/>
            <a:r>
              <a:rPr lang="en-IN" dirty="0"/>
              <a:t>Event handlers (</a:t>
            </a:r>
            <a:r>
              <a:rPr lang="en-IN" sz="1400" i="1" dirty="0"/>
              <a:t>aka</a:t>
            </a:r>
            <a:r>
              <a:rPr lang="en-IN" dirty="0"/>
              <a:t> </a:t>
            </a:r>
            <a:r>
              <a:rPr lang="en-IN" dirty="0" err="1"/>
              <a:t>Callbacks</a:t>
            </a:r>
            <a:r>
              <a:rPr lang="en-IN" dirty="0"/>
              <a:t>), Futures, …</a:t>
            </a:r>
          </a:p>
          <a:p>
            <a:r>
              <a:rPr lang="en-IN" dirty="0"/>
              <a:t>Few number of threads (</a:t>
            </a:r>
            <a:r>
              <a:rPr lang="en-IN" sz="1800" i="1" dirty="0"/>
              <a:t>aka</a:t>
            </a:r>
            <a:r>
              <a:rPr lang="en-IN" dirty="0"/>
              <a:t> Event loop)</a:t>
            </a:r>
          </a:p>
          <a:p>
            <a:pPr lvl="2"/>
            <a:r>
              <a:rPr lang="en-IN" i="1" dirty="0" err="1"/>
              <a:t>Verticle</a:t>
            </a:r>
            <a:r>
              <a:rPr lang="en-IN" i="1" dirty="0"/>
              <a:t> is just fancy name for Event loop thread</a:t>
            </a:r>
          </a:p>
          <a:p>
            <a:r>
              <a:rPr lang="en-IN" dirty="0"/>
              <a:t>Each </a:t>
            </a:r>
            <a:r>
              <a:rPr lang="en-IN" dirty="0" err="1"/>
              <a:t>Verticle</a:t>
            </a:r>
            <a:r>
              <a:rPr lang="en-IN" dirty="0"/>
              <a:t> executed on separate and same thread</a:t>
            </a:r>
          </a:p>
          <a:p>
            <a:pPr lvl="1"/>
            <a:r>
              <a:rPr lang="en-IN" dirty="0" err="1"/>
              <a:t>Verticles</a:t>
            </a:r>
            <a:r>
              <a:rPr lang="en-IN" dirty="0"/>
              <a:t> communicate using Message passing via Event bus</a:t>
            </a:r>
          </a:p>
          <a:p>
            <a:pPr lvl="2"/>
            <a:r>
              <a:rPr lang="en-IN" dirty="0"/>
              <a:t>Point to point, Publish/subscribe</a:t>
            </a:r>
          </a:p>
          <a:p>
            <a:pPr lvl="2"/>
            <a:r>
              <a:rPr lang="en-IN" i="1" dirty="0"/>
              <a:t>Same Event bus work in cluster in clustered deployment</a:t>
            </a:r>
          </a:p>
          <a:p>
            <a:r>
              <a:rPr lang="en-IN" dirty="0"/>
              <a:t>3 types of </a:t>
            </a:r>
            <a:r>
              <a:rPr lang="en-IN" dirty="0" err="1"/>
              <a:t>Verticles</a:t>
            </a:r>
            <a:endParaRPr lang="en-IN" dirty="0"/>
          </a:p>
          <a:p>
            <a:pPr lvl="1"/>
            <a:r>
              <a:rPr lang="en-IN" dirty="0"/>
              <a:t>Standard – Runs on Event loop thread, commonly used</a:t>
            </a:r>
          </a:p>
          <a:p>
            <a:pPr lvl="1"/>
            <a:r>
              <a:rPr lang="en-IN" dirty="0"/>
              <a:t>Worker – Run on a separate thread from </a:t>
            </a:r>
            <a:r>
              <a:rPr lang="en-IN" dirty="0" err="1"/>
              <a:t>Vert.x</a:t>
            </a:r>
            <a:r>
              <a:rPr lang="en-IN" dirty="0"/>
              <a:t> worker thread, used to run blocking code</a:t>
            </a:r>
          </a:p>
          <a:p>
            <a:pPr lvl="1"/>
            <a:r>
              <a:rPr lang="en-IN" dirty="0"/>
              <a:t>Multi-threaded worker – same as Worker, but runs on multiple threads instead of 1</a:t>
            </a:r>
          </a:p>
          <a:p>
            <a:r>
              <a:rPr lang="en-IN" dirty="0"/>
              <a:t>All blocking operations will be executed on blocking executor pool</a:t>
            </a:r>
          </a:p>
          <a:p>
            <a:pPr lvl="1"/>
            <a:r>
              <a:rPr lang="en-IN" dirty="0"/>
              <a:t>Ex: JDBC spec itself is blocking API – can’t do much about that, </a:t>
            </a:r>
            <a:r>
              <a:rPr lang="en-IN" i="1" dirty="0"/>
              <a:t>yet!</a:t>
            </a:r>
          </a:p>
          <a:p>
            <a:r>
              <a:rPr lang="en-IN" dirty="0"/>
              <a:t>Don’t block Event loop for more time… </a:t>
            </a:r>
            <a:r>
              <a:rPr lang="en-IN" sz="2100" i="1" dirty="0"/>
              <a:t>never ever… You have been warned!</a:t>
            </a:r>
          </a:p>
          <a:p>
            <a:pPr lvl="1"/>
            <a:r>
              <a:rPr lang="en-IN" dirty="0"/>
              <a:t>The lesser this time, the better resource utilization</a:t>
            </a:r>
          </a:p>
          <a:p>
            <a:pPr lvl="1"/>
            <a:r>
              <a:rPr lang="en-IN" i="1" dirty="0" err="1"/>
              <a:t>Vert.x</a:t>
            </a:r>
            <a:r>
              <a:rPr lang="en-IN" i="1" dirty="0"/>
              <a:t> helps in tracking these Event loop blockings</a:t>
            </a:r>
          </a:p>
          <a:p>
            <a:pPr lvl="2"/>
            <a:endParaRPr lang="en-IN" dirty="0"/>
          </a:p>
          <a:p>
            <a:pPr marL="173038" lvl="1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5601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DD31-F5F8-48CA-BA4C-69F50F89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Vert.x</a:t>
            </a:r>
            <a:r>
              <a:rPr lang="en-IN" dirty="0"/>
              <a:t> flow…</a:t>
            </a:r>
            <a:endParaRPr lang="en-IN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7DF048-81DA-4E0C-9F9A-83E1BFEB35FB}"/>
              </a:ext>
            </a:extLst>
          </p:cNvPr>
          <p:cNvGrpSpPr/>
          <p:nvPr/>
        </p:nvGrpSpPr>
        <p:grpSpPr>
          <a:xfrm>
            <a:off x="1028700" y="2984937"/>
            <a:ext cx="3130550" cy="1677434"/>
            <a:chOff x="2324100" y="1338462"/>
            <a:chExt cx="3873500" cy="207552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63D34C5-F6BF-435A-B26D-8A386D9AD680}"/>
                </a:ext>
              </a:extLst>
            </p:cNvPr>
            <p:cNvSpPr/>
            <p:nvPr/>
          </p:nvSpPr>
          <p:spPr>
            <a:xfrm>
              <a:off x="2324100" y="1338462"/>
              <a:ext cx="3873500" cy="2038350"/>
            </a:xfrm>
            <a:prstGeom prst="roundRect">
              <a:avLst>
                <a:gd name="adj" fmla="val 1714"/>
              </a:avLst>
            </a:prstGeom>
            <a:solidFill>
              <a:srgbClr val="475765"/>
            </a:solidFill>
            <a:ln w="952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077292-34BC-4277-9FE7-BC6A062AF4CC}"/>
                </a:ext>
              </a:extLst>
            </p:cNvPr>
            <p:cNvSpPr txBox="1"/>
            <p:nvPr/>
          </p:nvSpPr>
          <p:spPr>
            <a:xfrm>
              <a:off x="3112201" y="3099813"/>
              <a:ext cx="2297298" cy="314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dirty="0" err="1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vertx</a:t>
              </a:r>
              <a:r>
                <a:rPr lang="en-IN" sz="105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 instance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84D2441-8D99-4DCD-A82D-AE9BA4C095A0}"/>
                </a:ext>
              </a:extLst>
            </p:cNvPr>
            <p:cNvSpPr/>
            <p:nvPr/>
          </p:nvSpPr>
          <p:spPr>
            <a:xfrm>
              <a:off x="2562225" y="2675721"/>
              <a:ext cx="3397250" cy="277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>
                      <a:lumMod val="75000"/>
                    </a:schemeClr>
                  </a:solidFill>
                </a:rPr>
                <a:t>Event Bus (Local)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4C702C0-D5AB-490A-AB16-D1D0031B26DC}"/>
                </a:ext>
              </a:extLst>
            </p:cNvPr>
            <p:cNvSpPr/>
            <p:nvPr/>
          </p:nvSpPr>
          <p:spPr>
            <a:xfrm>
              <a:off x="2781300" y="1515140"/>
              <a:ext cx="273050" cy="8445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1050" dirty="0" err="1">
                  <a:solidFill>
                    <a:schemeClr val="tx1">
                      <a:lumMod val="75000"/>
                    </a:schemeClr>
                  </a:solidFill>
                </a:rPr>
                <a:t>Verticle</a:t>
              </a:r>
              <a:r>
                <a:rPr lang="en-IN" sz="1050" dirty="0">
                  <a:solidFill>
                    <a:schemeClr val="tx1">
                      <a:lumMod val="75000"/>
                    </a:schemeClr>
                  </a:solidFill>
                </a:rPr>
                <a:t> 1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F48CBA1-9474-45CE-95EF-C822C75358A7}"/>
                </a:ext>
              </a:extLst>
            </p:cNvPr>
            <p:cNvSpPr/>
            <p:nvPr/>
          </p:nvSpPr>
          <p:spPr>
            <a:xfrm>
              <a:off x="3446463" y="1499930"/>
              <a:ext cx="273050" cy="87497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1050" dirty="0" err="1">
                  <a:solidFill>
                    <a:schemeClr val="tx1">
                      <a:lumMod val="75000"/>
                    </a:schemeClr>
                  </a:solidFill>
                </a:rPr>
                <a:t>Verticle</a:t>
              </a:r>
              <a:r>
                <a:rPr lang="en-IN" sz="1050" dirty="0">
                  <a:solidFill>
                    <a:schemeClr val="tx1">
                      <a:lumMod val="75000"/>
                    </a:schemeClr>
                  </a:solidFill>
                </a:rPr>
                <a:t> 2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33E6BEC-6654-4FE1-B3D4-1A2555238EA8}"/>
                </a:ext>
              </a:extLst>
            </p:cNvPr>
            <p:cNvSpPr/>
            <p:nvPr/>
          </p:nvSpPr>
          <p:spPr>
            <a:xfrm>
              <a:off x="4111626" y="1515140"/>
              <a:ext cx="273050" cy="8445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1050" dirty="0" err="1">
                  <a:solidFill>
                    <a:schemeClr val="tx1">
                      <a:lumMod val="75000"/>
                    </a:schemeClr>
                  </a:solidFill>
                </a:rPr>
                <a:t>Verticle</a:t>
              </a:r>
              <a:r>
                <a:rPr lang="en-IN" sz="1050" dirty="0">
                  <a:solidFill>
                    <a:schemeClr val="tx1">
                      <a:lumMod val="75000"/>
                    </a:schemeClr>
                  </a:solidFill>
                </a:rPr>
                <a:t> 3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12DD3BC-9D7E-41EB-B9C5-7030C08C6962}"/>
                </a:ext>
              </a:extLst>
            </p:cNvPr>
            <p:cNvSpPr/>
            <p:nvPr/>
          </p:nvSpPr>
          <p:spPr>
            <a:xfrm>
              <a:off x="4776789" y="1515140"/>
              <a:ext cx="273050" cy="844550"/>
            </a:xfrm>
            <a:prstGeom prst="roundRect">
              <a:avLst/>
            </a:prstGeom>
            <a:ln w="952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1050" dirty="0" err="1">
                  <a:solidFill>
                    <a:schemeClr val="tx1">
                      <a:lumMod val="75000"/>
                    </a:schemeClr>
                  </a:solidFill>
                </a:rPr>
                <a:t>Verticle</a:t>
              </a:r>
              <a:r>
                <a:rPr lang="en-IN" sz="1050" dirty="0">
                  <a:solidFill>
                    <a:schemeClr val="tx1">
                      <a:lumMod val="75000"/>
                    </a:schemeClr>
                  </a:solidFill>
                </a:rPr>
                <a:t> 4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D2D490E-A51F-46A8-BADF-BC3FAE2B2D0A}"/>
                </a:ext>
              </a:extLst>
            </p:cNvPr>
            <p:cNvSpPr/>
            <p:nvPr/>
          </p:nvSpPr>
          <p:spPr>
            <a:xfrm>
              <a:off x="5441950" y="1515140"/>
              <a:ext cx="273050" cy="844550"/>
            </a:xfrm>
            <a:prstGeom prst="roundRect">
              <a:avLst/>
            </a:prstGeom>
            <a:solidFill>
              <a:srgbClr val="FFF4A3"/>
            </a:solidFill>
            <a:ln w="952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1050" dirty="0" err="1">
                  <a:solidFill>
                    <a:schemeClr val="tx1">
                      <a:lumMod val="75000"/>
                    </a:schemeClr>
                  </a:solidFill>
                </a:rPr>
                <a:t>Verticle</a:t>
              </a:r>
              <a:r>
                <a:rPr lang="en-IN" sz="1050" dirty="0">
                  <a:solidFill>
                    <a:schemeClr val="tx1">
                      <a:lumMod val="75000"/>
                    </a:schemeClr>
                  </a:solidFill>
                </a:rPr>
                <a:t> 5</a:t>
              </a:r>
            </a:p>
          </p:txBody>
        </p:sp>
        <p:sp>
          <p:nvSpPr>
            <p:cNvPr id="13" name="Arrow: Up-Down 12">
              <a:extLst>
                <a:ext uri="{FF2B5EF4-FFF2-40B4-BE49-F238E27FC236}">
                  <a16:creationId xmlns:a16="http://schemas.microsoft.com/office/drawing/2014/main" id="{8A2024A8-6896-42F3-8353-DCF11CCCF9E0}"/>
                </a:ext>
              </a:extLst>
            </p:cNvPr>
            <p:cNvSpPr/>
            <p:nvPr/>
          </p:nvSpPr>
          <p:spPr>
            <a:xfrm>
              <a:off x="2884806" y="2379927"/>
              <a:ext cx="45719" cy="283963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sp>
          <p:nvSpPr>
            <p:cNvPr id="14" name="Arrow: Up-Down 13">
              <a:extLst>
                <a:ext uri="{FF2B5EF4-FFF2-40B4-BE49-F238E27FC236}">
                  <a16:creationId xmlns:a16="http://schemas.microsoft.com/office/drawing/2014/main" id="{87FD5E78-DB18-4B53-B55B-293289327EB0}"/>
                </a:ext>
              </a:extLst>
            </p:cNvPr>
            <p:cNvSpPr/>
            <p:nvPr/>
          </p:nvSpPr>
          <p:spPr>
            <a:xfrm>
              <a:off x="3552429" y="2379927"/>
              <a:ext cx="45719" cy="283963"/>
            </a:xfrm>
            <a:prstGeom prst="up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sp>
          <p:nvSpPr>
            <p:cNvPr id="15" name="Arrow: Up-Down 14">
              <a:extLst>
                <a:ext uri="{FF2B5EF4-FFF2-40B4-BE49-F238E27FC236}">
                  <a16:creationId xmlns:a16="http://schemas.microsoft.com/office/drawing/2014/main" id="{B003B592-CD1A-47CB-8CB8-928840BE0C70}"/>
                </a:ext>
              </a:extLst>
            </p:cNvPr>
            <p:cNvSpPr/>
            <p:nvPr/>
          </p:nvSpPr>
          <p:spPr>
            <a:xfrm>
              <a:off x="4220052" y="2379927"/>
              <a:ext cx="45719" cy="283963"/>
            </a:xfrm>
            <a:prstGeom prst="upDown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sp>
          <p:nvSpPr>
            <p:cNvPr id="16" name="Arrow: Up-Down 15">
              <a:extLst>
                <a:ext uri="{FF2B5EF4-FFF2-40B4-BE49-F238E27FC236}">
                  <a16:creationId xmlns:a16="http://schemas.microsoft.com/office/drawing/2014/main" id="{F0868F5D-4C99-4ABE-98D2-52BF8B820CFF}"/>
                </a:ext>
              </a:extLst>
            </p:cNvPr>
            <p:cNvSpPr/>
            <p:nvPr/>
          </p:nvSpPr>
          <p:spPr>
            <a:xfrm>
              <a:off x="4887675" y="2379927"/>
              <a:ext cx="45719" cy="283963"/>
            </a:xfrm>
            <a:prstGeom prst="up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sp>
          <p:nvSpPr>
            <p:cNvPr id="17" name="Arrow: Up-Down 16">
              <a:extLst>
                <a:ext uri="{FF2B5EF4-FFF2-40B4-BE49-F238E27FC236}">
                  <a16:creationId xmlns:a16="http://schemas.microsoft.com/office/drawing/2014/main" id="{2C47E3C9-C504-457A-8B4E-F98AFB4FA34C}"/>
                </a:ext>
              </a:extLst>
            </p:cNvPr>
            <p:cNvSpPr/>
            <p:nvPr/>
          </p:nvSpPr>
          <p:spPr>
            <a:xfrm>
              <a:off x="5555300" y="2379927"/>
              <a:ext cx="45719" cy="283963"/>
            </a:xfrm>
            <a:prstGeom prst="upDownArrow">
              <a:avLst/>
            </a:prstGeom>
            <a:solidFill>
              <a:srgbClr val="FFF4A3"/>
            </a:solidFill>
            <a:ln>
              <a:solidFill>
                <a:srgbClr val="FFF4A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4BC2FE-AF54-48DB-B260-D6BE97DF4092}"/>
              </a:ext>
            </a:extLst>
          </p:cNvPr>
          <p:cNvGrpSpPr/>
          <p:nvPr/>
        </p:nvGrpSpPr>
        <p:grpSpPr>
          <a:xfrm>
            <a:off x="5124450" y="2984937"/>
            <a:ext cx="3130550" cy="1677434"/>
            <a:chOff x="2324100" y="1338462"/>
            <a:chExt cx="3873500" cy="2075527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7EED331-522E-4E8A-8A19-548BCD39C9B3}"/>
                </a:ext>
              </a:extLst>
            </p:cNvPr>
            <p:cNvSpPr/>
            <p:nvPr/>
          </p:nvSpPr>
          <p:spPr>
            <a:xfrm>
              <a:off x="2324100" y="1338462"/>
              <a:ext cx="3873500" cy="2038350"/>
            </a:xfrm>
            <a:prstGeom prst="roundRect">
              <a:avLst>
                <a:gd name="adj" fmla="val 1714"/>
              </a:avLst>
            </a:prstGeom>
            <a:solidFill>
              <a:srgbClr val="475765"/>
            </a:solidFill>
            <a:ln w="952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99C51D-55F2-4412-9990-980E2B26DB6A}"/>
                </a:ext>
              </a:extLst>
            </p:cNvPr>
            <p:cNvSpPr txBox="1"/>
            <p:nvPr/>
          </p:nvSpPr>
          <p:spPr>
            <a:xfrm>
              <a:off x="3007427" y="3099813"/>
              <a:ext cx="2506846" cy="314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Cluster (</a:t>
              </a:r>
              <a:r>
                <a:rPr lang="en-IN" sz="1050" dirty="0" err="1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ZooKeeper</a:t>
              </a:r>
              <a:r>
                <a:rPr lang="en-IN" sz="105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)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D8CDBA7-5F19-42B4-B307-1F7EFD91D24F}"/>
                </a:ext>
              </a:extLst>
            </p:cNvPr>
            <p:cNvSpPr/>
            <p:nvPr/>
          </p:nvSpPr>
          <p:spPr>
            <a:xfrm>
              <a:off x="2562225" y="2675721"/>
              <a:ext cx="3397250" cy="277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>
                      <a:lumMod val="75000"/>
                    </a:schemeClr>
                  </a:solidFill>
                </a:rPr>
                <a:t>Event Bus (Clustered)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FB1BB04-F48B-4B95-A135-1B7879E68D6F}"/>
                </a:ext>
              </a:extLst>
            </p:cNvPr>
            <p:cNvSpPr/>
            <p:nvPr/>
          </p:nvSpPr>
          <p:spPr>
            <a:xfrm>
              <a:off x="2781300" y="1515140"/>
              <a:ext cx="273050" cy="8445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1050" dirty="0" err="1">
                  <a:solidFill>
                    <a:schemeClr val="tx1">
                      <a:lumMod val="75000"/>
                    </a:schemeClr>
                  </a:solidFill>
                </a:rPr>
                <a:t>vertx</a:t>
              </a:r>
              <a:r>
                <a:rPr lang="en-IN" sz="1050" dirty="0">
                  <a:solidFill>
                    <a:schemeClr val="tx1">
                      <a:lumMod val="75000"/>
                    </a:schemeClr>
                  </a:solidFill>
                </a:rPr>
                <a:t> 1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9B04CD2-5D71-4350-89A7-EDC93E814295}"/>
                </a:ext>
              </a:extLst>
            </p:cNvPr>
            <p:cNvSpPr/>
            <p:nvPr/>
          </p:nvSpPr>
          <p:spPr>
            <a:xfrm>
              <a:off x="3446463" y="1499930"/>
              <a:ext cx="273050" cy="87497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1050" dirty="0" err="1">
                  <a:solidFill>
                    <a:schemeClr val="tx1">
                      <a:lumMod val="75000"/>
                    </a:schemeClr>
                  </a:solidFill>
                </a:rPr>
                <a:t>vertx</a:t>
              </a:r>
              <a:r>
                <a:rPr lang="en-IN" sz="1050" dirty="0">
                  <a:solidFill>
                    <a:schemeClr val="tx1">
                      <a:lumMod val="75000"/>
                    </a:schemeClr>
                  </a:solidFill>
                </a:rPr>
                <a:t> 2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DEC4CEE-1044-4CD4-B2E2-E3A5B6E531D5}"/>
                </a:ext>
              </a:extLst>
            </p:cNvPr>
            <p:cNvSpPr/>
            <p:nvPr/>
          </p:nvSpPr>
          <p:spPr>
            <a:xfrm>
              <a:off x="4111626" y="1515140"/>
              <a:ext cx="273050" cy="8445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1050" dirty="0" err="1">
                  <a:solidFill>
                    <a:schemeClr val="tx1">
                      <a:lumMod val="75000"/>
                    </a:schemeClr>
                  </a:solidFill>
                </a:rPr>
                <a:t>vertx</a:t>
              </a:r>
              <a:r>
                <a:rPr lang="en-IN" sz="1050" dirty="0">
                  <a:solidFill>
                    <a:schemeClr val="tx1">
                      <a:lumMod val="75000"/>
                    </a:schemeClr>
                  </a:solidFill>
                </a:rPr>
                <a:t> 3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277AFD0-0894-4FF8-8D2F-E59A05D19137}"/>
                </a:ext>
              </a:extLst>
            </p:cNvPr>
            <p:cNvSpPr/>
            <p:nvPr/>
          </p:nvSpPr>
          <p:spPr>
            <a:xfrm>
              <a:off x="4776789" y="1515140"/>
              <a:ext cx="273050" cy="844550"/>
            </a:xfrm>
            <a:prstGeom prst="roundRect">
              <a:avLst/>
            </a:prstGeom>
            <a:ln w="952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1050" dirty="0" err="1">
                  <a:solidFill>
                    <a:schemeClr val="tx1">
                      <a:lumMod val="75000"/>
                    </a:schemeClr>
                  </a:solidFill>
                </a:rPr>
                <a:t>vertx</a:t>
              </a:r>
              <a:r>
                <a:rPr lang="en-IN" sz="1050" dirty="0">
                  <a:solidFill>
                    <a:schemeClr val="tx1">
                      <a:lumMod val="75000"/>
                    </a:schemeClr>
                  </a:solidFill>
                </a:rPr>
                <a:t> 4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087495F-4D6D-4354-A5DC-22C71EC19288}"/>
                </a:ext>
              </a:extLst>
            </p:cNvPr>
            <p:cNvSpPr/>
            <p:nvPr/>
          </p:nvSpPr>
          <p:spPr>
            <a:xfrm>
              <a:off x="5441950" y="1515140"/>
              <a:ext cx="273050" cy="844550"/>
            </a:xfrm>
            <a:prstGeom prst="roundRect">
              <a:avLst/>
            </a:prstGeom>
            <a:solidFill>
              <a:srgbClr val="FFF4A3"/>
            </a:solidFill>
            <a:ln w="952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1050" dirty="0" err="1">
                  <a:solidFill>
                    <a:schemeClr val="tx1">
                      <a:lumMod val="75000"/>
                    </a:schemeClr>
                  </a:solidFill>
                </a:rPr>
                <a:t>vertx</a:t>
              </a:r>
              <a:r>
                <a:rPr lang="en-IN" sz="1050" dirty="0">
                  <a:solidFill>
                    <a:schemeClr val="tx1">
                      <a:lumMod val="75000"/>
                    </a:schemeClr>
                  </a:solidFill>
                </a:rPr>
                <a:t> 5</a:t>
              </a:r>
            </a:p>
          </p:txBody>
        </p:sp>
        <p:sp>
          <p:nvSpPr>
            <p:cNvPr id="27" name="Arrow: Up-Down 26">
              <a:extLst>
                <a:ext uri="{FF2B5EF4-FFF2-40B4-BE49-F238E27FC236}">
                  <a16:creationId xmlns:a16="http://schemas.microsoft.com/office/drawing/2014/main" id="{C3DB95FA-E8EB-4538-A7CB-59AE385B626E}"/>
                </a:ext>
              </a:extLst>
            </p:cNvPr>
            <p:cNvSpPr/>
            <p:nvPr/>
          </p:nvSpPr>
          <p:spPr>
            <a:xfrm>
              <a:off x="2884806" y="2379927"/>
              <a:ext cx="45719" cy="283963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sp>
          <p:nvSpPr>
            <p:cNvPr id="28" name="Arrow: Up-Down 27">
              <a:extLst>
                <a:ext uri="{FF2B5EF4-FFF2-40B4-BE49-F238E27FC236}">
                  <a16:creationId xmlns:a16="http://schemas.microsoft.com/office/drawing/2014/main" id="{44DB03E7-7797-495A-B277-72D24095BA45}"/>
                </a:ext>
              </a:extLst>
            </p:cNvPr>
            <p:cNvSpPr/>
            <p:nvPr/>
          </p:nvSpPr>
          <p:spPr>
            <a:xfrm>
              <a:off x="3552429" y="2379927"/>
              <a:ext cx="45719" cy="283963"/>
            </a:xfrm>
            <a:prstGeom prst="up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sp>
          <p:nvSpPr>
            <p:cNvPr id="29" name="Arrow: Up-Down 28">
              <a:extLst>
                <a:ext uri="{FF2B5EF4-FFF2-40B4-BE49-F238E27FC236}">
                  <a16:creationId xmlns:a16="http://schemas.microsoft.com/office/drawing/2014/main" id="{BC3030D2-BC87-4CAA-85B5-92FD6663B1D3}"/>
                </a:ext>
              </a:extLst>
            </p:cNvPr>
            <p:cNvSpPr/>
            <p:nvPr/>
          </p:nvSpPr>
          <p:spPr>
            <a:xfrm>
              <a:off x="4220052" y="2379927"/>
              <a:ext cx="45719" cy="283963"/>
            </a:xfrm>
            <a:prstGeom prst="upDown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sp>
          <p:nvSpPr>
            <p:cNvPr id="30" name="Arrow: Up-Down 29">
              <a:extLst>
                <a:ext uri="{FF2B5EF4-FFF2-40B4-BE49-F238E27FC236}">
                  <a16:creationId xmlns:a16="http://schemas.microsoft.com/office/drawing/2014/main" id="{0DB4640F-14DE-4C3A-85E5-228F4C114E23}"/>
                </a:ext>
              </a:extLst>
            </p:cNvPr>
            <p:cNvSpPr/>
            <p:nvPr/>
          </p:nvSpPr>
          <p:spPr>
            <a:xfrm>
              <a:off x="4887675" y="2379927"/>
              <a:ext cx="45719" cy="283963"/>
            </a:xfrm>
            <a:prstGeom prst="up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sp>
          <p:nvSpPr>
            <p:cNvPr id="31" name="Arrow: Up-Down 30">
              <a:extLst>
                <a:ext uri="{FF2B5EF4-FFF2-40B4-BE49-F238E27FC236}">
                  <a16:creationId xmlns:a16="http://schemas.microsoft.com/office/drawing/2014/main" id="{14E02D57-02BA-4C84-ABD5-C11221FA9456}"/>
                </a:ext>
              </a:extLst>
            </p:cNvPr>
            <p:cNvSpPr/>
            <p:nvPr/>
          </p:nvSpPr>
          <p:spPr>
            <a:xfrm>
              <a:off x="5555300" y="2379927"/>
              <a:ext cx="45719" cy="283963"/>
            </a:xfrm>
            <a:prstGeom prst="upDownArrow">
              <a:avLst/>
            </a:prstGeom>
            <a:solidFill>
              <a:srgbClr val="FFF4A3"/>
            </a:solidFill>
            <a:ln>
              <a:solidFill>
                <a:srgbClr val="FFF4A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</p:grpSp>
      <p:pic>
        <p:nvPicPr>
          <p:cNvPr id="35" name="Picture 2" descr="event loop">
            <a:extLst>
              <a:ext uri="{FF2B5EF4-FFF2-40B4-BE49-F238E27FC236}">
                <a16:creationId xmlns:a16="http://schemas.microsoft.com/office/drawing/2014/main" id="{311B1082-8899-4981-B3E5-542FBBE16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10" y="770102"/>
            <a:ext cx="3225156" cy="181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event bus">
            <a:extLst>
              <a:ext uri="{FF2B5EF4-FFF2-40B4-BE49-F238E27FC236}">
                <a16:creationId xmlns:a16="http://schemas.microsoft.com/office/drawing/2014/main" id="{E96AACF1-018D-4051-A8F4-A1BE594D3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433" y="757131"/>
            <a:ext cx="3256567" cy="183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111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DD31-F5F8-48CA-BA4C-69F50F89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Async model – Current 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17E7-C906-4AAD-9A07-004C2598E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Comparatively little more complex to code &amp; to reason with</a:t>
            </a:r>
          </a:p>
          <a:p>
            <a:pPr lvl="1"/>
            <a:r>
              <a:rPr lang="en-IN" dirty="0"/>
              <a:t>This can be avoided using Lambdas, atomic &amp; small methods</a:t>
            </a:r>
          </a:p>
          <a:p>
            <a:r>
              <a:rPr lang="en-IN" dirty="0"/>
              <a:t>Little difficult to debug</a:t>
            </a:r>
          </a:p>
          <a:p>
            <a:pPr lvl="1"/>
            <a:r>
              <a:rPr lang="en-IN" dirty="0"/>
              <a:t>Stack traces doesn’t always start with our code, but with Event loop</a:t>
            </a:r>
          </a:p>
          <a:p>
            <a:r>
              <a:rPr lang="en-IN" dirty="0"/>
              <a:t>No Thread Locals… </a:t>
            </a:r>
          </a:p>
          <a:p>
            <a:pPr lvl="1"/>
            <a:r>
              <a:rPr lang="en-IN" dirty="0"/>
              <a:t>this is actually a good thing – </a:t>
            </a:r>
            <a:r>
              <a:rPr lang="en-IN" i="1" dirty="0"/>
              <a:t>Java core developer’s agreed on this!</a:t>
            </a:r>
          </a:p>
          <a:p>
            <a:pPr lvl="1"/>
            <a:r>
              <a:rPr lang="en-IN" dirty="0"/>
              <a:t>Upcoming </a:t>
            </a:r>
            <a:r>
              <a:rPr lang="en-IN" dirty="0" err="1"/>
              <a:t>Fiber’s</a:t>
            </a:r>
            <a:r>
              <a:rPr lang="en-IN" dirty="0"/>
              <a:t> won’t support this</a:t>
            </a:r>
          </a:p>
          <a:p>
            <a:pPr lvl="1"/>
            <a:r>
              <a:rPr lang="en-IN" dirty="0"/>
              <a:t>This leads to difficulty in shared state, like Log MDC, Tenant context</a:t>
            </a:r>
          </a:p>
          <a:p>
            <a:pPr lvl="2"/>
            <a:r>
              <a:rPr lang="en-IN" dirty="0"/>
              <a:t>Need to pass these to each method</a:t>
            </a:r>
          </a:p>
          <a:p>
            <a:pPr lvl="2"/>
            <a:r>
              <a:rPr lang="en-IN" dirty="0"/>
              <a:t>Good news: </a:t>
            </a:r>
            <a:r>
              <a:rPr lang="en-IN" dirty="0" err="1"/>
              <a:t>Vert.x</a:t>
            </a:r>
            <a:r>
              <a:rPr lang="en-IN" dirty="0"/>
              <a:t> 3.6 has tracing support which will solve this</a:t>
            </a:r>
          </a:p>
          <a:p>
            <a:pPr lvl="3"/>
            <a:r>
              <a:rPr lang="en-IN" dirty="0"/>
              <a:t>Did I hear </a:t>
            </a:r>
            <a:r>
              <a:rPr lang="en-IN" dirty="0" err="1"/>
              <a:t>Zipkin</a:t>
            </a:r>
            <a:r>
              <a:rPr lang="en-IN"/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75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DD31-F5F8-48CA-BA4C-69F50F89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Async model – Future!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17E7-C906-4AAD-9A07-004C2598E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Looks great with </a:t>
            </a:r>
            <a:r>
              <a:rPr lang="en-IN" dirty="0" err="1"/>
              <a:t>Fiber’s</a:t>
            </a:r>
            <a:r>
              <a:rPr lang="en-IN" dirty="0"/>
              <a:t> </a:t>
            </a:r>
            <a:r>
              <a:rPr lang="en-IN" sz="1600" i="1" dirty="0"/>
              <a:t>(upcoming)</a:t>
            </a:r>
          </a:p>
          <a:p>
            <a:pPr lvl="1"/>
            <a:r>
              <a:rPr lang="en-IN" i="1" dirty="0"/>
              <a:t>Existing code suddenly becomes Asynchronous (may be with little code changes)</a:t>
            </a:r>
          </a:p>
          <a:p>
            <a:pPr lvl="1"/>
            <a:r>
              <a:rPr lang="en-IN" i="1" dirty="0"/>
              <a:t>Flow stays synchronous</a:t>
            </a:r>
          </a:p>
          <a:p>
            <a:pPr lvl="1"/>
            <a:r>
              <a:rPr lang="en-IN" i="1" dirty="0"/>
              <a:t>= CPU is happy, Developers are happy, Customers are happy </a:t>
            </a:r>
            <a:r>
              <a:rPr lang="en-IN" sz="1600" dirty="0">
                <a:sym typeface="Wingdings" panose="05000000000000000000" pitchFamily="2" charset="2"/>
              </a:rPr>
              <a:t></a:t>
            </a:r>
            <a:endParaRPr lang="en-IN" dirty="0"/>
          </a:p>
          <a:p>
            <a:r>
              <a:rPr lang="en-IN" dirty="0"/>
              <a:t>Asynchronous Database Access API (ADBA) spec </a:t>
            </a:r>
            <a:r>
              <a:rPr lang="en-IN" sz="1600" i="1" dirty="0"/>
              <a:t>(upcoming)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326267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DD31-F5F8-48CA-BA4C-69F50F89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Start here…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17E7-C906-4AAD-9A07-004C2598E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363"/>
            <a:ext cx="8229600" cy="4012837"/>
          </a:xfrm>
          <a:ln>
            <a:noFill/>
          </a:ln>
        </p:spPr>
        <p:txBody>
          <a:bodyPr>
            <a:normAutofit/>
          </a:bodyPr>
          <a:lstStyle/>
          <a:p>
            <a:pPr lvl="1"/>
            <a:r>
              <a:rPr lang="en-IN" sz="1600" dirty="0">
                <a:latin typeface="Fira Code" panose="020B0509050000020004" pitchFamily="49" charset="0"/>
                <a:ea typeface="Fira Code" panose="020B0509050000020004" pitchFamily="49" charset="0"/>
                <a:hlinkClick r:id="rId2"/>
              </a:rPr>
              <a:t>https://vertx.io/</a:t>
            </a:r>
            <a:endParaRPr lang="en-IN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r>
              <a:rPr lang="en-IN" sz="1600" dirty="0">
                <a:latin typeface="Fira Code" panose="020B0509050000020004" pitchFamily="49" charset="0"/>
                <a:ea typeface="Fira Code" panose="020B0509050000020004" pitchFamily="49" charset="0"/>
                <a:hlinkClick r:id="rId3"/>
              </a:rPr>
              <a:t>https://vertx.io/docs/guide-for-java-devs/</a:t>
            </a:r>
            <a:endParaRPr lang="en-IN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r>
              <a:rPr lang="en-IN" sz="1600" dirty="0">
                <a:latin typeface="Fira Code" panose="020B0509050000020004" pitchFamily="49" charset="0"/>
                <a:ea typeface="Fira Code" panose="020B0509050000020004" pitchFamily="49" charset="0"/>
                <a:hlinkClick r:id="rId4"/>
              </a:rPr>
              <a:t>https://vertx.io/docs/vertx-core/java/</a:t>
            </a:r>
            <a:endParaRPr lang="en-IN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173038" lvl="1" indent="0">
              <a:buNone/>
            </a:pPr>
            <a:endParaRPr lang="en-IN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320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94587-948A-4FF8-801B-3CE4EB7B39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Thanks!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4175F-E44B-4A17-AF4F-772FB74E67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https://manikanta.com</a:t>
            </a:r>
          </a:p>
        </p:txBody>
      </p:sp>
    </p:spTree>
    <p:extLst>
      <p:ext uri="{BB962C8B-B14F-4D97-AF65-F5344CB8AC3E}">
        <p14:creationId xmlns:p14="http://schemas.microsoft.com/office/powerpoint/2010/main" val="140762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DD31-F5F8-48CA-BA4C-69F50F89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Problem!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17E7-C906-4AAD-9A07-004C2598E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362"/>
            <a:ext cx="8432800" cy="4031887"/>
          </a:xfrm>
        </p:spPr>
        <p:txBody>
          <a:bodyPr>
            <a:normAutofit/>
          </a:bodyPr>
          <a:lstStyle/>
          <a:p>
            <a:r>
              <a:rPr lang="en-IN" b="1" dirty="0"/>
              <a:t>Scaling</a:t>
            </a:r>
            <a:r>
              <a:rPr lang="en-IN" dirty="0"/>
              <a:t> the app to serve ever increasing user base</a:t>
            </a:r>
          </a:p>
          <a:p>
            <a:pPr lvl="1"/>
            <a:r>
              <a:rPr lang="en-IN" dirty="0"/>
              <a:t>2.1 billion smart phones in 2016 vs 3.15 billion by 2019 </a:t>
            </a:r>
            <a:r>
              <a:rPr lang="en-IN" i="1" baseline="30000" dirty="0"/>
              <a:t>1</a:t>
            </a:r>
          </a:p>
          <a:p>
            <a:pPr lvl="1"/>
            <a:r>
              <a:rPr lang="en-IN" dirty="0"/>
              <a:t>&gt;21 billion IoT devices by 2020 </a:t>
            </a:r>
            <a:r>
              <a:rPr lang="en-IN" i="1" baseline="30000" dirty="0"/>
              <a:t>2</a:t>
            </a:r>
          </a:p>
          <a:p>
            <a:r>
              <a:rPr lang="en-IN" dirty="0"/>
              <a:t>Raise in the </a:t>
            </a:r>
            <a:r>
              <a:rPr lang="en-IN" b="1" dirty="0"/>
              <a:t>user experience</a:t>
            </a:r>
            <a:r>
              <a:rPr lang="en-IN" dirty="0"/>
              <a:t> bar</a:t>
            </a:r>
          </a:p>
          <a:p>
            <a:pPr lvl="1"/>
            <a:r>
              <a:rPr lang="en-IN" dirty="0"/>
              <a:t>Real time updates</a:t>
            </a:r>
          </a:p>
          <a:p>
            <a:pPr lvl="1"/>
            <a:r>
              <a:rPr lang="en-IN" dirty="0"/>
              <a:t>Near instant results</a:t>
            </a:r>
          </a:p>
          <a:p>
            <a:pPr lvl="1"/>
            <a:r>
              <a:rPr lang="en-IN" dirty="0"/>
              <a:t>Google: </a:t>
            </a:r>
            <a:r>
              <a:rPr lang="en-US" dirty="0"/>
              <a:t>100 milliseconds of latency can result in 1% of potential sales lost </a:t>
            </a:r>
            <a:r>
              <a:rPr lang="en-US" i="1" baseline="30000" dirty="0"/>
              <a:t>3</a:t>
            </a:r>
            <a:endParaRPr lang="en-IN" i="1" baseline="30000" dirty="0"/>
          </a:p>
          <a:p>
            <a:pPr lvl="1"/>
            <a:r>
              <a:rPr lang="en-IN" dirty="0"/>
              <a:t>Amazon: 1 sec extra delay in response costs $1.6 billion </a:t>
            </a:r>
            <a:r>
              <a:rPr lang="en-IN" i="1" baseline="30000" dirty="0"/>
              <a:t>4</a:t>
            </a:r>
          </a:p>
          <a:p>
            <a:pPr lvl="1"/>
            <a:endParaRPr lang="en-IN" i="1" baseline="30000" dirty="0"/>
          </a:p>
          <a:p>
            <a:pPr marL="0" indent="0">
              <a:buNone/>
            </a:pPr>
            <a:r>
              <a:rPr lang="en-IN" i="1" dirty="0"/>
              <a:t>Solution???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4AC46-A054-4D47-A321-046773F7CCBE}"/>
              </a:ext>
            </a:extLst>
          </p:cNvPr>
          <p:cNvSpPr txBox="1"/>
          <p:nvPr/>
        </p:nvSpPr>
        <p:spPr>
          <a:xfrm>
            <a:off x="457200" y="4533769"/>
            <a:ext cx="6788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#1 </a:t>
            </a:r>
            <a:r>
              <a:rPr lang="en-IN" sz="1100" i="1" dirty="0">
                <a:solidFill>
                  <a:schemeClr val="tx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emarketer.com report</a:t>
            </a:r>
            <a:r>
              <a:rPr lang="en-IN" sz="11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#2 </a:t>
            </a:r>
            <a:r>
              <a:rPr lang="en-IN" sz="1100" i="1" dirty="0">
                <a:solidFill>
                  <a:schemeClr val="tx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Gartner report</a:t>
            </a:r>
            <a:r>
              <a:rPr lang="en-IN" sz="11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#3 </a:t>
            </a:r>
            <a:r>
              <a:rPr lang="en-IN" sz="1100" i="1" dirty="0">
                <a:solidFill>
                  <a:schemeClr val="tx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</a:t>
            </a:r>
            <a:r>
              <a:rPr lang="en-IN" sz="11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#3 </a:t>
            </a:r>
            <a:r>
              <a:rPr lang="en-IN" sz="1100" i="1" dirty="0">
                <a:solidFill>
                  <a:schemeClr val="tx1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</a:t>
            </a:r>
            <a:endParaRPr lang="en-IN" sz="1100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2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DD31-F5F8-48CA-BA4C-69F50F89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50" y="216694"/>
            <a:ext cx="8394700" cy="440531"/>
          </a:xfrm>
        </p:spPr>
        <p:txBody>
          <a:bodyPr>
            <a:normAutofit fontScale="90000"/>
          </a:bodyPr>
          <a:lstStyle/>
          <a:p>
            <a:r>
              <a:rPr lang="en-IN" dirty="0"/>
              <a:t>Solution #1: Sync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17E7-C906-4AAD-9A07-004C2598E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362"/>
            <a:ext cx="8229600" cy="4171138"/>
          </a:xfrm>
        </p:spPr>
        <p:txBody>
          <a:bodyPr>
            <a:normAutofit/>
          </a:bodyPr>
          <a:lstStyle/>
          <a:p>
            <a:r>
              <a:rPr lang="en-IN" dirty="0"/>
              <a:t>Creating more threads </a:t>
            </a:r>
            <a:r>
              <a:rPr lang="en-IN" i="1" dirty="0"/>
              <a:t>(ex: Thread pool of 200)</a:t>
            </a:r>
          </a:p>
          <a:p>
            <a:r>
              <a:rPr lang="en-IN" dirty="0"/>
              <a:t>Each thread manages one request</a:t>
            </a:r>
          </a:p>
          <a:p>
            <a:pPr lvl="1"/>
            <a:r>
              <a:rPr lang="en-IN" sz="1800" i="1" dirty="0"/>
              <a:t>Ex: 200 Tomcat connector threads will serve 200 concurrent requests</a:t>
            </a:r>
          </a:p>
          <a:p>
            <a:r>
              <a:rPr lang="en-IN" dirty="0"/>
              <a:t>Thread context switching is a hell </a:t>
            </a:r>
            <a:r>
              <a:rPr lang="en-IN" i="1" dirty="0"/>
              <a:t>(OS &amp; CPU level)</a:t>
            </a:r>
          </a:p>
          <a:p>
            <a:r>
              <a:rPr lang="en-IN" dirty="0"/>
              <a:t>Increased memory footprint</a:t>
            </a:r>
          </a:p>
          <a:p>
            <a:pPr lvl="1"/>
            <a:r>
              <a:rPr lang="en-IN" i="1" dirty="0"/>
              <a:t>Each JVM thread roughly needs 2MB extra memory</a:t>
            </a:r>
          </a:p>
          <a:p>
            <a:r>
              <a:rPr lang="en-IN" dirty="0"/>
              <a:t>More &amp; more sync locks</a:t>
            </a:r>
          </a:p>
          <a:p>
            <a:r>
              <a:rPr lang="en-IN" dirty="0"/>
              <a:t>Concurrency is very hard</a:t>
            </a:r>
          </a:p>
          <a:p>
            <a:r>
              <a:rPr lang="en-IN" dirty="0"/>
              <a:t>Easy to debug &amp; reason with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6EDD9F-7744-45F2-858E-1697CFE3F01B}"/>
              </a:ext>
            </a:extLst>
          </p:cNvPr>
          <p:cNvSpPr/>
          <p:nvPr/>
        </p:nvSpPr>
        <p:spPr>
          <a:xfrm>
            <a:off x="7645400" y="461302"/>
            <a:ext cx="260350" cy="3822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DAB07-FE7F-4E06-B1CD-FE14E6FE19CD}"/>
              </a:ext>
            </a:extLst>
          </p:cNvPr>
          <p:cNvSpPr/>
          <p:nvPr/>
        </p:nvSpPr>
        <p:spPr>
          <a:xfrm>
            <a:off x="7645400" y="4116654"/>
            <a:ext cx="260350" cy="167348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9F758B-9BD0-44D4-8D52-23100B4A8AD5}"/>
              </a:ext>
            </a:extLst>
          </p:cNvPr>
          <p:cNvGrpSpPr/>
          <p:nvPr/>
        </p:nvGrpSpPr>
        <p:grpSpPr>
          <a:xfrm>
            <a:off x="7645400" y="414171"/>
            <a:ext cx="1333500" cy="261610"/>
            <a:chOff x="7550150" y="414171"/>
            <a:chExt cx="1333500" cy="2616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23223D-5B06-40AE-8A88-7885A5A79317}"/>
                </a:ext>
              </a:extLst>
            </p:cNvPr>
            <p:cNvSpPr/>
            <p:nvPr/>
          </p:nvSpPr>
          <p:spPr>
            <a:xfrm>
              <a:off x="7550150" y="461302"/>
              <a:ext cx="260350" cy="1673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333F5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99F3EB-8CE8-4A86-956B-58154A74EDE3}"/>
                </a:ext>
              </a:extLst>
            </p:cNvPr>
            <p:cNvSpPr txBox="1"/>
            <p:nvPr/>
          </p:nvSpPr>
          <p:spPr>
            <a:xfrm>
              <a:off x="7848600" y="414171"/>
              <a:ext cx="1035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rgbClr val="000B14"/>
                  </a:solidFill>
                </a:rPr>
                <a:t>Request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0F5F0-0E6F-414F-A0E6-2D58DAE2FD69}"/>
              </a:ext>
            </a:extLst>
          </p:cNvPr>
          <p:cNvGrpSpPr/>
          <p:nvPr/>
        </p:nvGrpSpPr>
        <p:grpSpPr>
          <a:xfrm>
            <a:off x="7645400" y="591971"/>
            <a:ext cx="1333500" cy="261610"/>
            <a:chOff x="7550150" y="1093621"/>
            <a:chExt cx="1333500" cy="2616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A2954C-6A00-4D29-85F3-5F748E30403E}"/>
                </a:ext>
              </a:extLst>
            </p:cNvPr>
            <p:cNvSpPr/>
            <p:nvPr/>
          </p:nvSpPr>
          <p:spPr>
            <a:xfrm>
              <a:off x="7550150" y="1140752"/>
              <a:ext cx="260350" cy="1673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333F5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BDDC51-7AE4-42CA-BFCC-A48634DD99B9}"/>
                </a:ext>
              </a:extLst>
            </p:cNvPr>
            <p:cNvSpPr txBox="1"/>
            <p:nvPr/>
          </p:nvSpPr>
          <p:spPr>
            <a:xfrm>
              <a:off x="7848600" y="1093621"/>
              <a:ext cx="1035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rgbClr val="000B14"/>
                  </a:solidFill>
                </a:rPr>
                <a:t>DB query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DED36F-6CC9-4FD1-B298-640BB45F8037}"/>
              </a:ext>
            </a:extLst>
          </p:cNvPr>
          <p:cNvGrpSpPr/>
          <p:nvPr/>
        </p:nvGrpSpPr>
        <p:grpSpPr>
          <a:xfrm>
            <a:off x="7642225" y="2243855"/>
            <a:ext cx="1333500" cy="261610"/>
            <a:chOff x="7550150" y="2241847"/>
            <a:chExt cx="1333500" cy="2616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C4F32C-D6A1-497F-8F03-EEC4719B09FB}"/>
                </a:ext>
              </a:extLst>
            </p:cNvPr>
            <p:cNvSpPr/>
            <p:nvPr/>
          </p:nvSpPr>
          <p:spPr>
            <a:xfrm>
              <a:off x="7550150" y="2288978"/>
              <a:ext cx="260350" cy="1673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3F9581-2B66-4526-9C67-76CF2418DB61}"/>
                </a:ext>
              </a:extLst>
            </p:cNvPr>
            <p:cNvSpPr txBox="1"/>
            <p:nvPr/>
          </p:nvSpPr>
          <p:spPr>
            <a:xfrm>
              <a:off x="7848600" y="2241847"/>
              <a:ext cx="1035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rgbClr val="000B14"/>
                  </a:solidFill>
                </a:rPr>
                <a:t>HTTP call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67FE83-6158-42F0-8165-31316295D31D}"/>
              </a:ext>
            </a:extLst>
          </p:cNvPr>
          <p:cNvGrpSpPr/>
          <p:nvPr/>
        </p:nvGrpSpPr>
        <p:grpSpPr>
          <a:xfrm>
            <a:off x="7645400" y="2064047"/>
            <a:ext cx="1323975" cy="261610"/>
            <a:chOff x="7550150" y="2064047"/>
            <a:chExt cx="1323975" cy="26161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9BB3A9-F0C3-44A6-AE87-54B11730BCC8}"/>
                </a:ext>
              </a:extLst>
            </p:cNvPr>
            <p:cNvSpPr/>
            <p:nvPr/>
          </p:nvSpPr>
          <p:spPr>
            <a:xfrm>
              <a:off x="7550150" y="2111178"/>
              <a:ext cx="260350" cy="16734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0B14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118850-AC8C-4CAD-A29D-8B0AE752C72A}"/>
                </a:ext>
              </a:extLst>
            </p:cNvPr>
            <p:cNvSpPr txBox="1"/>
            <p:nvPr/>
          </p:nvSpPr>
          <p:spPr>
            <a:xfrm>
              <a:off x="7839075" y="2064047"/>
              <a:ext cx="1035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rgbClr val="000B14"/>
                  </a:solidFill>
                </a:rPr>
                <a:t>Process data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5AD5E37-51B9-4F66-A395-40D8179FAAE9}"/>
              </a:ext>
            </a:extLst>
          </p:cNvPr>
          <p:cNvSpPr txBox="1"/>
          <p:nvPr/>
        </p:nvSpPr>
        <p:spPr>
          <a:xfrm>
            <a:off x="7943850" y="4069523"/>
            <a:ext cx="1035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0B14"/>
                </a:solidFill>
              </a:rPr>
              <a:t>Response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C4A142BC-398D-4549-82A9-2B879F3A5D6B}"/>
              </a:ext>
            </a:extLst>
          </p:cNvPr>
          <p:cNvSpPr/>
          <p:nvPr/>
        </p:nvSpPr>
        <p:spPr>
          <a:xfrm>
            <a:off x="7972425" y="2483147"/>
            <a:ext cx="260350" cy="1586376"/>
          </a:xfrm>
          <a:prstGeom prst="rightBrac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40DCE77A-DA8F-454B-B63C-E145F3D3ABA6}"/>
              </a:ext>
            </a:extLst>
          </p:cNvPr>
          <p:cNvSpPr/>
          <p:nvPr/>
        </p:nvSpPr>
        <p:spPr>
          <a:xfrm>
            <a:off x="7972425" y="833271"/>
            <a:ext cx="260350" cy="1210466"/>
          </a:xfrm>
          <a:prstGeom prst="rightBrac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3E2347-8C64-477E-87A7-47E7129CC243}"/>
              </a:ext>
            </a:extLst>
          </p:cNvPr>
          <p:cNvSpPr txBox="1"/>
          <p:nvPr/>
        </p:nvSpPr>
        <p:spPr>
          <a:xfrm>
            <a:off x="8264525" y="1307699"/>
            <a:ext cx="69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chemeClr val="bg1"/>
                </a:solidFill>
                <a:highlight>
                  <a:srgbClr val="FF0000"/>
                </a:highlight>
              </a:rPr>
              <a:t>Blocked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A5DBC2-B585-435F-9012-2D0D91B8E6AC}"/>
              </a:ext>
            </a:extLst>
          </p:cNvPr>
          <p:cNvSpPr txBox="1"/>
          <p:nvPr/>
        </p:nvSpPr>
        <p:spPr>
          <a:xfrm>
            <a:off x="8278813" y="3138364"/>
            <a:ext cx="69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chemeClr val="bg1"/>
                </a:solidFill>
                <a:highlight>
                  <a:srgbClr val="FF0000"/>
                </a:highlight>
              </a:rPr>
              <a:t>Blocked</a:t>
            </a:r>
          </a:p>
        </p:txBody>
      </p:sp>
    </p:spTree>
    <p:extLst>
      <p:ext uri="{BB962C8B-B14F-4D97-AF65-F5344CB8AC3E}">
        <p14:creationId xmlns:p14="http://schemas.microsoft.com/office/powerpoint/2010/main" val="73351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DD31-F5F8-48CA-BA4C-69F50F89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Solution #2: Async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17E7-C906-4AAD-9A07-004C2598E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362"/>
            <a:ext cx="8229600" cy="4171138"/>
          </a:xfrm>
        </p:spPr>
        <p:txBody>
          <a:bodyPr>
            <a:normAutofit/>
          </a:bodyPr>
          <a:lstStyle/>
          <a:p>
            <a:r>
              <a:rPr lang="en-IN" dirty="0"/>
              <a:t>Few threads do the entire job</a:t>
            </a:r>
          </a:p>
          <a:p>
            <a:r>
              <a:rPr lang="en-IN" dirty="0"/>
              <a:t>Few threads = less thread context switching overhead</a:t>
            </a:r>
          </a:p>
          <a:p>
            <a:r>
              <a:rPr lang="en-IN" dirty="0"/>
              <a:t>Few threads can handle lakhs of requests</a:t>
            </a:r>
          </a:p>
          <a:p>
            <a:r>
              <a:rPr lang="en-IN" dirty="0"/>
              <a:t>No thread should be blocked for major time</a:t>
            </a:r>
          </a:p>
          <a:p>
            <a:r>
              <a:rPr lang="en-IN" dirty="0"/>
              <a:t>Less memory footprint</a:t>
            </a:r>
          </a:p>
          <a:p>
            <a:r>
              <a:rPr lang="en-IN" dirty="0"/>
              <a:t>Concurrency is very easy</a:t>
            </a:r>
          </a:p>
          <a:p>
            <a:r>
              <a:rPr lang="en-IN" dirty="0"/>
              <a:t>Comparatively not easy to debug &amp; reason with</a:t>
            </a:r>
          </a:p>
          <a:p>
            <a:r>
              <a:rPr lang="en-IN" dirty="0"/>
              <a:t>Code can be come more complex if care is not taken</a:t>
            </a:r>
          </a:p>
          <a:p>
            <a:pPr lvl="1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7B1519-B8C1-4AC0-A619-9FDF54C33DEA}"/>
              </a:ext>
            </a:extLst>
          </p:cNvPr>
          <p:cNvSpPr/>
          <p:nvPr/>
        </p:nvSpPr>
        <p:spPr>
          <a:xfrm>
            <a:off x="7645400" y="461302"/>
            <a:ext cx="260350" cy="3822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5C4ED5-3D22-4C6F-8BCC-0D2B19798A8A}"/>
              </a:ext>
            </a:extLst>
          </p:cNvPr>
          <p:cNvGrpSpPr/>
          <p:nvPr/>
        </p:nvGrpSpPr>
        <p:grpSpPr>
          <a:xfrm>
            <a:off x="7645400" y="414171"/>
            <a:ext cx="1333500" cy="261610"/>
            <a:chOff x="7550150" y="414171"/>
            <a:chExt cx="1333500" cy="2616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D38353-A274-49C5-95E8-1A6E98CD2388}"/>
                </a:ext>
              </a:extLst>
            </p:cNvPr>
            <p:cNvSpPr/>
            <p:nvPr/>
          </p:nvSpPr>
          <p:spPr>
            <a:xfrm>
              <a:off x="7550150" y="461302"/>
              <a:ext cx="260350" cy="1673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0B14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72C86-2174-404E-A79B-DAF0738D96DD}"/>
                </a:ext>
              </a:extLst>
            </p:cNvPr>
            <p:cNvSpPr txBox="1"/>
            <p:nvPr/>
          </p:nvSpPr>
          <p:spPr>
            <a:xfrm>
              <a:off x="7848600" y="414171"/>
              <a:ext cx="1035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rgbClr val="000B14"/>
                  </a:solidFill>
                </a:rPr>
                <a:t>Request #1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29A381-82F8-485E-A6EA-A777FC62AEA3}"/>
              </a:ext>
            </a:extLst>
          </p:cNvPr>
          <p:cNvGrpSpPr/>
          <p:nvPr/>
        </p:nvGrpSpPr>
        <p:grpSpPr>
          <a:xfrm>
            <a:off x="7645400" y="591971"/>
            <a:ext cx="1333500" cy="261610"/>
            <a:chOff x="7550150" y="1093621"/>
            <a:chExt cx="1333500" cy="2616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B7DE02-8798-460A-97DB-C790A8DBC19F}"/>
                </a:ext>
              </a:extLst>
            </p:cNvPr>
            <p:cNvSpPr/>
            <p:nvPr/>
          </p:nvSpPr>
          <p:spPr>
            <a:xfrm>
              <a:off x="7550150" y="1140752"/>
              <a:ext cx="260350" cy="1673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0B14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852685-003B-4E58-BCE9-06C6B62C3C82}"/>
                </a:ext>
              </a:extLst>
            </p:cNvPr>
            <p:cNvSpPr txBox="1"/>
            <p:nvPr/>
          </p:nvSpPr>
          <p:spPr>
            <a:xfrm>
              <a:off x="7848600" y="1093621"/>
              <a:ext cx="1035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rgbClr val="000B14"/>
                  </a:solidFill>
                </a:rPr>
                <a:t>#1 DB query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916DCC-E9F0-4348-9813-9A9BDBA12CDB}"/>
              </a:ext>
            </a:extLst>
          </p:cNvPr>
          <p:cNvGrpSpPr/>
          <p:nvPr/>
        </p:nvGrpSpPr>
        <p:grpSpPr>
          <a:xfrm>
            <a:off x="7642225" y="1314148"/>
            <a:ext cx="1333500" cy="261610"/>
            <a:chOff x="7550150" y="2241847"/>
            <a:chExt cx="1333500" cy="26161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E9DF74-07DF-48D1-ADAF-75EE53B15F97}"/>
                </a:ext>
              </a:extLst>
            </p:cNvPr>
            <p:cNvSpPr/>
            <p:nvPr/>
          </p:nvSpPr>
          <p:spPr>
            <a:xfrm>
              <a:off x="7550150" y="2288978"/>
              <a:ext cx="260350" cy="1673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0B14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B9ABCF-C956-4583-84FA-79E042F30104}"/>
                </a:ext>
              </a:extLst>
            </p:cNvPr>
            <p:cNvSpPr txBox="1"/>
            <p:nvPr/>
          </p:nvSpPr>
          <p:spPr>
            <a:xfrm>
              <a:off x="7848600" y="2241847"/>
              <a:ext cx="1035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rgbClr val="000B14"/>
                  </a:solidFill>
                </a:rPr>
                <a:t>#1 HTTP call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A02F7C-9B6A-43CA-8E9B-11B07C58C15F}"/>
              </a:ext>
            </a:extLst>
          </p:cNvPr>
          <p:cNvGrpSpPr/>
          <p:nvPr/>
        </p:nvGrpSpPr>
        <p:grpSpPr>
          <a:xfrm>
            <a:off x="7642225" y="948341"/>
            <a:ext cx="1593849" cy="261610"/>
            <a:chOff x="7550150" y="2064047"/>
            <a:chExt cx="1593849" cy="26161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12D35B-0646-4065-AFCB-6971BFB2CFA5}"/>
                </a:ext>
              </a:extLst>
            </p:cNvPr>
            <p:cNvSpPr/>
            <p:nvPr/>
          </p:nvSpPr>
          <p:spPr>
            <a:xfrm>
              <a:off x="7550150" y="2111178"/>
              <a:ext cx="260350" cy="16734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0B14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BEA57B-0587-4FE1-86FA-012D74DF8343}"/>
                </a:ext>
              </a:extLst>
            </p:cNvPr>
            <p:cNvSpPr txBox="1"/>
            <p:nvPr/>
          </p:nvSpPr>
          <p:spPr>
            <a:xfrm>
              <a:off x="7839074" y="2064047"/>
              <a:ext cx="13049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rgbClr val="000B14"/>
                  </a:solidFill>
                </a:rPr>
                <a:t>#1 Process data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4038923-D1AE-4047-AD24-71B8926E780F}"/>
              </a:ext>
            </a:extLst>
          </p:cNvPr>
          <p:cNvGrpSpPr/>
          <p:nvPr/>
        </p:nvGrpSpPr>
        <p:grpSpPr>
          <a:xfrm>
            <a:off x="7642225" y="1675272"/>
            <a:ext cx="1333500" cy="261610"/>
            <a:chOff x="7546975" y="1675272"/>
            <a:chExt cx="1333500" cy="2616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E1255F-C9CE-4BAA-9FB4-852D9BEE9CDE}"/>
                </a:ext>
              </a:extLst>
            </p:cNvPr>
            <p:cNvSpPr/>
            <p:nvPr/>
          </p:nvSpPr>
          <p:spPr>
            <a:xfrm>
              <a:off x="7546975" y="1722403"/>
              <a:ext cx="260350" cy="167348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0B14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1F13BF-5138-492F-9069-5BD1E8F03CE1}"/>
                </a:ext>
              </a:extLst>
            </p:cNvPr>
            <p:cNvSpPr txBox="1"/>
            <p:nvPr/>
          </p:nvSpPr>
          <p:spPr>
            <a:xfrm>
              <a:off x="7845425" y="1675272"/>
              <a:ext cx="1035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rgbClr val="000B14"/>
                  </a:solidFill>
                </a:rPr>
                <a:t>#2 Response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F4A624-273D-4764-BCF4-42398C7867A7}"/>
              </a:ext>
            </a:extLst>
          </p:cNvPr>
          <p:cNvGrpSpPr/>
          <p:nvPr/>
        </p:nvGrpSpPr>
        <p:grpSpPr>
          <a:xfrm>
            <a:off x="7642225" y="783240"/>
            <a:ext cx="1339850" cy="261610"/>
            <a:chOff x="7543800" y="401471"/>
            <a:chExt cx="1339850" cy="26161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346666B-3EFE-4D40-96EC-D82BF209635C}"/>
                </a:ext>
              </a:extLst>
            </p:cNvPr>
            <p:cNvSpPr/>
            <p:nvPr/>
          </p:nvSpPr>
          <p:spPr>
            <a:xfrm>
              <a:off x="7543800" y="435902"/>
              <a:ext cx="260350" cy="1673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0B14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7D8ADBD-508E-4E72-BABB-3E4063E89084}"/>
                </a:ext>
              </a:extLst>
            </p:cNvPr>
            <p:cNvSpPr txBox="1"/>
            <p:nvPr/>
          </p:nvSpPr>
          <p:spPr>
            <a:xfrm>
              <a:off x="7848600" y="401471"/>
              <a:ext cx="1035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rgbClr val="000B14"/>
                  </a:solidFill>
                </a:rPr>
                <a:t>Request #2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35B33E0-235E-4039-BA3F-94C12974C28F}"/>
              </a:ext>
            </a:extLst>
          </p:cNvPr>
          <p:cNvGrpSpPr/>
          <p:nvPr/>
        </p:nvGrpSpPr>
        <p:grpSpPr>
          <a:xfrm>
            <a:off x="7642225" y="1124854"/>
            <a:ext cx="1333500" cy="261610"/>
            <a:chOff x="7550150" y="1093621"/>
            <a:chExt cx="1333500" cy="26161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34738A-1676-40F2-8244-C19DCE97BA18}"/>
                </a:ext>
              </a:extLst>
            </p:cNvPr>
            <p:cNvSpPr/>
            <p:nvPr/>
          </p:nvSpPr>
          <p:spPr>
            <a:xfrm>
              <a:off x="7550150" y="1140752"/>
              <a:ext cx="260350" cy="1673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0B14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B5B5B53-EAA1-4A7A-BA5E-32F099711D8A}"/>
                </a:ext>
              </a:extLst>
            </p:cNvPr>
            <p:cNvSpPr txBox="1"/>
            <p:nvPr/>
          </p:nvSpPr>
          <p:spPr>
            <a:xfrm>
              <a:off x="7848600" y="1093621"/>
              <a:ext cx="1035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rgbClr val="000B14"/>
                  </a:solidFill>
                </a:rPr>
                <a:t>#2 DB query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48C9EF-1CC7-4DE3-B502-2B58202DC9CB}"/>
              </a:ext>
            </a:extLst>
          </p:cNvPr>
          <p:cNvGrpSpPr/>
          <p:nvPr/>
        </p:nvGrpSpPr>
        <p:grpSpPr>
          <a:xfrm>
            <a:off x="7642225" y="1494710"/>
            <a:ext cx="1593849" cy="261610"/>
            <a:chOff x="7550150" y="2064047"/>
            <a:chExt cx="1593849" cy="26161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65A6343-C1DD-4CCD-A117-17A65733621F}"/>
                </a:ext>
              </a:extLst>
            </p:cNvPr>
            <p:cNvSpPr/>
            <p:nvPr/>
          </p:nvSpPr>
          <p:spPr>
            <a:xfrm>
              <a:off x="7550150" y="2111178"/>
              <a:ext cx="260350" cy="16734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0B14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6B5C34D-C911-4DC0-9701-0FB5AB206C31}"/>
                </a:ext>
              </a:extLst>
            </p:cNvPr>
            <p:cNvSpPr txBox="1"/>
            <p:nvPr/>
          </p:nvSpPr>
          <p:spPr>
            <a:xfrm>
              <a:off x="7839074" y="2064047"/>
              <a:ext cx="13049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rgbClr val="000B14"/>
                  </a:solidFill>
                </a:rPr>
                <a:t>#2 Process data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F5A7C-89E5-4450-A01E-43DEACE28819}"/>
              </a:ext>
            </a:extLst>
          </p:cNvPr>
          <p:cNvGrpSpPr/>
          <p:nvPr/>
        </p:nvGrpSpPr>
        <p:grpSpPr>
          <a:xfrm>
            <a:off x="7642225" y="1858635"/>
            <a:ext cx="1333500" cy="261610"/>
            <a:chOff x="7546975" y="1675272"/>
            <a:chExt cx="1333500" cy="26161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8D71AA-FB38-4753-A173-07B84D58F52E}"/>
                </a:ext>
              </a:extLst>
            </p:cNvPr>
            <p:cNvSpPr/>
            <p:nvPr/>
          </p:nvSpPr>
          <p:spPr>
            <a:xfrm>
              <a:off x="7546975" y="1722403"/>
              <a:ext cx="260350" cy="167348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0B14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59119F-5127-4FD1-BE39-DD40D4CB59D4}"/>
                </a:ext>
              </a:extLst>
            </p:cNvPr>
            <p:cNvSpPr txBox="1"/>
            <p:nvPr/>
          </p:nvSpPr>
          <p:spPr>
            <a:xfrm>
              <a:off x="7845425" y="1675272"/>
              <a:ext cx="1035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rgbClr val="000B14"/>
                  </a:solidFill>
                </a:rPr>
                <a:t>#1 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480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DD31-F5F8-48CA-BA4C-69F50F89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is ‘blocking’?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7CEC7-52E6-4FF9-BEE1-FA6395C883AC}"/>
              </a:ext>
            </a:extLst>
          </p:cNvPr>
          <p:cNvSpPr txBox="1"/>
          <p:nvPr/>
        </p:nvSpPr>
        <p:spPr>
          <a:xfrm>
            <a:off x="3308350" y="409185"/>
            <a:ext cx="3009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800" dirty="0">
                <a:solidFill>
                  <a:srgbClr val="FF66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9249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DD31-F5F8-48CA-BA4C-69F50F89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‘blocking’ 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17E7-C906-4AAD-9A07-004C2598E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362"/>
            <a:ext cx="8229600" cy="3987437"/>
          </a:xfrm>
        </p:spPr>
        <p:txBody>
          <a:bodyPr>
            <a:normAutofit/>
          </a:bodyPr>
          <a:lstStyle/>
          <a:p>
            <a:r>
              <a:rPr lang="en-IN" dirty="0"/>
              <a:t>Application thread is not doing anything useful as it is waiting for data/action from other part of the system</a:t>
            </a:r>
          </a:p>
          <a:p>
            <a:pPr lvl="1"/>
            <a:r>
              <a:rPr lang="en-IN" dirty="0"/>
              <a:t>Network operations</a:t>
            </a:r>
          </a:p>
          <a:p>
            <a:pPr lvl="2"/>
            <a:r>
              <a:rPr lang="en-IN" dirty="0"/>
              <a:t>HTTP call, DB query, sending mails, …</a:t>
            </a:r>
          </a:p>
          <a:p>
            <a:pPr lvl="1"/>
            <a:r>
              <a:rPr lang="en-IN" dirty="0"/>
              <a:t>Filesystem access</a:t>
            </a:r>
          </a:p>
          <a:p>
            <a:pPr lvl="2"/>
            <a:r>
              <a:rPr lang="en-IN" dirty="0"/>
              <a:t>Reading a file…</a:t>
            </a:r>
          </a:p>
          <a:p>
            <a:pPr lvl="1"/>
            <a:r>
              <a:rPr lang="en-IN" dirty="0"/>
              <a:t>OS requests </a:t>
            </a:r>
            <a:r>
              <a:rPr lang="en-IN" sz="1800" i="1" dirty="0"/>
              <a:t>(sync calls)</a:t>
            </a:r>
          </a:p>
          <a:p>
            <a:pPr lvl="2"/>
            <a:r>
              <a:rPr lang="en-IN" sz="1800" i="1" dirty="0"/>
              <a:t>Allocate me some memory…</a:t>
            </a:r>
          </a:p>
          <a:p>
            <a:r>
              <a:rPr lang="en-IN" sz="2200" dirty="0"/>
              <a:t>App will become unresponsive when all of your app threads blocked on something… </a:t>
            </a:r>
            <a:r>
              <a:rPr lang="en-IN" sz="1800" i="1" dirty="0"/>
              <a:t>basically we are screwed</a:t>
            </a:r>
            <a:r>
              <a:rPr lang="en-IN" sz="1800" dirty="0"/>
              <a:t> </a:t>
            </a:r>
            <a:r>
              <a:rPr lang="en-IN" sz="1600" dirty="0">
                <a:sym typeface="Wingdings" panose="05000000000000000000" pitchFamily="2" charset="2"/>
              </a:rPr>
              <a:t></a:t>
            </a:r>
            <a:endParaRPr lang="en-IN" sz="2200" dirty="0"/>
          </a:p>
          <a:p>
            <a:pPr lvl="1"/>
            <a:r>
              <a:rPr lang="en-IN" sz="1800" dirty="0"/>
              <a:t>With increased usage, this happens more often than you would think</a:t>
            </a:r>
          </a:p>
          <a:p>
            <a:pPr lvl="2"/>
            <a:r>
              <a:rPr lang="en-IN" sz="1800" i="1" dirty="0"/>
              <a:t>trust me on this!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90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DD31-F5F8-48CA-BA4C-69F50F89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am I ‘blocking’?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17E7-C906-4AAD-9A07-004C2598E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So… is doing a long running computation a blocking?</a:t>
            </a:r>
          </a:p>
          <a:p>
            <a:pPr lvl="1"/>
            <a:r>
              <a:rPr lang="en-IN" dirty="0"/>
              <a:t>Performing complex math on huge data</a:t>
            </a:r>
          </a:p>
          <a:p>
            <a:pPr lvl="1"/>
            <a:r>
              <a:rPr lang="en-IN" sz="1800" dirty="0"/>
              <a:t>Number crunching, etc…</a:t>
            </a:r>
          </a:p>
          <a:p>
            <a:pPr lvl="1"/>
            <a:endParaRPr lang="en-IN" sz="1800" dirty="0"/>
          </a:p>
          <a:p>
            <a:pPr lvl="1"/>
            <a:endParaRPr lang="en-IN" sz="1800" dirty="0"/>
          </a:p>
          <a:p>
            <a:pPr lvl="1"/>
            <a:endParaRPr lang="en-IN" sz="1800" dirty="0"/>
          </a:p>
          <a:p>
            <a:pPr lvl="1"/>
            <a:endParaRPr lang="en-IN" sz="1800" dirty="0"/>
          </a:p>
          <a:p>
            <a:pPr lvl="1"/>
            <a:endParaRPr lang="en-IN" sz="1800" dirty="0"/>
          </a:p>
          <a:p>
            <a:pPr lvl="1"/>
            <a:endParaRPr lang="en-IN" sz="1800" dirty="0"/>
          </a:p>
          <a:p>
            <a:pPr marL="173038" lvl="1" indent="0">
              <a:buNone/>
            </a:pPr>
            <a:endParaRPr lang="en-IN" sz="1800" dirty="0"/>
          </a:p>
          <a:p>
            <a:pPr lvl="1"/>
            <a:r>
              <a:rPr lang="en-IN" dirty="0"/>
              <a:t>As long as app threads are doing something meaningful, it is NOT blocking</a:t>
            </a:r>
          </a:p>
          <a:p>
            <a:pPr lvl="1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ECAFE-013F-4D48-A517-A4A1E6BA406F}"/>
              </a:ext>
            </a:extLst>
          </p:cNvPr>
          <p:cNvSpPr txBox="1"/>
          <p:nvPr/>
        </p:nvSpPr>
        <p:spPr>
          <a:xfrm>
            <a:off x="2597150" y="1260085"/>
            <a:ext cx="3949700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700" dirty="0">
                <a:solidFill>
                  <a:srgbClr val="92D050"/>
                </a:solidFill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332262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DD31-F5F8-48CA-BA4C-69F50F89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When to use non-blocking?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17E7-C906-4AAD-9A07-004C2598E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Real time apps</a:t>
            </a:r>
          </a:p>
          <a:p>
            <a:pPr lvl="1"/>
            <a:r>
              <a:rPr lang="en-IN" dirty="0"/>
              <a:t>Twitter, Stock feeds</a:t>
            </a:r>
          </a:p>
          <a:p>
            <a:pPr lvl="1"/>
            <a:r>
              <a:rPr lang="en-IN" dirty="0"/>
              <a:t>Long lived connections</a:t>
            </a:r>
          </a:p>
          <a:p>
            <a:r>
              <a:rPr lang="en-IN" dirty="0"/>
              <a:t>Instant messaging</a:t>
            </a:r>
          </a:p>
          <a:p>
            <a:pPr lvl="1"/>
            <a:r>
              <a:rPr lang="en-IN" dirty="0"/>
              <a:t>Google chat, WhatsApp</a:t>
            </a:r>
          </a:p>
          <a:p>
            <a:r>
              <a:rPr lang="en-IN" dirty="0"/>
              <a:t>Need to handle millions of client requests</a:t>
            </a:r>
          </a:p>
          <a:p>
            <a:r>
              <a:rPr lang="en-IN" sz="2000" i="1" dirty="0"/>
              <a:t>list goes on…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+mj-lt"/>
              </a:rPr>
              <a:t>When non-blocking many not be better?</a:t>
            </a:r>
          </a:p>
          <a:p>
            <a:r>
              <a:rPr lang="en-IN" dirty="0"/>
              <a:t>Better stick with synchronous programming if all we are doing is complex math, number crunching which keeps the app threads busy</a:t>
            </a:r>
          </a:p>
          <a:p>
            <a:pPr lvl="1"/>
            <a:r>
              <a:rPr lang="en-IN" dirty="0"/>
              <a:t>In that case anyway creating multiple threads is also not a better idea</a:t>
            </a:r>
          </a:p>
          <a:p>
            <a:pPr marL="0" indent="0">
              <a:buNone/>
            </a:pPr>
            <a:endParaRPr lang="en-IN" dirty="0"/>
          </a:p>
          <a:p>
            <a:pPr marL="173038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00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DD31-F5F8-48CA-BA4C-69F50F89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Vert.x</a:t>
            </a:r>
            <a:r>
              <a:rPr lang="en-IN" dirty="0"/>
              <a:t> 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17E7-C906-4AAD-9A07-004C2598E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362"/>
            <a:ext cx="8229600" cy="41644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tool-kit for building reactive applications on the JVM</a:t>
            </a:r>
          </a:p>
          <a:p>
            <a:pPr lvl="1"/>
            <a:r>
              <a:rPr lang="en-IN" dirty="0"/>
              <a:t>Collection of libraries which can stich parts of these libraries as required</a:t>
            </a:r>
          </a:p>
          <a:p>
            <a:pPr lvl="1"/>
            <a:r>
              <a:rPr lang="en-US" dirty="0"/>
              <a:t>Can be run as stand-alone or embedded </a:t>
            </a:r>
            <a:r>
              <a:rPr lang="en-US" i="1" dirty="0"/>
              <a:t>(ex: servlet container)</a:t>
            </a:r>
          </a:p>
          <a:p>
            <a:r>
              <a:rPr lang="en-US" dirty="0" err="1"/>
              <a:t>Netty</a:t>
            </a:r>
            <a:r>
              <a:rPr lang="en-US" dirty="0"/>
              <a:t> based event driven &amp; Non-blocking</a:t>
            </a:r>
          </a:p>
          <a:p>
            <a:pPr lvl="1"/>
            <a:r>
              <a:rPr lang="en-US" i="1" dirty="0"/>
              <a:t>Yes, Node.js in Java </a:t>
            </a:r>
            <a:r>
              <a:rPr lang="en-US" sz="1400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Highly concurrent apps, with minimal Kernel threads</a:t>
            </a:r>
          </a:p>
          <a:p>
            <a:r>
              <a:rPr lang="en-US" dirty="0"/>
              <a:t>Polyglot</a:t>
            </a:r>
          </a:p>
          <a:p>
            <a:pPr lvl="1"/>
            <a:r>
              <a:rPr lang="en-US" dirty="0"/>
              <a:t>can use multiple languages including Java, JavaScript, Groovy, Ruby, Ceylon, Scala and Kotlin</a:t>
            </a:r>
          </a:p>
          <a:p>
            <a:r>
              <a:rPr lang="en-US" dirty="0"/>
              <a:t>Modular</a:t>
            </a:r>
          </a:p>
          <a:p>
            <a:pPr lvl="1"/>
            <a:r>
              <a:rPr lang="en-US" dirty="0"/>
              <a:t>Not a application container </a:t>
            </a:r>
            <a:r>
              <a:rPr lang="en-US" i="1" dirty="0"/>
              <a:t>(like Tomcat)</a:t>
            </a:r>
          </a:p>
          <a:p>
            <a:pPr lvl="1"/>
            <a:r>
              <a:rPr lang="en-IN" dirty="0" err="1"/>
              <a:t>Vertx</a:t>
            </a:r>
            <a:r>
              <a:rPr lang="en-IN" dirty="0"/>
              <a:t>-core, </a:t>
            </a:r>
            <a:r>
              <a:rPr lang="en-IN" dirty="0" err="1"/>
              <a:t>vertx</a:t>
            </a:r>
            <a:r>
              <a:rPr lang="en-IN" dirty="0"/>
              <a:t>-web, </a:t>
            </a:r>
            <a:r>
              <a:rPr lang="en-IN" dirty="0" err="1"/>
              <a:t>vertx</a:t>
            </a:r>
            <a:r>
              <a:rPr lang="en-IN" dirty="0"/>
              <a:t>-</a:t>
            </a:r>
            <a:r>
              <a:rPr lang="en-IN" dirty="0" err="1"/>
              <a:t>jdbc</a:t>
            </a:r>
            <a:r>
              <a:rPr lang="en-IN" dirty="0"/>
              <a:t>-client, </a:t>
            </a:r>
            <a:r>
              <a:rPr lang="en-IN" dirty="0" err="1"/>
              <a:t>vertx</a:t>
            </a:r>
            <a:r>
              <a:rPr lang="en-IN" dirty="0"/>
              <a:t>-</a:t>
            </a:r>
            <a:r>
              <a:rPr lang="en-IN" dirty="0" err="1"/>
              <a:t>redis</a:t>
            </a:r>
            <a:r>
              <a:rPr lang="en-IN" dirty="0"/>
              <a:t>-client, …</a:t>
            </a:r>
          </a:p>
          <a:p>
            <a:r>
              <a:rPr lang="en-IN" dirty="0"/>
              <a:t>Quick to start &amp; Low overhead</a:t>
            </a:r>
          </a:p>
          <a:p>
            <a:r>
              <a:rPr lang="en-US" dirty="0"/>
              <a:t>Not a full blown framework, but a collection of many libraries</a:t>
            </a:r>
          </a:p>
          <a:p>
            <a:pPr lvl="1"/>
            <a:r>
              <a:rPr lang="en-US" dirty="0"/>
              <a:t>not a application container </a:t>
            </a:r>
            <a:r>
              <a:rPr lang="en-US" i="1" dirty="0"/>
              <a:t>(like Tomcat)</a:t>
            </a:r>
          </a:p>
          <a:p>
            <a:pPr lvl="1"/>
            <a:r>
              <a:rPr lang="en-IN" dirty="0"/>
              <a:t>not the only tool</a:t>
            </a:r>
          </a:p>
          <a:p>
            <a:pPr lvl="2"/>
            <a:r>
              <a:rPr lang="en-IN" dirty="0" err="1"/>
              <a:t>Akka</a:t>
            </a:r>
            <a:r>
              <a:rPr lang="en-IN" dirty="0"/>
              <a:t>, </a:t>
            </a:r>
            <a:r>
              <a:rPr lang="en-IN" dirty="0" err="1"/>
              <a:t>Rapidoid</a:t>
            </a:r>
            <a:r>
              <a:rPr lang="en-IN" dirty="0"/>
              <a:t>, Micronaut </a:t>
            </a:r>
            <a:r>
              <a:rPr lang="en-IN" i="1" dirty="0"/>
              <a:t>&amp; may other…</a:t>
            </a:r>
          </a:p>
        </p:txBody>
      </p:sp>
    </p:spTree>
    <p:extLst>
      <p:ext uri="{BB962C8B-B14F-4D97-AF65-F5344CB8AC3E}">
        <p14:creationId xmlns:p14="http://schemas.microsoft.com/office/powerpoint/2010/main" val="32829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lock fonts">
      <a:majorFont>
        <a:latin typeface="Source Sans Pro Black"/>
        <a:ea typeface=""/>
        <a:cs typeface=""/>
      </a:majorFont>
      <a:minorFont>
        <a:latin typeface="Source Sans Pro S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 algn="l">
          <a:defRPr sz="3200" dirty="0">
            <a:solidFill>
              <a:schemeClr val="bg1">
                <a:lumMod val="65000"/>
              </a:schemeClr>
            </a:solidFill>
            <a:latin typeface="Fira Code" panose="020B0509050000020004" pitchFamily="49" charset="0"/>
            <a:ea typeface="Fira Code" panose="020B0509050000020004" pitchFamily="49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m xmlns="dc446bc3-b6de-4ffb-9bc5-b1527b141618">Framework</Team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05D6341001E949822C0F0CF32DC9A2" ma:contentTypeVersion="3" ma:contentTypeDescription="Create a new document." ma:contentTypeScope="" ma:versionID="a8a2e78958c15a01ff86aa9b42ead8ad">
  <xsd:schema xmlns:xsd="http://www.w3.org/2001/XMLSchema" xmlns:xs="http://www.w3.org/2001/XMLSchema" xmlns:p="http://schemas.microsoft.com/office/2006/metadata/properties" xmlns:ns2="87b3c5cb-755f-4657-bbff-e02b1d6e8523" xmlns:ns3="dc446bc3-b6de-4ffb-9bc5-b1527b141618" targetNamespace="http://schemas.microsoft.com/office/2006/metadata/properties" ma:root="true" ma:fieldsID="b21fe36f80df8dae3f7dba6a451d90e2" ns2:_="" ns3:_="">
    <xsd:import namespace="87b3c5cb-755f-4657-bbff-e02b1d6e8523"/>
    <xsd:import namespace="dc446bc3-b6de-4ffb-9bc5-b1527b14161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Tea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b3c5cb-755f-4657-bbff-e02b1d6e852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446bc3-b6de-4ffb-9bc5-b1527b141618" elementFormDefault="qualified">
    <xsd:import namespace="http://schemas.microsoft.com/office/2006/documentManagement/types"/>
    <xsd:import namespace="http://schemas.microsoft.com/office/infopath/2007/PartnerControls"/>
    <xsd:element name="Team" ma:index="10" nillable="true" ma:displayName="Team" ma:default="Framework" ma:format="RadioButtons" ma:internalName="Team">
      <xsd:simpleType>
        <xsd:restriction base="dms:Choice">
          <xsd:enumeration value="Framework"/>
          <xsd:enumeration value="Tooling"/>
          <xsd:enumeration value="Framework &amp; Tooling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375B46-6D09-451D-8E30-1FBB28FA207F}">
  <ds:schemaRefs>
    <ds:schemaRef ds:uri="http://purl.org/dc/terms/"/>
    <ds:schemaRef ds:uri="87b3c5cb-755f-4657-bbff-e02b1d6e8523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dc446bc3-b6de-4ffb-9bc5-b1527b14161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EECA747-2EE5-41E2-B357-1F18E82C1C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21C5DF-5D62-49F0-A95A-7DD6E42710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b3c5cb-755f-4657-bbff-e02b1d6e8523"/>
    <ds:schemaRef ds:uri="dc446bc3-b6de-4ffb-9bc5-b1527b1416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46810</TotalTime>
  <Words>1248</Words>
  <PresentationFormat>On-screen Show (16:9)</PresentationFormat>
  <Paragraphs>200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Fira Code</vt:lpstr>
      <vt:lpstr>Source Sans Pro Black</vt:lpstr>
      <vt:lpstr>Source Sans Pro Light</vt:lpstr>
      <vt:lpstr>Source Sans Pro SemiBold</vt:lpstr>
      <vt:lpstr>Office Theme</vt:lpstr>
      <vt:lpstr>Async Programming using Vert.x</vt:lpstr>
      <vt:lpstr>Problem!</vt:lpstr>
      <vt:lpstr>Solution #1: Sync model</vt:lpstr>
      <vt:lpstr>Solution #2: Async model</vt:lpstr>
      <vt:lpstr>What is ‘blocking’?</vt:lpstr>
      <vt:lpstr>‘blocking’ is…</vt:lpstr>
      <vt:lpstr>am I ‘blocking’?</vt:lpstr>
      <vt:lpstr>When to use non-blocking?</vt:lpstr>
      <vt:lpstr>Vert.x is…</vt:lpstr>
      <vt:lpstr>Vert.x has (batteries included)…</vt:lpstr>
      <vt:lpstr>Vert.x core concepts</vt:lpstr>
      <vt:lpstr>Vert.x programming model</vt:lpstr>
      <vt:lpstr>Vert.x flow…</vt:lpstr>
      <vt:lpstr>Async model – Current pain points</vt:lpstr>
      <vt:lpstr>Async model – Future!</vt:lpstr>
      <vt:lpstr>Start here…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Manikanta Gade</dc:creator>
  <cp:lastModifiedBy>Manikanta Gade</cp:lastModifiedBy>
  <dcterms:created xsi:type="dcterms:W3CDTF">2015-11-25T18:45:44Z</dcterms:created>
  <dcterms:modified xsi:type="dcterms:W3CDTF">2019-04-24T05:02:33Z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0x0101001505D6341001E949822C0F0CF32DC9A2</vt:lpwstr>
  </property>
</Properties>
</file>