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E"/>
    <a:srgbClr val="002A7E"/>
    <a:srgbClr val="501036"/>
    <a:srgbClr val="D78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F9764D7-0651-4551-80A7-EA18CE10E48E}" type="datetimeFigureOut">
              <a:rPr lang="en-IN" smtClean="0"/>
              <a:t>18-04-2016</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57C9E62-3518-4759-A8EE-E8A646AF1F98}"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9764D7-0651-4551-80A7-EA18CE10E48E}" type="datetimeFigureOut">
              <a:rPr lang="en-IN" smtClean="0"/>
              <a:t>18-04-2016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7C9E62-3518-4759-A8EE-E8A646AF1F9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9764D7-0651-4551-80A7-EA18CE10E48E}" type="datetimeFigureOut">
              <a:rPr lang="en-IN" smtClean="0"/>
              <a:t>18-04-2016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57C9E62-3518-4759-A8EE-E8A646AF1F9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F9764D7-0651-4551-80A7-EA18CE10E48E}" type="datetimeFigureOut">
              <a:rPr lang="en-IN" smtClean="0"/>
              <a:t>18-04-2016</a:t>
            </a:fld>
            <a:endParaRPr lang="en-IN" dirty="0"/>
          </a:p>
        </p:txBody>
      </p:sp>
      <p:sp>
        <p:nvSpPr>
          <p:cNvPr id="9" name="Slide Number Placeholder 8"/>
          <p:cNvSpPr>
            <a:spLocks noGrp="1"/>
          </p:cNvSpPr>
          <p:nvPr>
            <p:ph type="sldNum" sz="quarter" idx="15"/>
          </p:nvPr>
        </p:nvSpPr>
        <p:spPr/>
        <p:txBody>
          <a:bodyPr rtlCol="0"/>
          <a:lstStyle/>
          <a:p>
            <a:fld id="{C57C9E62-3518-4759-A8EE-E8A646AF1F98}"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F9764D7-0651-4551-80A7-EA18CE10E48E}" type="datetimeFigureOut">
              <a:rPr lang="en-IN" smtClean="0"/>
              <a:t>18-04-2016</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57C9E62-3518-4759-A8EE-E8A646AF1F98}"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9764D7-0651-4551-80A7-EA18CE10E48E}" type="datetimeFigureOut">
              <a:rPr lang="en-IN" smtClean="0"/>
              <a:t>18-04-2016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57C9E62-3518-4759-A8EE-E8A646AF1F98}" type="slidenum">
              <a:rPr lang="en-IN" smtClean="0"/>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F9764D7-0651-4551-80A7-EA18CE10E48E}" type="datetimeFigureOut">
              <a:rPr lang="en-IN" smtClean="0"/>
              <a:t>18-04-2016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57C9E62-3518-4759-A8EE-E8A646AF1F98}" type="slidenum">
              <a:rPr lang="en-IN" smtClean="0"/>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F9764D7-0651-4551-80A7-EA18CE10E48E}" type="datetimeFigureOut">
              <a:rPr lang="en-IN" smtClean="0"/>
              <a:t>18-04-2016</a:t>
            </a:fld>
            <a:endParaRPr lang="en-IN" dirty="0"/>
          </a:p>
        </p:txBody>
      </p:sp>
      <p:sp>
        <p:nvSpPr>
          <p:cNvPr id="7" name="Slide Number Placeholder 6"/>
          <p:cNvSpPr>
            <a:spLocks noGrp="1"/>
          </p:cNvSpPr>
          <p:nvPr>
            <p:ph type="sldNum" sz="quarter" idx="11"/>
          </p:nvPr>
        </p:nvSpPr>
        <p:spPr/>
        <p:txBody>
          <a:bodyPr rtlCol="0"/>
          <a:lstStyle/>
          <a:p>
            <a:fld id="{C57C9E62-3518-4759-A8EE-E8A646AF1F98}"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764D7-0651-4551-80A7-EA18CE10E48E}" type="datetimeFigureOut">
              <a:rPr lang="en-IN" smtClean="0"/>
              <a:t>18-04-2016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57C9E62-3518-4759-A8EE-E8A646AF1F9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F9764D7-0651-4551-80A7-EA18CE10E48E}" type="datetimeFigureOut">
              <a:rPr lang="en-IN" smtClean="0"/>
              <a:t>18-04-2016</a:t>
            </a:fld>
            <a:endParaRPr lang="en-IN" dirty="0"/>
          </a:p>
        </p:txBody>
      </p:sp>
      <p:sp>
        <p:nvSpPr>
          <p:cNvPr id="22" name="Slide Number Placeholder 21"/>
          <p:cNvSpPr>
            <a:spLocks noGrp="1"/>
          </p:cNvSpPr>
          <p:nvPr>
            <p:ph type="sldNum" sz="quarter" idx="15"/>
          </p:nvPr>
        </p:nvSpPr>
        <p:spPr/>
        <p:txBody>
          <a:bodyPr rtlCol="0"/>
          <a:lstStyle/>
          <a:p>
            <a:fld id="{C57C9E62-3518-4759-A8EE-E8A646AF1F98}"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F9764D7-0651-4551-80A7-EA18CE10E48E}" type="datetimeFigureOut">
              <a:rPr lang="en-IN" smtClean="0"/>
              <a:t>18-04-2016</a:t>
            </a:fld>
            <a:endParaRPr lang="en-IN" dirty="0"/>
          </a:p>
        </p:txBody>
      </p:sp>
      <p:sp>
        <p:nvSpPr>
          <p:cNvPr id="18" name="Slide Number Placeholder 17"/>
          <p:cNvSpPr>
            <a:spLocks noGrp="1"/>
          </p:cNvSpPr>
          <p:nvPr>
            <p:ph type="sldNum" sz="quarter" idx="11"/>
          </p:nvPr>
        </p:nvSpPr>
        <p:spPr/>
        <p:txBody>
          <a:bodyPr rtlCol="0"/>
          <a:lstStyle/>
          <a:p>
            <a:fld id="{C57C9E62-3518-4759-A8EE-E8A646AF1F98}"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F9764D7-0651-4551-80A7-EA18CE10E48E}" type="datetimeFigureOut">
              <a:rPr lang="en-IN" smtClean="0"/>
              <a:t>18-04-2016</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57C9E62-3518-4759-A8EE-E8A646AF1F9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72200" y="5157192"/>
            <a:ext cx="6172200" cy="1371600"/>
          </a:xfrm>
        </p:spPr>
        <p:txBody>
          <a:bodyPr>
            <a:normAutofit lnSpcReduction="10000"/>
          </a:bodyPr>
          <a:lstStyle/>
          <a:p>
            <a:r>
              <a:rPr lang="en-IN" dirty="0" smtClean="0">
                <a:solidFill>
                  <a:srgbClr val="002060"/>
                </a:solidFill>
                <a:latin typeface="Times New Roman" pitchFamily="18" charset="0"/>
                <a:cs typeface="Times New Roman" pitchFamily="18" charset="0"/>
              </a:rPr>
              <a:t>Sravan Appana(3)</a:t>
            </a:r>
          </a:p>
          <a:p>
            <a:r>
              <a:rPr lang="en-IN" dirty="0" smtClean="0">
                <a:solidFill>
                  <a:srgbClr val="002060"/>
                </a:solidFill>
                <a:latin typeface="Times New Roman" pitchFamily="18" charset="0"/>
                <a:cs typeface="Times New Roman" pitchFamily="18" charset="0"/>
              </a:rPr>
              <a:t>Architha Mukka(30)</a:t>
            </a:r>
          </a:p>
          <a:p>
            <a:r>
              <a:rPr lang="en-IN" dirty="0" smtClean="0">
                <a:solidFill>
                  <a:srgbClr val="002060"/>
                </a:solidFill>
                <a:latin typeface="Times New Roman" pitchFamily="18" charset="0"/>
                <a:cs typeface="Times New Roman" pitchFamily="18" charset="0"/>
              </a:rPr>
              <a:t>Vikesh Padarthi(39)</a:t>
            </a:r>
          </a:p>
          <a:p>
            <a:r>
              <a:rPr lang="en-IN" dirty="0" smtClean="0">
                <a:solidFill>
                  <a:srgbClr val="002060"/>
                </a:solidFill>
                <a:latin typeface="Times New Roman" pitchFamily="18" charset="0"/>
                <a:cs typeface="Times New Roman" pitchFamily="18" charset="0"/>
              </a:rPr>
              <a:t>Manikanta Maddula(24)</a:t>
            </a:r>
            <a:endParaRPr lang="en-IN" dirty="0">
              <a:solidFill>
                <a:srgbClr val="002060"/>
              </a:solidFill>
              <a:latin typeface="Times New Roman" pitchFamily="18" charset="0"/>
              <a:cs typeface="Times New Roman" pitchFamily="18" charset="0"/>
            </a:endParaRPr>
          </a:p>
        </p:txBody>
      </p:sp>
      <p:sp>
        <p:nvSpPr>
          <p:cNvPr id="5" name="Rectangle 4"/>
          <p:cNvSpPr/>
          <p:nvPr/>
        </p:nvSpPr>
        <p:spPr>
          <a:xfrm>
            <a:off x="395536" y="260648"/>
            <a:ext cx="8367099" cy="923330"/>
          </a:xfrm>
          <a:prstGeom prst="rect">
            <a:avLst/>
          </a:prstGeom>
          <a:noFill/>
        </p:spPr>
        <p:txBody>
          <a:bodyPr wrap="none" lIns="91440" tIns="45720" rIns="91440" bIns="45720">
            <a:spAutoFit/>
          </a:bodyPr>
          <a:lstStyle/>
          <a:p>
            <a:pPr algn="ctr"/>
            <a:r>
              <a:rPr lang="en-US" sz="5400" b="0" cap="none" spc="0" dirty="0" smtClean="0">
                <a:ln w="10160">
                  <a:solidFill>
                    <a:schemeClr val="accent1"/>
                  </a:solidFill>
                  <a:prstDash val="solid"/>
                </a:ln>
                <a:solidFill>
                  <a:srgbClr val="501036"/>
                </a:solidFill>
                <a:effectLst>
                  <a:outerShdw blurRad="38100" dist="32000" dir="5400000" algn="tl">
                    <a:srgbClr val="000000">
                      <a:alpha val="30000"/>
                    </a:srgbClr>
                  </a:outerShdw>
                </a:effectLst>
                <a:latin typeface="Times New Roman" pitchFamily="18" charset="0"/>
                <a:cs typeface="Times New Roman" pitchFamily="18" charset="0"/>
              </a:rPr>
              <a:t>PROXY DESIGN PATTERN</a:t>
            </a:r>
            <a:endParaRPr lang="en-IN" sz="5400" b="0" cap="none" spc="0" dirty="0">
              <a:ln w="10160">
                <a:solidFill>
                  <a:schemeClr val="accent1"/>
                </a:solidFill>
                <a:prstDash val="solid"/>
              </a:ln>
              <a:solidFill>
                <a:srgbClr val="501036"/>
              </a:solidFill>
              <a:effectLst>
                <a:outerShdw blurRad="38100" dist="32000" dir="5400000" algn="tl">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1819" y="692696"/>
            <a:ext cx="8862181" cy="5245840"/>
          </a:xfrm>
        </p:spPr>
      </p:pic>
    </p:spTree>
    <p:extLst>
      <p:ext uri="{BB962C8B-B14F-4D97-AF65-F5344CB8AC3E}">
        <p14:creationId xmlns:p14="http://schemas.microsoft.com/office/powerpoint/2010/main" val="47331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9307" y="849042"/>
            <a:ext cx="8243992" cy="5100238"/>
          </a:xfrm>
        </p:spPr>
      </p:pic>
    </p:spTree>
    <p:extLst>
      <p:ext uri="{BB962C8B-B14F-4D97-AF65-F5344CB8AC3E}">
        <p14:creationId xmlns:p14="http://schemas.microsoft.com/office/powerpoint/2010/main" val="120572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548680"/>
            <a:ext cx="6696744" cy="5557606"/>
          </a:xfrm>
        </p:spPr>
      </p:pic>
    </p:spTree>
    <p:extLst>
      <p:ext uri="{BB962C8B-B14F-4D97-AF65-F5344CB8AC3E}">
        <p14:creationId xmlns:p14="http://schemas.microsoft.com/office/powerpoint/2010/main" val="130677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755576" y="246945"/>
            <a:ext cx="7025208" cy="6453536"/>
          </a:xfrm>
          <a:prstGeom prst="rect">
            <a:avLst/>
          </a:prstGeom>
        </p:spPr>
      </p:pic>
    </p:spTree>
    <p:extLst>
      <p:ext uri="{BB962C8B-B14F-4D97-AF65-F5344CB8AC3E}">
        <p14:creationId xmlns:p14="http://schemas.microsoft.com/office/powerpoint/2010/main" val="285288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683568" y="395648"/>
            <a:ext cx="7396080" cy="5769655"/>
          </a:xfrm>
          <a:prstGeom prst="rect">
            <a:avLst/>
          </a:prstGeom>
        </p:spPr>
      </p:pic>
      <p:sp>
        <p:nvSpPr>
          <p:cNvPr id="6" name="Content Placeholder 5"/>
          <p:cNvSpPr>
            <a:spLocks noGrp="1"/>
          </p:cNvSpPr>
          <p:nvPr>
            <p:ph sz="quarter" idx="1"/>
          </p:nvPr>
        </p:nvSpPr>
        <p:spPr>
          <a:xfrm>
            <a:off x="539552" y="1538649"/>
            <a:ext cx="7467600" cy="4873752"/>
          </a:xfrm>
        </p:spPr>
        <p:txBody>
          <a:bodyPr/>
          <a:lstStyle/>
          <a:p>
            <a:r>
              <a:rPr lang="en-US" dirty="0" smtClean="0"/>
              <a:t> </a:t>
            </a:r>
            <a:endParaRPr lang="en-US" dirty="0"/>
          </a:p>
        </p:txBody>
      </p:sp>
    </p:spTree>
    <p:extLst>
      <p:ext uri="{BB962C8B-B14F-4D97-AF65-F5344CB8AC3E}">
        <p14:creationId xmlns:p14="http://schemas.microsoft.com/office/powerpoint/2010/main" val="391428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7110" y="404664"/>
            <a:ext cx="7915782" cy="5997153"/>
          </a:xfrm>
        </p:spPr>
      </p:pic>
    </p:spTree>
    <p:extLst>
      <p:ext uri="{BB962C8B-B14F-4D97-AF65-F5344CB8AC3E}">
        <p14:creationId xmlns:p14="http://schemas.microsoft.com/office/powerpoint/2010/main" val="228076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188640"/>
            <a:ext cx="8136904" cy="6408712"/>
          </a:xfrm>
        </p:spPr>
        <p:txBody>
          <a:bodyPr>
            <a:normAutofit lnSpcReduction="10000"/>
          </a:bodyPr>
          <a:lstStyle/>
          <a:p>
            <a:pPr algn="just"/>
            <a:r>
              <a:rPr lang="en-IN" dirty="0" smtClean="0">
                <a:latin typeface="Times New Roman" pitchFamily="18" charset="0"/>
                <a:cs typeface="Times New Roman" pitchFamily="18" charset="0"/>
              </a:rPr>
              <a:t>In proxy pattern, a class represents functionality of another class. This type of design pattern comes under structural pattern.</a:t>
            </a:r>
          </a:p>
          <a:p>
            <a:pPr algn="just"/>
            <a:r>
              <a:rPr lang="en-IN" dirty="0" smtClean="0">
                <a:latin typeface="Times New Roman" pitchFamily="18" charset="0"/>
                <a:cs typeface="Times New Roman" pitchFamily="18" charset="0"/>
              </a:rPr>
              <a:t>Proxy pattern is divided in to three types</a:t>
            </a:r>
          </a:p>
          <a:p>
            <a:pPr marL="457200" indent="-457200" algn="just">
              <a:buNone/>
            </a:pPr>
            <a:endParaRPr lang="en-IN" dirty="0" smtClean="0">
              <a:solidFill>
                <a:srgbClr val="002060"/>
              </a:solidFill>
              <a:latin typeface="Times New Roman" pitchFamily="18" charset="0"/>
              <a:cs typeface="Times New Roman" pitchFamily="18" charset="0"/>
            </a:endParaRPr>
          </a:p>
          <a:p>
            <a:pPr marL="457200" indent="-457200" algn="just">
              <a:buNone/>
            </a:pPr>
            <a:r>
              <a:rPr lang="en-IN" dirty="0" smtClean="0">
                <a:solidFill>
                  <a:srgbClr val="002060"/>
                </a:solidFill>
                <a:latin typeface="Times New Roman" pitchFamily="18" charset="0"/>
                <a:cs typeface="Times New Roman" pitchFamily="18" charset="0"/>
              </a:rPr>
              <a:t>REMOTE PROXY:    </a:t>
            </a:r>
            <a:r>
              <a:rPr lang="en-IN" dirty="0" smtClean="0">
                <a:latin typeface="Times New Roman" pitchFamily="18" charset="0"/>
                <a:cs typeface="Times New Roman" pitchFamily="18" charset="0"/>
              </a:rPr>
              <a:t>Used   to   hide   the    communication</a:t>
            </a:r>
          </a:p>
          <a:p>
            <a:pPr marL="457200" indent="-457200" algn="just">
              <a:buNone/>
            </a:pPr>
            <a:r>
              <a:rPr lang="en-IN" dirty="0" smtClean="0">
                <a:latin typeface="Times New Roman" pitchFamily="18" charset="0"/>
                <a:cs typeface="Times New Roman" pitchFamily="18" charset="0"/>
              </a:rPr>
              <a:t>mechanisms between remote objects.</a:t>
            </a:r>
          </a:p>
          <a:p>
            <a:pPr marL="457200" indent="-457200" algn="just">
              <a:buNone/>
            </a:pPr>
            <a:endParaRPr lang="en-IN" dirty="0" smtClean="0">
              <a:solidFill>
                <a:srgbClr val="002060"/>
              </a:solidFill>
              <a:latin typeface="Times New Roman" pitchFamily="18" charset="0"/>
              <a:cs typeface="Times New Roman" pitchFamily="18" charset="0"/>
            </a:endParaRPr>
          </a:p>
          <a:p>
            <a:pPr marL="457200" indent="-457200" algn="just">
              <a:buNone/>
            </a:pPr>
            <a:r>
              <a:rPr lang="en-IN" dirty="0" smtClean="0">
                <a:solidFill>
                  <a:srgbClr val="002060"/>
                </a:solidFill>
                <a:latin typeface="Times New Roman" pitchFamily="18" charset="0"/>
                <a:cs typeface="Times New Roman" pitchFamily="18" charset="0"/>
              </a:rPr>
              <a:t>VIRTUAL PROXY:    </a:t>
            </a:r>
            <a:r>
              <a:rPr lang="en-IN" dirty="0" smtClean="0">
                <a:latin typeface="Times New Roman" pitchFamily="18" charset="0"/>
                <a:cs typeface="Times New Roman" pitchFamily="18" charset="0"/>
              </a:rPr>
              <a:t>Used  for  lazy  instantiation  of objects.</a:t>
            </a:r>
          </a:p>
          <a:p>
            <a:pPr marL="457200" indent="-457200" algn="just">
              <a:buNone/>
            </a:pPr>
            <a:r>
              <a:rPr lang="en-IN" dirty="0" smtClean="0">
                <a:latin typeface="Times New Roman" pitchFamily="18" charset="0"/>
                <a:cs typeface="Times New Roman" pitchFamily="18" charset="0"/>
              </a:rPr>
              <a:t>The real object would get created only when the client actually </a:t>
            </a:r>
          </a:p>
          <a:p>
            <a:pPr marL="457200" indent="-457200" algn="just">
              <a:buNone/>
            </a:pPr>
            <a:r>
              <a:rPr lang="en-IN" dirty="0" smtClean="0">
                <a:latin typeface="Times New Roman" pitchFamily="18" charset="0"/>
                <a:cs typeface="Times New Roman" pitchFamily="18" charset="0"/>
              </a:rPr>
              <a:t>gets requests for some of its functionality.</a:t>
            </a:r>
          </a:p>
          <a:p>
            <a:pPr marL="457200" indent="-457200" algn="just">
              <a:buNone/>
            </a:pPr>
            <a:endParaRPr lang="en-IN" dirty="0" smtClean="0">
              <a:latin typeface="Times New Roman" pitchFamily="18" charset="0"/>
              <a:cs typeface="Times New Roman" pitchFamily="18" charset="0"/>
            </a:endParaRPr>
          </a:p>
          <a:p>
            <a:pPr marL="457200" indent="-457200" algn="just">
              <a:buNone/>
            </a:pPr>
            <a:r>
              <a:rPr lang="en-IN" dirty="0" smtClean="0">
                <a:solidFill>
                  <a:srgbClr val="002060"/>
                </a:solidFill>
                <a:latin typeface="Times New Roman" pitchFamily="18" charset="0"/>
                <a:cs typeface="Times New Roman" pitchFamily="18" charset="0"/>
              </a:rPr>
              <a:t>ACCESS PROXY:</a:t>
            </a:r>
            <a:r>
              <a:rPr lang="en-IN" dirty="0" smtClean="0">
                <a:latin typeface="Times New Roman" pitchFamily="18" charset="0"/>
                <a:cs typeface="Times New Roman" pitchFamily="18" charset="0"/>
              </a:rPr>
              <a:t>       Used to provide control over a sensitive</a:t>
            </a:r>
          </a:p>
          <a:p>
            <a:pPr marL="457200" indent="-457200" algn="just">
              <a:buNone/>
            </a:pPr>
            <a:r>
              <a:rPr lang="en-IN" dirty="0" smtClean="0">
                <a:latin typeface="Times New Roman" pitchFamily="18" charset="0"/>
                <a:cs typeface="Times New Roman" pitchFamily="18" charset="0"/>
              </a:rPr>
              <a:t>Master object. This proxy check for client’s  access  permission</a:t>
            </a:r>
          </a:p>
          <a:p>
            <a:pPr marL="457200" indent="-457200" algn="just">
              <a:buNone/>
            </a:pPr>
            <a:r>
              <a:rPr lang="en-IN" dirty="0" smtClean="0"/>
              <a:t>before  allowing  methods  to  be  executed  on  the </a:t>
            </a:r>
          </a:p>
          <a:p>
            <a:pPr marL="457200" indent="-457200" algn="just">
              <a:buNone/>
            </a:pPr>
            <a:r>
              <a:rPr lang="en-IN" dirty="0" smtClean="0"/>
              <a:t>actual object.</a:t>
            </a:r>
            <a:endParaRPr lang="en-IN"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lass.PNG"/>
          <p:cNvPicPr>
            <a:picLocks noGrp="1" noChangeAspect="1"/>
          </p:cNvPicPr>
          <p:nvPr>
            <p:ph sz="quarter" idx="1"/>
          </p:nvPr>
        </p:nvPicPr>
        <p:blipFill>
          <a:blip r:embed="rId2" cstate="print"/>
          <a:stretch>
            <a:fillRect/>
          </a:stretch>
        </p:blipFill>
        <p:spPr>
          <a:xfrm>
            <a:off x="1187624" y="1124744"/>
            <a:ext cx="6408712" cy="3384376"/>
          </a:xfrm>
        </p:spPr>
      </p:pic>
      <p:sp>
        <p:nvSpPr>
          <p:cNvPr id="11" name="TextBox 10"/>
          <p:cNvSpPr txBox="1"/>
          <p:nvPr/>
        </p:nvSpPr>
        <p:spPr>
          <a:xfrm>
            <a:off x="323528" y="4221088"/>
            <a:ext cx="8532440" cy="3416320"/>
          </a:xfrm>
          <a:prstGeom prst="rect">
            <a:avLst/>
          </a:prstGeom>
          <a:noFill/>
        </p:spPr>
        <p:txBody>
          <a:bodyPr wrap="square" rtlCol="0">
            <a:spAutoFit/>
          </a:bodyPr>
          <a:lstStyle/>
          <a:p>
            <a:pPr algn="just"/>
            <a:r>
              <a:rPr lang="en-IN" sz="2400" dirty="0" smtClean="0">
                <a:latin typeface="Times New Roman" pitchFamily="18" charset="0"/>
                <a:cs typeface="Times New Roman" pitchFamily="18" charset="0"/>
              </a:rPr>
              <a:t>The three participants are: proxy, subject and real subject. Proxy maintains a reference that lets the proxy access the real subject. Proxy refer to a subject if the real subject and subject interfaces are same. Proxy </a:t>
            </a:r>
            <a:r>
              <a:rPr lang="en-IN" sz="2400" dirty="0">
                <a:latin typeface="Times New Roman" pitchFamily="18" charset="0"/>
                <a:cs typeface="Times New Roman" pitchFamily="18" charset="0"/>
              </a:rPr>
              <a:t>provides an interface identical to Subject's so that a proxy can be substituted </a:t>
            </a:r>
            <a:r>
              <a:rPr lang="en-IN" sz="2400" dirty="0" smtClean="0">
                <a:latin typeface="Times New Roman" pitchFamily="18" charset="0"/>
                <a:cs typeface="Times New Roman" pitchFamily="18" charset="0"/>
              </a:rPr>
              <a:t>for </a:t>
            </a:r>
            <a:r>
              <a:rPr lang="en-IN" sz="2400" dirty="0">
                <a:latin typeface="Times New Roman" pitchFamily="18" charset="0"/>
                <a:cs typeface="Times New Roman" pitchFamily="18" charset="0"/>
              </a:rPr>
              <a:t>the real subject</a:t>
            </a:r>
            <a:r>
              <a:rPr lang="en-IN" sz="2400" dirty="0" smtClean="0">
                <a:latin typeface="Times New Roman" pitchFamily="18" charset="0"/>
                <a:cs typeface="Times New Roman" pitchFamily="18" charset="0"/>
              </a:rPr>
              <a:t>. Proxy </a:t>
            </a:r>
            <a:r>
              <a:rPr lang="en-IN" sz="2400" dirty="0">
                <a:latin typeface="Times New Roman" pitchFamily="18" charset="0"/>
                <a:cs typeface="Times New Roman" pitchFamily="18" charset="0"/>
              </a:rPr>
              <a:t>controls access to the real subject and may be responsible for creating and deleting it.</a:t>
            </a:r>
          </a:p>
          <a:p>
            <a:endParaRPr lang="en-IN" sz="2400" dirty="0"/>
          </a:p>
          <a:p>
            <a:endParaRPr lang="en-IN" sz="2400" dirty="0">
              <a:latin typeface="Times New Roman" pitchFamily="18" charset="0"/>
              <a:cs typeface="Times New Roman" pitchFamily="18" charset="0"/>
            </a:endParaRPr>
          </a:p>
        </p:txBody>
      </p:sp>
      <p:sp>
        <p:nvSpPr>
          <p:cNvPr id="12" name="TextBox 11"/>
          <p:cNvSpPr txBox="1"/>
          <p:nvPr/>
        </p:nvSpPr>
        <p:spPr>
          <a:xfrm>
            <a:off x="683568" y="260648"/>
            <a:ext cx="7632848" cy="461665"/>
          </a:xfrm>
          <a:prstGeom prst="rect">
            <a:avLst/>
          </a:prstGeom>
          <a:noFill/>
        </p:spPr>
        <p:txBody>
          <a:bodyPr wrap="square" rtlCol="0">
            <a:spAutoFit/>
          </a:bodyPr>
          <a:lstStyle/>
          <a:p>
            <a:r>
              <a:rPr lang="en-IN" sz="2400" b="1" dirty="0" smtClean="0">
                <a:solidFill>
                  <a:srgbClr val="0070C0"/>
                </a:solidFill>
                <a:latin typeface="Times New Roman" pitchFamily="18" charset="0"/>
                <a:cs typeface="Times New Roman" pitchFamily="18" charset="0"/>
              </a:rPr>
              <a:t>CLASS DIAGRAM FOR PROXY DESIGN PATTERN</a:t>
            </a:r>
            <a:endParaRPr lang="en-IN" sz="2400" b="1" dirty="0">
              <a:solidFill>
                <a:srgbClr val="0070C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764704"/>
            <a:ext cx="7467600" cy="4873752"/>
          </a:xfrm>
        </p:spPr>
        <p:txBody>
          <a:bodyPr>
            <a:normAutofit fontScale="25000" lnSpcReduction="20000"/>
          </a:bodyPr>
          <a:lstStyle/>
          <a:p>
            <a:endParaRPr lang="en-IN" sz="2600" dirty="0" smtClean="0">
              <a:latin typeface="Times New Roman" pitchFamily="18" charset="0"/>
              <a:cs typeface="Times New Roman" pitchFamily="18" charset="0"/>
            </a:endParaRPr>
          </a:p>
          <a:p>
            <a:pPr algn="just">
              <a:lnSpc>
                <a:spcPct val="170000"/>
              </a:lnSpc>
            </a:pPr>
            <a:r>
              <a:rPr lang="en-IN" sz="9600" dirty="0" smtClean="0">
                <a:latin typeface="Times New Roman" pitchFamily="18" charset="0"/>
                <a:cs typeface="Times New Roman" pitchFamily="18" charset="0"/>
              </a:rPr>
              <a:t>One of the advantages of Proxy pattern as you have seen in the above example is about security.</a:t>
            </a:r>
          </a:p>
          <a:p>
            <a:pPr algn="just">
              <a:lnSpc>
                <a:spcPct val="170000"/>
              </a:lnSpc>
            </a:pPr>
            <a:r>
              <a:rPr lang="en-IN" sz="9600" dirty="0" smtClean="0">
                <a:latin typeface="Times New Roman" pitchFamily="18" charset="0"/>
                <a:cs typeface="Times New Roman" pitchFamily="18" charset="0"/>
              </a:rPr>
              <a:t>This pattern avoids duplication of objects which might be huge size and memory intensive. This in turn increases the performance of the application.</a:t>
            </a:r>
          </a:p>
          <a:p>
            <a:pPr algn="just">
              <a:lnSpc>
                <a:spcPct val="170000"/>
              </a:lnSpc>
            </a:pPr>
            <a:r>
              <a:rPr lang="en-IN" sz="9600" dirty="0" smtClean="0">
                <a:latin typeface="Times New Roman" pitchFamily="18" charset="0"/>
                <a:cs typeface="Times New Roman" pitchFamily="18" charset="0"/>
              </a:rPr>
              <a:t>The remote proxy also ensures about security by installing the local code proxy (stub) in the client machine and then accessing the server with help of the remote code.</a:t>
            </a:r>
          </a:p>
          <a:p>
            <a:pPr algn="just">
              <a:buNone/>
            </a:pPr>
            <a:r>
              <a:rPr lang="en-IN" sz="9600" dirty="0" smtClean="0">
                <a:solidFill>
                  <a:srgbClr val="0070C0"/>
                </a:solidFill>
                <a:latin typeface="Times New Roman" pitchFamily="18" charset="0"/>
                <a:cs typeface="Times New Roman" pitchFamily="18" charset="0"/>
              </a:rPr>
              <a:t>  </a:t>
            </a:r>
          </a:p>
          <a:p>
            <a:endParaRPr lang="en-IN" sz="2600"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a:p>
        </p:txBody>
      </p:sp>
      <p:sp>
        <p:nvSpPr>
          <p:cNvPr id="4" name="TextBox 3"/>
          <p:cNvSpPr txBox="1"/>
          <p:nvPr/>
        </p:nvSpPr>
        <p:spPr>
          <a:xfrm>
            <a:off x="1187624" y="260648"/>
            <a:ext cx="5894499" cy="461665"/>
          </a:xfrm>
          <a:prstGeom prst="rect">
            <a:avLst/>
          </a:prstGeom>
          <a:noFill/>
        </p:spPr>
        <p:txBody>
          <a:bodyPr wrap="none" rtlCol="0">
            <a:spAutoFit/>
          </a:bodyPr>
          <a:lstStyle/>
          <a:p>
            <a:r>
              <a:rPr lang="en-IN" sz="2400" dirty="0" smtClean="0">
                <a:solidFill>
                  <a:srgbClr val="0070C0"/>
                </a:solidFill>
                <a:latin typeface="Times New Roman" pitchFamily="18" charset="0"/>
                <a:cs typeface="Times New Roman" pitchFamily="18" charset="0"/>
              </a:rPr>
              <a:t>BENEFITS OF PROXY DESIGN PATTERN:</a:t>
            </a:r>
            <a:endParaRPr lang="en-IN" sz="2400"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7467600" cy="1143000"/>
          </a:xfrm>
        </p:spPr>
        <p:txBody>
          <a:bodyPr>
            <a:normAutofit/>
          </a:bodyPr>
          <a:lstStyle/>
          <a:p>
            <a:r>
              <a:rPr lang="en-IN" sz="2400" dirty="0" smtClean="0">
                <a:solidFill>
                  <a:srgbClr val="0070C0"/>
                </a:solidFill>
                <a:latin typeface="Times New Roman" pitchFamily="18" charset="0"/>
                <a:cs typeface="Times New Roman" pitchFamily="18" charset="0"/>
              </a:rPr>
              <a:t>DISADVANTAGES OF PROXY DESIGN PATTERN:</a:t>
            </a:r>
            <a:endParaRPr lang="en-IN" sz="2400"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9552" y="548680"/>
            <a:ext cx="7467600" cy="5688632"/>
          </a:xfrm>
        </p:spPr>
        <p:txBody>
          <a:bodyPr>
            <a:normAutofit/>
          </a:bodyPr>
          <a:lstStyle/>
          <a:p>
            <a:pPr>
              <a:buNone/>
            </a:pPr>
            <a:endParaRPr lang="en-IN" dirty="0" smtClean="0">
              <a:solidFill>
                <a:srgbClr val="0070C0"/>
              </a:solidFill>
              <a:latin typeface="Times New Roman" pitchFamily="18" charset="0"/>
              <a:cs typeface="Times New Roman" pitchFamily="18" charset="0"/>
            </a:endParaRPr>
          </a:p>
          <a:p>
            <a:pPr>
              <a:buNone/>
            </a:pPr>
            <a:r>
              <a:rPr lang="en-IN" sz="1600" dirty="0" smtClean="0">
                <a:latin typeface="Times New Roman" pitchFamily="18" charset="0"/>
                <a:cs typeface="Times New Roman" pitchFamily="18" charset="0"/>
              </a:rPr>
              <a:t>    </a:t>
            </a:r>
          </a:p>
          <a:p>
            <a:pPr algn="just">
              <a:lnSpc>
                <a:spcPct val="170000"/>
              </a:lnSpc>
            </a:pPr>
            <a:r>
              <a:rPr lang="en-IN" dirty="0" smtClean="0">
                <a:latin typeface="Times New Roman" pitchFamily="18" charset="0"/>
                <a:cs typeface="Times New Roman" pitchFamily="18" charset="0"/>
              </a:rPr>
              <a:t>Proxy pattern introduces another layer of abstraction which sometimes may be an issue if the Real Subject code is accessed by some of the clients directly and some of them might access the Proxy classes. This might cause disparate behaviour.</a:t>
            </a:r>
          </a:p>
          <a:p>
            <a:pPr algn="just">
              <a:lnSpc>
                <a:spcPct val="170000"/>
              </a:lnSpc>
            </a:pPr>
            <a:r>
              <a:rPr lang="en-IN" dirty="0" smtClean="0">
                <a:latin typeface="Times New Roman" pitchFamily="18" charset="0"/>
                <a:cs typeface="Times New Roman" pitchFamily="18" charset="0"/>
              </a:rPr>
              <a:t>Less efficiency due to indirection.</a:t>
            </a:r>
          </a:p>
          <a:p>
            <a:pPr algn="just">
              <a:lnSpc>
                <a:spcPct val="170000"/>
              </a:lnSpc>
            </a:pPr>
            <a:r>
              <a:rPr lang="en-IN" dirty="0" smtClean="0">
                <a:latin typeface="Times New Roman" pitchFamily="18" charset="0"/>
                <a:cs typeface="Times New Roman" pitchFamily="18" charset="0"/>
              </a:rPr>
              <a:t>Complex implementation.</a:t>
            </a:r>
          </a:p>
          <a:p>
            <a:pPr algn="just">
              <a:lnSpc>
                <a:spcPct val="170000"/>
              </a:lnSpc>
            </a:pPr>
            <a:endParaRPr lang="en-IN" dirty="0" smtClean="0">
              <a:latin typeface="Times New Roman" pitchFamily="18" charset="0"/>
              <a:cs typeface="Times New Roman" pitchFamily="18" charset="0"/>
            </a:endParaRPr>
          </a:p>
          <a:p>
            <a:pPr algn="just">
              <a:lnSpc>
                <a:spcPct val="170000"/>
              </a:lnSpc>
              <a:buNone/>
            </a:pP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0"/>
            <a:ext cx="7467600" cy="1143000"/>
          </a:xfrm>
        </p:spPr>
        <p:txBody>
          <a:bodyPr>
            <a:normAutofit/>
          </a:bodyPr>
          <a:lstStyle/>
          <a:p>
            <a:r>
              <a:rPr lang="en-IN" sz="2400" dirty="0" smtClean="0">
                <a:solidFill>
                  <a:srgbClr val="0070C0"/>
                </a:solidFill>
                <a:latin typeface="Times New Roman" pitchFamily="18" charset="0"/>
                <a:cs typeface="Times New Roman" pitchFamily="18" charset="0"/>
              </a:rPr>
              <a:t>CLASS DIAGRAM FOR PROXY DESIGN PATTERN           </a:t>
            </a:r>
            <a:br>
              <a:rPr lang="en-IN" sz="2400" dirty="0" smtClean="0">
                <a:solidFill>
                  <a:srgbClr val="0070C0"/>
                </a:solidFill>
                <a:latin typeface="Times New Roman" pitchFamily="18" charset="0"/>
                <a:cs typeface="Times New Roman" pitchFamily="18" charset="0"/>
              </a:rPr>
            </a:br>
            <a:r>
              <a:rPr lang="en-IN" sz="2400" dirty="0" smtClean="0">
                <a:solidFill>
                  <a:srgbClr val="0070C0"/>
                </a:solidFill>
                <a:latin typeface="Times New Roman" pitchFamily="18" charset="0"/>
                <a:cs typeface="Times New Roman" pitchFamily="18" charset="0"/>
              </a:rPr>
              <a:t>                             OF AN ATM SYSTEM</a:t>
            </a:r>
            <a:endParaRPr lang="en-IN" sz="2400" dirty="0">
              <a:solidFill>
                <a:srgbClr val="0070C0"/>
              </a:solidFill>
              <a:latin typeface="Times New Roman" pitchFamily="18" charset="0"/>
              <a:cs typeface="Times New Roman" pitchFamily="18" charset="0"/>
            </a:endParaRPr>
          </a:p>
        </p:txBody>
      </p:sp>
      <p:pic>
        <p:nvPicPr>
          <p:cNvPr id="4" name="Picture 3" descr="class.PNG"/>
          <p:cNvPicPr>
            <a:picLocks noChangeAspect="1"/>
          </p:cNvPicPr>
          <p:nvPr/>
        </p:nvPicPr>
        <p:blipFill>
          <a:blip r:embed="rId2" cstate="print"/>
          <a:stretch>
            <a:fillRect/>
          </a:stretch>
        </p:blipFill>
        <p:spPr>
          <a:xfrm>
            <a:off x="-1016" y="1772816"/>
            <a:ext cx="9145016" cy="4603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cap="none" dirty="0">
                <a:ln w="10160">
                  <a:solidFill>
                    <a:schemeClr val="accent1"/>
                  </a:solidFill>
                  <a:prstDash val="solid"/>
                </a:ln>
                <a:solidFill>
                  <a:srgbClr val="501036"/>
                </a:solidFill>
                <a:effectLst>
                  <a:outerShdw blurRad="38100" dist="32000" dir="5400000" algn="tl">
                    <a:srgbClr val="000000">
                      <a:alpha val="30000"/>
                    </a:srgbClr>
                  </a:outerShdw>
                </a:effectLst>
                <a:latin typeface="Times New Roman" pitchFamily="18" charset="0"/>
                <a:cs typeface="Times New Roman" pitchFamily="18" charset="0"/>
              </a:rPr>
              <a:t>PROXY DESIGN PATTERN</a:t>
            </a:r>
            <a:endParaRPr lang="en-IN" sz="2400" cap="none" dirty="0">
              <a:ln w="10160">
                <a:solidFill>
                  <a:schemeClr val="accent1"/>
                </a:solidFill>
                <a:prstDash val="solid"/>
              </a:ln>
              <a:solidFill>
                <a:srgbClr val="501036"/>
              </a:solidFill>
              <a:effectLst>
                <a:outerShdw blurRad="38100" dist="32000" dir="5400000" algn="tl">
                  <a:srgbClr val="000000">
                    <a:alpha val="30000"/>
                  </a:srgbClr>
                </a:outerShdw>
              </a:effectLst>
            </a:endParaRPr>
          </a:p>
        </p:txBody>
      </p:sp>
      <p:sp>
        <p:nvSpPr>
          <p:cNvPr id="3" name="Content Placeholder 2"/>
          <p:cNvSpPr>
            <a:spLocks noGrp="1"/>
          </p:cNvSpPr>
          <p:nvPr>
            <p:ph sz="quarter" idx="1"/>
          </p:nvPr>
        </p:nvSpPr>
        <p:spPr/>
        <p:txBody>
          <a:bodyPr/>
          <a:lstStyle/>
          <a:p>
            <a:pPr marL="0" indent="0">
              <a:buNone/>
            </a:pPr>
            <a:r>
              <a:rPr lang="en-US" dirty="0" smtClean="0"/>
              <a:t>List of Java Classes :</a:t>
            </a:r>
          </a:p>
          <a:p>
            <a:r>
              <a:rPr lang="en-US" dirty="0" smtClean="0"/>
              <a:t>ATMMachine.java</a:t>
            </a:r>
          </a:p>
          <a:p>
            <a:r>
              <a:rPr lang="en-US" dirty="0" smtClean="0"/>
              <a:t>ATMProxy.java</a:t>
            </a:r>
          </a:p>
          <a:p>
            <a:r>
              <a:rPr lang="en-US" dirty="0" smtClean="0"/>
              <a:t>ATMState.java</a:t>
            </a:r>
          </a:p>
          <a:p>
            <a:r>
              <a:rPr lang="en-US" dirty="0" smtClean="0"/>
              <a:t>GetATMData.java</a:t>
            </a:r>
          </a:p>
          <a:p>
            <a:r>
              <a:rPr lang="en-US" dirty="0" smtClean="0"/>
              <a:t>HasCard.java</a:t>
            </a:r>
          </a:p>
          <a:p>
            <a:r>
              <a:rPr lang="en-US" dirty="0" smtClean="0"/>
              <a:t>HasPin.java</a:t>
            </a:r>
          </a:p>
          <a:p>
            <a:r>
              <a:rPr lang="en-US" dirty="0" smtClean="0"/>
              <a:t>Testing_Design_Pattern.java</a:t>
            </a:r>
          </a:p>
          <a:p>
            <a:endParaRPr lang="en-US" dirty="0" smtClean="0"/>
          </a:p>
          <a:p>
            <a:endParaRPr lang="en-US" dirty="0"/>
          </a:p>
        </p:txBody>
      </p:sp>
    </p:spTree>
    <p:extLst>
      <p:ext uri="{BB962C8B-B14F-4D97-AF65-F5344CB8AC3E}">
        <p14:creationId xmlns:p14="http://schemas.microsoft.com/office/powerpoint/2010/main" val="392416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3528" y="277360"/>
            <a:ext cx="7932644" cy="5743928"/>
          </a:xfrm>
        </p:spPr>
      </p:pic>
    </p:spTree>
    <p:extLst>
      <p:ext uri="{BB962C8B-B14F-4D97-AF65-F5344CB8AC3E}">
        <p14:creationId xmlns:p14="http://schemas.microsoft.com/office/powerpoint/2010/main" val="358825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476672"/>
            <a:ext cx="6787092" cy="4618602"/>
          </a:xfrm>
        </p:spPr>
      </p:pic>
    </p:spTree>
    <p:extLst>
      <p:ext uri="{BB962C8B-B14F-4D97-AF65-F5344CB8AC3E}">
        <p14:creationId xmlns:p14="http://schemas.microsoft.com/office/powerpoint/2010/main" val="3098930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165</TotalTime>
  <Words>365</Words>
  <Application>Microsoft Office PowerPoint</Application>
  <PresentationFormat>On-screen Show (4:3)</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Schoolbook</vt:lpstr>
      <vt:lpstr>Times New Roman</vt:lpstr>
      <vt:lpstr>Wingdings</vt:lpstr>
      <vt:lpstr>Wingdings 2</vt:lpstr>
      <vt:lpstr>Oriel</vt:lpstr>
      <vt:lpstr>PowerPoint Presentation</vt:lpstr>
      <vt:lpstr>PowerPoint Presentation</vt:lpstr>
      <vt:lpstr>PowerPoint Presentation</vt:lpstr>
      <vt:lpstr>PowerPoint Presentation</vt:lpstr>
      <vt:lpstr>DISADVANTAGES OF PROXY DESIGN PATTERN:</vt:lpstr>
      <vt:lpstr>CLASS DIAGRAM FOR PROXY DESIGN PATTERN                                         OF AN ATM SYSTEM</vt:lpstr>
      <vt:lpstr>PROXY DESIGN PATTERN</vt:lpstr>
      <vt:lpstr>PowerPoint Presentation</vt:lpstr>
      <vt:lpstr>PowerPoint Presentation</vt:lpstr>
      <vt:lpstr>PowerPoint Presentation</vt:lpstr>
      <vt:lpstr>PowerPoint Presentation</vt:lpstr>
      <vt:lpstr> </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Architha Mukka</dc:creator>
  <cp:lastModifiedBy>Kiran</cp:lastModifiedBy>
  <cp:revision>22</cp:revision>
  <dcterms:created xsi:type="dcterms:W3CDTF">2016-04-17T22:56:14Z</dcterms:created>
  <dcterms:modified xsi:type="dcterms:W3CDTF">2016-04-19T04:54:08Z</dcterms:modified>
</cp:coreProperties>
</file>