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9"/>
  </p:notesMasterIdLst>
  <p:sldIdLst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1" r:id="rId11"/>
    <p:sldId id="292" r:id="rId12"/>
    <p:sldId id="293" r:id="rId13"/>
    <p:sldId id="287" r:id="rId14"/>
    <p:sldId id="288" r:id="rId15"/>
    <p:sldId id="289" r:id="rId16"/>
    <p:sldId id="290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9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71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0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3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68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3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7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Manikanta Maddula (24)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Vikesh </a:t>
            </a: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adarthi (39) 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Nikitha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Katta</a:t>
            </a:r>
            <a:r>
              <a:rPr lang="en-US" sz="2000" dirty="0" smtClean="0">
                <a:solidFill>
                  <a:schemeClr val="tx1"/>
                </a:solidFill>
              </a:rPr>
              <a:t> (22)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Naga </a:t>
            </a:r>
            <a:r>
              <a:rPr lang="en-US" sz="2000" dirty="0" err="1" smtClean="0">
                <a:solidFill>
                  <a:schemeClr val="tx1"/>
                </a:solidFill>
              </a:rPr>
              <a:t>Mounika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Dandamudi</a:t>
            </a:r>
            <a:r>
              <a:rPr lang="en-US" sz="2000" dirty="0" smtClean="0">
                <a:solidFill>
                  <a:schemeClr val="tx1"/>
                </a:solidFill>
              </a:rPr>
              <a:t> (09)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IN" sz="3600" dirty="0" smtClean="0"/>
              <a:t>Software Engineering</a:t>
            </a:r>
          </a:p>
          <a:p>
            <a:r>
              <a:rPr lang="en-IN" sz="3600" dirty="0" smtClean="0"/>
              <a:t> for </a:t>
            </a:r>
          </a:p>
          <a:p>
            <a:r>
              <a:rPr lang="en-IN" sz="3600" dirty="0" smtClean="0"/>
              <a:t>Big Data Systems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6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 2</a:t>
            </a:r>
            <a:r>
              <a:rPr lang="en-US" dirty="0"/>
              <a:t>: </a:t>
            </a:r>
            <a:r>
              <a:rPr lang="en-US" dirty="0" smtClean="0"/>
              <a:t>Write - </a:t>
            </a:r>
            <a:r>
              <a:rPr lang="en-US" dirty="0"/>
              <a:t>Heavy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As writes are more costly than reads, big data systems must be able to sustain high data collection from social 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Replication can be used to provide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Data partitioning and distribution (sharding) can be used to spread write operations across disks.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Sharding and replication introduce availability and consistency issues that the system must address.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3</a:t>
            </a:r>
            <a:r>
              <a:rPr lang="en-US" dirty="0"/>
              <a:t>: Variable Request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Business and government systems experience highly variable workloads for product promotions, emergencies, and statutory deadlines such as tax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To handle these occasional spikes, cloud platforms are to be elastic, letting applications add processing capacity when needed and release resources when the load drops.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Effectively exploiting this deployment mechanism requires an architecture that has application-specific strategies to detect increased load, rapidly add new resources to share load, and release resources as load decreases.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4: </a:t>
            </a:r>
            <a:r>
              <a:rPr lang="en-US" dirty="0"/>
              <a:t>Support Diverse Query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 systems must support diverse query </a:t>
            </a:r>
            <a:r>
              <a:rPr lang="en-US" dirty="0" smtClean="0"/>
              <a:t>workloads.</a:t>
            </a:r>
          </a:p>
          <a:p>
            <a:r>
              <a:rPr lang="en-US" dirty="0" smtClean="0"/>
              <a:t>Diverse </a:t>
            </a:r>
            <a:r>
              <a:rPr lang="en-US" dirty="0"/>
              <a:t>requests that require </a:t>
            </a:r>
            <a:r>
              <a:rPr lang="en-US" dirty="0" smtClean="0"/>
              <a:t>fast response </a:t>
            </a:r>
            <a:r>
              <a:rPr lang="en-US" dirty="0"/>
              <a:t>with long running requests that perform complex analytics. </a:t>
            </a:r>
            <a:endParaRPr lang="en-US" dirty="0" smtClean="0"/>
          </a:p>
          <a:p>
            <a:r>
              <a:rPr lang="en-US" dirty="0"/>
              <a:t>Cost-effectively meeting the different demands of transactional and analytical workloads at large scale is </a:t>
            </a:r>
            <a:r>
              <a:rPr lang="en-US" dirty="0" smtClean="0"/>
              <a:t>a huge </a:t>
            </a:r>
            <a:r>
              <a:rPr lang="en-US" dirty="0"/>
              <a:t>software engineering design challenge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5: </a:t>
            </a:r>
            <a:r>
              <a:rPr lang="en-US" dirty="0"/>
              <a:t>High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</a:t>
            </a:r>
            <a:r>
              <a:rPr lang="en-US" dirty="0"/>
              <a:t>and network failures </a:t>
            </a:r>
            <a:r>
              <a:rPr lang="en-US" dirty="0" smtClean="0"/>
              <a:t>become inevitable in an application with thousands of nodes.</a:t>
            </a:r>
          </a:p>
          <a:p>
            <a:r>
              <a:rPr lang="en-US" dirty="0"/>
              <a:t>Common approaches for high availability </a:t>
            </a:r>
            <a:r>
              <a:rPr lang="en-US" dirty="0" smtClean="0"/>
              <a:t>are </a:t>
            </a:r>
            <a:r>
              <a:rPr lang="en-US" dirty="0"/>
              <a:t>replicating data across geographical </a:t>
            </a:r>
            <a:r>
              <a:rPr lang="en-US"/>
              <a:t>regions</a:t>
            </a:r>
            <a:r>
              <a:rPr lang="en-US" smtClean="0"/>
              <a:t>, </a:t>
            </a:r>
            <a:r>
              <a:rPr lang="en-US" dirty="0"/>
              <a:t>stateless services, and application-specific mechanisms to provide degraded service in the face of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Scaling also brings a new Software engineering challenges </a:t>
            </a:r>
            <a:endParaRPr lang="en-US" dirty="0" smtClean="0"/>
          </a:p>
          <a:p>
            <a:r>
              <a:rPr lang="en-US" dirty="0"/>
              <a:t>1. Optimizing the testing time.</a:t>
            </a:r>
          </a:p>
          <a:p>
            <a:r>
              <a:rPr lang="en-US" dirty="0"/>
              <a:t>2. Additional Business requirements make system and architecture more complex.</a:t>
            </a:r>
          </a:p>
          <a:p>
            <a:r>
              <a:rPr lang="en-US" dirty="0"/>
              <a:t>3. Teams must be able to work </a:t>
            </a:r>
            <a:r>
              <a:rPr lang="en-US" dirty="0" smtClean="0"/>
              <a:t>and take decisions independently </a:t>
            </a:r>
            <a:r>
              <a:rPr lang="en-US" dirty="0"/>
              <a:t>to build more sophisticated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Centralized </a:t>
            </a:r>
            <a:r>
              <a:rPr lang="en-US" dirty="0"/>
              <a:t>management creating road blocks isn't simply effective.</a:t>
            </a:r>
          </a:p>
          <a:p>
            <a:r>
              <a:rPr lang="en-US" dirty="0"/>
              <a:t>Small optimizations in design and algorithms can lead to major cost reductions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These trade offs also require new software architecture, design, engineering, and deployment approaches. </a:t>
            </a:r>
          </a:p>
          <a:p>
            <a:r>
              <a:rPr lang="en-US" dirty="0" smtClean="0"/>
              <a:t>For </a:t>
            </a:r>
            <a:r>
              <a:rPr lang="en-US" dirty="0"/>
              <a:t>many software engineers, scalability is becoming a driving </a:t>
            </a:r>
            <a:r>
              <a:rPr lang="en-US" dirty="0" smtClean="0"/>
              <a:t>requirement.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6" y="2303135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Thank You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4012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YouTube</a:t>
            </a:r>
            <a:endParaRPr lang="en-US" dirty="0" smtClean="0"/>
          </a:p>
          <a:p>
            <a:r>
              <a:rPr lang="en-US" dirty="0" smtClean="0"/>
              <a:t>More than a billion users in 2015</a:t>
            </a:r>
          </a:p>
          <a:p>
            <a:r>
              <a:rPr lang="en-US" dirty="0" smtClean="0"/>
              <a:t>Watched 4 billion videos daily</a:t>
            </a:r>
          </a:p>
          <a:p>
            <a:r>
              <a:rPr lang="en-US" dirty="0" smtClean="0"/>
              <a:t>Uploaded 300 hours of videos per minute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Stored 15 billion photos -1.5Petabytes(2009)</a:t>
            </a:r>
          </a:p>
          <a:p>
            <a:r>
              <a:rPr lang="en-US" dirty="0" smtClean="0"/>
              <a:t>Uploaded 2 billion photos daily-40 Petabytes(2015)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1600200"/>
            <a:ext cx="8970264" cy="4525963"/>
          </a:xfrm>
        </p:spPr>
        <p:txBody>
          <a:bodyPr/>
          <a:lstStyle/>
          <a:p>
            <a:r>
              <a:rPr lang="en-US" dirty="0" smtClean="0"/>
              <a:t>Immense Societal Change</a:t>
            </a:r>
          </a:p>
          <a:p>
            <a:r>
              <a:rPr lang="en-US" dirty="0" smtClean="0"/>
              <a:t>Growth rate of Internet based systems</a:t>
            </a:r>
          </a:p>
          <a:p>
            <a:r>
              <a:rPr lang="en-US" dirty="0" smtClean="0"/>
              <a:t>New Datacenters – tens of thousand machines</a:t>
            </a:r>
          </a:p>
          <a:p>
            <a:r>
              <a:rPr lang="en-US" dirty="0" smtClean="0"/>
              <a:t>Rate of Innovation</a:t>
            </a:r>
          </a:p>
          <a:p>
            <a:r>
              <a:rPr lang="en-US" dirty="0" smtClean="0"/>
              <a:t>Immense business opportunities</a:t>
            </a:r>
          </a:p>
          <a:p>
            <a:r>
              <a:rPr lang="en-US" dirty="0" smtClean="0"/>
              <a:t>Era of 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Data, Big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technologies Social networking, mobile computing, cloud computing and the Internet of things.</a:t>
            </a:r>
          </a:p>
          <a:p>
            <a:r>
              <a:rPr lang="en-US" sz="2800" dirty="0" smtClean="0"/>
              <a:t>Short project life cycles, speed business interactions.</a:t>
            </a:r>
          </a:p>
          <a:p>
            <a:r>
              <a:rPr lang="en-US" sz="2800" dirty="0" smtClean="0"/>
              <a:t>Future – Computation availability as commodity.</a:t>
            </a:r>
          </a:p>
          <a:p>
            <a:r>
              <a:rPr lang="en-US" sz="2800" dirty="0" smtClean="0"/>
              <a:t>Data and analysis will be available efficiently and transparently using scalable technologies and tools.</a:t>
            </a:r>
          </a:p>
          <a:p>
            <a:r>
              <a:rPr lang="en-US" sz="2800" dirty="0" smtClean="0"/>
              <a:t>Problems can be solved by growing datasets.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Data, Big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" y="1600200"/>
            <a:ext cx="8887968" cy="5257800"/>
          </a:xfrm>
        </p:spPr>
        <p:txBody>
          <a:bodyPr/>
          <a:lstStyle/>
          <a:p>
            <a:r>
              <a:rPr lang="en-US" sz="2800" dirty="0" smtClean="0"/>
              <a:t>New Specialization: Data-intensive or Big Data</a:t>
            </a:r>
          </a:p>
          <a:p>
            <a:r>
              <a:rPr lang="en-US" sz="2800" dirty="0" smtClean="0"/>
              <a:t>Variety of open source data management systems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Data, Big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SQL database technologies – Vertical scaling</a:t>
            </a:r>
          </a:p>
          <a:p>
            <a:r>
              <a:rPr lang="en-US" dirty="0"/>
              <a:t>RDBMS – Normalized models, data consistency</a:t>
            </a:r>
          </a:p>
          <a:p>
            <a:r>
              <a:rPr lang="en-US" dirty="0"/>
              <a:t>New – </a:t>
            </a:r>
            <a:r>
              <a:rPr lang="en-US" dirty="0" smtClean="0"/>
              <a:t>Schema less, </a:t>
            </a:r>
            <a:r>
              <a:rPr lang="en-US" dirty="0"/>
              <a:t>intentionally </a:t>
            </a:r>
            <a:r>
              <a:rPr lang="en-US" dirty="0" err="1"/>
              <a:t>denormalized</a:t>
            </a:r>
            <a:r>
              <a:rPr lang="en-US" dirty="0"/>
              <a:t> data models, weak consistency, API’s that expose data management </a:t>
            </a:r>
            <a:r>
              <a:rPr lang="en-US" dirty="0" smtClean="0"/>
              <a:t>mechanisms</a:t>
            </a:r>
            <a:endParaRPr lang="en-US" dirty="0"/>
          </a:p>
          <a:p>
            <a:r>
              <a:rPr lang="en-US" dirty="0"/>
              <a:t>NoSQL products scale horizontally across clusters of low cost servers. </a:t>
            </a:r>
            <a:endParaRPr lang="en-US" dirty="0" smtClean="0"/>
          </a:p>
          <a:p>
            <a:r>
              <a:rPr lang="en-US" dirty="0" smtClean="0"/>
              <a:t>High performance, elastic storage capacity, availability, replicating, partitioning of data.</a:t>
            </a:r>
          </a:p>
          <a:p>
            <a:r>
              <a:rPr lang="en-US" dirty="0" smtClean="0"/>
              <a:t>Cassandra, Riak,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smtClean="0"/>
              <a:t>						All </a:t>
            </a:r>
            <a:r>
              <a:rPr lang="en-US" dirty="0"/>
              <a:t>the replicas in the systems should contain the same data and every reader should be able to read same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smtClean="0"/>
              <a:t>						A </a:t>
            </a:r>
            <a:r>
              <a:rPr lang="en-US" dirty="0"/>
              <a:t>guarantee that every request receives a response about whether it succeeded or failed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altLang="en-US" b="1" dirty="0"/>
              <a:t>Partition tol</a:t>
            </a:r>
            <a:r>
              <a:rPr lang="en-US" altLang="en-US" b="1" dirty="0"/>
              <a:t>e</a:t>
            </a:r>
            <a:r>
              <a:rPr lang="hu-HU" altLang="en-US" b="1" dirty="0"/>
              <a:t>r</a:t>
            </a:r>
            <a:r>
              <a:rPr lang="en-US" altLang="en-US" b="1" dirty="0"/>
              <a:t>a</a:t>
            </a:r>
            <a:r>
              <a:rPr lang="hu-HU" altLang="en-US" b="1" dirty="0"/>
              <a:t>nce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3200" dirty="0" smtClean="0"/>
              <a:t>						The </a:t>
            </a:r>
            <a:r>
              <a:rPr lang="en-US" sz="3200" dirty="0"/>
              <a:t>system continues to operate despite arbitrary partitioning due to  network failures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6" y="557784"/>
            <a:ext cx="5254189" cy="4525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2764" y="557784"/>
            <a:ext cx="3103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MongoDB</a:t>
            </a:r>
            <a:r>
              <a:rPr lang="en-US" dirty="0" smtClean="0"/>
              <a:t> – EA Sports, Cisco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HBase</a:t>
            </a:r>
            <a:r>
              <a:rPr lang="en-US" dirty="0" smtClean="0"/>
              <a:t> – Adobe , Facebook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Redis</a:t>
            </a:r>
            <a:r>
              <a:rPr lang="en-US" dirty="0" smtClean="0"/>
              <a:t> – Twitter, Github</a:t>
            </a:r>
          </a:p>
          <a:p>
            <a:endParaRPr lang="en-US" dirty="0"/>
          </a:p>
          <a:p>
            <a:r>
              <a:rPr lang="en-US" b="1" dirty="0" smtClean="0"/>
              <a:t>CouchDB</a:t>
            </a:r>
            <a:r>
              <a:rPr lang="en-US" dirty="0" smtClean="0"/>
              <a:t> – BBC </a:t>
            </a:r>
          </a:p>
          <a:p>
            <a:r>
              <a:rPr lang="en-US" b="1" dirty="0" smtClean="0"/>
              <a:t>Cassandra</a:t>
            </a:r>
            <a:r>
              <a:rPr lang="en-US" dirty="0" smtClean="0"/>
              <a:t> – Accenture, eBay</a:t>
            </a:r>
          </a:p>
          <a:p>
            <a:r>
              <a:rPr lang="en-US" b="1" dirty="0" smtClean="0"/>
              <a:t>DynamoDB</a:t>
            </a:r>
            <a:r>
              <a:rPr lang="en-US" dirty="0" smtClean="0"/>
              <a:t> – HTC, New  York Times</a:t>
            </a:r>
          </a:p>
          <a:p>
            <a:r>
              <a:rPr lang="en-US" b="1" dirty="0" smtClean="0"/>
              <a:t>Riak</a:t>
            </a:r>
            <a:r>
              <a:rPr lang="en-US" dirty="0"/>
              <a:t> </a:t>
            </a:r>
            <a:r>
              <a:rPr lang="en-US" dirty="0" smtClean="0"/>
              <a:t>– At &amp; 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</a:t>
            </a:r>
            <a:r>
              <a:rPr lang="en-US" dirty="0"/>
              <a:t>1:Pervasive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design challenge for scalable data-intensive systems.</a:t>
            </a:r>
          </a:p>
          <a:p>
            <a:r>
              <a:rPr lang="en-US" dirty="0"/>
              <a:t>Highly distributed  systems are resulted to achieve high scalability and availability.</a:t>
            </a:r>
          </a:p>
          <a:p>
            <a:r>
              <a:rPr lang="en-US" dirty="0"/>
              <a:t>As the data volume's increase, the hardware resources grows from hundreds to thousands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45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604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Custom Design</vt:lpstr>
      <vt:lpstr>Office Theme</vt:lpstr>
      <vt:lpstr>PowerPoint Presentation</vt:lpstr>
      <vt:lpstr>Big Data</vt:lpstr>
      <vt:lpstr>Big Data</vt:lpstr>
      <vt:lpstr>Big Data, Big Challenges</vt:lpstr>
      <vt:lpstr>Big Data, Big Challenges</vt:lpstr>
      <vt:lpstr>Big Data, Big Challenges</vt:lpstr>
      <vt:lpstr>CAP Theorem</vt:lpstr>
      <vt:lpstr>PowerPoint Presentation</vt:lpstr>
      <vt:lpstr>Issue 1:Pervasive Distribution</vt:lpstr>
      <vt:lpstr>Issue 2: Write - Heavy Workloads</vt:lpstr>
      <vt:lpstr>Issue 3: Variable Request Loads</vt:lpstr>
      <vt:lpstr>Issue 4: Support Diverse Query </vt:lpstr>
      <vt:lpstr>Issue 5: High Availability</vt:lpstr>
      <vt:lpstr>More Challenges</vt:lpstr>
      <vt:lpstr>Conclusion</vt:lpstr>
      <vt:lpstr>Thank You !!!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Manikanta</cp:lastModifiedBy>
  <cp:revision>77</cp:revision>
  <dcterms:created xsi:type="dcterms:W3CDTF">2014-01-29T16:52:11Z</dcterms:created>
  <dcterms:modified xsi:type="dcterms:W3CDTF">2016-04-26T03:15:00Z</dcterms:modified>
</cp:coreProperties>
</file>