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1"/>
  </p:notesMasterIdLst>
  <p:handoutMasterIdLst>
    <p:handoutMasterId r:id="rId22"/>
  </p:handoutMasterIdLst>
  <p:sldIdLst>
    <p:sldId id="256" r:id="rId2"/>
    <p:sldId id="258" r:id="rId3"/>
    <p:sldId id="259" r:id="rId4"/>
    <p:sldId id="257" r:id="rId5"/>
    <p:sldId id="260" r:id="rId6"/>
    <p:sldId id="262" r:id="rId7"/>
    <p:sldId id="263" r:id="rId8"/>
    <p:sldId id="264" r:id="rId9"/>
    <p:sldId id="265" r:id="rId10"/>
    <p:sldId id="267" r:id="rId11"/>
    <p:sldId id="268" r:id="rId12"/>
    <p:sldId id="269" r:id="rId13"/>
    <p:sldId id="270" r:id="rId14"/>
    <p:sldId id="271" r:id="rId15"/>
    <p:sldId id="273" r:id="rId16"/>
    <p:sldId id="274" r:id="rId17"/>
    <p:sldId id="275" r:id="rId18"/>
    <p:sldId id="272"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 Ayoub" initials="RA" lastIdx="1" clrIdx="0">
    <p:extLst>
      <p:ext uri="{19B8F6BF-5375-455C-9EA6-DF929625EA0E}">
        <p15:presenceInfo xmlns:p15="http://schemas.microsoft.com/office/powerpoint/2012/main" userId="fc7779fdbec88a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6370" autoAdjust="0"/>
  </p:normalViewPr>
  <p:slideViewPr>
    <p:cSldViewPr snapToGrid="0">
      <p:cViewPr varScale="1">
        <p:scale>
          <a:sx n="83" d="100"/>
          <a:sy n="83" d="100"/>
        </p:scale>
        <p:origin x="643"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Incompleteness</a:t>
            </a:r>
            <a:r>
              <a:rPr lang="en-US" baseline="0" dirty="0"/>
              <a:t> of Freebase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All 3M</c:v>
                </c:pt>
              </c:strCache>
            </c:strRef>
          </c:tx>
          <c:spPr>
            <a:solidFill>
              <a:schemeClr val="accent1"/>
            </a:solidFill>
            <a:ln>
              <a:noFill/>
            </a:ln>
            <a:effectLst/>
          </c:spPr>
          <c:invertIfNegative val="0"/>
          <c:cat>
            <c:strRef>
              <c:f>Sheet1!$A$2:$A$10</c:f>
              <c:strCache>
                <c:ptCount val="9"/>
                <c:pt idx="0">
                  <c:v>PROFESSION</c:v>
                </c:pt>
                <c:pt idx="1">
                  <c:v>PLACE OF BIRTH</c:v>
                </c:pt>
                <c:pt idx="2">
                  <c:v>NATIONALITY</c:v>
                </c:pt>
                <c:pt idx="3">
                  <c:v>EDUCATION</c:v>
                </c:pt>
                <c:pt idx="4">
                  <c:v>SPOUSES</c:v>
                </c:pt>
                <c:pt idx="5">
                  <c:v>PARENTS</c:v>
                </c:pt>
                <c:pt idx="6">
                  <c:v>CHILDREN</c:v>
                </c:pt>
                <c:pt idx="7">
                  <c:v>SIBLINGS</c:v>
                </c:pt>
                <c:pt idx="8">
                  <c:v>ETHNICITY</c:v>
                </c:pt>
              </c:strCache>
            </c:strRef>
          </c:cat>
          <c:val>
            <c:numRef>
              <c:f>Sheet1!$B$2:$B$10</c:f>
              <c:numCache>
                <c:formatCode>General</c:formatCode>
                <c:ptCount val="9"/>
                <c:pt idx="0">
                  <c:v>0.68</c:v>
                </c:pt>
                <c:pt idx="1">
                  <c:v>0.71</c:v>
                </c:pt>
                <c:pt idx="2">
                  <c:v>0.75</c:v>
                </c:pt>
                <c:pt idx="3">
                  <c:v>0.91</c:v>
                </c:pt>
                <c:pt idx="4">
                  <c:v>0.92</c:v>
                </c:pt>
                <c:pt idx="5">
                  <c:v>0.94</c:v>
                </c:pt>
                <c:pt idx="6">
                  <c:v>0.94</c:v>
                </c:pt>
                <c:pt idx="7">
                  <c:v>0.96</c:v>
                </c:pt>
                <c:pt idx="8">
                  <c:v>0.99</c:v>
                </c:pt>
              </c:numCache>
            </c:numRef>
          </c:val>
          <c:extLst>
            <c:ext xmlns:c16="http://schemas.microsoft.com/office/drawing/2014/chart" uri="{C3380CC4-5D6E-409C-BE32-E72D297353CC}">
              <c16:uniqueId val="{00000000-78FD-4E96-A4A1-A5B501C5BC19}"/>
            </c:ext>
          </c:extLst>
        </c:ser>
        <c:ser>
          <c:idx val="1"/>
          <c:order val="1"/>
          <c:tx>
            <c:strRef>
              <c:f>Sheet1!$C$1</c:f>
              <c:strCache>
                <c:ptCount val="1"/>
                <c:pt idx="0">
                  <c:v>Top 100K</c:v>
                </c:pt>
              </c:strCache>
            </c:strRef>
          </c:tx>
          <c:spPr>
            <a:solidFill>
              <a:schemeClr val="accent2"/>
            </a:solidFill>
            <a:ln>
              <a:noFill/>
            </a:ln>
            <a:effectLst/>
          </c:spPr>
          <c:invertIfNegative val="0"/>
          <c:cat>
            <c:strRef>
              <c:f>Sheet1!$A$2:$A$10</c:f>
              <c:strCache>
                <c:ptCount val="9"/>
                <c:pt idx="0">
                  <c:v>PROFESSION</c:v>
                </c:pt>
                <c:pt idx="1">
                  <c:v>PLACE OF BIRTH</c:v>
                </c:pt>
                <c:pt idx="2">
                  <c:v>NATIONALITY</c:v>
                </c:pt>
                <c:pt idx="3">
                  <c:v>EDUCATION</c:v>
                </c:pt>
                <c:pt idx="4">
                  <c:v>SPOUSES</c:v>
                </c:pt>
                <c:pt idx="5">
                  <c:v>PARENTS</c:v>
                </c:pt>
                <c:pt idx="6">
                  <c:v>CHILDREN</c:v>
                </c:pt>
                <c:pt idx="7">
                  <c:v>SIBLINGS</c:v>
                </c:pt>
                <c:pt idx="8">
                  <c:v>ETHNICITY</c:v>
                </c:pt>
              </c:strCache>
            </c:strRef>
          </c:cat>
          <c:val>
            <c:numRef>
              <c:f>Sheet1!$C$2:$C$10</c:f>
              <c:numCache>
                <c:formatCode>General</c:formatCode>
                <c:ptCount val="9"/>
                <c:pt idx="0">
                  <c:v>0.24</c:v>
                </c:pt>
                <c:pt idx="1">
                  <c:v>0.13</c:v>
                </c:pt>
                <c:pt idx="2">
                  <c:v>0.21</c:v>
                </c:pt>
                <c:pt idx="3">
                  <c:v>0.63</c:v>
                </c:pt>
                <c:pt idx="4">
                  <c:v>0.68</c:v>
                </c:pt>
                <c:pt idx="5">
                  <c:v>0.77</c:v>
                </c:pt>
                <c:pt idx="6">
                  <c:v>0.8</c:v>
                </c:pt>
                <c:pt idx="7">
                  <c:v>0.83</c:v>
                </c:pt>
                <c:pt idx="8">
                  <c:v>0.86</c:v>
                </c:pt>
              </c:numCache>
            </c:numRef>
          </c:val>
          <c:extLst>
            <c:ext xmlns:c16="http://schemas.microsoft.com/office/drawing/2014/chart" uri="{C3380CC4-5D6E-409C-BE32-E72D297353CC}">
              <c16:uniqueId val="{00000001-78FD-4E96-A4A1-A5B501C5BC19}"/>
            </c:ext>
          </c:extLst>
        </c:ser>
        <c:dLbls>
          <c:showLegendKey val="0"/>
          <c:showVal val="0"/>
          <c:showCatName val="0"/>
          <c:showSerName val="0"/>
          <c:showPercent val="0"/>
          <c:showBubbleSize val="0"/>
        </c:dLbls>
        <c:gapWidth val="219"/>
        <c:overlap val="-27"/>
        <c:axId val="388628104"/>
        <c:axId val="388629088"/>
      </c:barChart>
      <c:catAx>
        <c:axId val="3886281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629088"/>
        <c:crosses val="autoZero"/>
        <c:auto val="1"/>
        <c:lblAlgn val="ctr"/>
        <c:lblOffset val="100"/>
        <c:noMultiLvlLbl val="0"/>
      </c:catAx>
      <c:valAx>
        <c:axId val="38862908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628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A3006-7D6B-4122-8DC3-C87E1B3BCB6E}" type="datetimeFigureOut">
              <a:rPr lang="en-US" smtClean="0"/>
              <a:t>7/20/2016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61E22-4B1E-496C-A412-645DD93F4882}" type="slidenum">
              <a:rPr lang="en-US" smtClean="0"/>
              <a:t>‹#›</a:t>
            </a:fld>
            <a:endParaRPr lang="en-US"/>
          </a:p>
        </p:txBody>
      </p:sp>
    </p:spTree>
    <p:extLst>
      <p:ext uri="{BB962C8B-B14F-4D97-AF65-F5344CB8AC3E}">
        <p14:creationId xmlns:p14="http://schemas.microsoft.com/office/powerpoint/2010/main" val="1688542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A4FD2-FDE6-455B-AD06-0CC52ACCA4AF}" type="datetimeFigureOut">
              <a:rPr lang="en-US" smtClean="0"/>
              <a:t>7/20/2016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A7B2E-AB9E-4279-B8E6-44A89B90E3E2}" type="slidenum">
              <a:rPr lang="en-US" smtClean="0"/>
              <a:t>‹#›</a:t>
            </a:fld>
            <a:endParaRPr lang="en-US"/>
          </a:p>
        </p:txBody>
      </p:sp>
    </p:spTree>
    <p:extLst>
      <p:ext uri="{BB962C8B-B14F-4D97-AF65-F5344CB8AC3E}">
        <p14:creationId xmlns:p14="http://schemas.microsoft.com/office/powerpoint/2010/main" val="2605961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92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4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17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0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85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49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8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74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79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21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844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Knowledge Base Completion via Search-Based Question Answering </a:t>
            </a:r>
          </a:p>
        </p:txBody>
      </p:sp>
      <p:sp>
        <p:nvSpPr>
          <p:cNvPr id="3" name="Subtitle 2"/>
          <p:cNvSpPr>
            <a:spLocks noGrp="1"/>
          </p:cNvSpPr>
          <p:nvPr>
            <p:ph type="subTitle" idx="1"/>
          </p:nvPr>
        </p:nvSpPr>
        <p:spPr/>
        <p:txBody>
          <a:bodyPr>
            <a:normAutofit fontScale="85000" lnSpcReduction="10000"/>
          </a:bodyPr>
          <a:lstStyle/>
          <a:p>
            <a:r>
              <a:rPr lang="en-US" dirty="0"/>
              <a:t>Robert West, Evgeniy Gabrilovich, Kevin Murphy, Shaohua Sun, Rahul Gupta , Dekang Lin</a:t>
            </a:r>
          </a:p>
          <a:p>
            <a:r>
              <a:rPr lang="en-US" i="1" dirty="0"/>
              <a:t>Computer Science Department, Stanford University, Stanford, CA</a:t>
            </a:r>
          </a:p>
        </p:txBody>
      </p:sp>
      <p:sp>
        <p:nvSpPr>
          <p:cNvPr id="4" name="TextBox 3"/>
          <p:cNvSpPr txBox="1"/>
          <p:nvPr/>
        </p:nvSpPr>
        <p:spPr>
          <a:xfrm>
            <a:off x="8377382" y="5357089"/>
            <a:ext cx="4821383" cy="1015663"/>
          </a:xfrm>
          <a:prstGeom prst="rect">
            <a:avLst/>
          </a:prstGeom>
          <a:noFill/>
        </p:spPr>
        <p:txBody>
          <a:bodyPr wrap="square" rtlCol="0">
            <a:spAutoFit/>
          </a:bodyPr>
          <a:lstStyle/>
          <a:p>
            <a:r>
              <a:rPr lang="en-US" sz="2000" dirty="0"/>
              <a:t>By</a:t>
            </a:r>
          </a:p>
          <a:p>
            <a:r>
              <a:rPr lang="en-US" sz="2000" dirty="0"/>
              <a:t>Ayoub,Ronald Naim</a:t>
            </a:r>
          </a:p>
          <a:p>
            <a:r>
              <a:rPr lang="en-US" sz="2000" dirty="0"/>
              <a:t>Maddula,Manikanta</a:t>
            </a:r>
          </a:p>
        </p:txBody>
      </p:sp>
    </p:spTree>
    <p:extLst>
      <p:ext uri="{BB962C8B-B14F-4D97-AF65-F5344CB8AC3E}">
        <p14:creationId xmlns:p14="http://schemas.microsoft.com/office/powerpoint/2010/main" val="66182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Aggregation</a:t>
            </a:r>
          </a:p>
        </p:txBody>
      </p:sp>
      <p:sp>
        <p:nvSpPr>
          <p:cNvPr id="3" name="Content Placeholder 2"/>
          <p:cNvSpPr>
            <a:spLocks noGrp="1"/>
          </p:cNvSpPr>
          <p:nvPr>
            <p:ph idx="1"/>
          </p:nvPr>
        </p:nvSpPr>
        <p:spPr>
          <a:xfrm>
            <a:off x="1097280" y="1845735"/>
            <a:ext cx="10058400" cy="2819572"/>
          </a:xfrm>
        </p:spPr>
        <p:txBody>
          <a:bodyPr>
            <a:normAutofit lnSpcReduction="10000"/>
          </a:bodyPr>
          <a:lstStyle/>
          <a:p>
            <a:pPr>
              <a:spcBef>
                <a:spcPts val="200"/>
              </a:spcBef>
              <a:spcAft>
                <a:spcPts val="1200"/>
              </a:spcAft>
            </a:pPr>
            <a:r>
              <a:rPr lang="en-US" dirty="0"/>
              <a:t>Since multiple queries are submitted for each completion task, there will be multiple ranked result sets to deal with. Typically, results are ranked according to relevance. Relevance is not a probability of relevance and can only be used for comparisons relative to a result set. For instance, how would the following results be combined for queries q</a:t>
            </a:r>
            <a:r>
              <a:rPr lang="en-US" baseline="-25000" dirty="0"/>
              <a:t>1</a:t>
            </a:r>
            <a:r>
              <a:rPr lang="en-US" dirty="0"/>
              <a:t> and q</a:t>
            </a:r>
            <a:r>
              <a:rPr lang="en-US" baseline="-25000" dirty="0"/>
              <a:t>2</a:t>
            </a:r>
            <a:r>
              <a:rPr lang="en-US" dirty="0"/>
              <a:t>.</a:t>
            </a:r>
            <a:r>
              <a:rPr lang="en-US" baseline="-25000" dirty="0"/>
              <a:t>  </a:t>
            </a:r>
            <a:r>
              <a:rPr lang="en-US" dirty="0"/>
              <a:t>  </a:t>
            </a:r>
          </a:p>
          <a:p>
            <a:pPr lvl="1">
              <a:spcAft>
                <a:spcPts val="1200"/>
              </a:spcAft>
              <a:buFont typeface="Wingdings" panose="05000000000000000000" pitchFamily="2" charset="2"/>
              <a:buChar char="Ø"/>
            </a:pPr>
            <a:r>
              <a:rPr lang="en-US" dirty="0"/>
              <a:t>q1 – r</a:t>
            </a:r>
            <a:r>
              <a:rPr lang="en-US" baseline="-25000" dirty="0"/>
              <a:t>11</a:t>
            </a:r>
            <a:r>
              <a:rPr lang="en-US" dirty="0"/>
              <a:t>, r</a:t>
            </a:r>
            <a:r>
              <a:rPr lang="en-US" baseline="-25000" dirty="0"/>
              <a:t>12</a:t>
            </a:r>
            <a:r>
              <a:rPr lang="en-US" dirty="0"/>
              <a:t>, r</a:t>
            </a:r>
            <a:r>
              <a:rPr lang="en-US" baseline="-25000" dirty="0"/>
              <a:t>13</a:t>
            </a:r>
            <a:r>
              <a:rPr lang="en-US" dirty="0"/>
              <a:t>, r</a:t>
            </a:r>
            <a:r>
              <a:rPr lang="en-US" baseline="-25000" dirty="0"/>
              <a:t>14</a:t>
            </a:r>
            <a:r>
              <a:rPr lang="en-US" dirty="0"/>
              <a:t>, r</a:t>
            </a:r>
            <a:r>
              <a:rPr lang="en-US" baseline="-25000" dirty="0"/>
              <a:t>15</a:t>
            </a:r>
          </a:p>
          <a:p>
            <a:pPr lvl="1">
              <a:spcAft>
                <a:spcPts val="1200"/>
              </a:spcAft>
              <a:buFont typeface="Wingdings" panose="05000000000000000000" pitchFamily="2" charset="2"/>
              <a:buChar char="Ø"/>
            </a:pPr>
            <a:r>
              <a:rPr lang="en-US" dirty="0"/>
              <a:t>q2 – r</a:t>
            </a:r>
            <a:r>
              <a:rPr lang="en-US" baseline="-25000" dirty="0"/>
              <a:t>21</a:t>
            </a:r>
            <a:r>
              <a:rPr lang="en-US" dirty="0"/>
              <a:t>, r</a:t>
            </a:r>
            <a:r>
              <a:rPr lang="en-US" baseline="-25000" dirty="0"/>
              <a:t>22</a:t>
            </a:r>
            <a:r>
              <a:rPr lang="en-US" dirty="0"/>
              <a:t>, r</a:t>
            </a:r>
            <a:r>
              <a:rPr lang="en-US" baseline="-25000" dirty="0"/>
              <a:t>23</a:t>
            </a:r>
            <a:r>
              <a:rPr lang="en-US" dirty="0"/>
              <a:t>, r</a:t>
            </a:r>
            <a:r>
              <a:rPr lang="en-US" baseline="-25000" dirty="0"/>
              <a:t>24</a:t>
            </a:r>
            <a:r>
              <a:rPr lang="en-US" dirty="0"/>
              <a:t>, r</a:t>
            </a:r>
            <a:r>
              <a:rPr lang="en-US" baseline="-25000" dirty="0"/>
              <a:t>25</a:t>
            </a:r>
            <a:r>
              <a:rPr lang="en-US" dirty="0"/>
              <a:t>, r</a:t>
            </a:r>
            <a:r>
              <a:rPr lang="en-US" baseline="-25000" dirty="0"/>
              <a:t>26</a:t>
            </a:r>
            <a:r>
              <a:rPr lang="en-US" dirty="0"/>
              <a:t>, r</a:t>
            </a:r>
            <a:r>
              <a:rPr lang="en-US" baseline="-25000" dirty="0"/>
              <a:t>27</a:t>
            </a:r>
          </a:p>
          <a:p>
            <a:pPr>
              <a:spcBef>
                <a:spcPts val="200"/>
              </a:spcBef>
              <a:spcAft>
                <a:spcPts val="1200"/>
              </a:spcAft>
            </a:pPr>
            <a:r>
              <a:rPr lang="en-US" dirty="0"/>
              <a:t>The authors’ approach to this problem is to combine the relevance scores based on averaging across all query result sets.</a:t>
            </a:r>
          </a:p>
          <a:p>
            <a:pPr>
              <a:spcBef>
                <a:spcPts val="200"/>
              </a:spcBef>
              <a:spcAft>
                <a:spcPts val="1200"/>
              </a:spcAft>
            </a:pPr>
            <a:endParaRPr lang="en-US" dirty="0"/>
          </a:p>
          <a:p>
            <a:pPr>
              <a:spcBef>
                <a:spcPts val="200"/>
              </a:spcBef>
              <a:spcAft>
                <a:spcPts val="1200"/>
              </a:spcAft>
            </a:pPr>
            <a:endParaRPr lang="en-US" baseline="-25000" dirty="0"/>
          </a:p>
          <a:p>
            <a:pPr>
              <a:spcBef>
                <a:spcPts val="200"/>
              </a:spcBef>
              <a:spcAft>
                <a:spcPts val="1200"/>
              </a:spcAft>
            </a:pPr>
            <a:endParaRPr lang="en-US" dirty="0"/>
          </a:p>
        </p:txBody>
      </p:sp>
      <p:sp>
        <p:nvSpPr>
          <p:cNvPr id="4" name="Freeform 7"/>
          <p:cNvSpPr/>
          <p:nvPr/>
        </p:nvSpPr>
        <p:spPr>
          <a:xfrm>
            <a:off x="8669955" y="178286"/>
            <a:ext cx="1640994" cy="135442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9728" rIns="108584" bIns="109728" numCol="1" spcCol="1270" anchor="t" anchorCtr="0">
            <a:noAutofit/>
          </a:bodyPr>
          <a:lstStyle/>
          <a:p>
            <a:pPr lvl="0" defTabSz="755650">
              <a:lnSpc>
                <a:spcPct val="90000"/>
              </a:lnSpc>
              <a:spcBef>
                <a:spcPct val="0"/>
              </a:spcBef>
              <a:spcAft>
                <a:spcPct val="35000"/>
              </a:spcAft>
            </a:pPr>
            <a:r>
              <a:rPr lang="en-US" sz="1700" dirty="0"/>
              <a:t>Answer Calibration</a:t>
            </a:r>
          </a:p>
          <a:p>
            <a:pPr marL="114300" lvl="1" indent="-114300" defTabSz="577850">
              <a:lnSpc>
                <a:spcPct val="90000"/>
              </a:lnSpc>
              <a:spcBef>
                <a:spcPct val="0"/>
              </a:spcBef>
              <a:spcAft>
                <a:spcPct val="15000"/>
              </a:spcAft>
              <a:buChar char="•"/>
            </a:pPr>
            <a:r>
              <a:rPr lang="en-US" sz="1300" dirty="0"/>
              <a:t>Probabilistic predictions</a:t>
            </a:r>
          </a:p>
        </p:txBody>
      </p:sp>
      <p:sp>
        <p:nvSpPr>
          <p:cNvPr id="5" name="Action Button: Help 4">
            <a:hlinkClick r:id="" action="ppaction://noaction" highlightClick="1"/>
          </p:cNvPr>
          <p:cNvSpPr/>
          <p:nvPr/>
        </p:nvSpPr>
        <p:spPr>
          <a:xfrm>
            <a:off x="1212979" y="4665307"/>
            <a:ext cx="1042416" cy="1042416"/>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96547" y="5001849"/>
            <a:ext cx="7231223" cy="646331"/>
          </a:xfrm>
          <a:prstGeom prst="rect">
            <a:avLst/>
          </a:prstGeom>
          <a:noFill/>
        </p:spPr>
        <p:txBody>
          <a:bodyPr wrap="square" rtlCol="0">
            <a:spAutoFit/>
          </a:bodyPr>
          <a:lstStyle/>
          <a:p>
            <a:r>
              <a:rPr lang="en-US" i="1" dirty="0"/>
              <a:t>Averaging is usually done against magnitudes having equal units. I believe there are better approaches to combining relevance scores. </a:t>
            </a:r>
          </a:p>
        </p:txBody>
      </p:sp>
    </p:spTree>
    <p:extLst>
      <p:ext uri="{BB962C8B-B14F-4D97-AF65-F5344CB8AC3E}">
        <p14:creationId xmlns:p14="http://schemas.microsoft.com/office/powerpoint/2010/main" val="137099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Calibration</a:t>
            </a:r>
          </a:p>
        </p:txBody>
      </p:sp>
      <p:sp>
        <p:nvSpPr>
          <p:cNvPr id="3" name="Content Placeholder 2"/>
          <p:cNvSpPr>
            <a:spLocks noGrp="1"/>
          </p:cNvSpPr>
          <p:nvPr>
            <p:ph idx="1"/>
          </p:nvPr>
        </p:nvSpPr>
        <p:spPr>
          <a:xfrm>
            <a:off x="1097280" y="1845734"/>
            <a:ext cx="10058400" cy="4128346"/>
          </a:xfrm>
        </p:spPr>
        <p:txBody>
          <a:bodyPr/>
          <a:lstStyle/>
          <a:p>
            <a:pPr>
              <a:spcBef>
                <a:spcPts val="200"/>
              </a:spcBef>
              <a:spcAft>
                <a:spcPts val="1200"/>
              </a:spcAft>
            </a:pPr>
            <a:r>
              <a:rPr lang="en-US" dirty="0"/>
              <a:t>Answer aggregation results in a single combined result set:</a:t>
            </a:r>
          </a:p>
          <a:p>
            <a:pPr>
              <a:spcBef>
                <a:spcPts val="200"/>
              </a:spcBef>
              <a:spcAft>
                <a:spcPts val="1200"/>
              </a:spcAft>
            </a:pPr>
            <a:r>
              <a:rPr lang="en-US" dirty="0"/>
              <a:t>q2 – r</a:t>
            </a:r>
            <a:r>
              <a:rPr lang="en-US" baseline="-25000" dirty="0"/>
              <a:t>21</a:t>
            </a:r>
            <a:r>
              <a:rPr lang="en-US" dirty="0"/>
              <a:t>, r</a:t>
            </a:r>
            <a:r>
              <a:rPr lang="en-US" baseline="-25000" dirty="0"/>
              <a:t>22</a:t>
            </a:r>
            <a:r>
              <a:rPr lang="en-US" dirty="0"/>
              <a:t>, r</a:t>
            </a:r>
            <a:r>
              <a:rPr lang="en-US" baseline="-25000" dirty="0"/>
              <a:t>23</a:t>
            </a:r>
            <a:r>
              <a:rPr lang="en-US" dirty="0"/>
              <a:t>, r</a:t>
            </a:r>
            <a:r>
              <a:rPr lang="en-US" baseline="-25000" dirty="0"/>
              <a:t>24</a:t>
            </a:r>
            <a:r>
              <a:rPr lang="en-US" dirty="0"/>
              <a:t>, r</a:t>
            </a:r>
            <a:r>
              <a:rPr lang="en-US" baseline="-25000" dirty="0"/>
              <a:t>25</a:t>
            </a:r>
            <a:r>
              <a:rPr lang="en-US" dirty="0"/>
              <a:t>, r</a:t>
            </a:r>
            <a:r>
              <a:rPr lang="en-US" baseline="-25000" dirty="0"/>
              <a:t>26</a:t>
            </a:r>
            <a:r>
              <a:rPr lang="en-US" dirty="0"/>
              <a:t>, r</a:t>
            </a:r>
            <a:r>
              <a:rPr lang="en-US" baseline="-25000" dirty="0"/>
              <a:t>27</a:t>
            </a:r>
          </a:p>
          <a:p>
            <a:pPr>
              <a:spcBef>
                <a:spcPts val="200"/>
              </a:spcBef>
              <a:spcAft>
                <a:spcPts val="1200"/>
              </a:spcAft>
            </a:pPr>
            <a:r>
              <a:rPr lang="en-US" dirty="0"/>
              <a:t>These scores are still relevance scores, which are hard to reason about. Therefore, these scores are converted into probabilities using logistic regression. In all cases, the highest ranked answer is chosen as the answer for knowledge completion, but only if it crosses a configured probability threshold. </a:t>
            </a:r>
          </a:p>
          <a:p>
            <a:pPr>
              <a:spcBef>
                <a:spcPts val="200"/>
              </a:spcBef>
              <a:spcAft>
                <a:spcPts val="1200"/>
              </a:spcAft>
            </a:pPr>
            <a:r>
              <a:rPr lang="en-US" dirty="0"/>
              <a:t>At this point the answer is </a:t>
            </a:r>
            <a:r>
              <a:rPr lang="en-US" b="1" u="sng" dirty="0"/>
              <a:t>pushed</a:t>
            </a:r>
            <a:r>
              <a:rPr lang="en-US" dirty="0"/>
              <a:t> into the KB and the completion task is complete. </a:t>
            </a:r>
          </a:p>
        </p:txBody>
      </p:sp>
      <p:sp>
        <p:nvSpPr>
          <p:cNvPr id="4" name="Freeform 7"/>
          <p:cNvSpPr/>
          <p:nvPr/>
        </p:nvSpPr>
        <p:spPr>
          <a:xfrm>
            <a:off x="8669955" y="178286"/>
            <a:ext cx="1640994" cy="135442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9728" rIns="108584" bIns="109728" numCol="1" spcCol="1270" anchor="t" anchorCtr="0">
            <a:noAutofit/>
          </a:bodyPr>
          <a:lstStyle/>
          <a:p>
            <a:pPr lvl="0" defTabSz="755650">
              <a:lnSpc>
                <a:spcPct val="90000"/>
              </a:lnSpc>
              <a:spcBef>
                <a:spcPct val="0"/>
              </a:spcBef>
              <a:spcAft>
                <a:spcPct val="35000"/>
              </a:spcAft>
            </a:pPr>
            <a:r>
              <a:rPr lang="en-US" sz="1700" dirty="0"/>
              <a:t>Answer Calibration</a:t>
            </a:r>
          </a:p>
          <a:p>
            <a:pPr marL="114300" lvl="1" indent="-114300" defTabSz="577850">
              <a:lnSpc>
                <a:spcPct val="90000"/>
              </a:lnSpc>
              <a:spcBef>
                <a:spcPct val="0"/>
              </a:spcBef>
              <a:spcAft>
                <a:spcPct val="15000"/>
              </a:spcAft>
              <a:buChar char="•"/>
            </a:pPr>
            <a:r>
              <a:rPr lang="en-US" sz="1300" dirty="0"/>
              <a:t>Probabilistic predictions</a:t>
            </a:r>
          </a:p>
        </p:txBody>
      </p:sp>
    </p:spTree>
    <p:extLst>
      <p:ext uri="{BB962C8B-B14F-4D97-AF65-F5344CB8AC3E}">
        <p14:creationId xmlns:p14="http://schemas.microsoft.com/office/powerpoint/2010/main" val="18345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903229" cy="1283579"/>
          </a:xfrm>
        </p:spPr>
        <p:txBody>
          <a:bodyPr/>
          <a:lstStyle/>
          <a:p>
            <a:r>
              <a:rPr lang="en-US" dirty="0"/>
              <a:t>Empirical Evaluation</a:t>
            </a:r>
          </a:p>
        </p:txBody>
      </p:sp>
      <p:pic>
        <p:nvPicPr>
          <p:cNvPr id="4" name="Content Placeholder 3"/>
          <p:cNvPicPr>
            <a:picLocks noGrp="1" noChangeAspect="1"/>
          </p:cNvPicPr>
          <p:nvPr>
            <p:ph idx="1"/>
          </p:nvPr>
        </p:nvPicPr>
        <p:blipFill>
          <a:blip r:embed="rId2"/>
          <a:stretch>
            <a:fillRect/>
          </a:stretch>
        </p:blipFill>
        <p:spPr>
          <a:xfrm>
            <a:off x="423023" y="1842222"/>
            <a:ext cx="4065846" cy="3468687"/>
          </a:xfrm>
          <a:prstGeom prst="rect">
            <a:avLst/>
          </a:prstGeom>
        </p:spPr>
      </p:pic>
      <p:sp>
        <p:nvSpPr>
          <p:cNvPr id="5" name="TextBox 4"/>
          <p:cNvSpPr txBox="1"/>
          <p:nvPr/>
        </p:nvSpPr>
        <p:spPr>
          <a:xfrm>
            <a:off x="4581237" y="1842222"/>
            <a:ext cx="7342910" cy="4524315"/>
          </a:xfrm>
          <a:prstGeom prst="rect">
            <a:avLst/>
          </a:prstGeom>
          <a:noFill/>
        </p:spPr>
        <p:txBody>
          <a:bodyPr wrap="square" rtlCol="0">
            <a:spAutoFit/>
          </a:bodyPr>
          <a:lstStyle/>
          <a:p>
            <a:r>
              <a:rPr lang="en-US" b="1" dirty="0"/>
              <a:t>Training and Testing Data:</a:t>
            </a:r>
          </a:p>
          <a:p>
            <a:r>
              <a:rPr lang="en-US" dirty="0"/>
              <a:t>S -&gt; R -&gt; O all known.</a:t>
            </a:r>
          </a:p>
          <a:p>
            <a:r>
              <a:rPr lang="en-US" dirty="0"/>
              <a:t>100,000 most frequently searched-for persons.</a:t>
            </a:r>
          </a:p>
          <a:p>
            <a:r>
              <a:rPr lang="en-US" dirty="0"/>
              <a:t>Stratified Sampling Procedure:</a:t>
            </a:r>
          </a:p>
          <a:p>
            <a:pPr marL="342900" indent="-342900">
              <a:buAutoNum type="arabicParenBoth"/>
            </a:pPr>
            <a:r>
              <a:rPr lang="en-US" dirty="0"/>
              <a:t>The training sets TR</a:t>
            </a:r>
          </a:p>
          <a:p>
            <a:pPr marL="342900" indent="-342900">
              <a:buAutoNum type="arabicParenBoth"/>
            </a:pPr>
            <a:r>
              <a:rPr lang="en-US" dirty="0"/>
              <a:t>Test sets for each R</a:t>
            </a:r>
          </a:p>
          <a:p>
            <a:r>
              <a:rPr lang="en-US" dirty="0"/>
              <a:t>1000 subjects per relation, divided into 100 percentiles-randomly sample 10 subjects per percentile.</a:t>
            </a:r>
          </a:p>
          <a:p>
            <a:r>
              <a:rPr lang="en-US" b="1" dirty="0"/>
              <a:t>Ranking Metrics: (to quantify performance)</a:t>
            </a:r>
          </a:p>
          <a:p>
            <a:r>
              <a:rPr lang="en-US" dirty="0"/>
              <a:t>Mean Reciprocal Rank (MRR):</a:t>
            </a:r>
          </a:p>
          <a:p>
            <a:r>
              <a:rPr lang="en-US" dirty="0"/>
              <a:t>r1,r2,r3..rn -&gt; ranks of elements of O. </a:t>
            </a:r>
          </a:p>
          <a:p>
            <a:r>
              <a:rPr lang="en-US" dirty="0"/>
              <a:t>The reciprocal of MRR is harmonic mean rank of highest-ranked true answers</a:t>
            </a:r>
          </a:p>
          <a:p>
            <a:r>
              <a:rPr lang="en-US" dirty="0"/>
              <a:t>Mean average Precision (MAP):</a:t>
            </a:r>
          </a:p>
          <a:p>
            <a:endParaRPr lang="en-US" dirty="0"/>
          </a:p>
          <a:p>
            <a:r>
              <a:rPr lang="en-US" dirty="0"/>
              <a:t>Averaging over several rankings yields the mean average precision.</a:t>
            </a:r>
          </a:p>
          <a:p>
            <a:endParaRPr lang="en-US" dirty="0"/>
          </a:p>
        </p:txBody>
      </p:sp>
      <p:pic>
        <p:nvPicPr>
          <p:cNvPr id="6" name="Picture 5"/>
          <p:cNvPicPr>
            <a:picLocks noChangeAspect="1"/>
          </p:cNvPicPr>
          <p:nvPr/>
        </p:nvPicPr>
        <p:blipFill>
          <a:blip r:embed="rId3"/>
          <a:stretch>
            <a:fillRect/>
          </a:stretch>
        </p:blipFill>
        <p:spPr>
          <a:xfrm>
            <a:off x="6673706" y="5394469"/>
            <a:ext cx="1190625" cy="428625"/>
          </a:xfrm>
          <a:prstGeom prst="rect">
            <a:avLst/>
          </a:prstGeom>
        </p:spPr>
      </p:pic>
    </p:spTree>
    <p:extLst>
      <p:ext uri="{BB962C8B-B14F-4D97-AF65-F5344CB8AC3E}">
        <p14:creationId xmlns:p14="http://schemas.microsoft.com/office/powerpoint/2010/main" val="170422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Answer Rankings</a:t>
            </a:r>
          </a:p>
        </p:txBody>
      </p:sp>
      <p:sp>
        <p:nvSpPr>
          <p:cNvPr id="3" name="Content Placeholder 2"/>
          <p:cNvSpPr>
            <a:spLocks noGrp="1"/>
          </p:cNvSpPr>
          <p:nvPr>
            <p:ph idx="1"/>
          </p:nvPr>
        </p:nvSpPr>
        <p:spPr>
          <a:xfrm>
            <a:off x="386080" y="1882099"/>
            <a:ext cx="10058400" cy="4023360"/>
          </a:xfrm>
        </p:spPr>
        <p:txBody>
          <a:bodyPr/>
          <a:lstStyle/>
          <a:p>
            <a:r>
              <a:rPr lang="en-US" dirty="0"/>
              <a:t>Sub selecting queries for aggregation:</a:t>
            </a:r>
          </a:p>
          <a:p>
            <a:r>
              <a:rPr lang="en-US" dirty="0"/>
              <a:t>Query selection is based on heat maps -&gt; no. of queries -&gt; greediness.</a:t>
            </a:r>
          </a:p>
          <a:p>
            <a:r>
              <a:rPr lang="en-US" dirty="0"/>
              <a:t>Red: Greedily selecting query templates that perform best.</a:t>
            </a:r>
          </a:p>
          <a:p>
            <a:r>
              <a:rPr lang="en-US" dirty="0"/>
              <a:t>Dashed Black: Selecting queries uniformly at random.</a:t>
            </a:r>
          </a:p>
          <a:p>
            <a:r>
              <a:rPr lang="en-US" dirty="0"/>
              <a:t>Dotted Blue: Selecting all queries.</a:t>
            </a:r>
          </a:p>
          <a:p>
            <a:r>
              <a:rPr lang="en-US" b="1" dirty="0"/>
              <a:t>Greedy is Best</a:t>
            </a:r>
            <a:r>
              <a:rPr lang="en-US" dirty="0"/>
              <a:t>: works best for all relations</a:t>
            </a:r>
          </a:p>
          <a:p>
            <a:r>
              <a:rPr lang="en-US" dirty="0"/>
              <a:t>Asking too many questions can hurt (especially for open type)-false positives</a:t>
            </a:r>
          </a:p>
          <a:p>
            <a:r>
              <a:rPr lang="en-US" dirty="0"/>
              <a:t>Open Relations: Spouses, siblings, children etc. – inverted U shape greedy curve</a:t>
            </a:r>
          </a:p>
          <a:p>
            <a:r>
              <a:rPr lang="en-US" dirty="0"/>
              <a:t>Closed Relations: Nationality, Ethnicity etc. – diminishing returns curve.</a:t>
            </a:r>
          </a:p>
          <a:p>
            <a:endParaRPr lang="en-US" dirty="0"/>
          </a:p>
          <a:p>
            <a:endParaRPr lang="en-US" dirty="0"/>
          </a:p>
        </p:txBody>
      </p:sp>
      <p:pic>
        <p:nvPicPr>
          <p:cNvPr id="5" name="Picture 4"/>
          <p:cNvPicPr>
            <a:picLocks noChangeAspect="1"/>
          </p:cNvPicPr>
          <p:nvPr/>
        </p:nvPicPr>
        <p:blipFill>
          <a:blip r:embed="rId2"/>
          <a:stretch>
            <a:fillRect/>
          </a:stretch>
        </p:blipFill>
        <p:spPr>
          <a:xfrm>
            <a:off x="8547564" y="208009"/>
            <a:ext cx="3162268" cy="2656754"/>
          </a:xfrm>
          <a:prstGeom prst="rect">
            <a:avLst/>
          </a:prstGeom>
        </p:spPr>
      </p:pic>
      <p:pic>
        <p:nvPicPr>
          <p:cNvPr id="6" name="Picture 5"/>
          <p:cNvPicPr>
            <a:picLocks noChangeAspect="1"/>
          </p:cNvPicPr>
          <p:nvPr/>
        </p:nvPicPr>
        <p:blipFill>
          <a:blip r:embed="rId3"/>
          <a:stretch>
            <a:fillRect/>
          </a:stretch>
        </p:blipFill>
        <p:spPr>
          <a:xfrm>
            <a:off x="8802255" y="3115904"/>
            <a:ext cx="2907577" cy="3040696"/>
          </a:xfrm>
          <a:prstGeom prst="rect">
            <a:avLst/>
          </a:prstGeom>
        </p:spPr>
      </p:pic>
    </p:spTree>
    <p:extLst>
      <p:ext uri="{BB962C8B-B14F-4D97-AF65-F5344CB8AC3E}">
        <p14:creationId xmlns:p14="http://schemas.microsoft.com/office/powerpoint/2010/main" val="2693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89" y="246575"/>
            <a:ext cx="10058400" cy="1450757"/>
          </a:xfrm>
        </p:spPr>
        <p:txBody>
          <a:bodyPr/>
          <a:lstStyle/>
          <a:p>
            <a:r>
              <a:rPr lang="en-US" dirty="0"/>
              <a:t>Quality of Answer Rankings</a:t>
            </a:r>
          </a:p>
        </p:txBody>
      </p:sp>
      <p:sp>
        <p:nvSpPr>
          <p:cNvPr id="3" name="Content Placeholder 2"/>
          <p:cNvSpPr>
            <a:spLocks noGrp="1"/>
          </p:cNvSpPr>
          <p:nvPr>
            <p:ph idx="1"/>
          </p:nvPr>
        </p:nvSpPr>
        <p:spPr>
          <a:xfrm>
            <a:off x="349134" y="1938098"/>
            <a:ext cx="10058400" cy="4023360"/>
          </a:xfrm>
        </p:spPr>
        <p:txBody>
          <a:bodyPr/>
          <a:lstStyle/>
          <a:p>
            <a:r>
              <a:rPr lang="en-US" dirty="0"/>
              <a:t>Subject Level Analysis:</a:t>
            </a:r>
          </a:p>
          <a:p>
            <a:r>
              <a:rPr lang="en-US" dirty="0"/>
              <a:t>One gray circle per query</a:t>
            </a:r>
          </a:p>
          <a:p>
            <a:r>
              <a:rPr lang="en-US" dirty="0"/>
              <a:t>Black dots: per subject MRR- column wise averages</a:t>
            </a:r>
          </a:p>
          <a:p>
            <a:r>
              <a:rPr lang="en-US" dirty="0"/>
              <a:t>Blue Crosses: RR aggregating over all queries per subject</a:t>
            </a:r>
          </a:p>
          <a:p>
            <a:r>
              <a:rPr lang="en-US" dirty="0"/>
              <a:t>Red Triangles: RR over 8 greedily chosen queries</a:t>
            </a:r>
          </a:p>
          <a:p>
            <a:r>
              <a:rPr lang="en-US" dirty="0"/>
              <a:t>Closed-MRR-0.94</a:t>
            </a:r>
          </a:p>
          <a:p>
            <a:r>
              <a:rPr lang="en-US" dirty="0"/>
              <a:t>Open-MRR-0.54</a:t>
            </a:r>
          </a:p>
          <a:p>
            <a:endParaRPr lang="en-US" dirty="0"/>
          </a:p>
        </p:txBody>
      </p:sp>
      <p:pic>
        <p:nvPicPr>
          <p:cNvPr id="4" name="Picture 3"/>
          <p:cNvPicPr>
            <a:picLocks noChangeAspect="1"/>
          </p:cNvPicPr>
          <p:nvPr/>
        </p:nvPicPr>
        <p:blipFill>
          <a:blip r:embed="rId2"/>
          <a:stretch>
            <a:fillRect/>
          </a:stretch>
        </p:blipFill>
        <p:spPr>
          <a:xfrm>
            <a:off x="6954982" y="272772"/>
            <a:ext cx="5237018" cy="2849120"/>
          </a:xfrm>
          <a:prstGeom prst="rect">
            <a:avLst/>
          </a:prstGeom>
        </p:spPr>
      </p:pic>
      <p:pic>
        <p:nvPicPr>
          <p:cNvPr id="5" name="Picture 4"/>
          <p:cNvPicPr>
            <a:picLocks noChangeAspect="1"/>
          </p:cNvPicPr>
          <p:nvPr/>
        </p:nvPicPr>
        <p:blipFill>
          <a:blip r:embed="rId3"/>
          <a:stretch>
            <a:fillRect/>
          </a:stretch>
        </p:blipFill>
        <p:spPr>
          <a:xfrm>
            <a:off x="6954982" y="3468216"/>
            <a:ext cx="5144943" cy="2655493"/>
          </a:xfrm>
          <a:prstGeom prst="rect">
            <a:avLst/>
          </a:prstGeom>
        </p:spPr>
      </p:pic>
    </p:spTree>
    <p:extLst>
      <p:ext uri="{BB962C8B-B14F-4D97-AF65-F5344CB8AC3E}">
        <p14:creationId xmlns:p14="http://schemas.microsoft.com/office/powerpoint/2010/main" val="65552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5665"/>
            <a:ext cx="10058400" cy="1450757"/>
          </a:xfrm>
        </p:spPr>
        <p:txBody>
          <a:bodyPr/>
          <a:lstStyle/>
          <a:p>
            <a:r>
              <a:rPr lang="en-US" dirty="0"/>
              <a:t>Quality of Calibrated Predictions</a:t>
            </a:r>
          </a:p>
        </p:txBody>
      </p:sp>
      <p:sp>
        <p:nvSpPr>
          <p:cNvPr id="3" name="Content Placeholder 2"/>
          <p:cNvSpPr>
            <a:spLocks noGrp="1"/>
          </p:cNvSpPr>
          <p:nvPr>
            <p:ph idx="1"/>
          </p:nvPr>
        </p:nvSpPr>
        <p:spPr>
          <a:xfrm>
            <a:off x="718589" y="1765018"/>
            <a:ext cx="10058400" cy="4023360"/>
          </a:xfrm>
        </p:spPr>
        <p:txBody>
          <a:bodyPr/>
          <a:lstStyle/>
          <a:p>
            <a:r>
              <a:rPr lang="en-US" dirty="0"/>
              <a:t>Evaluation of confidence score given by pipeline.</a:t>
            </a:r>
          </a:p>
          <a:p>
            <a:r>
              <a:rPr lang="en-US" dirty="0"/>
              <a:t>Run full pipeline using greedy selection-one agg. ranking per subject</a:t>
            </a:r>
          </a:p>
          <a:p>
            <a:r>
              <a:rPr lang="en-US" dirty="0"/>
              <a:t>X-axis: Predicted probability in 20 buckets (each 5%)</a:t>
            </a:r>
          </a:p>
          <a:p>
            <a:r>
              <a:rPr lang="en-US" dirty="0"/>
              <a:t>Y-axis: Fraction of true answers in each bucket</a:t>
            </a:r>
          </a:p>
          <a:p>
            <a:r>
              <a:rPr lang="en-US" dirty="0"/>
              <a:t>Number of High quality answers:</a:t>
            </a:r>
          </a:p>
          <a:p>
            <a:endParaRPr lang="en-US" dirty="0"/>
          </a:p>
          <a:p>
            <a:endParaRPr lang="en-US" dirty="0"/>
          </a:p>
        </p:txBody>
      </p:sp>
      <p:pic>
        <p:nvPicPr>
          <p:cNvPr id="4" name="Picture 3"/>
          <p:cNvPicPr>
            <a:picLocks noChangeAspect="1"/>
          </p:cNvPicPr>
          <p:nvPr/>
        </p:nvPicPr>
        <p:blipFill>
          <a:blip r:embed="rId2"/>
          <a:stretch>
            <a:fillRect/>
          </a:stretch>
        </p:blipFill>
        <p:spPr>
          <a:xfrm>
            <a:off x="9289616" y="535710"/>
            <a:ext cx="2602731" cy="2515610"/>
          </a:xfrm>
          <a:prstGeom prst="rect">
            <a:avLst/>
          </a:prstGeom>
        </p:spPr>
      </p:pic>
      <p:pic>
        <p:nvPicPr>
          <p:cNvPr id="5" name="Picture 4"/>
          <p:cNvPicPr>
            <a:picLocks noChangeAspect="1"/>
          </p:cNvPicPr>
          <p:nvPr/>
        </p:nvPicPr>
        <p:blipFill>
          <a:blip r:embed="rId3"/>
          <a:stretch>
            <a:fillRect/>
          </a:stretch>
        </p:blipFill>
        <p:spPr>
          <a:xfrm>
            <a:off x="9289616" y="3615760"/>
            <a:ext cx="2689948" cy="2561345"/>
          </a:xfrm>
          <a:prstGeom prst="rect">
            <a:avLst/>
          </a:prstGeom>
        </p:spPr>
      </p:pic>
      <p:pic>
        <p:nvPicPr>
          <p:cNvPr id="6" name="Picture 5"/>
          <p:cNvPicPr>
            <a:picLocks noChangeAspect="1"/>
          </p:cNvPicPr>
          <p:nvPr/>
        </p:nvPicPr>
        <p:blipFill>
          <a:blip r:embed="rId4"/>
          <a:stretch>
            <a:fillRect/>
          </a:stretch>
        </p:blipFill>
        <p:spPr>
          <a:xfrm>
            <a:off x="799263" y="3901655"/>
            <a:ext cx="7701251" cy="2337507"/>
          </a:xfrm>
          <a:prstGeom prst="rect">
            <a:avLst/>
          </a:prstGeom>
        </p:spPr>
      </p:pic>
    </p:spTree>
    <p:extLst>
      <p:ext uri="{BB962C8B-B14F-4D97-AF65-F5344CB8AC3E}">
        <p14:creationId xmlns:p14="http://schemas.microsoft.com/office/powerpoint/2010/main" val="165273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644" y="225907"/>
            <a:ext cx="10058400" cy="1450757"/>
          </a:xfrm>
        </p:spPr>
        <p:txBody>
          <a:bodyPr/>
          <a:lstStyle/>
          <a:p>
            <a:r>
              <a:rPr lang="en-US" dirty="0"/>
              <a:t>Quality of Calibrated Predictions</a:t>
            </a:r>
          </a:p>
        </p:txBody>
      </p:sp>
      <p:sp>
        <p:nvSpPr>
          <p:cNvPr id="3" name="Content Placeholder 2"/>
          <p:cNvSpPr>
            <a:spLocks noGrp="1"/>
          </p:cNvSpPr>
          <p:nvPr>
            <p:ph idx="1"/>
          </p:nvPr>
        </p:nvSpPr>
        <p:spPr>
          <a:xfrm>
            <a:off x="829426" y="1845734"/>
            <a:ext cx="10058400" cy="4023360"/>
          </a:xfrm>
        </p:spPr>
        <p:txBody>
          <a:bodyPr/>
          <a:lstStyle/>
          <a:p>
            <a:r>
              <a:rPr lang="en-US" b="1" dirty="0"/>
              <a:t>Precision and Recall:</a:t>
            </a:r>
          </a:p>
          <a:p>
            <a:r>
              <a:rPr lang="en-US" dirty="0"/>
              <a:t>X-axis: Recall and Y-axis: Precision</a:t>
            </a:r>
          </a:p>
          <a:p>
            <a:r>
              <a:rPr lang="en-US" dirty="0"/>
              <a:t>Curves plotted for single ranking per relation </a:t>
            </a:r>
          </a:p>
          <a:p>
            <a:r>
              <a:rPr lang="en-US" dirty="0"/>
              <a:t>Curve for Nationality looks best since its closed relation and achieves-</a:t>
            </a:r>
          </a:p>
          <a:p>
            <a:r>
              <a:rPr lang="en-US" dirty="0"/>
              <a:t>-higher MRR and MAP</a:t>
            </a:r>
          </a:p>
          <a:p>
            <a:r>
              <a:rPr lang="en-US" dirty="0"/>
              <a:t>Place-of-birth is more concave than Spouses</a:t>
            </a:r>
          </a:p>
          <a:p>
            <a:endParaRPr lang="en-US" dirty="0"/>
          </a:p>
          <a:p>
            <a:endParaRPr lang="en-US" dirty="0"/>
          </a:p>
        </p:txBody>
      </p:sp>
      <p:pic>
        <p:nvPicPr>
          <p:cNvPr id="4" name="Picture 3"/>
          <p:cNvPicPr>
            <a:picLocks noChangeAspect="1"/>
          </p:cNvPicPr>
          <p:nvPr/>
        </p:nvPicPr>
        <p:blipFill>
          <a:blip r:embed="rId2"/>
          <a:stretch>
            <a:fillRect/>
          </a:stretch>
        </p:blipFill>
        <p:spPr>
          <a:xfrm>
            <a:off x="8896945" y="391372"/>
            <a:ext cx="2879419" cy="3022792"/>
          </a:xfrm>
          <a:prstGeom prst="rect">
            <a:avLst/>
          </a:prstGeom>
        </p:spPr>
      </p:pic>
      <p:pic>
        <p:nvPicPr>
          <p:cNvPr id="5" name="Picture 4"/>
          <p:cNvPicPr>
            <a:picLocks noChangeAspect="1"/>
          </p:cNvPicPr>
          <p:nvPr/>
        </p:nvPicPr>
        <p:blipFill>
          <a:blip r:embed="rId3"/>
          <a:stretch>
            <a:fillRect/>
          </a:stretch>
        </p:blipFill>
        <p:spPr>
          <a:xfrm>
            <a:off x="8950516" y="3414164"/>
            <a:ext cx="2774518" cy="2853790"/>
          </a:xfrm>
          <a:prstGeom prst="rect">
            <a:avLst/>
          </a:prstGeom>
        </p:spPr>
      </p:pic>
      <p:pic>
        <p:nvPicPr>
          <p:cNvPr id="6" name="Picture 5"/>
          <p:cNvPicPr>
            <a:picLocks noChangeAspect="1"/>
          </p:cNvPicPr>
          <p:nvPr/>
        </p:nvPicPr>
        <p:blipFill>
          <a:blip r:embed="rId4"/>
          <a:stretch>
            <a:fillRect/>
          </a:stretch>
        </p:blipFill>
        <p:spPr>
          <a:xfrm>
            <a:off x="5710844" y="3613088"/>
            <a:ext cx="2496531" cy="2455436"/>
          </a:xfrm>
          <a:prstGeom prst="rect">
            <a:avLst/>
          </a:prstGeom>
        </p:spPr>
      </p:pic>
    </p:spTree>
    <p:extLst>
      <p:ext uri="{BB962C8B-B14F-4D97-AF65-F5344CB8AC3E}">
        <p14:creationId xmlns:p14="http://schemas.microsoft.com/office/powerpoint/2010/main" val="211799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1097280" y="1845734"/>
            <a:ext cx="10595956" cy="4023360"/>
          </a:xfrm>
        </p:spPr>
        <p:txBody>
          <a:bodyPr/>
          <a:lstStyle/>
          <a:p>
            <a:r>
              <a:rPr lang="en-US" dirty="0"/>
              <a:t>Query Construction: add co-occurring phrases for augmentation. Disambiguate between entities with similar names.</a:t>
            </a:r>
          </a:p>
          <a:p>
            <a:r>
              <a:rPr lang="en-US" dirty="0"/>
              <a:t>Query Selection: sequential rather than a batch paradigm, asking one query at a time</a:t>
            </a:r>
          </a:p>
          <a:p>
            <a:r>
              <a:rPr lang="en-US" dirty="0"/>
              <a:t>Question Answering: SPOUSES performed better than CHILDREN. Treating QA system as Black Box</a:t>
            </a:r>
          </a:p>
          <a:p>
            <a:r>
              <a:rPr lang="en-US" dirty="0"/>
              <a:t>Answer Calibration: World knowledge into calibration (already available FREEBASE data)</a:t>
            </a:r>
          </a:p>
          <a:p>
            <a:r>
              <a:rPr lang="en-US" dirty="0"/>
              <a:t>Head vs tail: Freebase is less complete for unpopular than popular entities. </a:t>
            </a:r>
          </a:p>
          <a:p>
            <a:r>
              <a:rPr lang="en-US" dirty="0"/>
              <a:t>Fundamental limits to any automated methods: Find parents of ROSE MARIE COLIMORE. Having it verified by human users is also difficult task.</a:t>
            </a:r>
          </a:p>
          <a:p>
            <a:pPr marL="0" indent="0">
              <a:buNone/>
            </a:pPr>
            <a:endParaRPr lang="en-US" dirty="0"/>
          </a:p>
        </p:txBody>
      </p:sp>
    </p:spTree>
    <p:extLst>
      <p:ext uri="{BB962C8B-B14F-4D97-AF65-F5344CB8AC3E}">
        <p14:creationId xmlns:p14="http://schemas.microsoft.com/office/powerpoint/2010/main" val="403718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29425" y="1854971"/>
            <a:ext cx="10752975" cy="4023360"/>
          </a:xfrm>
        </p:spPr>
        <p:txBody>
          <a:bodyPr/>
          <a:lstStyle/>
          <a:p>
            <a:pPr>
              <a:buFont typeface="Wingdings" panose="05000000000000000000" pitchFamily="2" charset="2"/>
              <a:buChar char="n"/>
            </a:pPr>
            <a:r>
              <a:rPr lang="en-US" altLang="zh-TW" dirty="0"/>
              <a:t> </a:t>
            </a:r>
            <a:r>
              <a:rPr lang="en-US" altLang="zh-TW" dirty="0">
                <a:solidFill>
                  <a:schemeClr val="tx1"/>
                </a:solidFill>
              </a:rPr>
              <a:t>Presents a method for filling gaps in a knowledge base.</a:t>
            </a:r>
          </a:p>
          <a:p>
            <a:pPr>
              <a:buFont typeface="Wingdings" panose="05000000000000000000" pitchFamily="2" charset="2"/>
              <a:buChar char="n"/>
            </a:pPr>
            <a:endParaRPr lang="en-US" altLang="zh-TW" dirty="0">
              <a:solidFill>
                <a:schemeClr val="tx1"/>
              </a:solidFill>
            </a:endParaRPr>
          </a:p>
          <a:p>
            <a:pPr>
              <a:buFont typeface="Wingdings" panose="05000000000000000000" pitchFamily="2" charset="2"/>
              <a:buChar char="n"/>
            </a:pPr>
            <a:r>
              <a:rPr lang="en-US" altLang="zh-TW" dirty="0">
                <a:solidFill>
                  <a:schemeClr val="tx1"/>
                </a:solidFill>
              </a:rPr>
              <a:t> Uses a question-answering system, which in turn takes advantage of mature Web-search technology to retrieve relevant and up-to-date text passages to extract answer candidates from.</a:t>
            </a:r>
          </a:p>
          <a:p>
            <a:pPr>
              <a:buFont typeface="Wingdings" panose="05000000000000000000" pitchFamily="2" charset="2"/>
              <a:buChar char="n"/>
            </a:pPr>
            <a:endParaRPr lang="en-US" altLang="zh-TW" dirty="0">
              <a:solidFill>
                <a:schemeClr val="tx1"/>
              </a:solidFill>
            </a:endParaRPr>
          </a:p>
          <a:p>
            <a:pPr>
              <a:buFont typeface="Wingdings" panose="05000000000000000000" pitchFamily="2" charset="2"/>
              <a:buChar char="n"/>
            </a:pPr>
            <a:r>
              <a:rPr lang="en-US" altLang="zh-TW" dirty="0">
                <a:solidFill>
                  <a:schemeClr val="tx1"/>
                </a:solidFill>
              </a:rPr>
              <a:t> Show empirically that choosing the right queries—without choosing too many—is crucial.</a:t>
            </a:r>
          </a:p>
          <a:p>
            <a:pPr>
              <a:buFont typeface="Wingdings" panose="05000000000000000000" pitchFamily="2" charset="2"/>
              <a:buChar char="n"/>
            </a:pPr>
            <a:endParaRPr lang="en-US" altLang="zh-TW" dirty="0">
              <a:solidFill>
                <a:schemeClr val="tx1"/>
              </a:solidFill>
            </a:endParaRPr>
          </a:p>
          <a:p>
            <a:pPr>
              <a:buFont typeface="Wingdings" panose="05000000000000000000" pitchFamily="2" charset="2"/>
              <a:buChar char="n"/>
            </a:pPr>
            <a:r>
              <a:rPr lang="en-US" altLang="zh-TW" dirty="0">
                <a:solidFill>
                  <a:schemeClr val="tx1"/>
                </a:solidFill>
              </a:rPr>
              <a:t> For several relations, the presented system makes a large number of high-confidence predictions.</a:t>
            </a:r>
          </a:p>
          <a:p>
            <a:endParaRPr lang="en-US" dirty="0"/>
          </a:p>
        </p:txBody>
      </p:sp>
    </p:spTree>
    <p:extLst>
      <p:ext uri="{BB962C8B-B14F-4D97-AF65-F5344CB8AC3E}">
        <p14:creationId xmlns:p14="http://schemas.microsoft.com/office/powerpoint/2010/main" val="42908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b="1" dirty="0">
                <a:latin typeface="AR DESTINE" panose="02000000000000000000" pitchFamily="2" charset="0"/>
              </a:rPr>
              <a:t>Questions?</a:t>
            </a:r>
          </a:p>
        </p:txBody>
      </p:sp>
      <p:pic>
        <p:nvPicPr>
          <p:cNvPr id="1026" name="Picture 2" descr="http://www.nanorep.com/wp-content/uploads/2016/05/knowledgeb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404" y="2188873"/>
            <a:ext cx="8474789" cy="36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74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KB Completion</a:t>
            </a:r>
          </a:p>
        </p:txBody>
      </p:sp>
      <p:sp>
        <p:nvSpPr>
          <p:cNvPr id="3" name="Content Placeholder 2"/>
          <p:cNvSpPr>
            <a:spLocks noGrp="1"/>
          </p:cNvSpPr>
          <p:nvPr>
            <p:ph sz="half" idx="1"/>
          </p:nvPr>
        </p:nvSpPr>
        <p:spPr/>
        <p:txBody>
          <a:bodyPr/>
          <a:lstStyle/>
          <a:p>
            <a:r>
              <a:rPr lang="en-US" dirty="0"/>
              <a:t>Despite the wealth of information available in knowledge bases, they are incomplete.</a:t>
            </a:r>
          </a:p>
          <a:p>
            <a:r>
              <a:rPr lang="en-US" dirty="0"/>
              <a:t>The chart to the right shows the percentage of PERSON individuals without a given PROPERTY in Freebase, both for the 3 million total PERSON entities and for the top 100,000 most searched entities. For instance, 68% of PERSON entities in all of Freebase do not have the PROFESSION property assigned. </a:t>
            </a:r>
          </a:p>
          <a:p>
            <a:r>
              <a:rPr lang="en-US" dirty="0"/>
              <a:t>The problem is more pronounced when considering the most frequently searched entities.</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107639259"/>
              </p:ext>
            </p:extLst>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003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KB Completion</a:t>
            </a:r>
          </a:p>
        </p:txBody>
      </p:sp>
      <p:sp>
        <p:nvSpPr>
          <p:cNvPr id="3" name="Text Placeholder 2"/>
          <p:cNvSpPr>
            <a:spLocks noGrp="1"/>
          </p:cNvSpPr>
          <p:nvPr>
            <p:ph type="body" idx="1"/>
          </p:nvPr>
        </p:nvSpPr>
        <p:spPr/>
        <p:txBody>
          <a:bodyPr/>
          <a:lstStyle/>
          <a:p>
            <a:r>
              <a:rPr lang="en-US" dirty="0"/>
              <a:t>Push</a:t>
            </a:r>
          </a:p>
        </p:txBody>
      </p:sp>
      <p:sp>
        <p:nvSpPr>
          <p:cNvPr id="4" name="Content Placeholder 3"/>
          <p:cNvSpPr>
            <a:spLocks noGrp="1"/>
          </p:cNvSpPr>
          <p:nvPr>
            <p:ph sz="half" idx="2"/>
          </p:nvPr>
        </p:nvSpPr>
        <p:spPr>
          <a:xfrm>
            <a:off x="1097280" y="2582334"/>
            <a:ext cx="4937760" cy="3378200"/>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Traditional approaches process documents in batches using NLP to extract RDF triples and then </a:t>
            </a:r>
            <a:r>
              <a:rPr lang="en-US" b="1" u="sng" dirty="0">
                <a:solidFill>
                  <a:schemeClr val="accent3"/>
                </a:solidFill>
              </a:rPr>
              <a:t>pushes</a:t>
            </a:r>
            <a:r>
              <a:rPr lang="en-US" dirty="0"/>
              <a:t> them to the KB. This approach is not targeted.  </a:t>
            </a:r>
          </a:p>
        </p:txBody>
      </p:sp>
      <p:sp>
        <p:nvSpPr>
          <p:cNvPr id="5" name="Text Placeholder 4"/>
          <p:cNvSpPr>
            <a:spLocks noGrp="1"/>
          </p:cNvSpPr>
          <p:nvPr>
            <p:ph type="body" sz="quarter" idx="3"/>
          </p:nvPr>
        </p:nvSpPr>
        <p:spPr/>
        <p:txBody>
          <a:bodyPr/>
          <a:lstStyle/>
          <a:p>
            <a:r>
              <a:rPr lang="en-US" dirty="0"/>
              <a:t>Pull</a:t>
            </a:r>
          </a:p>
        </p:txBody>
      </p:sp>
      <p:sp>
        <p:nvSpPr>
          <p:cNvPr id="6" name="Content Placeholder 5"/>
          <p:cNvSpPr>
            <a:spLocks noGrp="1"/>
          </p:cNvSpPr>
          <p:nvPr>
            <p:ph sz="quarter" idx="4"/>
          </p:nvPr>
        </p:nvSpPr>
        <p:spPr>
          <a:xfrm>
            <a:off x="6217920" y="2582334"/>
            <a:ext cx="4937760" cy="3378200"/>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The authors propose a new approach in which specific questions are asked against existing web resources and that information is then </a:t>
            </a:r>
            <a:r>
              <a:rPr lang="en-US" b="1" u="sng" dirty="0">
                <a:solidFill>
                  <a:schemeClr val="accent3"/>
                </a:solidFill>
              </a:rPr>
              <a:t>pulled</a:t>
            </a:r>
            <a:r>
              <a:rPr lang="en-US" dirty="0"/>
              <a:t> into the KB. This approach is targeted. </a:t>
            </a:r>
          </a:p>
        </p:txBody>
      </p:sp>
      <p:sp>
        <p:nvSpPr>
          <p:cNvPr id="7" name="Flowchart: Multidocument 6"/>
          <p:cNvSpPr/>
          <p:nvPr/>
        </p:nvSpPr>
        <p:spPr>
          <a:xfrm>
            <a:off x="1449792" y="4796468"/>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batch</a:t>
            </a:r>
          </a:p>
        </p:txBody>
      </p:sp>
      <p:sp>
        <p:nvSpPr>
          <p:cNvPr id="8" name="Cloud 7"/>
          <p:cNvSpPr/>
          <p:nvPr/>
        </p:nvSpPr>
        <p:spPr>
          <a:xfrm>
            <a:off x="9757860" y="4718744"/>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9" name="Flowchart: Magnetic Disk 8"/>
          <p:cNvSpPr/>
          <p:nvPr/>
        </p:nvSpPr>
        <p:spPr>
          <a:xfrm>
            <a:off x="4648512" y="4869620"/>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KB</a:t>
            </a:r>
          </a:p>
        </p:txBody>
      </p:sp>
      <p:sp>
        <p:nvSpPr>
          <p:cNvPr id="10" name="Right Arrow 9"/>
          <p:cNvSpPr/>
          <p:nvPr/>
        </p:nvSpPr>
        <p:spPr>
          <a:xfrm>
            <a:off x="3076956" y="49336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ft Arrow 10"/>
          <p:cNvSpPr/>
          <p:nvPr/>
        </p:nvSpPr>
        <p:spPr>
          <a:xfrm>
            <a:off x="8197596" y="493362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701340" y="4869620"/>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KB</a:t>
            </a:r>
          </a:p>
        </p:txBody>
      </p:sp>
    </p:spTree>
    <p:extLst>
      <p:ext uri="{BB962C8B-B14F-4D97-AF65-F5344CB8AC3E}">
        <p14:creationId xmlns:p14="http://schemas.microsoft.com/office/powerpoint/2010/main" val="222896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questions do we ask? </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Ø"/>
            </a:pPr>
            <a:r>
              <a:rPr lang="en-US" dirty="0"/>
              <a:t>Question: “Who is Frank Zappa’s Mother” </a:t>
            </a:r>
          </a:p>
          <a:p>
            <a:pPr>
              <a:buFont typeface="Wingdings" panose="05000000000000000000" pitchFamily="2" charset="2"/>
              <a:buChar char="Ø"/>
            </a:pPr>
            <a:r>
              <a:rPr lang="en-US" dirty="0"/>
              <a:t>Most Likely Answer: “The Mothers of Invention”</a:t>
            </a:r>
          </a:p>
          <a:p>
            <a:pPr marL="0" indent="0">
              <a:buNone/>
            </a:pPr>
            <a:r>
              <a:rPr lang="en-US" dirty="0"/>
              <a:t>In most search engines the top result will be “The Mothers of Invention”, the name of Frank  Zappa’s band. We need to augment the original query with disambiguating words. But with what words? As their primary motivation, </a:t>
            </a:r>
            <a:r>
              <a:rPr lang="en-US" b="1" u="sng" dirty="0"/>
              <a:t>the authors’ seek to answer this question</a:t>
            </a:r>
            <a:r>
              <a:rPr lang="en-US" dirty="0"/>
              <a:t>. </a:t>
            </a:r>
          </a:p>
          <a:p>
            <a:pPr marL="0" indent="0">
              <a:buNone/>
            </a:pPr>
            <a:r>
              <a:rPr lang="en-US" dirty="0"/>
              <a:t>BUT THEY ARE BOUND BY THE FOLLOWING CONSTRAINT:</a:t>
            </a:r>
          </a:p>
          <a:p>
            <a:pPr marL="0" indent="0">
              <a:buNone/>
            </a:pPr>
            <a:r>
              <a:rPr lang="en-US" dirty="0"/>
              <a:t>If you ask too many questions you increase the risk of false positives – decreased </a:t>
            </a:r>
            <a:r>
              <a:rPr lang="en-US" b="1" u="sng" dirty="0"/>
              <a:t>precision</a:t>
            </a:r>
            <a:r>
              <a:rPr lang="en-US" dirty="0"/>
              <a:t>.          If you ask too few, you increase the risk of not finding the answer – decreased </a:t>
            </a:r>
            <a:r>
              <a:rPr lang="en-US" b="1" u="sng" dirty="0"/>
              <a:t>recall</a:t>
            </a:r>
            <a:r>
              <a:rPr lang="en-US" dirty="0"/>
              <a:t>.</a:t>
            </a:r>
          </a:p>
          <a:p>
            <a:pPr marL="0" indent="0">
              <a:buNone/>
            </a:pPr>
            <a:endParaRPr lang="en-US" dirty="0"/>
          </a:p>
        </p:txBody>
      </p:sp>
      <p:sp>
        <p:nvSpPr>
          <p:cNvPr id="9" name="Cloud 8"/>
          <p:cNvSpPr/>
          <p:nvPr/>
        </p:nvSpPr>
        <p:spPr>
          <a:xfrm>
            <a:off x="8229600" y="831103"/>
            <a:ext cx="2248678" cy="7644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ln w="0"/>
                <a:solidFill>
                  <a:schemeClr val="tx1"/>
                </a:solidFill>
                <a:effectLst>
                  <a:outerShdw blurRad="38100" dist="19050" dir="2700000" algn="tl" rotWithShape="0">
                    <a:schemeClr val="dk1">
                      <a:alpha val="40000"/>
                    </a:schemeClr>
                  </a:outerShdw>
                </a:effectLst>
              </a:rPr>
              <a:t>?</a:t>
            </a:r>
            <a:endParaRPr lang="en-US" sz="3200" dirty="0"/>
          </a:p>
        </p:txBody>
      </p:sp>
    </p:spTree>
    <p:extLst>
      <p:ext uri="{BB962C8B-B14F-4D97-AF65-F5344CB8AC3E}">
        <p14:creationId xmlns:p14="http://schemas.microsoft.com/office/powerpoint/2010/main" val="72684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and Closed Classes </a:t>
            </a:r>
          </a:p>
        </p:txBody>
      </p:sp>
      <p:sp>
        <p:nvSpPr>
          <p:cNvPr id="5" name="Content Placeholder 4"/>
          <p:cNvSpPr>
            <a:spLocks noGrp="1"/>
          </p:cNvSpPr>
          <p:nvPr>
            <p:ph idx="1"/>
          </p:nvPr>
        </p:nvSpPr>
        <p:spPr/>
        <p:txBody>
          <a:bodyPr>
            <a:normAutofit/>
          </a:bodyPr>
          <a:lstStyle/>
          <a:p>
            <a:pPr marL="0" indent="0">
              <a:buNone/>
            </a:pPr>
            <a:r>
              <a:rPr lang="en-US" dirty="0"/>
              <a:t>When it comes to balancing precision vs. recall the authors’ distinguish the following two types of classes of individuals:</a:t>
            </a:r>
          </a:p>
          <a:p>
            <a:pPr lvl="1">
              <a:spcBef>
                <a:spcPts val="1200"/>
              </a:spcBef>
              <a:spcAft>
                <a:spcPts val="200"/>
              </a:spcAft>
              <a:buFont typeface="Wingdings" panose="05000000000000000000" pitchFamily="2" charset="2"/>
              <a:buChar char="Ø"/>
            </a:pPr>
            <a:r>
              <a:rPr lang="en-US" dirty="0"/>
              <a:t>Open Class: a class having a large number of individuals (not quite unbounded but close)</a:t>
            </a:r>
          </a:p>
          <a:p>
            <a:pPr lvl="1">
              <a:spcBef>
                <a:spcPts val="1200"/>
              </a:spcBef>
              <a:spcAft>
                <a:spcPts val="200"/>
              </a:spcAft>
              <a:buFont typeface="Wingdings" panose="05000000000000000000" pitchFamily="2" charset="2"/>
              <a:buChar char="Ø"/>
            </a:pPr>
            <a:r>
              <a:rPr lang="en-US" dirty="0"/>
              <a:t>Closed Class: a class having a limited number of individuals (having a reasonable bound)</a:t>
            </a:r>
          </a:p>
          <a:p>
            <a:pPr marL="0" indent="0">
              <a:buNone/>
            </a:pPr>
            <a:r>
              <a:rPr lang="en-US" dirty="0"/>
              <a:t>For an </a:t>
            </a:r>
            <a:r>
              <a:rPr lang="en-US" b="1" u="sng" dirty="0"/>
              <a:t>Open Class</a:t>
            </a:r>
            <a:r>
              <a:rPr lang="en-US" b="1" dirty="0"/>
              <a:t> </a:t>
            </a:r>
            <a:r>
              <a:rPr lang="en-US" dirty="0"/>
              <a:t>the risk of false positives is greater since there are more individuals that can possibly be returned in the results of a query. For a </a:t>
            </a:r>
            <a:r>
              <a:rPr lang="en-US" b="1" u="sng" dirty="0"/>
              <a:t>Closed Class </a:t>
            </a:r>
            <a:r>
              <a:rPr lang="en-US" dirty="0"/>
              <a:t>the risk of false positives is lower proportional to the number of individuals in the class and therefore we can safely ask more questions.</a:t>
            </a:r>
            <a:endParaRPr lang="en-US" u="sng" dirty="0"/>
          </a:p>
        </p:txBody>
      </p:sp>
      <p:sp>
        <p:nvSpPr>
          <p:cNvPr id="9" name="Cloud 8"/>
          <p:cNvSpPr/>
          <p:nvPr/>
        </p:nvSpPr>
        <p:spPr>
          <a:xfrm>
            <a:off x="8229600" y="831103"/>
            <a:ext cx="2248678" cy="7644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ln w="0"/>
                <a:solidFill>
                  <a:schemeClr val="tx1"/>
                </a:solidFill>
                <a:effectLst>
                  <a:outerShdw blurRad="38100" dist="19050" dir="2700000" algn="tl" rotWithShape="0">
                    <a:schemeClr val="dk1">
                      <a:alpha val="40000"/>
                    </a:schemeClr>
                  </a:outerShdw>
                </a:effectLst>
              </a:rPr>
              <a:t>?</a:t>
            </a:r>
            <a:endParaRPr lang="en-US" sz="3200" dirty="0"/>
          </a:p>
        </p:txBody>
      </p:sp>
    </p:spTree>
    <p:extLst>
      <p:ext uri="{BB962C8B-B14F-4D97-AF65-F5344CB8AC3E}">
        <p14:creationId xmlns:p14="http://schemas.microsoft.com/office/powerpoint/2010/main" val="253264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Knowledge Base Completion Pipeline</a:t>
            </a:r>
          </a:p>
        </p:txBody>
      </p:sp>
      <p:grpSp>
        <p:nvGrpSpPr>
          <p:cNvPr id="7" name="Group 6"/>
          <p:cNvGrpSpPr/>
          <p:nvPr/>
        </p:nvGrpSpPr>
        <p:grpSpPr>
          <a:xfrm>
            <a:off x="1023829" y="2634103"/>
            <a:ext cx="10205301" cy="1495913"/>
            <a:chOff x="1098778" y="2652764"/>
            <a:chExt cx="10205301" cy="1495913"/>
          </a:xfrm>
        </p:grpSpPr>
        <p:sp>
          <p:nvSpPr>
            <p:cNvPr id="8" name="Freeform 7"/>
            <p:cNvSpPr/>
            <p:nvPr/>
          </p:nvSpPr>
          <p:spPr>
            <a:xfrm>
              <a:off x="1098778" y="2652764"/>
              <a:ext cx="1655854" cy="149591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8584" rIns="108584" bIns="108584" numCol="1" spcCol="1270" anchor="t" anchorCtr="0">
              <a:noAutofit/>
            </a:bodyPr>
            <a:lstStyle/>
            <a:p>
              <a:pPr marL="0" lvl="0" indent="0" algn="l" defTabSz="755650">
                <a:lnSpc>
                  <a:spcPct val="90000"/>
                </a:lnSpc>
                <a:spcBef>
                  <a:spcPct val="0"/>
                </a:spcBef>
                <a:spcAft>
                  <a:spcPct val="35000"/>
                </a:spcAft>
                <a:buNone/>
              </a:pPr>
              <a:r>
                <a:rPr lang="en-US" sz="1700" kern="1200" dirty="0"/>
                <a:t>Query Template Selection </a:t>
              </a:r>
            </a:p>
            <a:p>
              <a:pPr marL="114300" lvl="1" indent="-114300" algn="l" defTabSz="577850">
                <a:lnSpc>
                  <a:spcPct val="90000"/>
                </a:lnSpc>
                <a:spcBef>
                  <a:spcPct val="0"/>
                </a:spcBef>
                <a:spcAft>
                  <a:spcPct val="15000"/>
                </a:spcAft>
                <a:buChar char="•"/>
              </a:pPr>
              <a:r>
                <a:rPr lang="en-US" sz="1300" kern="1200" dirty="0"/>
                <a:t>Set of selected queries</a:t>
              </a:r>
            </a:p>
          </p:txBody>
        </p:sp>
        <p:sp>
          <p:nvSpPr>
            <p:cNvPr id="9" name="Freeform 8"/>
            <p:cNvSpPr/>
            <p:nvPr/>
          </p:nvSpPr>
          <p:spPr>
            <a:xfrm>
              <a:off x="2754632" y="3214061"/>
              <a:ext cx="319128" cy="373319"/>
            </a:xfrm>
            <a:custGeom>
              <a:avLst/>
              <a:gdLst>
                <a:gd name="connsiteX0" fmla="*/ 0 w 319128"/>
                <a:gd name="connsiteY0" fmla="*/ 74664 h 373319"/>
                <a:gd name="connsiteX1" fmla="*/ 159564 w 319128"/>
                <a:gd name="connsiteY1" fmla="*/ 74664 h 373319"/>
                <a:gd name="connsiteX2" fmla="*/ 159564 w 319128"/>
                <a:gd name="connsiteY2" fmla="*/ 0 h 373319"/>
                <a:gd name="connsiteX3" fmla="*/ 319128 w 319128"/>
                <a:gd name="connsiteY3" fmla="*/ 186660 h 373319"/>
                <a:gd name="connsiteX4" fmla="*/ 159564 w 319128"/>
                <a:gd name="connsiteY4" fmla="*/ 373319 h 373319"/>
                <a:gd name="connsiteX5" fmla="*/ 159564 w 319128"/>
                <a:gd name="connsiteY5" fmla="*/ 298655 h 373319"/>
                <a:gd name="connsiteX6" fmla="*/ 0 w 319128"/>
                <a:gd name="connsiteY6" fmla="*/ 298655 h 373319"/>
                <a:gd name="connsiteX7" fmla="*/ 0 w 319128"/>
                <a:gd name="connsiteY7" fmla="*/ 74664 h 37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28" h="373319">
                  <a:moveTo>
                    <a:pt x="0" y="74664"/>
                  </a:moveTo>
                  <a:lnTo>
                    <a:pt x="159564" y="74664"/>
                  </a:lnTo>
                  <a:lnTo>
                    <a:pt x="159564" y="0"/>
                  </a:lnTo>
                  <a:lnTo>
                    <a:pt x="319128" y="186660"/>
                  </a:lnTo>
                  <a:lnTo>
                    <a:pt x="159564" y="373319"/>
                  </a:lnTo>
                  <a:lnTo>
                    <a:pt x="159564" y="298655"/>
                  </a:lnTo>
                  <a:lnTo>
                    <a:pt x="0" y="298655"/>
                  </a:lnTo>
                  <a:lnTo>
                    <a:pt x="0" y="7466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664" rIns="95738" bIns="74664" numCol="1" spcCol="1270" anchor="ctr" anchorCtr="0">
              <a:noAutofit/>
            </a:bodyPr>
            <a:lstStyle/>
            <a:p>
              <a:pPr marL="0" lvl="0" indent="0" algn="ctr" defTabSz="622300">
                <a:lnSpc>
                  <a:spcPct val="90000"/>
                </a:lnSpc>
                <a:spcBef>
                  <a:spcPct val="0"/>
                </a:spcBef>
                <a:spcAft>
                  <a:spcPct val="35000"/>
                </a:spcAft>
                <a:buNone/>
              </a:pPr>
              <a:endParaRPr lang="en-US" sz="1400" kern="1200"/>
            </a:p>
          </p:txBody>
        </p:sp>
        <p:sp>
          <p:nvSpPr>
            <p:cNvPr id="10" name="Freeform 9"/>
            <p:cNvSpPr/>
            <p:nvPr/>
          </p:nvSpPr>
          <p:spPr>
            <a:xfrm>
              <a:off x="3206229" y="2652764"/>
              <a:ext cx="1787461" cy="1495913"/>
            </a:xfrm>
            <a:custGeom>
              <a:avLst/>
              <a:gdLst>
                <a:gd name="connsiteX0" fmla="*/ 0 w 1624965"/>
                <a:gd name="connsiteY0" fmla="*/ 149591 h 1495913"/>
                <a:gd name="connsiteX1" fmla="*/ 149591 w 1624965"/>
                <a:gd name="connsiteY1" fmla="*/ 0 h 1495913"/>
                <a:gd name="connsiteX2" fmla="*/ 1475374 w 1624965"/>
                <a:gd name="connsiteY2" fmla="*/ 0 h 1495913"/>
                <a:gd name="connsiteX3" fmla="*/ 1624965 w 1624965"/>
                <a:gd name="connsiteY3" fmla="*/ 149591 h 1495913"/>
                <a:gd name="connsiteX4" fmla="*/ 1624965 w 1624965"/>
                <a:gd name="connsiteY4" fmla="*/ 1346322 h 1495913"/>
                <a:gd name="connsiteX5" fmla="*/ 1475374 w 1624965"/>
                <a:gd name="connsiteY5" fmla="*/ 1495913 h 1495913"/>
                <a:gd name="connsiteX6" fmla="*/ 149591 w 1624965"/>
                <a:gd name="connsiteY6" fmla="*/ 1495913 h 1495913"/>
                <a:gd name="connsiteX7" fmla="*/ 0 w 1624965"/>
                <a:gd name="connsiteY7" fmla="*/ 1346322 h 1495913"/>
                <a:gd name="connsiteX8" fmla="*/ 0 w 1624965"/>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4965" h="1495913">
                  <a:moveTo>
                    <a:pt x="0" y="149591"/>
                  </a:moveTo>
                  <a:cubicBezTo>
                    <a:pt x="0" y="66974"/>
                    <a:pt x="66974" y="0"/>
                    <a:pt x="149591" y="0"/>
                  </a:cubicBezTo>
                  <a:lnTo>
                    <a:pt x="1475374" y="0"/>
                  </a:lnTo>
                  <a:cubicBezTo>
                    <a:pt x="1557991" y="0"/>
                    <a:pt x="1624965" y="66974"/>
                    <a:pt x="1624965" y="149591"/>
                  </a:cubicBezTo>
                  <a:lnTo>
                    <a:pt x="1624965" y="1346322"/>
                  </a:lnTo>
                  <a:cubicBezTo>
                    <a:pt x="1624965" y="1428939"/>
                    <a:pt x="1557991" y="1495913"/>
                    <a:pt x="1475374"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8584" rIns="108584" bIns="108584" numCol="1" spcCol="1270" anchor="t" anchorCtr="0">
              <a:noAutofit/>
            </a:bodyPr>
            <a:lstStyle/>
            <a:p>
              <a:pPr lvl="0" defTabSz="755650">
                <a:lnSpc>
                  <a:spcPct val="90000"/>
                </a:lnSpc>
                <a:spcBef>
                  <a:spcPct val="0"/>
                </a:spcBef>
                <a:spcAft>
                  <a:spcPct val="35000"/>
                </a:spcAft>
              </a:pPr>
              <a:r>
                <a:rPr lang="en-US" sz="1700" dirty="0"/>
                <a:t>Question Answering </a:t>
              </a:r>
            </a:p>
            <a:p>
              <a:pPr marL="114300" lvl="1" indent="-114300" algn="l" defTabSz="577850">
                <a:lnSpc>
                  <a:spcPct val="90000"/>
                </a:lnSpc>
                <a:spcBef>
                  <a:spcPct val="0"/>
                </a:spcBef>
                <a:spcAft>
                  <a:spcPct val="15000"/>
                </a:spcAft>
                <a:buChar char="•"/>
              </a:pPr>
              <a:r>
                <a:rPr lang="en-US" sz="1300" kern="1200" dirty="0"/>
                <a:t>Set of ranked answers per query.</a:t>
              </a:r>
              <a:endParaRPr lang="en-US" sz="1700" kern="1200" dirty="0"/>
            </a:p>
          </p:txBody>
        </p:sp>
        <p:sp>
          <p:nvSpPr>
            <p:cNvPr id="11" name="Freeform 10"/>
            <p:cNvSpPr/>
            <p:nvPr/>
          </p:nvSpPr>
          <p:spPr>
            <a:xfrm>
              <a:off x="4981726" y="3214061"/>
              <a:ext cx="319128" cy="373319"/>
            </a:xfrm>
            <a:custGeom>
              <a:avLst/>
              <a:gdLst>
                <a:gd name="connsiteX0" fmla="*/ 0 w 319128"/>
                <a:gd name="connsiteY0" fmla="*/ 74664 h 373319"/>
                <a:gd name="connsiteX1" fmla="*/ 159564 w 319128"/>
                <a:gd name="connsiteY1" fmla="*/ 74664 h 373319"/>
                <a:gd name="connsiteX2" fmla="*/ 159564 w 319128"/>
                <a:gd name="connsiteY2" fmla="*/ 0 h 373319"/>
                <a:gd name="connsiteX3" fmla="*/ 319128 w 319128"/>
                <a:gd name="connsiteY3" fmla="*/ 186660 h 373319"/>
                <a:gd name="connsiteX4" fmla="*/ 159564 w 319128"/>
                <a:gd name="connsiteY4" fmla="*/ 373319 h 373319"/>
                <a:gd name="connsiteX5" fmla="*/ 159564 w 319128"/>
                <a:gd name="connsiteY5" fmla="*/ 298655 h 373319"/>
                <a:gd name="connsiteX6" fmla="*/ 0 w 319128"/>
                <a:gd name="connsiteY6" fmla="*/ 298655 h 373319"/>
                <a:gd name="connsiteX7" fmla="*/ 0 w 319128"/>
                <a:gd name="connsiteY7" fmla="*/ 74664 h 37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28" h="373319">
                  <a:moveTo>
                    <a:pt x="0" y="74664"/>
                  </a:moveTo>
                  <a:lnTo>
                    <a:pt x="159564" y="74664"/>
                  </a:lnTo>
                  <a:lnTo>
                    <a:pt x="159564" y="0"/>
                  </a:lnTo>
                  <a:lnTo>
                    <a:pt x="319128" y="186660"/>
                  </a:lnTo>
                  <a:lnTo>
                    <a:pt x="159564" y="373319"/>
                  </a:lnTo>
                  <a:lnTo>
                    <a:pt x="159564" y="298655"/>
                  </a:lnTo>
                  <a:lnTo>
                    <a:pt x="0" y="298655"/>
                  </a:lnTo>
                  <a:lnTo>
                    <a:pt x="0" y="7466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664" rIns="95738" bIns="74664" numCol="1" spcCol="1270" anchor="ctr" anchorCtr="0">
              <a:noAutofit/>
            </a:bodyPr>
            <a:lstStyle/>
            <a:p>
              <a:pPr marL="0" lvl="0" indent="0" algn="ctr" defTabSz="622300">
                <a:lnSpc>
                  <a:spcPct val="90000"/>
                </a:lnSpc>
                <a:spcBef>
                  <a:spcPct val="0"/>
                </a:spcBef>
                <a:spcAft>
                  <a:spcPct val="35000"/>
                </a:spcAft>
                <a:buNone/>
              </a:pPr>
              <a:endParaRPr lang="en-US" sz="1400" kern="1200"/>
            </a:p>
          </p:txBody>
        </p:sp>
        <p:sp>
          <p:nvSpPr>
            <p:cNvPr id="12" name="Freeform 11"/>
            <p:cNvSpPr/>
            <p:nvPr/>
          </p:nvSpPr>
          <p:spPr>
            <a:xfrm>
              <a:off x="5433323" y="2652764"/>
              <a:ext cx="1655854" cy="149591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8584" rIns="108584" bIns="108584" numCol="1" spcCol="1270" anchor="t" anchorCtr="0">
              <a:noAutofit/>
            </a:bodyPr>
            <a:lstStyle/>
            <a:p>
              <a:pPr marL="0" lvl="0" indent="0" algn="l" defTabSz="755650">
                <a:lnSpc>
                  <a:spcPct val="90000"/>
                </a:lnSpc>
                <a:spcBef>
                  <a:spcPct val="0"/>
                </a:spcBef>
                <a:spcAft>
                  <a:spcPct val="35000"/>
                </a:spcAft>
                <a:buNone/>
              </a:pPr>
              <a:r>
                <a:rPr lang="en-US" sz="1700" kern="1200" dirty="0"/>
                <a:t>Answer Resolution</a:t>
              </a:r>
            </a:p>
            <a:p>
              <a:pPr marL="114300" lvl="1" indent="-114300" algn="l" defTabSz="577850">
                <a:lnSpc>
                  <a:spcPct val="90000"/>
                </a:lnSpc>
                <a:spcBef>
                  <a:spcPct val="0"/>
                </a:spcBef>
                <a:spcAft>
                  <a:spcPct val="15000"/>
                </a:spcAft>
                <a:buChar char="•"/>
              </a:pPr>
              <a:r>
                <a:rPr lang="en-US" sz="1300" kern="1200" dirty="0"/>
                <a:t>Set of ranked answers per query.</a:t>
              </a:r>
            </a:p>
          </p:txBody>
        </p:sp>
        <p:sp>
          <p:nvSpPr>
            <p:cNvPr id="13" name="Freeform 12"/>
            <p:cNvSpPr/>
            <p:nvPr/>
          </p:nvSpPr>
          <p:spPr>
            <a:xfrm>
              <a:off x="7089177" y="3214061"/>
              <a:ext cx="319128" cy="373319"/>
            </a:xfrm>
            <a:custGeom>
              <a:avLst/>
              <a:gdLst>
                <a:gd name="connsiteX0" fmla="*/ 0 w 319128"/>
                <a:gd name="connsiteY0" fmla="*/ 74664 h 373319"/>
                <a:gd name="connsiteX1" fmla="*/ 159564 w 319128"/>
                <a:gd name="connsiteY1" fmla="*/ 74664 h 373319"/>
                <a:gd name="connsiteX2" fmla="*/ 159564 w 319128"/>
                <a:gd name="connsiteY2" fmla="*/ 0 h 373319"/>
                <a:gd name="connsiteX3" fmla="*/ 319128 w 319128"/>
                <a:gd name="connsiteY3" fmla="*/ 186660 h 373319"/>
                <a:gd name="connsiteX4" fmla="*/ 159564 w 319128"/>
                <a:gd name="connsiteY4" fmla="*/ 373319 h 373319"/>
                <a:gd name="connsiteX5" fmla="*/ 159564 w 319128"/>
                <a:gd name="connsiteY5" fmla="*/ 298655 h 373319"/>
                <a:gd name="connsiteX6" fmla="*/ 0 w 319128"/>
                <a:gd name="connsiteY6" fmla="*/ 298655 h 373319"/>
                <a:gd name="connsiteX7" fmla="*/ 0 w 319128"/>
                <a:gd name="connsiteY7" fmla="*/ 74664 h 37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28" h="373319">
                  <a:moveTo>
                    <a:pt x="0" y="74664"/>
                  </a:moveTo>
                  <a:lnTo>
                    <a:pt x="159564" y="74664"/>
                  </a:lnTo>
                  <a:lnTo>
                    <a:pt x="159564" y="0"/>
                  </a:lnTo>
                  <a:lnTo>
                    <a:pt x="319128" y="186660"/>
                  </a:lnTo>
                  <a:lnTo>
                    <a:pt x="159564" y="373319"/>
                  </a:lnTo>
                  <a:lnTo>
                    <a:pt x="159564" y="298655"/>
                  </a:lnTo>
                  <a:lnTo>
                    <a:pt x="0" y="298655"/>
                  </a:lnTo>
                  <a:lnTo>
                    <a:pt x="0" y="7466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664" rIns="95738" bIns="74664" numCol="1" spcCol="1270" anchor="ctr" anchorCtr="0">
              <a:noAutofit/>
            </a:bodyPr>
            <a:lstStyle/>
            <a:p>
              <a:pPr marL="0" lvl="0" indent="0" algn="ctr" defTabSz="622300">
                <a:lnSpc>
                  <a:spcPct val="90000"/>
                </a:lnSpc>
                <a:spcBef>
                  <a:spcPct val="0"/>
                </a:spcBef>
                <a:spcAft>
                  <a:spcPct val="35000"/>
                </a:spcAft>
                <a:buNone/>
              </a:pPr>
              <a:endParaRPr lang="en-US" sz="1400" kern="1200"/>
            </a:p>
          </p:txBody>
        </p:sp>
        <p:sp>
          <p:nvSpPr>
            <p:cNvPr id="14" name="Freeform 13"/>
            <p:cNvSpPr/>
            <p:nvPr/>
          </p:nvSpPr>
          <p:spPr>
            <a:xfrm>
              <a:off x="7540774" y="2652764"/>
              <a:ext cx="1655854" cy="149591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8584" rIns="108584" bIns="108584" numCol="1" spcCol="1270" anchor="t" anchorCtr="0">
              <a:noAutofit/>
            </a:bodyPr>
            <a:lstStyle/>
            <a:p>
              <a:pPr marL="0" lvl="0" indent="0" algn="l" defTabSz="755650">
                <a:lnSpc>
                  <a:spcPct val="90000"/>
                </a:lnSpc>
                <a:spcBef>
                  <a:spcPct val="0"/>
                </a:spcBef>
                <a:spcAft>
                  <a:spcPct val="35000"/>
                </a:spcAft>
                <a:buNone/>
              </a:pPr>
              <a:r>
                <a:rPr lang="en-US" sz="1700" kern="1200" dirty="0"/>
                <a:t>Answer Aggregation</a:t>
              </a:r>
            </a:p>
            <a:p>
              <a:pPr marL="114300" lvl="1" indent="-114300" algn="l" defTabSz="577850">
                <a:lnSpc>
                  <a:spcPct val="90000"/>
                </a:lnSpc>
                <a:spcBef>
                  <a:spcPct val="0"/>
                </a:spcBef>
                <a:spcAft>
                  <a:spcPct val="15000"/>
                </a:spcAft>
                <a:buChar char="•"/>
              </a:pPr>
              <a:r>
                <a:rPr lang="en-US" sz="1300" kern="1200" dirty="0"/>
                <a:t>Aggregated ranked answers</a:t>
              </a:r>
            </a:p>
          </p:txBody>
        </p:sp>
        <p:sp>
          <p:nvSpPr>
            <p:cNvPr id="15" name="Freeform 14"/>
            <p:cNvSpPr/>
            <p:nvPr/>
          </p:nvSpPr>
          <p:spPr>
            <a:xfrm>
              <a:off x="9196628" y="3214061"/>
              <a:ext cx="319128" cy="373319"/>
            </a:xfrm>
            <a:custGeom>
              <a:avLst/>
              <a:gdLst>
                <a:gd name="connsiteX0" fmla="*/ 0 w 319128"/>
                <a:gd name="connsiteY0" fmla="*/ 74664 h 373319"/>
                <a:gd name="connsiteX1" fmla="*/ 159564 w 319128"/>
                <a:gd name="connsiteY1" fmla="*/ 74664 h 373319"/>
                <a:gd name="connsiteX2" fmla="*/ 159564 w 319128"/>
                <a:gd name="connsiteY2" fmla="*/ 0 h 373319"/>
                <a:gd name="connsiteX3" fmla="*/ 319128 w 319128"/>
                <a:gd name="connsiteY3" fmla="*/ 186660 h 373319"/>
                <a:gd name="connsiteX4" fmla="*/ 159564 w 319128"/>
                <a:gd name="connsiteY4" fmla="*/ 373319 h 373319"/>
                <a:gd name="connsiteX5" fmla="*/ 159564 w 319128"/>
                <a:gd name="connsiteY5" fmla="*/ 298655 h 373319"/>
                <a:gd name="connsiteX6" fmla="*/ 0 w 319128"/>
                <a:gd name="connsiteY6" fmla="*/ 298655 h 373319"/>
                <a:gd name="connsiteX7" fmla="*/ 0 w 319128"/>
                <a:gd name="connsiteY7" fmla="*/ 74664 h 37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28" h="373319">
                  <a:moveTo>
                    <a:pt x="0" y="74664"/>
                  </a:moveTo>
                  <a:lnTo>
                    <a:pt x="159564" y="74664"/>
                  </a:lnTo>
                  <a:lnTo>
                    <a:pt x="159564" y="0"/>
                  </a:lnTo>
                  <a:lnTo>
                    <a:pt x="319128" y="186660"/>
                  </a:lnTo>
                  <a:lnTo>
                    <a:pt x="159564" y="373319"/>
                  </a:lnTo>
                  <a:lnTo>
                    <a:pt x="159564" y="298655"/>
                  </a:lnTo>
                  <a:lnTo>
                    <a:pt x="0" y="298655"/>
                  </a:lnTo>
                  <a:lnTo>
                    <a:pt x="0" y="7466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4664" rIns="95738" bIns="74664" numCol="1" spcCol="1270" anchor="ctr" anchorCtr="0">
              <a:noAutofit/>
            </a:bodyPr>
            <a:lstStyle/>
            <a:p>
              <a:pPr marL="0" lvl="0" indent="0" algn="ctr" defTabSz="622300">
                <a:lnSpc>
                  <a:spcPct val="90000"/>
                </a:lnSpc>
                <a:spcBef>
                  <a:spcPct val="0"/>
                </a:spcBef>
                <a:spcAft>
                  <a:spcPct val="35000"/>
                </a:spcAft>
                <a:buNone/>
              </a:pPr>
              <a:endParaRPr lang="en-US" sz="1400" kern="1200"/>
            </a:p>
          </p:txBody>
        </p:sp>
        <p:sp>
          <p:nvSpPr>
            <p:cNvPr id="16" name="Freeform 15"/>
            <p:cNvSpPr/>
            <p:nvPr/>
          </p:nvSpPr>
          <p:spPr>
            <a:xfrm>
              <a:off x="9648225" y="2652764"/>
              <a:ext cx="1655854" cy="149591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8584" rIns="108584" bIns="108584" numCol="1" spcCol="1270" anchor="t" anchorCtr="0">
              <a:noAutofit/>
            </a:bodyPr>
            <a:lstStyle/>
            <a:p>
              <a:pPr marL="0" lvl="0" indent="0" algn="l" defTabSz="755650">
                <a:lnSpc>
                  <a:spcPct val="90000"/>
                </a:lnSpc>
                <a:spcBef>
                  <a:spcPct val="0"/>
                </a:spcBef>
                <a:spcAft>
                  <a:spcPct val="35000"/>
                </a:spcAft>
                <a:buNone/>
              </a:pPr>
              <a:r>
                <a:rPr lang="en-US" sz="1700" kern="1200" dirty="0"/>
                <a:t>Answer Calibration</a:t>
              </a:r>
            </a:p>
            <a:p>
              <a:pPr marL="114300" lvl="1" indent="-114300" algn="l" defTabSz="577850">
                <a:lnSpc>
                  <a:spcPct val="90000"/>
                </a:lnSpc>
                <a:spcBef>
                  <a:spcPct val="0"/>
                </a:spcBef>
                <a:spcAft>
                  <a:spcPct val="15000"/>
                </a:spcAft>
                <a:buChar char="•"/>
              </a:pPr>
              <a:r>
                <a:rPr lang="en-US" sz="1300" kern="1200" dirty="0"/>
                <a:t>Probabilistic predictions</a:t>
              </a:r>
            </a:p>
          </p:txBody>
        </p:sp>
      </p:grpSp>
      <p:sp>
        <p:nvSpPr>
          <p:cNvPr id="17" name="Oval Callout 16"/>
          <p:cNvSpPr/>
          <p:nvPr/>
        </p:nvSpPr>
        <p:spPr>
          <a:xfrm>
            <a:off x="3195962" y="4414111"/>
            <a:ext cx="1658096" cy="612648"/>
          </a:xfrm>
          <a:prstGeom prst="wedgeEllipseCallout">
            <a:avLst>
              <a:gd name="adj1" fmla="val 1616"/>
              <a:gd name="adj2" fmla="val -9589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Raw Text</a:t>
            </a:r>
          </a:p>
        </p:txBody>
      </p:sp>
      <p:sp>
        <p:nvSpPr>
          <p:cNvPr id="18" name="Oval Callout 17"/>
          <p:cNvSpPr/>
          <p:nvPr/>
        </p:nvSpPr>
        <p:spPr>
          <a:xfrm>
            <a:off x="5356132" y="4422587"/>
            <a:ext cx="1658096" cy="612648"/>
          </a:xfrm>
          <a:prstGeom prst="wedgeEllipseCallout">
            <a:avLst>
              <a:gd name="adj1" fmla="val 1616"/>
              <a:gd name="adj2" fmla="val -9589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Entities</a:t>
            </a:r>
          </a:p>
        </p:txBody>
      </p:sp>
      <p:sp>
        <p:nvSpPr>
          <p:cNvPr id="19" name="TextBox 18"/>
          <p:cNvSpPr txBox="1"/>
          <p:nvPr/>
        </p:nvSpPr>
        <p:spPr>
          <a:xfrm>
            <a:off x="1858002" y="5430416"/>
            <a:ext cx="8475996" cy="646331"/>
          </a:xfrm>
          <a:prstGeom prst="rect">
            <a:avLst/>
          </a:prstGeom>
          <a:noFill/>
        </p:spPr>
        <p:txBody>
          <a:bodyPr wrap="square" rtlCol="0">
            <a:spAutoFit/>
          </a:bodyPr>
          <a:lstStyle/>
          <a:p>
            <a:pPr algn="ctr"/>
            <a:r>
              <a:rPr lang="en-US" dirty="0"/>
              <a:t>Questions are asked against the Freebase KB. The authors illustrate this for the question: </a:t>
            </a:r>
          </a:p>
          <a:p>
            <a:pPr algn="ctr"/>
            <a:r>
              <a:rPr lang="en-US" dirty="0"/>
              <a:t>“Who is Frank Zappa’s Mother?”</a:t>
            </a:r>
          </a:p>
        </p:txBody>
      </p:sp>
    </p:spTree>
    <p:extLst>
      <p:ext uri="{BB962C8B-B14F-4D97-AF65-F5344CB8AC3E}">
        <p14:creationId xmlns:p14="http://schemas.microsoft.com/office/powerpoint/2010/main" val="352059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Template Selection</a:t>
            </a:r>
          </a:p>
        </p:txBody>
      </p:sp>
      <p:sp>
        <p:nvSpPr>
          <p:cNvPr id="3" name="Content Placeholder 2"/>
          <p:cNvSpPr>
            <a:spLocks noGrp="1"/>
          </p:cNvSpPr>
          <p:nvPr>
            <p:ph idx="1"/>
          </p:nvPr>
        </p:nvSpPr>
        <p:spPr>
          <a:xfrm>
            <a:off x="1097280" y="1845734"/>
            <a:ext cx="10058400" cy="4128346"/>
          </a:xfrm>
        </p:spPr>
        <p:txBody>
          <a:bodyPr/>
          <a:lstStyle/>
          <a:p>
            <a:pPr>
              <a:spcBef>
                <a:spcPts val="200"/>
              </a:spcBef>
              <a:spcAft>
                <a:spcPts val="1200"/>
              </a:spcAft>
            </a:pPr>
            <a:r>
              <a:rPr lang="en-US" dirty="0"/>
              <a:t>Query templates are mined from existing Freebase search logs.</a:t>
            </a:r>
          </a:p>
          <a:p>
            <a:pPr lvl="1">
              <a:spcAft>
                <a:spcPts val="1200"/>
              </a:spcAft>
              <a:buFont typeface="Wingdings" panose="05000000000000000000" pitchFamily="2" charset="2"/>
              <a:buChar char="Ø"/>
            </a:pPr>
            <a:r>
              <a:rPr lang="en-US" dirty="0"/>
              <a:t>Original query: “parents of Frank Zappa”</a:t>
            </a:r>
          </a:p>
          <a:p>
            <a:pPr lvl="1">
              <a:spcAft>
                <a:spcPts val="1200"/>
              </a:spcAft>
              <a:buFont typeface="Wingdings" panose="05000000000000000000" pitchFamily="2" charset="2"/>
              <a:buChar char="Ø"/>
            </a:pPr>
            <a:r>
              <a:rPr lang="en-US" dirty="0"/>
              <a:t>Subject determination: “parents of [Frank Zappa]”</a:t>
            </a:r>
          </a:p>
          <a:p>
            <a:pPr lvl="1">
              <a:spcAft>
                <a:spcPts val="1200"/>
              </a:spcAft>
              <a:buFont typeface="Wingdings" panose="05000000000000000000" pitchFamily="2" charset="2"/>
              <a:buChar char="Ø"/>
            </a:pPr>
            <a:r>
              <a:rPr lang="en-US" dirty="0"/>
              <a:t>Relation determination: “[PARENTS] [Frank Zappa]”</a:t>
            </a:r>
          </a:p>
          <a:p>
            <a:pPr>
              <a:spcBef>
                <a:spcPts val="200"/>
              </a:spcBef>
              <a:spcAft>
                <a:spcPts val="1200"/>
              </a:spcAft>
            </a:pPr>
            <a:r>
              <a:rPr lang="en-US" dirty="0"/>
              <a:t>Using the above terminations, templates are lexicalized. </a:t>
            </a:r>
          </a:p>
          <a:p>
            <a:pPr lvl="1">
              <a:spcAft>
                <a:spcPts val="1200"/>
              </a:spcAft>
              <a:buFont typeface="Wingdings" panose="05000000000000000000" pitchFamily="2" charset="2"/>
              <a:buChar char="Ø"/>
            </a:pPr>
            <a:r>
              <a:rPr lang="en-US" dirty="0"/>
              <a:t>Lexicalized template: “parents of _”</a:t>
            </a:r>
          </a:p>
          <a:p>
            <a:pPr>
              <a:spcBef>
                <a:spcPts val="200"/>
              </a:spcBef>
              <a:spcAft>
                <a:spcPts val="1200"/>
              </a:spcAft>
            </a:pPr>
            <a:r>
              <a:rPr lang="en-US" dirty="0"/>
              <a:t>Based on frequency and quality, a subset of the templates corresponding to a given </a:t>
            </a:r>
            <a:r>
              <a:rPr lang="en-US" b="1" u="sng" dirty="0"/>
              <a:t>relation</a:t>
            </a:r>
            <a:r>
              <a:rPr lang="en-US" dirty="0"/>
              <a:t> are selected as the KB completion queries. The class of the </a:t>
            </a:r>
            <a:r>
              <a:rPr lang="en-US" b="1" u="sng" dirty="0"/>
              <a:t>subject</a:t>
            </a:r>
            <a:r>
              <a:rPr lang="en-US" dirty="0"/>
              <a:t> is used to determine the size of this subset. Open classes result in fewer queries selected whereas it is safe to ask more questions for closed classes. </a:t>
            </a:r>
          </a:p>
        </p:txBody>
      </p:sp>
      <p:sp>
        <p:nvSpPr>
          <p:cNvPr id="4" name="Freeform 7"/>
          <p:cNvSpPr/>
          <p:nvPr/>
        </p:nvSpPr>
        <p:spPr>
          <a:xfrm>
            <a:off x="8669955" y="178286"/>
            <a:ext cx="1640994" cy="135442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9728" rIns="108584" bIns="109728" numCol="1" spcCol="1270" anchor="t" anchorCtr="0">
            <a:noAutofit/>
          </a:bodyPr>
          <a:lstStyle/>
          <a:p>
            <a:pPr marL="0" lvl="0" indent="0" algn="l" defTabSz="755650">
              <a:lnSpc>
                <a:spcPct val="90000"/>
              </a:lnSpc>
              <a:spcBef>
                <a:spcPct val="0"/>
              </a:spcBef>
              <a:spcAft>
                <a:spcPct val="35000"/>
              </a:spcAft>
              <a:buNone/>
            </a:pPr>
            <a:r>
              <a:rPr lang="en-US" sz="1700" kern="1200" dirty="0"/>
              <a:t>Query Template Selection </a:t>
            </a:r>
          </a:p>
          <a:p>
            <a:pPr marL="114300" lvl="1" indent="-114300" algn="l" defTabSz="577850">
              <a:lnSpc>
                <a:spcPct val="90000"/>
              </a:lnSpc>
              <a:spcBef>
                <a:spcPct val="0"/>
              </a:spcBef>
              <a:spcAft>
                <a:spcPct val="15000"/>
              </a:spcAft>
              <a:buChar char="•"/>
            </a:pPr>
            <a:r>
              <a:rPr lang="en-US" sz="1300" kern="1200" dirty="0"/>
              <a:t>Set of selected queries</a:t>
            </a:r>
          </a:p>
        </p:txBody>
      </p:sp>
    </p:spTree>
    <p:extLst>
      <p:ext uri="{BB962C8B-B14F-4D97-AF65-F5344CB8AC3E}">
        <p14:creationId xmlns:p14="http://schemas.microsoft.com/office/powerpoint/2010/main" val="138348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Answering</a:t>
            </a:r>
          </a:p>
        </p:txBody>
      </p:sp>
      <p:sp>
        <p:nvSpPr>
          <p:cNvPr id="3" name="Content Placeholder 2"/>
          <p:cNvSpPr>
            <a:spLocks noGrp="1"/>
          </p:cNvSpPr>
          <p:nvPr>
            <p:ph idx="1"/>
          </p:nvPr>
        </p:nvSpPr>
        <p:spPr>
          <a:xfrm>
            <a:off x="1097280" y="1845734"/>
            <a:ext cx="10058400" cy="4128346"/>
          </a:xfrm>
        </p:spPr>
        <p:txBody>
          <a:bodyPr/>
          <a:lstStyle/>
          <a:p>
            <a:pPr>
              <a:spcBef>
                <a:spcPts val="200"/>
              </a:spcBef>
              <a:spcAft>
                <a:spcPts val="1200"/>
              </a:spcAft>
            </a:pPr>
            <a:r>
              <a:rPr lang="en-US" dirty="0"/>
              <a:t>Once query templates have been determined for a given completion task, queries are submitted to Freebase via a proprietary QA system. Multiple queries may be submitted for a single completion task. For instance, for the task of determining Frank Zappa’s parents, the following queries may be submitted:</a:t>
            </a:r>
          </a:p>
          <a:p>
            <a:pPr lvl="1">
              <a:spcAft>
                <a:spcPts val="1200"/>
              </a:spcAft>
              <a:buFont typeface="Wingdings" panose="05000000000000000000" pitchFamily="2" charset="2"/>
              <a:buChar char="Ø"/>
            </a:pPr>
            <a:r>
              <a:rPr lang="en-US" dirty="0"/>
              <a:t>Frank Zappa mother</a:t>
            </a:r>
          </a:p>
          <a:p>
            <a:pPr lvl="1">
              <a:spcAft>
                <a:spcPts val="1200"/>
              </a:spcAft>
              <a:buFont typeface="Wingdings" panose="05000000000000000000" pitchFamily="2" charset="2"/>
              <a:buChar char="Ø"/>
            </a:pPr>
            <a:r>
              <a:rPr lang="en-US" dirty="0"/>
              <a:t>Frank Zappa mother Baltimore</a:t>
            </a:r>
          </a:p>
          <a:p>
            <a:pPr lvl="1">
              <a:spcAft>
                <a:spcPts val="1200"/>
              </a:spcAft>
              <a:buFont typeface="Wingdings" panose="05000000000000000000" pitchFamily="2" charset="2"/>
              <a:buChar char="Ø"/>
            </a:pPr>
            <a:r>
              <a:rPr lang="en-US" dirty="0"/>
              <a:t>parents of Frank Zappa</a:t>
            </a:r>
          </a:p>
          <a:p>
            <a:pPr>
              <a:spcBef>
                <a:spcPts val="200"/>
              </a:spcBef>
              <a:spcAft>
                <a:spcPts val="1200"/>
              </a:spcAft>
            </a:pPr>
            <a:r>
              <a:rPr lang="en-US" dirty="0"/>
              <a:t>Notice the word “Baltimore” in the second query. “Baltimore” is a disambiguating query term. The authors refer to this as </a:t>
            </a:r>
            <a:r>
              <a:rPr lang="en-US" b="1" u="sng" dirty="0"/>
              <a:t>query augmentation </a:t>
            </a:r>
            <a:r>
              <a:rPr lang="en-US" dirty="0"/>
              <a:t>as previously mentioned. </a:t>
            </a:r>
          </a:p>
          <a:p>
            <a:pPr>
              <a:spcBef>
                <a:spcPts val="200"/>
              </a:spcBef>
              <a:spcAft>
                <a:spcPts val="1200"/>
              </a:spcAft>
            </a:pPr>
            <a:endParaRPr lang="en-US" dirty="0"/>
          </a:p>
        </p:txBody>
      </p:sp>
      <p:sp>
        <p:nvSpPr>
          <p:cNvPr id="4" name="Freeform 7"/>
          <p:cNvSpPr/>
          <p:nvPr/>
        </p:nvSpPr>
        <p:spPr>
          <a:xfrm>
            <a:off x="8669955" y="178286"/>
            <a:ext cx="1640994" cy="135442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9728" rIns="108584" bIns="109728" numCol="1" spcCol="1270" anchor="t" anchorCtr="0">
            <a:noAutofit/>
          </a:bodyPr>
          <a:lstStyle/>
          <a:p>
            <a:pPr lvl="0" defTabSz="755650">
              <a:lnSpc>
                <a:spcPct val="90000"/>
              </a:lnSpc>
              <a:spcBef>
                <a:spcPct val="0"/>
              </a:spcBef>
              <a:spcAft>
                <a:spcPct val="35000"/>
              </a:spcAft>
            </a:pPr>
            <a:r>
              <a:rPr lang="en-US" sz="1700" dirty="0"/>
              <a:t>Question Answering </a:t>
            </a:r>
          </a:p>
          <a:p>
            <a:pPr marL="114300" lvl="1" indent="-114300" defTabSz="577850">
              <a:lnSpc>
                <a:spcPct val="90000"/>
              </a:lnSpc>
              <a:spcBef>
                <a:spcPct val="0"/>
              </a:spcBef>
              <a:spcAft>
                <a:spcPct val="15000"/>
              </a:spcAft>
              <a:buChar char="•"/>
            </a:pPr>
            <a:r>
              <a:rPr lang="en-US" sz="1300" dirty="0"/>
              <a:t>Set of ranked answers per query.</a:t>
            </a:r>
            <a:endParaRPr lang="en-US" sz="1700" dirty="0"/>
          </a:p>
        </p:txBody>
      </p:sp>
    </p:spTree>
    <p:extLst>
      <p:ext uri="{BB962C8B-B14F-4D97-AF65-F5344CB8AC3E}">
        <p14:creationId xmlns:p14="http://schemas.microsoft.com/office/powerpoint/2010/main" val="348303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Resolution</a:t>
            </a:r>
          </a:p>
        </p:txBody>
      </p:sp>
      <p:sp>
        <p:nvSpPr>
          <p:cNvPr id="3" name="Content Placeholder 2"/>
          <p:cNvSpPr>
            <a:spLocks noGrp="1"/>
          </p:cNvSpPr>
          <p:nvPr>
            <p:ph idx="1"/>
          </p:nvPr>
        </p:nvSpPr>
        <p:spPr>
          <a:xfrm>
            <a:off x="1097280" y="1845734"/>
            <a:ext cx="10058400" cy="4128346"/>
          </a:xfrm>
        </p:spPr>
        <p:txBody>
          <a:bodyPr>
            <a:normAutofit/>
          </a:bodyPr>
          <a:lstStyle/>
          <a:p>
            <a:pPr>
              <a:spcBef>
                <a:spcPts val="200"/>
              </a:spcBef>
              <a:spcAft>
                <a:spcPts val="1200"/>
              </a:spcAft>
            </a:pPr>
            <a:r>
              <a:rPr lang="en-US" dirty="0"/>
              <a:t>The results of the proceeding queries will be unstructured text. Similar to the use of the word “Resolution” in Named Entity Resolution, here resolution refers to linking the components of the unstructured query results to entities, i.e. subjects, relations and objects. </a:t>
            </a:r>
          </a:p>
          <a:p>
            <a:pPr>
              <a:spcBef>
                <a:spcPts val="200"/>
              </a:spcBef>
              <a:spcAft>
                <a:spcPts val="1200"/>
              </a:spcAft>
            </a:pPr>
            <a:r>
              <a:rPr lang="en-US" dirty="0"/>
              <a:t>As an example, if the word “Gail” is referred to in result text it can have multiple possible meanings: </a:t>
            </a:r>
          </a:p>
          <a:p>
            <a:pPr lvl="1">
              <a:spcAft>
                <a:spcPts val="1200"/>
              </a:spcAft>
              <a:buFont typeface="Wingdings" panose="05000000000000000000" pitchFamily="2" charset="2"/>
              <a:buChar char="Ø"/>
            </a:pPr>
            <a:r>
              <a:rPr lang="en-US" dirty="0"/>
              <a:t>Gail – a river in Austria</a:t>
            </a:r>
          </a:p>
          <a:p>
            <a:pPr lvl="1">
              <a:spcAft>
                <a:spcPts val="1200"/>
              </a:spcAft>
              <a:buFont typeface="Wingdings" panose="05000000000000000000" pitchFamily="2" charset="2"/>
              <a:buChar char="Ø"/>
            </a:pPr>
            <a:r>
              <a:rPr lang="en-US" dirty="0"/>
              <a:t>Gail – as in Gail Zappa, Frank Zappa’s wife (at least for a brief moment)</a:t>
            </a:r>
          </a:p>
          <a:p>
            <a:pPr>
              <a:spcBef>
                <a:spcPts val="200"/>
              </a:spcBef>
              <a:spcAft>
                <a:spcPts val="1200"/>
              </a:spcAft>
            </a:pPr>
            <a:r>
              <a:rPr lang="en-US" dirty="0"/>
              <a:t>The second option would be chosen in the context of a query task about Frank Zappa.</a:t>
            </a:r>
          </a:p>
        </p:txBody>
      </p:sp>
      <p:sp>
        <p:nvSpPr>
          <p:cNvPr id="4" name="Freeform 7"/>
          <p:cNvSpPr/>
          <p:nvPr/>
        </p:nvSpPr>
        <p:spPr>
          <a:xfrm>
            <a:off x="8669955" y="178286"/>
            <a:ext cx="1640994" cy="1354423"/>
          </a:xfrm>
          <a:custGeom>
            <a:avLst/>
            <a:gdLst>
              <a:gd name="connsiteX0" fmla="*/ 0 w 1505322"/>
              <a:gd name="connsiteY0" fmla="*/ 149591 h 1495913"/>
              <a:gd name="connsiteX1" fmla="*/ 149591 w 1505322"/>
              <a:gd name="connsiteY1" fmla="*/ 0 h 1495913"/>
              <a:gd name="connsiteX2" fmla="*/ 1355731 w 1505322"/>
              <a:gd name="connsiteY2" fmla="*/ 0 h 1495913"/>
              <a:gd name="connsiteX3" fmla="*/ 1505322 w 1505322"/>
              <a:gd name="connsiteY3" fmla="*/ 149591 h 1495913"/>
              <a:gd name="connsiteX4" fmla="*/ 1505322 w 1505322"/>
              <a:gd name="connsiteY4" fmla="*/ 1346322 h 1495913"/>
              <a:gd name="connsiteX5" fmla="*/ 1355731 w 1505322"/>
              <a:gd name="connsiteY5" fmla="*/ 1495913 h 1495913"/>
              <a:gd name="connsiteX6" fmla="*/ 149591 w 1505322"/>
              <a:gd name="connsiteY6" fmla="*/ 1495913 h 1495913"/>
              <a:gd name="connsiteX7" fmla="*/ 0 w 1505322"/>
              <a:gd name="connsiteY7" fmla="*/ 1346322 h 1495913"/>
              <a:gd name="connsiteX8" fmla="*/ 0 w 1505322"/>
              <a:gd name="connsiteY8" fmla="*/ 149591 h 149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322" h="1495913">
                <a:moveTo>
                  <a:pt x="0" y="149591"/>
                </a:moveTo>
                <a:cubicBezTo>
                  <a:pt x="0" y="66974"/>
                  <a:pt x="66974" y="0"/>
                  <a:pt x="149591" y="0"/>
                </a:cubicBezTo>
                <a:lnTo>
                  <a:pt x="1355731" y="0"/>
                </a:lnTo>
                <a:cubicBezTo>
                  <a:pt x="1438348" y="0"/>
                  <a:pt x="1505322" y="66974"/>
                  <a:pt x="1505322" y="149591"/>
                </a:cubicBezTo>
                <a:lnTo>
                  <a:pt x="1505322" y="1346322"/>
                </a:lnTo>
                <a:cubicBezTo>
                  <a:pt x="1505322" y="1428939"/>
                  <a:pt x="1438348" y="1495913"/>
                  <a:pt x="1355731" y="1495913"/>
                </a:cubicBezTo>
                <a:lnTo>
                  <a:pt x="149591" y="1495913"/>
                </a:lnTo>
                <a:cubicBezTo>
                  <a:pt x="66974" y="1495913"/>
                  <a:pt x="0" y="1428939"/>
                  <a:pt x="0" y="1346322"/>
                </a:cubicBezTo>
                <a:lnTo>
                  <a:pt x="0" y="1495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584" tIns="109728" rIns="108584" bIns="109728" numCol="1" spcCol="1270" anchor="t" anchorCtr="0">
            <a:noAutofit/>
          </a:bodyPr>
          <a:lstStyle/>
          <a:p>
            <a:pPr lvl="0" defTabSz="755650">
              <a:lnSpc>
                <a:spcPct val="90000"/>
              </a:lnSpc>
              <a:spcBef>
                <a:spcPct val="0"/>
              </a:spcBef>
              <a:spcAft>
                <a:spcPct val="35000"/>
              </a:spcAft>
            </a:pPr>
            <a:r>
              <a:rPr lang="en-US" sz="1700" dirty="0"/>
              <a:t>Answer Resolution</a:t>
            </a:r>
          </a:p>
          <a:p>
            <a:pPr marL="114300" lvl="1" indent="-114300" defTabSz="577850">
              <a:lnSpc>
                <a:spcPct val="90000"/>
              </a:lnSpc>
              <a:spcBef>
                <a:spcPct val="0"/>
              </a:spcBef>
              <a:spcAft>
                <a:spcPct val="15000"/>
              </a:spcAft>
              <a:buChar char="•"/>
            </a:pPr>
            <a:r>
              <a:rPr lang="en-US" sz="1300" dirty="0"/>
              <a:t>Set of ranked answers per query.</a:t>
            </a:r>
          </a:p>
        </p:txBody>
      </p:sp>
    </p:spTree>
    <p:extLst>
      <p:ext uri="{BB962C8B-B14F-4D97-AF65-F5344CB8AC3E}">
        <p14:creationId xmlns:p14="http://schemas.microsoft.com/office/powerpoint/2010/main" val="1402561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474</TotalTime>
  <Words>1609</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 DESTINE</vt:lpstr>
      <vt:lpstr>Calibri</vt:lpstr>
      <vt:lpstr>Calibri Light</vt:lpstr>
      <vt:lpstr>新細明體</vt:lpstr>
      <vt:lpstr>Wingdings</vt:lpstr>
      <vt:lpstr>Retrospect</vt:lpstr>
      <vt:lpstr>Knowledge Base Completion via Search-Based Question Answering </vt:lpstr>
      <vt:lpstr>The Need for KB Completion</vt:lpstr>
      <vt:lpstr>Approaches to KB Completion</vt:lpstr>
      <vt:lpstr>What questions do we ask? </vt:lpstr>
      <vt:lpstr>Open and Closed Classes </vt:lpstr>
      <vt:lpstr>Knowledge Base Completion Pipeline</vt:lpstr>
      <vt:lpstr>Query Template Selection</vt:lpstr>
      <vt:lpstr>Question Answering</vt:lpstr>
      <vt:lpstr>Answer Resolution</vt:lpstr>
      <vt:lpstr>Answer Aggregation</vt:lpstr>
      <vt:lpstr>Answer Calibration</vt:lpstr>
      <vt:lpstr>Empirical Evaluation</vt:lpstr>
      <vt:lpstr>Quality of Answer Rankings</vt:lpstr>
      <vt:lpstr>Quality of Answer Rankings</vt:lpstr>
      <vt:lpstr>Quality of Calibrated Predictions</vt:lpstr>
      <vt:lpstr>Quality of Calibrated Predictions</vt:lpstr>
      <vt:lpstr>Discussion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 Ayoub</dc:creator>
  <cp:lastModifiedBy>Manikanta</cp:lastModifiedBy>
  <cp:revision>50</cp:revision>
  <dcterms:created xsi:type="dcterms:W3CDTF">2016-07-11T13:57:24Z</dcterms:created>
  <dcterms:modified xsi:type="dcterms:W3CDTF">2016-07-20T17:07:45Z</dcterms:modified>
</cp:coreProperties>
</file>