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8" r:id="rId20"/>
    <p:sldId id="275" r:id="rId21"/>
    <p:sldId id="277"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DC885C-A9F6-4FF0-820D-BCF61DA72274}" type="datetimeFigureOut">
              <a:rPr lang="en-GB" smtClean="0"/>
              <a:t>19/03/16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8422B-31CE-4835-9CD8-5F0A87922679}" type="slidenum">
              <a:rPr lang="en-GB" smtClean="0"/>
              <a:t>‹#›</a:t>
            </a:fld>
            <a:endParaRPr lang="en-GB"/>
          </a:p>
        </p:txBody>
      </p:sp>
    </p:spTree>
    <p:extLst>
      <p:ext uri="{BB962C8B-B14F-4D97-AF65-F5344CB8AC3E}">
        <p14:creationId xmlns:p14="http://schemas.microsoft.com/office/powerpoint/2010/main" val="225991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4C8422B-31CE-4835-9CD8-5F0A87922679}" type="slidenum">
              <a:rPr lang="en-GB" smtClean="0"/>
              <a:t>1</a:t>
            </a:fld>
            <a:endParaRPr lang="en-GB"/>
          </a:p>
        </p:txBody>
      </p:sp>
    </p:spTree>
    <p:extLst>
      <p:ext uri="{BB962C8B-B14F-4D97-AF65-F5344CB8AC3E}">
        <p14:creationId xmlns:p14="http://schemas.microsoft.com/office/powerpoint/2010/main" val="319518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a:t>
            </a:r>
            <a:r>
              <a:rPr lang="en-US" sz="1200" b="1" i="0" kern="1200" dirty="0" smtClean="0">
                <a:solidFill>
                  <a:schemeClr val="tx1"/>
                </a:solidFill>
                <a:effectLst/>
                <a:latin typeface="+mn-lt"/>
                <a:ea typeface="+mn-ea"/>
                <a:cs typeface="+mn-cs"/>
              </a:rPr>
              <a:t>schematic</a:t>
            </a:r>
            <a:r>
              <a:rPr lang="en-US" sz="1200" b="0" i="0" kern="1200" dirty="0" smtClean="0">
                <a:solidFill>
                  <a:schemeClr val="tx1"/>
                </a:solidFill>
                <a:effectLst/>
                <a:latin typeface="+mn-lt"/>
                <a:ea typeface="+mn-ea"/>
                <a:cs typeface="+mn-cs"/>
              </a:rPr>
              <a:t> is generated after the HDL synthesis phase of the synthesis process. It shows a representation of the pre-optimized design in terms of generic symbols, such as adders, multipliers, counters, AND gates, and OR gates, that are independent of the targeted Xilinx device</a:t>
            </a:r>
            <a:endParaRPr lang="en-GB" dirty="0"/>
          </a:p>
        </p:txBody>
      </p:sp>
      <p:sp>
        <p:nvSpPr>
          <p:cNvPr id="4" name="Slide Number Placeholder 3"/>
          <p:cNvSpPr>
            <a:spLocks noGrp="1"/>
          </p:cNvSpPr>
          <p:nvPr>
            <p:ph type="sldNum" sz="quarter" idx="10"/>
          </p:nvPr>
        </p:nvSpPr>
        <p:spPr/>
        <p:txBody>
          <a:bodyPr/>
          <a:lstStyle/>
          <a:p>
            <a:fld id="{E4C8422B-31CE-4835-9CD8-5F0A87922679}" type="slidenum">
              <a:rPr lang="en-GB" smtClean="0"/>
              <a:t>18</a:t>
            </a:fld>
            <a:endParaRPr lang="en-GB"/>
          </a:p>
        </p:txBody>
      </p:sp>
    </p:spTree>
    <p:extLst>
      <p:ext uri="{BB962C8B-B14F-4D97-AF65-F5344CB8AC3E}">
        <p14:creationId xmlns:p14="http://schemas.microsoft.com/office/powerpoint/2010/main" val="2973429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2BDB3CF-5C9A-4AF8-B265-2C0CC49E15FD}" type="datetimeFigureOut">
              <a:rPr lang="en-GB" smtClean="0"/>
              <a:t>19/03/16</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7624F918-3D02-4AE4-934C-2129D3476A00}" type="slidenum">
              <a:rPr lang="en-GB" smtClean="0"/>
              <a:t>‹#›</a:t>
            </a:fld>
            <a:endParaRPr lang="en-GB"/>
          </a:p>
        </p:txBody>
      </p:sp>
    </p:spTree>
    <p:extLst>
      <p:ext uri="{BB962C8B-B14F-4D97-AF65-F5344CB8AC3E}">
        <p14:creationId xmlns:p14="http://schemas.microsoft.com/office/powerpoint/2010/main" val="404066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BDB3CF-5C9A-4AF8-B265-2C0CC49E15FD}" type="datetimeFigureOut">
              <a:rPr lang="en-GB" smtClean="0"/>
              <a:t>19/03/16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24F918-3D02-4AE4-934C-2129D3476A00}" type="slidenum">
              <a:rPr lang="en-GB" smtClean="0"/>
              <a:t>‹#›</a:t>
            </a:fld>
            <a:endParaRPr lang="en-GB"/>
          </a:p>
        </p:txBody>
      </p:sp>
    </p:spTree>
    <p:extLst>
      <p:ext uri="{BB962C8B-B14F-4D97-AF65-F5344CB8AC3E}">
        <p14:creationId xmlns:p14="http://schemas.microsoft.com/office/powerpoint/2010/main" val="152621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BDB3CF-5C9A-4AF8-B265-2C0CC49E15FD}" type="datetimeFigureOut">
              <a:rPr lang="en-GB" smtClean="0"/>
              <a:t>19/03/16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24F918-3D02-4AE4-934C-2129D3476A00}" type="slidenum">
              <a:rPr lang="en-GB" smtClean="0"/>
              <a:t>‹#›</a:t>
            </a:fld>
            <a:endParaRPr lang="en-GB"/>
          </a:p>
        </p:txBody>
      </p:sp>
    </p:spTree>
    <p:extLst>
      <p:ext uri="{BB962C8B-B14F-4D97-AF65-F5344CB8AC3E}">
        <p14:creationId xmlns:p14="http://schemas.microsoft.com/office/powerpoint/2010/main" val="2507870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BDB3CF-5C9A-4AF8-B265-2C0CC49E15FD}" type="datetimeFigureOut">
              <a:rPr lang="en-GB" smtClean="0"/>
              <a:t>19/03/16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24F918-3D02-4AE4-934C-2129D3476A00}"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4636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BDB3CF-5C9A-4AF8-B265-2C0CC49E15FD}" type="datetimeFigureOut">
              <a:rPr lang="en-GB" smtClean="0"/>
              <a:t>19/03/16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24F918-3D02-4AE4-934C-2129D3476A00}" type="slidenum">
              <a:rPr lang="en-GB" smtClean="0"/>
              <a:t>‹#›</a:t>
            </a:fld>
            <a:endParaRPr lang="en-GB"/>
          </a:p>
        </p:txBody>
      </p:sp>
    </p:spTree>
    <p:extLst>
      <p:ext uri="{BB962C8B-B14F-4D97-AF65-F5344CB8AC3E}">
        <p14:creationId xmlns:p14="http://schemas.microsoft.com/office/powerpoint/2010/main" val="642191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2BDB3CF-5C9A-4AF8-B265-2C0CC49E15FD}" type="datetimeFigureOut">
              <a:rPr lang="en-GB" smtClean="0"/>
              <a:t>19/03/16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24F918-3D02-4AE4-934C-2129D3476A00}" type="slidenum">
              <a:rPr lang="en-GB" smtClean="0"/>
              <a:t>‹#›</a:t>
            </a:fld>
            <a:endParaRPr lang="en-GB"/>
          </a:p>
        </p:txBody>
      </p:sp>
    </p:spTree>
    <p:extLst>
      <p:ext uri="{BB962C8B-B14F-4D97-AF65-F5344CB8AC3E}">
        <p14:creationId xmlns:p14="http://schemas.microsoft.com/office/powerpoint/2010/main" val="3218325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2BDB3CF-5C9A-4AF8-B265-2C0CC49E15FD}" type="datetimeFigureOut">
              <a:rPr lang="en-GB" smtClean="0"/>
              <a:t>19/03/16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24F918-3D02-4AE4-934C-2129D3476A00}" type="slidenum">
              <a:rPr lang="en-GB" smtClean="0"/>
              <a:t>‹#›</a:t>
            </a:fld>
            <a:endParaRPr lang="en-GB"/>
          </a:p>
        </p:txBody>
      </p:sp>
    </p:spTree>
    <p:extLst>
      <p:ext uri="{BB962C8B-B14F-4D97-AF65-F5344CB8AC3E}">
        <p14:creationId xmlns:p14="http://schemas.microsoft.com/office/powerpoint/2010/main" val="2405108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DB3CF-5C9A-4AF8-B265-2C0CC49E15FD}" type="datetimeFigureOut">
              <a:rPr lang="en-GB" smtClean="0"/>
              <a:t>19/03/16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24F918-3D02-4AE4-934C-2129D3476A00}" type="slidenum">
              <a:rPr lang="en-GB" smtClean="0"/>
              <a:t>‹#›</a:t>
            </a:fld>
            <a:endParaRPr lang="en-GB"/>
          </a:p>
        </p:txBody>
      </p:sp>
    </p:spTree>
    <p:extLst>
      <p:ext uri="{BB962C8B-B14F-4D97-AF65-F5344CB8AC3E}">
        <p14:creationId xmlns:p14="http://schemas.microsoft.com/office/powerpoint/2010/main" val="1631197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DB3CF-5C9A-4AF8-B265-2C0CC49E15FD}" type="datetimeFigureOut">
              <a:rPr lang="en-GB" smtClean="0"/>
              <a:t>19/03/16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24F918-3D02-4AE4-934C-2129D3476A00}" type="slidenum">
              <a:rPr lang="en-GB" smtClean="0"/>
              <a:t>‹#›</a:t>
            </a:fld>
            <a:endParaRPr lang="en-GB"/>
          </a:p>
        </p:txBody>
      </p:sp>
    </p:spTree>
    <p:extLst>
      <p:ext uri="{BB962C8B-B14F-4D97-AF65-F5344CB8AC3E}">
        <p14:creationId xmlns:p14="http://schemas.microsoft.com/office/powerpoint/2010/main" val="272216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DB3CF-5C9A-4AF8-B265-2C0CC49E15FD}" type="datetimeFigureOut">
              <a:rPr lang="en-GB" smtClean="0"/>
              <a:t>19/03/16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24F918-3D02-4AE4-934C-2129D3476A00}" type="slidenum">
              <a:rPr lang="en-GB" smtClean="0"/>
              <a:t>‹#›</a:t>
            </a:fld>
            <a:endParaRPr lang="en-GB"/>
          </a:p>
        </p:txBody>
      </p:sp>
    </p:spTree>
    <p:extLst>
      <p:ext uri="{BB962C8B-B14F-4D97-AF65-F5344CB8AC3E}">
        <p14:creationId xmlns:p14="http://schemas.microsoft.com/office/powerpoint/2010/main" val="276940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BDB3CF-5C9A-4AF8-B265-2C0CC49E15FD}" type="datetimeFigureOut">
              <a:rPr lang="en-GB" smtClean="0"/>
              <a:t>19/03/16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24F918-3D02-4AE4-934C-2129D3476A00}" type="slidenum">
              <a:rPr lang="en-GB" smtClean="0"/>
              <a:t>‹#›</a:t>
            </a:fld>
            <a:endParaRPr lang="en-GB"/>
          </a:p>
        </p:txBody>
      </p:sp>
    </p:spTree>
    <p:extLst>
      <p:ext uri="{BB962C8B-B14F-4D97-AF65-F5344CB8AC3E}">
        <p14:creationId xmlns:p14="http://schemas.microsoft.com/office/powerpoint/2010/main" val="2060108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BDB3CF-5C9A-4AF8-B265-2C0CC49E15FD}" type="datetimeFigureOut">
              <a:rPr lang="en-GB" smtClean="0"/>
              <a:t>19/03/16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24F918-3D02-4AE4-934C-2129D3476A00}" type="slidenum">
              <a:rPr lang="en-GB" smtClean="0"/>
              <a:t>‹#›</a:t>
            </a:fld>
            <a:endParaRPr lang="en-GB"/>
          </a:p>
        </p:txBody>
      </p:sp>
    </p:spTree>
    <p:extLst>
      <p:ext uri="{BB962C8B-B14F-4D97-AF65-F5344CB8AC3E}">
        <p14:creationId xmlns:p14="http://schemas.microsoft.com/office/powerpoint/2010/main" val="103457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BDB3CF-5C9A-4AF8-B265-2C0CC49E15FD}" type="datetimeFigureOut">
              <a:rPr lang="en-GB" smtClean="0"/>
              <a:t>19/03/16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24F918-3D02-4AE4-934C-2129D3476A00}" type="slidenum">
              <a:rPr lang="en-GB" smtClean="0"/>
              <a:t>‹#›</a:t>
            </a:fld>
            <a:endParaRPr lang="en-GB"/>
          </a:p>
        </p:txBody>
      </p:sp>
    </p:spTree>
    <p:extLst>
      <p:ext uri="{BB962C8B-B14F-4D97-AF65-F5344CB8AC3E}">
        <p14:creationId xmlns:p14="http://schemas.microsoft.com/office/powerpoint/2010/main" val="44904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BDB3CF-5C9A-4AF8-B265-2C0CC49E15FD}" type="datetimeFigureOut">
              <a:rPr lang="en-GB" smtClean="0"/>
              <a:t>19/03/16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24F918-3D02-4AE4-934C-2129D3476A00}" type="slidenum">
              <a:rPr lang="en-GB" smtClean="0"/>
              <a:t>‹#›</a:t>
            </a:fld>
            <a:endParaRPr lang="en-GB"/>
          </a:p>
        </p:txBody>
      </p:sp>
    </p:spTree>
    <p:extLst>
      <p:ext uri="{BB962C8B-B14F-4D97-AF65-F5344CB8AC3E}">
        <p14:creationId xmlns:p14="http://schemas.microsoft.com/office/powerpoint/2010/main" val="252087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DB3CF-5C9A-4AF8-B265-2C0CC49E15FD}" type="datetimeFigureOut">
              <a:rPr lang="en-GB" smtClean="0"/>
              <a:t>19/03/16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24F918-3D02-4AE4-934C-2129D3476A00}" type="slidenum">
              <a:rPr lang="en-GB" smtClean="0"/>
              <a:t>‹#›</a:t>
            </a:fld>
            <a:endParaRPr lang="en-GB"/>
          </a:p>
        </p:txBody>
      </p:sp>
    </p:spTree>
    <p:extLst>
      <p:ext uri="{BB962C8B-B14F-4D97-AF65-F5344CB8AC3E}">
        <p14:creationId xmlns:p14="http://schemas.microsoft.com/office/powerpoint/2010/main" val="2991533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BDB3CF-5C9A-4AF8-B265-2C0CC49E15FD}" type="datetimeFigureOut">
              <a:rPr lang="en-GB" smtClean="0"/>
              <a:t>19/03/16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24F918-3D02-4AE4-934C-2129D3476A00}" type="slidenum">
              <a:rPr lang="en-GB" smtClean="0"/>
              <a:t>‹#›</a:t>
            </a:fld>
            <a:endParaRPr lang="en-GB"/>
          </a:p>
        </p:txBody>
      </p:sp>
    </p:spTree>
    <p:extLst>
      <p:ext uri="{BB962C8B-B14F-4D97-AF65-F5344CB8AC3E}">
        <p14:creationId xmlns:p14="http://schemas.microsoft.com/office/powerpoint/2010/main" val="20476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BDB3CF-5C9A-4AF8-B265-2C0CC49E15FD}" type="datetimeFigureOut">
              <a:rPr lang="en-GB" smtClean="0"/>
              <a:t>19/03/16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24F918-3D02-4AE4-934C-2129D3476A00}" type="slidenum">
              <a:rPr lang="en-GB" smtClean="0"/>
              <a:t>‹#›</a:t>
            </a:fld>
            <a:endParaRPr lang="en-GB"/>
          </a:p>
        </p:txBody>
      </p:sp>
    </p:spTree>
    <p:extLst>
      <p:ext uri="{BB962C8B-B14F-4D97-AF65-F5344CB8AC3E}">
        <p14:creationId xmlns:p14="http://schemas.microsoft.com/office/powerpoint/2010/main" val="69611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BDB3CF-5C9A-4AF8-B265-2C0CC49E15FD}" type="datetimeFigureOut">
              <a:rPr lang="en-GB" smtClean="0"/>
              <a:t>19/03/16</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24F918-3D02-4AE4-934C-2129D3476A00}" type="slidenum">
              <a:rPr lang="en-GB" smtClean="0"/>
              <a:t>‹#›</a:t>
            </a:fld>
            <a:endParaRPr lang="en-GB"/>
          </a:p>
        </p:txBody>
      </p:sp>
    </p:spTree>
    <p:extLst>
      <p:ext uri="{BB962C8B-B14F-4D97-AF65-F5344CB8AC3E}">
        <p14:creationId xmlns:p14="http://schemas.microsoft.com/office/powerpoint/2010/main" val="327396148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1025092"/>
          </a:xfrm>
        </p:spPr>
        <p:txBody>
          <a:bodyPr/>
          <a:lstStyle/>
          <a:p>
            <a:pPr algn="ctr"/>
            <a:r>
              <a:rPr lang="en-US" dirty="0" smtClean="0"/>
              <a:t>Smart car parking</a:t>
            </a:r>
            <a:endParaRPr lang="en-GB" dirty="0"/>
          </a:p>
        </p:txBody>
      </p:sp>
      <p:sp>
        <p:nvSpPr>
          <p:cNvPr id="3" name="Subtitle 2"/>
          <p:cNvSpPr>
            <a:spLocks noGrp="1"/>
          </p:cNvSpPr>
          <p:nvPr>
            <p:ph type="subTitle" idx="1"/>
          </p:nvPr>
        </p:nvSpPr>
        <p:spPr/>
        <p:txBody>
          <a:bodyPr>
            <a:normAutofit/>
          </a:bodyPr>
          <a:lstStyle/>
          <a:p>
            <a:r>
              <a:rPr lang="en-US" dirty="0" smtClean="0"/>
              <a:t>				</a:t>
            </a:r>
            <a:r>
              <a:rPr lang="en-GB" dirty="0" err="1"/>
              <a:t>Nallagatla</a:t>
            </a:r>
            <a:r>
              <a:rPr lang="en-GB" dirty="0"/>
              <a:t> </a:t>
            </a:r>
            <a:r>
              <a:rPr lang="en-GB" dirty="0" err="1"/>
              <a:t>Manikanta</a:t>
            </a:r>
            <a:r>
              <a:rPr lang="en-GB" dirty="0"/>
              <a:t>  COG16/04367 </a:t>
            </a:r>
            <a:r>
              <a:rPr lang="en-GB" dirty="0" smtClean="0"/>
              <a:t>				</a:t>
            </a:r>
            <a:r>
              <a:rPr lang="en-GB" dirty="0" err="1" smtClean="0"/>
              <a:t>Palakonda</a:t>
            </a:r>
            <a:r>
              <a:rPr lang="en-GB" dirty="0" smtClean="0"/>
              <a:t> </a:t>
            </a:r>
            <a:r>
              <a:rPr lang="en-GB" dirty="0"/>
              <a:t>Shiva Prasad COG16/07331</a:t>
            </a:r>
          </a:p>
          <a:p>
            <a:r>
              <a:rPr lang="en-GB" dirty="0" smtClean="0"/>
              <a:t>				Keetha </a:t>
            </a:r>
            <a:r>
              <a:rPr lang="en-GB" dirty="0"/>
              <a:t>Indraneel </a:t>
            </a:r>
            <a:r>
              <a:rPr lang="en-GB" dirty="0" smtClean="0"/>
              <a:t>Varma  </a:t>
            </a:r>
            <a:r>
              <a:rPr lang="en-GB" dirty="0"/>
              <a:t>COG16/04357</a:t>
            </a:r>
          </a:p>
          <a:p>
            <a:endParaRPr lang="en-GB" dirty="0"/>
          </a:p>
        </p:txBody>
      </p:sp>
    </p:spTree>
    <p:extLst>
      <p:ext uri="{BB962C8B-B14F-4D97-AF65-F5344CB8AC3E}">
        <p14:creationId xmlns:p14="http://schemas.microsoft.com/office/powerpoint/2010/main" val="2797004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entity </a:t>
            </a:r>
            <a:r>
              <a:rPr lang="en-US" dirty="0" err="1"/>
              <a:t>carParking</a:t>
            </a:r>
            <a:r>
              <a:rPr lang="en-US" dirty="0"/>
              <a:t> is</a:t>
            </a:r>
            <a:endParaRPr lang="en-GB" dirty="0"/>
          </a:p>
          <a:p>
            <a:pPr marL="0" indent="0">
              <a:buNone/>
            </a:pPr>
            <a:r>
              <a:rPr lang="en-US" dirty="0"/>
              <a:t>port(</a:t>
            </a:r>
            <a:endParaRPr lang="en-GB" dirty="0"/>
          </a:p>
          <a:p>
            <a:pPr marL="0" indent="0">
              <a:buNone/>
            </a:pPr>
            <a:r>
              <a:rPr lang="en-US" dirty="0"/>
              <a:t>A : in </a:t>
            </a:r>
            <a:r>
              <a:rPr lang="en-US" dirty="0" err="1"/>
              <a:t>std_logic</a:t>
            </a:r>
            <a:r>
              <a:rPr lang="en-US" dirty="0"/>
              <a:t>;</a:t>
            </a:r>
            <a:endParaRPr lang="en-GB" dirty="0"/>
          </a:p>
          <a:p>
            <a:pPr marL="0" indent="0">
              <a:buNone/>
            </a:pPr>
            <a:r>
              <a:rPr lang="en-US" dirty="0"/>
              <a:t>B : in </a:t>
            </a:r>
            <a:r>
              <a:rPr lang="en-US" dirty="0" err="1"/>
              <a:t>std_logic</a:t>
            </a:r>
            <a:r>
              <a:rPr lang="en-US" dirty="0"/>
              <a:t>;</a:t>
            </a:r>
            <a:endParaRPr lang="en-GB" dirty="0"/>
          </a:p>
          <a:p>
            <a:pPr marL="0" indent="0">
              <a:buNone/>
            </a:pPr>
            <a:r>
              <a:rPr lang="en-US" dirty="0"/>
              <a:t>reset : in </a:t>
            </a:r>
            <a:r>
              <a:rPr lang="en-US" dirty="0" err="1"/>
              <a:t>std_logic</a:t>
            </a:r>
            <a:r>
              <a:rPr lang="en-US" dirty="0"/>
              <a:t>;</a:t>
            </a:r>
            <a:endParaRPr lang="en-GB" dirty="0"/>
          </a:p>
          <a:p>
            <a:pPr marL="0" indent="0">
              <a:buNone/>
            </a:pPr>
            <a:r>
              <a:rPr lang="en-US" dirty="0"/>
              <a:t>clock : in </a:t>
            </a:r>
            <a:r>
              <a:rPr lang="en-US" dirty="0" err="1"/>
              <a:t>std_logic</a:t>
            </a:r>
            <a:r>
              <a:rPr lang="en-US" dirty="0"/>
              <a:t>;</a:t>
            </a:r>
            <a:endParaRPr lang="en-GB" dirty="0"/>
          </a:p>
          <a:p>
            <a:pPr marL="0" indent="0">
              <a:buNone/>
            </a:pPr>
            <a:r>
              <a:rPr lang="en-US" dirty="0" err="1"/>
              <a:t>entranceA</a:t>
            </a:r>
            <a:r>
              <a:rPr lang="en-US" dirty="0"/>
              <a:t> : out </a:t>
            </a:r>
            <a:r>
              <a:rPr lang="en-US" dirty="0" err="1"/>
              <a:t>std_logic</a:t>
            </a:r>
            <a:r>
              <a:rPr lang="en-US" dirty="0"/>
              <a:t>;</a:t>
            </a:r>
            <a:endParaRPr lang="en-GB" dirty="0"/>
          </a:p>
          <a:p>
            <a:pPr marL="0" indent="0">
              <a:buNone/>
            </a:pPr>
            <a:r>
              <a:rPr lang="en-US" dirty="0" err="1"/>
              <a:t>exitB</a:t>
            </a:r>
            <a:r>
              <a:rPr lang="en-US" dirty="0"/>
              <a:t> : out </a:t>
            </a:r>
            <a:r>
              <a:rPr lang="en-US" dirty="0" err="1"/>
              <a:t>std_logic</a:t>
            </a:r>
            <a:r>
              <a:rPr lang="en-US" dirty="0"/>
              <a:t>;</a:t>
            </a:r>
            <a:endParaRPr lang="en-GB" dirty="0"/>
          </a:p>
          <a:p>
            <a:pPr marL="0" indent="0">
              <a:buNone/>
            </a:pPr>
            <a:r>
              <a:rPr lang="en-US" dirty="0"/>
              <a:t>count : out </a:t>
            </a:r>
            <a:r>
              <a:rPr lang="en-US" dirty="0" err="1"/>
              <a:t>std_logic_vector</a:t>
            </a:r>
            <a:r>
              <a:rPr lang="en-US" dirty="0"/>
              <a:t>(9 </a:t>
            </a:r>
            <a:r>
              <a:rPr lang="en-US" dirty="0" err="1"/>
              <a:t>downto</a:t>
            </a:r>
            <a:r>
              <a:rPr lang="en-US" dirty="0"/>
              <a:t> 0));</a:t>
            </a:r>
            <a:endParaRPr lang="en-GB" dirty="0"/>
          </a:p>
          <a:p>
            <a:pPr marL="0" indent="0">
              <a:buNone/>
            </a:pPr>
            <a:r>
              <a:rPr lang="en-US" dirty="0"/>
              <a:t>end </a:t>
            </a:r>
            <a:r>
              <a:rPr lang="en-US" dirty="0" err="1"/>
              <a:t>carParking</a:t>
            </a:r>
            <a:r>
              <a:rPr lang="en-US" dirty="0"/>
              <a:t>;</a:t>
            </a:r>
            <a:endParaRPr lang="en-GB" dirty="0"/>
          </a:p>
        </p:txBody>
      </p:sp>
    </p:spTree>
    <p:extLst>
      <p:ext uri="{BB962C8B-B14F-4D97-AF65-F5344CB8AC3E}">
        <p14:creationId xmlns:p14="http://schemas.microsoft.com/office/powerpoint/2010/main" val="1967581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architecture Behavioral of </a:t>
            </a:r>
            <a:r>
              <a:rPr lang="en-US" dirty="0" err="1"/>
              <a:t>carParking</a:t>
            </a:r>
            <a:r>
              <a:rPr lang="en-US" dirty="0"/>
              <a:t> is</a:t>
            </a:r>
            <a:endParaRPr lang="en-GB" dirty="0"/>
          </a:p>
          <a:p>
            <a:pPr marL="0" indent="0">
              <a:buNone/>
            </a:pPr>
            <a:r>
              <a:rPr lang="en-US" dirty="0"/>
              <a:t>signal </a:t>
            </a:r>
            <a:r>
              <a:rPr lang="en-US" dirty="0" err="1"/>
              <a:t>cou</a:t>
            </a:r>
            <a:r>
              <a:rPr lang="en-US" dirty="0"/>
              <a:t> : </a:t>
            </a:r>
            <a:r>
              <a:rPr lang="en-US" dirty="0" err="1"/>
              <a:t>std_logic_vector</a:t>
            </a:r>
            <a:r>
              <a:rPr lang="en-US" dirty="0"/>
              <a:t>(9 </a:t>
            </a:r>
            <a:r>
              <a:rPr lang="en-US" dirty="0" err="1"/>
              <a:t>downto</a:t>
            </a:r>
            <a:r>
              <a:rPr lang="en-US" dirty="0"/>
              <a:t> 0);</a:t>
            </a:r>
            <a:endParaRPr lang="en-GB" dirty="0"/>
          </a:p>
          <a:p>
            <a:pPr marL="0" indent="0">
              <a:buNone/>
            </a:pPr>
            <a:r>
              <a:rPr lang="en-US" dirty="0"/>
              <a:t>begin</a:t>
            </a:r>
            <a:endParaRPr lang="en-GB" dirty="0"/>
          </a:p>
          <a:p>
            <a:pPr marL="0" indent="0">
              <a:buNone/>
            </a:pPr>
            <a:r>
              <a:rPr lang="en-US" dirty="0"/>
              <a:t> </a:t>
            </a:r>
            <a:endParaRPr lang="en-GB" dirty="0"/>
          </a:p>
          <a:p>
            <a:pPr marL="0" indent="0">
              <a:buNone/>
            </a:pPr>
            <a:r>
              <a:rPr lang="en-US" dirty="0"/>
              <a:t>process(clock)</a:t>
            </a:r>
            <a:endParaRPr lang="en-GB" dirty="0"/>
          </a:p>
          <a:p>
            <a:pPr marL="0" indent="0">
              <a:buNone/>
            </a:pPr>
            <a:r>
              <a:rPr lang="en-US" dirty="0"/>
              <a:t>begin</a:t>
            </a:r>
            <a:endParaRPr lang="en-GB" dirty="0"/>
          </a:p>
          <a:p>
            <a:pPr marL="0" indent="0">
              <a:buNone/>
            </a:pPr>
            <a:r>
              <a:rPr lang="en-US" dirty="0"/>
              <a:t>if(</a:t>
            </a:r>
            <a:r>
              <a:rPr lang="en-US" dirty="0" err="1"/>
              <a:t>rising_edge</a:t>
            </a:r>
            <a:r>
              <a:rPr lang="en-US" dirty="0"/>
              <a:t>(clock)) then</a:t>
            </a:r>
            <a:endParaRPr lang="en-GB" dirty="0"/>
          </a:p>
          <a:p>
            <a:pPr marL="0" indent="0">
              <a:buNone/>
            </a:pPr>
            <a:r>
              <a:rPr lang="en-US" dirty="0"/>
              <a:t>if(reset = '1') then</a:t>
            </a:r>
            <a:endParaRPr lang="en-GB" dirty="0"/>
          </a:p>
          <a:p>
            <a:pPr marL="0" indent="0">
              <a:buNone/>
            </a:pPr>
            <a:endParaRPr lang="en-GB" dirty="0"/>
          </a:p>
        </p:txBody>
      </p:sp>
    </p:spTree>
    <p:extLst>
      <p:ext uri="{BB962C8B-B14F-4D97-AF65-F5344CB8AC3E}">
        <p14:creationId xmlns:p14="http://schemas.microsoft.com/office/powerpoint/2010/main" val="453507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cou</a:t>
            </a:r>
            <a:r>
              <a:rPr lang="en-US" dirty="0"/>
              <a:t>(0) &lt;= '0';</a:t>
            </a:r>
            <a:endParaRPr lang="en-GB" dirty="0"/>
          </a:p>
          <a:p>
            <a:pPr marL="0" indent="0">
              <a:buNone/>
            </a:pPr>
            <a:r>
              <a:rPr lang="en-US" dirty="0" err="1"/>
              <a:t>cou</a:t>
            </a:r>
            <a:r>
              <a:rPr lang="en-US" dirty="0"/>
              <a:t>(1) &lt;= '0';</a:t>
            </a:r>
            <a:endParaRPr lang="en-GB" dirty="0"/>
          </a:p>
          <a:p>
            <a:pPr marL="0" indent="0">
              <a:buNone/>
            </a:pPr>
            <a:r>
              <a:rPr lang="en-US" dirty="0" err="1"/>
              <a:t>cou</a:t>
            </a:r>
            <a:r>
              <a:rPr lang="en-US" dirty="0"/>
              <a:t>(2) &lt;= '0';</a:t>
            </a:r>
            <a:endParaRPr lang="en-GB" dirty="0"/>
          </a:p>
          <a:p>
            <a:pPr marL="0" indent="0">
              <a:buNone/>
            </a:pPr>
            <a:r>
              <a:rPr lang="en-US" dirty="0" err="1"/>
              <a:t>cou</a:t>
            </a:r>
            <a:r>
              <a:rPr lang="en-US" dirty="0"/>
              <a:t>(3) &lt;= '0';</a:t>
            </a:r>
            <a:endParaRPr lang="en-GB" dirty="0"/>
          </a:p>
          <a:p>
            <a:pPr marL="0" indent="0">
              <a:buNone/>
            </a:pPr>
            <a:r>
              <a:rPr lang="en-US" dirty="0" err="1"/>
              <a:t>cou</a:t>
            </a:r>
            <a:r>
              <a:rPr lang="en-US" dirty="0"/>
              <a:t>(4) &lt;= '0';</a:t>
            </a:r>
            <a:endParaRPr lang="en-GB" dirty="0"/>
          </a:p>
          <a:p>
            <a:pPr marL="0" indent="0">
              <a:buNone/>
            </a:pPr>
            <a:r>
              <a:rPr lang="en-US" dirty="0" err="1"/>
              <a:t>cou</a:t>
            </a:r>
            <a:r>
              <a:rPr lang="en-US" dirty="0"/>
              <a:t>(5) &lt;= '0';</a:t>
            </a:r>
            <a:endParaRPr lang="en-GB" dirty="0"/>
          </a:p>
          <a:p>
            <a:pPr marL="0" indent="0">
              <a:buNone/>
            </a:pPr>
            <a:r>
              <a:rPr lang="en-US" dirty="0" err="1"/>
              <a:t>cou</a:t>
            </a:r>
            <a:r>
              <a:rPr lang="en-US" dirty="0"/>
              <a:t>(6) &lt;= '0';</a:t>
            </a:r>
            <a:endParaRPr lang="en-GB" dirty="0"/>
          </a:p>
          <a:p>
            <a:pPr marL="0" indent="0">
              <a:buNone/>
            </a:pPr>
            <a:r>
              <a:rPr lang="en-US" dirty="0" err="1"/>
              <a:t>cou</a:t>
            </a:r>
            <a:r>
              <a:rPr lang="en-US" dirty="0"/>
              <a:t>(7) &lt;= '0';</a:t>
            </a:r>
            <a:endParaRPr lang="en-GB" dirty="0"/>
          </a:p>
        </p:txBody>
      </p:sp>
    </p:spTree>
    <p:extLst>
      <p:ext uri="{BB962C8B-B14F-4D97-AF65-F5344CB8AC3E}">
        <p14:creationId xmlns:p14="http://schemas.microsoft.com/office/powerpoint/2010/main" val="228656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t>cou</a:t>
            </a:r>
            <a:r>
              <a:rPr lang="en-US" dirty="0"/>
              <a:t>(8) &lt;= '0';</a:t>
            </a:r>
            <a:endParaRPr lang="en-GB" dirty="0"/>
          </a:p>
          <a:p>
            <a:pPr marL="0" indent="0">
              <a:buNone/>
            </a:pPr>
            <a:r>
              <a:rPr lang="en-US" dirty="0" err="1"/>
              <a:t>cou</a:t>
            </a:r>
            <a:r>
              <a:rPr lang="en-US" dirty="0"/>
              <a:t>(9) &lt;= '0';</a:t>
            </a:r>
            <a:endParaRPr lang="en-GB" dirty="0"/>
          </a:p>
          <a:p>
            <a:pPr marL="0" indent="0">
              <a:buNone/>
            </a:pPr>
            <a:r>
              <a:rPr lang="en-US" dirty="0" err="1"/>
              <a:t>entranceA</a:t>
            </a:r>
            <a:r>
              <a:rPr lang="en-US" dirty="0"/>
              <a:t> &lt;= '0';</a:t>
            </a:r>
            <a:endParaRPr lang="en-GB" dirty="0"/>
          </a:p>
          <a:p>
            <a:pPr marL="0" indent="0">
              <a:buNone/>
            </a:pPr>
            <a:r>
              <a:rPr lang="en-US" dirty="0" err="1"/>
              <a:t>exitB</a:t>
            </a:r>
            <a:r>
              <a:rPr lang="en-US" dirty="0"/>
              <a:t> &lt;= '0';</a:t>
            </a:r>
            <a:endParaRPr lang="en-GB" dirty="0"/>
          </a:p>
          <a:p>
            <a:pPr marL="0" indent="0">
              <a:buNone/>
            </a:pPr>
            <a:r>
              <a:rPr lang="en-US" dirty="0"/>
              <a:t>end if;</a:t>
            </a:r>
            <a:endParaRPr lang="en-GB" dirty="0"/>
          </a:p>
          <a:p>
            <a:pPr marL="0" indent="0">
              <a:buNone/>
            </a:pPr>
            <a:r>
              <a:rPr lang="en-US" dirty="0"/>
              <a:t>if(A = '1' and B = '0' and </a:t>
            </a:r>
            <a:r>
              <a:rPr lang="en-US" dirty="0" err="1"/>
              <a:t>cou</a:t>
            </a:r>
            <a:r>
              <a:rPr lang="en-US" dirty="0"/>
              <a:t> &lt; "1111111111" and reset = '0') then</a:t>
            </a:r>
            <a:endParaRPr lang="en-GB" dirty="0"/>
          </a:p>
          <a:p>
            <a:pPr marL="0" indent="0">
              <a:buNone/>
            </a:pPr>
            <a:r>
              <a:rPr lang="en-US" dirty="0"/>
              <a:t>	</a:t>
            </a:r>
            <a:r>
              <a:rPr lang="en-US" dirty="0" err="1"/>
              <a:t>cou</a:t>
            </a:r>
            <a:r>
              <a:rPr lang="en-US" dirty="0"/>
              <a:t> &lt;= cou+1;</a:t>
            </a:r>
            <a:endParaRPr lang="en-GB" dirty="0"/>
          </a:p>
          <a:p>
            <a:pPr marL="0" indent="0">
              <a:buNone/>
            </a:pPr>
            <a:r>
              <a:rPr lang="en-US" dirty="0"/>
              <a:t>	</a:t>
            </a:r>
            <a:r>
              <a:rPr lang="en-US" dirty="0" err="1"/>
              <a:t>entranceA</a:t>
            </a:r>
            <a:r>
              <a:rPr lang="en-US" dirty="0"/>
              <a:t> &lt;= '1';</a:t>
            </a:r>
            <a:endParaRPr lang="en-GB" dirty="0"/>
          </a:p>
          <a:p>
            <a:pPr marL="0" indent="0">
              <a:buNone/>
            </a:pPr>
            <a:r>
              <a:rPr lang="en-US" dirty="0"/>
              <a:t>	</a:t>
            </a:r>
            <a:r>
              <a:rPr lang="en-US" dirty="0" err="1"/>
              <a:t>exitB</a:t>
            </a:r>
            <a:r>
              <a:rPr lang="en-US" dirty="0"/>
              <a:t> &lt;= '0</a:t>
            </a:r>
            <a:r>
              <a:rPr lang="en-US" dirty="0" smtClean="0"/>
              <a:t>';</a:t>
            </a:r>
            <a:endParaRPr lang="en-GB" dirty="0"/>
          </a:p>
        </p:txBody>
      </p:sp>
    </p:spTree>
    <p:extLst>
      <p:ext uri="{BB962C8B-B14F-4D97-AF65-F5344CB8AC3E}">
        <p14:creationId xmlns:p14="http://schemas.microsoft.com/office/powerpoint/2010/main" val="1896902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if(A = '0' and B = '1' and </a:t>
            </a:r>
            <a:r>
              <a:rPr lang="en-US" dirty="0" err="1"/>
              <a:t>cou</a:t>
            </a:r>
            <a:r>
              <a:rPr lang="en-US" dirty="0"/>
              <a:t> &gt; "000000000" and reset = '0') then</a:t>
            </a:r>
            <a:endParaRPr lang="en-GB" dirty="0"/>
          </a:p>
          <a:p>
            <a:pPr marL="0" indent="0">
              <a:buNone/>
            </a:pPr>
            <a:r>
              <a:rPr lang="en-US" dirty="0"/>
              <a:t>	</a:t>
            </a:r>
            <a:r>
              <a:rPr lang="en-US" dirty="0" err="1"/>
              <a:t>cou</a:t>
            </a:r>
            <a:r>
              <a:rPr lang="en-US" dirty="0"/>
              <a:t> &lt;= cou-1;</a:t>
            </a:r>
            <a:endParaRPr lang="en-GB" dirty="0"/>
          </a:p>
          <a:p>
            <a:pPr marL="0" indent="0">
              <a:buNone/>
            </a:pPr>
            <a:r>
              <a:rPr lang="en-US" dirty="0"/>
              <a:t>	</a:t>
            </a:r>
            <a:r>
              <a:rPr lang="en-US" dirty="0" err="1"/>
              <a:t>entranceA</a:t>
            </a:r>
            <a:r>
              <a:rPr lang="en-US" dirty="0"/>
              <a:t> &lt;= '0';</a:t>
            </a:r>
            <a:endParaRPr lang="en-GB" dirty="0"/>
          </a:p>
          <a:p>
            <a:pPr marL="0" indent="0">
              <a:buNone/>
            </a:pPr>
            <a:r>
              <a:rPr lang="en-US" dirty="0"/>
              <a:t>	</a:t>
            </a:r>
            <a:r>
              <a:rPr lang="en-US" dirty="0" err="1"/>
              <a:t>exitB</a:t>
            </a:r>
            <a:r>
              <a:rPr lang="en-US" dirty="0"/>
              <a:t> &lt;= '1';</a:t>
            </a:r>
            <a:endParaRPr lang="en-GB" dirty="0"/>
          </a:p>
          <a:p>
            <a:pPr marL="0" indent="0">
              <a:buNone/>
            </a:pPr>
            <a:r>
              <a:rPr lang="en-US" dirty="0"/>
              <a:t>end if;	</a:t>
            </a:r>
            <a:endParaRPr lang="en-GB" dirty="0"/>
          </a:p>
          <a:p>
            <a:pPr marL="0" indent="0">
              <a:buNone/>
            </a:pPr>
            <a:r>
              <a:rPr lang="en-US" dirty="0"/>
              <a:t>end if;</a:t>
            </a:r>
            <a:endParaRPr lang="en-GB" dirty="0"/>
          </a:p>
          <a:p>
            <a:pPr marL="0" indent="0">
              <a:buNone/>
            </a:pPr>
            <a:r>
              <a:rPr lang="en-US" dirty="0"/>
              <a:t>end process</a:t>
            </a:r>
            <a:endParaRPr lang="en-GB" dirty="0"/>
          </a:p>
        </p:txBody>
      </p:sp>
    </p:spTree>
    <p:extLst>
      <p:ext uri="{BB962C8B-B14F-4D97-AF65-F5344CB8AC3E}">
        <p14:creationId xmlns:p14="http://schemas.microsoft.com/office/powerpoint/2010/main" val="2696176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Waveforms</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639" y="2097088"/>
            <a:ext cx="10563546" cy="4451048"/>
          </a:xfrm>
        </p:spPr>
      </p:pic>
    </p:spTree>
    <p:extLst>
      <p:ext uri="{BB962C8B-B14F-4D97-AF65-F5344CB8AC3E}">
        <p14:creationId xmlns:p14="http://schemas.microsoft.com/office/powerpoint/2010/main" val="368909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704" y="258300"/>
            <a:ext cx="9905998" cy="1478570"/>
          </a:xfrm>
        </p:spPr>
        <p:txBody>
          <a:bodyPr/>
          <a:lstStyle/>
          <a:p>
            <a:r>
              <a:rPr lang="en-US" dirty="0" smtClean="0"/>
              <a:t>Waveforms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59" y="1515198"/>
            <a:ext cx="11784250" cy="4947324"/>
          </a:xfrm>
        </p:spPr>
      </p:pic>
    </p:spTree>
    <p:extLst>
      <p:ext uri="{BB962C8B-B14F-4D97-AF65-F5344CB8AC3E}">
        <p14:creationId xmlns:p14="http://schemas.microsoft.com/office/powerpoint/2010/main" val="34574593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704" y="258300"/>
            <a:ext cx="9905998" cy="1478570"/>
          </a:xfrm>
        </p:spPr>
        <p:txBody>
          <a:bodyPr/>
          <a:lstStyle/>
          <a:p>
            <a:r>
              <a:rPr lang="en-US" dirty="0" smtClean="0"/>
              <a:t>Waveforms</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585" y="1736870"/>
            <a:ext cx="11258235" cy="4788621"/>
          </a:xfrm>
        </p:spPr>
      </p:pic>
    </p:spTree>
    <p:extLst>
      <p:ext uri="{BB962C8B-B14F-4D97-AF65-F5344CB8AC3E}">
        <p14:creationId xmlns:p14="http://schemas.microsoft.com/office/powerpoint/2010/main" val="1870451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RTL </a:t>
            </a:r>
            <a:r>
              <a:rPr lang="en-US" dirty="0" err="1" smtClean="0"/>
              <a:t>SChematic</a:t>
            </a:r>
            <a:endParaRPr lang="en-GB"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05352" y="2249488"/>
            <a:ext cx="3378122" cy="3541712"/>
          </a:xfrm>
        </p:spPr>
      </p:pic>
    </p:spTree>
    <p:extLst>
      <p:ext uri="{BB962C8B-B14F-4D97-AF65-F5344CB8AC3E}">
        <p14:creationId xmlns:p14="http://schemas.microsoft.com/office/powerpoint/2010/main" val="350697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1551564"/>
          </a:xfrm>
        </p:spPr>
        <p:txBody>
          <a:bodyPr/>
          <a:lstStyle/>
          <a:p>
            <a:r>
              <a:rPr lang="en-US" dirty="0" smtClean="0"/>
              <a:t>Advantages of smart car parking system</a:t>
            </a:r>
            <a:endParaRPr lang="en-GB" dirty="0"/>
          </a:p>
        </p:txBody>
      </p:sp>
      <p:sp>
        <p:nvSpPr>
          <p:cNvPr id="3" name="Subtitle 2"/>
          <p:cNvSpPr>
            <a:spLocks noGrp="1"/>
          </p:cNvSpPr>
          <p:nvPr>
            <p:ph type="subTitle" idx="1"/>
          </p:nvPr>
        </p:nvSpPr>
        <p:spPr>
          <a:xfrm>
            <a:off x="1876424" y="2673927"/>
            <a:ext cx="8791575" cy="3948545"/>
          </a:xfrm>
        </p:spPr>
        <p:txBody>
          <a:bodyPr>
            <a:normAutofit/>
          </a:bodyPr>
          <a:lstStyle/>
          <a:p>
            <a:r>
              <a:rPr lang="en-US" dirty="0"/>
              <a:t>• Accurately predict and sense spot/vehicle occupancy in real-time.</a:t>
            </a:r>
          </a:p>
          <a:p>
            <a:r>
              <a:rPr lang="en-US" dirty="0"/>
              <a:t>• Guides residents and visitors to available parking.</a:t>
            </a:r>
          </a:p>
          <a:p>
            <a:r>
              <a:rPr lang="en-GB" dirty="0"/>
              <a:t>• Optimize Parking Space Usage</a:t>
            </a:r>
          </a:p>
          <a:p>
            <a:r>
              <a:rPr lang="en-US" dirty="0" smtClean="0"/>
              <a:t>• </a:t>
            </a:r>
            <a:r>
              <a:rPr lang="en-US" dirty="0"/>
              <a:t>Help traffic in the city flow more freely leveraging </a:t>
            </a:r>
            <a:r>
              <a:rPr lang="en-US" dirty="0" err="1"/>
              <a:t>IoT</a:t>
            </a:r>
            <a:r>
              <a:rPr lang="en-US" dirty="0"/>
              <a:t> technology</a:t>
            </a:r>
            <a:r>
              <a:rPr lang="en-US" dirty="0" smtClean="0"/>
              <a:t>.</a:t>
            </a:r>
            <a:endParaRPr lang="en-GB" dirty="0"/>
          </a:p>
          <a:p>
            <a:r>
              <a:rPr lang="en-US" dirty="0"/>
              <a:t>• Smart Parking plays a major role in creating better urban</a:t>
            </a:r>
          </a:p>
          <a:p>
            <a:r>
              <a:rPr lang="en-US" dirty="0"/>
              <a:t>environment by reducing the emission of CO2 and other pollutants</a:t>
            </a:r>
            <a:endParaRPr lang="en-GB" dirty="0"/>
          </a:p>
        </p:txBody>
      </p:sp>
    </p:spTree>
    <p:extLst>
      <p:ext uri="{BB962C8B-B14F-4D97-AF65-F5344CB8AC3E}">
        <p14:creationId xmlns:p14="http://schemas.microsoft.com/office/powerpoint/2010/main" val="105659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GB" dirty="0"/>
          </a:p>
        </p:txBody>
      </p:sp>
      <p:sp>
        <p:nvSpPr>
          <p:cNvPr id="3" name="Content Placeholder 2"/>
          <p:cNvSpPr>
            <a:spLocks noGrp="1"/>
          </p:cNvSpPr>
          <p:nvPr>
            <p:ph idx="1"/>
          </p:nvPr>
        </p:nvSpPr>
        <p:spPr/>
        <p:txBody>
          <a:bodyPr>
            <a:normAutofit fontScale="92500" lnSpcReduction="10000"/>
          </a:bodyPr>
          <a:lstStyle/>
          <a:p>
            <a:r>
              <a:rPr lang="en-US" dirty="0"/>
              <a:t>Conventionally, car parking systems do not have any intelligent monitoring. Parking lots are monitored by human beings. All vehicles enter into the parking and waste time searching for parking slots. Sometimes this can create blockages. Conditions worsen when there are multiple parking lanes and each lane has multiple parking slots. Use of automated system for car parking monitoring will reduce human efforts. 1. The system has to increment whenever a car is coming into the parking lot</a:t>
            </a:r>
            <a:r>
              <a:rPr lang="en-US" dirty="0" smtClean="0"/>
              <a:t>.</a:t>
            </a:r>
          </a:p>
          <a:p>
            <a:pPr marL="0" indent="0">
              <a:buNone/>
            </a:pPr>
            <a:r>
              <a:rPr lang="en-US" dirty="0" smtClean="0"/>
              <a:t> </a:t>
            </a:r>
            <a:r>
              <a:rPr lang="en-US" dirty="0" smtClean="0"/>
              <a:t>  2</a:t>
            </a:r>
            <a:r>
              <a:rPr lang="en-US" dirty="0"/>
              <a:t>. When a car leaves, the system has to decrement by 1 from the total count. </a:t>
            </a:r>
            <a:endParaRPr lang="en-US" dirty="0" smtClean="0"/>
          </a:p>
          <a:p>
            <a:pPr marL="0" indent="0">
              <a:buNone/>
            </a:pPr>
            <a:r>
              <a:rPr lang="en-US" dirty="0" smtClean="0"/>
              <a:t>   3</a:t>
            </a:r>
            <a:r>
              <a:rPr lang="en-US" dirty="0"/>
              <a:t>. Assume parking lot is finite (restricted the limit of parking spots to be 1024)</a:t>
            </a:r>
            <a:endParaRPr lang="en-GB" dirty="0"/>
          </a:p>
        </p:txBody>
      </p:sp>
    </p:spTree>
    <p:extLst>
      <p:ext uri="{BB962C8B-B14F-4D97-AF65-F5344CB8AC3E}">
        <p14:creationId xmlns:p14="http://schemas.microsoft.com/office/powerpoint/2010/main" val="1695652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CONclusion</a:t>
            </a:r>
            <a:endParaRPr lang="en-GB" dirty="0"/>
          </a:p>
        </p:txBody>
      </p:sp>
      <p:sp>
        <p:nvSpPr>
          <p:cNvPr id="3" name="Content Placeholder 2"/>
          <p:cNvSpPr>
            <a:spLocks noGrp="1"/>
          </p:cNvSpPr>
          <p:nvPr>
            <p:ph idx="1"/>
          </p:nvPr>
        </p:nvSpPr>
        <p:spPr/>
        <p:txBody>
          <a:bodyPr/>
          <a:lstStyle/>
          <a:p>
            <a:r>
              <a:rPr lang="en-US" dirty="0" smtClean="0"/>
              <a:t>Algorithm is implemented using VHDL language</a:t>
            </a:r>
          </a:p>
          <a:p>
            <a:r>
              <a:rPr lang="en-US" dirty="0" smtClean="0"/>
              <a:t>using Xilinx 14.2 ISE interface</a:t>
            </a:r>
          </a:p>
          <a:p>
            <a:endParaRPr lang="en-US" dirty="0" smtClean="0"/>
          </a:p>
        </p:txBody>
      </p:sp>
    </p:spTree>
    <p:extLst>
      <p:ext uri="{BB962C8B-B14F-4D97-AF65-F5344CB8AC3E}">
        <p14:creationId xmlns:p14="http://schemas.microsoft.com/office/powerpoint/2010/main" val="1873422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GB" dirty="0"/>
          </a:p>
        </p:txBody>
      </p:sp>
      <p:sp>
        <p:nvSpPr>
          <p:cNvPr id="3" name="Content Placeholder 2"/>
          <p:cNvSpPr>
            <a:spLocks noGrp="1"/>
          </p:cNvSpPr>
          <p:nvPr>
            <p:ph idx="1"/>
          </p:nvPr>
        </p:nvSpPr>
        <p:spPr/>
        <p:txBody>
          <a:bodyPr/>
          <a:lstStyle/>
          <a:p>
            <a:r>
              <a:rPr lang="en-US" dirty="0"/>
              <a:t>Automated parking system by Lina Lo in </a:t>
            </a:r>
            <a:r>
              <a:rPr lang="en-US" dirty="0" smtClean="0"/>
              <a:t>2012</a:t>
            </a:r>
          </a:p>
          <a:p>
            <a:r>
              <a:rPr lang="en-GB" dirty="0"/>
              <a:t>Smart Parking System with Image Processing Facility by M.O. Reza, M.F. Ismail, A.A. </a:t>
            </a:r>
            <a:r>
              <a:rPr lang="en-GB" dirty="0" err="1"/>
              <a:t>Rokoni</a:t>
            </a:r>
            <a:r>
              <a:rPr lang="en-GB" dirty="0"/>
              <a:t>, M.A.R. Sarkar in 2012</a:t>
            </a:r>
            <a:r>
              <a:rPr lang="en-GB" dirty="0" smtClean="0"/>
              <a:t>.</a:t>
            </a:r>
          </a:p>
          <a:p>
            <a:r>
              <a:rPr lang="en-US" dirty="0"/>
              <a:t>Smart Parking Applications Using RFID Technology by </a:t>
            </a:r>
            <a:r>
              <a:rPr lang="en-US" dirty="0" err="1"/>
              <a:t>Zeydin</a:t>
            </a:r>
            <a:r>
              <a:rPr lang="en-US" dirty="0"/>
              <a:t> PALA and </a:t>
            </a:r>
            <a:r>
              <a:rPr lang="en-US" dirty="0" err="1"/>
              <a:t>Nihat</a:t>
            </a:r>
            <a:r>
              <a:rPr lang="en-US" dirty="0"/>
              <a:t> INAN in 2009 IEEE </a:t>
            </a:r>
            <a:r>
              <a:rPr lang="en-US" dirty="0" smtClean="0"/>
              <a:t>explore</a:t>
            </a:r>
          </a:p>
          <a:p>
            <a:r>
              <a:rPr lang="en-US" dirty="0"/>
              <a:t>Smart Parking by </a:t>
            </a:r>
            <a:r>
              <a:rPr lang="en-US" dirty="0" err="1"/>
              <a:t>Gongjun</a:t>
            </a:r>
            <a:r>
              <a:rPr lang="en-US" dirty="0"/>
              <a:t> Yan </a:t>
            </a:r>
            <a:r>
              <a:rPr lang="en-US" dirty="0" err="1"/>
              <a:t>Weiming</a:t>
            </a:r>
            <a:r>
              <a:rPr lang="en-US" dirty="0"/>
              <a:t> </a:t>
            </a:r>
            <a:endParaRPr lang="en-GB" dirty="0"/>
          </a:p>
        </p:txBody>
      </p:sp>
    </p:spTree>
    <p:extLst>
      <p:ext uri="{BB962C8B-B14F-4D97-AF65-F5344CB8AC3E}">
        <p14:creationId xmlns:p14="http://schemas.microsoft.com/office/powerpoint/2010/main" val="4045210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631" y="2696699"/>
            <a:ext cx="9905998" cy="1478570"/>
          </a:xfrm>
        </p:spPr>
        <p:txBody>
          <a:bodyPr>
            <a:noAutofit/>
          </a:bodyPr>
          <a:lstStyle/>
          <a:p>
            <a:r>
              <a:rPr lang="en-US" sz="13600" dirty="0" smtClean="0"/>
              <a:t>THANK YOU</a:t>
            </a:r>
            <a:endParaRPr lang="en-GB" sz="13600" dirty="0"/>
          </a:p>
        </p:txBody>
      </p:sp>
    </p:spTree>
    <p:extLst>
      <p:ext uri="{BB962C8B-B14F-4D97-AF65-F5344CB8AC3E}">
        <p14:creationId xmlns:p14="http://schemas.microsoft.com/office/powerpoint/2010/main" val="1856327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Multicar parking system</a:t>
            </a:r>
            <a:endParaRPr lang="en-GB" dirty="0"/>
          </a:p>
        </p:txBody>
      </p:sp>
      <p:pic>
        <p:nvPicPr>
          <p:cNvPr id="4" name="Content Placeholder 3" descr="multilevel_car_park.jpg"/>
          <p:cNvPicPr>
            <a:picLocks noChangeAspect="1"/>
          </p:cNvPicPr>
          <p:nvPr/>
        </p:nvPicPr>
        <p:blipFill>
          <a:blip r:embed="rId2"/>
          <a:stretch>
            <a:fillRect/>
          </a:stretch>
        </p:blipFill>
        <p:spPr>
          <a:xfrm>
            <a:off x="3624695" y="1857376"/>
            <a:ext cx="5753100" cy="3933825"/>
          </a:xfrm>
          <a:prstGeom prst="rect">
            <a:avLst/>
          </a:prstGeom>
        </p:spPr>
      </p:pic>
    </p:spTree>
    <p:extLst>
      <p:ext uri="{BB962C8B-B14F-4D97-AF65-F5344CB8AC3E}">
        <p14:creationId xmlns:p14="http://schemas.microsoft.com/office/powerpoint/2010/main" val="1809169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Traditional car parking system</a:t>
            </a:r>
            <a:endParaRPr lang="en-GB" dirty="0"/>
          </a:p>
        </p:txBody>
      </p:sp>
      <p:sp>
        <p:nvSpPr>
          <p:cNvPr id="3" name="Content Placeholder 2"/>
          <p:cNvSpPr>
            <a:spLocks noGrp="1"/>
          </p:cNvSpPr>
          <p:nvPr>
            <p:ph idx="1"/>
          </p:nvPr>
        </p:nvSpPr>
        <p:spPr/>
        <p:txBody>
          <a:bodyPr/>
          <a:lstStyle/>
          <a:p>
            <a:endParaRPr lang="en-GB"/>
          </a:p>
        </p:txBody>
      </p:sp>
      <p:pic>
        <p:nvPicPr>
          <p:cNvPr id="4" name="Content Placeholder 5" descr="car-park-header.jpg"/>
          <p:cNvPicPr>
            <a:picLocks noChangeAspect="1"/>
          </p:cNvPicPr>
          <p:nvPr/>
        </p:nvPicPr>
        <p:blipFill>
          <a:blip r:embed="rId2"/>
          <a:stretch>
            <a:fillRect/>
          </a:stretch>
        </p:blipFill>
        <p:spPr>
          <a:xfrm>
            <a:off x="1960418" y="1814946"/>
            <a:ext cx="7467601" cy="4648200"/>
          </a:xfrm>
          <a:prstGeom prst="rect">
            <a:avLst/>
          </a:prstGeom>
        </p:spPr>
      </p:pic>
    </p:spTree>
    <p:extLst>
      <p:ext uri="{BB962C8B-B14F-4D97-AF65-F5344CB8AC3E}">
        <p14:creationId xmlns:p14="http://schemas.microsoft.com/office/powerpoint/2010/main" val="3674521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GB" dirty="0"/>
          </a:p>
        </p:txBody>
      </p:sp>
      <p:sp>
        <p:nvSpPr>
          <p:cNvPr id="3" name="Content Placeholder 2"/>
          <p:cNvSpPr>
            <a:spLocks noGrp="1"/>
          </p:cNvSpPr>
          <p:nvPr>
            <p:ph idx="1"/>
          </p:nvPr>
        </p:nvSpPr>
        <p:spPr/>
        <p:txBody>
          <a:bodyPr/>
          <a:lstStyle/>
          <a:p>
            <a:r>
              <a:rPr lang="en-US" dirty="0"/>
              <a:t>Increase </a:t>
            </a:r>
            <a:r>
              <a:rPr lang="en-US" dirty="0" smtClean="0"/>
              <a:t>in population implies Number of </a:t>
            </a:r>
            <a:r>
              <a:rPr lang="en-US" dirty="0" err="1" smtClean="0"/>
              <a:t>Automoblies</a:t>
            </a:r>
            <a:r>
              <a:rPr lang="en-US" dirty="0" smtClean="0"/>
              <a:t> increase</a:t>
            </a:r>
          </a:p>
          <a:p>
            <a:pPr marL="0" indent="0">
              <a:buNone/>
            </a:pPr>
            <a:endParaRPr lang="en-US" dirty="0" smtClean="0"/>
          </a:p>
          <a:p>
            <a:r>
              <a:rPr lang="en-US" dirty="0" smtClean="0"/>
              <a:t>Need of Automatic Car parking system</a:t>
            </a:r>
          </a:p>
          <a:p>
            <a:pPr lvl="1"/>
            <a:r>
              <a:rPr lang="en-US" dirty="0" smtClean="0"/>
              <a:t>Reduce Strain</a:t>
            </a:r>
          </a:p>
        </p:txBody>
      </p:sp>
    </p:spTree>
    <p:extLst>
      <p:ext uri="{BB962C8B-B14F-4D97-AF65-F5344CB8AC3E}">
        <p14:creationId xmlns:p14="http://schemas.microsoft.com/office/powerpoint/2010/main" val="1368853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GB" dirty="0"/>
          </a:p>
        </p:txBody>
      </p:sp>
      <p:sp>
        <p:nvSpPr>
          <p:cNvPr id="3" name="Content Placeholder 2"/>
          <p:cNvSpPr>
            <a:spLocks noGrp="1"/>
          </p:cNvSpPr>
          <p:nvPr>
            <p:ph idx="1"/>
          </p:nvPr>
        </p:nvSpPr>
        <p:spPr/>
        <p:txBody>
          <a:bodyPr/>
          <a:lstStyle/>
          <a:p>
            <a:r>
              <a:rPr lang="en-US" dirty="0" smtClean="0"/>
              <a:t>Store the count of the number of cars in a variable</a:t>
            </a:r>
          </a:p>
          <a:p>
            <a:r>
              <a:rPr lang="en-US" dirty="0" smtClean="0"/>
              <a:t>Whenever a new car comes:</a:t>
            </a:r>
          </a:p>
          <a:p>
            <a:pPr lvl="1"/>
            <a:r>
              <a:rPr lang="en-US" dirty="0" smtClean="0"/>
              <a:t>If count of cars less than the maximum limit:</a:t>
            </a:r>
          </a:p>
          <a:p>
            <a:pPr lvl="2"/>
            <a:r>
              <a:rPr lang="en-US" dirty="0" smtClean="0"/>
              <a:t>Allow car into parking area and increase the count</a:t>
            </a:r>
          </a:p>
          <a:p>
            <a:pPr lvl="1"/>
            <a:r>
              <a:rPr lang="en-US" dirty="0" smtClean="0"/>
              <a:t>Else close the gate</a:t>
            </a:r>
          </a:p>
          <a:p>
            <a:r>
              <a:rPr lang="en-US" dirty="0"/>
              <a:t>Whenever a car leaves from the parking area</a:t>
            </a:r>
          </a:p>
          <a:p>
            <a:pPr lvl="1"/>
            <a:r>
              <a:rPr lang="en-US" dirty="0"/>
              <a:t>Decrease the count by one</a:t>
            </a:r>
          </a:p>
          <a:p>
            <a:pPr lvl="1"/>
            <a:endParaRPr lang="en-US" dirty="0"/>
          </a:p>
          <a:p>
            <a:pPr lvl="1"/>
            <a:endParaRPr lang="en-US" dirty="0"/>
          </a:p>
          <a:p>
            <a:pPr marL="914400" lvl="2" indent="0">
              <a:buNone/>
            </a:pPr>
            <a:endParaRPr lang="en-US" dirty="0"/>
          </a:p>
        </p:txBody>
      </p:sp>
    </p:spTree>
    <p:extLst>
      <p:ext uri="{BB962C8B-B14F-4D97-AF65-F5344CB8AC3E}">
        <p14:creationId xmlns:p14="http://schemas.microsoft.com/office/powerpoint/2010/main" val="2248758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State table</a:t>
            </a:r>
            <a:endParaRPr lang="en-GB"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1485666"/>
              </p:ext>
            </p:extLst>
          </p:nvPr>
        </p:nvGraphicFramePr>
        <p:xfrm>
          <a:off x="2873231" y="2291052"/>
          <a:ext cx="5688878" cy="3337560"/>
        </p:xfrm>
        <a:graphic>
          <a:graphicData uri="http://schemas.openxmlformats.org/drawingml/2006/table">
            <a:tbl>
              <a:tblPr firstRow="1" bandRow="1">
                <a:tableStyleId>{073A0DAA-6AF3-43AB-8588-CEC1D06C72B9}</a:tableStyleId>
              </a:tblPr>
              <a:tblGrid>
                <a:gridCol w="1238250">
                  <a:extLst>
                    <a:ext uri="{9D8B030D-6E8A-4147-A177-3AD203B41FA5}">
                      <a16:colId xmlns:a16="http://schemas.microsoft.com/office/drawing/2014/main" val="907075150"/>
                    </a:ext>
                  </a:extLst>
                </a:gridCol>
                <a:gridCol w="1238250">
                  <a:extLst>
                    <a:ext uri="{9D8B030D-6E8A-4147-A177-3AD203B41FA5}">
                      <a16:colId xmlns:a16="http://schemas.microsoft.com/office/drawing/2014/main" val="62735364"/>
                    </a:ext>
                  </a:extLst>
                </a:gridCol>
                <a:gridCol w="1238250">
                  <a:extLst>
                    <a:ext uri="{9D8B030D-6E8A-4147-A177-3AD203B41FA5}">
                      <a16:colId xmlns:a16="http://schemas.microsoft.com/office/drawing/2014/main" val="3559902846"/>
                    </a:ext>
                  </a:extLst>
                </a:gridCol>
                <a:gridCol w="1974128">
                  <a:extLst>
                    <a:ext uri="{9D8B030D-6E8A-4147-A177-3AD203B41FA5}">
                      <a16:colId xmlns:a16="http://schemas.microsoft.com/office/drawing/2014/main" val="3608826964"/>
                    </a:ext>
                  </a:extLst>
                </a:gridCol>
              </a:tblGrid>
              <a:tr h="370840">
                <a:tc>
                  <a:txBody>
                    <a:bodyPr/>
                    <a:lstStyle/>
                    <a:p>
                      <a:r>
                        <a:rPr lang="en-US" dirty="0" smtClean="0"/>
                        <a:t>A</a:t>
                      </a:r>
                      <a:endParaRPr lang="en-GB" dirty="0"/>
                    </a:p>
                  </a:txBody>
                  <a:tcPr/>
                </a:tc>
                <a:tc>
                  <a:txBody>
                    <a:bodyPr/>
                    <a:lstStyle/>
                    <a:p>
                      <a:r>
                        <a:rPr lang="en-US" dirty="0" smtClean="0"/>
                        <a:t>B</a:t>
                      </a:r>
                      <a:endParaRPr lang="en-GB" dirty="0"/>
                    </a:p>
                  </a:txBody>
                  <a:tcPr/>
                </a:tc>
                <a:tc>
                  <a:txBody>
                    <a:bodyPr/>
                    <a:lstStyle/>
                    <a:p>
                      <a:r>
                        <a:rPr lang="en-US" dirty="0" smtClean="0"/>
                        <a:t>Count</a:t>
                      </a:r>
                      <a:endParaRPr lang="en-GB" dirty="0"/>
                    </a:p>
                  </a:txBody>
                  <a:tcPr/>
                </a:tc>
                <a:tc>
                  <a:txBody>
                    <a:bodyPr/>
                    <a:lstStyle/>
                    <a:p>
                      <a:r>
                        <a:rPr lang="en-US" dirty="0" smtClean="0"/>
                        <a:t>Count New</a:t>
                      </a:r>
                      <a:endParaRPr lang="en-GB" dirty="0"/>
                    </a:p>
                  </a:txBody>
                  <a:tcPr/>
                </a:tc>
                <a:extLst>
                  <a:ext uri="{0D108BD9-81ED-4DB2-BD59-A6C34878D82A}">
                    <a16:rowId xmlns:a16="http://schemas.microsoft.com/office/drawing/2014/main" val="48688497"/>
                  </a:ext>
                </a:extLst>
              </a:tr>
              <a:tr h="370840">
                <a:tc>
                  <a:txBody>
                    <a:bodyPr/>
                    <a:lstStyle/>
                    <a:p>
                      <a:r>
                        <a:rPr lang="en-US" dirty="0" smtClean="0"/>
                        <a:t>1</a:t>
                      </a:r>
                      <a:endParaRPr lang="en-GB" dirty="0"/>
                    </a:p>
                  </a:txBody>
                  <a:tcPr/>
                </a:tc>
                <a:tc>
                  <a:txBody>
                    <a:bodyPr/>
                    <a:lstStyle/>
                    <a:p>
                      <a:r>
                        <a:rPr lang="en-US" dirty="0" smtClean="0"/>
                        <a:t>1</a:t>
                      </a:r>
                      <a:endParaRPr lang="en-GB" dirty="0"/>
                    </a:p>
                  </a:txBody>
                  <a:tcPr/>
                </a:tc>
                <a:tc>
                  <a:txBody>
                    <a:bodyPr/>
                    <a:lstStyle/>
                    <a:p>
                      <a:r>
                        <a:rPr lang="en-US" dirty="0" smtClean="0"/>
                        <a:t>&lt;1024</a:t>
                      </a:r>
                      <a:endParaRPr lang="en-GB" dirty="0"/>
                    </a:p>
                  </a:txBody>
                  <a:tcPr/>
                </a:tc>
                <a:tc>
                  <a:txBody>
                    <a:bodyPr/>
                    <a:lstStyle/>
                    <a:p>
                      <a:r>
                        <a:rPr lang="en-US" dirty="0" smtClean="0"/>
                        <a:t>Count</a:t>
                      </a:r>
                      <a:endParaRPr lang="en-GB" dirty="0"/>
                    </a:p>
                  </a:txBody>
                  <a:tcPr/>
                </a:tc>
                <a:extLst>
                  <a:ext uri="{0D108BD9-81ED-4DB2-BD59-A6C34878D82A}">
                    <a16:rowId xmlns:a16="http://schemas.microsoft.com/office/drawing/2014/main" val="2315787395"/>
                  </a:ext>
                </a:extLst>
              </a:tr>
              <a:tr h="370840">
                <a:tc>
                  <a:txBody>
                    <a:bodyPr/>
                    <a:lstStyle/>
                    <a:p>
                      <a:r>
                        <a:rPr lang="en-US" dirty="0" smtClean="0"/>
                        <a:t>1</a:t>
                      </a:r>
                      <a:endParaRPr lang="en-GB" dirty="0"/>
                    </a:p>
                  </a:txBody>
                  <a:tcPr/>
                </a:tc>
                <a:tc>
                  <a:txBody>
                    <a:bodyPr/>
                    <a:lstStyle/>
                    <a:p>
                      <a:r>
                        <a:rPr lang="en-US" dirty="0" smtClean="0"/>
                        <a:t>0</a:t>
                      </a:r>
                      <a:endParaRPr lang="en-GB" dirty="0"/>
                    </a:p>
                  </a:txBody>
                  <a:tcPr/>
                </a:tc>
                <a:tc>
                  <a:txBody>
                    <a:bodyPr/>
                    <a:lstStyle/>
                    <a:p>
                      <a:r>
                        <a:rPr lang="en-US" dirty="0" smtClean="0"/>
                        <a:t>&lt;1024</a:t>
                      </a:r>
                      <a:endParaRPr lang="en-GB" dirty="0"/>
                    </a:p>
                  </a:txBody>
                  <a:tcPr/>
                </a:tc>
                <a:tc>
                  <a:txBody>
                    <a:bodyPr/>
                    <a:lstStyle/>
                    <a:p>
                      <a:r>
                        <a:rPr lang="en-US" dirty="0" smtClean="0"/>
                        <a:t>Count+1</a:t>
                      </a:r>
                      <a:endParaRPr lang="en-GB" dirty="0"/>
                    </a:p>
                  </a:txBody>
                  <a:tcPr/>
                </a:tc>
                <a:extLst>
                  <a:ext uri="{0D108BD9-81ED-4DB2-BD59-A6C34878D82A}">
                    <a16:rowId xmlns:a16="http://schemas.microsoft.com/office/drawing/2014/main" val="2190656608"/>
                  </a:ext>
                </a:extLst>
              </a:tr>
              <a:tr h="370840">
                <a:tc>
                  <a:txBody>
                    <a:bodyPr/>
                    <a:lstStyle/>
                    <a:p>
                      <a:r>
                        <a:rPr lang="en-US" dirty="0" smtClean="0"/>
                        <a:t>0</a:t>
                      </a:r>
                      <a:endParaRPr lang="en-GB" dirty="0"/>
                    </a:p>
                  </a:txBody>
                  <a:tcPr/>
                </a:tc>
                <a:tc>
                  <a:txBody>
                    <a:bodyPr/>
                    <a:lstStyle/>
                    <a:p>
                      <a:r>
                        <a:rPr lang="en-US" dirty="0" smtClean="0"/>
                        <a:t>1</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&lt;1024</a:t>
                      </a:r>
                      <a:endParaRPr lang="en-GB" dirty="0" smtClean="0"/>
                    </a:p>
                  </a:txBody>
                  <a:tcPr/>
                </a:tc>
                <a:tc>
                  <a:txBody>
                    <a:bodyPr/>
                    <a:lstStyle/>
                    <a:p>
                      <a:r>
                        <a:rPr lang="en-US" dirty="0" smtClean="0"/>
                        <a:t>Count-1</a:t>
                      </a:r>
                      <a:endParaRPr lang="en-GB" dirty="0"/>
                    </a:p>
                  </a:txBody>
                  <a:tcPr/>
                </a:tc>
                <a:extLst>
                  <a:ext uri="{0D108BD9-81ED-4DB2-BD59-A6C34878D82A}">
                    <a16:rowId xmlns:a16="http://schemas.microsoft.com/office/drawing/2014/main" val="4049358399"/>
                  </a:ext>
                </a:extLst>
              </a:tr>
              <a:tr h="370840">
                <a:tc>
                  <a:txBody>
                    <a:bodyPr/>
                    <a:lstStyle/>
                    <a:p>
                      <a:r>
                        <a:rPr lang="en-US" dirty="0" smtClean="0"/>
                        <a:t>0</a:t>
                      </a:r>
                      <a:endParaRPr lang="en-GB" dirty="0"/>
                    </a:p>
                  </a:txBody>
                  <a:tcPr/>
                </a:tc>
                <a:tc>
                  <a:txBody>
                    <a:bodyPr/>
                    <a:lstStyle/>
                    <a:p>
                      <a:r>
                        <a:rPr lang="en-US" dirty="0" smtClean="0"/>
                        <a:t>0</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&lt;1024</a:t>
                      </a:r>
                      <a:endParaRPr lang="en-GB" dirty="0" smtClean="0"/>
                    </a:p>
                  </a:txBody>
                  <a:tcPr/>
                </a:tc>
                <a:tc>
                  <a:txBody>
                    <a:bodyPr/>
                    <a:lstStyle/>
                    <a:p>
                      <a:r>
                        <a:rPr lang="en-US" dirty="0" smtClean="0"/>
                        <a:t>Count</a:t>
                      </a:r>
                      <a:endParaRPr lang="en-GB" dirty="0"/>
                    </a:p>
                  </a:txBody>
                  <a:tcPr/>
                </a:tc>
                <a:extLst>
                  <a:ext uri="{0D108BD9-81ED-4DB2-BD59-A6C34878D82A}">
                    <a16:rowId xmlns:a16="http://schemas.microsoft.com/office/drawing/2014/main" val="617528450"/>
                  </a:ext>
                </a:extLst>
              </a:tr>
              <a:tr h="370840">
                <a:tc>
                  <a:txBody>
                    <a:bodyPr/>
                    <a:lstStyle/>
                    <a:p>
                      <a:r>
                        <a:rPr lang="en-US" dirty="0" smtClean="0"/>
                        <a:t>1</a:t>
                      </a:r>
                      <a:endParaRPr lang="en-GB" dirty="0"/>
                    </a:p>
                  </a:txBody>
                  <a:tcPr/>
                </a:tc>
                <a:tc>
                  <a:txBody>
                    <a:bodyPr/>
                    <a:lstStyle/>
                    <a:p>
                      <a:r>
                        <a:rPr lang="en-US" dirty="0" smtClean="0"/>
                        <a:t>1</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=1024</a:t>
                      </a:r>
                      <a:endParaRPr lang="en-GB" dirty="0" smtClean="0"/>
                    </a:p>
                  </a:txBody>
                  <a:tcPr/>
                </a:tc>
                <a:tc>
                  <a:txBody>
                    <a:bodyPr/>
                    <a:lstStyle/>
                    <a:p>
                      <a:r>
                        <a:rPr lang="en-US" dirty="0" smtClean="0"/>
                        <a:t>Count</a:t>
                      </a:r>
                      <a:endParaRPr lang="en-GB" dirty="0"/>
                    </a:p>
                  </a:txBody>
                  <a:tcPr/>
                </a:tc>
                <a:extLst>
                  <a:ext uri="{0D108BD9-81ED-4DB2-BD59-A6C34878D82A}">
                    <a16:rowId xmlns:a16="http://schemas.microsoft.com/office/drawing/2014/main" val="2314273852"/>
                  </a:ext>
                </a:extLst>
              </a:tr>
              <a:tr h="370840">
                <a:tc>
                  <a:txBody>
                    <a:bodyPr/>
                    <a:lstStyle/>
                    <a:p>
                      <a:r>
                        <a:rPr lang="en-US" dirty="0" smtClean="0"/>
                        <a:t>1</a:t>
                      </a:r>
                      <a:endParaRPr lang="en-GB" dirty="0"/>
                    </a:p>
                  </a:txBody>
                  <a:tcPr/>
                </a:tc>
                <a:tc>
                  <a:txBody>
                    <a:bodyPr/>
                    <a:lstStyle/>
                    <a:p>
                      <a:r>
                        <a:rPr lang="en-US" dirty="0" smtClean="0"/>
                        <a:t>0</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=1024</a:t>
                      </a:r>
                      <a:endParaRPr lang="en-GB" dirty="0" smtClean="0"/>
                    </a:p>
                  </a:txBody>
                  <a:tcPr/>
                </a:tc>
                <a:tc>
                  <a:txBody>
                    <a:bodyPr/>
                    <a:lstStyle/>
                    <a:p>
                      <a:r>
                        <a:rPr lang="en-US" dirty="0" smtClean="0"/>
                        <a:t>Count</a:t>
                      </a:r>
                      <a:endParaRPr lang="en-GB" dirty="0"/>
                    </a:p>
                  </a:txBody>
                  <a:tcPr/>
                </a:tc>
                <a:extLst>
                  <a:ext uri="{0D108BD9-81ED-4DB2-BD59-A6C34878D82A}">
                    <a16:rowId xmlns:a16="http://schemas.microsoft.com/office/drawing/2014/main" val="647722452"/>
                  </a:ext>
                </a:extLst>
              </a:tr>
              <a:tr h="370840">
                <a:tc>
                  <a:txBody>
                    <a:bodyPr/>
                    <a:lstStyle/>
                    <a:p>
                      <a:r>
                        <a:rPr lang="en-US" dirty="0" smtClean="0"/>
                        <a:t>0</a:t>
                      </a:r>
                      <a:endParaRPr lang="en-GB" dirty="0"/>
                    </a:p>
                  </a:txBody>
                  <a:tcPr/>
                </a:tc>
                <a:tc>
                  <a:txBody>
                    <a:bodyPr/>
                    <a:lstStyle/>
                    <a:p>
                      <a:r>
                        <a:rPr lang="en-US" dirty="0" smtClean="0"/>
                        <a:t>1</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=1024</a:t>
                      </a:r>
                      <a:endParaRPr lang="en-GB" dirty="0" smtClean="0"/>
                    </a:p>
                  </a:txBody>
                  <a:tcPr/>
                </a:tc>
                <a:tc>
                  <a:txBody>
                    <a:bodyPr/>
                    <a:lstStyle/>
                    <a:p>
                      <a:r>
                        <a:rPr lang="en-US" dirty="0" smtClean="0"/>
                        <a:t>Count-1</a:t>
                      </a:r>
                      <a:endParaRPr lang="en-GB" dirty="0"/>
                    </a:p>
                  </a:txBody>
                  <a:tcPr/>
                </a:tc>
                <a:extLst>
                  <a:ext uri="{0D108BD9-81ED-4DB2-BD59-A6C34878D82A}">
                    <a16:rowId xmlns:a16="http://schemas.microsoft.com/office/drawing/2014/main" val="449782867"/>
                  </a:ext>
                </a:extLst>
              </a:tr>
              <a:tr h="370840">
                <a:tc>
                  <a:txBody>
                    <a:bodyPr/>
                    <a:lstStyle/>
                    <a:p>
                      <a:r>
                        <a:rPr lang="en-US" dirty="0" smtClean="0"/>
                        <a:t>0</a:t>
                      </a:r>
                      <a:endParaRPr lang="en-GB" dirty="0"/>
                    </a:p>
                  </a:txBody>
                  <a:tcPr/>
                </a:tc>
                <a:tc>
                  <a:txBody>
                    <a:bodyPr/>
                    <a:lstStyle/>
                    <a:p>
                      <a:r>
                        <a:rPr lang="en-US" dirty="0" smtClean="0"/>
                        <a:t>0</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=1024</a:t>
                      </a:r>
                      <a:endParaRPr lang="en-GB" dirty="0" smtClean="0"/>
                    </a:p>
                  </a:txBody>
                  <a:tcPr/>
                </a:tc>
                <a:tc>
                  <a:txBody>
                    <a:bodyPr/>
                    <a:lstStyle/>
                    <a:p>
                      <a:r>
                        <a:rPr lang="en-US" dirty="0" smtClean="0"/>
                        <a:t>Count</a:t>
                      </a:r>
                      <a:endParaRPr lang="en-GB" dirty="0"/>
                    </a:p>
                  </a:txBody>
                  <a:tcPr/>
                </a:tc>
                <a:extLst>
                  <a:ext uri="{0D108BD9-81ED-4DB2-BD59-A6C34878D82A}">
                    <a16:rowId xmlns:a16="http://schemas.microsoft.com/office/drawing/2014/main" val="481123583"/>
                  </a:ext>
                </a:extLst>
              </a:tr>
            </a:tbl>
          </a:graphicData>
        </a:graphic>
      </p:graphicFrame>
    </p:spTree>
    <p:extLst>
      <p:ext uri="{BB962C8B-B14F-4D97-AF65-F5344CB8AC3E}">
        <p14:creationId xmlns:p14="http://schemas.microsoft.com/office/powerpoint/2010/main" val="3759677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1528" y="20215"/>
            <a:ext cx="9905998" cy="1478570"/>
          </a:xfrm>
        </p:spPr>
        <p:txBody>
          <a:bodyPr/>
          <a:lstStyle/>
          <a:p>
            <a:r>
              <a:rPr lang="en-US" dirty="0" smtClean="0"/>
              <a:t>State diagram</a:t>
            </a:r>
            <a:endParaRPr lang="en-GB" dirty="0"/>
          </a:p>
        </p:txBody>
      </p:sp>
      <p:sp>
        <p:nvSpPr>
          <p:cNvPr id="23" name="Oval 22"/>
          <p:cNvSpPr/>
          <p:nvPr/>
        </p:nvSpPr>
        <p:spPr>
          <a:xfrm>
            <a:off x="2745997" y="5611091"/>
            <a:ext cx="1435532"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Past state</a:t>
            </a:r>
            <a:endParaRPr lang="en-GB" dirty="0"/>
          </a:p>
        </p:txBody>
      </p:sp>
      <p:sp>
        <p:nvSpPr>
          <p:cNvPr id="24" name="Oval 23"/>
          <p:cNvSpPr/>
          <p:nvPr/>
        </p:nvSpPr>
        <p:spPr>
          <a:xfrm>
            <a:off x="5316014" y="3117274"/>
            <a:ext cx="1435532"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 State</a:t>
            </a:r>
            <a:endParaRPr lang="en-GB" dirty="0"/>
          </a:p>
        </p:txBody>
      </p:sp>
      <p:sp>
        <p:nvSpPr>
          <p:cNvPr id="25" name="Oval 24"/>
          <p:cNvSpPr/>
          <p:nvPr/>
        </p:nvSpPr>
        <p:spPr>
          <a:xfrm>
            <a:off x="8204685" y="5537926"/>
            <a:ext cx="1435532" cy="1246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 State</a:t>
            </a:r>
            <a:endParaRPr lang="en-GB" dirty="0"/>
          </a:p>
        </p:txBody>
      </p:sp>
      <p:cxnSp>
        <p:nvCxnSpPr>
          <p:cNvPr id="29" name="Curved Connector 28"/>
          <p:cNvCxnSpPr>
            <a:stCxn id="24" idx="5"/>
            <a:endCxn id="25" idx="1"/>
          </p:cNvCxnSpPr>
          <p:nvPr/>
        </p:nvCxnSpPr>
        <p:spPr>
          <a:xfrm rot="16200000" flipH="1">
            <a:off x="6708638" y="4014255"/>
            <a:ext cx="1538955" cy="18735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15082" y="4734993"/>
            <a:ext cx="732893" cy="646331"/>
          </a:xfrm>
          <a:prstGeom prst="rect">
            <a:avLst/>
          </a:prstGeom>
          <a:noFill/>
        </p:spPr>
        <p:txBody>
          <a:bodyPr wrap="none" rtlCol="0">
            <a:spAutoFit/>
          </a:bodyPr>
          <a:lstStyle/>
          <a:p>
            <a:r>
              <a:rPr lang="en-US" dirty="0" smtClean="0"/>
              <a:t>A = 0</a:t>
            </a:r>
          </a:p>
          <a:p>
            <a:r>
              <a:rPr lang="en-US" dirty="0" smtClean="0"/>
              <a:t>B = 1</a:t>
            </a:r>
            <a:endParaRPr lang="en-GB" dirty="0"/>
          </a:p>
        </p:txBody>
      </p:sp>
      <p:cxnSp>
        <p:nvCxnSpPr>
          <p:cNvPr id="34" name="Curved Connector 33"/>
          <p:cNvCxnSpPr>
            <a:stCxn id="24" idx="3"/>
            <a:endCxn id="23" idx="7"/>
          </p:cNvCxnSpPr>
          <p:nvPr/>
        </p:nvCxnSpPr>
        <p:spPr>
          <a:xfrm rot="5400000">
            <a:off x="3942712" y="4210166"/>
            <a:ext cx="1612120" cy="15549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312655" y="4378667"/>
            <a:ext cx="732893" cy="646331"/>
          </a:xfrm>
          <a:prstGeom prst="rect">
            <a:avLst/>
          </a:prstGeom>
          <a:noFill/>
        </p:spPr>
        <p:txBody>
          <a:bodyPr wrap="none" rtlCol="0">
            <a:spAutoFit/>
          </a:bodyPr>
          <a:lstStyle/>
          <a:p>
            <a:r>
              <a:rPr lang="en-US" dirty="0" smtClean="0"/>
              <a:t>A = 1</a:t>
            </a:r>
          </a:p>
          <a:p>
            <a:r>
              <a:rPr lang="en-US" dirty="0" smtClean="0"/>
              <a:t>B = 0</a:t>
            </a:r>
            <a:endParaRPr lang="en-GB" dirty="0"/>
          </a:p>
        </p:txBody>
      </p:sp>
      <p:sp>
        <p:nvSpPr>
          <p:cNvPr id="41" name="Arc 40"/>
          <p:cNvSpPr/>
          <p:nvPr/>
        </p:nvSpPr>
        <p:spPr>
          <a:xfrm>
            <a:off x="5526244" y="3529018"/>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 name="Arc 41"/>
          <p:cNvSpPr/>
          <p:nvPr/>
        </p:nvSpPr>
        <p:spPr>
          <a:xfrm>
            <a:off x="5576580" y="3296685"/>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52" name="Curved Connector 51"/>
          <p:cNvCxnSpPr>
            <a:stCxn id="24" idx="2"/>
            <a:endCxn id="24" idx="6"/>
          </p:cNvCxnSpPr>
          <p:nvPr/>
        </p:nvCxnSpPr>
        <p:spPr>
          <a:xfrm rot="10800000" flipH="1">
            <a:off x="5316014" y="3740729"/>
            <a:ext cx="1435532" cy="12700"/>
          </a:xfrm>
          <a:prstGeom prst="curvedConnector5">
            <a:avLst>
              <a:gd name="adj1" fmla="val -15924"/>
              <a:gd name="adj2" fmla="val 11836362"/>
              <a:gd name="adj3" fmla="val 115924"/>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707751" y="1597331"/>
            <a:ext cx="732893" cy="646331"/>
          </a:xfrm>
          <a:prstGeom prst="rect">
            <a:avLst/>
          </a:prstGeom>
          <a:noFill/>
        </p:spPr>
        <p:txBody>
          <a:bodyPr wrap="none" rtlCol="0">
            <a:spAutoFit/>
          </a:bodyPr>
          <a:lstStyle/>
          <a:p>
            <a:r>
              <a:rPr lang="en-US" dirty="0" smtClean="0"/>
              <a:t>A = 0</a:t>
            </a:r>
          </a:p>
          <a:p>
            <a:r>
              <a:rPr lang="en-US" dirty="0" smtClean="0"/>
              <a:t>B = 0</a:t>
            </a:r>
            <a:endParaRPr lang="en-GB" dirty="0"/>
          </a:p>
        </p:txBody>
      </p:sp>
      <p:sp>
        <p:nvSpPr>
          <p:cNvPr id="55" name="TextBox 54"/>
          <p:cNvSpPr txBox="1"/>
          <p:nvPr/>
        </p:nvSpPr>
        <p:spPr>
          <a:xfrm>
            <a:off x="5640325" y="2269419"/>
            <a:ext cx="732893" cy="646331"/>
          </a:xfrm>
          <a:prstGeom prst="rect">
            <a:avLst/>
          </a:prstGeom>
          <a:noFill/>
        </p:spPr>
        <p:txBody>
          <a:bodyPr wrap="none" rtlCol="0">
            <a:spAutoFit/>
          </a:bodyPr>
          <a:lstStyle/>
          <a:p>
            <a:r>
              <a:rPr lang="en-US" dirty="0" smtClean="0"/>
              <a:t>A = 1</a:t>
            </a:r>
          </a:p>
          <a:p>
            <a:r>
              <a:rPr lang="en-US" dirty="0" smtClean="0"/>
              <a:t>B = 1</a:t>
            </a:r>
            <a:endParaRPr lang="en-GB" dirty="0"/>
          </a:p>
        </p:txBody>
      </p:sp>
    </p:spTree>
    <p:extLst>
      <p:ext uri="{BB962C8B-B14F-4D97-AF65-F5344CB8AC3E}">
        <p14:creationId xmlns:p14="http://schemas.microsoft.com/office/powerpoint/2010/main" val="2046875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dirty="0" smtClean="0"/>
              <a:t>Code</a:t>
            </a:r>
            <a:endParaRPr lang="en-GB" dirty="0"/>
          </a:p>
        </p:txBody>
      </p:sp>
      <p:sp>
        <p:nvSpPr>
          <p:cNvPr id="3" name="Content Placeholder 2"/>
          <p:cNvSpPr>
            <a:spLocks noGrp="1"/>
          </p:cNvSpPr>
          <p:nvPr>
            <p:ph idx="1"/>
          </p:nvPr>
        </p:nvSpPr>
        <p:spPr/>
        <p:txBody>
          <a:bodyPr>
            <a:normAutofit/>
          </a:bodyPr>
          <a:lstStyle/>
          <a:p>
            <a:pPr marL="0" indent="0">
              <a:buNone/>
            </a:pPr>
            <a:r>
              <a:rPr lang="en-US" dirty="0"/>
              <a:t>library IEEE;</a:t>
            </a:r>
            <a:endParaRPr lang="en-GB" dirty="0"/>
          </a:p>
          <a:p>
            <a:pPr marL="0" indent="0">
              <a:buNone/>
            </a:pPr>
            <a:r>
              <a:rPr lang="en-US" dirty="0"/>
              <a:t>use IEEE.STD_LOGIC_1164.ALL;</a:t>
            </a:r>
            <a:endParaRPr lang="en-GB" dirty="0"/>
          </a:p>
          <a:p>
            <a:pPr marL="0" indent="0">
              <a:buNone/>
            </a:pPr>
            <a:r>
              <a:rPr lang="en-US" dirty="0"/>
              <a:t>use IEEE.STD_LOGIC_ARITH.ALL;</a:t>
            </a:r>
            <a:endParaRPr lang="en-GB" dirty="0"/>
          </a:p>
          <a:p>
            <a:pPr marL="0" indent="0">
              <a:buNone/>
            </a:pPr>
            <a:r>
              <a:rPr lang="en-US" dirty="0"/>
              <a:t>use IEEE.STD_LOGIC_UNSIGNED.ALL;</a:t>
            </a:r>
            <a:endParaRPr lang="en-GB" dirty="0"/>
          </a:p>
          <a:p>
            <a:pPr marL="0" indent="0">
              <a:buNone/>
            </a:pPr>
            <a:r>
              <a:rPr lang="en-US" dirty="0"/>
              <a:t>use </a:t>
            </a:r>
            <a:r>
              <a:rPr lang="en-US" dirty="0" err="1"/>
              <a:t>ieee.numeric_std.all</a:t>
            </a:r>
            <a:r>
              <a:rPr lang="en-US" dirty="0"/>
              <a:t>;</a:t>
            </a:r>
            <a:endParaRPr lang="en-GB" dirty="0"/>
          </a:p>
          <a:p>
            <a:pPr marL="0" indent="0">
              <a:buNone/>
            </a:pPr>
            <a:endParaRPr lang="en-GB" dirty="0"/>
          </a:p>
        </p:txBody>
      </p:sp>
    </p:spTree>
    <p:extLst>
      <p:ext uri="{BB962C8B-B14F-4D97-AF65-F5344CB8AC3E}">
        <p14:creationId xmlns:p14="http://schemas.microsoft.com/office/powerpoint/2010/main" val="12700908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173</TotalTime>
  <Words>603</Words>
  <Application>Microsoft Office PowerPoint</Application>
  <PresentationFormat>Widescreen</PresentationFormat>
  <Paragraphs>148</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Tw Cen MT</vt:lpstr>
      <vt:lpstr>Circuit</vt:lpstr>
      <vt:lpstr>Smart car parking</vt:lpstr>
      <vt:lpstr>Problem statement</vt:lpstr>
      <vt:lpstr>   Multicar parking system</vt:lpstr>
      <vt:lpstr> Traditional car parking system</vt:lpstr>
      <vt:lpstr>introduction</vt:lpstr>
      <vt:lpstr>Our approach</vt:lpstr>
      <vt:lpstr>   State table</vt:lpstr>
      <vt:lpstr>State diagram</vt:lpstr>
      <vt:lpstr>Results Code</vt:lpstr>
      <vt:lpstr>Results</vt:lpstr>
      <vt:lpstr>Results</vt:lpstr>
      <vt:lpstr>Results</vt:lpstr>
      <vt:lpstr>Results</vt:lpstr>
      <vt:lpstr>Results</vt:lpstr>
      <vt:lpstr>Waveforms</vt:lpstr>
      <vt:lpstr>Waveforms</vt:lpstr>
      <vt:lpstr>Waveforms</vt:lpstr>
      <vt:lpstr>         RTL SChematic</vt:lpstr>
      <vt:lpstr>Advantages of smart car parking system</vt:lpstr>
      <vt:lpstr>CONclusion</vt:lpstr>
      <vt:lpstr>REFERENCES</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 parking</dc:title>
  <dc:creator>K INDRANEEL VARMA</dc:creator>
  <cp:lastModifiedBy>K INDRANEEL VARMA</cp:lastModifiedBy>
  <cp:revision>54</cp:revision>
  <dcterms:created xsi:type="dcterms:W3CDTF">2016-03-18T16:08:23Z</dcterms:created>
  <dcterms:modified xsi:type="dcterms:W3CDTF">2016-03-19T04:49:27Z</dcterms:modified>
</cp:coreProperties>
</file>