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0"/>
  </p:notesMasterIdLst>
  <p:handoutMasterIdLst>
    <p:handoutMasterId r:id="rId11"/>
  </p:handoutMasterIdLst>
  <p:sldIdLst>
    <p:sldId id="312" r:id="rId5"/>
    <p:sldId id="304" r:id="rId6"/>
    <p:sldId id="281" r:id="rId7"/>
    <p:sldId id="314" r:id="rId8"/>
    <p:sldId id="297"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2" d="100"/>
          <a:sy n="62" d="100"/>
        </p:scale>
        <p:origin x="828" y="7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dirty="0"/>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DATA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626723" y="579938"/>
            <a:ext cx="2866490" cy="472155"/>
          </a:xfrm>
        </p:spPr>
        <p:txBody>
          <a:bodyPr/>
          <a:lstStyle/>
          <a:p>
            <a:r>
              <a:rPr lang="en-US" dirty="0" err="1"/>
              <a:t>INsights</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26723" y="1230967"/>
            <a:ext cx="8763857" cy="4604753"/>
          </a:xfrm>
        </p:spPr>
        <p:txBody>
          <a:bodyPr>
            <a:normAutofit/>
          </a:bodyPr>
          <a:lstStyle/>
          <a:p>
            <a:pPr>
              <a:buNone/>
            </a:pPr>
            <a:r>
              <a:rPr lang="en-US" b="1" dirty="0"/>
              <a:t> </a:t>
            </a:r>
            <a:r>
              <a:rPr lang="en-US" sz="1600" b="1" u="sng" dirty="0"/>
              <a:t>Location-Based Engagement</a:t>
            </a:r>
          </a:p>
          <a:p>
            <a:r>
              <a:rPr lang="en-US" sz="1600" dirty="0"/>
              <a:t>Learners from metro cities like </a:t>
            </a:r>
            <a:r>
              <a:rPr lang="en-US" sz="1600" b="1" dirty="0"/>
              <a:t>Bangalore</a:t>
            </a:r>
            <a:r>
              <a:rPr lang="en-US" sz="1600" dirty="0"/>
              <a:t> and </a:t>
            </a:r>
            <a:r>
              <a:rPr lang="en-US" sz="1600" b="1" dirty="0"/>
              <a:t>Mumbai</a:t>
            </a:r>
            <a:r>
              <a:rPr lang="en-US" sz="1600" dirty="0"/>
              <a:t> spent on average 25–30% more time on courses than those from smaller towns. Infrastructure or language familiarity could be influencing this.</a:t>
            </a:r>
          </a:p>
          <a:p>
            <a:endParaRPr lang="en-US" sz="1600" dirty="0"/>
          </a:p>
          <a:p>
            <a:pPr marR="0" lvl="0" defTabSz="914400" fontAlgn="base">
              <a:lnSpc>
                <a:spcPct val="150000"/>
              </a:lnSpc>
              <a:spcAft>
                <a:spcPct val="0"/>
              </a:spcAft>
              <a:buClrTx/>
              <a:buSzTx/>
              <a:tabLst/>
            </a:pPr>
            <a:r>
              <a:rPr lang="en-US" altLang="en-US" sz="1600" b="1" u="sng" dirty="0">
                <a:solidFill>
                  <a:schemeClr val="accent6"/>
                </a:solidFill>
              </a:rPr>
              <a:t>Course Engagement Gaps Are Significant</a:t>
            </a:r>
          </a:p>
          <a:p>
            <a:pPr marR="0" lvl="0" defTabSz="914400" fontAlgn="base">
              <a:lnSpc>
                <a:spcPct val="150000"/>
              </a:lnSpc>
              <a:spcAft>
                <a:spcPct val="0"/>
              </a:spcAft>
              <a:buClrTx/>
              <a:buSzTx/>
              <a:tabLst/>
            </a:pPr>
            <a:r>
              <a:rPr lang="en-US" altLang="en-US" sz="1600" dirty="0">
                <a:solidFill>
                  <a:schemeClr val="accent6"/>
                </a:solidFill>
              </a:rPr>
              <a:t>Some courses consistently show much higher average engagement time than others. For instance, Course ID PY101 had the highest average time spent, indicating either higher difficulty or stronger interest, while DM202 had the lowest</a:t>
            </a:r>
            <a:endParaRPr lang="en-US" altLang="en-US" sz="1600" b="1" u="sng" dirty="0">
              <a:solidFill>
                <a:schemeClr val="accent6"/>
              </a:solidFill>
            </a:endParaRPr>
          </a:p>
          <a:p>
            <a:endParaRPr lang="en-US" sz="16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96592" y="708916"/>
            <a:ext cx="6482992" cy="1356189"/>
          </a:xfrm>
        </p:spPr>
        <p:txBody>
          <a:bodyPr/>
          <a:lstStyle/>
          <a:p>
            <a:br>
              <a:rPr lang="en-US" b="1" u="sng" dirty="0"/>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96592" y="1160981"/>
            <a:ext cx="9483047" cy="4911046"/>
          </a:xfrm>
        </p:spPr>
        <p:txBody>
          <a:bodyPr>
            <a:normAutofit/>
          </a:bodyPr>
          <a:lstStyle/>
          <a:p>
            <a:pPr>
              <a:buNone/>
            </a:pPr>
            <a:r>
              <a:rPr lang="en-US" sz="1800" b="1" u="sng" dirty="0"/>
              <a:t>Feedback Ratings Cluster Around 4–5 Stars</a:t>
            </a:r>
          </a:p>
          <a:p>
            <a:r>
              <a:rPr lang="en-US" sz="1800" dirty="0"/>
              <a:t>Over </a:t>
            </a:r>
            <a:r>
              <a:rPr lang="en-US" sz="1800" b="1" dirty="0"/>
              <a:t>70% of feedback ratings</a:t>
            </a:r>
            <a:r>
              <a:rPr lang="en-US" sz="1800" dirty="0"/>
              <a:t> fall between 4 and 5, indicating general satisfaction with the course experience. However, a small percentage of 1–2star ratings suggest that specific content or instructors may require further review.</a:t>
            </a:r>
          </a:p>
          <a:p>
            <a:endParaRPr lang="en-US" sz="1800" dirty="0"/>
          </a:p>
          <a:p>
            <a:endParaRPr lang="en-US" sz="1800" dirty="0"/>
          </a:p>
          <a:p>
            <a:pPr>
              <a:buNone/>
            </a:pPr>
            <a:r>
              <a:rPr lang="en-US" sz="1800" b="1" u="sng" dirty="0"/>
              <a:t>Loyal Learners Concentrated in Certain Locations</a:t>
            </a:r>
          </a:p>
          <a:p>
            <a:pPr marL="0" indent="0">
              <a:buNone/>
            </a:pPr>
            <a:r>
              <a:rPr lang="en-US" sz="1800" dirty="0"/>
              <a:t>Cities like </a:t>
            </a:r>
            <a:r>
              <a:rPr lang="en-US" sz="1800" b="1" dirty="0"/>
              <a:t>Delhi</a:t>
            </a:r>
            <a:r>
              <a:rPr lang="en-US" sz="1800" dirty="0"/>
              <a:t> and </a:t>
            </a:r>
            <a:r>
              <a:rPr lang="en-US" sz="1800" b="1" dirty="0"/>
              <a:t>Hyderabad</a:t>
            </a:r>
            <a:r>
              <a:rPr lang="en-US" sz="1800" dirty="0"/>
              <a:t> not only show higher engagement but also higher re-enrollment in multiple courses. These regions may benefit from loyalty programs, certifications, or community-building initiatives.</a:t>
            </a:r>
          </a:p>
          <a:p>
            <a:pPr>
              <a:buNone/>
            </a:pPr>
            <a:endParaRPr lang="en-US" sz="1800" b="1" u="sng" dirty="0"/>
          </a:p>
          <a:p>
            <a:pPr>
              <a:buNone/>
            </a:pPr>
            <a:r>
              <a:rPr lang="en-US" sz="1800" b="1" u="sng" dirty="0"/>
              <a:t>Overall Platform Engagement Rising</a:t>
            </a:r>
          </a:p>
          <a:p>
            <a:r>
              <a:rPr lang="en-US" sz="1800" dirty="0"/>
              <a:t>Compared to the first month of the dataset, average daily engagement has increased by </a:t>
            </a:r>
            <a:r>
              <a:rPr lang="en-US" sz="1800" b="1" dirty="0"/>
              <a:t>15–20%</a:t>
            </a:r>
            <a:r>
              <a:rPr lang="en-US" sz="1800" dirty="0"/>
              <a:t>, showing positive momentum that can be accelerated through targeted nudges or incentives.</a:t>
            </a:r>
          </a:p>
          <a:p>
            <a:pPr marL="0" indent="0">
              <a:buNone/>
            </a:pPr>
            <a:endParaRPr lang="en-US" sz="1800" dirty="0"/>
          </a:p>
          <a:p>
            <a:endParaRPr lang="en-US" sz="1800" dirty="0"/>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79183" y="206445"/>
            <a:ext cx="6073666" cy="972995"/>
          </a:xfrm>
        </p:spPr>
        <p:txBody>
          <a:bodyPr/>
          <a:lstStyle/>
          <a:p>
            <a:r>
              <a:rPr lang="en-IN" sz="2400" b="1" dirty="0"/>
              <a:t>Data-Driven Recommendations</a:t>
            </a:r>
            <a:br>
              <a:rPr lang="en-IN" b="1"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79183" y="928688"/>
            <a:ext cx="7911101" cy="4958404"/>
          </a:xfrm>
        </p:spPr>
        <p:txBody>
          <a:bodyPr>
            <a:normAutofit/>
          </a:bodyPr>
          <a:lstStyle/>
          <a:p>
            <a:pPr>
              <a:buNone/>
            </a:pPr>
            <a:r>
              <a:rPr lang="en-US" sz="2000" b="1" u="sng" dirty="0"/>
              <a:t>Gamify Progress to Boost Engagement in Younger Learners</a:t>
            </a:r>
          </a:p>
          <a:p>
            <a:pPr>
              <a:buNone/>
            </a:pPr>
            <a:r>
              <a:rPr lang="en-US" sz="1800" dirty="0"/>
              <a:t>Students under </a:t>
            </a:r>
            <a:r>
              <a:rPr lang="en-US" sz="1800" b="1" dirty="0"/>
              <a:t>18 years old</a:t>
            </a:r>
            <a:r>
              <a:rPr lang="en-US" sz="1800" dirty="0"/>
              <a:t> show the </a:t>
            </a:r>
            <a:r>
              <a:rPr lang="en-US" sz="1800" b="1" dirty="0"/>
              <a:t>lowest engagement and completion rates</a:t>
            </a:r>
            <a:r>
              <a:rPr lang="en-US" sz="1800" dirty="0"/>
              <a:t>. Introduce:</a:t>
            </a:r>
          </a:p>
          <a:p>
            <a:r>
              <a:rPr lang="en-US" sz="1800" dirty="0"/>
              <a:t>Progress badges and streak counters, Leaderboards for friendly competition,</a:t>
            </a:r>
          </a:p>
          <a:p>
            <a:r>
              <a:rPr lang="en-US" sz="1800" dirty="0"/>
              <a:t>Level-up content unlocking </a:t>
            </a:r>
          </a:p>
          <a:p>
            <a:pPr>
              <a:buNone/>
            </a:pPr>
            <a:endParaRPr lang="en-US" dirty="0"/>
          </a:p>
          <a:p>
            <a:pPr>
              <a:buNone/>
            </a:pPr>
            <a:r>
              <a:rPr lang="en-US" sz="2000" b="1" u="sng" dirty="0"/>
              <a:t>Introduce “Micro-Courses” for High-Dropout Subjects</a:t>
            </a:r>
          </a:p>
          <a:p>
            <a:pPr>
              <a:buNone/>
            </a:pPr>
            <a:r>
              <a:rPr lang="en-US" sz="1800" dirty="0"/>
              <a:t>Courses with high feedback but low completion likely suffer from content overload. Offer </a:t>
            </a:r>
            <a:r>
              <a:rPr lang="en-US" sz="1800" b="1" dirty="0"/>
              <a:t>shorter, modular versions</a:t>
            </a:r>
            <a:r>
              <a:rPr lang="en-US" sz="1800" dirty="0"/>
              <a:t> (10–15 minutes each) with:</a:t>
            </a:r>
          </a:p>
          <a:p>
            <a:r>
              <a:rPr lang="en-US" sz="1800" dirty="0"/>
              <a:t>Bite-sized lessons, Quick wins with certifications.</a:t>
            </a:r>
          </a:p>
          <a:p>
            <a:endParaRPr lang="en-US" sz="1800" dirty="0"/>
          </a:p>
          <a:p>
            <a:r>
              <a:rPr lang="en-US" altLang="en-US" sz="2000" b="1" u="sng" dirty="0"/>
              <a:t>Redesign Low-Engagement, Low-Completion Courses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Courses like DM202  which show both low engagement time and completion rates, should be reviewed for:</a:t>
            </a:r>
          </a:p>
          <a:p>
            <a:pPr marR="0" lvl="0" fontAlgn="base">
              <a:spcAft>
                <a:spcPct val="0"/>
              </a:spcAft>
              <a:buClrTx/>
              <a:buSzTx/>
              <a:tabLst/>
            </a:pPr>
            <a:r>
              <a:rPr lang="en-US" altLang="en-US" sz="1800" dirty="0"/>
              <a:t>Length and complexity of lessons, Interactivity (add quizzes, videos, live sessions),</a:t>
            </a:r>
          </a:p>
          <a:p>
            <a:endParaRPr lang="en-US" sz="1800" dirty="0"/>
          </a:p>
          <a:p>
            <a:endParaRPr lang="en-US" sz="1800" dirty="0"/>
          </a:p>
          <a:p>
            <a:endParaRPr lang="en-US" sz="1800" dirty="0"/>
          </a:p>
          <a:p>
            <a:endParaRPr lang="en-US" sz="1800" dirty="0"/>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55</TotalTime>
  <Words>322</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Sabon Next LT</vt:lpstr>
      <vt:lpstr>Custom</vt:lpstr>
      <vt:lpstr>DATA Analysis</vt:lpstr>
      <vt:lpstr>INsights</vt:lpstr>
      <vt:lpstr> </vt:lpstr>
      <vt:lpstr>Data-Driven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mani peddada</dc:creator>
  <cp:lastModifiedBy>mani peddada</cp:lastModifiedBy>
  <cp:revision>1</cp:revision>
  <dcterms:created xsi:type="dcterms:W3CDTF">2025-04-24T11:50:14Z</dcterms:created>
  <dcterms:modified xsi:type="dcterms:W3CDTF">2025-04-24T12:45:29Z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