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3"/>
  </p:notesMasterIdLst>
  <p:sldIdLst>
    <p:sldId id="370" r:id="rId3"/>
    <p:sldId id="624" r:id="rId4"/>
    <p:sldId id="625" r:id="rId5"/>
    <p:sldId id="262" r:id="rId6"/>
    <p:sldId id="501" r:id="rId7"/>
    <p:sldId id="263" r:id="rId8"/>
    <p:sldId id="264" r:id="rId9"/>
    <p:sldId id="265" r:id="rId10"/>
    <p:sldId id="267" r:id="rId11"/>
    <p:sldId id="268" r:id="rId12"/>
    <p:sldId id="269" r:id="rId13"/>
    <p:sldId id="270" r:id="rId14"/>
    <p:sldId id="271" r:id="rId15"/>
    <p:sldId id="272" r:id="rId16"/>
    <p:sldId id="273" r:id="rId17"/>
    <p:sldId id="275" r:id="rId18"/>
    <p:sldId id="276" r:id="rId19"/>
    <p:sldId id="277" r:id="rId20"/>
    <p:sldId id="626" r:id="rId21"/>
    <p:sldId id="285" r:id="rId22"/>
    <p:sldId id="393" r:id="rId23"/>
    <p:sldId id="392" r:id="rId24"/>
    <p:sldId id="391" r:id="rId25"/>
    <p:sldId id="390" r:id="rId26"/>
    <p:sldId id="389" r:id="rId27"/>
    <p:sldId id="388" r:id="rId28"/>
    <p:sldId id="383" r:id="rId29"/>
    <p:sldId id="387" r:id="rId30"/>
    <p:sldId id="384" r:id="rId31"/>
    <p:sldId id="386" r:id="rId32"/>
    <p:sldId id="394" r:id="rId33"/>
    <p:sldId id="627" r:id="rId34"/>
    <p:sldId id="385" r:id="rId35"/>
    <p:sldId id="395" r:id="rId36"/>
    <p:sldId id="396" r:id="rId37"/>
    <p:sldId id="632" r:id="rId38"/>
    <p:sldId id="628" r:id="rId39"/>
    <p:sldId id="382" r:id="rId40"/>
    <p:sldId id="286" r:id="rId41"/>
    <p:sldId id="287" r:id="rId42"/>
    <p:sldId id="288" r:id="rId43"/>
    <p:sldId id="291" r:id="rId44"/>
    <p:sldId id="292" r:id="rId45"/>
    <p:sldId id="290" r:id="rId46"/>
    <p:sldId id="289" r:id="rId47"/>
    <p:sldId id="293" r:id="rId48"/>
    <p:sldId id="629" r:id="rId49"/>
    <p:sldId id="372" r:id="rId50"/>
    <p:sldId id="378" r:id="rId51"/>
    <p:sldId id="379" r:id="rId52"/>
    <p:sldId id="380" r:id="rId53"/>
    <p:sldId id="381" r:id="rId54"/>
    <p:sldId id="630" r:id="rId55"/>
    <p:sldId id="314" r:id="rId56"/>
    <p:sldId id="315" r:id="rId57"/>
    <p:sldId id="279" r:id="rId58"/>
    <p:sldId id="316" r:id="rId59"/>
    <p:sldId id="282" r:id="rId60"/>
    <p:sldId id="283" r:id="rId61"/>
    <p:sldId id="284" r:id="rId62"/>
    <p:sldId id="317"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26" r:id="rId80"/>
    <p:sldId id="313" r:id="rId81"/>
    <p:sldId id="318" r:id="rId82"/>
    <p:sldId id="319" r:id="rId83"/>
    <p:sldId id="327" r:id="rId84"/>
    <p:sldId id="320" r:id="rId85"/>
    <p:sldId id="321" r:id="rId86"/>
    <p:sldId id="322" r:id="rId87"/>
    <p:sldId id="352" r:id="rId88"/>
    <p:sldId id="323" r:id="rId89"/>
    <p:sldId id="369" r:id="rId90"/>
    <p:sldId id="368" r:id="rId91"/>
    <p:sldId id="366" r:id="rId92"/>
    <p:sldId id="367" r:id="rId93"/>
    <p:sldId id="365" r:id="rId94"/>
    <p:sldId id="364" r:id="rId95"/>
    <p:sldId id="363" r:id="rId96"/>
    <p:sldId id="362" r:id="rId97"/>
    <p:sldId id="361" r:id="rId98"/>
    <p:sldId id="359" r:id="rId99"/>
    <p:sldId id="360" r:id="rId100"/>
    <p:sldId id="358" r:id="rId101"/>
    <p:sldId id="357" r:id="rId102"/>
    <p:sldId id="356" r:id="rId103"/>
    <p:sldId id="355" r:id="rId104"/>
    <p:sldId id="354" r:id="rId105"/>
    <p:sldId id="353" r:id="rId106"/>
    <p:sldId id="324" r:id="rId107"/>
    <p:sldId id="631" r:id="rId108"/>
    <p:sldId id="329" r:id="rId109"/>
    <p:sldId id="334" r:id="rId110"/>
    <p:sldId id="335" r:id="rId111"/>
    <p:sldId id="333" r:id="rId112"/>
    <p:sldId id="337" r:id="rId113"/>
    <p:sldId id="336" r:id="rId114"/>
    <p:sldId id="330" r:id="rId115"/>
    <p:sldId id="338" r:id="rId116"/>
    <p:sldId id="339" r:id="rId117"/>
    <p:sldId id="351" r:id="rId118"/>
    <p:sldId id="350" r:id="rId119"/>
    <p:sldId id="349" r:id="rId120"/>
    <p:sldId id="348" r:id="rId121"/>
    <p:sldId id="347" r:id="rId122"/>
    <p:sldId id="346" r:id="rId123"/>
    <p:sldId id="345" r:id="rId124"/>
    <p:sldId id="340" r:id="rId125"/>
    <p:sldId id="344" r:id="rId126"/>
    <p:sldId id="343" r:id="rId127"/>
    <p:sldId id="341" r:id="rId128"/>
    <p:sldId id="374" r:id="rId129"/>
    <p:sldId id="375" r:id="rId130"/>
    <p:sldId id="377" r:id="rId131"/>
    <p:sldId id="376"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initials="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C57E"/>
    <a:srgbClr val="00CC99"/>
    <a:srgbClr val="CC0099"/>
    <a:srgbClr val="C6D4EC"/>
    <a:srgbClr val="FF9999"/>
    <a:srgbClr val="0066CC"/>
    <a:srgbClr val="0000CC"/>
    <a:srgbClr val="C0A6B9"/>
    <a:srgbClr val="8BDBD3"/>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2" d="100"/>
          <a:sy n="72" d="100"/>
        </p:scale>
        <p:origin x="5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7" Type="http://schemas.openxmlformats.org/officeDocument/2006/relationships/commentAuthors" Target="commentAuthors.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notesMaster" Target="notesMasters/notesMaster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2E3F9-499D-421B-A981-25ABFBB81CD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19EB7-A6C7-459E-A784-9C00C011DC2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6D0D750-B5C1-4980-9EE1-2E9EF972F5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D0D750-B5C1-4980-9EE1-2E9EF972F5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D0D750-B5C1-4980-9EE1-2E9EF972F5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D0D750-B5C1-4980-9EE1-2E9EF972F5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D0D750-B5C1-4980-9EE1-2E9EF972F5B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6D0D750-B5C1-4980-9EE1-2E9EF972F5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6D0D750-B5C1-4980-9EE1-2E9EF972F5B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6D0D750-B5C1-4980-9EE1-2E9EF972F5B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0D750-B5C1-4980-9EE1-2E9EF972F5B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D0D750-B5C1-4980-9EE1-2E9EF972F5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D0D750-B5C1-4980-9EE1-2E9EF972F5B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0885D-43BD-4C53-A9AA-294B14A82E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0D750-B5C1-4980-9EE1-2E9EF972F5B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0885D-43BD-4C53-A9AA-294B14A82EF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3.png"/></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3.png"/></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3.png"/></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3.png"/></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3.pn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3.png"/></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image" Target="../media/image3.png"/></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image" Target="../media/image3.png"/></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image" Target="../media/image3.png"/></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image" Target="../media/image3.png"/></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image" Target="../media/image3.png"/></Relationships>
</file>

<file path=ppt/slides/_rels/slide1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image" Target="../media/image3.png"/></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4800" y="1687195"/>
            <a:ext cx="3962400" cy="3990975"/>
          </a:xfrm>
          <a:prstGeom prst="rect">
            <a:avLst/>
          </a:prstGeom>
        </p:spPr>
      </p:pic>
      <p:sp>
        <p:nvSpPr>
          <p:cNvPr id="3" name="TextBox 2"/>
          <p:cNvSpPr txBox="1"/>
          <p:nvPr/>
        </p:nvSpPr>
        <p:spPr>
          <a:xfrm>
            <a:off x="4114800" y="2731568"/>
            <a:ext cx="2246577" cy="923330"/>
          </a:xfrm>
          <a:prstGeom prst="rect">
            <a:avLst/>
          </a:prstGeom>
          <a:noFill/>
        </p:spPr>
        <p:txBody>
          <a:bodyPr wrap="none" rtlCol="0">
            <a:spAutoFit/>
          </a:bodyPr>
          <a:lstStyle/>
          <a:p>
            <a:r>
              <a:rPr lang="en-US" sz="5400" b="1" dirty="0">
                <a:solidFill>
                  <a:schemeClr val="accent5">
                    <a:lumMod val="75000"/>
                  </a:schemeClr>
                </a:solidFill>
              </a:rPr>
              <a:t>Python</a:t>
            </a:r>
            <a:endParaRPr lang="en-US" sz="2400" b="1" dirty="0">
              <a:solidFill>
                <a:schemeClr val="accent5">
                  <a:lumMod val="75000"/>
                </a:schemeClr>
              </a:solidFill>
            </a:endParaRPr>
          </a:p>
        </p:txBody>
      </p:sp>
      <p:sp>
        <p:nvSpPr>
          <p:cNvPr id="4" name="TextBox 3"/>
          <p:cNvSpPr txBox="1"/>
          <p:nvPr/>
        </p:nvSpPr>
        <p:spPr>
          <a:xfrm>
            <a:off x="6361377" y="3794353"/>
            <a:ext cx="1575944" cy="400110"/>
          </a:xfrm>
          <a:prstGeom prst="rect">
            <a:avLst/>
          </a:prstGeom>
          <a:noFill/>
        </p:spPr>
        <p:txBody>
          <a:bodyPr wrap="none" rtlCol="0">
            <a:spAutoFit/>
          </a:bodyPr>
          <a:lstStyle/>
          <a:p>
            <a:r>
              <a:rPr lang="en-US" sz="2000" b="1" dirty="0"/>
              <a:t>Presented by</a:t>
            </a:r>
            <a:endParaRPr lang="en-US" sz="2000" b="1" dirty="0"/>
          </a:p>
        </p:txBody>
      </p:sp>
      <p:sp>
        <p:nvSpPr>
          <p:cNvPr id="5" name="TextBox 4"/>
          <p:cNvSpPr txBox="1"/>
          <p:nvPr/>
        </p:nvSpPr>
        <p:spPr>
          <a:xfrm>
            <a:off x="6245736" y="4133156"/>
            <a:ext cx="1807226" cy="461665"/>
          </a:xfrm>
          <a:prstGeom prst="rect">
            <a:avLst/>
          </a:prstGeom>
          <a:noFill/>
        </p:spPr>
        <p:txBody>
          <a:bodyPr wrap="none" rtlCol="0">
            <a:spAutoFit/>
          </a:bodyPr>
          <a:lstStyle/>
          <a:p>
            <a:r>
              <a:rPr lang="en-US" sz="2400" b="1" dirty="0"/>
              <a:t>Srivalli Oguri</a:t>
            </a:r>
            <a:endParaRPr lang="en-US" sz="2400" b="1" dirty="0"/>
          </a:p>
        </p:txBody>
      </p:sp>
      <p:pic>
        <p:nvPicPr>
          <p:cNvPr id="6" name="Picture 5"/>
          <p:cNvPicPr>
            <a:picLocks noChangeAspect="1"/>
          </p:cNvPicPr>
          <p:nvPr/>
        </p:nvPicPr>
        <p:blipFill>
          <a:blip r:embed="rId2"/>
          <a:stretch>
            <a:fillRect/>
          </a:stretch>
        </p:blipFill>
        <p:spPr>
          <a:xfrm>
            <a:off x="0" y="0"/>
            <a:ext cx="2438095" cy="5428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378343" cy="461665"/>
          </a:xfrm>
          <a:prstGeom prst="rect">
            <a:avLst/>
          </a:prstGeom>
          <a:noFill/>
        </p:spPr>
        <p:txBody>
          <a:bodyPr wrap="none" rtlCol="0">
            <a:spAutoFit/>
          </a:bodyPr>
          <a:lstStyle/>
          <a:p>
            <a:r>
              <a:rPr lang="en-US" sz="2400" dirty="0"/>
              <a:t>Writing to a File : </a:t>
            </a:r>
            <a:endParaRPr lang="en-IN" sz="2400" dirty="0"/>
          </a:p>
        </p:txBody>
      </p:sp>
      <p:sp>
        <p:nvSpPr>
          <p:cNvPr id="11" name="TextBox 10"/>
          <p:cNvSpPr txBox="1"/>
          <p:nvPr/>
        </p:nvSpPr>
        <p:spPr>
          <a:xfrm>
            <a:off x="486984" y="1819294"/>
            <a:ext cx="8300286" cy="1477328"/>
          </a:xfrm>
          <a:prstGeom prst="rect">
            <a:avLst/>
          </a:prstGeom>
          <a:noFill/>
        </p:spPr>
        <p:txBody>
          <a:bodyPr wrap="none" rtlCol="0">
            <a:spAutoFit/>
          </a:bodyPr>
          <a:lstStyle/>
          <a:p>
            <a:r>
              <a:rPr lang="en-US" dirty="0"/>
              <a:t>Need to be careful with ‘w’ mode as it may overwrite into the file if it already exists.</a:t>
            </a:r>
            <a:endParaRPr lang="en-US" dirty="0"/>
          </a:p>
          <a:p>
            <a:endParaRPr lang="en-US" dirty="0"/>
          </a:p>
          <a:p>
            <a:r>
              <a:rPr lang="en-US" dirty="0"/>
              <a:t>Using write() method, we can write a specific line in the file.        </a:t>
            </a:r>
            <a:r>
              <a:rPr lang="en-US" dirty="0" err="1"/>
              <a:t>fi.write</a:t>
            </a:r>
            <a:r>
              <a:rPr lang="en-US" dirty="0"/>
              <a:t>(“Text”)</a:t>
            </a:r>
            <a:endParaRPr lang="en-US" dirty="0"/>
          </a:p>
          <a:p>
            <a:endParaRPr lang="en-US" dirty="0"/>
          </a:p>
          <a:p>
            <a:r>
              <a:rPr lang="en-US" dirty="0"/>
              <a:t>Using </a:t>
            </a:r>
            <a:r>
              <a:rPr lang="en-US" dirty="0" err="1"/>
              <a:t>writelines</a:t>
            </a:r>
            <a:r>
              <a:rPr lang="en-US" dirty="0"/>
              <a:t>() method, we can write multiple lines to a file.       </a:t>
            </a:r>
            <a:r>
              <a:rPr lang="en-US" dirty="0" err="1"/>
              <a:t>fi.write</a:t>
            </a:r>
            <a:r>
              <a:rPr lang="en-US" dirty="0"/>
              <a:t>(“Text lines”)</a:t>
            </a:r>
            <a:endParaRPr lang="en-IN" dirty="0"/>
          </a:p>
        </p:txBody>
      </p:sp>
      <p:sp>
        <p:nvSpPr>
          <p:cNvPr id="3" name="TextBox 2"/>
          <p:cNvSpPr txBox="1"/>
          <p:nvPr/>
        </p:nvSpPr>
        <p:spPr>
          <a:xfrm>
            <a:off x="605307" y="3696237"/>
            <a:ext cx="9073061" cy="2585323"/>
          </a:xfrm>
          <a:prstGeom prst="rect">
            <a:avLst/>
          </a:prstGeom>
          <a:noFill/>
        </p:spPr>
        <p:txBody>
          <a:bodyPr wrap="none" rtlCol="0">
            <a:spAutoFit/>
          </a:bodyPr>
          <a:lstStyle/>
          <a:p>
            <a:r>
              <a:rPr lang="en-US" dirty="0"/>
              <a:t>Example:</a:t>
            </a:r>
            <a:endParaRPr lang="en-US" dirty="0"/>
          </a:p>
          <a:p>
            <a:endParaRPr lang="en-US" dirty="0"/>
          </a:p>
          <a:p>
            <a:r>
              <a:rPr lang="en-US" dirty="0"/>
              <a:t>     with open(“test.txt”, ‘w’, encoding = ‘utf-8’) as fi:</a:t>
            </a:r>
            <a:endParaRPr lang="en-US" dirty="0"/>
          </a:p>
          <a:p>
            <a:r>
              <a:rPr lang="en-US" dirty="0"/>
              <a:t>         </a:t>
            </a:r>
            <a:r>
              <a:rPr lang="en-US" dirty="0" err="1"/>
              <a:t>fi.write</a:t>
            </a:r>
            <a:r>
              <a:rPr lang="en-US" dirty="0"/>
              <a:t>(“writing to a file”)</a:t>
            </a:r>
            <a:endParaRPr lang="en-US" dirty="0"/>
          </a:p>
          <a:p>
            <a:r>
              <a:rPr lang="en-US" dirty="0"/>
              <a:t>         </a:t>
            </a:r>
            <a:r>
              <a:rPr lang="en-US" dirty="0" err="1"/>
              <a:t>fi.write</a:t>
            </a:r>
            <a:r>
              <a:rPr lang="en-US" dirty="0"/>
              <a:t>(“welcome to file operations”)</a:t>
            </a:r>
            <a:endParaRPr lang="en-US" dirty="0"/>
          </a:p>
          <a:p>
            <a:r>
              <a:rPr lang="en-US" dirty="0"/>
              <a:t>         </a:t>
            </a:r>
            <a:r>
              <a:rPr lang="en-US" dirty="0" err="1"/>
              <a:t>fi.writelines</a:t>
            </a:r>
            <a:r>
              <a:rPr lang="en-US" dirty="0"/>
              <a:t>(“Hello, welcome to \</a:t>
            </a:r>
            <a:endParaRPr lang="en-US" dirty="0"/>
          </a:p>
          <a:p>
            <a:r>
              <a:rPr lang="en-US" dirty="0"/>
              <a:t>                                  python programming”)</a:t>
            </a:r>
            <a:endParaRPr lang="en-US" dirty="0"/>
          </a:p>
          <a:p>
            <a:endParaRPr lang="en-US" dirty="0"/>
          </a:p>
          <a:p>
            <a:r>
              <a:rPr lang="en-US" dirty="0"/>
              <a:t>         # This program will create a new file named ‘test.txt’ if it does not exist, else it overwrites.</a:t>
            </a: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334617" y="1189188"/>
            <a:ext cx="11552583" cy="5632311"/>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Hybrid or Diamond inheritance: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When we access the functionality of Parent class and it is present in both the parent classes, it will access from left.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457200"/>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print("A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print("B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print("C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class D(B,C):</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D()</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4" y="1117846"/>
            <a:ext cx="3005516" cy="5724644"/>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Check this out:</a:t>
            </a:r>
            <a:endParaRPr lang="en-US" sz="1800" b="1"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print("A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print("C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D(B,C):</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D()</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4194175" y="1066077"/>
            <a:ext cx="3005516" cy="5724644"/>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Check this example:</a:t>
            </a:r>
            <a:endParaRPr lang="en-US" sz="1800" b="1"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print("A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fun(self):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print("C class fun")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class D(B,C):</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D()</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A.fun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B.fun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C.fun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D.fun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4" y="1190397"/>
            <a:ext cx="8314116" cy="5170646"/>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Accessing Parent class constructor from Child class using super() method:</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 x):</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x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 x):</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super(</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B,self</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__(x)</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getDetails</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print("Child's a value :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B(10)</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obj.getDetails</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4" y="1066077"/>
            <a:ext cx="5635625" cy="6001643"/>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Encapsulation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Concept from capsule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It is the concept of protecting object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We can apply encapsulation by following few rules.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457200"/>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Emp:</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=0,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getEno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setEno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eno</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2000" dirty="0">
                <a:effectLst/>
                <a:ea typeface="Times New Roman" panose="02020603050405020304" pitchFamily="18" charset="0"/>
                <a:cs typeface="Times New Roman" panose="02020603050405020304" pitchFamily="18" charset="0"/>
              </a:rPr>
              <a:t>                                                                          #cont…</a:t>
            </a:r>
            <a:endParaRPr lang="en-IN" sz="20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a:t>
            </a:r>
            <a:endParaRPr lang="en-IN" sz="2400" dirty="0">
              <a:effectLst/>
              <a:ea typeface="Times New Roman" panose="02020603050405020304" pitchFamily="18" charset="0"/>
              <a:cs typeface="Times New Roman" panose="02020603050405020304" pitchFamily="18" charset="0"/>
            </a:endParaRPr>
          </a:p>
        </p:txBody>
      </p:sp>
      <p:sp>
        <p:nvSpPr>
          <p:cNvPr id="11" name="TextBox 10"/>
          <p:cNvSpPr txBox="1"/>
          <p:nvPr/>
        </p:nvSpPr>
        <p:spPr>
          <a:xfrm>
            <a:off x="6959600" y="1225689"/>
            <a:ext cx="4073525" cy="5908040"/>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getEname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setEname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self.__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ename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Access:</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main():</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e1 = Emp(101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Syam</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e2 = Emp()</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e2.setEno(102)</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e2.setEname('Annie')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print("e1-ename : ", e1.__eno) #error :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print("e1-ename : ", e1.getEname())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print("e2-ename : ", e2.getEname())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if __name__ == '__main__':</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Access.main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320675" y="1190705"/>
            <a:ext cx="6102350" cy="5447645"/>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Abstraction</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Parent: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m1(self):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Child(Parent):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m1(self):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print("m1")</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m2(self):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print("m2")</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Child()</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obj.m1()</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obj.m2()</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Rectangle 1"/>
          <p:cNvSpPr/>
          <p:nvPr/>
        </p:nvSpPr>
        <p:spPr>
          <a:xfrm>
            <a:off x="315488" y="1531445"/>
            <a:ext cx="2574872" cy="461665"/>
          </a:xfrm>
          <a:prstGeom prst="rect">
            <a:avLst/>
          </a:prstGeom>
        </p:spPr>
        <p:txBody>
          <a:bodyPr wrap="none">
            <a:spAutoFit/>
          </a:bodyPr>
          <a:lstStyle/>
          <a:p>
            <a:r>
              <a:rPr lang="en-IN" sz="2400" dirty="0"/>
              <a:t>Method Overriding</a:t>
            </a:r>
            <a:endParaRPr lang="en-IN" sz="2400" dirty="0"/>
          </a:p>
        </p:txBody>
      </p:sp>
      <p:sp>
        <p:nvSpPr>
          <p:cNvPr id="7" name="Rectangle 6"/>
          <p:cNvSpPr/>
          <p:nvPr/>
        </p:nvSpPr>
        <p:spPr>
          <a:xfrm>
            <a:off x="702739" y="2406709"/>
            <a:ext cx="4009623" cy="3693319"/>
          </a:xfrm>
          <a:prstGeom prst="rect">
            <a:avLst/>
          </a:prstGeom>
        </p:spPr>
        <p:txBody>
          <a:bodyPr wrap="square">
            <a:spAutoFit/>
          </a:bodyPr>
          <a:lstStyle/>
          <a:p>
            <a:r>
              <a:rPr lang="en-US" dirty="0"/>
              <a:t>class Father():</a:t>
            </a:r>
            <a:endParaRPr lang="en-US" dirty="0"/>
          </a:p>
          <a:p>
            <a:r>
              <a:rPr lang="en-US" dirty="0"/>
              <a:t>    def </a:t>
            </a:r>
            <a:r>
              <a:rPr lang="en-US" dirty="0" err="1"/>
              <a:t>Fname</a:t>
            </a:r>
            <a:r>
              <a:rPr lang="en-US" dirty="0"/>
              <a:t>(self):</a:t>
            </a:r>
            <a:endParaRPr lang="en-US" dirty="0"/>
          </a:p>
          <a:p>
            <a:r>
              <a:rPr lang="en-US" dirty="0"/>
              <a:t>        print("Father's First Name")</a:t>
            </a:r>
            <a:endParaRPr lang="en-US" dirty="0"/>
          </a:p>
          <a:p>
            <a:r>
              <a:rPr lang="en-US" dirty="0"/>
              <a:t>    def </a:t>
            </a:r>
            <a:r>
              <a:rPr lang="en-US" dirty="0" err="1"/>
              <a:t>Lname</a:t>
            </a:r>
            <a:r>
              <a:rPr lang="en-US" dirty="0"/>
              <a:t>(self):</a:t>
            </a:r>
            <a:endParaRPr lang="en-US" dirty="0"/>
          </a:p>
          <a:p>
            <a:r>
              <a:rPr lang="en-US" dirty="0"/>
              <a:t>        print("Father's Last Name")</a:t>
            </a:r>
            <a:endParaRPr lang="en-US" dirty="0"/>
          </a:p>
          <a:p>
            <a:endParaRPr lang="en-US" dirty="0"/>
          </a:p>
          <a:p>
            <a:r>
              <a:rPr lang="en-US" dirty="0"/>
              <a:t>class Son(Father):</a:t>
            </a:r>
            <a:endParaRPr lang="en-US" dirty="0"/>
          </a:p>
          <a:p>
            <a:r>
              <a:rPr lang="en-US" dirty="0"/>
              <a:t>    def </a:t>
            </a:r>
            <a:r>
              <a:rPr lang="en-US" dirty="0" err="1"/>
              <a:t>Fname</a:t>
            </a:r>
            <a:r>
              <a:rPr lang="en-US" dirty="0"/>
              <a:t>(self):</a:t>
            </a:r>
            <a:endParaRPr lang="en-US" dirty="0"/>
          </a:p>
          <a:p>
            <a:r>
              <a:rPr lang="en-US" dirty="0"/>
              <a:t>        print("Son's First Name")</a:t>
            </a:r>
            <a:endParaRPr lang="en-US" dirty="0"/>
          </a:p>
          <a:p>
            <a:endParaRPr lang="en-US" dirty="0"/>
          </a:p>
          <a:p>
            <a:r>
              <a:rPr lang="en-US" dirty="0" err="1"/>
              <a:t>objSon</a:t>
            </a:r>
            <a:r>
              <a:rPr lang="en-US" dirty="0"/>
              <a:t>  = Son()</a:t>
            </a:r>
            <a:endParaRPr lang="en-US" dirty="0"/>
          </a:p>
          <a:p>
            <a:r>
              <a:rPr lang="en-US" dirty="0" err="1"/>
              <a:t>objSon.Fname</a:t>
            </a:r>
            <a:r>
              <a:rPr lang="en-US" dirty="0"/>
              <a:t>()</a:t>
            </a:r>
            <a:endParaRPr lang="en-US" dirty="0"/>
          </a:p>
          <a:p>
            <a:r>
              <a:rPr lang="en-US" dirty="0" err="1"/>
              <a:t>objSon.Lname</a:t>
            </a:r>
            <a:r>
              <a:rPr lang="en-US" dirty="0"/>
              <a:t>()</a:t>
            </a:r>
            <a:endParaRPr lang="en-US" dirty="0"/>
          </a:p>
        </p:txBody>
      </p:sp>
      <p:sp>
        <p:nvSpPr>
          <p:cNvPr id="8" name="Wave 7"/>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10" name="Rectangle 9"/>
          <p:cNvSpPr/>
          <p:nvPr/>
        </p:nvSpPr>
        <p:spPr>
          <a:xfrm>
            <a:off x="6259088" y="1531444"/>
            <a:ext cx="4585038" cy="461665"/>
          </a:xfrm>
          <a:prstGeom prst="rect">
            <a:avLst/>
          </a:prstGeom>
        </p:spPr>
        <p:txBody>
          <a:bodyPr wrap="none">
            <a:spAutoFit/>
          </a:bodyPr>
          <a:lstStyle/>
          <a:p>
            <a:r>
              <a:rPr lang="en-IN" sz="2400" dirty="0"/>
              <a:t>Method Overloading – not possible</a:t>
            </a:r>
            <a:endParaRPr lang="en-IN" sz="2400" dirty="0"/>
          </a:p>
        </p:txBody>
      </p:sp>
      <p:sp>
        <p:nvSpPr>
          <p:cNvPr id="11" name="TextBox 10"/>
          <p:cNvSpPr txBox="1"/>
          <p:nvPr/>
        </p:nvSpPr>
        <p:spPr>
          <a:xfrm>
            <a:off x="6361043" y="2274838"/>
            <a:ext cx="5830957" cy="3416320"/>
          </a:xfrm>
          <a:prstGeom prst="rect">
            <a:avLst/>
          </a:prstGeom>
          <a:noFill/>
        </p:spPr>
        <p:txBody>
          <a:bodyPr wrap="square">
            <a:spAutoFit/>
          </a:bodyPr>
          <a:lstStyle/>
          <a:p>
            <a:r>
              <a:rPr lang="en-IN" dirty="0"/>
              <a:t>class Calculate():</a:t>
            </a:r>
            <a:endParaRPr lang="en-IN" dirty="0"/>
          </a:p>
          <a:p>
            <a:r>
              <a:rPr lang="en-IN" dirty="0"/>
              <a:t>    def add(</a:t>
            </a:r>
            <a:r>
              <a:rPr lang="en-IN" dirty="0" err="1"/>
              <a:t>self,a,b</a:t>
            </a:r>
            <a:r>
              <a:rPr lang="en-IN" dirty="0"/>
              <a:t>):</a:t>
            </a:r>
            <a:endParaRPr lang="en-IN" dirty="0"/>
          </a:p>
          <a:p>
            <a:r>
              <a:rPr lang="en-IN" dirty="0"/>
              <a:t>        return </a:t>
            </a:r>
            <a:r>
              <a:rPr lang="en-IN" dirty="0" err="1"/>
              <a:t>a+b</a:t>
            </a:r>
            <a:endParaRPr lang="en-IN" dirty="0"/>
          </a:p>
          <a:p>
            <a:r>
              <a:rPr lang="en-IN" dirty="0"/>
              <a:t>    def add(</a:t>
            </a:r>
            <a:r>
              <a:rPr lang="en-IN" dirty="0" err="1"/>
              <a:t>self,a,b,c</a:t>
            </a:r>
            <a:r>
              <a:rPr lang="en-IN" dirty="0"/>
              <a:t>):</a:t>
            </a:r>
            <a:endParaRPr lang="en-IN" dirty="0"/>
          </a:p>
          <a:p>
            <a:r>
              <a:rPr lang="en-IN" dirty="0"/>
              <a:t>        return a +</a:t>
            </a:r>
            <a:r>
              <a:rPr lang="en-IN" dirty="0" err="1"/>
              <a:t>b+c</a:t>
            </a:r>
            <a:endParaRPr lang="en-IN" dirty="0"/>
          </a:p>
          <a:p>
            <a:endParaRPr lang="en-IN" dirty="0"/>
          </a:p>
          <a:p>
            <a:r>
              <a:rPr lang="en-IN" dirty="0" err="1"/>
              <a:t>obj</a:t>
            </a:r>
            <a:r>
              <a:rPr lang="en-IN" dirty="0"/>
              <a:t> = Calculate()</a:t>
            </a:r>
            <a:endParaRPr lang="en-IN" dirty="0"/>
          </a:p>
          <a:p>
            <a:r>
              <a:rPr lang="en-IN" dirty="0"/>
              <a:t>print(</a:t>
            </a:r>
            <a:r>
              <a:rPr lang="en-IN" dirty="0" err="1"/>
              <a:t>obj.add</a:t>
            </a:r>
            <a:r>
              <a:rPr lang="en-IN" dirty="0"/>
              <a:t>(3,1,3))</a:t>
            </a:r>
            <a:endParaRPr lang="en-IN" dirty="0"/>
          </a:p>
          <a:p>
            <a:r>
              <a:rPr lang="en-IN" dirty="0"/>
              <a:t>print(</a:t>
            </a:r>
            <a:r>
              <a:rPr lang="en-IN" dirty="0" err="1"/>
              <a:t>obj.add</a:t>
            </a:r>
            <a:r>
              <a:rPr lang="en-IN" dirty="0"/>
              <a:t>(3,1))</a:t>
            </a:r>
            <a:endParaRPr lang="en-IN" dirty="0"/>
          </a:p>
          <a:p>
            <a:endParaRPr lang="en-IN" dirty="0"/>
          </a:p>
          <a:p>
            <a:endParaRPr lang="en-IN" dirty="0"/>
          </a:p>
          <a:p>
            <a:r>
              <a:rPr lang="en-US" dirty="0" err="1"/>
              <a:t>TypeError</a:t>
            </a:r>
            <a:r>
              <a:rPr lang="en-US" dirty="0"/>
              <a:t>: add() missing 1 required positional argument: 'c'</a:t>
            </a:r>
            <a:endParaRPr lang="en-I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2360" y="1644"/>
              <a:ext cx="2810" cy="919"/>
            </a:xfrm>
            <a:prstGeom prst="rect">
              <a:avLst/>
            </a:prstGeom>
          </p:spPr>
          <p:txBody>
            <a:bodyPr wrap="none">
              <a:spAutoFit/>
            </a:bodyPr>
            <a:p>
              <a:r>
                <a:rPr lang="en-US" sz="3200" b="1" dirty="0" smtClean="0">
                  <a:cs typeface="Times New Roman" panose="02020603050405020304" pitchFamily="18" charset="0"/>
                </a:rPr>
                <a:t>7. Tkinter</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124177" y="1378101"/>
            <a:ext cx="3199658" cy="461665"/>
          </a:xfrm>
          <a:prstGeom prst="rect">
            <a:avLst/>
          </a:prstGeom>
          <a:noFill/>
        </p:spPr>
        <p:txBody>
          <a:bodyPr wrap="none" rtlCol="0">
            <a:spAutoFit/>
          </a:bodyPr>
          <a:lstStyle/>
          <a:p>
            <a:r>
              <a:rPr lang="en-US" sz="2400" dirty="0"/>
              <a:t>Graphical User Interface</a:t>
            </a:r>
            <a:endParaRPr lang="en-IN" sz="2400" dirty="0"/>
          </a:p>
        </p:txBody>
      </p:sp>
      <p:sp>
        <p:nvSpPr>
          <p:cNvPr id="7" name="TextBox 6"/>
          <p:cNvSpPr txBox="1"/>
          <p:nvPr/>
        </p:nvSpPr>
        <p:spPr>
          <a:xfrm>
            <a:off x="124177" y="2171406"/>
            <a:ext cx="6233886" cy="369332"/>
          </a:xfrm>
          <a:prstGeom prst="rect">
            <a:avLst/>
          </a:prstGeom>
          <a:noFill/>
        </p:spPr>
        <p:txBody>
          <a:bodyPr wrap="none" rtlCol="0">
            <a:spAutoFit/>
          </a:bodyPr>
          <a:lstStyle/>
          <a:p>
            <a:r>
              <a:rPr lang="en-US" sz="1800" dirty="0"/>
              <a:t>We can implement GUI programming in Python in different ways</a:t>
            </a:r>
            <a:endParaRPr lang="en-IN" dirty="0"/>
          </a:p>
        </p:txBody>
      </p:sp>
      <p:sp>
        <p:nvSpPr>
          <p:cNvPr id="8" name="TextBox 7"/>
          <p:cNvSpPr txBox="1"/>
          <p:nvPr/>
        </p:nvSpPr>
        <p:spPr>
          <a:xfrm>
            <a:off x="124177" y="2790294"/>
            <a:ext cx="9819772" cy="1200329"/>
          </a:xfrm>
          <a:prstGeom prst="rect">
            <a:avLst/>
          </a:prstGeom>
          <a:noFill/>
        </p:spPr>
        <p:txBody>
          <a:bodyPr wrap="square" rtlCol="0">
            <a:spAutoFit/>
          </a:bodyPr>
          <a:lstStyle/>
          <a:p>
            <a:r>
              <a:rPr lang="en-US" sz="1800" dirty="0" err="1"/>
              <a:t>Tkinter</a:t>
            </a:r>
            <a:r>
              <a:rPr lang="en-US" sz="1800" dirty="0"/>
              <a:t> : </a:t>
            </a:r>
            <a:endParaRPr lang="en-US" sz="1800" dirty="0"/>
          </a:p>
          <a:p>
            <a:r>
              <a:rPr lang="en-US" sz="1800" dirty="0"/>
              <a:t>	</a:t>
            </a:r>
            <a:r>
              <a:rPr lang="en-US" sz="1800" dirty="0" err="1"/>
              <a:t>Tkinter</a:t>
            </a:r>
            <a:r>
              <a:rPr lang="en-US" sz="1800" dirty="0"/>
              <a:t> is the standard GUI library for Python. </a:t>
            </a:r>
            <a:endParaRPr lang="en-US" sz="1800" dirty="0"/>
          </a:p>
          <a:p>
            <a:r>
              <a:rPr lang="en-US" sz="1800" dirty="0"/>
              <a:t>	Python when combined with </a:t>
            </a:r>
            <a:r>
              <a:rPr lang="en-US" sz="1800" dirty="0" err="1"/>
              <a:t>Tkinter</a:t>
            </a:r>
            <a:r>
              <a:rPr lang="en-US" sz="1800" dirty="0"/>
              <a:t> provides a fast and easy way to create GUI applications. </a:t>
            </a:r>
            <a:endParaRPr lang="en-US" sz="1800" dirty="0"/>
          </a:p>
          <a:p>
            <a:r>
              <a:rPr lang="en-US" sz="1800" dirty="0"/>
              <a:t>	</a:t>
            </a:r>
            <a:r>
              <a:rPr lang="en-US" sz="1800" dirty="0" err="1"/>
              <a:t>Tkinter</a:t>
            </a:r>
            <a:r>
              <a:rPr lang="en-US" sz="1800" dirty="0"/>
              <a:t> provides a powerful object-oriented interface to the Tk GUI toolkit</a:t>
            </a:r>
            <a:endParaRPr lang="en-IN" dirty="0"/>
          </a:p>
        </p:txBody>
      </p:sp>
      <p:sp>
        <p:nvSpPr>
          <p:cNvPr id="9" name="TextBox 8"/>
          <p:cNvSpPr txBox="1"/>
          <p:nvPr/>
        </p:nvSpPr>
        <p:spPr>
          <a:xfrm>
            <a:off x="124177" y="4288859"/>
            <a:ext cx="6370462" cy="1200329"/>
          </a:xfrm>
          <a:prstGeom prst="rect">
            <a:avLst/>
          </a:prstGeom>
          <a:noFill/>
        </p:spPr>
        <p:txBody>
          <a:bodyPr wrap="none" rtlCol="0">
            <a:spAutoFit/>
          </a:bodyPr>
          <a:lstStyle/>
          <a:p>
            <a:r>
              <a:rPr lang="en-US" dirty="0" err="1"/>
              <a:t>wxPython</a:t>
            </a:r>
            <a:r>
              <a:rPr lang="en-US" dirty="0"/>
              <a:t> : </a:t>
            </a:r>
            <a:endParaRPr lang="en-US" dirty="0"/>
          </a:p>
          <a:p>
            <a:r>
              <a:rPr lang="en-US" dirty="0"/>
              <a:t>	This is an open-source Python interface for </a:t>
            </a:r>
            <a:r>
              <a:rPr lang="en-US" dirty="0" err="1"/>
              <a:t>wxWindows</a:t>
            </a:r>
            <a:r>
              <a:rPr lang="en-US" dirty="0"/>
              <a:t>.</a:t>
            </a:r>
            <a:endParaRPr lang="en-US" dirty="0"/>
          </a:p>
          <a:p>
            <a:r>
              <a:rPr lang="en-US" dirty="0"/>
              <a:t>	It is cross platform application development.</a:t>
            </a:r>
            <a:endParaRPr lang="en-US" dirty="0"/>
          </a:p>
          <a:p>
            <a:r>
              <a:rPr lang="en-US" dirty="0"/>
              <a:t>	It was developed using C++.</a:t>
            </a:r>
            <a:endParaRPr lang="en-IN" dirty="0"/>
          </a:p>
        </p:txBody>
      </p:sp>
      <p:sp>
        <p:nvSpPr>
          <p:cNvPr id="10" name="TextBox 9"/>
          <p:cNvSpPr txBox="1"/>
          <p:nvPr/>
        </p:nvSpPr>
        <p:spPr>
          <a:xfrm>
            <a:off x="10182225" y="1703536"/>
            <a:ext cx="1530932" cy="2585323"/>
          </a:xfrm>
          <a:prstGeom prst="rect">
            <a:avLst/>
          </a:prstGeom>
          <a:noFill/>
        </p:spPr>
        <p:txBody>
          <a:bodyPr wrap="none" rtlCol="0">
            <a:spAutoFit/>
          </a:bodyPr>
          <a:lstStyle/>
          <a:p>
            <a:pPr algn="l">
              <a:buFont typeface="Arial" panose="020B0604020202020204" pitchFamily="34" charset="0"/>
              <a:buChar char="•"/>
            </a:pPr>
            <a:r>
              <a:rPr lang="en-IN" b="0" i="0" dirty="0" err="1">
                <a:solidFill>
                  <a:srgbClr val="202124"/>
                </a:solidFill>
                <a:effectLst/>
              </a:rPr>
              <a:t>Kivy</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Libavg</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PyQT</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PySimpleGUI</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Pyforms</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Tkinter</a:t>
            </a:r>
            <a:r>
              <a:rPr lang="en-IN" b="0" i="0" dirty="0">
                <a:solidFill>
                  <a:srgbClr val="202124"/>
                </a:solidFill>
                <a:effectLst/>
              </a:rPr>
              <a:t>.</a:t>
            </a:r>
            <a:endParaRPr lang="en-IN" b="0" i="0" dirty="0">
              <a:solidFill>
                <a:srgbClr val="202124"/>
              </a:solidFill>
              <a:effectLst/>
            </a:endParaRPr>
          </a:p>
          <a:p>
            <a:pPr algn="l">
              <a:buFont typeface="Arial" panose="020B0604020202020204" pitchFamily="34" charset="0"/>
              <a:buChar char="•"/>
            </a:pPr>
            <a:r>
              <a:rPr lang="en-IN" b="0" i="0" dirty="0">
                <a:solidFill>
                  <a:srgbClr val="202124"/>
                </a:solidFill>
                <a:effectLst/>
              </a:rPr>
              <a:t>Wax.</a:t>
            </a:r>
            <a:endParaRPr lang="en-IN" b="0" i="0" dirty="0">
              <a:solidFill>
                <a:srgbClr val="202124"/>
              </a:solidFill>
              <a:effectLst/>
            </a:endParaRPr>
          </a:p>
          <a:p>
            <a:pPr algn="l">
              <a:buFont typeface="Arial" panose="020B0604020202020204" pitchFamily="34" charset="0"/>
              <a:buChar char="•"/>
            </a:pPr>
            <a:r>
              <a:rPr lang="en-IN" b="0" i="0" dirty="0" err="1">
                <a:solidFill>
                  <a:srgbClr val="202124"/>
                </a:solidFill>
                <a:effectLst/>
              </a:rPr>
              <a:t>WxPython</a:t>
            </a:r>
            <a:r>
              <a:rPr lang="en-IN" b="0" i="0" dirty="0">
                <a:solidFill>
                  <a:srgbClr val="202124"/>
                </a:solidFill>
                <a:effectLst/>
              </a:rPr>
              <a:t>.</a:t>
            </a:r>
            <a:endParaRPr lang="en-IN" b="0" i="0" dirty="0">
              <a:solidFill>
                <a:srgbClr val="202124"/>
              </a:solidFill>
              <a:effectLst/>
            </a:endParaRPr>
          </a:p>
          <a:p>
            <a:endParaRPr lang="en-I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486984" y="1670756"/>
            <a:ext cx="3355406" cy="1938992"/>
          </a:xfrm>
          <a:prstGeom prst="rect">
            <a:avLst/>
          </a:prstGeom>
          <a:noFill/>
        </p:spPr>
        <p:txBody>
          <a:bodyPr wrap="none" rtlCol="0">
            <a:spAutoFit/>
          </a:bodyPr>
          <a:lstStyle/>
          <a:p>
            <a:r>
              <a:rPr lang="en-US" sz="2400" dirty="0"/>
              <a:t>Simple window creation:</a:t>
            </a:r>
            <a:endParaRPr lang="en-US" sz="2400" dirty="0"/>
          </a:p>
          <a:p>
            <a:endParaRPr lang="en-US" sz="2400" dirty="0"/>
          </a:p>
          <a:p>
            <a:r>
              <a:rPr lang="en-US" sz="1800" dirty="0"/>
              <a:t>import </a:t>
            </a:r>
            <a:r>
              <a:rPr lang="en-US" sz="1800" dirty="0" err="1"/>
              <a:t>tkinter</a:t>
            </a:r>
            <a:endParaRPr lang="en-US" sz="1800" dirty="0"/>
          </a:p>
          <a:p>
            <a:r>
              <a:rPr lang="en-US" sz="1800" dirty="0"/>
              <a:t>window = </a:t>
            </a:r>
            <a:r>
              <a:rPr lang="en-US" sz="1800" dirty="0" err="1"/>
              <a:t>tkinter.Tk</a:t>
            </a:r>
            <a:r>
              <a:rPr lang="en-US" sz="1800" dirty="0"/>
              <a:t>()</a:t>
            </a:r>
            <a:endParaRPr lang="en-US" sz="1800" dirty="0"/>
          </a:p>
          <a:p>
            <a:r>
              <a:rPr lang="en-US" sz="1800" dirty="0"/>
              <a:t>             # widgets logic is here</a:t>
            </a:r>
            <a:endParaRPr lang="en-US" sz="1800" dirty="0"/>
          </a:p>
          <a:p>
            <a:r>
              <a:rPr lang="en-US" sz="1800" dirty="0" err="1"/>
              <a:t>window.mainloop</a:t>
            </a:r>
            <a:r>
              <a:rPr lang="en-US" sz="1800" dirty="0"/>
              <a:t>()</a:t>
            </a:r>
            <a:endParaRPr lang="en-IN" dirty="0"/>
          </a:p>
        </p:txBody>
      </p:sp>
      <p:pic>
        <p:nvPicPr>
          <p:cNvPr id="8" name="Picture 7"/>
          <p:cNvPicPr>
            <a:picLocks noChangeAspect="1"/>
          </p:cNvPicPr>
          <p:nvPr/>
        </p:nvPicPr>
        <p:blipFill>
          <a:blip r:embed="rId3"/>
          <a:stretch>
            <a:fillRect/>
          </a:stretch>
        </p:blipFill>
        <p:spPr>
          <a:xfrm>
            <a:off x="4213401" y="2247900"/>
            <a:ext cx="2162175" cy="2362200"/>
          </a:xfrm>
          <a:prstGeom prst="rect">
            <a:avLst/>
          </a:prstGeom>
        </p:spPr>
      </p:pic>
      <p:sp>
        <p:nvSpPr>
          <p:cNvPr id="9" name="TextBox 8"/>
          <p:cNvSpPr txBox="1"/>
          <p:nvPr/>
        </p:nvSpPr>
        <p:spPr>
          <a:xfrm>
            <a:off x="486984" y="4990791"/>
            <a:ext cx="6694140" cy="646331"/>
          </a:xfrm>
          <a:prstGeom prst="rect">
            <a:avLst/>
          </a:prstGeom>
          <a:noFill/>
        </p:spPr>
        <p:txBody>
          <a:bodyPr wrap="none" rtlCol="0">
            <a:spAutoFit/>
          </a:bodyPr>
          <a:lstStyle/>
          <a:p>
            <a:r>
              <a:rPr lang="en-US" sz="1800" dirty="0"/>
              <a:t>Tk() need to be initialized to get Window with a title bar. </a:t>
            </a:r>
            <a:endParaRPr lang="en-US" sz="1800" dirty="0"/>
          </a:p>
          <a:p>
            <a:r>
              <a:rPr lang="en-US" sz="1800" dirty="0"/>
              <a:t>It is the root widget and it should be created before all other widgets.</a:t>
            </a:r>
            <a:endParaRPr lang="en-I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486984" y="1252568"/>
            <a:ext cx="9734653" cy="3693319"/>
          </a:xfrm>
          <a:prstGeom prst="rect">
            <a:avLst/>
          </a:prstGeom>
          <a:noFill/>
        </p:spPr>
        <p:txBody>
          <a:bodyPr wrap="none" rtlCol="0">
            <a:spAutoFit/>
          </a:bodyPr>
          <a:lstStyle/>
          <a:p>
            <a:r>
              <a:rPr lang="en-US" sz="1800" dirty="0"/>
              <a:t>Tk supports 3 pre-defined Layouts.</a:t>
            </a:r>
            <a:endParaRPr lang="en-US" sz="1800" dirty="0"/>
          </a:p>
          <a:p>
            <a:r>
              <a:rPr lang="en-US" sz="1800" dirty="0"/>
              <a:t>1. pack</a:t>
            </a:r>
            <a:endParaRPr lang="en-US" sz="1800" dirty="0"/>
          </a:p>
          <a:p>
            <a:r>
              <a:rPr lang="en-US" sz="1800" dirty="0"/>
              <a:t>2. grid</a:t>
            </a:r>
            <a:endParaRPr lang="en-US" sz="1800" dirty="0"/>
          </a:p>
          <a:p>
            <a:r>
              <a:rPr lang="en-US" sz="1800" dirty="0"/>
              <a:t>3. place</a:t>
            </a:r>
            <a:endParaRPr lang="en-US" sz="1800" dirty="0"/>
          </a:p>
          <a:p>
            <a:endParaRPr lang="en-US" sz="1800" dirty="0"/>
          </a:p>
          <a:p>
            <a:r>
              <a:rPr lang="en-US" sz="1800" dirty="0"/>
              <a:t>Note : We cannot use all the 3 layout managers pack, grid, and place in the same master window.</a:t>
            </a:r>
            <a:endParaRPr lang="en-US" sz="1800" dirty="0"/>
          </a:p>
          <a:p>
            <a:endParaRPr lang="en-US" dirty="0"/>
          </a:p>
          <a:p>
            <a:r>
              <a:rPr lang="en-US" sz="1800" u="sng" dirty="0"/>
              <a:t>Pack:</a:t>
            </a:r>
            <a:endParaRPr lang="en-US" sz="1800" u="sng" dirty="0"/>
          </a:p>
          <a:p>
            <a:r>
              <a:rPr lang="en-US" sz="1800" dirty="0"/>
              <a:t>Pack is the easiest layout to use of the three geometry managers of Tk and </a:t>
            </a:r>
            <a:r>
              <a:rPr lang="en-US" sz="1800" dirty="0" err="1"/>
              <a:t>Tkinter</a:t>
            </a:r>
            <a:r>
              <a:rPr lang="en-US" sz="1800" dirty="0"/>
              <a:t>.</a:t>
            </a:r>
            <a:endParaRPr lang="en-US" sz="1800" dirty="0"/>
          </a:p>
          <a:p>
            <a:r>
              <a:rPr lang="en-US" sz="1800" dirty="0"/>
              <a:t>Pack is recommended layout for Simple applications. </a:t>
            </a:r>
            <a:endParaRPr lang="en-US" sz="1800" dirty="0"/>
          </a:p>
          <a:p>
            <a:r>
              <a:rPr lang="en-US" sz="1800" dirty="0"/>
              <a:t>For example simple applications like placing a number of widgets side by side, or on top of each other.</a:t>
            </a:r>
            <a:endParaRPr lang="en-US" sz="1800"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868991" cy="461665"/>
          </a:xfrm>
          <a:prstGeom prst="rect">
            <a:avLst/>
          </a:prstGeom>
          <a:noFill/>
        </p:spPr>
        <p:txBody>
          <a:bodyPr wrap="none" rtlCol="0">
            <a:spAutoFit/>
          </a:bodyPr>
          <a:lstStyle/>
          <a:p>
            <a:r>
              <a:rPr lang="en-US" sz="2400" dirty="0"/>
              <a:t>Reading from a File : </a:t>
            </a:r>
            <a:endParaRPr lang="en-IN" sz="2400" dirty="0"/>
          </a:p>
        </p:txBody>
      </p:sp>
      <p:sp>
        <p:nvSpPr>
          <p:cNvPr id="11" name="TextBox 10"/>
          <p:cNvSpPr txBox="1"/>
          <p:nvPr/>
        </p:nvSpPr>
        <p:spPr>
          <a:xfrm>
            <a:off x="486984" y="1819294"/>
            <a:ext cx="8611075" cy="1754326"/>
          </a:xfrm>
          <a:prstGeom prst="rect">
            <a:avLst/>
          </a:prstGeom>
          <a:noFill/>
        </p:spPr>
        <p:txBody>
          <a:bodyPr wrap="none" rtlCol="0">
            <a:spAutoFit/>
          </a:bodyPr>
          <a:lstStyle/>
          <a:p>
            <a:r>
              <a:rPr lang="en-US" dirty="0"/>
              <a:t>To read the content of a file, open the file in read mode ‘r’          </a:t>
            </a:r>
            <a:endParaRPr lang="en-US" dirty="0"/>
          </a:p>
          <a:p>
            <a:endParaRPr lang="en-US" dirty="0"/>
          </a:p>
          <a:p>
            <a:r>
              <a:rPr lang="en-US" dirty="0"/>
              <a:t>read() method can read the characters specified in the size. Else it reads the complete file.</a:t>
            </a:r>
            <a:endParaRPr lang="en-US" dirty="0"/>
          </a:p>
          <a:p>
            <a:endParaRPr lang="en-US" dirty="0"/>
          </a:p>
          <a:p>
            <a:endParaRPr lang="en-US" dirty="0"/>
          </a:p>
          <a:p>
            <a:r>
              <a:rPr lang="en-US" dirty="0"/>
              <a:t>Syntax:      </a:t>
            </a:r>
            <a:r>
              <a:rPr lang="en-US" dirty="0" err="1"/>
              <a:t>fi.read</a:t>
            </a:r>
            <a:r>
              <a:rPr lang="en-US" dirty="0"/>
              <a:t>([size])</a:t>
            </a:r>
            <a:endParaRPr lang="en-IN" dirty="0"/>
          </a:p>
        </p:txBody>
      </p:sp>
      <p:sp>
        <p:nvSpPr>
          <p:cNvPr id="9" name="TextBox 8"/>
          <p:cNvSpPr txBox="1"/>
          <p:nvPr/>
        </p:nvSpPr>
        <p:spPr>
          <a:xfrm>
            <a:off x="605307" y="3979572"/>
            <a:ext cx="6223242" cy="2308324"/>
          </a:xfrm>
          <a:prstGeom prst="rect">
            <a:avLst/>
          </a:prstGeom>
          <a:noFill/>
        </p:spPr>
        <p:txBody>
          <a:bodyPr wrap="none" rtlCol="0">
            <a:spAutoFit/>
          </a:bodyPr>
          <a:lstStyle/>
          <a:p>
            <a:r>
              <a:rPr lang="en-US" dirty="0"/>
              <a:t>Example:</a:t>
            </a:r>
            <a:endParaRPr lang="en-US" dirty="0"/>
          </a:p>
          <a:p>
            <a:endParaRPr lang="en-US" dirty="0"/>
          </a:p>
          <a:p>
            <a:r>
              <a:rPr lang="en-US" dirty="0"/>
              <a:t>     with open(“test.txt”, ‘r’, encoding = ‘utf-8’) as fi:</a:t>
            </a:r>
            <a:endParaRPr lang="en-US" dirty="0"/>
          </a:p>
          <a:p>
            <a:r>
              <a:rPr lang="en-US" dirty="0"/>
              <a:t>         print(</a:t>
            </a:r>
            <a:r>
              <a:rPr lang="en-US" dirty="0" err="1"/>
              <a:t>fi.read</a:t>
            </a:r>
            <a:r>
              <a:rPr lang="en-US" dirty="0"/>
              <a:t>(3))   #  read first 3 characters</a:t>
            </a:r>
            <a:endParaRPr lang="en-US" dirty="0"/>
          </a:p>
          <a:p>
            <a:r>
              <a:rPr lang="en-US" dirty="0"/>
              <a:t>         print(</a:t>
            </a:r>
            <a:r>
              <a:rPr lang="en-US" dirty="0" err="1"/>
              <a:t>fi.read</a:t>
            </a:r>
            <a:r>
              <a:rPr lang="en-US" dirty="0"/>
              <a:t>())     #  read remaining characters till end of file</a:t>
            </a:r>
            <a:endParaRPr lang="en-US" dirty="0"/>
          </a:p>
          <a:p>
            <a:r>
              <a:rPr lang="en-US" dirty="0"/>
              <a:t>         print(</a:t>
            </a:r>
            <a:r>
              <a:rPr lang="en-US" dirty="0" err="1"/>
              <a:t>fi.read</a:t>
            </a:r>
            <a:r>
              <a:rPr lang="en-US" dirty="0"/>
              <a:t>())     #  further reading returns empty string</a:t>
            </a:r>
            <a:endParaRPr lang="en-US" dirty="0"/>
          </a:p>
          <a:p>
            <a:r>
              <a:rPr lang="en-US" dirty="0"/>
              <a:t>         </a:t>
            </a:r>
            <a:endParaRPr lang="en-US" dirty="0"/>
          </a:p>
          <a:p>
            <a:r>
              <a:rPr lang="en-US" dirty="0"/>
              <a:t>         </a:t>
            </a:r>
            <a:endParaRPr lang="en-IN" dirty="0"/>
          </a:p>
        </p:txBody>
      </p:sp>
      <p:sp>
        <p:nvSpPr>
          <p:cNvPr id="10" name="TextBox 9"/>
          <p:cNvSpPr txBox="1"/>
          <p:nvPr/>
        </p:nvSpPr>
        <p:spPr>
          <a:xfrm>
            <a:off x="6828549" y="4118071"/>
            <a:ext cx="5060231" cy="2031325"/>
          </a:xfrm>
          <a:prstGeom prst="rect">
            <a:avLst/>
          </a:prstGeom>
          <a:noFill/>
        </p:spPr>
        <p:txBody>
          <a:bodyPr wrap="none" rtlCol="0">
            <a:spAutoFit/>
          </a:bodyPr>
          <a:lstStyle/>
          <a:p>
            <a:r>
              <a:rPr lang="en-US" dirty="0"/>
              <a:t>Example: display number of characters in a file</a:t>
            </a:r>
            <a:endParaRPr lang="en-US" dirty="0"/>
          </a:p>
          <a:p>
            <a:endParaRPr lang="en-US" dirty="0"/>
          </a:p>
          <a:p>
            <a:r>
              <a:rPr lang="en-US" dirty="0"/>
              <a:t>     with open(“test.txt”, ‘r’, encoding = ‘utf-8’) as fi:</a:t>
            </a:r>
            <a:endParaRPr lang="en-US" dirty="0"/>
          </a:p>
          <a:p>
            <a:r>
              <a:rPr lang="en-US" dirty="0"/>
              <a:t>         chars = </a:t>
            </a:r>
            <a:r>
              <a:rPr lang="en-US" dirty="0" err="1"/>
              <a:t>fi.read</a:t>
            </a:r>
            <a:r>
              <a:rPr lang="en-US" dirty="0"/>
              <a:t>()</a:t>
            </a:r>
            <a:endParaRPr lang="en-US" dirty="0"/>
          </a:p>
          <a:p>
            <a:r>
              <a:rPr lang="en-US" dirty="0"/>
              <a:t>         print(“No. of characters  read are :”, </a:t>
            </a:r>
            <a:r>
              <a:rPr lang="en-US" dirty="0" err="1"/>
              <a:t>len</a:t>
            </a:r>
            <a:r>
              <a:rPr lang="en-US" dirty="0"/>
              <a:t>(chars))</a:t>
            </a:r>
            <a:endParaRPr lang="en-US" dirty="0"/>
          </a:p>
          <a:p>
            <a:r>
              <a:rPr lang="en-US" dirty="0"/>
              <a:t>         </a:t>
            </a:r>
            <a:endParaRPr lang="en-US" dirty="0"/>
          </a:p>
          <a:p>
            <a:r>
              <a:rPr lang="en-US" dirty="0"/>
              <a:t>         </a:t>
            </a:r>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3813982" y="2969457"/>
            <a:ext cx="7565217" cy="2308324"/>
          </a:xfrm>
          <a:prstGeom prst="rect">
            <a:avLst/>
          </a:prstGeom>
          <a:noFill/>
        </p:spPr>
        <p:txBody>
          <a:bodyPr wrap="square" rtlCol="0">
            <a:spAutoFit/>
          </a:bodyPr>
          <a:lstStyle/>
          <a:p>
            <a:r>
              <a:rPr lang="en-US" sz="1800" dirty="0"/>
              <a:t>w = </a:t>
            </a:r>
            <a:r>
              <a:rPr lang="en-US" sz="1800" dirty="0" err="1"/>
              <a:t>tkinter.Label</a:t>
            </a:r>
            <a:r>
              <a:rPr lang="en-US" sz="1800" dirty="0"/>
              <a:t>(root, text="Hello </a:t>
            </a:r>
            <a:r>
              <a:rPr lang="en-US" sz="1800" dirty="0" err="1"/>
              <a:t>Tkinter</a:t>
            </a:r>
            <a:r>
              <a:rPr lang="en-US" sz="1800" dirty="0"/>
              <a:t>!")</a:t>
            </a:r>
            <a:endParaRPr lang="en-US" sz="1800" dirty="0"/>
          </a:p>
          <a:p>
            <a:endParaRPr lang="en-US" sz="1800" dirty="0"/>
          </a:p>
          <a:p>
            <a:r>
              <a:rPr lang="en-US" sz="1800" dirty="0"/>
              <a:t>pack() method tells Tk to fit the size according to text.</a:t>
            </a:r>
            <a:endParaRPr lang="en-US" sz="1800" dirty="0"/>
          </a:p>
          <a:p>
            <a:r>
              <a:rPr lang="en-US" sz="1800" dirty="0"/>
              <a:t>	</a:t>
            </a:r>
            <a:r>
              <a:rPr lang="en-US" sz="1800" dirty="0" err="1"/>
              <a:t>w.pack</a:t>
            </a:r>
            <a:r>
              <a:rPr lang="en-US" sz="1800" dirty="0"/>
              <a:t>()</a:t>
            </a:r>
            <a:endParaRPr lang="en-US" sz="1800" dirty="0"/>
          </a:p>
          <a:p>
            <a:endParaRPr lang="en-US" sz="1800" dirty="0"/>
          </a:p>
          <a:p>
            <a:r>
              <a:rPr lang="en-US" sz="1800" dirty="0"/>
              <a:t>The window won't appear until we enter the </a:t>
            </a:r>
            <a:r>
              <a:rPr lang="en-US" sz="1800" dirty="0" err="1"/>
              <a:t>Tkinter</a:t>
            </a:r>
            <a:r>
              <a:rPr lang="en-US" sz="1800" dirty="0"/>
              <a:t> event loop:</a:t>
            </a:r>
            <a:endParaRPr lang="en-US" sz="1800" dirty="0"/>
          </a:p>
          <a:p>
            <a:r>
              <a:rPr lang="en-US" sz="1800" dirty="0" err="1"/>
              <a:t>root.mainloop</a:t>
            </a:r>
            <a:r>
              <a:rPr lang="en-US" sz="1800" dirty="0"/>
              <a:t>()</a:t>
            </a:r>
            <a:endParaRPr lang="en-US" sz="1800" dirty="0"/>
          </a:p>
          <a:p>
            <a:endParaRPr lang="en-IN" dirty="0"/>
          </a:p>
        </p:txBody>
      </p:sp>
      <p:sp>
        <p:nvSpPr>
          <p:cNvPr id="8" name="TextBox 7"/>
          <p:cNvSpPr txBox="1"/>
          <p:nvPr/>
        </p:nvSpPr>
        <p:spPr>
          <a:xfrm>
            <a:off x="374095" y="5002084"/>
            <a:ext cx="6101644" cy="1477328"/>
          </a:xfrm>
          <a:prstGeom prst="rect">
            <a:avLst/>
          </a:prstGeom>
          <a:noFill/>
        </p:spPr>
        <p:txBody>
          <a:bodyPr wrap="square">
            <a:spAutoFit/>
          </a:bodyPr>
          <a:lstStyle/>
          <a:p>
            <a:r>
              <a:rPr lang="en-US" sz="1800" dirty="0"/>
              <a:t>import </a:t>
            </a:r>
            <a:r>
              <a:rPr lang="en-US" sz="1800" dirty="0" err="1"/>
              <a:t>tkinter</a:t>
            </a:r>
            <a:endParaRPr lang="en-US" sz="1800" dirty="0"/>
          </a:p>
          <a:p>
            <a:r>
              <a:rPr lang="en-US" sz="1800" dirty="0"/>
              <a:t>root = </a:t>
            </a:r>
            <a:r>
              <a:rPr lang="en-US" sz="1800" dirty="0" err="1"/>
              <a:t>tkinter.Tk</a:t>
            </a:r>
            <a:r>
              <a:rPr lang="en-US" sz="1800" dirty="0"/>
              <a:t>()</a:t>
            </a:r>
            <a:endParaRPr lang="en-US" sz="1800" dirty="0"/>
          </a:p>
          <a:p>
            <a:r>
              <a:rPr lang="en-US" sz="1800" dirty="0"/>
              <a:t>label = </a:t>
            </a:r>
            <a:r>
              <a:rPr lang="en-US" sz="1800" dirty="0" err="1"/>
              <a:t>tkinter.Label</a:t>
            </a:r>
            <a:r>
              <a:rPr lang="en-US" sz="1800" dirty="0"/>
              <a:t>(root, text="Hello Everyone!")</a:t>
            </a:r>
            <a:endParaRPr lang="en-US" sz="1800" dirty="0"/>
          </a:p>
          <a:p>
            <a:r>
              <a:rPr lang="en-US" sz="1800" dirty="0" err="1"/>
              <a:t>label.pack</a:t>
            </a:r>
            <a:r>
              <a:rPr lang="en-US" sz="1800" dirty="0"/>
              <a:t>()</a:t>
            </a:r>
            <a:endParaRPr lang="en-US" sz="1800" dirty="0"/>
          </a:p>
          <a:p>
            <a:r>
              <a:rPr lang="en-US" sz="1800" dirty="0" err="1"/>
              <a:t>root.mainloop</a:t>
            </a:r>
            <a:r>
              <a:rPr lang="en-US" sz="1800" dirty="0"/>
              <a:t>()</a:t>
            </a:r>
            <a:endParaRPr lang="en-US" sz="1800" dirty="0"/>
          </a:p>
        </p:txBody>
      </p:sp>
      <p:pic>
        <p:nvPicPr>
          <p:cNvPr id="10" name="Picture 9"/>
          <p:cNvPicPr>
            <a:picLocks noChangeAspect="1"/>
          </p:cNvPicPr>
          <p:nvPr/>
        </p:nvPicPr>
        <p:blipFill>
          <a:blip r:embed="rId3"/>
          <a:stretch>
            <a:fillRect/>
          </a:stretch>
        </p:blipFill>
        <p:spPr>
          <a:xfrm>
            <a:off x="6771218" y="5118883"/>
            <a:ext cx="3644720" cy="1360529"/>
          </a:xfrm>
          <a:prstGeom prst="rect">
            <a:avLst/>
          </a:prstGeom>
        </p:spPr>
      </p:pic>
      <p:sp>
        <p:nvSpPr>
          <p:cNvPr id="12" name="TextBox 11"/>
          <p:cNvSpPr txBox="1"/>
          <p:nvPr/>
        </p:nvSpPr>
        <p:spPr>
          <a:xfrm>
            <a:off x="172156" y="1257054"/>
            <a:ext cx="6101644" cy="1477328"/>
          </a:xfrm>
          <a:prstGeom prst="rect">
            <a:avLst/>
          </a:prstGeom>
          <a:noFill/>
        </p:spPr>
        <p:txBody>
          <a:bodyPr wrap="square">
            <a:spAutoFit/>
          </a:bodyPr>
          <a:lstStyle/>
          <a:p>
            <a:r>
              <a:rPr lang="en-US" sz="1800" u="sng" dirty="0"/>
              <a:t>Label widget: </a:t>
            </a:r>
            <a:endParaRPr lang="en-US" sz="1800" u="sng" dirty="0"/>
          </a:p>
          <a:p>
            <a:r>
              <a:rPr lang="en-US" sz="1800" dirty="0"/>
              <a:t>It is used to display Image or Text.  </a:t>
            </a:r>
            <a:endParaRPr lang="en-US" sz="1800" dirty="0"/>
          </a:p>
          <a:p>
            <a:r>
              <a:rPr lang="en-US" sz="1800" dirty="0"/>
              <a:t>First parameter is the name of Parent window(root). </a:t>
            </a:r>
            <a:endParaRPr lang="en-US" sz="1800" dirty="0"/>
          </a:p>
          <a:p>
            <a:r>
              <a:rPr lang="en-US" sz="1800" dirty="0"/>
              <a:t>So our Label widget is a child of the root widget. </a:t>
            </a:r>
            <a:endParaRPr lang="en-US" sz="1800" dirty="0"/>
          </a:p>
          <a:p>
            <a:r>
              <a:rPr lang="en-US" sz="1800" dirty="0"/>
              <a:t>The keyword parameter "text" specifies the text to be shown</a:t>
            </a:r>
            <a:endParaRPr lang="en-US" sz="1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357353" y="1220878"/>
            <a:ext cx="4384534" cy="2585323"/>
          </a:xfrm>
          <a:prstGeom prst="rect">
            <a:avLst/>
          </a:prstGeom>
          <a:noFill/>
        </p:spPr>
        <p:txBody>
          <a:bodyPr wrap="none" rtlCol="0">
            <a:spAutoFit/>
          </a:bodyPr>
          <a:lstStyle/>
          <a:p>
            <a:r>
              <a:rPr lang="en-US" sz="1800" b="1" dirty="0"/>
              <a:t>Image as Label:</a:t>
            </a:r>
            <a:endParaRPr lang="en-US" sz="1800" b="1" dirty="0"/>
          </a:p>
          <a:p>
            <a:endParaRPr lang="en-US" sz="1800" dirty="0"/>
          </a:p>
          <a:p>
            <a:r>
              <a:rPr lang="en-US" sz="1800" dirty="0"/>
              <a:t>import </a:t>
            </a:r>
            <a:r>
              <a:rPr lang="en-US" sz="1800" dirty="0" err="1"/>
              <a:t>tkinter</a:t>
            </a:r>
            <a:endParaRPr lang="en-US" sz="1800" dirty="0"/>
          </a:p>
          <a:p>
            <a:r>
              <a:rPr lang="en-US" sz="1800" dirty="0"/>
              <a:t>window = </a:t>
            </a:r>
            <a:r>
              <a:rPr lang="en-US" sz="1800" dirty="0" err="1"/>
              <a:t>tkinter.Tk</a:t>
            </a:r>
            <a:r>
              <a:rPr lang="en-US" sz="1800" dirty="0"/>
              <a:t>()</a:t>
            </a:r>
            <a:endParaRPr lang="en-US" sz="1800" dirty="0"/>
          </a:p>
          <a:p>
            <a:r>
              <a:rPr lang="en-US" sz="1800" dirty="0"/>
              <a:t>logo = </a:t>
            </a:r>
            <a:r>
              <a:rPr lang="en-US" sz="1800" dirty="0" err="1"/>
              <a:t>tkinter.PhotoImage</a:t>
            </a:r>
            <a:r>
              <a:rPr lang="en-US" sz="1800" dirty="0"/>
              <a:t>(file="mickey.png")</a:t>
            </a:r>
            <a:endParaRPr lang="en-US" sz="1800" dirty="0"/>
          </a:p>
          <a:p>
            <a:r>
              <a:rPr lang="en-US" sz="1800" dirty="0"/>
              <a:t>label = </a:t>
            </a:r>
            <a:r>
              <a:rPr lang="en-US" sz="1800" dirty="0" err="1"/>
              <a:t>tkinter.Label</a:t>
            </a:r>
            <a:r>
              <a:rPr lang="en-US" sz="1800" dirty="0"/>
              <a:t>(window, image=logo)</a:t>
            </a:r>
            <a:endParaRPr lang="en-US" sz="1800" dirty="0"/>
          </a:p>
          <a:p>
            <a:r>
              <a:rPr lang="en-US" sz="1800" dirty="0" err="1"/>
              <a:t>label.pack</a:t>
            </a:r>
            <a:r>
              <a:rPr lang="en-US" sz="1800" dirty="0"/>
              <a:t>()</a:t>
            </a:r>
            <a:endParaRPr lang="en-US" sz="1800" dirty="0"/>
          </a:p>
          <a:p>
            <a:r>
              <a:rPr lang="en-US" sz="1800" dirty="0" err="1"/>
              <a:t>window.mainloop</a:t>
            </a:r>
            <a:r>
              <a:rPr lang="en-US" sz="1800" dirty="0"/>
              <a:t>()</a:t>
            </a:r>
            <a:endParaRPr lang="en-US" sz="1800" dirty="0"/>
          </a:p>
          <a:p>
            <a:endParaRPr lang="en-IN" dirty="0"/>
          </a:p>
        </p:txBody>
      </p:sp>
      <p:pic>
        <p:nvPicPr>
          <p:cNvPr id="10" name="Picture 9"/>
          <p:cNvPicPr>
            <a:picLocks noChangeAspect="1"/>
          </p:cNvPicPr>
          <p:nvPr/>
        </p:nvPicPr>
        <p:blipFill>
          <a:blip r:embed="rId3"/>
          <a:stretch>
            <a:fillRect/>
          </a:stretch>
        </p:blipFill>
        <p:spPr>
          <a:xfrm>
            <a:off x="1644945" y="3648075"/>
            <a:ext cx="3371850" cy="3209925"/>
          </a:xfrm>
          <a:prstGeom prst="rect">
            <a:avLst/>
          </a:prstGeom>
        </p:spPr>
      </p:pic>
      <p:sp>
        <p:nvSpPr>
          <p:cNvPr id="12" name="TextBox 11"/>
          <p:cNvSpPr txBox="1"/>
          <p:nvPr/>
        </p:nvSpPr>
        <p:spPr>
          <a:xfrm>
            <a:off x="5291703" y="1353530"/>
            <a:ext cx="6685807" cy="3970318"/>
          </a:xfrm>
          <a:prstGeom prst="rect">
            <a:avLst/>
          </a:prstGeom>
          <a:noFill/>
        </p:spPr>
        <p:txBody>
          <a:bodyPr wrap="square">
            <a:spAutoFit/>
          </a:bodyPr>
          <a:lstStyle/>
          <a:p>
            <a:r>
              <a:rPr lang="en-US" sz="1800" dirty="0"/>
              <a:t>Displaying text on image and arrange the label right side to window:</a:t>
            </a:r>
            <a:endParaRPr lang="en-US" sz="1800" dirty="0"/>
          </a:p>
          <a:p>
            <a:endParaRPr lang="en-US" sz="1800" dirty="0"/>
          </a:p>
          <a:p>
            <a:r>
              <a:rPr lang="en-US" sz="1800" dirty="0"/>
              <a:t>import </a:t>
            </a:r>
            <a:r>
              <a:rPr lang="en-US" sz="1800" dirty="0" err="1"/>
              <a:t>tkinter</a:t>
            </a:r>
            <a:r>
              <a:rPr lang="en-US" sz="1800" dirty="0"/>
              <a:t> as </a:t>
            </a:r>
            <a:r>
              <a:rPr lang="en-US" sz="1800" dirty="0" err="1"/>
              <a:t>tk</a:t>
            </a:r>
            <a:endParaRPr lang="en-US" sz="1800" dirty="0"/>
          </a:p>
          <a:p>
            <a:endParaRPr lang="en-US" sz="1800" dirty="0"/>
          </a:p>
          <a:p>
            <a:r>
              <a:rPr lang="en-US" sz="1800" dirty="0"/>
              <a:t>root = </a:t>
            </a:r>
            <a:r>
              <a:rPr lang="en-US" sz="1800" dirty="0" err="1"/>
              <a:t>tk.Tk</a:t>
            </a:r>
            <a:r>
              <a:rPr lang="en-US" sz="1800" dirty="0"/>
              <a:t>()</a:t>
            </a:r>
            <a:endParaRPr lang="en-US" sz="1800" dirty="0"/>
          </a:p>
          <a:p>
            <a:r>
              <a:rPr lang="en-US" sz="1800" dirty="0"/>
              <a:t>logo = </a:t>
            </a:r>
            <a:r>
              <a:rPr lang="en-US" sz="1800" dirty="0" err="1"/>
              <a:t>tk.PhotoImage</a:t>
            </a:r>
            <a:r>
              <a:rPr lang="en-US" sz="1800" dirty="0"/>
              <a:t>(file="TomJerry.png")</a:t>
            </a:r>
            <a:endParaRPr lang="en-US" sz="1800" dirty="0"/>
          </a:p>
          <a:p>
            <a:endParaRPr lang="en-US" sz="1800" dirty="0"/>
          </a:p>
          <a:p>
            <a:r>
              <a:rPr lang="en-US" sz="1800" dirty="0"/>
              <a:t>names = 'This is Tom and Jerry'</a:t>
            </a:r>
            <a:endParaRPr lang="en-US" sz="1800" dirty="0"/>
          </a:p>
          <a:p>
            <a:r>
              <a:rPr lang="en-US" sz="1800" dirty="0"/>
              <a:t>label = </a:t>
            </a:r>
            <a:r>
              <a:rPr lang="en-US" sz="1800" dirty="0" err="1"/>
              <a:t>tk.Label</a:t>
            </a:r>
            <a:r>
              <a:rPr lang="en-US" sz="1800" dirty="0"/>
              <a:t>(root, compound = </a:t>
            </a:r>
            <a:r>
              <a:rPr lang="en-US" sz="1800" dirty="0" err="1"/>
              <a:t>tk.CENTER</a:t>
            </a:r>
            <a:r>
              <a:rPr lang="en-US" sz="1800" dirty="0"/>
              <a:t>,</a:t>
            </a:r>
            <a:endParaRPr lang="en-US" sz="1800" dirty="0"/>
          </a:p>
          <a:p>
            <a:r>
              <a:rPr lang="en-US" sz="1800" dirty="0"/>
              <a:t>                     text=names,</a:t>
            </a:r>
            <a:endParaRPr lang="en-US" sz="1800" dirty="0"/>
          </a:p>
          <a:p>
            <a:r>
              <a:rPr lang="en-US" sz="1800" dirty="0"/>
              <a:t>                     image=logo)</a:t>
            </a:r>
            <a:endParaRPr lang="en-US" sz="1800" dirty="0"/>
          </a:p>
          <a:p>
            <a:endParaRPr lang="en-US" sz="1800" dirty="0"/>
          </a:p>
          <a:p>
            <a:r>
              <a:rPr lang="en-US" sz="1800" dirty="0" err="1"/>
              <a:t>label.pack</a:t>
            </a:r>
            <a:r>
              <a:rPr lang="en-US" sz="1800" dirty="0"/>
              <a:t>(side="right")</a:t>
            </a:r>
            <a:endParaRPr lang="en-US" sz="1800" dirty="0"/>
          </a:p>
          <a:p>
            <a:r>
              <a:rPr lang="en-US" sz="1800" dirty="0" err="1"/>
              <a:t>root.mainloop</a:t>
            </a:r>
            <a:r>
              <a:rPr lang="en-US" sz="1800" dirty="0"/>
              <a:t>()</a:t>
            </a:r>
            <a:endParaRPr lang="en-US" sz="1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486984" y="1305341"/>
            <a:ext cx="4841005" cy="4247317"/>
          </a:xfrm>
          <a:prstGeom prst="rect">
            <a:avLst/>
          </a:prstGeom>
          <a:noFill/>
        </p:spPr>
        <p:txBody>
          <a:bodyPr wrap="none" rtlCol="0">
            <a:spAutoFit/>
          </a:bodyPr>
          <a:lstStyle/>
          <a:p>
            <a:r>
              <a:rPr lang="en-IN" b="1" dirty="0"/>
              <a:t>Fonts, backgrounds and foregrounds</a:t>
            </a:r>
            <a:r>
              <a:rPr lang="en-IN" dirty="0"/>
              <a:t>:</a:t>
            </a:r>
            <a:endParaRPr lang="en-IN" dirty="0"/>
          </a:p>
          <a:p>
            <a:endParaRPr lang="en-IN" dirty="0"/>
          </a:p>
          <a:p>
            <a:r>
              <a:rPr lang="en-IN" dirty="0"/>
              <a:t>import </a:t>
            </a:r>
            <a:r>
              <a:rPr lang="en-IN" dirty="0" err="1"/>
              <a:t>tkinter</a:t>
            </a:r>
            <a:r>
              <a:rPr lang="en-IN" dirty="0"/>
              <a:t> as </a:t>
            </a:r>
            <a:r>
              <a:rPr lang="en-IN" dirty="0" err="1"/>
              <a:t>tk</a:t>
            </a:r>
            <a:endParaRPr lang="en-IN" dirty="0"/>
          </a:p>
          <a:p>
            <a:r>
              <a:rPr lang="en-IN" dirty="0"/>
              <a:t>root = </a:t>
            </a:r>
            <a:r>
              <a:rPr lang="en-IN" dirty="0" err="1"/>
              <a:t>tk.Tk</a:t>
            </a:r>
            <a:r>
              <a:rPr lang="en-IN" dirty="0"/>
              <a:t>()</a:t>
            </a:r>
            <a:endParaRPr lang="en-IN" dirty="0"/>
          </a:p>
          <a:p>
            <a:endParaRPr lang="en-IN" dirty="0"/>
          </a:p>
          <a:p>
            <a:r>
              <a:rPr lang="en-IN" dirty="0" err="1"/>
              <a:t>tk.Label</a:t>
            </a:r>
            <a:r>
              <a:rPr lang="en-IN" dirty="0"/>
              <a:t>(root,  text="Blue Text with Arial Font",</a:t>
            </a:r>
            <a:endParaRPr lang="en-IN" dirty="0"/>
          </a:p>
          <a:p>
            <a:r>
              <a:rPr lang="en-IN" dirty="0"/>
              <a:t>	</a:t>
            </a:r>
            <a:r>
              <a:rPr lang="en-IN" dirty="0" err="1"/>
              <a:t>fg</a:t>
            </a:r>
            <a:r>
              <a:rPr lang="en-IN" dirty="0"/>
              <a:t> = "blue",</a:t>
            </a:r>
            <a:endParaRPr lang="en-IN" dirty="0"/>
          </a:p>
          <a:p>
            <a:r>
              <a:rPr lang="en-IN" dirty="0"/>
              <a:t>                font = "Arial").pack()</a:t>
            </a:r>
            <a:endParaRPr lang="en-IN" dirty="0"/>
          </a:p>
          <a:p>
            <a:endParaRPr lang="en-IN" dirty="0"/>
          </a:p>
          <a:p>
            <a:r>
              <a:rPr lang="en-IN" dirty="0" err="1"/>
              <a:t>tk.Label</a:t>
            </a:r>
            <a:r>
              <a:rPr lang="en-IN" dirty="0"/>
              <a:t>(root,  text="Yellow Text in Candara Font",</a:t>
            </a:r>
            <a:endParaRPr lang="en-IN" dirty="0"/>
          </a:p>
          <a:p>
            <a:r>
              <a:rPr lang="en-IN" dirty="0"/>
              <a:t>                </a:t>
            </a:r>
            <a:r>
              <a:rPr lang="en-IN" dirty="0" err="1"/>
              <a:t>fg</a:t>
            </a:r>
            <a:r>
              <a:rPr lang="en-IN" dirty="0"/>
              <a:t> = "yellow",</a:t>
            </a:r>
            <a:endParaRPr lang="en-IN" dirty="0"/>
          </a:p>
          <a:p>
            <a:r>
              <a:rPr lang="en-IN" dirty="0"/>
              <a:t>                </a:t>
            </a:r>
            <a:r>
              <a:rPr lang="en-IN" dirty="0" err="1"/>
              <a:t>bg</a:t>
            </a:r>
            <a:r>
              <a:rPr lang="en-IN" dirty="0"/>
              <a:t> = "dark green",</a:t>
            </a:r>
            <a:endParaRPr lang="en-IN" dirty="0"/>
          </a:p>
          <a:p>
            <a:r>
              <a:rPr lang="en-IN" dirty="0"/>
              <a:t>                font = "Candara 14").pack()</a:t>
            </a:r>
            <a:endParaRPr lang="en-IN" dirty="0"/>
          </a:p>
          <a:p>
            <a:endParaRPr lang="en-IN" dirty="0"/>
          </a:p>
          <a:p>
            <a:r>
              <a:rPr lang="en-IN" dirty="0" err="1"/>
              <a:t>root.mainloop</a:t>
            </a:r>
            <a:r>
              <a:rPr lang="en-IN" dirty="0"/>
              <a:t>()</a:t>
            </a:r>
            <a:endParaRPr lang="en-IN" dirty="0"/>
          </a:p>
        </p:txBody>
      </p:sp>
      <p:pic>
        <p:nvPicPr>
          <p:cNvPr id="8" name="Picture 7"/>
          <p:cNvPicPr>
            <a:picLocks noChangeAspect="1"/>
          </p:cNvPicPr>
          <p:nvPr/>
        </p:nvPicPr>
        <p:blipFill>
          <a:blip r:embed="rId3"/>
          <a:stretch>
            <a:fillRect/>
          </a:stretch>
        </p:blipFill>
        <p:spPr>
          <a:xfrm>
            <a:off x="6026737" y="2408942"/>
            <a:ext cx="4910268" cy="2963093"/>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364066" y="1242631"/>
            <a:ext cx="10936111" cy="2308324"/>
          </a:xfrm>
          <a:prstGeom prst="rect">
            <a:avLst/>
          </a:prstGeom>
          <a:noFill/>
        </p:spPr>
        <p:txBody>
          <a:bodyPr wrap="square">
            <a:spAutoFit/>
          </a:bodyPr>
          <a:lstStyle/>
          <a:p>
            <a:r>
              <a:rPr lang="en-IN" b="1" dirty="0"/>
              <a:t>Layout</a:t>
            </a:r>
            <a:r>
              <a:rPr lang="en-IN" dirty="0"/>
              <a:t> : Arrangement of components(widgets) on the window.</a:t>
            </a:r>
            <a:endParaRPr lang="en-IN" dirty="0"/>
          </a:p>
          <a:p>
            <a:r>
              <a:rPr lang="en-IN" b="1" dirty="0"/>
              <a:t>Fill Option</a:t>
            </a:r>
            <a:r>
              <a:rPr lang="en-IN" dirty="0"/>
              <a:t>: If you want to make the widgets as wide as the parent widget, you have to use the fill=X option: </a:t>
            </a:r>
            <a:endParaRPr lang="en-IN" dirty="0"/>
          </a:p>
          <a:p>
            <a:endParaRPr lang="en-IN" dirty="0"/>
          </a:p>
          <a:p>
            <a:r>
              <a:rPr lang="en-IN" u="sng" dirty="0"/>
              <a:t>code-1:</a:t>
            </a:r>
            <a:endParaRPr lang="en-IN" u="sng" dirty="0"/>
          </a:p>
          <a:p>
            <a:r>
              <a:rPr lang="en-IN" dirty="0"/>
              <a:t>import </a:t>
            </a:r>
            <a:r>
              <a:rPr lang="en-IN" dirty="0" err="1"/>
              <a:t>tkinter</a:t>
            </a:r>
            <a:endParaRPr lang="en-IN" dirty="0"/>
          </a:p>
          <a:p>
            <a:r>
              <a:rPr lang="en-IN" dirty="0"/>
              <a:t>root = </a:t>
            </a:r>
            <a:r>
              <a:rPr lang="en-IN" dirty="0" err="1"/>
              <a:t>tkinter.Tk</a:t>
            </a:r>
            <a:r>
              <a:rPr lang="en-IN" dirty="0"/>
              <a:t>()</a:t>
            </a:r>
            <a:endParaRPr lang="en-IN" dirty="0"/>
          </a:p>
          <a:p>
            <a:r>
              <a:rPr lang="en-IN" dirty="0"/>
              <a:t>w = </a:t>
            </a:r>
            <a:r>
              <a:rPr lang="en-IN" dirty="0" err="1"/>
              <a:t>tkinter.Label</a:t>
            </a:r>
            <a:r>
              <a:rPr lang="en-IN" dirty="0"/>
              <a:t>(root, text="Red box", </a:t>
            </a:r>
            <a:r>
              <a:rPr lang="en-IN" dirty="0" err="1"/>
              <a:t>bg</a:t>
            </a:r>
            <a:r>
              <a:rPr lang="en-IN" dirty="0"/>
              <a:t>="red", </a:t>
            </a:r>
            <a:r>
              <a:rPr lang="en-IN" dirty="0" err="1"/>
              <a:t>fg</a:t>
            </a:r>
            <a:r>
              <a:rPr lang="en-IN" dirty="0"/>
              <a:t>="white")</a:t>
            </a:r>
            <a:endParaRPr lang="en-IN" dirty="0"/>
          </a:p>
          <a:p>
            <a:r>
              <a:rPr lang="en-IN" dirty="0" err="1"/>
              <a:t>w.pack</a:t>
            </a:r>
            <a:r>
              <a:rPr lang="en-IN" dirty="0"/>
              <a:t>(fill=</a:t>
            </a:r>
            <a:r>
              <a:rPr lang="en-IN" dirty="0" err="1"/>
              <a:t>tkinter.X</a:t>
            </a:r>
            <a:r>
              <a:rPr lang="en-IN" dirty="0"/>
              <a:t>)</a:t>
            </a:r>
            <a:endParaRPr lang="en-IN" dirty="0"/>
          </a:p>
        </p:txBody>
      </p:sp>
      <p:pic>
        <p:nvPicPr>
          <p:cNvPr id="9" name="Picture 8"/>
          <p:cNvPicPr>
            <a:picLocks noChangeAspect="1"/>
          </p:cNvPicPr>
          <p:nvPr/>
        </p:nvPicPr>
        <p:blipFill>
          <a:blip r:embed="rId3"/>
          <a:stretch>
            <a:fillRect/>
          </a:stretch>
        </p:blipFill>
        <p:spPr>
          <a:xfrm>
            <a:off x="7056085" y="2182677"/>
            <a:ext cx="4333875" cy="1971675"/>
          </a:xfrm>
          <a:prstGeom prst="rect">
            <a:avLst/>
          </a:prstGeom>
        </p:spPr>
      </p:pic>
      <p:sp>
        <p:nvSpPr>
          <p:cNvPr id="11" name="TextBox 10"/>
          <p:cNvSpPr txBox="1"/>
          <p:nvPr/>
        </p:nvSpPr>
        <p:spPr>
          <a:xfrm>
            <a:off x="364066" y="3857640"/>
            <a:ext cx="6101644" cy="3416320"/>
          </a:xfrm>
          <a:prstGeom prst="rect">
            <a:avLst/>
          </a:prstGeom>
          <a:noFill/>
        </p:spPr>
        <p:txBody>
          <a:bodyPr wrap="square">
            <a:spAutoFit/>
          </a:bodyPr>
          <a:lstStyle/>
          <a:p>
            <a:r>
              <a:rPr lang="en-IN" u="sng" dirty="0"/>
              <a:t>code-2:</a:t>
            </a:r>
            <a:endParaRPr lang="en-IN" u="sng" dirty="0"/>
          </a:p>
          <a:p>
            <a:r>
              <a:rPr lang="en-IN" dirty="0"/>
              <a:t>from </a:t>
            </a:r>
            <a:r>
              <a:rPr lang="en-IN" dirty="0" err="1"/>
              <a:t>tkinter</a:t>
            </a:r>
            <a:r>
              <a:rPr lang="en-IN" dirty="0"/>
              <a:t> import *</a:t>
            </a:r>
            <a:endParaRPr lang="en-IN" dirty="0"/>
          </a:p>
          <a:p>
            <a:r>
              <a:rPr lang="en-IN" dirty="0"/>
              <a:t>root = Tk()</a:t>
            </a:r>
            <a:endParaRPr lang="en-IN" dirty="0"/>
          </a:p>
          <a:p>
            <a:r>
              <a:rPr lang="en-IN" dirty="0"/>
              <a:t>w = Label(root, text="Red Sun", </a:t>
            </a:r>
            <a:r>
              <a:rPr lang="en-IN" dirty="0" err="1"/>
              <a:t>bg</a:t>
            </a:r>
            <a:r>
              <a:rPr lang="en-IN" dirty="0"/>
              <a:t>="red", </a:t>
            </a:r>
            <a:r>
              <a:rPr lang="en-IN" dirty="0" err="1"/>
              <a:t>fg</a:t>
            </a:r>
            <a:r>
              <a:rPr lang="en-IN" dirty="0"/>
              <a:t>="white")</a:t>
            </a:r>
            <a:endParaRPr lang="en-IN" dirty="0"/>
          </a:p>
          <a:p>
            <a:r>
              <a:rPr lang="en-IN" dirty="0" err="1"/>
              <a:t>w.pack</a:t>
            </a:r>
            <a:r>
              <a:rPr lang="en-IN" dirty="0"/>
              <a:t>(fill=X)</a:t>
            </a:r>
            <a:endParaRPr lang="en-IN" dirty="0"/>
          </a:p>
          <a:p>
            <a:r>
              <a:rPr lang="en-IN" dirty="0"/>
              <a:t>w = Label(root, text="Green Grass", </a:t>
            </a:r>
            <a:r>
              <a:rPr lang="en-IN" dirty="0" err="1"/>
              <a:t>bg</a:t>
            </a:r>
            <a:r>
              <a:rPr lang="en-IN" dirty="0"/>
              <a:t>="green", </a:t>
            </a:r>
            <a:r>
              <a:rPr lang="en-IN" dirty="0" err="1"/>
              <a:t>fg</a:t>
            </a:r>
            <a:r>
              <a:rPr lang="en-IN" dirty="0"/>
              <a:t>="black")</a:t>
            </a:r>
            <a:endParaRPr lang="en-IN" dirty="0"/>
          </a:p>
          <a:p>
            <a:r>
              <a:rPr lang="en-IN" dirty="0" err="1"/>
              <a:t>w.pack</a:t>
            </a:r>
            <a:r>
              <a:rPr lang="en-IN" dirty="0"/>
              <a:t>(fill=X)</a:t>
            </a:r>
            <a:endParaRPr lang="en-IN" dirty="0"/>
          </a:p>
          <a:p>
            <a:r>
              <a:rPr lang="en-IN" dirty="0"/>
              <a:t>w = Label(root, text="Blue Sky", </a:t>
            </a:r>
            <a:r>
              <a:rPr lang="en-IN" dirty="0" err="1"/>
              <a:t>bg</a:t>
            </a:r>
            <a:r>
              <a:rPr lang="en-IN" dirty="0"/>
              <a:t>="blue", </a:t>
            </a:r>
            <a:r>
              <a:rPr lang="en-IN" dirty="0" err="1"/>
              <a:t>fg</a:t>
            </a:r>
            <a:r>
              <a:rPr lang="en-IN" dirty="0"/>
              <a:t>="white")</a:t>
            </a:r>
            <a:endParaRPr lang="en-IN" dirty="0"/>
          </a:p>
          <a:p>
            <a:r>
              <a:rPr lang="en-IN" dirty="0" err="1"/>
              <a:t>w.pack</a:t>
            </a:r>
            <a:r>
              <a:rPr lang="en-IN" dirty="0"/>
              <a:t>(fill=X)</a:t>
            </a:r>
            <a:endParaRPr lang="en-IN" dirty="0"/>
          </a:p>
          <a:p>
            <a:r>
              <a:rPr lang="en-IN" dirty="0" err="1"/>
              <a:t>mainloop</a:t>
            </a:r>
            <a:r>
              <a:rPr lang="en-IN" dirty="0"/>
              <a:t>()</a:t>
            </a:r>
            <a:endParaRPr lang="en-IN" dirty="0"/>
          </a:p>
          <a:p>
            <a:endParaRPr lang="en-IN" dirty="0"/>
          </a:p>
          <a:p>
            <a:endParaRPr lang="en-IN" dirty="0"/>
          </a:p>
        </p:txBody>
      </p:sp>
      <p:pic>
        <p:nvPicPr>
          <p:cNvPr id="13" name="Picture 12"/>
          <p:cNvPicPr>
            <a:picLocks noChangeAspect="1"/>
          </p:cNvPicPr>
          <p:nvPr/>
        </p:nvPicPr>
        <p:blipFill>
          <a:blip r:embed="rId4"/>
          <a:stretch>
            <a:fillRect/>
          </a:stretch>
        </p:blipFill>
        <p:spPr>
          <a:xfrm>
            <a:off x="6999375" y="4447729"/>
            <a:ext cx="4447293" cy="202661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486984" y="1501422"/>
            <a:ext cx="8847358" cy="3693319"/>
          </a:xfrm>
          <a:prstGeom prst="rect">
            <a:avLst/>
          </a:prstGeom>
          <a:noFill/>
        </p:spPr>
        <p:txBody>
          <a:bodyPr wrap="none" rtlCol="0">
            <a:spAutoFit/>
          </a:bodyPr>
          <a:lstStyle/>
          <a:p>
            <a:r>
              <a:rPr lang="en-US" sz="1800" dirty="0"/>
              <a:t>Padding: The pack() manager knows four padding options, i.e. internal and external padding </a:t>
            </a:r>
            <a:endParaRPr lang="en-US" sz="1800" dirty="0"/>
          </a:p>
          <a:p>
            <a:r>
              <a:rPr lang="en-US" sz="1800" dirty="0"/>
              <a:t>and padding in x and y direction: </a:t>
            </a:r>
            <a:endParaRPr lang="en-US" sz="1800" dirty="0"/>
          </a:p>
          <a:p>
            <a:endParaRPr lang="en-US" sz="1800" dirty="0"/>
          </a:p>
          <a:p>
            <a:r>
              <a:rPr lang="en-US" sz="1800" dirty="0"/>
              <a:t>from </a:t>
            </a:r>
            <a:r>
              <a:rPr lang="en-US" dirty="0" err="1"/>
              <a:t>t</a:t>
            </a:r>
            <a:r>
              <a:rPr lang="en-US" sz="1800" dirty="0" err="1"/>
              <a:t>kinter</a:t>
            </a:r>
            <a:r>
              <a:rPr lang="en-US" sz="1800" dirty="0"/>
              <a:t> import *</a:t>
            </a:r>
            <a:endParaRPr lang="en-US" sz="1800" dirty="0"/>
          </a:p>
          <a:p>
            <a:r>
              <a:rPr lang="en-US" sz="1800" dirty="0"/>
              <a:t>root = Tk()</a:t>
            </a:r>
            <a:endParaRPr lang="en-US" sz="1800" dirty="0"/>
          </a:p>
          <a:p>
            <a:r>
              <a:rPr lang="en-US" sz="1800" dirty="0"/>
              <a:t>w = Label(root, text="Red Sun", </a:t>
            </a:r>
            <a:r>
              <a:rPr lang="en-US" sz="1800" dirty="0" err="1"/>
              <a:t>bg</a:t>
            </a:r>
            <a:r>
              <a:rPr lang="en-US" sz="1800" dirty="0"/>
              <a:t>="red", </a:t>
            </a:r>
            <a:r>
              <a:rPr lang="en-US" sz="1800" dirty="0" err="1"/>
              <a:t>fg</a:t>
            </a:r>
            <a:r>
              <a:rPr lang="en-US" sz="1800" dirty="0"/>
              <a:t>="white")</a:t>
            </a:r>
            <a:endParaRPr lang="en-US" sz="1800" dirty="0"/>
          </a:p>
          <a:p>
            <a:r>
              <a:rPr lang="en-US" sz="1800" dirty="0" err="1"/>
              <a:t>w.pack</a:t>
            </a:r>
            <a:r>
              <a:rPr lang="en-US" sz="1800" dirty="0"/>
              <a:t>(fill=</a:t>
            </a:r>
            <a:r>
              <a:rPr lang="en-US" sz="1800" dirty="0" err="1"/>
              <a:t>X,padx</a:t>
            </a:r>
            <a:r>
              <a:rPr lang="en-US" sz="1800" dirty="0"/>
              <a:t>=30)</a:t>
            </a:r>
            <a:endParaRPr lang="en-US" sz="1800" dirty="0"/>
          </a:p>
          <a:p>
            <a:r>
              <a:rPr lang="en-US" sz="1800" dirty="0"/>
              <a:t>w = Label(root, text="Green Grass", </a:t>
            </a:r>
            <a:r>
              <a:rPr lang="en-US" sz="1800" dirty="0" err="1"/>
              <a:t>bg</a:t>
            </a:r>
            <a:r>
              <a:rPr lang="en-US" sz="1800" dirty="0"/>
              <a:t>="green", </a:t>
            </a:r>
            <a:r>
              <a:rPr lang="en-US" sz="1800" dirty="0" err="1"/>
              <a:t>fg</a:t>
            </a:r>
            <a:r>
              <a:rPr lang="en-US" sz="1800" dirty="0"/>
              <a:t>="black")</a:t>
            </a:r>
            <a:endParaRPr lang="en-US" sz="1800" dirty="0"/>
          </a:p>
          <a:p>
            <a:r>
              <a:rPr lang="en-US" sz="1800" dirty="0" err="1"/>
              <a:t>w.pack</a:t>
            </a:r>
            <a:r>
              <a:rPr lang="en-US" sz="1800" dirty="0"/>
              <a:t>(fill=</a:t>
            </a:r>
            <a:r>
              <a:rPr lang="en-US" sz="1800" dirty="0" err="1"/>
              <a:t>X,padx</a:t>
            </a:r>
            <a:r>
              <a:rPr lang="en-US" sz="1800" dirty="0"/>
              <a:t>=50)</a:t>
            </a:r>
            <a:endParaRPr lang="en-US" sz="1800" dirty="0"/>
          </a:p>
          <a:p>
            <a:r>
              <a:rPr lang="en-US" sz="1800" dirty="0"/>
              <a:t>w = Label(root, text="Blue Sky", </a:t>
            </a:r>
            <a:r>
              <a:rPr lang="en-US" sz="1800" dirty="0" err="1"/>
              <a:t>bg</a:t>
            </a:r>
            <a:r>
              <a:rPr lang="en-US" sz="1800" dirty="0"/>
              <a:t>="blue", </a:t>
            </a:r>
            <a:r>
              <a:rPr lang="en-US" sz="1800" dirty="0" err="1"/>
              <a:t>fg</a:t>
            </a:r>
            <a:r>
              <a:rPr lang="en-US" sz="1800" dirty="0"/>
              <a:t>="white")</a:t>
            </a:r>
            <a:endParaRPr lang="en-US" sz="1800" dirty="0"/>
          </a:p>
          <a:p>
            <a:r>
              <a:rPr lang="en-US" sz="1800" dirty="0" err="1"/>
              <a:t>w.pack</a:t>
            </a:r>
            <a:r>
              <a:rPr lang="en-US" sz="1800" dirty="0"/>
              <a:t>(fill=</a:t>
            </a:r>
            <a:r>
              <a:rPr lang="en-US" sz="1800" dirty="0" err="1"/>
              <a:t>X,padx</a:t>
            </a:r>
            <a:r>
              <a:rPr lang="en-US" sz="1800" dirty="0"/>
              <a:t>=70)</a:t>
            </a:r>
            <a:endParaRPr lang="en-US" sz="1800" dirty="0"/>
          </a:p>
          <a:p>
            <a:r>
              <a:rPr lang="en-US" sz="1800" dirty="0" err="1"/>
              <a:t>mainloop</a:t>
            </a:r>
            <a:r>
              <a:rPr lang="en-US" sz="1800" dirty="0"/>
              <a:t>()</a:t>
            </a:r>
            <a:endParaRPr lang="en-US" sz="1800" dirty="0"/>
          </a:p>
          <a:p>
            <a:endParaRPr lang="en-IN" dirty="0"/>
          </a:p>
        </p:txBody>
      </p:sp>
      <p:pic>
        <p:nvPicPr>
          <p:cNvPr id="10" name="Picture 9"/>
          <p:cNvPicPr>
            <a:picLocks noChangeAspect="1"/>
          </p:cNvPicPr>
          <p:nvPr/>
        </p:nvPicPr>
        <p:blipFill>
          <a:blip r:embed="rId3"/>
          <a:stretch>
            <a:fillRect/>
          </a:stretch>
        </p:blipFill>
        <p:spPr>
          <a:xfrm>
            <a:off x="6548614" y="4099278"/>
            <a:ext cx="5010150" cy="25146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pic>
        <p:nvPicPr>
          <p:cNvPr id="7" name="Picture 6"/>
          <p:cNvPicPr>
            <a:picLocks noChangeAspect="1"/>
          </p:cNvPicPr>
          <p:nvPr/>
        </p:nvPicPr>
        <p:blipFill>
          <a:blip r:embed="rId3"/>
          <a:stretch>
            <a:fillRect/>
          </a:stretch>
        </p:blipFill>
        <p:spPr>
          <a:xfrm>
            <a:off x="7642578" y="2494379"/>
            <a:ext cx="3860623" cy="2227282"/>
          </a:xfrm>
          <a:prstGeom prst="rect">
            <a:avLst/>
          </a:prstGeom>
        </p:spPr>
      </p:pic>
      <p:sp>
        <p:nvSpPr>
          <p:cNvPr id="9" name="TextBox 8"/>
          <p:cNvSpPr txBox="1"/>
          <p:nvPr/>
        </p:nvSpPr>
        <p:spPr>
          <a:xfrm>
            <a:off x="894644" y="2136338"/>
            <a:ext cx="6101644" cy="2585323"/>
          </a:xfrm>
          <a:prstGeom prst="rect">
            <a:avLst/>
          </a:prstGeom>
          <a:noFill/>
        </p:spPr>
        <p:txBody>
          <a:bodyPr wrap="square">
            <a:spAutoFit/>
          </a:bodyPr>
          <a:lstStyle/>
          <a:p>
            <a:r>
              <a:rPr lang="en-IN" dirty="0"/>
              <a:t>from </a:t>
            </a:r>
            <a:r>
              <a:rPr lang="en-IN" dirty="0" err="1"/>
              <a:t>tkinter</a:t>
            </a:r>
            <a:r>
              <a:rPr lang="en-IN" dirty="0"/>
              <a:t> import *</a:t>
            </a:r>
            <a:endParaRPr lang="en-IN" dirty="0"/>
          </a:p>
          <a:p>
            <a:r>
              <a:rPr lang="en-IN" dirty="0"/>
              <a:t>root = Tk()</a:t>
            </a:r>
            <a:endParaRPr lang="en-IN" dirty="0"/>
          </a:p>
          <a:p>
            <a:r>
              <a:rPr lang="en-IN" dirty="0"/>
              <a:t>w = Label(root, text="red", </a:t>
            </a:r>
            <a:r>
              <a:rPr lang="en-IN" dirty="0" err="1"/>
              <a:t>bg</a:t>
            </a:r>
            <a:r>
              <a:rPr lang="en-IN" dirty="0"/>
              <a:t>="red", </a:t>
            </a:r>
            <a:r>
              <a:rPr lang="en-IN" dirty="0" err="1"/>
              <a:t>fg</a:t>
            </a:r>
            <a:r>
              <a:rPr lang="en-IN" dirty="0"/>
              <a:t>="white")</a:t>
            </a:r>
            <a:endParaRPr lang="en-IN" dirty="0"/>
          </a:p>
          <a:p>
            <a:r>
              <a:rPr lang="en-IN" dirty="0" err="1"/>
              <a:t>w.pack</a:t>
            </a:r>
            <a:r>
              <a:rPr lang="en-IN" dirty="0"/>
              <a:t>(</a:t>
            </a:r>
            <a:r>
              <a:rPr lang="en-IN" dirty="0" err="1"/>
              <a:t>padx</a:t>
            </a:r>
            <a:r>
              <a:rPr lang="en-IN" dirty="0"/>
              <a:t>=5, </a:t>
            </a:r>
            <a:r>
              <a:rPr lang="en-IN" dirty="0" err="1"/>
              <a:t>pady</a:t>
            </a:r>
            <a:r>
              <a:rPr lang="en-IN" dirty="0"/>
              <a:t>=10, side=LEFT)</a:t>
            </a:r>
            <a:endParaRPr lang="en-IN" dirty="0"/>
          </a:p>
          <a:p>
            <a:r>
              <a:rPr lang="en-IN" dirty="0"/>
              <a:t>w = Label(root, text="green", </a:t>
            </a:r>
            <a:r>
              <a:rPr lang="en-IN" dirty="0" err="1"/>
              <a:t>bg</a:t>
            </a:r>
            <a:r>
              <a:rPr lang="en-IN" dirty="0"/>
              <a:t>="green", </a:t>
            </a:r>
            <a:r>
              <a:rPr lang="en-IN" dirty="0" err="1"/>
              <a:t>fg</a:t>
            </a:r>
            <a:r>
              <a:rPr lang="en-IN" dirty="0"/>
              <a:t>="black")</a:t>
            </a:r>
            <a:endParaRPr lang="en-IN" dirty="0"/>
          </a:p>
          <a:p>
            <a:r>
              <a:rPr lang="en-IN" dirty="0" err="1"/>
              <a:t>w.pack</a:t>
            </a:r>
            <a:r>
              <a:rPr lang="en-IN" dirty="0"/>
              <a:t>(</a:t>
            </a:r>
            <a:r>
              <a:rPr lang="en-IN" dirty="0" err="1"/>
              <a:t>padx</a:t>
            </a:r>
            <a:r>
              <a:rPr lang="en-IN" dirty="0"/>
              <a:t>=5, </a:t>
            </a:r>
            <a:r>
              <a:rPr lang="en-IN" dirty="0" err="1"/>
              <a:t>pady</a:t>
            </a:r>
            <a:r>
              <a:rPr lang="en-IN" dirty="0"/>
              <a:t>=20, side=LEFT)</a:t>
            </a:r>
            <a:endParaRPr lang="en-IN" dirty="0"/>
          </a:p>
          <a:p>
            <a:r>
              <a:rPr lang="en-IN" dirty="0"/>
              <a:t>w = Label(root, text="blue", </a:t>
            </a:r>
            <a:r>
              <a:rPr lang="en-IN" dirty="0" err="1"/>
              <a:t>bg</a:t>
            </a:r>
            <a:r>
              <a:rPr lang="en-IN" dirty="0"/>
              <a:t>="blue", </a:t>
            </a:r>
            <a:r>
              <a:rPr lang="en-IN" dirty="0" err="1"/>
              <a:t>fg</a:t>
            </a:r>
            <a:r>
              <a:rPr lang="en-IN" dirty="0"/>
              <a:t>="white")</a:t>
            </a:r>
            <a:endParaRPr lang="en-IN" dirty="0"/>
          </a:p>
          <a:p>
            <a:r>
              <a:rPr lang="en-IN" dirty="0" err="1"/>
              <a:t>w.pack</a:t>
            </a:r>
            <a:r>
              <a:rPr lang="en-IN" dirty="0"/>
              <a:t>(</a:t>
            </a:r>
            <a:r>
              <a:rPr lang="en-IN" dirty="0" err="1"/>
              <a:t>padx</a:t>
            </a:r>
            <a:r>
              <a:rPr lang="en-IN" dirty="0"/>
              <a:t>=5, </a:t>
            </a:r>
            <a:r>
              <a:rPr lang="en-IN" dirty="0" err="1"/>
              <a:t>pady</a:t>
            </a:r>
            <a:r>
              <a:rPr lang="en-IN" dirty="0"/>
              <a:t>=30, side=LEFT)</a:t>
            </a:r>
            <a:endParaRPr lang="en-IN" dirty="0"/>
          </a:p>
          <a:p>
            <a:r>
              <a:rPr lang="en-IN" dirty="0" err="1"/>
              <a:t>mainloop</a:t>
            </a:r>
            <a:r>
              <a:rPr lang="en-IN" dirty="0"/>
              <a:t>()</a:t>
            </a: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2" name="TextBox 1"/>
          <p:cNvSpPr txBox="1"/>
          <p:nvPr/>
        </p:nvSpPr>
        <p:spPr>
          <a:xfrm>
            <a:off x="485675" y="2114490"/>
            <a:ext cx="6102953" cy="2862322"/>
          </a:xfrm>
          <a:prstGeom prst="rect">
            <a:avLst/>
          </a:prstGeom>
          <a:noFill/>
        </p:spPr>
        <p:txBody>
          <a:bodyPr wrap="none" rtlCol="0">
            <a:spAutoFit/>
          </a:bodyPr>
          <a:lstStyle/>
          <a:p>
            <a:r>
              <a:rPr lang="en-IN" dirty="0"/>
              <a:t>import </a:t>
            </a:r>
            <a:r>
              <a:rPr lang="en-IN" dirty="0" err="1"/>
              <a:t>tkinter</a:t>
            </a:r>
            <a:r>
              <a:rPr lang="en-IN" dirty="0"/>
              <a:t> as </a:t>
            </a:r>
            <a:r>
              <a:rPr lang="en-IN" dirty="0" err="1"/>
              <a:t>tk</a:t>
            </a:r>
            <a:endParaRPr lang="en-IN" dirty="0"/>
          </a:p>
          <a:p>
            <a:r>
              <a:rPr lang="en-IN" dirty="0"/>
              <a:t>master = </a:t>
            </a:r>
            <a:r>
              <a:rPr lang="en-IN" dirty="0" err="1"/>
              <a:t>tk.Tk</a:t>
            </a:r>
            <a:r>
              <a:rPr lang="en-IN" dirty="0"/>
              <a:t>()</a:t>
            </a:r>
            <a:endParaRPr lang="en-IN" dirty="0"/>
          </a:p>
          <a:p>
            <a:r>
              <a:rPr lang="en-IN" dirty="0" err="1"/>
              <a:t>msg</a:t>
            </a:r>
            <a:r>
              <a:rPr lang="en-IN" dirty="0"/>
              <a:t> = "Message widget is used to display message on window"</a:t>
            </a:r>
            <a:endParaRPr lang="en-IN" dirty="0"/>
          </a:p>
          <a:p>
            <a:r>
              <a:rPr lang="en-IN" dirty="0" err="1"/>
              <a:t>msg</a:t>
            </a:r>
            <a:r>
              <a:rPr lang="en-IN" dirty="0"/>
              <a:t> = </a:t>
            </a:r>
            <a:r>
              <a:rPr lang="en-IN" dirty="0" err="1"/>
              <a:t>tk.Message</a:t>
            </a:r>
            <a:r>
              <a:rPr lang="en-IN" dirty="0"/>
              <a:t>(master,</a:t>
            </a:r>
            <a:endParaRPr lang="en-IN" dirty="0"/>
          </a:p>
          <a:p>
            <a:r>
              <a:rPr lang="en-IN" dirty="0"/>
              <a:t>                 text = </a:t>
            </a:r>
            <a:r>
              <a:rPr lang="en-IN" dirty="0" err="1"/>
              <a:t>msg</a:t>
            </a:r>
            <a:r>
              <a:rPr lang="en-IN" dirty="0"/>
              <a:t>,</a:t>
            </a:r>
            <a:endParaRPr lang="en-IN" dirty="0"/>
          </a:p>
          <a:p>
            <a:r>
              <a:rPr lang="en-IN" dirty="0"/>
              <a:t>                 </a:t>
            </a:r>
            <a:r>
              <a:rPr lang="en-IN" dirty="0" err="1"/>
              <a:t>bg</a:t>
            </a:r>
            <a:r>
              <a:rPr lang="en-IN" dirty="0"/>
              <a:t>='</a:t>
            </a:r>
            <a:r>
              <a:rPr lang="en-IN" dirty="0" err="1"/>
              <a:t>lightgreen</a:t>
            </a:r>
            <a:r>
              <a:rPr lang="en-IN" dirty="0"/>
              <a:t>',</a:t>
            </a:r>
            <a:endParaRPr lang="en-IN" dirty="0"/>
          </a:p>
          <a:p>
            <a:r>
              <a:rPr lang="en-IN" dirty="0"/>
              <a:t>                 font=('Candara', 24, 'italic'))</a:t>
            </a:r>
            <a:endParaRPr lang="en-IN" dirty="0"/>
          </a:p>
          <a:p>
            <a:r>
              <a:rPr lang="en-IN" dirty="0" err="1"/>
              <a:t>msg.pack</a:t>
            </a:r>
            <a:r>
              <a:rPr lang="en-IN" dirty="0"/>
              <a:t>()</a:t>
            </a:r>
            <a:endParaRPr lang="en-IN" dirty="0"/>
          </a:p>
          <a:p>
            <a:r>
              <a:rPr lang="en-IN" dirty="0" err="1"/>
              <a:t>tk.mainloop</a:t>
            </a:r>
            <a:r>
              <a:rPr lang="en-IN" dirty="0"/>
              <a:t>()</a:t>
            </a:r>
            <a:endParaRPr lang="en-IN" dirty="0"/>
          </a:p>
          <a:p>
            <a:endParaRPr lang="en-IN" dirty="0"/>
          </a:p>
        </p:txBody>
      </p:sp>
      <p:sp>
        <p:nvSpPr>
          <p:cNvPr id="8" name="TextBox 7"/>
          <p:cNvSpPr txBox="1"/>
          <p:nvPr/>
        </p:nvSpPr>
        <p:spPr>
          <a:xfrm>
            <a:off x="486984" y="1622395"/>
            <a:ext cx="6101644" cy="369332"/>
          </a:xfrm>
          <a:prstGeom prst="rect">
            <a:avLst/>
          </a:prstGeom>
          <a:noFill/>
        </p:spPr>
        <p:txBody>
          <a:bodyPr wrap="square">
            <a:spAutoFit/>
          </a:bodyPr>
          <a:lstStyle/>
          <a:p>
            <a:r>
              <a:rPr lang="en-US" sz="1800" dirty="0"/>
              <a:t>Display Msg on Window without Label:</a:t>
            </a:r>
            <a:endParaRPr lang="en-IN" dirty="0"/>
          </a:p>
        </p:txBody>
      </p:sp>
      <p:pic>
        <p:nvPicPr>
          <p:cNvPr id="10" name="Picture 9"/>
          <p:cNvPicPr>
            <a:picLocks noChangeAspect="1"/>
          </p:cNvPicPr>
          <p:nvPr/>
        </p:nvPicPr>
        <p:blipFill>
          <a:blip r:embed="rId3"/>
          <a:stretch>
            <a:fillRect/>
          </a:stretch>
        </p:blipFill>
        <p:spPr>
          <a:xfrm>
            <a:off x="6342239" y="3429000"/>
            <a:ext cx="5219700" cy="309562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249917" y="1227211"/>
            <a:ext cx="11332483" cy="923330"/>
          </a:xfrm>
          <a:prstGeom prst="rect">
            <a:avLst/>
          </a:prstGeom>
          <a:noFill/>
        </p:spPr>
        <p:txBody>
          <a:bodyPr wrap="square">
            <a:spAutoFit/>
          </a:bodyPr>
          <a:lstStyle/>
          <a:p>
            <a:r>
              <a:rPr lang="en-US" sz="1800" dirty="0"/>
              <a:t>We can set size manually to Master window using geometry() method of Tk class.</a:t>
            </a:r>
            <a:endParaRPr lang="en-US" sz="1800" dirty="0"/>
          </a:p>
          <a:p>
            <a:r>
              <a:rPr lang="en-US" sz="1800" dirty="0"/>
              <a:t>We use geometry() function is used to set the size of Master window.</a:t>
            </a:r>
            <a:endParaRPr lang="en-US" sz="1800" dirty="0"/>
          </a:p>
          <a:p>
            <a:r>
              <a:rPr lang="en-US" sz="1800" dirty="0"/>
              <a:t>We cannot use geometry() function to place the widgets on the window.</a:t>
            </a:r>
            <a:endParaRPr lang="en-US" sz="1800" dirty="0"/>
          </a:p>
        </p:txBody>
      </p:sp>
      <p:sp>
        <p:nvSpPr>
          <p:cNvPr id="9" name="TextBox 8"/>
          <p:cNvSpPr txBox="1"/>
          <p:nvPr/>
        </p:nvSpPr>
        <p:spPr>
          <a:xfrm>
            <a:off x="249917" y="2334445"/>
            <a:ext cx="11332482" cy="646331"/>
          </a:xfrm>
          <a:prstGeom prst="rect">
            <a:avLst/>
          </a:prstGeom>
          <a:noFill/>
        </p:spPr>
        <p:txBody>
          <a:bodyPr wrap="square">
            <a:spAutoFit/>
          </a:bodyPr>
          <a:lstStyle/>
          <a:p>
            <a:r>
              <a:rPr lang="en-US" u="sng" dirty="0"/>
              <a:t>C</a:t>
            </a:r>
            <a:r>
              <a:rPr lang="en-US" sz="1800" u="sng" dirty="0"/>
              <a:t>ommand</a:t>
            </a:r>
            <a:r>
              <a:rPr lang="en-US" sz="1800" dirty="0"/>
              <a:t>: A property is used to access a function from the widget. Using command attribute only we can set functionality to widgets like Buttons, Radio Buttons</a:t>
            </a:r>
            <a:r>
              <a:rPr lang="en-US" dirty="0"/>
              <a:t> </a:t>
            </a:r>
            <a:r>
              <a:rPr lang="en-US" dirty="0" err="1"/>
              <a:t>etc</a:t>
            </a:r>
            <a:endParaRPr lang="en-US" sz="1800" dirty="0"/>
          </a:p>
        </p:txBody>
      </p:sp>
      <p:sp>
        <p:nvSpPr>
          <p:cNvPr id="11" name="TextBox 10"/>
          <p:cNvSpPr txBox="1"/>
          <p:nvPr/>
        </p:nvSpPr>
        <p:spPr>
          <a:xfrm>
            <a:off x="249917" y="3164680"/>
            <a:ext cx="6101644" cy="3416320"/>
          </a:xfrm>
          <a:prstGeom prst="rect">
            <a:avLst/>
          </a:prstGeom>
          <a:noFill/>
        </p:spPr>
        <p:txBody>
          <a:bodyPr wrap="square">
            <a:spAutoFit/>
          </a:bodyPr>
          <a:lstStyle/>
          <a:p>
            <a:r>
              <a:rPr lang="en-US" sz="1800" dirty="0"/>
              <a:t>from </a:t>
            </a:r>
            <a:r>
              <a:rPr lang="en-US" sz="1800" dirty="0" err="1"/>
              <a:t>tkinter</a:t>
            </a:r>
            <a:r>
              <a:rPr lang="en-US" sz="1800" dirty="0"/>
              <a:t> import *</a:t>
            </a:r>
            <a:endParaRPr lang="en-US" sz="1800" dirty="0"/>
          </a:p>
          <a:p>
            <a:r>
              <a:rPr lang="en-US" sz="1800" dirty="0"/>
              <a:t>def hello():</a:t>
            </a:r>
            <a:endParaRPr lang="en-US" sz="1800" dirty="0"/>
          </a:p>
          <a:p>
            <a:r>
              <a:rPr lang="en-US" sz="1800" dirty="0"/>
              <a:t>    print("Hello, world!")</a:t>
            </a:r>
            <a:endParaRPr lang="en-US" sz="1800" dirty="0"/>
          </a:p>
          <a:p>
            <a:endParaRPr lang="en-US" sz="1800" dirty="0"/>
          </a:p>
          <a:p>
            <a:r>
              <a:rPr lang="en-US" sz="1800" dirty="0"/>
              <a:t>win = Tk()</a:t>
            </a:r>
            <a:endParaRPr lang="en-US" sz="1800" dirty="0"/>
          </a:p>
          <a:p>
            <a:r>
              <a:rPr lang="en-US" sz="1800" dirty="0" err="1"/>
              <a:t>win.title</a:t>
            </a:r>
            <a:r>
              <a:rPr lang="en-US" sz="1800" dirty="0"/>
              <a:t>("</a:t>
            </a:r>
            <a:r>
              <a:rPr lang="en-US" sz="1800" dirty="0" err="1"/>
              <a:t>Tkinter</a:t>
            </a:r>
            <a:r>
              <a:rPr lang="en-US" sz="1800" dirty="0"/>
              <a:t>")</a:t>
            </a:r>
            <a:endParaRPr lang="en-US" sz="1800" dirty="0"/>
          </a:p>
          <a:p>
            <a:r>
              <a:rPr lang="en-US" sz="1800" dirty="0" err="1"/>
              <a:t>win.geometry</a:t>
            </a:r>
            <a:r>
              <a:rPr lang="en-US" sz="1800" dirty="0"/>
              <a:t>("300x200") # Size 300, 200</a:t>
            </a:r>
            <a:endParaRPr lang="en-US" sz="1800" dirty="0"/>
          </a:p>
          <a:p>
            <a:endParaRPr lang="en-US" sz="1800" dirty="0"/>
          </a:p>
          <a:p>
            <a:r>
              <a:rPr lang="en-US" sz="1800" dirty="0" err="1"/>
              <a:t>btn</a:t>
            </a:r>
            <a:r>
              <a:rPr lang="en-US" sz="1800" dirty="0"/>
              <a:t> = Button(win, text="Hello", command=hello)</a:t>
            </a:r>
            <a:endParaRPr lang="en-US" sz="1800" dirty="0"/>
          </a:p>
          <a:p>
            <a:r>
              <a:rPr lang="en-US" sz="1800" dirty="0" err="1"/>
              <a:t>btn.pack</a:t>
            </a:r>
            <a:r>
              <a:rPr lang="en-US" sz="1800" dirty="0"/>
              <a:t>()</a:t>
            </a:r>
            <a:endParaRPr lang="en-US" sz="1800" dirty="0"/>
          </a:p>
          <a:p>
            <a:endParaRPr lang="en-US" sz="1800" dirty="0"/>
          </a:p>
          <a:p>
            <a:r>
              <a:rPr lang="en-US" sz="1800" dirty="0" err="1"/>
              <a:t>mainloop</a:t>
            </a:r>
            <a:r>
              <a:rPr lang="en-US" sz="1800" dirty="0"/>
              <a:t>()</a:t>
            </a:r>
            <a:endParaRPr lang="en-IN" dirty="0"/>
          </a:p>
        </p:txBody>
      </p:sp>
      <p:pic>
        <p:nvPicPr>
          <p:cNvPr id="13" name="Picture 12"/>
          <p:cNvPicPr>
            <a:picLocks noChangeAspect="1"/>
          </p:cNvPicPr>
          <p:nvPr/>
        </p:nvPicPr>
        <p:blipFill>
          <a:blip r:embed="rId3"/>
          <a:stretch>
            <a:fillRect/>
          </a:stretch>
        </p:blipFill>
        <p:spPr>
          <a:xfrm>
            <a:off x="7029096" y="3429000"/>
            <a:ext cx="3842103" cy="298427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311863" y="1258480"/>
            <a:ext cx="11462448" cy="646331"/>
          </a:xfrm>
          <a:prstGeom prst="rect">
            <a:avLst/>
          </a:prstGeom>
          <a:noFill/>
        </p:spPr>
        <p:txBody>
          <a:bodyPr wrap="square">
            <a:spAutoFit/>
          </a:bodyPr>
          <a:lstStyle/>
          <a:p>
            <a:r>
              <a:rPr lang="en-US" sz="1800" dirty="0"/>
              <a:t>place() method is used to arrange the components on the window.</a:t>
            </a:r>
            <a:endParaRPr lang="en-US" sz="1800" dirty="0"/>
          </a:p>
          <a:p>
            <a:r>
              <a:rPr lang="en-US" sz="1800" dirty="0"/>
              <a:t>Once widget is ready with specific width, height and with other properties, we use place() method to set co-ordinates.</a:t>
            </a:r>
            <a:endParaRPr lang="en-US" sz="1800" dirty="0"/>
          </a:p>
        </p:txBody>
      </p:sp>
      <p:sp>
        <p:nvSpPr>
          <p:cNvPr id="9" name="TextBox 8"/>
          <p:cNvSpPr txBox="1"/>
          <p:nvPr/>
        </p:nvSpPr>
        <p:spPr>
          <a:xfrm>
            <a:off x="311863" y="2445190"/>
            <a:ext cx="6101644" cy="2585323"/>
          </a:xfrm>
          <a:prstGeom prst="rect">
            <a:avLst/>
          </a:prstGeom>
          <a:noFill/>
        </p:spPr>
        <p:txBody>
          <a:bodyPr wrap="square">
            <a:spAutoFit/>
          </a:bodyPr>
          <a:lstStyle/>
          <a:p>
            <a:r>
              <a:rPr lang="en-US" sz="1800" dirty="0"/>
              <a:t>import </a:t>
            </a:r>
            <a:r>
              <a:rPr lang="en-US" sz="1800" dirty="0" err="1"/>
              <a:t>tkinter</a:t>
            </a:r>
            <a:r>
              <a:rPr lang="en-US" sz="1800" dirty="0"/>
              <a:t> as </a:t>
            </a:r>
            <a:r>
              <a:rPr lang="en-US" sz="1800" dirty="0" err="1"/>
              <a:t>tk</a:t>
            </a:r>
            <a:endParaRPr lang="en-US" sz="1800" dirty="0"/>
          </a:p>
          <a:p>
            <a:r>
              <a:rPr lang="en-US" sz="1800" dirty="0"/>
              <a:t>root = </a:t>
            </a:r>
            <a:r>
              <a:rPr lang="en-US" sz="1800" dirty="0" err="1"/>
              <a:t>tk.Tk</a:t>
            </a:r>
            <a:r>
              <a:rPr lang="en-US" sz="1800" dirty="0"/>
              <a:t>()</a:t>
            </a:r>
            <a:endParaRPr lang="en-US" sz="1800" dirty="0"/>
          </a:p>
          <a:p>
            <a:r>
              <a:rPr lang="en-US" sz="1800" dirty="0" err="1"/>
              <a:t>root.geometry</a:t>
            </a:r>
            <a:r>
              <a:rPr lang="en-US" sz="1800" dirty="0"/>
              <a:t>("500x300")</a:t>
            </a:r>
            <a:endParaRPr lang="en-US" sz="1800" dirty="0"/>
          </a:p>
          <a:p>
            <a:endParaRPr lang="en-US" sz="1800" dirty="0"/>
          </a:p>
          <a:p>
            <a:r>
              <a:rPr lang="en-US" sz="1800" dirty="0"/>
              <a:t>label = </a:t>
            </a:r>
            <a:r>
              <a:rPr lang="en-US" sz="1800" dirty="0" err="1"/>
              <a:t>tk.Label</a:t>
            </a:r>
            <a:r>
              <a:rPr lang="en-US" sz="1800" dirty="0"/>
              <a:t>(root, width=50, height=2, </a:t>
            </a:r>
            <a:r>
              <a:rPr lang="en-US" sz="1800" dirty="0" err="1"/>
              <a:t>bg</a:t>
            </a:r>
            <a:r>
              <a:rPr lang="en-US" sz="1800" dirty="0"/>
              <a:t>="light green", text="Say Hello", </a:t>
            </a:r>
            <a:r>
              <a:rPr lang="en-US" sz="1800" dirty="0" err="1"/>
              <a:t>fg</a:t>
            </a:r>
            <a:r>
              <a:rPr lang="en-US" sz="1800" dirty="0"/>
              <a:t>='red')</a:t>
            </a:r>
            <a:endParaRPr lang="en-US" sz="1800" dirty="0"/>
          </a:p>
          <a:p>
            <a:r>
              <a:rPr lang="es-ES" sz="1800" dirty="0" err="1"/>
              <a:t>label.place</a:t>
            </a:r>
            <a:r>
              <a:rPr lang="es-ES" sz="1800" dirty="0"/>
              <a:t>(x=50,y=10)</a:t>
            </a:r>
            <a:endParaRPr lang="es-ES" sz="1800" dirty="0"/>
          </a:p>
          <a:p>
            <a:endParaRPr lang="en-US" sz="1800" dirty="0"/>
          </a:p>
          <a:p>
            <a:r>
              <a:rPr lang="en-US" sz="1800" dirty="0" err="1"/>
              <a:t>root.mainloop</a:t>
            </a:r>
            <a:r>
              <a:rPr lang="en-US" sz="1800" dirty="0"/>
              <a:t>()</a:t>
            </a:r>
            <a:endParaRPr lang="en-IN" dirty="0"/>
          </a:p>
        </p:txBody>
      </p:sp>
      <p:pic>
        <p:nvPicPr>
          <p:cNvPr id="11" name="Picture 10"/>
          <p:cNvPicPr>
            <a:picLocks noChangeAspect="1"/>
          </p:cNvPicPr>
          <p:nvPr/>
        </p:nvPicPr>
        <p:blipFill>
          <a:blip r:embed="rId3"/>
          <a:stretch>
            <a:fillRect/>
          </a:stretch>
        </p:blipFill>
        <p:spPr>
          <a:xfrm>
            <a:off x="6413507" y="2814461"/>
            <a:ext cx="4886325" cy="32385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138288" y="1252568"/>
            <a:ext cx="3440290" cy="369332"/>
          </a:xfrm>
          <a:prstGeom prst="rect">
            <a:avLst/>
          </a:prstGeom>
          <a:noFill/>
        </p:spPr>
        <p:txBody>
          <a:bodyPr wrap="square">
            <a:spAutoFit/>
          </a:bodyPr>
          <a:lstStyle/>
          <a:p>
            <a:r>
              <a:rPr lang="en-US" sz="1800" dirty="0"/>
              <a:t>Set bounds to button : </a:t>
            </a:r>
            <a:endParaRPr lang="en-IN" dirty="0"/>
          </a:p>
        </p:txBody>
      </p:sp>
      <p:sp>
        <p:nvSpPr>
          <p:cNvPr id="9" name="TextBox 8"/>
          <p:cNvSpPr txBox="1"/>
          <p:nvPr/>
        </p:nvSpPr>
        <p:spPr>
          <a:xfrm>
            <a:off x="138288" y="1720840"/>
            <a:ext cx="6101644" cy="3416320"/>
          </a:xfrm>
          <a:prstGeom prst="rect">
            <a:avLst/>
          </a:prstGeom>
          <a:noFill/>
        </p:spPr>
        <p:txBody>
          <a:bodyPr wrap="square">
            <a:spAutoFit/>
          </a:bodyPr>
          <a:lstStyle/>
          <a:p>
            <a:r>
              <a:rPr lang="en-US" sz="1800" dirty="0"/>
              <a:t>import </a:t>
            </a:r>
            <a:r>
              <a:rPr lang="en-US" sz="1800" dirty="0" err="1"/>
              <a:t>tkinter</a:t>
            </a:r>
            <a:r>
              <a:rPr lang="en-US" sz="1800" dirty="0"/>
              <a:t> as </a:t>
            </a:r>
            <a:r>
              <a:rPr lang="en-US" sz="1800" dirty="0" err="1"/>
              <a:t>tk</a:t>
            </a:r>
            <a:endParaRPr lang="en-US" sz="1800" dirty="0"/>
          </a:p>
          <a:p>
            <a:r>
              <a:rPr lang="en-US" sz="1800" dirty="0"/>
              <a:t>def hello():</a:t>
            </a:r>
            <a:endParaRPr lang="en-US" sz="1800" dirty="0"/>
          </a:p>
          <a:p>
            <a:r>
              <a:rPr lang="en-US" sz="1800" dirty="0"/>
              <a:t>    print("Hello, world!")</a:t>
            </a:r>
            <a:endParaRPr lang="en-US" sz="1800" dirty="0"/>
          </a:p>
          <a:p>
            <a:r>
              <a:rPr lang="en-US" sz="1800" dirty="0"/>
              <a:t>    </a:t>
            </a:r>
            <a:endParaRPr lang="en-US" sz="1800" dirty="0"/>
          </a:p>
          <a:p>
            <a:r>
              <a:rPr lang="en-US" sz="1800" dirty="0"/>
              <a:t>root = </a:t>
            </a:r>
            <a:r>
              <a:rPr lang="en-US" sz="1800" dirty="0" err="1"/>
              <a:t>tk.Tk</a:t>
            </a:r>
            <a:r>
              <a:rPr lang="en-US" sz="1800" dirty="0"/>
              <a:t>()</a:t>
            </a:r>
            <a:endParaRPr lang="en-US" sz="1800" dirty="0"/>
          </a:p>
          <a:p>
            <a:r>
              <a:rPr lang="en-US" sz="1800" dirty="0" err="1"/>
              <a:t>root.geometry</a:t>
            </a:r>
            <a:r>
              <a:rPr lang="en-US" sz="1800" dirty="0"/>
              <a:t>("500x300")</a:t>
            </a:r>
            <a:endParaRPr lang="en-US" sz="1800" dirty="0"/>
          </a:p>
          <a:p>
            <a:endParaRPr lang="en-US" sz="1800" dirty="0"/>
          </a:p>
          <a:p>
            <a:r>
              <a:rPr lang="en-US" sz="1800" dirty="0" err="1"/>
              <a:t>btn</a:t>
            </a:r>
            <a:r>
              <a:rPr lang="en-US" sz="1800" dirty="0"/>
              <a:t> = </a:t>
            </a:r>
            <a:r>
              <a:rPr lang="en-US" sz="1800" dirty="0" err="1"/>
              <a:t>tk.Button</a:t>
            </a:r>
            <a:r>
              <a:rPr lang="en-US" sz="1800" dirty="0"/>
              <a:t>(root, text="Hello", command=hello, width=50, height=2, </a:t>
            </a:r>
            <a:r>
              <a:rPr lang="en-US" sz="1800" dirty="0" err="1"/>
              <a:t>bg</a:t>
            </a:r>
            <a:r>
              <a:rPr lang="en-US" sz="1800" dirty="0"/>
              <a:t>="light blue")</a:t>
            </a:r>
            <a:endParaRPr lang="en-US" sz="1800" dirty="0"/>
          </a:p>
          <a:p>
            <a:r>
              <a:rPr lang="en-US" sz="1800" dirty="0" err="1"/>
              <a:t>btn.place</a:t>
            </a:r>
            <a:r>
              <a:rPr lang="en-US" sz="1800" dirty="0"/>
              <a:t>(x=60,y=10)</a:t>
            </a:r>
            <a:endParaRPr lang="en-US" sz="1800" dirty="0"/>
          </a:p>
          <a:p>
            <a:endParaRPr lang="en-US" sz="1800" dirty="0"/>
          </a:p>
          <a:p>
            <a:r>
              <a:rPr lang="en-US" sz="1800" dirty="0" err="1"/>
              <a:t>root.mainloop</a:t>
            </a:r>
            <a:r>
              <a:rPr lang="en-US" sz="1800" dirty="0"/>
              <a:t>()</a:t>
            </a:r>
            <a:endParaRPr lang="en-US" sz="1800" dirty="0"/>
          </a:p>
        </p:txBody>
      </p:sp>
      <p:pic>
        <p:nvPicPr>
          <p:cNvPr id="11" name="Picture 10"/>
          <p:cNvPicPr>
            <a:picLocks noChangeAspect="1"/>
          </p:cNvPicPr>
          <p:nvPr/>
        </p:nvPicPr>
        <p:blipFill>
          <a:blip r:embed="rId3"/>
          <a:stretch>
            <a:fillRect/>
          </a:stretch>
        </p:blipFill>
        <p:spPr>
          <a:xfrm>
            <a:off x="6712656" y="1971322"/>
            <a:ext cx="4953000" cy="3276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868991" cy="461665"/>
          </a:xfrm>
          <a:prstGeom prst="rect">
            <a:avLst/>
          </a:prstGeom>
          <a:noFill/>
        </p:spPr>
        <p:txBody>
          <a:bodyPr wrap="none" rtlCol="0">
            <a:spAutoFit/>
          </a:bodyPr>
          <a:lstStyle/>
          <a:p>
            <a:r>
              <a:rPr lang="en-US" sz="2400" dirty="0"/>
              <a:t>Reading from a File : </a:t>
            </a:r>
            <a:endParaRPr lang="en-IN" sz="2400" dirty="0"/>
          </a:p>
        </p:txBody>
      </p:sp>
      <p:sp>
        <p:nvSpPr>
          <p:cNvPr id="11" name="TextBox 10"/>
          <p:cNvSpPr txBox="1"/>
          <p:nvPr/>
        </p:nvSpPr>
        <p:spPr>
          <a:xfrm>
            <a:off x="486984" y="1819294"/>
            <a:ext cx="4855560" cy="923330"/>
          </a:xfrm>
          <a:prstGeom prst="rect">
            <a:avLst/>
          </a:prstGeom>
          <a:noFill/>
        </p:spPr>
        <p:txBody>
          <a:bodyPr wrap="none" rtlCol="0">
            <a:spAutoFit/>
          </a:bodyPr>
          <a:lstStyle/>
          <a:p>
            <a:r>
              <a:rPr lang="en-US" dirty="0"/>
              <a:t>Use </a:t>
            </a:r>
            <a:r>
              <a:rPr lang="en-US" dirty="0" err="1"/>
              <a:t>readline</a:t>
            </a:r>
            <a:r>
              <a:rPr lang="en-US" dirty="0"/>
              <a:t>() to read individual lines of a file        </a:t>
            </a:r>
            <a:endParaRPr lang="en-US" dirty="0"/>
          </a:p>
          <a:p>
            <a:endParaRPr lang="en-US" dirty="0"/>
          </a:p>
          <a:p>
            <a:r>
              <a:rPr lang="en-US" dirty="0"/>
              <a:t>Syntax:      </a:t>
            </a:r>
            <a:r>
              <a:rPr lang="en-US" dirty="0" err="1"/>
              <a:t>fi.readline</a:t>
            </a:r>
            <a:r>
              <a:rPr lang="en-US" dirty="0"/>
              <a:t>()</a:t>
            </a:r>
            <a:endParaRPr lang="en-IN" dirty="0"/>
          </a:p>
        </p:txBody>
      </p:sp>
      <p:sp>
        <p:nvSpPr>
          <p:cNvPr id="9" name="TextBox 8"/>
          <p:cNvSpPr txBox="1"/>
          <p:nvPr/>
        </p:nvSpPr>
        <p:spPr>
          <a:xfrm>
            <a:off x="594955" y="3000778"/>
            <a:ext cx="6106159" cy="2031325"/>
          </a:xfrm>
          <a:prstGeom prst="rect">
            <a:avLst/>
          </a:prstGeom>
          <a:noFill/>
        </p:spPr>
        <p:txBody>
          <a:bodyPr wrap="none" rtlCol="0">
            <a:spAutoFit/>
          </a:bodyPr>
          <a:lstStyle/>
          <a:p>
            <a:r>
              <a:rPr lang="en-US" dirty="0"/>
              <a:t>Example:</a:t>
            </a:r>
            <a:endParaRPr lang="en-US" dirty="0"/>
          </a:p>
          <a:p>
            <a:endParaRPr lang="en-US" dirty="0"/>
          </a:p>
          <a:p>
            <a:r>
              <a:rPr lang="en-US" dirty="0"/>
              <a:t>     with open(“test.txt”, ‘r’, encoding = ‘utf-8’) as fi:</a:t>
            </a:r>
            <a:endParaRPr lang="en-US" dirty="0"/>
          </a:p>
          <a:p>
            <a:r>
              <a:rPr lang="en-US" dirty="0"/>
              <a:t>         print(</a:t>
            </a:r>
            <a:r>
              <a:rPr lang="en-US" dirty="0" err="1"/>
              <a:t>fi.readline</a:t>
            </a:r>
            <a:r>
              <a:rPr lang="en-US" dirty="0"/>
              <a:t>())   #  read first 3 characters</a:t>
            </a:r>
            <a:endParaRPr lang="en-US" dirty="0"/>
          </a:p>
          <a:p>
            <a:r>
              <a:rPr lang="en-US" dirty="0"/>
              <a:t>         </a:t>
            </a:r>
            <a:r>
              <a:rPr lang="en-US" dirty="0" err="1"/>
              <a:t>readlines</a:t>
            </a:r>
            <a:r>
              <a:rPr lang="en-US" dirty="0"/>
              <a:t>()</a:t>
            </a:r>
            <a:endParaRPr lang="en-US" dirty="0"/>
          </a:p>
          <a:p>
            <a:r>
              <a:rPr lang="en-US" dirty="0"/>
              <a:t>         </a:t>
            </a:r>
            <a:endParaRPr lang="en-US" dirty="0"/>
          </a:p>
          <a:p>
            <a:r>
              <a:rPr lang="en-US" dirty="0"/>
              <a:t>    #  </a:t>
            </a:r>
            <a:r>
              <a:rPr lang="en-US" dirty="0" err="1"/>
              <a:t>readlines</a:t>
            </a:r>
            <a:r>
              <a:rPr lang="en-US" dirty="0"/>
              <a:t>()   returns a list of remaining lines of the file         </a:t>
            </a:r>
            <a:endParaRPr lang="en-IN" dirty="0"/>
          </a:p>
        </p:txBody>
      </p:sp>
      <p:sp>
        <p:nvSpPr>
          <p:cNvPr id="10" name="TextBox 9"/>
          <p:cNvSpPr txBox="1"/>
          <p:nvPr/>
        </p:nvSpPr>
        <p:spPr>
          <a:xfrm>
            <a:off x="6701113" y="3090930"/>
            <a:ext cx="5060231" cy="2031325"/>
          </a:xfrm>
          <a:prstGeom prst="rect">
            <a:avLst/>
          </a:prstGeom>
          <a:noFill/>
        </p:spPr>
        <p:txBody>
          <a:bodyPr wrap="none" rtlCol="0">
            <a:spAutoFit/>
          </a:bodyPr>
          <a:lstStyle/>
          <a:p>
            <a:r>
              <a:rPr lang="en-US" dirty="0"/>
              <a:t>Example: Display number of lines in a file</a:t>
            </a:r>
            <a:endParaRPr lang="en-US" dirty="0"/>
          </a:p>
          <a:p>
            <a:endParaRPr lang="en-US" dirty="0"/>
          </a:p>
          <a:p>
            <a:r>
              <a:rPr lang="en-US" dirty="0"/>
              <a:t>     with open(“test.txt”, ‘r’, encoding = ‘utf-8’) as fi:</a:t>
            </a:r>
            <a:endParaRPr lang="en-US" dirty="0"/>
          </a:p>
          <a:p>
            <a:r>
              <a:rPr lang="en-US" dirty="0"/>
              <a:t>         lines= </a:t>
            </a:r>
            <a:r>
              <a:rPr lang="en-US" dirty="0" err="1"/>
              <a:t>fi.readlines</a:t>
            </a:r>
            <a:r>
              <a:rPr lang="en-US" dirty="0"/>
              <a:t>()</a:t>
            </a:r>
            <a:endParaRPr lang="en-US" dirty="0"/>
          </a:p>
          <a:p>
            <a:r>
              <a:rPr lang="en-US" dirty="0"/>
              <a:t>         print(“No. of lines read are :”, </a:t>
            </a:r>
            <a:r>
              <a:rPr lang="en-US" dirty="0" err="1"/>
              <a:t>len</a:t>
            </a:r>
            <a:r>
              <a:rPr lang="en-US" dirty="0"/>
              <a:t>(lines))</a:t>
            </a:r>
            <a:endParaRPr lang="en-US" dirty="0"/>
          </a:p>
          <a:p>
            <a:r>
              <a:rPr lang="en-US" dirty="0"/>
              <a:t>         </a:t>
            </a:r>
            <a:endParaRPr lang="en-US" dirty="0"/>
          </a:p>
          <a:p>
            <a:r>
              <a:rPr lang="en-US" dirty="0"/>
              <a:t>         </a:t>
            </a:r>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217311" y="1424268"/>
            <a:ext cx="2220784" cy="369332"/>
          </a:xfrm>
          <a:prstGeom prst="rect">
            <a:avLst/>
          </a:prstGeom>
          <a:noFill/>
        </p:spPr>
        <p:txBody>
          <a:bodyPr wrap="square">
            <a:spAutoFit/>
          </a:bodyPr>
          <a:lstStyle/>
          <a:p>
            <a:r>
              <a:rPr lang="en-US" sz="1800" dirty="0"/>
              <a:t>Text boxes :</a:t>
            </a:r>
            <a:endParaRPr lang="en-US" sz="1800" dirty="0"/>
          </a:p>
        </p:txBody>
      </p:sp>
      <p:sp>
        <p:nvSpPr>
          <p:cNvPr id="9" name="TextBox 8"/>
          <p:cNvSpPr txBox="1"/>
          <p:nvPr/>
        </p:nvSpPr>
        <p:spPr>
          <a:xfrm>
            <a:off x="217311" y="1996990"/>
            <a:ext cx="6101644" cy="4524315"/>
          </a:xfrm>
          <a:prstGeom prst="rect">
            <a:avLst/>
          </a:prstGeom>
          <a:noFill/>
        </p:spPr>
        <p:txBody>
          <a:bodyPr wrap="square">
            <a:spAutoFit/>
          </a:bodyPr>
          <a:lstStyle/>
          <a:p>
            <a:r>
              <a:rPr lang="en-US" sz="1800" dirty="0"/>
              <a:t>from </a:t>
            </a:r>
            <a:r>
              <a:rPr lang="en-US" sz="1800" dirty="0" err="1"/>
              <a:t>tkinter</a:t>
            </a:r>
            <a:r>
              <a:rPr lang="en-US" sz="1800" dirty="0"/>
              <a:t> import *</a:t>
            </a:r>
            <a:endParaRPr lang="en-US" sz="1800" dirty="0"/>
          </a:p>
          <a:p>
            <a:endParaRPr lang="en-US" sz="1800" dirty="0"/>
          </a:p>
          <a:p>
            <a:r>
              <a:rPr lang="en-US" sz="1800" dirty="0"/>
              <a:t>master = Tk()</a:t>
            </a:r>
            <a:endParaRPr lang="en-US" sz="1800" dirty="0"/>
          </a:p>
          <a:p>
            <a:r>
              <a:rPr lang="en-US" sz="1800" dirty="0"/>
              <a:t>l1 = Label(master, text="First Name")</a:t>
            </a:r>
            <a:endParaRPr lang="en-US" sz="1800" dirty="0"/>
          </a:p>
          <a:p>
            <a:r>
              <a:rPr lang="en-US" sz="1800" dirty="0"/>
              <a:t>l2 = Label(master, text="Last Name")</a:t>
            </a:r>
            <a:endParaRPr lang="en-US" sz="1800" dirty="0"/>
          </a:p>
          <a:p>
            <a:endParaRPr lang="en-US" sz="1800" dirty="0"/>
          </a:p>
          <a:p>
            <a:r>
              <a:rPr lang="en-US" sz="1800" dirty="0"/>
              <a:t>l1.grid(row=0,column=0)</a:t>
            </a:r>
            <a:endParaRPr lang="en-US" sz="1800" dirty="0"/>
          </a:p>
          <a:p>
            <a:r>
              <a:rPr lang="en-US" sz="1800" dirty="0"/>
              <a:t>l2.grid(row=1,column=0)</a:t>
            </a:r>
            <a:endParaRPr lang="en-US" sz="1800" dirty="0"/>
          </a:p>
          <a:p>
            <a:endParaRPr lang="en-US" sz="1800" dirty="0"/>
          </a:p>
          <a:p>
            <a:r>
              <a:rPr lang="en-US" sz="1800" dirty="0"/>
              <a:t>e1 = Entry(master)</a:t>
            </a:r>
            <a:endParaRPr lang="en-US" sz="1800" dirty="0"/>
          </a:p>
          <a:p>
            <a:r>
              <a:rPr lang="en-US" sz="1800" dirty="0"/>
              <a:t>e2 = Entry(master)</a:t>
            </a:r>
            <a:endParaRPr lang="en-US" sz="1800" dirty="0"/>
          </a:p>
          <a:p>
            <a:endParaRPr lang="en-US" sz="1800" dirty="0"/>
          </a:p>
          <a:p>
            <a:r>
              <a:rPr lang="en-US" sz="1800" dirty="0"/>
              <a:t>e1.grid(row=0, column=1)</a:t>
            </a:r>
            <a:endParaRPr lang="en-US" sz="1800" dirty="0"/>
          </a:p>
          <a:p>
            <a:r>
              <a:rPr lang="en-US" sz="1800" dirty="0"/>
              <a:t>e2.grid(row=1, column=1)</a:t>
            </a:r>
            <a:endParaRPr lang="en-US" sz="1800" dirty="0"/>
          </a:p>
          <a:p>
            <a:endParaRPr lang="en-US" sz="1800" dirty="0"/>
          </a:p>
          <a:p>
            <a:r>
              <a:rPr lang="en-US" sz="1800" dirty="0" err="1"/>
              <a:t>mainloop</a:t>
            </a:r>
            <a:r>
              <a:rPr lang="en-US" sz="1800" dirty="0"/>
              <a:t>()</a:t>
            </a:r>
            <a:endParaRPr lang="en-US" sz="1800" dirty="0"/>
          </a:p>
        </p:txBody>
      </p:sp>
      <p:pic>
        <p:nvPicPr>
          <p:cNvPr id="11" name="Picture 10"/>
          <p:cNvPicPr>
            <a:picLocks noChangeAspect="1"/>
          </p:cNvPicPr>
          <p:nvPr/>
        </p:nvPicPr>
        <p:blipFill>
          <a:blip r:embed="rId3"/>
          <a:stretch>
            <a:fillRect/>
          </a:stretch>
        </p:blipFill>
        <p:spPr>
          <a:xfrm>
            <a:off x="5534553" y="2405062"/>
            <a:ext cx="5360394" cy="3024894"/>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131080" y="1124455"/>
            <a:ext cx="1927578" cy="369332"/>
          </a:xfrm>
          <a:prstGeom prst="rect">
            <a:avLst/>
          </a:prstGeom>
          <a:noFill/>
        </p:spPr>
        <p:txBody>
          <a:bodyPr wrap="square">
            <a:spAutoFit/>
          </a:bodyPr>
          <a:lstStyle/>
          <a:p>
            <a:r>
              <a:rPr lang="en-US" sz="1800" dirty="0">
                <a:latin typeface="Courier New" panose="02070309020205020404" pitchFamily="49" charset="0"/>
              </a:rPr>
              <a:t>Grid Layout:</a:t>
            </a:r>
            <a:endParaRPr lang="en-US" sz="1800" dirty="0">
              <a:latin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7146043" y="2445631"/>
            <a:ext cx="4362926" cy="3119791"/>
          </a:xfrm>
          <a:prstGeom prst="rect">
            <a:avLst/>
          </a:prstGeom>
        </p:spPr>
      </p:pic>
      <p:sp>
        <p:nvSpPr>
          <p:cNvPr id="11" name="TextBox 10"/>
          <p:cNvSpPr txBox="1"/>
          <p:nvPr/>
        </p:nvSpPr>
        <p:spPr>
          <a:xfrm>
            <a:off x="2189738" y="1374036"/>
            <a:ext cx="4594884" cy="5262979"/>
          </a:xfrm>
          <a:prstGeom prst="rect">
            <a:avLst/>
          </a:prstGeom>
          <a:noFill/>
        </p:spPr>
        <p:txBody>
          <a:bodyPr wrap="square">
            <a:spAutoFit/>
          </a:bodyPr>
          <a:lstStyle/>
          <a:p>
            <a:r>
              <a:rPr lang="en-IN" sz="1600" dirty="0"/>
              <a:t>from </a:t>
            </a:r>
            <a:r>
              <a:rPr lang="en-IN" sz="1600" dirty="0" err="1"/>
              <a:t>tkinter</a:t>
            </a:r>
            <a:r>
              <a:rPr lang="en-IN" sz="1600" dirty="0"/>
              <a:t> import *</a:t>
            </a:r>
            <a:endParaRPr lang="en-IN" sz="1600" dirty="0"/>
          </a:p>
          <a:p>
            <a:endParaRPr lang="en-IN" sz="1600" dirty="0"/>
          </a:p>
          <a:p>
            <a:r>
              <a:rPr lang="en-IN" sz="1600" dirty="0"/>
              <a:t>def show():</a:t>
            </a:r>
            <a:endParaRPr lang="en-IN" sz="1600" dirty="0"/>
          </a:p>
          <a:p>
            <a:r>
              <a:rPr lang="en-IN" sz="1600" dirty="0"/>
              <a:t>   print("First Name:", e1.get())</a:t>
            </a:r>
            <a:endParaRPr lang="en-IN" sz="1600" dirty="0"/>
          </a:p>
          <a:p>
            <a:r>
              <a:rPr lang="en-IN" sz="1600" dirty="0"/>
              <a:t>   print("Last Name : ", e2.get())</a:t>
            </a:r>
            <a:endParaRPr lang="en-IN" sz="1600" dirty="0"/>
          </a:p>
          <a:p>
            <a:r>
              <a:rPr lang="en-IN" sz="1600" dirty="0"/>
              <a:t>   </a:t>
            </a:r>
            <a:endParaRPr lang="en-IN" sz="1600" dirty="0"/>
          </a:p>
          <a:p>
            <a:r>
              <a:rPr lang="en-IN" sz="1600" dirty="0"/>
              <a:t>master = Tk()</a:t>
            </a:r>
            <a:endParaRPr lang="en-IN" sz="1600" dirty="0"/>
          </a:p>
          <a:p>
            <a:r>
              <a:rPr lang="en-IN" sz="1600" dirty="0"/>
              <a:t>l1 = Label(master, text="First Name")</a:t>
            </a:r>
            <a:endParaRPr lang="en-IN" sz="1600" dirty="0"/>
          </a:p>
          <a:p>
            <a:r>
              <a:rPr lang="en-IN" sz="1600" dirty="0"/>
              <a:t>l2 = Label(master, text="Last Name")</a:t>
            </a:r>
            <a:endParaRPr lang="en-IN" sz="1600" dirty="0"/>
          </a:p>
          <a:p>
            <a:r>
              <a:rPr lang="en-IN" sz="1600" dirty="0"/>
              <a:t>e1 = Entry(master)</a:t>
            </a:r>
            <a:endParaRPr lang="en-IN" sz="1600" dirty="0"/>
          </a:p>
          <a:p>
            <a:r>
              <a:rPr lang="en-IN" sz="1600" dirty="0"/>
              <a:t>e2 = Entry(master)</a:t>
            </a:r>
            <a:endParaRPr lang="en-IN" sz="1600" dirty="0"/>
          </a:p>
          <a:p>
            <a:r>
              <a:rPr lang="en-IN" sz="1600" dirty="0"/>
              <a:t>b1 = Button(master, text='Show', command=show)</a:t>
            </a:r>
            <a:endParaRPr lang="en-IN" sz="1600" dirty="0"/>
          </a:p>
          <a:p>
            <a:r>
              <a:rPr lang="en-IN" sz="1600" dirty="0"/>
              <a:t>b2 = Button(master, text='Quit', command=quit)</a:t>
            </a:r>
            <a:endParaRPr lang="en-IN" sz="1600" dirty="0"/>
          </a:p>
          <a:p>
            <a:r>
              <a:rPr lang="en-IN" sz="1600" dirty="0"/>
              <a:t>l1.grid(row=0,column=0)</a:t>
            </a:r>
            <a:endParaRPr lang="en-IN" sz="1600" dirty="0"/>
          </a:p>
          <a:p>
            <a:r>
              <a:rPr lang="en-IN" sz="1600" dirty="0"/>
              <a:t>e1.grid(row=0,column=1)</a:t>
            </a:r>
            <a:endParaRPr lang="en-IN" sz="1600" dirty="0"/>
          </a:p>
          <a:p>
            <a:r>
              <a:rPr lang="en-IN" sz="1600" dirty="0"/>
              <a:t>l2.grid(row=1,column=0)</a:t>
            </a:r>
            <a:endParaRPr lang="en-IN" sz="1600" dirty="0"/>
          </a:p>
          <a:p>
            <a:r>
              <a:rPr lang="en-IN" sz="1600" dirty="0"/>
              <a:t>e2.grid(row=1,column=1)</a:t>
            </a:r>
            <a:endParaRPr lang="en-IN" sz="1600" dirty="0"/>
          </a:p>
          <a:p>
            <a:r>
              <a:rPr lang="en-IN" sz="1600" dirty="0"/>
              <a:t>b1.grid(row=2, column=0)</a:t>
            </a:r>
            <a:endParaRPr lang="en-IN" sz="1600" dirty="0"/>
          </a:p>
          <a:p>
            <a:r>
              <a:rPr lang="en-IN" sz="1600" dirty="0"/>
              <a:t>b2.grid(row=2, column=1)</a:t>
            </a:r>
            <a:endParaRPr lang="en-IN" sz="1600" dirty="0"/>
          </a:p>
          <a:p>
            <a:endParaRPr lang="en-IN" sz="1600" dirty="0"/>
          </a:p>
          <a:p>
            <a:r>
              <a:rPr lang="en-IN" sz="1600" dirty="0" err="1"/>
              <a:t>mainloop</a:t>
            </a:r>
            <a:r>
              <a:rPr lang="en-IN" sz="1600" dirty="0"/>
              <a:t>()</a:t>
            </a:r>
            <a:endParaRPr lang="en-IN" sz="16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328939" y="1576745"/>
            <a:ext cx="11140572" cy="3970318"/>
          </a:xfrm>
          <a:prstGeom prst="rect">
            <a:avLst/>
          </a:prstGeom>
          <a:noFill/>
        </p:spPr>
        <p:txBody>
          <a:bodyPr wrap="square">
            <a:spAutoFit/>
          </a:bodyPr>
          <a:lstStyle/>
          <a:p>
            <a:r>
              <a:rPr lang="en-US" sz="1800" b="1" dirty="0"/>
              <a:t>The Variable Classes:</a:t>
            </a:r>
            <a:endParaRPr lang="en-US" sz="1800" b="1" dirty="0"/>
          </a:p>
          <a:p>
            <a:endParaRPr lang="en-US" sz="1800" b="1" dirty="0"/>
          </a:p>
          <a:p>
            <a:r>
              <a:rPr lang="en-US" sz="1800" dirty="0"/>
              <a:t>Classes are </a:t>
            </a:r>
            <a:r>
              <a:rPr lang="en-US" sz="1800" dirty="0" err="1"/>
              <a:t>BooleanVar</a:t>
            </a:r>
            <a:r>
              <a:rPr lang="en-US" sz="1800" dirty="0"/>
              <a:t>, </a:t>
            </a:r>
            <a:r>
              <a:rPr lang="en-US" sz="1800" dirty="0" err="1"/>
              <a:t>DoubleVar</a:t>
            </a:r>
            <a:r>
              <a:rPr lang="en-US" sz="1800" dirty="0"/>
              <a:t>, </a:t>
            </a:r>
            <a:r>
              <a:rPr lang="en-US" sz="1800" dirty="0" err="1"/>
              <a:t>IntVar</a:t>
            </a:r>
            <a:r>
              <a:rPr lang="en-US" sz="1800" dirty="0"/>
              <a:t>, </a:t>
            </a:r>
            <a:r>
              <a:rPr lang="en-US" sz="1800" dirty="0" err="1"/>
              <a:t>StringVar</a:t>
            </a:r>
            <a:r>
              <a:rPr lang="en-US" sz="1800" dirty="0"/>
              <a:t>.</a:t>
            </a:r>
            <a:endParaRPr lang="en-US" sz="1800" dirty="0"/>
          </a:p>
          <a:p>
            <a:endParaRPr lang="en-US" sz="1800" dirty="0"/>
          </a:p>
          <a:p>
            <a:r>
              <a:rPr lang="en-US" sz="1800" dirty="0"/>
              <a:t>Variables can be used with most entry widgets to track changes to the entered value. </a:t>
            </a:r>
            <a:endParaRPr lang="en-US" sz="1800" dirty="0"/>
          </a:p>
          <a:p>
            <a:r>
              <a:rPr lang="en-US" sz="1800" dirty="0"/>
              <a:t>The </a:t>
            </a:r>
            <a:r>
              <a:rPr lang="en-US" sz="1800" dirty="0" err="1"/>
              <a:t>Checkbutton</a:t>
            </a:r>
            <a:r>
              <a:rPr lang="en-US" sz="1800" dirty="0"/>
              <a:t> and </a:t>
            </a:r>
            <a:r>
              <a:rPr lang="en-US" sz="1800" dirty="0" err="1"/>
              <a:t>Radiobutton</a:t>
            </a:r>
            <a:r>
              <a:rPr lang="en-US" sz="1800" dirty="0"/>
              <a:t> widgets require variables to work properly.</a:t>
            </a:r>
            <a:endParaRPr lang="en-US" sz="1800" dirty="0"/>
          </a:p>
          <a:p>
            <a:r>
              <a:rPr lang="en-US" sz="1800" dirty="0"/>
              <a:t>Variables can also be used to validate the contents of an entry widget, and to change the text in label widgets.</a:t>
            </a:r>
            <a:endParaRPr lang="en-US" sz="1800" dirty="0"/>
          </a:p>
          <a:p>
            <a:endParaRPr lang="en-US" sz="1800" dirty="0"/>
          </a:p>
          <a:p>
            <a:r>
              <a:rPr lang="en-US" sz="1800" dirty="0"/>
              <a:t>To create a </a:t>
            </a:r>
            <a:r>
              <a:rPr lang="en-US" sz="1800" dirty="0" err="1"/>
              <a:t>Tkinter</a:t>
            </a:r>
            <a:r>
              <a:rPr lang="en-US" sz="1800" dirty="0"/>
              <a:t> variable, call the corresponding constructor:</a:t>
            </a:r>
            <a:endParaRPr lang="en-US" sz="1800" dirty="0"/>
          </a:p>
          <a:p>
            <a:r>
              <a:rPr lang="en-US" sz="1800" dirty="0"/>
              <a:t>var = </a:t>
            </a:r>
            <a:r>
              <a:rPr lang="en-US" sz="1800" dirty="0" err="1"/>
              <a:t>StringVar</a:t>
            </a:r>
            <a:r>
              <a:rPr lang="en-US" sz="1800" dirty="0"/>
              <a:t>()</a:t>
            </a:r>
            <a:endParaRPr lang="en-US" sz="1800" dirty="0"/>
          </a:p>
          <a:p>
            <a:endParaRPr lang="en-US" sz="1800" dirty="0"/>
          </a:p>
          <a:p>
            <a:r>
              <a:rPr lang="en-US" sz="1800" dirty="0"/>
              <a:t>We can use setters to set values to widgets.</a:t>
            </a:r>
            <a:endParaRPr lang="en-US" sz="1800" dirty="0"/>
          </a:p>
          <a:p>
            <a:r>
              <a:rPr lang="en-US" sz="1800" dirty="0"/>
              <a:t>var = </a:t>
            </a:r>
            <a:r>
              <a:rPr lang="en-US" sz="1800" dirty="0" err="1"/>
              <a:t>StringVar</a:t>
            </a:r>
            <a:r>
              <a:rPr lang="en-US" sz="1800" dirty="0"/>
              <a:t>()</a:t>
            </a:r>
            <a:endParaRPr lang="en-US" sz="1800" dirty="0"/>
          </a:p>
          <a:p>
            <a:r>
              <a:rPr lang="en-US" sz="1800" dirty="0" err="1"/>
              <a:t>var.set</a:t>
            </a:r>
            <a:r>
              <a:rPr lang="en-US" sz="1800" dirty="0"/>
              <a:t>("hello")</a:t>
            </a:r>
            <a:endParaRPr lang="en-US" sz="18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pic>
        <p:nvPicPr>
          <p:cNvPr id="7" name="Picture 6"/>
          <p:cNvPicPr>
            <a:picLocks noChangeAspect="1"/>
          </p:cNvPicPr>
          <p:nvPr/>
        </p:nvPicPr>
        <p:blipFill>
          <a:blip r:embed="rId3"/>
          <a:stretch>
            <a:fillRect/>
          </a:stretch>
        </p:blipFill>
        <p:spPr>
          <a:xfrm>
            <a:off x="8018109" y="2594504"/>
            <a:ext cx="3629025" cy="2143125"/>
          </a:xfrm>
          <a:prstGeom prst="rect">
            <a:avLst/>
          </a:prstGeom>
        </p:spPr>
      </p:pic>
      <p:sp>
        <p:nvSpPr>
          <p:cNvPr id="9" name="TextBox 8"/>
          <p:cNvSpPr txBox="1"/>
          <p:nvPr/>
        </p:nvSpPr>
        <p:spPr>
          <a:xfrm>
            <a:off x="486984" y="1578841"/>
            <a:ext cx="6101644" cy="2031325"/>
          </a:xfrm>
          <a:prstGeom prst="rect">
            <a:avLst/>
          </a:prstGeom>
          <a:noFill/>
        </p:spPr>
        <p:txBody>
          <a:bodyPr wrap="square">
            <a:spAutoFit/>
          </a:bodyPr>
          <a:lstStyle/>
          <a:p>
            <a:r>
              <a:rPr lang="en-IN" dirty="0"/>
              <a:t>from </a:t>
            </a:r>
            <a:r>
              <a:rPr lang="en-IN" dirty="0" err="1"/>
              <a:t>tkinter</a:t>
            </a:r>
            <a:r>
              <a:rPr lang="en-IN" dirty="0"/>
              <a:t> import *</a:t>
            </a:r>
            <a:endParaRPr lang="en-IN" dirty="0"/>
          </a:p>
          <a:p>
            <a:r>
              <a:rPr lang="en-IN" dirty="0"/>
              <a:t>root = Tk()</a:t>
            </a:r>
            <a:endParaRPr lang="en-IN" dirty="0"/>
          </a:p>
          <a:p>
            <a:r>
              <a:rPr lang="en-IN" dirty="0"/>
              <a:t>var = </a:t>
            </a:r>
            <a:r>
              <a:rPr lang="en-IN" dirty="0" err="1"/>
              <a:t>StringVar</a:t>
            </a:r>
            <a:r>
              <a:rPr lang="en-IN" dirty="0"/>
              <a:t>()</a:t>
            </a:r>
            <a:endParaRPr lang="en-IN" dirty="0"/>
          </a:p>
          <a:p>
            <a:r>
              <a:rPr lang="en-IN" dirty="0"/>
              <a:t>label = Label(root, </a:t>
            </a:r>
            <a:r>
              <a:rPr lang="en-IN" dirty="0" err="1"/>
              <a:t>textvariable</a:t>
            </a:r>
            <a:r>
              <a:rPr lang="en-IN" dirty="0"/>
              <a:t>=var)</a:t>
            </a:r>
            <a:endParaRPr lang="en-IN" dirty="0"/>
          </a:p>
          <a:p>
            <a:r>
              <a:rPr lang="en-IN" dirty="0" err="1"/>
              <a:t>var.set</a:t>
            </a:r>
            <a:r>
              <a:rPr lang="en-IN" dirty="0"/>
              <a:t>("Welcome, python")</a:t>
            </a:r>
            <a:endParaRPr lang="en-IN" dirty="0"/>
          </a:p>
          <a:p>
            <a:r>
              <a:rPr lang="en-IN" dirty="0" err="1"/>
              <a:t>label.pack</a:t>
            </a:r>
            <a:r>
              <a:rPr lang="en-IN" dirty="0"/>
              <a:t>()</a:t>
            </a:r>
            <a:endParaRPr lang="en-IN" dirty="0"/>
          </a:p>
          <a:p>
            <a:r>
              <a:rPr lang="en-IN" dirty="0" err="1"/>
              <a:t>root.mainloop</a:t>
            </a:r>
            <a:r>
              <a:rPr lang="en-IN" dirty="0"/>
              <a:t>()</a:t>
            </a:r>
            <a:endParaRPr lang="en-I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pic>
        <p:nvPicPr>
          <p:cNvPr id="7" name="Picture 6"/>
          <p:cNvPicPr>
            <a:picLocks noChangeAspect="1"/>
          </p:cNvPicPr>
          <p:nvPr/>
        </p:nvPicPr>
        <p:blipFill>
          <a:blip r:embed="rId3"/>
          <a:stretch>
            <a:fillRect/>
          </a:stretch>
        </p:blipFill>
        <p:spPr>
          <a:xfrm>
            <a:off x="7228592" y="1483783"/>
            <a:ext cx="3800475" cy="2400300"/>
          </a:xfrm>
          <a:prstGeom prst="rect">
            <a:avLst/>
          </a:prstGeom>
        </p:spPr>
      </p:pic>
      <p:sp>
        <p:nvSpPr>
          <p:cNvPr id="9" name="TextBox 8"/>
          <p:cNvSpPr txBox="1"/>
          <p:nvPr/>
        </p:nvSpPr>
        <p:spPr>
          <a:xfrm>
            <a:off x="846669" y="1163247"/>
            <a:ext cx="6101644" cy="5632311"/>
          </a:xfrm>
          <a:prstGeom prst="rect">
            <a:avLst/>
          </a:prstGeom>
          <a:noFill/>
        </p:spPr>
        <p:txBody>
          <a:bodyPr wrap="square">
            <a:spAutoFit/>
          </a:bodyPr>
          <a:lstStyle/>
          <a:p>
            <a:r>
              <a:rPr lang="en-IN" dirty="0"/>
              <a:t>from </a:t>
            </a:r>
            <a:r>
              <a:rPr lang="en-IN" dirty="0" err="1"/>
              <a:t>tkinter</a:t>
            </a:r>
            <a:r>
              <a:rPr lang="en-IN" dirty="0"/>
              <a:t> import *</a:t>
            </a:r>
            <a:endParaRPr lang="en-IN" dirty="0"/>
          </a:p>
          <a:p>
            <a:endParaRPr lang="en-IN" dirty="0"/>
          </a:p>
          <a:p>
            <a:r>
              <a:rPr lang="en-IN" dirty="0"/>
              <a:t>def </a:t>
            </a:r>
            <a:r>
              <a:rPr lang="en-IN" dirty="0" err="1"/>
              <a:t>setValue</a:t>
            </a:r>
            <a:r>
              <a:rPr lang="en-IN" dirty="0"/>
              <a:t>():</a:t>
            </a:r>
            <a:endParaRPr lang="en-IN" dirty="0"/>
          </a:p>
          <a:p>
            <a:r>
              <a:rPr lang="en-IN" dirty="0"/>
              <a:t>   name = </a:t>
            </a:r>
            <a:r>
              <a:rPr lang="en-IN" dirty="0" err="1"/>
              <a:t>e.get</a:t>
            </a:r>
            <a:r>
              <a:rPr lang="en-IN" dirty="0"/>
              <a:t>()</a:t>
            </a:r>
            <a:endParaRPr lang="en-IN" dirty="0"/>
          </a:p>
          <a:p>
            <a:r>
              <a:rPr lang="en-IN" dirty="0"/>
              <a:t>   </a:t>
            </a:r>
            <a:r>
              <a:rPr lang="en-IN" dirty="0" err="1"/>
              <a:t>msg</a:t>
            </a:r>
            <a:r>
              <a:rPr lang="en-IN" dirty="0"/>
              <a:t> = "Hello "+name+" , Welcome!"</a:t>
            </a:r>
            <a:endParaRPr lang="en-IN" dirty="0"/>
          </a:p>
          <a:p>
            <a:r>
              <a:rPr lang="en-IN" dirty="0"/>
              <a:t>   </a:t>
            </a:r>
            <a:r>
              <a:rPr lang="en-IN" dirty="0" err="1"/>
              <a:t>var.set</a:t>
            </a:r>
            <a:r>
              <a:rPr lang="en-IN" dirty="0"/>
              <a:t>(</a:t>
            </a:r>
            <a:r>
              <a:rPr lang="en-IN" dirty="0" err="1"/>
              <a:t>msg</a:t>
            </a:r>
            <a:r>
              <a:rPr lang="en-IN" dirty="0"/>
              <a:t>)</a:t>
            </a:r>
            <a:endParaRPr lang="en-IN" dirty="0"/>
          </a:p>
          <a:p>
            <a:r>
              <a:rPr lang="en-IN" dirty="0"/>
              <a:t>   print(</a:t>
            </a:r>
            <a:r>
              <a:rPr lang="en-IN" dirty="0" err="1"/>
              <a:t>msg</a:t>
            </a:r>
            <a:r>
              <a:rPr lang="en-IN" dirty="0"/>
              <a:t>)</a:t>
            </a:r>
            <a:endParaRPr lang="en-IN" dirty="0"/>
          </a:p>
          <a:p>
            <a:r>
              <a:rPr lang="en-IN" dirty="0"/>
              <a:t>   return</a:t>
            </a:r>
            <a:endParaRPr lang="en-IN" dirty="0"/>
          </a:p>
          <a:p>
            <a:r>
              <a:rPr lang="en-IN" dirty="0"/>
              <a:t>   </a:t>
            </a:r>
            <a:endParaRPr lang="en-IN" dirty="0"/>
          </a:p>
          <a:p>
            <a:r>
              <a:rPr lang="en-IN" dirty="0"/>
              <a:t>master = Tk()</a:t>
            </a:r>
            <a:endParaRPr lang="en-IN" dirty="0"/>
          </a:p>
          <a:p>
            <a:r>
              <a:rPr lang="en-IN" dirty="0"/>
              <a:t>var = </a:t>
            </a:r>
            <a:r>
              <a:rPr lang="en-IN" dirty="0" err="1"/>
              <a:t>StringVar</a:t>
            </a:r>
            <a:r>
              <a:rPr lang="en-IN" dirty="0"/>
              <a:t>()</a:t>
            </a:r>
            <a:endParaRPr lang="en-IN" dirty="0"/>
          </a:p>
          <a:p>
            <a:r>
              <a:rPr lang="en-IN" dirty="0"/>
              <a:t>l = Label(master, text="Enter your name : ")</a:t>
            </a:r>
            <a:endParaRPr lang="en-IN" dirty="0"/>
          </a:p>
          <a:p>
            <a:r>
              <a:rPr lang="en-IN" dirty="0"/>
              <a:t>e = Entry(master)</a:t>
            </a:r>
            <a:endParaRPr lang="en-IN" dirty="0"/>
          </a:p>
          <a:p>
            <a:r>
              <a:rPr lang="en-IN" dirty="0"/>
              <a:t>b = Button(master, text='Display', command=</a:t>
            </a:r>
            <a:r>
              <a:rPr lang="en-IN" dirty="0" err="1"/>
              <a:t>setValue</a:t>
            </a:r>
            <a:r>
              <a:rPr lang="en-IN" dirty="0"/>
              <a:t>)</a:t>
            </a:r>
            <a:endParaRPr lang="en-IN" dirty="0"/>
          </a:p>
          <a:p>
            <a:r>
              <a:rPr lang="en-IN" dirty="0"/>
              <a:t>m = Label(master, </a:t>
            </a:r>
            <a:r>
              <a:rPr lang="en-IN" dirty="0" err="1"/>
              <a:t>textvariable</a:t>
            </a:r>
            <a:r>
              <a:rPr lang="en-IN" dirty="0"/>
              <a:t>=var)</a:t>
            </a:r>
            <a:endParaRPr lang="en-IN" dirty="0"/>
          </a:p>
          <a:p>
            <a:endParaRPr lang="en-IN" dirty="0"/>
          </a:p>
          <a:p>
            <a:r>
              <a:rPr lang="en-IN" dirty="0" err="1"/>
              <a:t>l.grid</a:t>
            </a:r>
            <a:r>
              <a:rPr lang="en-IN" dirty="0"/>
              <a:t>(row=0,column=0)</a:t>
            </a:r>
            <a:endParaRPr lang="en-IN" dirty="0"/>
          </a:p>
          <a:p>
            <a:r>
              <a:rPr lang="en-IN" dirty="0" err="1"/>
              <a:t>e.grid</a:t>
            </a:r>
            <a:r>
              <a:rPr lang="en-IN" dirty="0"/>
              <a:t>(row=0,column=1)</a:t>
            </a:r>
            <a:endParaRPr lang="en-IN" dirty="0"/>
          </a:p>
          <a:p>
            <a:r>
              <a:rPr lang="en-IN" dirty="0" err="1"/>
              <a:t>b.grid</a:t>
            </a:r>
            <a:r>
              <a:rPr lang="en-IN" dirty="0"/>
              <a:t>(row=0,column=2)</a:t>
            </a:r>
            <a:endParaRPr lang="en-IN" dirty="0"/>
          </a:p>
          <a:p>
            <a:r>
              <a:rPr lang="en-IN" dirty="0" err="1"/>
              <a:t>m.grid</a:t>
            </a:r>
            <a:r>
              <a:rPr lang="en-IN" dirty="0"/>
              <a:t>(row=1)</a:t>
            </a:r>
            <a:endParaRPr lang="en-IN" dirty="0"/>
          </a:p>
        </p:txBody>
      </p:sp>
      <p:pic>
        <p:nvPicPr>
          <p:cNvPr id="13" name="Picture 12"/>
          <p:cNvPicPr>
            <a:picLocks noChangeAspect="1"/>
          </p:cNvPicPr>
          <p:nvPr/>
        </p:nvPicPr>
        <p:blipFill>
          <a:blip r:embed="rId4"/>
          <a:stretch>
            <a:fillRect/>
          </a:stretch>
        </p:blipFill>
        <p:spPr>
          <a:xfrm>
            <a:off x="7247641" y="4146988"/>
            <a:ext cx="3762375" cy="239077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sp>
        <p:nvSpPr>
          <p:cNvPr id="7" name="TextBox 6"/>
          <p:cNvSpPr txBox="1"/>
          <p:nvPr/>
        </p:nvSpPr>
        <p:spPr>
          <a:xfrm>
            <a:off x="318911" y="1097767"/>
            <a:ext cx="4162778" cy="5940088"/>
          </a:xfrm>
          <a:prstGeom prst="rect">
            <a:avLst/>
          </a:prstGeom>
          <a:noFill/>
        </p:spPr>
        <p:txBody>
          <a:bodyPr wrap="square">
            <a:spAutoFit/>
          </a:bodyPr>
          <a:lstStyle/>
          <a:p>
            <a:r>
              <a:rPr lang="en-IN" sz="1600" dirty="0"/>
              <a:t>from </a:t>
            </a:r>
            <a:r>
              <a:rPr lang="en-IN" sz="1600" dirty="0" err="1"/>
              <a:t>tkinter</a:t>
            </a:r>
            <a:r>
              <a:rPr lang="en-IN" sz="1600" dirty="0"/>
              <a:t> import *</a:t>
            </a:r>
            <a:endParaRPr lang="en-IN" sz="1600" dirty="0"/>
          </a:p>
          <a:p>
            <a:endParaRPr lang="en-IN" sz="1600" dirty="0"/>
          </a:p>
          <a:p>
            <a:r>
              <a:rPr lang="en-IN" sz="1600" dirty="0"/>
              <a:t>def add():</a:t>
            </a:r>
            <a:endParaRPr lang="en-IN" sz="1600" dirty="0"/>
          </a:p>
          <a:p>
            <a:r>
              <a:rPr lang="en-IN" sz="1600" dirty="0"/>
              <a:t>   x = int(e1.get())</a:t>
            </a:r>
            <a:endParaRPr lang="en-IN" sz="1600" dirty="0"/>
          </a:p>
          <a:p>
            <a:r>
              <a:rPr lang="en-IN" sz="1600" dirty="0"/>
              <a:t>   y = int(e2.get())</a:t>
            </a:r>
            <a:endParaRPr lang="en-IN" sz="1600" dirty="0"/>
          </a:p>
          <a:p>
            <a:r>
              <a:rPr lang="en-IN" sz="1600" dirty="0"/>
              <a:t>   z = </a:t>
            </a:r>
            <a:r>
              <a:rPr lang="en-IN" sz="1600" dirty="0" err="1"/>
              <a:t>x+y</a:t>
            </a:r>
            <a:endParaRPr lang="en-IN" sz="1600" dirty="0"/>
          </a:p>
          <a:p>
            <a:r>
              <a:rPr lang="en-IN" sz="1600" dirty="0"/>
              <a:t>   </a:t>
            </a:r>
            <a:r>
              <a:rPr lang="en-IN" sz="1600" dirty="0" err="1"/>
              <a:t>sum.set</a:t>
            </a:r>
            <a:r>
              <a:rPr lang="en-IN" sz="1600" dirty="0"/>
              <a:t>(str(z))</a:t>
            </a:r>
            <a:endParaRPr lang="en-IN" sz="1600" dirty="0"/>
          </a:p>
          <a:p>
            <a:r>
              <a:rPr lang="en-IN" sz="1600" dirty="0"/>
              <a:t>   return</a:t>
            </a:r>
            <a:endParaRPr lang="en-IN" sz="1600" dirty="0"/>
          </a:p>
          <a:p>
            <a:r>
              <a:rPr lang="en-IN" sz="1600" dirty="0"/>
              <a:t>   </a:t>
            </a:r>
            <a:endParaRPr lang="en-IN" sz="1600" dirty="0"/>
          </a:p>
          <a:p>
            <a:r>
              <a:rPr lang="en-IN" sz="1600" dirty="0"/>
              <a:t>master = Tk()</a:t>
            </a:r>
            <a:endParaRPr lang="en-IN" sz="1600" dirty="0"/>
          </a:p>
          <a:p>
            <a:r>
              <a:rPr lang="en-IN" sz="1600" dirty="0"/>
              <a:t>sum = </a:t>
            </a:r>
            <a:r>
              <a:rPr lang="en-IN" sz="1600" dirty="0" err="1"/>
              <a:t>StringVar</a:t>
            </a:r>
            <a:r>
              <a:rPr lang="en-IN" sz="1600" dirty="0"/>
              <a:t>()</a:t>
            </a:r>
            <a:endParaRPr lang="en-IN" sz="1600" dirty="0"/>
          </a:p>
          <a:p>
            <a:r>
              <a:rPr lang="en-IN" sz="1600" dirty="0"/>
              <a:t>l = Label(master, text="Enter input : ")</a:t>
            </a:r>
            <a:endParaRPr lang="en-IN" sz="1600" dirty="0"/>
          </a:p>
          <a:p>
            <a:r>
              <a:rPr lang="en-IN" sz="1600" dirty="0"/>
              <a:t>e1 = Entry(master)</a:t>
            </a:r>
            <a:endParaRPr lang="en-IN" sz="1600" dirty="0"/>
          </a:p>
          <a:p>
            <a:r>
              <a:rPr lang="en-IN" sz="1600" dirty="0"/>
              <a:t>e2 = Entry(master)</a:t>
            </a:r>
            <a:endParaRPr lang="en-IN" sz="1600" dirty="0"/>
          </a:p>
          <a:p>
            <a:r>
              <a:rPr lang="en-IN" sz="1600" dirty="0"/>
              <a:t>plus = Label(master, text=" + ")</a:t>
            </a:r>
            <a:endParaRPr lang="en-IN" sz="1600" dirty="0"/>
          </a:p>
          <a:p>
            <a:r>
              <a:rPr lang="en-IN" sz="1600" dirty="0"/>
              <a:t>b = Button(master, text='Add', command=add)</a:t>
            </a:r>
            <a:endParaRPr lang="en-IN" sz="1600" dirty="0"/>
          </a:p>
          <a:p>
            <a:r>
              <a:rPr lang="en-IN" sz="1600" dirty="0"/>
              <a:t>e3 = Entry(master, </a:t>
            </a:r>
            <a:r>
              <a:rPr lang="en-IN" sz="1600" dirty="0" err="1"/>
              <a:t>textvariable</a:t>
            </a:r>
            <a:r>
              <a:rPr lang="en-IN" sz="1600" dirty="0"/>
              <a:t>=sum)</a:t>
            </a:r>
            <a:endParaRPr lang="en-IN" sz="1600" dirty="0"/>
          </a:p>
          <a:p>
            <a:endParaRPr lang="en-IN" sz="1600" dirty="0"/>
          </a:p>
          <a:p>
            <a:r>
              <a:rPr lang="en-IN" sz="1600" dirty="0" err="1"/>
              <a:t>l.grid</a:t>
            </a:r>
            <a:r>
              <a:rPr lang="en-IN" sz="1600" dirty="0"/>
              <a:t>(row=0,column=0)</a:t>
            </a:r>
            <a:endParaRPr lang="en-IN" sz="1600" dirty="0"/>
          </a:p>
          <a:p>
            <a:r>
              <a:rPr lang="en-IN" sz="1600" dirty="0"/>
              <a:t>e1.grid(row=0,column=1)</a:t>
            </a:r>
            <a:endParaRPr lang="en-IN" sz="1600" dirty="0"/>
          </a:p>
          <a:p>
            <a:r>
              <a:rPr lang="en-IN" sz="1600" dirty="0"/>
              <a:t>e2.grid(row=0,column=2)</a:t>
            </a:r>
            <a:endParaRPr lang="en-IN" sz="1600" dirty="0"/>
          </a:p>
          <a:p>
            <a:r>
              <a:rPr lang="en-IN" sz="1600" dirty="0" err="1"/>
              <a:t>b.grid</a:t>
            </a:r>
            <a:r>
              <a:rPr lang="en-IN" sz="1600" dirty="0"/>
              <a:t>(row=0,column=3)</a:t>
            </a:r>
            <a:endParaRPr lang="en-IN" sz="1600" dirty="0"/>
          </a:p>
          <a:p>
            <a:r>
              <a:rPr lang="en-IN" sz="1600" dirty="0"/>
              <a:t>e3.grid(row=0,column=4)</a:t>
            </a:r>
            <a:endParaRPr lang="en-IN" dirty="0"/>
          </a:p>
        </p:txBody>
      </p:sp>
      <p:pic>
        <p:nvPicPr>
          <p:cNvPr id="9" name="Picture 8"/>
          <p:cNvPicPr>
            <a:picLocks noChangeAspect="1"/>
          </p:cNvPicPr>
          <p:nvPr/>
        </p:nvPicPr>
        <p:blipFill>
          <a:blip r:embed="rId3"/>
          <a:stretch>
            <a:fillRect/>
          </a:stretch>
        </p:blipFill>
        <p:spPr>
          <a:xfrm>
            <a:off x="5675312" y="2133600"/>
            <a:ext cx="4905375" cy="1295400"/>
          </a:xfrm>
          <a:prstGeom prst="rect">
            <a:avLst/>
          </a:prstGeom>
        </p:spPr>
      </p:pic>
      <p:pic>
        <p:nvPicPr>
          <p:cNvPr id="11" name="Picture 10"/>
          <p:cNvPicPr>
            <a:picLocks noChangeAspect="1"/>
          </p:cNvPicPr>
          <p:nvPr/>
        </p:nvPicPr>
        <p:blipFill>
          <a:blip r:embed="rId4"/>
          <a:stretch>
            <a:fillRect/>
          </a:stretch>
        </p:blipFill>
        <p:spPr>
          <a:xfrm>
            <a:off x="5675312" y="3858506"/>
            <a:ext cx="4857750" cy="1285875"/>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FF99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731290" cy="523220"/>
          </a:xfrm>
          <a:prstGeom prst="rect">
            <a:avLst/>
          </a:prstGeom>
          <a:noFill/>
        </p:spPr>
        <p:txBody>
          <a:bodyPr wrap="none" rtlCol="0">
            <a:spAutoFit/>
          </a:bodyPr>
          <a:lstStyle/>
          <a:p>
            <a:r>
              <a:rPr lang="en-US" sz="2800" dirty="0">
                <a:solidFill>
                  <a:schemeClr val="bg1"/>
                </a:solidFill>
              </a:rPr>
              <a:t>GUI</a:t>
            </a:r>
            <a:endParaRPr lang="en-IN" sz="2800" dirty="0">
              <a:solidFill>
                <a:schemeClr val="bg1"/>
              </a:solidFill>
            </a:endParaRPr>
          </a:p>
        </p:txBody>
      </p:sp>
      <p:pic>
        <p:nvPicPr>
          <p:cNvPr id="7" name="Picture 6"/>
          <p:cNvPicPr>
            <a:picLocks noChangeAspect="1"/>
          </p:cNvPicPr>
          <p:nvPr/>
        </p:nvPicPr>
        <p:blipFill>
          <a:blip r:embed="rId3"/>
          <a:stretch>
            <a:fillRect/>
          </a:stretch>
        </p:blipFill>
        <p:spPr>
          <a:xfrm>
            <a:off x="7931679" y="1970086"/>
            <a:ext cx="3503966" cy="3528729"/>
          </a:xfrm>
          <a:prstGeom prst="rect">
            <a:avLst/>
          </a:prstGeom>
        </p:spPr>
      </p:pic>
      <p:sp>
        <p:nvSpPr>
          <p:cNvPr id="9" name="TextBox 8"/>
          <p:cNvSpPr txBox="1"/>
          <p:nvPr/>
        </p:nvSpPr>
        <p:spPr>
          <a:xfrm>
            <a:off x="318910" y="1110734"/>
            <a:ext cx="6101644" cy="5632311"/>
          </a:xfrm>
          <a:prstGeom prst="rect">
            <a:avLst/>
          </a:prstGeom>
          <a:noFill/>
        </p:spPr>
        <p:txBody>
          <a:bodyPr wrap="square">
            <a:spAutoFit/>
          </a:bodyPr>
          <a:lstStyle/>
          <a:p>
            <a:r>
              <a:rPr lang="en-IN" b="1" dirty="0"/>
              <a:t>Radio Buttons :</a:t>
            </a:r>
            <a:endParaRPr lang="en-IN" b="1" dirty="0"/>
          </a:p>
          <a:p>
            <a:endParaRPr lang="en-IN" dirty="0"/>
          </a:p>
          <a:p>
            <a:r>
              <a:rPr lang="en-IN" dirty="0"/>
              <a:t>import </a:t>
            </a:r>
            <a:r>
              <a:rPr lang="en-IN" dirty="0" err="1"/>
              <a:t>tkinter</a:t>
            </a:r>
            <a:r>
              <a:rPr lang="en-IN" dirty="0"/>
              <a:t> as </a:t>
            </a:r>
            <a:r>
              <a:rPr lang="en-IN" dirty="0" err="1"/>
              <a:t>tk</a:t>
            </a:r>
            <a:endParaRPr lang="en-IN" dirty="0"/>
          </a:p>
          <a:p>
            <a:endParaRPr lang="en-IN" dirty="0"/>
          </a:p>
          <a:p>
            <a:r>
              <a:rPr lang="en-IN" dirty="0"/>
              <a:t>root = </a:t>
            </a:r>
            <a:r>
              <a:rPr lang="en-IN" dirty="0" err="1"/>
              <a:t>tk.Tk</a:t>
            </a:r>
            <a:r>
              <a:rPr lang="en-IN" dirty="0"/>
              <a:t>()</a:t>
            </a:r>
            <a:endParaRPr lang="en-IN" dirty="0"/>
          </a:p>
          <a:p>
            <a:r>
              <a:rPr lang="en-IN" dirty="0"/>
              <a:t>v = </a:t>
            </a:r>
            <a:r>
              <a:rPr lang="en-IN" dirty="0" err="1"/>
              <a:t>tk.IntVar</a:t>
            </a:r>
            <a:r>
              <a:rPr lang="en-IN" dirty="0"/>
              <a:t>()</a:t>
            </a:r>
            <a:endParaRPr lang="en-IN" dirty="0"/>
          </a:p>
          <a:p>
            <a:r>
              <a:rPr lang="en-IN" dirty="0" err="1"/>
              <a:t>v.set</a:t>
            </a:r>
            <a:r>
              <a:rPr lang="en-IN" dirty="0"/>
              <a:t>(0)  # initializing the choice, i.e. Python</a:t>
            </a:r>
            <a:endParaRPr lang="en-IN" dirty="0"/>
          </a:p>
          <a:p>
            <a:endParaRPr lang="en-IN" dirty="0"/>
          </a:p>
          <a:p>
            <a:r>
              <a:rPr lang="en-IN" dirty="0"/>
              <a:t>languages = [("Python",0),("Perl",1),("Java",2),("C++",3),("C",4)]</a:t>
            </a:r>
            <a:endParaRPr lang="en-IN" dirty="0"/>
          </a:p>
          <a:p>
            <a:endParaRPr lang="en-IN" dirty="0"/>
          </a:p>
          <a:p>
            <a:r>
              <a:rPr lang="en-IN" dirty="0"/>
              <a:t>def </a:t>
            </a:r>
            <a:r>
              <a:rPr lang="en-IN" dirty="0" err="1"/>
              <a:t>ShowChoice</a:t>
            </a:r>
            <a:r>
              <a:rPr lang="en-IN" dirty="0"/>
              <a:t>():</a:t>
            </a:r>
            <a:endParaRPr lang="en-IN" dirty="0"/>
          </a:p>
          <a:p>
            <a:r>
              <a:rPr lang="en-IN" dirty="0"/>
              <a:t>    print(</a:t>
            </a:r>
            <a:r>
              <a:rPr lang="en-IN" dirty="0" err="1"/>
              <a:t>v.get</a:t>
            </a:r>
            <a:r>
              <a:rPr lang="en-IN" dirty="0"/>
              <a:t>())</a:t>
            </a:r>
            <a:endParaRPr lang="en-IN" dirty="0"/>
          </a:p>
          <a:p>
            <a:endParaRPr lang="en-IN" dirty="0"/>
          </a:p>
          <a:p>
            <a:r>
              <a:rPr lang="en-IN" dirty="0"/>
              <a:t>for </a:t>
            </a:r>
            <a:r>
              <a:rPr lang="en-IN" dirty="0" err="1"/>
              <a:t>val</a:t>
            </a:r>
            <a:r>
              <a:rPr lang="en-IN" dirty="0"/>
              <a:t>, language in enumerate(languages):</a:t>
            </a:r>
            <a:endParaRPr lang="en-IN" dirty="0"/>
          </a:p>
          <a:p>
            <a:r>
              <a:rPr lang="en-IN" dirty="0"/>
              <a:t>    </a:t>
            </a:r>
            <a:r>
              <a:rPr lang="en-IN" dirty="0" err="1"/>
              <a:t>tk.Radiobutton</a:t>
            </a:r>
            <a:r>
              <a:rPr lang="en-IN" dirty="0"/>
              <a:t>(root,    text=language,</a:t>
            </a:r>
            <a:endParaRPr lang="en-IN" dirty="0"/>
          </a:p>
          <a:p>
            <a:r>
              <a:rPr lang="en-IN" dirty="0"/>
              <a:t>                            variable=v, </a:t>
            </a:r>
            <a:endParaRPr lang="en-IN" dirty="0"/>
          </a:p>
          <a:p>
            <a:r>
              <a:rPr lang="en-IN" dirty="0"/>
              <a:t>                            command=</a:t>
            </a:r>
            <a:r>
              <a:rPr lang="en-IN" dirty="0" err="1"/>
              <a:t>ShowChoice</a:t>
            </a:r>
            <a:r>
              <a:rPr lang="en-IN" dirty="0"/>
              <a:t>,</a:t>
            </a:r>
            <a:endParaRPr lang="en-IN" dirty="0"/>
          </a:p>
          <a:p>
            <a:r>
              <a:rPr lang="en-IN" dirty="0"/>
              <a:t>                            value=</a:t>
            </a:r>
            <a:r>
              <a:rPr lang="en-IN" dirty="0" err="1"/>
              <a:t>val</a:t>
            </a:r>
            <a:r>
              <a:rPr lang="en-IN" dirty="0"/>
              <a:t>).pack(anchor=</a:t>
            </a:r>
            <a:r>
              <a:rPr lang="en-IN" dirty="0" err="1"/>
              <a:t>tk.W</a:t>
            </a:r>
            <a:r>
              <a:rPr lang="en-IN" dirty="0"/>
              <a:t>)</a:t>
            </a:r>
            <a:endParaRPr lang="en-IN" dirty="0"/>
          </a:p>
          <a:p>
            <a:endParaRPr lang="en-IN" dirty="0"/>
          </a:p>
          <a:p>
            <a:r>
              <a:rPr lang="en-IN" dirty="0" err="1"/>
              <a:t>root.mainloop</a:t>
            </a:r>
            <a:r>
              <a:rPr lang="en-IN" dirty="0"/>
              <a:t>()</a:t>
            </a:r>
            <a:endParaRPr lang="en-I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CC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406525" cy="521970"/>
          </a:xfrm>
          <a:prstGeom prst="rect">
            <a:avLst/>
          </a:prstGeom>
          <a:noFill/>
        </p:spPr>
        <p:txBody>
          <a:bodyPr wrap="none" rtlCol="0">
            <a:spAutoFit/>
          </a:bodyPr>
          <a:lstStyle/>
          <a:p>
            <a:r>
              <a:rPr lang="en-US" sz="2800" dirty="0">
                <a:solidFill>
                  <a:schemeClr val="bg1"/>
                </a:solidFill>
              </a:rPr>
              <a:t>Iterators</a:t>
            </a:r>
            <a:endParaRPr lang="en-IN" sz="2800" dirty="0">
              <a:solidFill>
                <a:schemeClr val="bg1"/>
              </a:solidFill>
            </a:endParaRPr>
          </a:p>
        </p:txBody>
      </p:sp>
      <p:sp>
        <p:nvSpPr>
          <p:cNvPr id="2" name="Text Box 1"/>
          <p:cNvSpPr txBox="1"/>
          <p:nvPr/>
        </p:nvSpPr>
        <p:spPr>
          <a:xfrm>
            <a:off x="5392420" y="1473200"/>
            <a:ext cx="1407160" cy="460375"/>
          </a:xfrm>
          <a:prstGeom prst="rect">
            <a:avLst/>
          </a:prstGeom>
          <a:noFill/>
        </p:spPr>
        <p:txBody>
          <a:bodyPr wrap="none" rtlCol="0">
            <a:spAutoFit/>
          </a:bodyPr>
          <a:p>
            <a:r>
              <a:rPr lang="en-US" sz="2400"/>
              <a:t>Self Study</a:t>
            </a:r>
            <a:endParaRPr 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CC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790065" cy="521970"/>
          </a:xfrm>
          <a:prstGeom prst="rect">
            <a:avLst/>
          </a:prstGeom>
          <a:noFill/>
        </p:spPr>
        <p:txBody>
          <a:bodyPr wrap="none" rtlCol="0">
            <a:spAutoFit/>
          </a:bodyPr>
          <a:lstStyle/>
          <a:p>
            <a:r>
              <a:rPr lang="en-US" sz="2800" dirty="0">
                <a:solidFill>
                  <a:schemeClr val="bg1"/>
                </a:solidFill>
              </a:rPr>
              <a:t>Generators</a:t>
            </a:r>
            <a:endParaRPr lang="en-IN" sz="2800" dirty="0">
              <a:solidFill>
                <a:schemeClr val="bg1"/>
              </a:solidFill>
            </a:endParaRPr>
          </a:p>
        </p:txBody>
      </p:sp>
      <p:sp>
        <p:nvSpPr>
          <p:cNvPr id="2" name="Text Box 1"/>
          <p:cNvSpPr txBox="1"/>
          <p:nvPr/>
        </p:nvSpPr>
        <p:spPr>
          <a:xfrm>
            <a:off x="5392420" y="1473200"/>
            <a:ext cx="1407160" cy="460375"/>
          </a:xfrm>
          <a:prstGeom prst="rect">
            <a:avLst/>
          </a:prstGeom>
          <a:noFill/>
        </p:spPr>
        <p:txBody>
          <a:bodyPr wrap="none" rtlCol="0">
            <a:spAutoFit/>
          </a:bodyPr>
          <a:p>
            <a:r>
              <a:rPr lang="en-US" sz="2400"/>
              <a:t>Self Study</a:t>
            </a:r>
            <a:endParaRPr lang="en-US" sz="2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CC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755775" cy="521970"/>
          </a:xfrm>
          <a:prstGeom prst="rect">
            <a:avLst/>
          </a:prstGeom>
          <a:noFill/>
        </p:spPr>
        <p:txBody>
          <a:bodyPr wrap="none" rtlCol="0">
            <a:spAutoFit/>
          </a:bodyPr>
          <a:lstStyle/>
          <a:p>
            <a:r>
              <a:rPr lang="en-US" sz="2800" dirty="0">
                <a:solidFill>
                  <a:schemeClr val="bg1"/>
                </a:solidFill>
              </a:rPr>
              <a:t>Decorators</a:t>
            </a:r>
            <a:endParaRPr lang="en-IN" sz="2800" dirty="0">
              <a:solidFill>
                <a:schemeClr val="bg1"/>
              </a:solidFill>
            </a:endParaRPr>
          </a:p>
        </p:txBody>
      </p:sp>
      <p:sp>
        <p:nvSpPr>
          <p:cNvPr id="2" name="Text Box 1"/>
          <p:cNvSpPr txBox="1"/>
          <p:nvPr/>
        </p:nvSpPr>
        <p:spPr>
          <a:xfrm>
            <a:off x="5392420" y="1473200"/>
            <a:ext cx="1407160" cy="460375"/>
          </a:xfrm>
          <a:prstGeom prst="rect">
            <a:avLst/>
          </a:prstGeom>
          <a:noFill/>
        </p:spPr>
        <p:txBody>
          <a:bodyPr wrap="none" rtlCol="0">
            <a:spAutoFit/>
          </a:bodyPr>
          <a:p>
            <a:r>
              <a:rPr lang="en-US" sz="2400"/>
              <a:t>Self Study</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550698" cy="461665"/>
          </a:xfrm>
          <a:prstGeom prst="rect">
            <a:avLst/>
          </a:prstGeom>
          <a:noFill/>
        </p:spPr>
        <p:txBody>
          <a:bodyPr wrap="none" rtlCol="0">
            <a:spAutoFit/>
          </a:bodyPr>
          <a:lstStyle/>
          <a:p>
            <a:r>
              <a:rPr lang="en-US" sz="2400" dirty="0"/>
              <a:t>Appending  a File : </a:t>
            </a:r>
            <a:endParaRPr lang="en-IN" sz="2400" dirty="0"/>
          </a:p>
        </p:txBody>
      </p:sp>
      <p:sp>
        <p:nvSpPr>
          <p:cNvPr id="9" name="TextBox 8"/>
          <p:cNvSpPr txBox="1"/>
          <p:nvPr/>
        </p:nvSpPr>
        <p:spPr>
          <a:xfrm>
            <a:off x="680661" y="2021984"/>
            <a:ext cx="4945008" cy="1754326"/>
          </a:xfrm>
          <a:prstGeom prst="rect">
            <a:avLst/>
          </a:prstGeom>
          <a:noFill/>
        </p:spPr>
        <p:txBody>
          <a:bodyPr wrap="none" rtlCol="0">
            <a:spAutoFit/>
          </a:bodyPr>
          <a:lstStyle/>
          <a:p>
            <a:r>
              <a:rPr lang="en-US" dirty="0"/>
              <a:t>Example:</a:t>
            </a:r>
            <a:endParaRPr lang="en-US" dirty="0"/>
          </a:p>
          <a:p>
            <a:endParaRPr lang="en-US" dirty="0"/>
          </a:p>
          <a:p>
            <a:r>
              <a:rPr lang="en-US" dirty="0"/>
              <a:t>     with open(“test.txt”, ‘a’, encoding = ‘utf-8’) as fi:</a:t>
            </a:r>
            <a:endParaRPr lang="en-US" dirty="0"/>
          </a:p>
          <a:p>
            <a:r>
              <a:rPr lang="en-US" dirty="0"/>
              <a:t>         </a:t>
            </a:r>
            <a:r>
              <a:rPr lang="en-US" dirty="0" err="1"/>
              <a:t>fi.write</a:t>
            </a:r>
            <a:r>
              <a:rPr lang="en-US" dirty="0"/>
              <a:t>(“Appending the file\n”)</a:t>
            </a:r>
            <a:endParaRPr lang="en-US" dirty="0"/>
          </a:p>
          <a:p>
            <a:r>
              <a:rPr lang="en-US" dirty="0"/>
              <a:t>         </a:t>
            </a:r>
            <a:r>
              <a:rPr lang="en-US" dirty="0" err="1"/>
              <a:t>fi.write</a:t>
            </a:r>
            <a:r>
              <a:rPr lang="en-US" dirty="0"/>
              <a:t>(“Thank you\n”)</a:t>
            </a:r>
            <a:endParaRPr lang="en-US" dirty="0"/>
          </a:p>
          <a:p>
            <a:r>
              <a:rPr lang="en-US" dirty="0"/>
              <a:t>    print(“Successfully appended”)</a:t>
            </a:r>
            <a:endParaRPr lang="en-I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CC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924175" cy="521970"/>
          </a:xfrm>
          <a:prstGeom prst="rect">
            <a:avLst/>
          </a:prstGeom>
          <a:noFill/>
        </p:spPr>
        <p:txBody>
          <a:bodyPr wrap="none" rtlCol="0">
            <a:spAutoFit/>
          </a:bodyPr>
          <a:lstStyle/>
          <a:p>
            <a:r>
              <a:rPr lang="en-US" sz="2800" dirty="0">
                <a:solidFill>
                  <a:schemeClr val="bg1"/>
                </a:solidFill>
              </a:rPr>
              <a:t>Garbage Collection</a:t>
            </a:r>
            <a:endParaRPr lang="en-IN" sz="2800" dirty="0">
              <a:solidFill>
                <a:schemeClr val="bg1"/>
              </a:solidFill>
            </a:endParaRPr>
          </a:p>
        </p:txBody>
      </p:sp>
      <p:sp>
        <p:nvSpPr>
          <p:cNvPr id="2" name="Text Box 1"/>
          <p:cNvSpPr txBox="1"/>
          <p:nvPr/>
        </p:nvSpPr>
        <p:spPr>
          <a:xfrm>
            <a:off x="5392420" y="1473200"/>
            <a:ext cx="1407160" cy="460375"/>
          </a:xfrm>
          <a:prstGeom prst="rect">
            <a:avLst/>
          </a:prstGeom>
          <a:noFill/>
        </p:spPr>
        <p:txBody>
          <a:bodyPr wrap="none" rtlCol="0">
            <a:spAutoFit/>
          </a:bodyPr>
          <a:p>
            <a:r>
              <a:rPr lang="en-US" sz="2400"/>
              <a:t>Self Study</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755434" cy="461665"/>
          </a:xfrm>
          <a:prstGeom prst="rect">
            <a:avLst/>
          </a:prstGeom>
          <a:noFill/>
        </p:spPr>
        <p:txBody>
          <a:bodyPr wrap="none" rtlCol="0">
            <a:spAutoFit/>
          </a:bodyPr>
          <a:lstStyle/>
          <a:p>
            <a:r>
              <a:rPr lang="en-US" sz="2400" dirty="0"/>
              <a:t>File cursor positions:</a:t>
            </a:r>
            <a:endParaRPr lang="en-IN" sz="2400" dirty="0"/>
          </a:p>
        </p:txBody>
      </p:sp>
      <p:sp>
        <p:nvSpPr>
          <p:cNvPr id="9" name="TextBox 8"/>
          <p:cNvSpPr txBox="1"/>
          <p:nvPr/>
        </p:nvSpPr>
        <p:spPr>
          <a:xfrm>
            <a:off x="680661" y="2021984"/>
            <a:ext cx="5985165" cy="3970318"/>
          </a:xfrm>
          <a:prstGeom prst="rect">
            <a:avLst/>
          </a:prstGeom>
          <a:noFill/>
        </p:spPr>
        <p:txBody>
          <a:bodyPr wrap="none" rtlCol="0">
            <a:spAutoFit/>
          </a:bodyPr>
          <a:lstStyle/>
          <a:p>
            <a:r>
              <a:rPr lang="en-US" dirty="0"/>
              <a:t>tell() method gives the current cursor position within the file</a:t>
            </a:r>
            <a:endParaRPr lang="en-US" dirty="0"/>
          </a:p>
          <a:p>
            <a:endParaRPr lang="en-US" dirty="0"/>
          </a:p>
          <a:p>
            <a:r>
              <a:rPr lang="en-US" dirty="0"/>
              <a:t>Syntax:</a:t>
            </a:r>
            <a:endParaRPr lang="en-US" dirty="0"/>
          </a:p>
          <a:p>
            <a:endParaRPr lang="en-US" dirty="0"/>
          </a:p>
          <a:p>
            <a:r>
              <a:rPr lang="en-US" dirty="0"/>
              <a:t>     </a:t>
            </a:r>
            <a:r>
              <a:rPr lang="en-US" dirty="0" err="1"/>
              <a:t>fi.tell</a:t>
            </a:r>
            <a:r>
              <a:rPr lang="en-US" dirty="0"/>
              <a:t>()</a:t>
            </a:r>
            <a:endParaRPr lang="en-US" dirty="0"/>
          </a:p>
          <a:p>
            <a:endParaRPr lang="en-US" dirty="0"/>
          </a:p>
          <a:p>
            <a:r>
              <a:rPr lang="en-US" dirty="0"/>
              <a:t>Example:</a:t>
            </a:r>
            <a:endParaRPr lang="en-US" dirty="0"/>
          </a:p>
          <a:p>
            <a:endParaRPr lang="en-US" dirty="0"/>
          </a:p>
          <a:p>
            <a:r>
              <a:rPr lang="en-US" dirty="0"/>
              <a:t>     with open(“test.txt”, ‘r’, encoding = ‘utf-8’) as fi:</a:t>
            </a:r>
            <a:endParaRPr lang="en-US" dirty="0"/>
          </a:p>
          <a:p>
            <a:r>
              <a:rPr lang="en-US" dirty="0"/>
              <a:t>         print(</a:t>
            </a:r>
            <a:r>
              <a:rPr lang="en-US" dirty="0" err="1"/>
              <a:t>fi.read</a:t>
            </a:r>
            <a:r>
              <a:rPr lang="en-US" dirty="0"/>
              <a:t>(5))</a:t>
            </a:r>
            <a:endParaRPr lang="en-US" dirty="0"/>
          </a:p>
          <a:p>
            <a:r>
              <a:rPr lang="en-US" dirty="0"/>
              <a:t>         </a:t>
            </a:r>
            <a:r>
              <a:rPr lang="en-US" dirty="0" err="1"/>
              <a:t>str</a:t>
            </a:r>
            <a:r>
              <a:rPr lang="en-US" dirty="0"/>
              <a:t> = </a:t>
            </a:r>
            <a:r>
              <a:rPr lang="en-US" dirty="0" err="1"/>
              <a:t>fi.read</a:t>
            </a:r>
            <a:r>
              <a:rPr lang="en-US" dirty="0"/>
              <a:t>(10)</a:t>
            </a:r>
            <a:endParaRPr lang="en-US" dirty="0"/>
          </a:p>
          <a:p>
            <a:r>
              <a:rPr lang="en-US" dirty="0"/>
              <a:t>         print(“read string is : “, </a:t>
            </a:r>
            <a:r>
              <a:rPr lang="en-US" dirty="0" err="1"/>
              <a:t>str</a:t>
            </a:r>
            <a:r>
              <a:rPr lang="en-US" dirty="0"/>
              <a:t>)</a:t>
            </a:r>
            <a:endParaRPr lang="en-US" dirty="0"/>
          </a:p>
          <a:p>
            <a:r>
              <a:rPr lang="en-US" dirty="0"/>
              <a:t>         position = </a:t>
            </a:r>
            <a:r>
              <a:rPr lang="en-US" dirty="0" err="1"/>
              <a:t>fi.tell</a:t>
            </a:r>
            <a:r>
              <a:rPr lang="en-US" dirty="0"/>
              <a:t>()         </a:t>
            </a:r>
            <a:endParaRPr lang="en-US" dirty="0"/>
          </a:p>
          <a:p>
            <a:r>
              <a:rPr lang="en-US" dirty="0"/>
              <a:t>     print(“position of cursor is : “, position)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755434" cy="461665"/>
          </a:xfrm>
          <a:prstGeom prst="rect">
            <a:avLst/>
          </a:prstGeom>
          <a:noFill/>
        </p:spPr>
        <p:txBody>
          <a:bodyPr wrap="none" rtlCol="0">
            <a:spAutoFit/>
          </a:bodyPr>
          <a:lstStyle/>
          <a:p>
            <a:r>
              <a:rPr lang="en-US" sz="2400" dirty="0"/>
              <a:t>File cursor positions:</a:t>
            </a:r>
            <a:endParaRPr lang="en-IN" sz="2400" dirty="0"/>
          </a:p>
        </p:txBody>
      </p:sp>
      <p:sp>
        <p:nvSpPr>
          <p:cNvPr id="9" name="TextBox 8"/>
          <p:cNvSpPr txBox="1"/>
          <p:nvPr/>
        </p:nvSpPr>
        <p:spPr>
          <a:xfrm>
            <a:off x="677925" y="1803043"/>
            <a:ext cx="4770152" cy="1754326"/>
          </a:xfrm>
          <a:prstGeom prst="rect">
            <a:avLst/>
          </a:prstGeom>
          <a:noFill/>
        </p:spPr>
        <p:txBody>
          <a:bodyPr wrap="none" rtlCol="0">
            <a:spAutoFit/>
          </a:bodyPr>
          <a:lstStyle/>
          <a:p>
            <a:r>
              <a:rPr lang="en-US" dirty="0"/>
              <a:t>Seek() method changes cursor position in the file</a:t>
            </a:r>
            <a:endParaRPr lang="en-US" dirty="0"/>
          </a:p>
          <a:p>
            <a:endParaRPr lang="en-US" dirty="0"/>
          </a:p>
          <a:p>
            <a:r>
              <a:rPr lang="en-US" dirty="0"/>
              <a:t>Syntax:</a:t>
            </a:r>
            <a:endParaRPr lang="en-US" dirty="0"/>
          </a:p>
          <a:p>
            <a:endParaRPr lang="en-US" dirty="0"/>
          </a:p>
          <a:p>
            <a:r>
              <a:rPr lang="en-US" dirty="0"/>
              <a:t>     seek(offset [, from])</a:t>
            </a:r>
            <a:endParaRPr lang="en-US" dirty="0"/>
          </a:p>
          <a:p>
            <a:endParaRPr lang="en-US" dirty="0"/>
          </a:p>
        </p:txBody>
      </p:sp>
      <p:sp>
        <p:nvSpPr>
          <p:cNvPr id="2" name="TextBox 1"/>
          <p:cNvSpPr txBox="1"/>
          <p:nvPr/>
        </p:nvSpPr>
        <p:spPr>
          <a:xfrm>
            <a:off x="7027571" y="1387544"/>
            <a:ext cx="4930452" cy="2585323"/>
          </a:xfrm>
          <a:prstGeom prst="rect">
            <a:avLst/>
          </a:prstGeom>
          <a:noFill/>
        </p:spPr>
        <p:txBody>
          <a:bodyPr wrap="none" rtlCol="0">
            <a:spAutoFit/>
          </a:bodyPr>
          <a:lstStyle/>
          <a:p>
            <a:r>
              <a:rPr lang="en-US" dirty="0"/>
              <a:t>Example:</a:t>
            </a:r>
            <a:endParaRPr lang="en-US" dirty="0"/>
          </a:p>
          <a:p>
            <a:endParaRPr lang="en-US" dirty="0"/>
          </a:p>
          <a:p>
            <a:r>
              <a:rPr lang="en-US" dirty="0"/>
              <a:t>     with open(“test.txt”, ‘r’, encoding = ‘utf-8’) as fi:</a:t>
            </a:r>
            <a:endParaRPr lang="en-US" dirty="0"/>
          </a:p>
          <a:p>
            <a:r>
              <a:rPr lang="en-US" dirty="0"/>
              <a:t>         print(</a:t>
            </a:r>
            <a:r>
              <a:rPr lang="en-US" dirty="0" err="1"/>
              <a:t>fi.read</a:t>
            </a:r>
            <a:r>
              <a:rPr lang="en-US" dirty="0"/>
              <a:t>(5))</a:t>
            </a:r>
            <a:endParaRPr lang="en-US" dirty="0"/>
          </a:p>
          <a:p>
            <a:r>
              <a:rPr lang="en-US" dirty="0"/>
              <a:t>         </a:t>
            </a:r>
            <a:r>
              <a:rPr lang="en-US" dirty="0" err="1"/>
              <a:t>str</a:t>
            </a:r>
            <a:r>
              <a:rPr lang="en-US" dirty="0"/>
              <a:t> = </a:t>
            </a:r>
            <a:r>
              <a:rPr lang="en-US" dirty="0" err="1"/>
              <a:t>fi.read</a:t>
            </a:r>
            <a:r>
              <a:rPr lang="en-US" dirty="0"/>
              <a:t>(10)</a:t>
            </a:r>
            <a:endParaRPr lang="en-US" dirty="0"/>
          </a:p>
          <a:p>
            <a:r>
              <a:rPr lang="en-US" dirty="0"/>
              <a:t>         print(“read string is : “, </a:t>
            </a:r>
            <a:r>
              <a:rPr lang="en-US" dirty="0" err="1"/>
              <a:t>str</a:t>
            </a:r>
            <a:r>
              <a:rPr lang="en-US" dirty="0"/>
              <a:t>)</a:t>
            </a:r>
            <a:endParaRPr lang="en-US" dirty="0"/>
          </a:p>
          <a:p>
            <a:r>
              <a:rPr lang="en-US" dirty="0"/>
              <a:t>         position = </a:t>
            </a:r>
            <a:r>
              <a:rPr lang="en-US" dirty="0" err="1"/>
              <a:t>fi.seek</a:t>
            </a:r>
            <a:r>
              <a:rPr lang="en-US" dirty="0"/>
              <a:t>(0,0)         </a:t>
            </a:r>
            <a:endParaRPr lang="en-US" dirty="0"/>
          </a:p>
          <a:p>
            <a:r>
              <a:rPr lang="en-US" dirty="0"/>
              <a:t>     print(“position of cursor is : “, position)</a:t>
            </a:r>
            <a:endParaRPr lang="en-IN" dirty="0"/>
          </a:p>
          <a:p>
            <a:endParaRPr lang="en-IN" dirty="0"/>
          </a:p>
        </p:txBody>
      </p:sp>
      <p:sp>
        <p:nvSpPr>
          <p:cNvPr id="3" name="Rectangle 2"/>
          <p:cNvSpPr/>
          <p:nvPr/>
        </p:nvSpPr>
        <p:spPr>
          <a:xfrm>
            <a:off x="7027571" y="4004430"/>
            <a:ext cx="5052812" cy="2585323"/>
          </a:xfrm>
          <a:prstGeom prst="rect">
            <a:avLst/>
          </a:prstGeom>
        </p:spPr>
        <p:txBody>
          <a:bodyPr wrap="square">
            <a:spAutoFit/>
          </a:bodyPr>
          <a:lstStyle/>
          <a:p>
            <a:r>
              <a:rPr lang="en-US" dirty="0"/>
              <a:t>Example:</a:t>
            </a:r>
            <a:endParaRPr lang="en-US" dirty="0"/>
          </a:p>
          <a:p>
            <a:endParaRPr lang="en-US" dirty="0"/>
          </a:p>
          <a:p>
            <a:r>
              <a:rPr lang="en-US" dirty="0"/>
              <a:t>     with open(“test.txt”, ‘r’, encoding = ‘utf-8’) as fi:</a:t>
            </a:r>
            <a:endParaRPr lang="en-US" dirty="0"/>
          </a:p>
          <a:p>
            <a:r>
              <a:rPr lang="en-US" dirty="0"/>
              <a:t>         print(</a:t>
            </a:r>
            <a:r>
              <a:rPr lang="en-US" dirty="0" err="1"/>
              <a:t>fi.read</a:t>
            </a:r>
            <a:r>
              <a:rPr lang="en-US" dirty="0"/>
              <a:t>(5))</a:t>
            </a:r>
            <a:endParaRPr lang="en-US" dirty="0"/>
          </a:p>
          <a:p>
            <a:r>
              <a:rPr lang="en-US" dirty="0"/>
              <a:t>         </a:t>
            </a:r>
            <a:r>
              <a:rPr lang="en-US" dirty="0" err="1"/>
              <a:t>str</a:t>
            </a:r>
            <a:r>
              <a:rPr lang="en-US" dirty="0"/>
              <a:t> = </a:t>
            </a:r>
            <a:r>
              <a:rPr lang="en-US" dirty="0" err="1"/>
              <a:t>fi.read</a:t>
            </a:r>
            <a:r>
              <a:rPr lang="en-US" dirty="0"/>
              <a:t>(10)</a:t>
            </a:r>
            <a:endParaRPr lang="en-US" dirty="0"/>
          </a:p>
          <a:p>
            <a:r>
              <a:rPr lang="en-US" dirty="0"/>
              <a:t>         print(“read string is : “, </a:t>
            </a:r>
            <a:r>
              <a:rPr lang="en-US" dirty="0" err="1"/>
              <a:t>str</a:t>
            </a:r>
            <a:r>
              <a:rPr lang="en-US" dirty="0"/>
              <a:t>)</a:t>
            </a:r>
            <a:endParaRPr lang="en-US" dirty="0"/>
          </a:p>
          <a:p>
            <a:r>
              <a:rPr lang="en-US" dirty="0"/>
              <a:t>         position = </a:t>
            </a:r>
            <a:r>
              <a:rPr lang="en-US" dirty="0" err="1"/>
              <a:t>fi.seek</a:t>
            </a:r>
            <a:r>
              <a:rPr lang="en-US" dirty="0"/>
              <a:t>(0,0)</a:t>
            </a:r>
            <a:endParaRPr lang="en-US" dirty="0"/>
          </a:p>
          <a:p>
            <a:r>
              <a:rPr lang="en-US" dirty="0"/>
              <a:t>         </a:t>
            </a:r>
            <a:r>
              <a:rPr lang="en-US" dirty="0" err="1"/>
              <a:t>str</a:t>
            </a:r>
            <a:r>
              <a:rPr lang="en-US" dirty="0"/>
              <a:t> = </a:t>
            </a:r>
            <a:r>
              <a:rPr lang="en-US" dirty="0" err="1"/>
              <a:t>fi.read</a:t>
            </a:r>
            <a:r>
              <a:rPr lang="en-US" dirty="0"/>
              <a:t>(10)         </a:t>
            </a:r>
            <a:endParaRPr lang="en-US" dirty="0"/>
          </a:p>
          <a:p>
            <a:r>
              <a:rPr lang="en-US" dirty="0"/>
              <a:t>     print(“position of cursor is : “, </a:t>
            </a:r>
            <a:r>
              <a:rPr lang="en-US" dirty="0" err="1"/>
              <a:t>fi.tell</a:t>
            </a:r>
            <a:r>
              <a:rPr lang="en-US" dirty="0"/>
              <a:t>())</a:t>
            </a:r>
            <a:endParaRPr lang="en-IN" dirty="0"/>
          </a:p>
        </p:txBody>
      </p:sp>
      <p:sp>
        <p:nvSpPr>
          <p:cNvPr id="10" name="TextBox 9"/>
          <p:cNvSpPr txBox="1"/>
          <p:nvPr/>
        </p:nvSpPr>
        <p:spPr>
          <a:xfrm>
            <a:off x="517986" y="3813753"/>
            <a:ext cx="5448864" cy="1754326"/>
          </a:xfrm>
          <a:prstGeom prst="rect">
            <a:avLst/>
          </a:prstGeom>
          <a:noFill/>
        </p:spPr>
        <p:txBody>
          <a:bodyPr wrap="none" rtlCol="0">
            <a:spAutoFit/>
          </a:bodyPr>
          <a:lstStyle/>
          <a:p>
            <a:r>
              <a:rPr lang="en-US" dirty="0"/>
              <a:t>The </a:t>
            </a:r>
            <a:r>
              <a:rPr lang="en-US" i="1" dirty="0"/>
              <a:t>offset</a:t>
            </a:r>
            <a:r>
              <a:rPr lang="en-US" dirty="0"/>
              <a:t> - indicates the number of bytes to be moved. </a:t>
            </a:r>
            <a:endParaRPr lang="en-US" dirty="0"/>
          </a:p>
          <a:p>
            <a:r>
              <a:rPr lang="en-US" dirty="0"/>
              <a:t>The </a:t>
            </a:r>
            <a:r>
              <a:rPr lang="en-US" i="1" dirty="0"/>
              <a:t>from</a:t>
            </a:r>
            <a:r>
              <a:rPr lang="en-US" dirty="0"/>
              <a:t> - specifies the reference position from where </a:t>
            </a:r>
            <a:endParaRPr lang="en-US" dirty="0"/>
          </a:p>
          <a:p>
            <a:r>
              <a:rPr lang="en-US" dirty="0"/>
              <a:t>the bytes are to be moved.</a:t>
            </a:r>
            <a:endParaRPr lang="en-US" dirty="0"/>
          </a:p>
          <a:p>
            <a:r>
              <a:rPr lang="en-US" dirty="0"/>
              <a:t>     0  - beginning</a:t>
            </a:r>
            <a:endParaRPr lang="en-US" dirty="0"/>
          </a:p>
          <a:p>
            <a:r>
              <a:rPr lang="en-US" dirty="0"/>
              <a:t>     1 – current position</a:t>
            </a:r>
            <a:endParaRPr lang="en-US" dirty="0"/>
          </a:p>
          <a:p>
            <a:r>
              <a:rPr lang="en-US" dirty="0"/>
              <a:t>     2 – end of file is taken as reference position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3930243" cy="461665"/>
          </a:xfrm>
          <a:prstGeom prst="rect">
            <a:avLst/>
          </a:prstGeom>
          <a:noFill/>
        </p:spPr>
        <p:txBody>
          <a:bodyPr wrap="none" rtlCol="0">
            <a:spAutoFit/>
          </a:bodyPr>
          <a:lstStyle/>
          <a:p>
            <a:r>
              <a:rPr lang="en-US" sz="2400" dirty="0"/>
              <a:t>Renaming  and Deleting  Files:</a:t>
            </a:r>
            <a:endParaRPr lang="en-IN" sz="2400" dirty="0"/>
          </a:p>
        </p:txBody>
      </p:sp>
      <p:sp>
        <p:nvSpPr>
          <p:cNvPr id="9" name="TextBox 8"/>
          <p:cNvSpPr txBox="1"/>
          <p:nvPr/>
        </p:nvSpPr>
        <p:spPr>
          <a:xfrm>
            <a:off x="680661" y="2021984"/>
            <a:ext cx="8060605" cy="2031325"/>
          </a:xfrm>
          <a:prstGeom prst="rect">
            <a:avLst/>
          </a:prstGeom>
          <a:noFill/>
        </p:spPr>
        <p:txBody>
          <a:bodyPr wrap="none" rtlCol="0">
            <a:spAutoFit/>
          </a:bodyPr>
          <a:lstStyle/>
          <a:p>
            <a:r>
              <a:rPr lang="en-US" dirty="0"/>
              <a:t>import </a:t>
            </a:r>
            <a:r>
              <a:rPr lang="en-US" dirty="0" err="1"/>
              <a:t>os</a:t>
            </a:r>
            <a:r>
              <a:rPr lang="en-US" dirty="0"/>
              <a:t>   -&gt;   This module provides methods to perform file processing operations.</a:t>
            </a:r>
            <a:endParaRPr lang="en-US" dirty="0"/>
          </a:p>
          <a:p>
            <a:endParaRPr lang="en-US" dirty="0"/>
          </a:p>
          <a:p>
            <a:r>
              <a:rPr lang="en-US" dirty="0"/>
              <a:t>Syntax:</a:t>
            </a:r>
            <a:endParaRPr lang="en-US" dirty="0"/>
          </a:p>
          <a:p>
            <a:endParaRPr lang="en-US" dirty="0"/>
          </a:p>
          <a:p>
            <a:r>
              <a:rPr lang="en-US" dirty="0"/>
              <a:t>     </a:t>
            </a:r>
            <a:r>
              <a:rPr lang="en-US" dirty="0" err="1"/>
              <a:t>os.rename</a:t>
            </a:r>
            <a:r>
              <a:rPr lang="en-US" dirty="0"/>
              <a:t>( </a:t>
            </a:r>
            <a:r>
              <a:rPr lang="en-US" dirty="0" err="1"/>
              <a:t>current_file_name</a:t>
            </a:r>
            <a:r>
              <a:rPr lang="en-US" dirty="0"/>
              <a:t>,  </a:t>
            </a:r>
            <a:r>
              <a:rPr lang="en-US" dirty="0" err="1"/>
              <a:t>new_file_name</a:t>
            </a:r>
            <a:r>
              <a:rPr lang="en-US" dirty="0"/>
              <a:t> )</a:t>
            </a:r>
            <a:endParaRPr lang="en-US" dirty="0"/>
          </a:p>
          <a:p>
            <a:r>
              <a:rPr lang="en-US" dirty="0"/>
              <a:t>     </a:t>
            </a:r>
            <a:r>
              <a:rPr lang="en-US" dirty="0" err="1"/>
              <a:t>os.remove</a:t>
            </a:r>
            <a:r>
              <a:rPr lang="en-US" dirty="0"/>
              <a:t>( </a:t>
            </a:r>
            <a:r>
              <a:rPr lang="en-US" dirty="0" err="1"/>
              <a:t>file_name</a:t>
            </a:r>
            <a:r>
              <a:rPr lang="en-US" dirty="0"/>
              <a:t> )</a:t>
            </a:r>
            <a:endParaRPr lang="en-US" dirty="0"/>
          </a:p>
          <a:p>
            <a:endParaRPr lang="en-US" dirty="0"/>
          </a:p>
        </p:txBody>
      </p:sp>
      <p:sp>
        <p:nvSpPr>
          <p:cNvPr id="10" name="TextBox 9"/>
          <p:cNvSpPr txBox="1"/>
          <p:nvPr/>
        </p:nvSpPr>
        <p:spPr>
          <a:xfrm>
            <a:off x="903123" y="4053309"/>
            <a:ext cx="5041829" cy="2585323"/>
          </a:xfrm>
          <a:prstGeom prst="rect">
            <a:avLst/>
          </a:prstGeom>
          <a:noFill/>
        </p:spPr>
        <p:txBody>
          <a:bodyPr wrap="none" rtlCol="0">
            <a:spAutoFit/>
          </a:bodyPr>
          <a:lstStyle/>
          <a:p>
            <a:r>
              <a:rPr lang="en-US" dirty="0"/>
              <a:t>Example:</a:t>
            </a:r>
            <a:endParaRPr lang="en-US" dirty="0"/>
          </a:p>
          <a:p>
            <a:endParaRPr lang="en-US" dirty="0"/>
          </a:p>
          <a:p>
            <a:r>
              <a:rPr lang="en-US" dirty="0"/>
              <a:t>         fi = open(“test.txt”, ‘x’, encoding = ‘utf-8’)</a:t>
            </a:r>
            <a:endParaRPr lang="en-US" dirty="0"/>
          </a:p>
          <a:p>
            <a:r>
              <a:rPr lang="en-US" dirty="0"/>
              <a:t>         print(“Is file created? “, </a:t>
            </a:r>
            <a:r>
              <a:rPr lang="en-US" dirty="0" err="1"/>
              <a:t>fi.closed</a:t>
            </a:r>
            <a:r>
              <a:rPr lang="en-US" dirty="0"/>
              <a:t>)</a:t>
            </a:r>
            <a:endParaRPr lang="en-US" dirty="0"/>
          </a:p>
          <a:p>
            <a:r>
              <a:rPr lang="en-US" dirty="0"/>
              <a:t>         </a:t>
            </a:r>
            <a:r>
              <a:rPr lang="en-US" dirty="0" err="1"/>
              <a:t>os.rename</a:t>
            </a:r>
            <a:r>
              <a:rPr lang="en-US" dirty="0"/>
              <a:t>(“test.txt” , “text.txt”)</a:t>
            </a:r>
            <a:endParaRPr lang="en-US" dirty="0"/>
          </a:p>
          <a:p>
            <a:r>
              <a:rPr lang="en-US" dirty="0"/>
              <a:t>         </a:t>
            </a:r>
            <a:r>
              <a:rPr lang="en-US" dirty="0" err="1"/>
              <a:t>printf</a:t>
            </a:r>
            <a:r>
              <a:rPr lang="en-US" dirty="0"/>
              <a:t>(“ File name after renaming : “, fi.name())</a:t>
            </a:r>
            <a:endParaRPr lang="en-US" dirty="0"/>
          </a:p>
          <a:p>
            <a:r>
              <a:rPr lang="en-US" dirty="0"/>
              <a:t>         </a:t>
            </a:r>
            <a:r>
              <a:rPr lang="en-US" dirty="0" err="1"/>
              <a:t>os.remove</a:t>
            </a:r>
            <a:r>
              <a:rPr lang="en-US" dirty="0"/>
              <a:t>(“text.txt”)</a:t>
            </a:r>
            <a:endParaRPr lang="en-US" dirty="0"/>
          </a:p>
          <a:p>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3284104" cy="461665"/>
          </a:xfrm>
          <a:prstGeom prst="rect">
            <a:avLst/>
          </a:prstGeom>
          <a:noFill/>
        </p:spPr>
        <p:txBody>
          <a:bodyPr wrap="none" rtlCol="0">
            <a:spAutoFit/>
          </a:bodyPr>
          <a:lstStyle/>
          <a:p>
            <a:r>
              <a:rPr lang="en-US" sz="2400" dirty="0"/>
              <a:t>Working with Directories</a:t>
            </a:r>
            <a:endParaRPr lang="en-IN" sz="2400" dirty="0"/>
          </a:p>
        </p:txBody>
      </p:sp>
      <p:sp>
        <p:nvSpPr>
          <p:cNvPr id="9" name="TextBox 8"/>
          <p:cNvSpPr txBox="1"/>
          <p:nvPr/>
        </p:nvSpPr>
        <p:spPr>
          <a:xfrm>
            <a:off x="680661" y="2021984"/>
            <a:ext cx="6247288" cy="2585323"/>
          </a:xfrm>
          <a:prstGeom prst="rect">
            <a:avLst/>
          </a:prstGeom>
          <a:noFill/>
        </p:spPr>
        <p:txBody>
          <a:bodyPr wrap="none" rtlCol="0">
            <a:spAutoFit/>
          </a:bodyPr>
          <a:lstStyle/>
          <a:p>
            <a:r>
              <a:rPr lang="en-US" dirty="0"/>
              <a:t>import </a:t>
            </a:r>
            <a:r>
              <a:rPr lang="en-US" dirty="0" err="1"/>
              <a:t>os</a:t>
            </a:r>
            <a:endParaRPr lang="en-US" dirty="0"/>
          </a:p>
          <a:p>
            <a:r>
              <a:rPr lang="en-US" dirty="0" err="1"/>
              <a:t>os.mkdir</a:t>
            </a:r>
            <a:r>
              <a:rPr lang="en-US" dirty="0"/>
              <a:t>(“</a:t>
            </a:r>
            <a:r>
              <a:rPr lang="en-US" dirty="0" err="1"/>
              <a:t>newDir</a:t>
            </a:r>
            <a:r>
              <a:rPr lang="en-US" dirty="0"/>
              <a:t>”)   -&gt;  Creates Directory</a:t>
            </a:r>
            <a:endParaRPr lang="en-US" dirty="0"/>
          </a:p>
          <a:p>
            <a:r>
              <a:rPr lang="en-US" dirty="0" err="1"/>
              <a:t>os.getcwd</a:t>
            </a:r>
            <a:r>
              <a:rPr lang="en-US" dirty="0"/>
              <a:t>()                 -&gt;  Displays current working directory</a:t>
            </a:r>
            <a:endParaRPr lang="en-US" dirty="0"/>
          </a:p>
          <a:p>
            <a:r>
              <a:rPr lang="en-US" dirty="0" err="1"/>
              <a:t>os.chdir</a:t>
            </a:r>
            <a:r>
              <a:rPr lang="en-US" dirty="0"/>
              <a:t>(“Existing </a:t>
            </a:r>
            <a:r>
              <a:rPr lang="en-US" dirty="0" err="1"/>
              <a:t>Dir</a:t>
            </a:r>
            <a:r>
              <a:rPr lang="en-US" dirty="0"/>
              <a:t>”)  -&gt;  change directory</a:t>
            </a:r>
            <a:endParaRPr lang="en-US" dirty="0"/>
          </a:p>
          <a:p>
            <a:r>
              <a:rPr lang="en-US" dirty="0" err="1"/>
              <a:t>os.rmdir</a:t>
            </a:r>
            <a:r>
              <a:rPr lang="en-US" dirty="0"/>
              <a:t>()  -&gt;  deletes directory</a:t>
            </a:r>
            <a:endParaRPr lang="en-US" dirty="0"/>
          </a:p>
          <a:p>
            <a:r>
              <a:rPr lang="en-US" dirty="0" err="1"/>
              <a:t>os.listdir</a:t>
            </a:r>
            <a:r>
              <a:rPr lang="en-US" dirty="0"/>
              <a:t>()  -&gt;  List all files and sub directories</a:t>
            </a:r>
            <a:endParaRPr lang="en-US" dirty="0"/>
          </a:p>
          <a:p>
            <a:endParaRPr lang="en-US" dirty="0"/>
          </a:p>
          <a:p>
            <a:r>
              <a:rPr lang="en-US" dirty="0"/>
              <a:t>import </a:t>
            </a:r>
            <a:r>
              <a:rPr lang="en-US" dirty="0" err="1"/>
              <a:t>shutil</a:t>
            </a:r>
            <a:endParaRPr lang="en-US" dirty="0"/>
          </a:p>
          <a:p>
            <a:r>
              <a:rPr lang="en-US" dirty="0" err="1"/>
              <a:t>shutil.rmtree</a:t>
            </a:r>
            <a:r>
              <a:rPr lang="en-US" dirty="0"/>
              <a:t>(“</a:t>
            </a:r>
            <a:r>
              <a:rPr lang="en-US" dirty="0" err="1"/>
              <a:t>Non_empty_dir</a:t>
            </a:r>
            <a:r>
              <a:rPr lang="en-US" dirty="0"/>
              <a:t>”)   -&gt;  delete non empty directory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964273" cy="461665"/>
          </a:xfrm>
          <a:prstGeom prst="rect">
            <a:avLst/>
          </a:prstGeom>
          <a:noFill/>
        </p:spPr>
        <p:txBody>
          <a:bodyPr wrap="none" rtlCol="0">
            <a:spAutoFit/>
          </a:bodyPr>
          <a:lstStyle/>
          <a:p>
            <a:r>
              <a:rPr lang="en-US" sz="2400" dirty="0"/>
              <a:t>Working with .</a:t>
            </a:r>
            <a:r>
              <a:rPr lang="en-US" sz="2400" dirty="0" err="1"/>
              <a:t>csv</a:t>
            </a:r>
            <a:r>
              <a:rPr lang="en-US" sz="2400" dirty="0"/>
              <a:t> files</a:t>
            </a:r>
            <a:endParaRPr lang="en-IN" sz="2400" dirty="0"/>
          </a:p>
        </p:txBody>
      </p:sp>
      <p:sp>
        <p:nvSpPr>
          <p:cNvPr id="9" name="TextBox 8"/>
          <p:cNvSpPr txBox="1"/>
          <p:nvPr/>
        </p:nvSpPr>
        <p:spPr>
          <a:xfrm>
            <a:off x="680661" y="2021984"/>
            <a:ext cx="3323089" cy="4524315"/>
          </a:xfrm>
          <a:prstGeom prst="rect">
            <a:avLst/>
          </a:prstGeom>
          <a:noFill/>
        </p:spPr>
        <p:txBody>
          <a:bodyPr wrap="none" rtlCol="0">
            <a:spAutoFit/>
          </a:bodyPr>
          <a:lstStyle/>
          <a:p>
            <a:r>
              <a:rPr lang="en-US" dirty="0"/>
              <a:t>import </a:t>
            </a:r>
            <a:r>
              <a:rPr lang="en-US" dirty="0" err="1"/>
              <a:t>csv</a:t>
            </a:r>
            <a:endParaRPr lang="en-US" dirty="0"/>
          </a:p>
          <a:p>
            <a:r>
              <a:rPr lang="en-US" dirty="0"/>
              <a:t>with open("MyFile.</a:t>
            </a:r>
            <a:r>
              <a:rPr lang="en-US" dirty="0" err="1"/>
              <a:t>csv</a:t>
            </a:r>
            <a:r>
              <a:rPr lang="en-US" dirty="0"/>
              <a:t>",'w') as </a:t>
            </a:r>
            <a:r>
              <a:rPr lang="en-US" dirty="0" err="1"/>
              <a:t>fp</a:t>
            </a:r>
            <a:r>
              <a:rPr lang="en-US" dirty="0"/>
              <a:t>:</a:t>
            </a:r>
            <a:endParaRPr lang="en-US" dirty="0"/>
          </a:p>
          <a:p>
            <a:r>
              <a:rPr lang="en-US" dirty="0"/>
              <a:t>    a = </a:t>
            </a:r>
            <a:r>
              <a:rPr lang="en-US" dirty="0" err="1"/>
              <a:t>csv.writer</a:t>
            </a:r>
            <a:r>
              <a:rPr lang="en-US" dirty="0"/>
              <a:t>(</a:t>
            </a:r>
            <a:r>
              <a:rPr lang="en-US" dirty="0" err="1"/>
              <a:t>fp</a:t>
            </a:r>
            <a:r>
              <a:rPr lang="en-US" dirty="0"/>
              <a:t>, delimiter=',')</a:t>
            </a:r>
            <a:endParaRPr lang="en-US" dirty="0"/>
          </a:p>
          <a:p>
            <a:r>
              <a:rPr lang="en-US" dirty="0"/>
              <a:t>    data = [['Stock', 'Sales'],</a:t>
            </a:r>
            <a:endParaRPr lang="en-US" dirty="0"/>
          </a:p>
          <a:p>
            <a:r>
              <a:rPr lang="en-US" dirty="0"/>
              <a:t>            ['100','24'],</a:t>
            </a:r>
            <a:endParaRPr lang="en-US" dirty="0"/>
          </a:p>
          <a:p>
            <a:r>
              <a:rPr lang="en-US" dirty="0"/>
              <a:t>            ['120','33'],</a:t>
            </a:r>
            <a:endParaRPr lang="en-US" dirty="0"/>
          </a:p>
          <a:p>
            <a:r>
              <a:rPr lang="en-US" dirty="0"/>
              <a:t>            ['123','15']]</a:t>
            </a:r>
            <a:endParaRPr lang="en-US" dirty="0"/>
          </a:p>
          <a:p>
            <a:r>
              <a:rPr lang="en-US" dirty="0"/>
              <a:t>    </a:t>
            </a:r>
            <a:r>
              <a:rPr lang="en-US" dirty="0" err="1"/>
              <a:t>a.writerows</a:t>
            </a:r>
            <a:r>
              <a:rPr lang="en-US" dirty="0"/>
              <a:t>(data)</a:t>
            </a:r>
            <a:endParaRPr lang="en-US" dirty="0"/>
          </a:p>
          <a:p>
            <a:endParaRPr lang="en-US" dirty="0"/>
          </a:p>
          <a:p>
            <a:r>
              <a:rPr lang="en-US" dirty="0"/>
              <a:t>with open("MyFile.</a:t>
            </a:r>
            <a:r>
              <a:rPr lang="en-US" dirty="0" err="1"/>
              <a:t>csv</a:t>
            </a:r>
            <a:r>
              <a:rPr lang="en-US" dirty="0"/>
              <a:t>",'r') as </a:t>
            </a:r>
            <a:r>
              <a:rPr lang="en-US" dirty="0" err="1"/>
              <a:t>fp</a:t>
            </a:r>
            <a:r>
              <a:rPr lang="en-US" dirty="0"/>
              <a:t>:</a:t>
            </a:r>
            <a:endParaRPr lang="en-US" dirty="0"/>
          </a:p>
          <a:p>
            <a:r>
              <a:rPr lang="en-US" dirty="0"/>
              <a:t>    a = </a:t>
            </a:r>
            <a:r>
              <a:rPr lang="en-US" dirty="0" err="1"/>
              <a:t>csv.reader</a:t>
            </a:r>
            <a:r>
              <a:rPr lang="en-US" dirty="0"/>
              <a:t>(</a:t>
            </a:r>
            <a:r>
              <a:rPr lang="en-US" dirty="0" err="1"/>
              <a:t>fp</a:t>
            </a:r>
            <a:r>
              <a:rPr lang="en-US" dirty="0"/>
              <a:t>)</a:t>
            </a:r>
            <a:endParaRPr lang="en-US" dirty="0"/>
          </a:p>
          <a:p>
            <a:r>
              <a:rPr lang="en-US" dirty="0"/>
              <a:t>    data = []</a:t>
            </a:r>
            <a:endParaRPr lang="en-US" dirty="0"/>
          </a:p>
          <a:p>
            <a:r>
              <a:rPr lang="en-US" dirty="0"/>
              <a:t>    for row in a:</a:t>
            </a:r>
            <a:endParaRPr lang="en-US" dirty="0"/>
          </a:p>
          <a:p>
            <a:r>
              <a:rPr lang="en-US" dirty="0"/>
              <a:t>        if(</a:t>
            </a:r>
            <a:r>
              <a:rPr lang="en-US" dirty="0" err="1"/>
              <a:t>len</a:t>
            </a:r>
            <a:r>
              <a:rPr lang="en-US" dirty="0"/>
              <a:t>(row))!=0:</a:t>
            </a:r>
            <a:endParaRPr lang="en-US" dirty="0"/>
          </a:p>
          <a:p>
            <a:r>
              <a:rPr lang="en-US" dirty="0"/>
              <a:t>           data = data+[row]</a:t>
            </a:r>
            <a:endParaRPr lang="en-US" dirty="0"/>
          </a:p>
          <a:p>
            <a:r>
              <a:rPr lang="en-US" dirty="0"/>
              <a:t>print("Data : ", data)</a:t>
            </a:r>
            <a:endParaRPr lang="en-US" dirty="0"/>
          </a:p>
        </p:txBody>
      </p:sp>
      <p:sp>
        <p:nvSpPr>
          <p:cNvPr id="2" name="TextBox 1"/>
          <p:cNvSpPr txBox="1"/>
          <p:nvPr/>
        </p:nvSpPr>
        <p:spPr>
          <a:xfrm>
            <a:off x="5924282" y="2176530"/>
            <a:ext cx="4424801" cy="2308324"/>
          </a:xfrm>
          <a:prstGeom prst="rect">
            <a:avLst/>
          </a:prstGeom>
          <a:noFill/>
        </p:spPr>
        <p:txBody>
          <a:bodyPr wrap="none" rtlCol="0">
            <a:spAutoFit/>
          </a:bodyPr>
          <a:lstStyle/>
          <a:p>
            <a:r>
              <a:rPr lang="en-IN" dirty="0"/>
              <a:t>with open("MyFile.</a:t>
            </a:r>
            <a:r>
              <a:rPr lang="en-IN" dirty="0" err="1"/>
              <a:t>csv</a:t>
            </a:r>
            <a:r>
              <a:rPr lang="en-IN" dirty="0"/>
              <a:t>",'r') as </a:t>
            </a:r>
            <a:r>
              <a:rPr lang="en-IN" dirty="0" err="1"/>
              <a:t>fp</a:t>
            </a:r>
            <a:r>
              <a:rPr lang="en-IN" dirty="0"/>
              <a:t>:</a:t>
            </a:r>
            <a:endParaRPr lang="en-IN" dirty="0"/>
          </a:p>
          <a:p>
            <a:r>
              <a:rPr lang="en-IN" dirty="0"/>
              <a:t>    for line in </a:t>
            </a:r>
            <a:r>
              <a:rPr lang="en-IN" dirty="0" err="1"/>
              <a:t>fp</a:t>
            </a:r>
            <a:r>
              <a:rPr lang="en-IN" dirty="0"/>
              <a:t>:</a:t>
            </a:r>
            <a:endParaRPr lang="en-IN" dirty="0"/>
          </a:p>
          <a:p>
            <a:r>
              <a:rPr lang="en-IN" dirty="0"/>
              <a:t>        print(</a:t>
            </a:r>
            <a:r>
              <a:rPr lang="en-IN" dirty="0" err="1"/>
              <a:t>line,end</a:t>
            </a:r>
            <a:r>
              <a:rPr lang="en-IN" dirty="0"/>
              <a:t>="")</a:t>
            </a:r>
            <a:endParaRPr lang="en-IN" dirty="0"/>
          </a:p>
          <a:p>
            <a:endParaRPr lang="en-IN" dirty="0"/>
          </a:p>
          <a:p>
            <a:r>
              <a:rPr lang="en-IN" dirty="0"/>
              <a:t>with open("MyFile.</a:t>
            </a:r>
            <a:r>
              <a:rPr lang="en-IN" dirty="0" err="1"/>
              <a:t>csv</a:t>
            </a:r>
            <a:r>
              <a:rPr lang="en-IN" dirty="0"/>
              <a:t>",'a', newline="") as </a:t>
            </a:r>
            <a:r>
              <a:rPr lang="en-IN" dirty="0" err="1"/>
              <a:t>fp</a:t>
            </a:r>
            <a:r>
              <a:rPr lang="en-IN" dirty="0"/>
              <a:t>:</a:t>
            </a:r>
            <a:endParaRPr lang="en-IN" dirty="0"/>
          </a:p>
          <a:p>
            <a:r>
              <a:rPr lang="en-IN" dirty="0"/>
              <a:t>    a = </a:t>
            </a:r>
            <a:r>
              <a:rPr lang="en-IN" dirty="0" err="1"/>
              <a:t>csv.writer</a:t>
            </a:r>
            <a:r>
              <a:rPr lang="en-IN" dirty="0"/>
              <a:t>(</a:t>
            </a:r>
            <a:r>
              <a:rPr lang="en-IN" dirty="0" err="1"/>
              <a:t>fp</a:t>
            </a:r>
            <a:r>
              <a:rPr lang="en-IN" dirty="0"/>
              <a:t>, delimiter=',')</a:t>
            </a:r>
            <a:endParaRPr lang="en-IN" dirty="0"/>
          </a:p>
          <a:p>
            <a:r>
              <a:rPr lang="en-IN" dirty="0"/>
              <a:t>    data = ['300', '54']</a:t>
            </a:r>
            <a:endParaRPr lang="en-IN" dirty="0"/>
          </a:p>
          <a:p>
            <a:r>
              <a:rPr lang="en-IN" dirty="0"/>
              <a:t>    </a:t>
            </a:r>
            <a:r>
              <a:rPr lang="en-IN" dirty="0" err="1"/>
              <a:t>a.writerows</a:t>
            </a:r>
            <a:r>
              <a:rPr lang="en-IN" dirty="0"/>
              <a:t>(data)</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1311" y="1644"/>
              <a:ext cx="4935" cy="919"/>
            </a:xfrm>
            <a:prstGeom prst="rect">
              <a:avLst/>
            </a:prstGeom>
          </p:spPr>
          <p:txBody>
            <a:bodyPr wrap="none">
              <a:spAutoFit/>
            </a:bodyPr>
            <a:p>
              <a:r>
                <a:rPr lang="en-US" sz="3200" b="1" dirty="0" smtClean="0">
                  <a:cs typeface="Times New Roman" panose="02020603050405020304" pitchFamily="18" charset="0"/>
                </a:rPr>
                <a:t>2. Multithreading</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p:nvPr/>
        </p:nvGraphicFramePr>
        <p:xfrm>
          <a:off x="0" y="-317"/>
          <a:ext cx="2964815" cy="515620"/>
        </p:xfrm>
        <a:graphic>
          <a:graphicData uri="http://schemas.openxmlformats.org/presentationml/2006/ole">
            <mc:AlternateContent xmlns:mc="http://schemas.openxmlformats.org/markup-compatibility/2006">
              <mc:Choice xmlns:v="urn:schemas-microsoft-com:vml" Requires="v">
                <p:oleObj spid="_x0000_s5" name="" r:id="rId1" imgW="2962275" imgH="514350" progId="Paint.Picture">
                  <p:embed/>
                </p:oleObj>
              </mc:Choice>
              <mc:Fallback>
                <p:oleObj name="" r:id="rId1" imgW="2962275" imgH="514350" progId="Paint.Picture">
                  <p:embed/>
                  <p:pic>
                    <p:nvPicPr>
                      <p:cNvPr id="0" name="Picture 4"/>
                      <p:cNvPicPr/>
                      <p:nvPr/>
                    </p:nvPicPr>
                    <p:blipFill>
                      <a:blip r:embed="rId2"/>
                      <a:stretch>
                        <a:fillRect/>
                      </a:stretch>
                    </p:blipFill>
                    <p:spPr>
                      <a:xfrm>
                        <a:off x="0" y="-317"/>
                        <a:ext cx="2964815" cy="515620"/>
                      </a:xfrm>
                      <a:prstGeom prst="rect">
                        <a:avLst/>
                      </a:prstGeom>
                    </p:spPr>
                  </p:pic>
                </p:oleObj>
              </mc:Fallback>
            </mc:AlternateContent>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2225" y="85070"/>
            <a:ext cx="2009775" cy="438150"/>
          </a:xfrm>
          <a:prstGeom prst="rect">
            <a:avLst/>
          </a:prstGeom>
        </p:spPr>
      </p:pic>
      <p:sp>
        <p:nvSpPr>
          <p:cNvPr id="3" name="TextBox 13"/>
          <p:cNvSpPr txBox="1"/>
          <p:nvPr/>
        </p:nvSpPr>
        <p:spPr>
          <a:xfrm>
            <a:off x="540732" y="2721418"/>
            <a:ext cx="2341245" cy="521970"/>
          </a:xfrm>
          <a:prstGeom prst="rect">
            <a:avLst/>
          </a:prstGeom>
          <a:noFill/>
        </p:spPr>
        <p:txBody>
          <a:bodyPr wrap="none" rtlCol="0">
            <a:spAutoFit/>
          </a:bodyPr>
          <a:p>
            <a:r>
              <a:rPr lang="en-US" sz="2800" dirty="0" smtClean="0">
                <a:cs typeface="Times New Roman" panose="02020603050405020304" pitchFamily="18" charset="0"/>
              </a:rPr>
              <a:t>6. Class - OOPS</a:t>
            </a:r>
            <a:endParaRPr lang="en-US" sz="2800" dirty="0"/>
          </a:p>
        </p:txBody>
      </p:sp>
      <p:sp>
        <p:nvSpPr>
          <p:cNvPr id="7" name="TextBox 14"/>
          <p:cNvSpPr txBox="1"/>
          <p:nvPr/>
        </p:nvSpPr>
        <p:spPr>
          <a:xfrm>
            <a:off x="2436228" y="1601556"/>
            <a:ext cx="2783205" cy="521970"/>
          </a:xfrm>
          <a:prstGeom prst="rect">
            <a:avLst/>
          </a:prstGeom>
          <a:noFill/>
        </p:spPr>
        <p:txBody>
          <a:bodyPr wrap="none" rtlCol="0">
            <a:spAutoFit/>
          </a:bodyPr>
          <a:p>
            <a:r>
              <a:rPr lang="en-US" sz="2800" dirty="0">
                <a:cs typeface="Times New Roman" panose="02020603050405020304" pitchFamily="18" charset="0"/>
              </a:rPr>
              <a:t> 2. </a:t>
            </a:r>
            <a:r>
              <a:rPr lang="en-US" sz="2800" dirty="0" smtClean="0">
                <a:cs typeface="Times New Roman" panose="02020603050405020304" pitchFamily="18" charset="0"/>
              </a:rPr>
              <a:t>Multithreading</a:t>
            </a:r>
            <a:endParaRPr lang="en-US" sz="2800" dirty="0"/>
          </a:p>
        </p:txBody>
      </p:sp>
      <p:sp>
        <p:nvSpPr>
          <p:cNvPr id="8" name="TextBox 15"/>
          <p:cNvSpPr txBox="1"/>
          <p:nvPr/>
        </p:nvSpPr>
        <p:spPr>
          <a:xfrm>
            <a:off x="5938520" y="2250440"/>
            <a:ext cx="3261360" cy="521970"/>
          </a:xfrm>
          <a:prstGeom prst="rect">
            <a:avLst/>
          </a:prstGeom>
          <a:noFill/>
        </p:spPr>
        <p:txBody>
          <a:bodyPr wrap="square" rtlCol="0">
            <a:spAutoFit/>
          </a:bodyPr>
          <a:p>
            <a:r>
              <a:rPr lang="en-US" sz="2800" dirty="0">
                <a:cs typeface="Times New Roman" panose="02020603050405020304" pitchFamily="18" charset="0"/>
              </a:rPr>
              <a:t>5</a:t>
            </a:r>
            <a:r>
              <a:rPr lang="en-US" sz="2800" dirty="0" smtClean="0">
                <a:cs typeface="Times New Roman" panose="02020603050405020304" pitchFamily="18" charset="0"/>
              </a:rPr>
              <a:t>. Excel Read/write</a:t>
            </a:r>
            <a:endParaRPr lang="en-US" sz="2800" dirty="0"/>
          </a:p>
        </p:txBody>
      </p:sp>
      <p:sp>
        <p:nvSpPr>
          <p:cNvPr id="9" name="TextBox 16"/>
          <p:cNvSpPr txBox="1"/>
          <p:nvPr/>
        </p:nvSpPr>
        <p:spPr>
          <a:xfrm>
            <a:off x="540732" y="2123728"/>
            <a:ext cx="3269615" cy="521970"/>
          </a:xfrm>
          <a:prstGeom prst="rect">
            <a:avLst/>
          </a:prstGeom>
          <a:noFill/>
        </p:spPr>
        <p:txBody>
          <a:bodyPr wrap="none" rtlCol="0">
            <a:spAutoFit/>
          </a:bodyPr>
          <a:p>
            <a:r>
              <a:rPr lang="en-US" sz="2800" dirty="0" smtClean="0">
                <a:cs typeface="Times New Roman" panose="02020603050405020304" pitchFamily="18" charset="0"/>
              </a:rPr>
              <a:t>4. Exception handling</a:t>
            </a:r>
            <a:endParaRPr lang="en-US" sz="2800" dirty="0"/>
          </a:p>
        </p:txBody>
      </p:sp>
      <p:sp>
        <p:nvSpPr>
          <p:cNvPr id="10" name="TextBox 25"/>
          <p:cNvSpPr txBox="1"/>
          <p:nvPr/>
        </p:nvSpPr>
        <p:spPr>
          <a:xfrm>
            <a:off x="5651899" y="1728354"/>
            <a:ext cx="3834130" cy="521970"/>
          </a:xfrm>
          <a:prstGeom prst="rect">
            <a:avLst/>
          </a:prstGeom>
          <a:noFill/>
        </p:spPr>
        <p:txBody>
          <a:bodyPr wrap="none" rtlCol="0">
            <a:spAutoFit/>
          </a:bodyPr>
          <a:p>
            <a:r>
              <a:rPr lang="en-US" sz="2800" dirty="0">
                <a:cs typeface="Times New Roman" panose="02020603050405020304" pitchFamily="18" charset="0"/>
              </a:rPr>
              <a:t> 3</a:t>
            </a:r>
            <a:r>
              <a:rPr lang="en-US" sz="2800" dirty="0" smtClean="0">
                <a:cs typeface="Times New Roman" panose="02020603050405020304" pitchFamily="18" charset="0"/>
              </a:rPr>
              <a:t>. Date - Time - Calendar</a:t>
            </a:r>
            <a:endParaRPr lang="en-US" sz="2800" dirty="0"/>
          </a:p>
        </p:txBody>
      </p:sp>
      <p:sp>
        <p:nvSpPr>
          <p:cNvPr id="11" name="TextBox 26"/>
          <p:cNvSpPr txBox="1"/>
          <p:nvPr/>
        </p:nvSpPr>
        <p:spPr>
          <a:xfrm>
            <a:off x="5938231" y="2728558"/>
            <a:ext cx="3479800" cy="521970"/>
          </a:xfrm>
          <a:prstGeom prst="rect">
            <a:avLst/>
          </a:prstGeom>
          <a:noFill/>
        </p:spPr>
        <p:txBody>
          <a:bodyPr wrap="square" rtlCol="0">
            <a:spAutoFit/>
          </a:bodyPr>
          <a:p>
            <a:r>
              <a:rPr lang="en-US" sz="2800" dirty="0" smtClean="0">
                <a:cs typeface="Times New Roman" panose="02020603050405020304" pitchFamily="18" charset="0"/>
              </a:rPr>
              <a:t>7. </a:t>
            </a:r>
            <a:r>
              <a:rPr lang="en-US" sz="2800" dirty="0" err="1" smtClean="0">
                <a:cs typeface="Times New Roman" panose="02020603050405020304" pitchFamily="18" charset="0"/>
              </a:rPr>
              <a:t>TKinter</a:t>
            </a:r>
            <a:endParaRPr lang="en-US" sz="2800" dirty="0"/>
          </a:p>
        </p:txBody>
      </p:sp>
      <p:sp>
        <p:nvSpPr>
          <p:cNvPr id="12" name="TextBox 1"/>
          <p:cNvSpPr txBox="1"/>
          <p:nvPr/>
        </p:nvSpPr>
        <p:spPr>
          <a:xfrm>
            <a:off x="5938231" y="3353041"/>
            <a:ext cx="3261342" cy="523220"/>
          </a:xfrm>
          <a:prstGeom prst="rect">
            <a:avLst/>
          </a:prstGeom>
          <a:noFill/>
        </p:spPr>
        <p:txBody>
          <a:bodyPr wrap="none" rtlCol="0">
            <a:spAutoFit/>
          </a:bodyPr>
          <a:p>
            <a:r>
              <a:rPr lang="en-US" sz="2800" dirty="0"/>
              <a:t>7</a:t>
            </a:r>
            <a:r>
              <a:rPr lang="en-US" sz="2800" dirty="0" smtClean="0"/>
              <a:t>. Garbage collection</a:t>
            </a:r>
            <a:endParaRPr lang="en-US" sz="2800" dirty="0"/>
          </a:p>
        </p:txBody>
      </p:sp>
      <p:sp>
        <p:nvSpPr>
          <p:cNvPr id="13" name="TextBox 4"/>
          <p:cNvSpPr txBox="1"/>
          <p:nvPr/>
        </p:nvSpPr>
        <p:spPr>
          <a:xfrm>
            <a:off x="540731" y="1600084"/>
            <a:ext cx="1176655" cy="521970"/>
          </a:xfrm>
          <a:prstGeom prst="rect">
            <a:avLst/>
          </a:prstGeom>
          <a:noFill/>
        </p:spPr>
        <p:txBody>
          <a:bodyPr wrap="none" rtlCol="0">
            <a:spAutoFit/>
          </a:bodyPr>
          <a:p>
            <a:r>
              <a:rPr lang="en-US" sz="2800" dirty="0" smtClean="0"/>
              <a:t>1. Files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8" name="TextBox 7"/>
          <p:cNvSpPr txBox="1"/>
          <p:nvPr/>
        </p:nvSpPr>
        <p:spPr>
          <a:xfrm>
            <a:off x="228600" y="1220878"/>
            <a:ext cx="11739880" cy="4799965"/>
          </a:xfrm>
          <a:prstGeom prst="rect">
            <a:avLst/>
          </a:prstGeom>
          <a:noFill/>
        </p:spPr>
        <p:txBody>
          <a:bodyPr wrap="none" rtlCol="0">
            <a:spAutoFit/>
          </a:bodyPr>
          <a:lstStyle/>
          <a:p>
            <a:r>
              <a:rPr lang="en-US" b="1" i="0" dirty="0">
                <a:solidFill>
                  <a:srgbClr val="212529"/>
                </a:solidFill>
                <a:effectLst/>
                <a:latin typeface="+mn-ea"/>
                <a:cs typeface="+mn-ea"/>
              </a:rPr>
              <a:t>Threading</a:t>
            </a:r>
            <a:endParaRPr lang="en-US" b="1" i="0" dirty="0">
              <a:solidFill>
                <a:srgbClr val="212529"/>
              </a:solidFill>
              <a:effectLst/>
              <a:latin typeface="+mn-ea"/>
              <a:cs typeface="+mn-ea"/>
            </a:endParaRPr>
          </a:p>
          <a:p>
            <a:endParaRPr lang="en-US" dirty="0">
              <a:solidFill>
                <a:srgbClr val="212529"/>
              </a:solidFill>
              <a:latin typeface="+mn-ea"/>
              <a:cs typeface="+mn-ea"/>
            </a:endParaRPr>
          </a:p>
          <a:p>
            <a:r>
              <a:rPr lang="en-US" b="0" i="0" dirty="0">
                <a:solidFill>
                  <a:srgbClr val="212529"/>
                </a:solidFill>
                <a:effectLst/>
                <a:latin typeface="+mn-ea"/>
                <a:cs typeface="+mn-ea"/>
              </a:rPr>
              <a:t>Threads are lightweight processes (</a:t>
            </a:r>
            <a:r>
              <a:rPr lang="en-US" b="0" i="0" u="sng" dirty="0">
                <a:solidFill>
                  <a:srgbClr val="212529"/>
                </a:solidFill>
                <a:effectLst/>
                <a:latin typeface="+mn-ea"/>
                <a:cs typeface="+mn-ea"/>
              </a:rPr>
              <a:t>subparts of a large process</a:t>
            </a:r>
            <a:r>
              <a:rPr lang="en-US" b="0" i="0" dirty="0">
                <a:solidFill>
                  <a:srgbClr val="212529"/>
                </a:solidFill>
                <a:effectLst/>
                <a:latin typeface="+mn-ea"/>
                <a:cs typeface="+mn-ea"/>
              </a:rPr>
              <a:t>) that can run concurrently in parallel to each other,</a:t>
            </a:r>
            <a:endParaRPr lang="en-US" b="0" i="0" dirty="0">
              <a:solidFill>
                <a:srgbClr val="212529"/>
              </a:solidFill>
              <a:effectLst/>
              <a:latin typeface="+mn-ea"/>
              <a:cs typeface="+mn-ea"/>
            </a:endParaRPr>
          </a:p>
          <a:p>
            <a:r>
              <a:rPr lang="en-US" b="0" i="0" dirty="0">
                <a:solidFill>
                  <a:srgbClr val="212529"/>
                </a:solidFill>
                <a:effectLst/>
                <a:latin typeface="+mn-ea"/>
                <a:cs typeface="+mn-ea"/>
              </a:rPr>
              <a:t> where each thread can perform some task.</a:t>
            </a:r>
            <a:endParaRPr lang="en-US" b="0" i="0" dirty="0">
              <a:solidFill>
                <a:srgbClr val="212529"/>
              </a:solidFill>
              <a:effectLst/>
              <a:latin typeface="+mn-ea"/>
              <a:cs typeface="+mn-ea"/>
            </a:endParaRPr>
          </a:p>
          <a:p>
            <a:endParaRPr lang="en-US" b="0" i="0" dirty="0">
              <a:solidFill>
                <a:srgbClr val="212529"/>
              </a:solidFill>
              <a:effectLst/>
              <a:latin typeface="+mn-ea"/>
              <a:cs typeface="+mn-ea"/>
            </a:endParaRPr>
          </a:p>
          <a:p>
            <a:r>
              <a:rPr lang="en-US" b="0" i="0" dirty="0">
                <a:solidFill>
                  <a:srgbClr val="212529"/>
                </a:solidFill>
                <a:effectLst/>
                <a:latin typeface="+mn-ea"/>
                <a:cs typeface="+mn-ea"/>
              </a:rPr>
              <a:t>Threads are usually contained in processes.</a:t>
            </a:r>
            <a:endParaRPr lang="en-US" b="0" i="0" dirty="0">
              <a:solidFill>
                <a:srgbClr val="212529"/>
              </a:solidFill>
              <a:effectLst/>
              <a:latin typeface="+mn-ea"/>
              <a:cs typeface="+mn-ea"/>
            </a:endParaRPr>
          </a:p>
          <a:p>
            <a:endParaRPr lang="en-US" b="0" i="0" dirty="0">
              <a:solidFill>
                <a:srgbClr val="212529"/>
              </a:solidFill>
              <a:effectLst/>
              <a:latin typeface="+mn-ea"/>
              <a:cs typeface="+mn-ea"/>
            </a:endParaRPr>
          </a:p>
          <a:p>
            <a:r>
              <a:rPr lang="en-US" b="0" i="0" dirty="0">
                <a:solidFill>
                  <a:srgbClr val="212529"/>
                </a:solidFill>
                <a:effectLst/>
                <a:latin typeface="+mn-ea"/>
                <a:cs typeface="+mn-ea"/>
              </a:rPr>
              <a:t>More than one thread can exist within the same process. </a:t>
            </a:r>
            <a:endParaRPr lang="en-US" b="0" i="0" dirty="0">
              <a:solidFill>
                <a:srgbClr val="212529"/>
              </a:solidFill>
              <a:effectLst/>
              <a:latin typeface="+mn-ea"/>
              <a:cs typeface="+mn-ea"/>
            </a:endParaRPr>
          </a:p>
          <a:p>
            <a:endParaRPr lang="en-US" dirty="0">
              <a:solidFill>
                <a:srgbClr val="212529"/>
              </a:solidFill>
              <a:latin typeface="+mn-ea"/>
              <a:cs typeface="+mn-ea"/>
            </a:endParaRPr>
          </a:p>
          <a:p>
            <a:r>
              <a:rPr lang="en-US" b="0" i="0" dirty="0">
                <a:solidFill>
                  <a:srgbClr val="212529"/>
                </a:solidFill>
                <a:effectLst/>
                <a:latin typeface="+mn-ea"/>
                <a:cs typeface="+mn-ea"/>
              </a:rPr>
              <a:t>Within the same process, threads share memory and the state of the process.</a:t>
            </a:r>
            <a:endParaRPr lang="en-US" b="0" i="0" dirty="0">
              <a:solidFill>
                <a:srgbClr val="212529"/>
              </a:solidFill>
              <a:effectLst/>
              <a:latin typeface="+mn-ea"/>
              <a:cs typeface="+mn-ea"/>
            </a:endParaRPr>
          </a:p>
          <a:p>
            <a:endParaRPr lang="en-US" dirty="0">
              <a:solidFill>
                <a:srgbClr val="212529"/>
              </a:solidFill>
              <a:latin typeface="+mn-ea"/>
              <a:cs typeface="+mn-ea"/>
            </a:endParaRPr>
          </a:p>
          <a:p>
            <a:r>
              <a:rPr lang="en-IN" b="1" dirty="0">
                <a:latin typeface="+mn-ea"/>
                <a:cs typeface="+mn-ea"/>
              </a:rPr>
              <a:t>Multithreading</a:t>
            </a:r>
            <a:endParaRPr lang="en-IN" b="1" dirty="0">
              <a:latin typeface="+mn-ea"/>
              <a:cs typeface="+mn-ea"/>
            </a:endParaRPr>
          </a:p>
          <a:p>
            <a:endParaRPr lang="en-IN" b="1" dirty="0">
              <a:latin typeface="+mn-ea"/>
              <a:cs typeface="+mn-ea"/>
            </a:endParaRPr>
          </a:p>
          <a:p>
            <a:r>
              <a:rPr lang="en-US" b="0" i="0" dirty="0">
                <a:solidFill>
                  <a:srgbClr val="212529"/>
                </a:solidFill>
                <a:effectLst/>
                <a:latin typeface="+mn-ea"/>
                <a:cs typeface="+mn-ea"/>
              </a:rPr>
              <a:t>Modern computers have a CPU that has multiple processing cores and each of these cores can run many threads </a:t>
            </a:r>
            <a:endParaRPr lang="en-US" b="0" i="0" dirty="0">
              <a:solidFill>
                <a:srgbClr val="212529"/>
              </a:solidFill>
              <a:effectLst/>
              <a:latin typeface="+mn-ea"/>
              <a:cs typeface="+mn-ea"/>
            </a:endParaRPr>
          </a:p>
          <a:p>
            <a:r>
              <a:rPr lang="en-US" b="0" i="0" dirty="0">
                <a:solidFill>
                  <a:srgbClr val="212529"/>
                </a:solidFill>
                <a:effectLst/>
                <a:latin typeface="+mn-ea"/>
                <a:cs typeface="+mn-ea"/>
              </a:rPr>
              <a:t>simultaneously which gives us the ability to perform several tasks concurrently.</a:t>
            </a:r>
            <a:endParaRPr lang="en-US" b="0" i="0" dirty="0">
              <a:solidFill>
                <a:srgbClr val="212529"/>
              </a:solidFill>
              <a:effectLst/>
              <a:latin typeface="+mn-ea"/>
              <a:cs typeface="+mn-ea"/>
            </a:endParaRPr>
          </a:p>
          <a:p>
            <a:endParaRPr lang="en-US" dirty="0">
              <a:solidFill>
                <a:srgbClr val="212529"/>
              </a:solidFill>
              <a:latin typeface="+mn-ea"/>
              <a:cs typeface="+mn-ea"/>
            </a:endParaRPr>
          </a:p>
          <a:p>
            <a:r>
              <a:rPr lang="en-US" b="0" i="0" dirty="0">
                <a:solidFill>
                  <a:srgbClr val="212529"/>
                </a:solidFill>
                <a:effectLst/>
                <a:latin typeface="+mn-ea"/>
                <a:cs typeface="+mn-ea"/>
              </a:rPr>
              <a:t>This process of running multiple Threads concurrently to perform tasks parallelly is called </a:t>
            </a:r>
            <a:r>
              <a:rPr lang="en-US" i="0" dirty="0">
                <a:solidFill>
                  <a:srgbClr val="212529"/>
                </a:solidFill>
                <a:effectLst/>
                <a:latin typeface="+mn-ea"/>
                <a:cs typeface="+mn-ea"/>
              </a:rPr>
              <a:t>Multithreading</a:t>
            </a:r>
            <a:r>
              <a:rPr lang="en-US" b="0" i="0" dirty="0">
                <a:solidFill>
                  <a:srgbClr val="212529"/>
                </a:solidFill>
                <a:effectLst/>
                <a:latin typeface="+mn-ea"/>
                <a:cs typeface="+mn-ea"/>
              </a:rPr>
              <a:t>.</a:t>
            </a:r>
            <a:endParaRPr lang="en-IN" b="1" dirty="0">
              <a:latin typeface="+mn-ea"/>
              <a:cs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358774" y="1387039"/>
            <a:ext cx="11249025" cy="2584450"/>
          </a:xfrm>
          <a:prstGeom prst="rect">
            <a:avLst/>
          </a:prstGeom>
          <a:noFill/>
        </p:spPr>
        <p:txBody>
          <a:bodyPr wrap="square">
            <a:spAutoFit/>
          </a:bodyPr>
          <a:lstStyle/>
          <a:p>
            <a:pPr algn="l"/>
            <a:r>
              <a:rPr lang="en-US" b="0" i="0" dirty="0">
                <a:solidFill>
                  <a:srgbClr val="212529"/>
                </a:solidFill>
                <a:effectLst/>
                <a:cs typeface="+mn-lt"/>
              </a:rPr>
              <a:t>Multithreading provides the following benefits:</a:t>
            </a:r>
            <a:endParaRPr lang="en-US" b="0" i="0" dirty="0">
              <a:solidFill>
                <a:srgbClr val="212529"/>
              </a:solidFill>
              <a:effectLst/>
              <a:cs typeface="+mn-lt"/>
            </a:endParaRPr>
          </a:p>
          <a:p>
            <a:pPr algn="l"/>
            <a:endParaRPr lang="en-US" b="0" i="0" dirty="0">
              <a:solidFill>
                <a:srgbClr val="212529"/>
              </a:solidFill>
              <a:effectLst/>
              <a:cs typeface="+mn-lt"/>
            </a:endParaRPr>
          </a:p>
          <a:p>
            <a:pPr marL="285750" indent="-285750" algn="l">
              <a:buFont typeface="Arial" panose="020B0604020202020204" pitchFamily="34" charset="0"/>
              <a:buChar char="•"/>
            </a:pPr>
            <a:r>
              <a:rPr lang="en-US" b="0" i="0" dirty="0">
                <a:solidFill>
                  <a:srgbClr val="212529"/>
                </a:solidFill>
                <a:effectLst/>
                <a:cs typeface="+mn-lt"/>
              </a:rPr>
              <a:t>Multiple threads within a process share the same data space and can, therefore, share information or communicate with each other more easily than if they were separate processes.</a:t>
            </a:r>
            <a:endParaRPr lang="en-US" b="0" i="0" dirty="0">
              <a:solidFill>
                <a:srgbClr val="212529"/>
              </a:solidFill>
              <a:effectLst/>
              <a:cs typeface="+mn-lt"/>
            </a:endParaRPr>
          </a:p>
          <a:p>
            <a:pPr marL="285750" indent="-285750" algn="l">
              <a:buFont typeface="Arial" panose="020B0604020202020204" pitchFamily="34" charset="0"/>
              <a:buChar char="•"/>
            </a:pPr>
            <a:endParaRPr lang="en-US" b="0" i="0" dirty="0">
              <a:solidFill>
                <a:srgbClr val="212529"/>
              </a:solidFill>
              <a:effectLst/>
              <a:cs typeface="+mn-lt"/>
            </a:endParaRPr>
          </a:p>
          <a:p>
            <a:pPr marL="285750" indent="-285750" algn="l">
              <a:buFont typeface="Arial" panose="020B0604020202020204" pitchFamily="34" charset="0"/>
              <a:buChar char="•"/>
            </a:pPr>
            <a:r>
              <a:rPr lang="en-US" b="0" i="0" dirty="0">
                <a:solidFill>
                  <a:srgbClr val="212529"/>
                </a:solidFill>
                <a:effectLst/>
                <a:cs typeface="+mn-lt"/>
              </a:rPr>
              <a:t>Threads do not require much memory overhead; they are cheaper than processes in terms of memory requirements.</a:t>
            </a:r>
            <a:endParaRPr lang="en-US" b="0" i="0" dirty="0">
              <a:solidFill>
                <a:srgbClr val="212529"/>
              </a:solidFill>
              <a:effectLst/>
              <a:cs typeface="+mn-lt"/>
            </a:endParaRPr>
          </a:p>
          <a:p>
            <a:pPr marL="285750" indent="-285750" algn="l">
              <a:buFont typeface="Arial" panose="020B0604020202020204" pitchFamily="34" charset="0"/>
              <a:buChar char="•"/>
            </a:pPr>
            <a:endParaRPr lang="en-US" b="0" i="0" dirty="0">
              <a:solidFill>
                <a:srgbClr val="212529"/>
              </a:solidFill>
              <a:effectLst/>
              <a:cs typeface="+mn-lt"/>
            </a:endParaRPr>
          </a:p>
          <a:p>
            <a:pPr marL="285750" indent="-285750" algn="l">
              <a:buFont typeface="Arial" panose="020B0604020202020204" pitchFamily="34" charset="0"/>
              <a:buChar char="•"/>
            </a:pPr>
            <a:r>
              <a:rPr lang="en-US" b="0" i="0" dirty="0">
                <a:solidFill>
                  <a:srgbClr val="212529"/>
                </a:solidFill>
                <a:effectLst/>
                <a:cs typeface="+mn-lt"/>
              </a:rPr>
              <a:t>Multithreaded programs can run faster on computer systems with multiple CPUs because these threads can be executed concurrently.</a:t>
            </a:r>
            <a:endParaRPr lang="en-US" b="0" i="0" dirty="0">
              <a:solidFill>
                <a:srgbClr val="212529"/>
              </a:solidFill>
              <a:effectLst/>
              <a:cs typeface="+mn-lt"/>
            </a:endParaRPr>
          </a:p>
        </p:txBody>
      </p:sp>
      <p:sp>
        <p:nvSpPr>
          <p:cNvPr id="10" name="TextBox 9"/>
          <p:cNvSpPr txBox="1"/>
          <p:nvPr/>
        </p:nvSpPr>
        <p:spPr>
          <a:xfrm>
            <a:off x="358774" y="4807465"/>
            <a:ext cx="11490326" cy="1200329"/>
          </a:xfrm>
          <a:prstGeom prst="rect">
            <a:avLst/>
          </a:prstGeom>
          <a:noFill/>
        </p:spPr>
        <p:txBody>
          <a:bodyPr wrap="square">
            <a:spAutoFit/>
          </a:bodyPr>
          <a:lstStyle/>
          <a:p>
            <a:r>
              <a:rPr lang="en-IN" dirty="0"/>
              <a:t>Multithreading in python:</a:t>
            </a:r>
            <a:endParaRPr lang="en-IN" dirty="0"/>
          </a:p>
          <a:p>
            <a:endParaRPr lang="en-IN" dirty="0"/>
          </a:p>
          <a:p>
            <a:r>
              <a:rPr lang="en-IN" dirty="0"/>
              <a:t>For performing multithreading in Python threading module is used. The threading  module provides several functions/methods to implement multithreading easily in python.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6" name="TextBox 5"/>
          <p:cNvSpPr txBox="1"/>
          <p:nvPr/>
        </p:nvSpPr>
        <p:spPr>
          <a:xfrm>
            <a:off x="347284" y="1252568"/>
            <a:ext cx="4809265" cy="5355312"/>
          </a:xfrm>
          <a:prstGeom prst="rect">
            <a:avLst/>
          </a:prstGeom>
          <a:noFill/>
        </p:spPr>
        <p:txBody>
          <a:bodyPr wrap="none" rtlCol="0">
            <a:spAutoFit/>
          </a:bodyPr>
          <a:lstStyle/>
          <a:p>
            <a:r>
              <a:rPr lang="en-US" dirty="0"/>
              <a:t>import time</a:t>
            </a:r>
            <a:endParaRPr lang="en-US" dirty="0"/>
          </a:p>
          <a:p>
            <a:r>
              <a:rPr lang="en-US" dirty="0"/>
              <a:t>import threading</a:t>
            </a:r>
            <a:endParaRPr lang="en-US" dirty="0"/>
          </a:p>
          <a:p>
            <a:endParaRPr lang="en-US" dirty="0"/>
          </a:p>
          <a:p>
            <a:r>
              <a:rPr lang="en-US" dirty="0"/>
              <a:t>def thread1(</a:t>
            </a:r>
            <a:r>
              <a:rPr lang="en-US" dirty="0" err="1"/>
              <a:t>i</a:t>
            </a:r>
            <a:r>
              <a:rPr lang="en-US" dirty="0"/>
              <a:t>):</a:t>
            </a:r>
            <a:endParaRPr lang="en-US" dirty="0"/>
          </a:p>
          <a:p>
            <a:r>
              <a:rPr lang="en-US" dirty="0"/>
              <a:t>    </a:t>
            </a:r>
            <a:r>
              <a:rPr lang="en-US" dirty="0" err="1"/>
              <a:t>time.sleep</a:t>
            </a:r>
            <a:r>
              <a:rPr lang="en-US" dirty="0"/>
              <a:t>(3)</a:t>
            </a:r>
            <a:endParaRPr lang="en-US" dirty="0"/>
          </a:p>
          <a:p>
            <a:r>
              <a:rPr lang="en-US" dirty="0"/>
              <a:t>    print('No. printed by Thread 1: %d' %</a:t>
            </a:r>
            <a:r>
              <a:rPr lang="en-US" dirty="0" err="1"/>
              <a:t>i</a:t>
            </a:r>
            <a:r>
              <a:rPr lang="en-US" dirty="0"/>
              <a:t>)</a:t>
            </a:r>
            <a:endParaRPr lang="en-US" dirty="0"/>
          </a:p>
          <a:p>
            <a:endParaRPr lang="en-US" dirty="0"/>
          </a:p>
          <a:p>
            <a:r>
              <a:rPr lang="en-US" dirty="0"/>
              <a:t>def thread2(</a:t>
            </a:r>
            <a:r>
              <a:rPr lang="en-US" dirty="0" err="1"/>
              <a:t>i</a:t>
            </a:r>
            <a:r>
              <a:rPr lang="en-US" dirty="0"/>
              <a:t>):</a:t>
            </a:r>
            <a:endParaRPr lang="en-US" dirty="0"/>
          </a:p>
          <a:p>
            <a:r>
              <a:rPr lang="en-US" dirty="0"/>
              <a:t>    print('No. printed by Thread 2: %d' %</a:t>
            </a:r>
            <a:r>
              <a:rPr lang="en-US" dirty="0" err="1"/>
              <a:t>i</a:t>
            </a:r>
            <a:r>
              <a:rPr lang="en-US" dirty="0"/>
              <a:t>)</a:t>
            </a:r>
            <a:endParaRPr lang="en-US" dirty="0"/>
          </a:p>
          <a:p>
            <a:r>
              <a:rPr lang="en-US" dirty="0"/>
              <a:t>    </a:t>
            </a:r>
            <a:endParaRPr lang="en-US" dirty="0"/>
          </a:p>
          <a:p>
            <a:r>
              <a:rPr lang="en-US" dirty="0"/>
              <a:t>t1 = </a:t>
            </a:r>
            <a:r>
              <a:rPr lang="en-US" dirty="0" err="1"/>
              <a:t>threading.Thread</a:t>
            </a:r>
            <a:r>
              <a:rPr lang="en-US" dirty="0"/>
              <a:t>(target=thread1, </a:t>
            </a:r>
            <a:r>
              <a:rPr lang="en-US" dirty="0" err="1"/>
              <a:t>args</a:t>
            </a:r>
            <a:r>
              <a:rPr lang="en-US" dirty="0"/>
              <a:t>=(10,))</a:t>
            </a:r>
            <a:endParaRPr lang="en-US" dirty="0"/>
          </a:p>
          <a:p>
            <a:r>
              <a:rPr lang="en-US" dirty="0"/>
              <a:t>t2 = </a:t>
            </a:r>
            <a:r>
              <a:rPr lang="en-US" dirty="0" err="1"/>
              <a:t>threading.Thread</a:t>
            </a:r>
            <a:r>
              <a:rPr lang="en-US" dirty="0"/>
              <a:t>(target=thread2, </a:t>
            </a:r>
            <a:r>
              <a:rPr lang="en-US" dirty="0" err="1"/>
              <a:t>args</a:t>
            </a:r>
            <a:r>
              <a:rPr lang="en-US" dirty="0"/>
              <a:t>=(12,))</a:t>
            </a:r>
            <a:endParaRPr lang="en-US" dirty="0"/>
          </a:p>
          <a:p>
            <a:r>
              <a:rPr lang="en-US" dirty="0"/>
              <a:t># start the threads</a:t>
            </a:r>
            <a:endParaRPr lang="en-US" dirty="0"/>
          </a:p>
          <a:p>
            <a:r>
              <a:rPr lang="en-US" dirty="0"/>
              <a:t>t1.start()</a:t>
            </a:r>
            <a:endParaRPr lang="en-US" dirty="0"/>
          </a:p>
          <a:p>
            <a:r>
              <a:rPr lang="en-US" dirty="0"/>
              <a:t>t2.start()</a:t>
            </a:r>
            <a:endParaRPr lang="en-US" dirty="0"/>
          </a:p>
          <a:p>
            <a:r>
              <a:rPr lang="en-US" dirty="0"/>
              <a:t># join the main thread</a:t>
            </a:r>
            <a:endParaRPr lang="en-US" dirty="0"/>
          </a:p>
          <a:p>
            <a:r>
              <a:rPr lang="en-US" dirty="0"/>
              <a:t>t1.join()</a:t>
            </a:r>
            <a:endParaRPr lang="en-US" dirty="0"/>
          </a:p>
          <a:p>
            <a:r>
              <a:rPr lang="en-US" dirty="0"/>
              <a:t>t2.join()</a:t>
            </a:r>
            <a:endParaRPr lang="en-US"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10" name="TextBox 9"/>
          <p:cNvSpPr txBox="1"/>
          <p:nvPr/>
        </p:nvSpPr>
        <p:spPr>
          <a:xfrm>
            <a:off x="347284" y="1220878"/>
            <a:ext cx="11717716" cy="5078313"/>
          </a:xfrm>
          <a:prstGeom prst="rect">
            <a:avLst/>
          </a:prstGeom>
          <a:noFill/>
        </p:spPr>
        <p:txBody>
          <a:bodyPr wrap="square">
            <a:spAutoFit/>
          </a:bodyPr>
          <a:lstStyle/>
          <a:p>
            <a:pPr fontAlgn="base"/>
            <a:r>
              <a:rPr lang="en-IN" sz="1800" dirty="0"/>
              <a:t>To import the threading module, include the statement   </a:t>
            </a:r>
            <a:endParaRPr lang="en-IN" sz="1800" dirty="0"/>
          </a:p>
          <a:p>
            <a:pPr fontAlgn="base"/>
            <a:r>
              <a:rPr lang="en-IN" sz="1800" dirty="0"/>
              <a:t>           import threading</a:t>
            </a:r>
            <a:endParaRPr lang="en-IN" sz="1800" dirty="0"/>
          </a:p>
          <a:p>
            <a:pPr fontAlgn="base"/>
            <a:endParaRPr lang="en-IN" sz="1800" dirty="0"/>
          </a:p>
          <a:p>
            <a:pPr fontAlgn="base"/>
            <a:r>
              <a:rPr lang="en-US" sz="1800" dirty="0"/>
              <a:t>To create a new thread, we create an object of the Thread class</a:t>
            </a:r>
            <a:endParaRPr lang="en-US" sz="1800" dirty="0"/>
          </a:p>
          <a:p>
            <a:r>
              <a:rPr lang="en-US" dirty="0"/>
              <a:t>          t1 = </a:t>
            </a:r>
            <a:r>
              <a:rPr lang="en-US" dirty="0" err="1"/>
              <a:t>threading.Thread</a:t>
            </a:r>
            <a:r>
              <a:rPr lang="en-US" dirty="0"/>
              <a:t>(target=thread1, </a:t>
            </a:r>
            <a:r>
              <a:rPr lang="en-US" dirty="0" err="1"/>
              <a:t>args</a:t>
            </a:r>
            <a:r>
              <a:rPr lang="en-US" dirty="0"/>
              <a:t>=(10,))</a:t>
            </a:r>
            <a:endParaRPr lang="en-US" dirty="0"/>
          </a:p>
          <a:p>
            <a:r>
              <a:rPr lang="en-US" dirty="0"/>
              <a:t>          t2 = </a:t>
            </a:r>
            <a:r>
              <a:rPr lang="en-US" dirty="0" err="1"/>
              <a:t>threading.Thread</a:t>
            </a:r>
            <a:r>
              <a:rPr lang="en-US" dirty="0"/>
              <a:t>(target=thread2, </a:t>
            </a:r>
            <a:r>
              <a:rPr lang="en-US" dirty="0" err="1"/>
              <a:t>args</a:t>
            </a:r>
            <a:r>
              <a:rPr lang="en-US" dirty="0"/>
              <a:t>=(12,))</a:t>
            </a:r>
            <a:endParaRPr lang="en-US" dirty="0"/>
          </a:p>
          <a:p>
            <a:endParaRPr lang="en-US" dirty="0"/>
          </a:p>
          <a:p>
            <a:r>
              <a:rPr lang="en-US" dirty="0"/>
              <a:t>target  : The function which will be executed by the thread.</a:t>
            </a:r>
            <a:endParaRPr lang="en-US" dirty="0"/>
          </a:p>
          <a:p>
            <a:r>
              <a:rPr lang="en-US" dirty="0" err="1"/>
              <a:t>args</a:t>
            </a:r>
            <a:r>
              <a:rPr lang="en-US" dirty="0"/>
              <a:t>     : The arguments to be passed to the target function. We can pass multiple arguments separated by a comma.</a:t>
            </a:r>
            <a:endParaRPr lang="en-US" dirty="0"/>
          </a:p>
          <a:p>
            <a:endParaRPr lang="en-US" dirty="0"/>
          </a:p>
          <a:p>
            <a:r>
              <a:rPr lang="en-US" dirty="0"/>
              <a:t>To start a thread, we have used the start() method of the Thread class.</a:t>
            </a:r>
            <a:endParaRPr lang="en-US" dirty="0"/>
          </a:p>
          <a:p>
            <a:r>
              <a:rPr lang="en-US" dirty="0"/>
              <a:t>            t1.start()</a:t>
            </a:r>
            <a:endParaRPr lang="en-US" dirty="0"/>
          </a:p>
          <a:p>
            <a:r>
              <a:rPr lang="en-US" dirty="0"/>
              <a:t>            t2.start()</a:t>
            </a:r>
            <a:endParaRPr lang="en-US" dirty="0"/>
          </a:p>
          <a:p>
            <a:endParaRPr lang="en-US" dirty="0"/>
          </a:p>
          <a:p>
            <a:r>
              <a:rPr lang="en-US" dirty="0"/>
              <a:t>Once the threads start, the current program (you can think of it as the main thread) also keeps on executing. In order to prevent the main program from completing its execution until the thread execution is complete, we use the join() method.</a:t>
            </a:r>
            <a:endParaRPr lang="en-US" dirty="0"/>
          </a:p>
          <a:p>
            <a:r>
              <a:rPr lang="en-US" dirty="0"/>
              <a:t>             t1.join()</a:t>
            </a:r>
            <a:endParaRPr lang="en-US" dirty="0"/>
          </a:p>
          <a:p>
            <a:r>
              <a:rPr lang="en-US" dirty="0"/>
              <a:t>             t2.join()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8" name="TextBox 7"/>
          <p:cNvSpPr txBox="1"/>
          <p:nvPr/>
        </p:nvSpPr>
        <p:spPr>
          <a:xfrm>
            <a:off x="486984" y="1608934"/>
            <a:ext cx="10245725" cy="4524315"/>
          </a:xfrm>
          <a:prstGeom prst="rect">
            <a:avLst/>
          </a:prstGeom>
          <a:noFill/>
        </p:spPr>
        <p:txBody>
          <a:bodyPr wrap="square">
            <a:spAutoFit/>
          </a:bodyPr>
          <a:lstStyle/>
          <a:p>
            <a:r>
              <a:rPr lang="en-IN" u="sng" dirty="0" err="1"/>
              <a:t>threading.active_count</a:t>
            </a:r>
            <a:r>
              <a:rPr lang="en-IN" u="sng" dirty="0"/>
              <a:t>()</a:t>
            </a:r>
            <a:endParaRPr lang="en-IN" u="sng" dirty="0"/>
          </a:p>
          <a:p>
            <a:r>
              <a:rPr lang="en-IN" dirty="0"/>
              <a:t>This function returns the number of Thread objects currently alive.</a:t>
            </a:r>
            <a:endParaRPr lang="en-IN" dirty="0"/>
          </a:p>
          <a:p>
            <a:endParaRPr lang="en-IN" dirty="0"/>
          </a:p>
          <a:p>
            <a:r>
              <a:rPr lang="en-IN" u="sng" dirty="0" err="1"/>
              <a:t>threading.current_thread</a:t>
            </a:r>
            <a:r>
              <a:rPr lang="en-IN" u="sng" dirty="0"/>
              <a:t>()</a:t>
            </a:r>
            <a:endParaRPr lang="en-IN" u="sng" dirty="0"/>
          </a:p>
          <a:p>
            <a:r>
              <a:rPr lang="en-IN" dirty="0"/>
              <a:t>This function will return the current Thread object, corresponding to the caller's thread of control</a:t>
            </a:r>
            <a:endParaRPr lang="en-IN" dirty="0"/>
          </a:p>
          <a:p>
            <a:endParaRPr lang="en-IN" dirty="0"/>
          </a:p>
          <a:p>
            <a:r>
              <a:rPr lang="en-IN" u="sng" dirty="0" err="1"/>
              <a:t>threading.get_ident</a:t>
            </a:r>
            <a:r>
              <a:rPr lang="en-IN" u="sng" dirty="0"/>
              <a:t>()</a:t>
            </a:r>
            <a:endParaRPr lang="en-IN" u="sng" dirty="0"/>
          </a:p>
          <a:p>
            <a:r>
              <a:rPr lang="en-IN" dirty="0"/>
              <a:t>This function returns the thread identifier of the current thread.</a:t>
            </a:r>
            <a:endParaRPr lang="en-IN" dirty="0"/>
          </a:p>
          <a:p>
            <a:r>
              <a:rPr lang="en-IN" dirty="0"/>
              <a:t>This is a nonzero integer value.</a:t>
            </a:r>
            <a:endParaRPr lang="en-IN" dirty="0"/>
          </a:p>
          <a:p>
            <a:r>
              <a:rPr lang="en-IN" dirty="0"/>
              <a:t>If we started the thread, then this method will return its identifier,</a:t>
            </a:r>
            <a:endParaRPr lang="en-IN" dirty="0"/>
          </a:p>
          <a:p>
            <a:r>
              <a:rPr lang="en-IN" dirty="0"/>
              <a:t>otherwise, it will return None.</a:t>
            </a:r>
            <a:endParaRPr lang="en-IN" dirty="0"/>
          </a:p>
          <a:p>
            <a:endParaRPr lang="en-IN" dirty="0"/>
          </a:p>
          <a:p>
            <a:r>
              <a:rPr lang="en-US" u="sng" dirty="0" err="1"/>
              <a:t>threading.main_thread</a:t>
            </a:r>
            <a:r>
              <a:rPr lang="en-US" u="sng" dirty="0"/>
              <a:t>()</a:t>
            </a:r>
            <a:endParaRPr lang="en-US" u="sng" dirty="0"/>
          </a:p>
          <a:p>
            <a:r>
              <a:rPr lang="en-US" dirty="0"/>
              <a:t>This method returns the main Thread object.</a:t>
            </a:r>
            <a:endParaRPr lang="en-US" dirty="0"/>
          </a:p>
          <a:p>
            <a:r>
              <a:rPr lang="en-US" dirty="0"/>
              <a:t>In normal conditions, the main thread is the thread from which the python interpreter was started.</a:t>
            </a:r>
            <a:endParaRPr lang="en-US"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450850" y="1608934"/>
            <a:ext cx="11290300" cy="4247317"/>
          </a:xfrm>
          <a:prstGeom prst="rect">
            <a:avLst/>
          </a:prstGeom>
          <a:noFill/>
        </p:spPr>
        <p:txBody>
          <a:bodyPr wrap="square">
            <a:spAutoFit/>
          </a:bodyPr>
          <a:lstStyle/>
          <a:p>
            <a:r>
              <a:rPr lang="en-IN" u="sng" dirty="0" err="1"/>
              <a:t>threading.enumerate</a:t>
            </a:r>
            <a:r>
              <a:rPr lang="en-IN" u="sng" dirty="0"/>
              <a:t>()</a:t>
            </a:r>
            <a:endParaRPr lang="en-IN" u="sng" dirty="0"/>
          </a:p>
          <a:p>
            <a:r>
              <a:rPr lang="en-IN" dirty="0"/>
              <a:t>This method returns a list of all Thread objects currently alive.</a:t>
            </a:r>
            <a:endParaRPr lang="en-IN" dirty="0"/>
          </a:p>
          <a:p>
            <a:r>
              <a:rPr lang="en-IN" dirty="0"/>
              <a:t>The list includes daemonic threads(when the program quits, all the daemon threads associated with it are killed automatically),</a:t>
            </a:r>
            <a:endParaRPr lang="en-IN" dirty="0"/>
          </a:p>
          <a:p>
            <a:r>
              <a:rPr lang="en-IN" dirty="0"/>
              <a:t>dummy thread objects created by the current thread, and the main thread.</a:t>
            </a:r>
            <a:endParaRPr lang="en-IN" dirty="0"/>
          </a:p>
          <a:p>
            <a:r>
              <a:rPr lang="en-IN" dirty="0"/>
              <a:t>Terminated threads and threads that have not yet been started are not present in this list.</a:t>
            </a:r>
            <a:endParaRPr lang="en-IN" dirty="0"/>
          </a:p>
          <a:p>
            <a:endParaRPr lang="en-IN" dirty="0"/>
          </a:p>
          <a:p>
            <a:r>
              <a:rPr lang="en-IN" u="sng" dirty="0" err="1"/>
              <a:t>threading.stack_size</a:t>
            </a:r>
            <a:r>
              <a:rPr lang="en-IN" u="sng" dirty="0"/>
              <a:t>([size])</a:t>
            </a:r>
            <a:endParaRPr lang="en-IN" u="sng" dirty="0"/>
          </a:p>
          <a:p>
            <a:r>
              <a:rPr lang="en-IN" dirty="0"/>
              <a:t>This method returns the thread stack size utilised when creating new threads.</a:t>
            </a:r>
            <a:endParaRPr lang="en-IN" dirty="0"/>
          </a:p>
          <a:p>
            <a:r>
              <a:rPr lang="en-IN" dirty="0"/>
              <a:t>The size argument is optional and can be used to set the stack size to be used for creating subsequent threads,</a:t>
            </a:r>
            <a:endParaRPr lang="en-IN" dirty="0"/>
          </a:p>
          <a:p>
            <a:r>
              <a:rPr lang="en-IN" dirty="0"/>
              <a:t>and must be 0 or a positive integer (D=default value is 0).</a:t>
            </a:r>
            <a:endParaRPr lang="en-IN" dirty="0"/>
          </a:p>
          <a:p>
            <a:endParaRPr lang="en-IN" dirty="0"/>
          </a:p>
          <a:p>
            <a:r>
              <a:rPr lang="en-IN" dirty="0"/>
              <a:t>If changing the thread stack size is unsupported, a </a:t>
            </a:r>
            <a:r>
              <a:rPr lang="en-IN" dirty="0" err="1"/>
              <a:t>RuntimeError</a:t>
            </a:r>
            <a:r>
              <a:rPr lang="en-IN" dirty="0"/>
              <a:t> is raised.</a:t>
            </a:r>
            <a:endParaRPr lang="en-IN" dirty="0"/>
          </a:p>
          <a:p>
            <a:r>
              <a:rPr lang="en-IN" dirty="0"/>
              <a:t>If the specified stack size is invalid, a </a:t>
            </a:r>
            <a:r>
              <a:rPr lang="en-IN" dirty="0" err="1"/>
              <a:t>ValueError</a:t>
            </a:r>
            <a:r>
              <a:rPr lang="en-IN" dirty="0"/>
              <a:t> is raised.</a:t>
            </a:r>
            <a:endParaRPr lang="en-IN" dirty="0"/>
          </a:p>
          <a:p>
            <a:r>
              <a:rPr lang="en-IN" dirty="0"/>
              <a:t>Currently 32 KiB is the minimum stack size which is supported to provide enough stack space for the interpreter.</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587374" y="1220878"/>
            <a:ext cx="9877425" cy="5078313"/>
          </a:xfrm>
          <a:prstGeom prst="rect">
            <a:avLst/>
          </a:prstGeom>
          <a:noFill/>
        </p:spPr>
        <p:txBody>
          <a:bodyPr wrap="square">
            <a:spAutoFit/>
          </a:bodyPr>
          <a:lstStyle/>
          <a:p>
            <a:r>
              <a:rPr lang="en-IN" dirty="0"/>
              <a:t>import time</a:t>
            </a:r>
            <a:endParaRPr lang="en-IN" dirty="0"/>
          </a:p>
          <a:p>
            <a:r>
              <a:rPr lang="en-IN" dirty="0"/>
              <a:t>import threading</a:t>
            </a:r>
            <a:endParaRPr lang="en-IN" dirty="0"/>
          </a:p>
          <a:p>
            <a:endParaRPr lang="en-IN" dirty="0"/>
          </a:p>
          <a:p>
            <a:r>
              <a:rPr lang="en-IN" dirty="0"/>
              <a:t>def thread1(</a:t>
            </a:r>
            <a:r>
              <a:rPr lang="en-IN" dirty="0" err="1"/>
              <a:t>i</a:t>
            </a:r>
            <a:r>
              <a:rPr lang="en-IN" dirty="0"/>
              <a:t>):</a:t>
            </a:r>
            <a:endParaRPr lang="en-IN" dirty="0"/>
          </a:p>
          <a:p>
            <a:r>
              <a:rPr lang="en-IN" dirty="0"/>
              <a:t>    </a:t>
            </a:r>
            <a:r>
              <a:rPr lang="en-IN" dirty="0" err="1"/>
              <a:t>time.sleep</a:t>
            </a:r>
            <a:r>
              <a:rPr lang="en-IN" dirty="0"/>
              <a:t>(3)</a:t>
            </a:r>
            <a:endParaRPr lang="en-IN" dirty="0"/>
          </a:p>
          <a:p>
            <a:r>
              <a:rPr lang="en-IN" dirty="0"/>
              <a:t>    print('No. printed by Thread 1: %d' %</a:t>
            </a:r>
            <a:r>
              <a:rPr lang="en-IN" dirty="0" err="1"/>
              <a:t>i</a:t>
            </a:r>
            <a:r>
              <a:rPr lang="en-IN" dirty="0"/>
              <a:t>)</a:t>
            </a:r>
            <a:endParaRPr lang="en-IN" dirty="0"/>
          </a:p>
          <a:p>
            <a:r>
              <a:rPr lang="en-IN" dirty="0"/>
              <a:t>    print("</a:t>
            </a:r>
            <a:r>
              <a:rPr lang="en-IN" dirty="0" err="1"/>
              <a:t>current_thread</a:t>
            </a:r>
            <a:r>
              <a:rPr lang="en-IN" dirty="0"/>
              <a:t>() in thread1 : ", </a:t>
            </a:r>
            <a:r>
              <a:rPr lang="en-IN" dirty="0" err="1"/>
              <a:t>threading.current_thread</a:t>
            </a:r>
            <a:r>
              <a:rPr lang="en-IN" dirty="0"/>
              <a:t>())</a:t>
            </a:r>
            <a:endParaRPr lang="en-IN" dirty="0"/>
          </a:p>
          <a:p>
            <a:endParaRPr lang="en-IN" dirty="0"/>
          </a:p>
          <a:p>
            <a:r>
              <a:rPr lang="en-IN" dirty="0"/>
              <a:t>def thread2(</a:t>
            </a:r>
            <a:r>
              <a:rPr lang="en-IN" dirty="0" err="1"/>
              <a:t>i</a:t>
            </a:r>
            <a:r>
              <a:rPr lang="en-IN" dirty="0"/>
              <a:t>):</a:t>
            </a:r>
            <a:endParaRPr lang="en-IN" dirty="0"/>
          </a:p>
          <a:p>
            <a:r>
              <a:rPr lang="en-IN" dirty="0"/>
              <a:t>    print('No. printed by Thread 2: %d' %</a:t>
            </a:r>
            <a:r>
              <a:rPr lang="en-IN" dirty="0" err="1"/>
              <a:t>i</a:t>
            </a:r>
            <a:r>
              <a:rPr lang="en-IN" dirty="0"/>
              <a:t>)</a:t>
            </a:r>
            <a:endParaRPr lang="en-IN" dirty="0"/>
          </a:p>
          <a:p>
            <a:r>
              <a:rPr lang="en-IN" dirty="0"/>
              <a:t>    </a:t>
            </a:r>
            <a:endParaRPr lang="en-IN" dirty="0"/>
          </a:p>
          <a:p>
            <a:r>
              <a:rPr lang="en-IN" dirty="0"/>
              <a:t>t1 = </a:t>
            </a:r>
            <a:r>
              <a:rPr lang="en-IN" dirty="0" err="1"/>
              <a:t>threading.Thread</a:t>
            </a:r>
            <a:r>
              <a:rPr lang="en-IN" dirty="0"/>
              <a:t>(target=thread1, </a:t>
            </a:r>
            <a:r>
              <a:rPr lang="en-IN" dirty="0" err="1"/>
              <a:t>args</a:t>
            </a:r>
            <a:r>
              <a:rPr lang="en-IN" dirty="0"/>
              <a:t>=(10,))</a:t>
            </a:r>
            <a:endParaRPr lang="en-IN" dirty="0"/>
          </a:p>
          <a:p>
            <a:r>
              <a:rPr lang="en-IN" dirty="0"/>
              <a:t>t2 = </a:t>
            </a:r>
            <a:r>
              <a:rPr lang="en-IN" dirty="0" err="1"/>
              <a:t>threading.Thread</a:t>
            </a:r>
            <a:r>
              <a:rPr lang="en-IN" dirty="0"/>
              <a:t>(target=thread2, </a:t>
            </a:r>
            <a:r>
              <a:rPr lang="en-IN" dirty="0" err="1"/>
              <a:t>args</a:t>
            </a:r>
            <a:r>
              <a:rPr lang="en-IN" dirty="0"/>
              <a:t>=(12,))</a:t>
            </a:r>
            <a:endParaRPr lang="en-IN" dirty="0"/>
          </a:p>
          <a:p>
            <a:r>
              <a:rPr lang="en-IN" dirty="0"/>
              <a:t>t1.start()</a:t>
            </a:r>
            <a:endParaRPr lang="en-IN" dirty="0"/>
          </a:p>
          <a:p>
            <a:r>
              <a:rPr lang="en-IN" dirty="0"/>
              <a:t>print("</a:t>
            </a:r>
            <a:r>
              <a:rPr lang="en-IN" dirty="0" err="1"/>
              <a:t>current_thread</a:t>
            </a:r>
            <a:r>
              <a:rPr lang="en-IN" dirty="0"/>
              <a:t>() before t2 : ", </a:t>
            </a:r>
            <a:r>
              <a:rPr lang="en-IN" dirty="0" err="1"/>
              <a:t>threading.current_thread</a:t>
            </a:r>
            <a:r>
              <a:rPr lang="en-IN" dirty="0"/>
              <a:t>())</a:t>
            </a:r>
            <a:endParaRPr lang="en-IN" dirty="0"/>
          </a:p>
          <a:p>
            <a:r>
              <a:rPr lang="en-IN" dirty="0"/>
              <a:t>t2.start()</a:t>
            </a:r>
            <a:endParaRPr lang="en-IN" dirty="0"/>
          </a:p>
          <a:p>
            <a:r>
              <a:rPr lang="en-IN" dirty="0"/>
              <a:t>t1.join()</a:t>
            </a:r>
            <a:endParaRPr lang="en-IN" dirty="0"/>
          </a:p>
          <a:p>
            <a:r>
              <a:rPr lang="en-IN" dirty="0"/>
              <a:t>t2.join()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600074" y="1242631"/>
            <a:ext cx="8213725" cy="5632311"/>
          </a:xfrm>
          <a:prstGeom prst="rect">
            <a:avLst/>
          </a:prstGeom>
          <a:noFill/>
        </p:spPr>
        <p:txBody>
          <a:bodyPr wrap="square">
            <a:spAutoFit/>
          </a:bodyPr>
          <a:lstStyle/>
          <a:p>
            <a:r>
              <a:rPr lang="en-IN" dirty="0"/>
              <a:t>import time</a:t>
            </a:r>
            <a:endParaRPr lang="en-IN" dirty="0"/>
          </a:p>
          <a:p>
            <a:r>
              <a:rPr lang="en-IN" dirty="0"/>
              <a:t>import threading</a:t>
            </a:r>
            <a:endParaRPr lang="en-IN" dirty="0"/>
          </a:p>
          <a:p>
            <a:endParaRPr lang="en-IN" dirty="0"/>
          </a:p>
          <a:p>
            <a:r>
              <a:rPr lang="en-IN" dirty="0"/>
              <a:t>def thread1(</a:t>
            </a:r>
            <a:r>
              <a:rPr lang="en-IN" dirty="0" err="1"/>
              <a:t>i</a:t>
            </a:r>
            <a:r>
              <a:rPr lang="en-IN" dirty="0"/>
              <a:t>):</a:t>
            </a:r>
            <a:endParaRPr lang="en-IN" dirty="0"/>
          </a:p>
          <a:p>
            <a:r>
              <a:rPr lang="en-IN" dirty="0"/>
              <a:t>    </a:t>
            </a:r>
            <a:r>
              <a:rPr lang="en-IN" dirty="0" err="1"/>
              <a:t>time.sleep</a:t>
            </a:r>
            <a:r>
              <a:rPr lang="en-IN" dirty="0"/>
              <a:t>(3)</a:t>
            </a:r>
            <a:endParaRPr lang="en-IN" dirty="0"/>
          </a:p>
          <a:p>
            <a:r>
              <a:rPr lang="en-IN" dirty="0"/>
              <a:t>    print('No. printed by Thread 1: %d' %</a:t>
            </a:r>
            <a:r>
              <a:rPr lang="en-IN" dirty="0" err="1"/>
              <a:t>i</a:t>
            </a:r>
            <a:r>
              <a:rPr lang="en-IN" dirty="0"/>
              <a:t>)</a:t>
            </a:r>
            <a:endParaRPr lang="en-IN" dirty="0"/>
          </a:p>
          <a:p>
            <a:r>
              <a:rPr lang="en-IN" dirty="0"/>
              <a:t>    print(" </a:t>
            </a:r>
            <a:r>
              <a:rPr lang="en-IN" dirty="0" err="1"/>
              <a:t>get_ident</a:t>
            </a:r>
            <a:r>
              <a:rPr lang="en-IN" dirty="0"/>
              <a:t>() in thread 1 : ", </a:t>
            </a:r>
            <a:r>
              <a:rPr lang="en-IN" dirty="0" err="1"/>
              <a:t>threading.get_ident</a:t>
            </a:r>
            <a:r>
              <a:rPr lang="en-IN" dirty="0"/>
              <a:t>())</a:t>
            </a:r>
            <a:endParaRPr lang="en-IN" dirty="0"/>
          </a:p>
          <a:p>
            <a:endParaRPr lang="en-IN" dirty="0"/>
          </a:p>
          <a:p>
            <a:r>
              <a:rPr lang="en-IN" dirty="0"/>
              <a:t>def thread2(</a:t>
            </a:r>
            <a:r>
              <a:rPr lang="en-IN" dirty="0" err="1"/>
              <a:t>i</a:t>
            </a:r>
            <a:r>
              <a:rPr lang="en-IN" dirty="0"/>
              <a:t>):</a:t>
            </a:r>
            <a:endParaRPr lang="en-IN" dirty="0"/>
          </a:p>
          <a:p>
            <a:r>
              <a:rPr lang="en-IN" dirty="0"/>
              <a:t>    print('No. printed by Thread 2: %d' %</a:t>
            </a:r>
            <a:r>
              <a:rPr lang="en-IN" dirty="0" err="1"/>
              <a:t>i</a:t>
            </a:r>
            <a:r>
              <a:rPr lang="en-IN" dirty="0"/>
              <a:t>)</a:t>
            </a:r>
            <a:endParaRPr lang="en-IN" dirty="0"/>
          </a:p>
          <a:p>
            <a:r>
              <a:rPr lang="en-IN" dirty="0"/>
              <a:t>    </a:t>
            </a:r>
            <a:endParaRPr lang="en-IN" dirty="0"/>
          </a:p>
          <a:p>
            <a:r>
              <a:rPr lang="en-IN" dirty="0"/>
              <a:t>t1 = </a:t>
            </a:r>
            <a:r>
              <a:rPr lang="en-IN" dirty="0" err="1"/>
              <a:t>threading.Thread</a:t>
            </a:r>
            <a:r>
              <a:rPr lang="en-IN" dirty="0"/>
              <a:t>(target=thread1, </a:t>
            </a:r>
            <a:r>
              <a:rPr lang="en-IN" dirty="0" err="1"/>
              <a:t>args</a:t>
            </a:r>
            <a:r>
              <a:rPr lang="en-IN" dirty="0"/>
              <a:t>=(10,))</a:t>
            </a:r>
            <a:endParaRPr lang="en-IN" dirty="0"/>
          </a:p>
          <a:p>
            <a:r>
              <a:rPr lang="en-IN" dirty="0"/>
              <a:t>t2 = </a:t>
            </a:r>
            <a:r>
              <a:rPr lang="en-IN" dirty="0" err="1"/>
              <a:t>threading.Thread</a:t>
            </a:r>
            <a:r>
              <a:rPr lang="en-IN" dirty="0"/>
              <a:t>(target=thread2, </a:t>
            </a:r>
            <a:r>
              <a:rPr lang="en-IN" dirty="0" err="1"/>
              <a:t>args</a:t>
            </a:r>
            <a:r>
              <a:rPr lang="en-IN" dirty="0"/>
              <a:t>=(12,))</a:t>
            </a:r>
            <a:endParaRPr lang="en-IN" dirty="0"/>
          </a:p>
          <a:p>
            <a:r>
              <a:rPr lang="en-IN" dirty="0"/>
              <a:t>t1.start()</a:t>
            </a:r>
            <a:endParaRPr lang="en-IN" dirty="0"/>
          </a:p>
          <a:p>
            <a:r>
              <a:rPr lang="en-IN" dirty="0"/>
              <a:t>print(" </a:t>
            </a:r>
            <a:r>
              <a:rPr lang="en-IN" dirty="0" err="1"/>
              <a:t>get_ident</a:t>
            </a:r>
            <a:r>
              <a:rPr lang="en-IN" dirty="0"/>
              <a:t>() before t2 : ", </a:t>
            </a:r>
            <a:r>
              <a:rPr lang="en-IN" dirty="0" err="1"/>
              <a:t>threading.get_ident</a:t>
            </a:r>
            <a:r>
              <a:rPr lang="en-IN" dirty="0"/>
              <a:t>())</a:t>
            </a:r>
            <a:endParaRPr lang="en-IN" dirty="0"/>
          </a:p>
          <a:p>
            <a:endParaRPr lang="en-IN" dirty="0"/>
          </a:p>
          <a:p>
            <a:r>
              <a:rPr lang="en-IN" dirty="0"/>
              <a:t>t2.start()</a:t>
            </a:r>
            <a:endParaRPr lang="en-IN" dirty="0"/>
          </a:p>
          <a:p>
            <a:endParaRPr lang="en-IN" dirty="0"/>
          </a:p>
          <a:p>
            <a:r>
              <a:rPr lang="en-IN" dirty="0"/>
              <a:t>t1.join()</a:t>
            </a:r>
            <a:endParaRPr lang="en-IN" dirty="0"/>
          </a:p>
          <a:p>
            <a:r>
              <a:rPr lang="en-IN" dirty="0"/>
              <a:t>t2.join()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486984" y="1474044"/>
            <a:ext cx="6102350" cy="5078313"/>
          </a:xfrm>
          <a:prstGeom prst="rect">
            <a:avLst/>
          </a:prstGeom>
          <a:noFill/>
        </p:spPr>
        <p:txBody>
          <a:bodyPr wrap="square">
            <a:spAutoFit/>
          </a:bodyPr>
          <a:lstStyle/>
          <a:p>
            <a:r>
              <a:rPr lang="en-IN" dirty="0"/>
              <a:t>import time</a:t>
            </a:r>
            <a:endParaRPr lang="en-IN" dirty="0"/>
          </a:p>
          <a:p>
            <a:r>
              <a:rPr lang="en-IN" dirty="0"/>
              <a:t>import threading</a:t>
            </a:r>
            <a:endParaRPr lang="en-IN" dirty="0"/>
          </a:p>
          <a:p>
            <a:endParaRPr lang="en-IN" dirty="0"/>
          </a:p>
          <a:p>
            <a:r>
              <a:rPr lang="en-IN" dirty="0"/>
              <a:t>def thread1(</a:t>
            </a:r>
            <a:r>
              <a:rPr lang="en-IN" dirty="0" err="1"/>
              <a:t>i</a:t>
            </a:r>
            <a:r>
              <a:rPr lang="en-IN" dirty="0"/>
              <a:t>):</a:t>
            </a:r>
            <a:endParaRPr lang="en-IN" dirty="0"/>
          </a:p>
          <a:p>
            <a:r>
              <a:rPr lang="en-IN" dirty="0"/>
              <a:t>    </a:t>
            </a:r>
            <a:r>
              <a:rPr lang="en-IN" dirty="0" err="1"/>
              <a:t>time.sleep</a:t>
            </a:r>
            <a:r>
              <a:rPr lang="en-IN" dirty="0"/>
              <a:t>(3)</a:t>
            </a:r>
            <a:endParaRPr lang="en-IN" dirty="0"/>
          </a:p>
          <a:p>
            <a:r>
              <a:rPr lang="en-IN" dirty="0"/>
              <a:t>    print('No. printed by Thread 1: %d' %</a:t>
            </a:r>
            <a:r>
              <a:rPr lang="en-IN" dirty="0" err="1"/>
              <a:t>i</a:t>
            </a:r>
            <a:r>
              <a:rPr lang="en-IN" dirty="0"/>
              <a:t>)</a:t>
            </a:r>
            <a:endParaRPr lang="en-IN" dirty="0"/>
          </a:p>
          <a:p>
            <a:r>
              <a:rPr lang="en-IN" dirty="0"/>
              <a:t>    print("</a:t>
            </a:r>
            <a:r>
              <a:rPr lang="en-IN" dirty="0" err="1"/>
              <a:t>active_count</a:t>
            </a:r>
            <a:r>
              <a:rPr lang="en-IN" dirty="0"/>
              <a:t>() in thread1 : ", </a:t>
            </a:r>
            <a:r>
              <a:rPr lang="en-IN" dirty="0" err="1"/>
              <a:t>threading.active_count</a:t>
            </a:r>
            <a:r>
              <a:rPr lang="en-IN" dirty="0"/>
              <a:t>())</a:t>
            </a:r>
            <a:endParaRPr lang="en-IN" dirty="0"/>
          </a:p>
          <a:p>
            <a:endParaRPr lang="en-IN" dirty="0"/>
          </a:p>
          <a:p>
            <a:r>
              <a:rPr lang="en-IN" dirty="0"/>
              <a:t>def thread2(</a:t>
            </a:r>
            <a:r>
              <a:rPr lang="en-IN" dirty="0" err="1"/>
              <a:t>i</a:t>
            </a:r>
            <a:r>
              <a:rPr lang="en-IN" dirty="0"/>
              <a:t>):</a:t>
            </a:r>
            <a:endParaRPr lang="en-IN" dirty="0"/>
          </a:p>
          <a:p>
            <a:r>
              <a:rPr lang="en-IN" dirty="0"/>
              <a:t>    print('No. printed by Thread 2: %d' %</a:t>
            </a:r>
            <a:r>
              <a:rPr lang="en-IN" dirty="0" err="1"/>
              <a:t>i</a:t>
            </a:r>
            <a:r>
              <a:rPr lang="en-IN" dirty="0"/>
              <a:t>)</a:t>
            </a:r>
            <a:endParaRPr lang="en-IN" dirty="0"/>
          </a:p>
          <a:p>
            <a:r>
              <a:rPr lang="en-IN" dirty="0"/>
              <a:t>    </a:t>
            </a:r>
            <a:endParaRPr lang="en-IN" dirty="0"/>
          </a:p>
          <a:p>
            <a:r>
              <a:rPr lang="en-IN" dirty="0"/>
              <a:t>t1 = </a:t>
            </a:r>
            <a:r>
              <a:rPr lang="en-IN" dirty="0" err="1"/>
              <a:t>threading.Thread</a:t>
            </a:r>
            <a:r>
              <a:rPr lang="en-IN" dirty="0"/>
              <a:t>(target=thread1, </a:t>
            </a:r>
            <a:r>
              <a:rPr lang="en-IN" dirty="0" err="1"/>
              <a:t>args</a:t>
            </a:r>
            <a:r>
              <a:rPr lang="en-IN" dirty="0"/>
              <a:t>=(10,))</a:t>
            </a:r>
            <a:endParaRPr lang="en-IN" dirty="0"/>
          </a:p>
          <a:p>
            <a:r>
              <a:rPr lang="en-IN" dirty="0"/>
              <a:t>t2 = </a:t>
            </a:r>
            <a:r>
              <a:rPr lang="en-IN" dirty="0" err="1"/>
              <a:t>threading.Thread</a:t>
            </a:r>
            <a:r>
              <a:rPr lang="en-IN" dirty="0"/>
              <a:t>(target=thread2, </a:t>
            </a:r>
            <a:r>
              <a:rPr lang="en-IN" dirty="0" err="1"/>
              <a:t>args</a:t>
            </a:r>
            <a:r>
              <a:rPr lang="en-IN" dirty="0"/>
              <a:t>=(12,))</a:t>
            </a:r>
            <a:endParaRPr lang="en-IN" dirty="0"/>
          </a:p>
          <a:p>
            <a:r>
              <a:rPr lang="en-IN" dirty="0"/>
              <a:t>t1.start()</a:t>
            </a:r>
            <a:endParaRPr lang="en-IN" dirty="0"/>
          </a:p>
          <a:p>
            <a:r>
              <a:rPr lang="en-IN" dirty="0"/>
              <a:t>t2.start()</a:t>
            </a:r>
            <a:endParaRPr lang="en-IN" dirty="0"/>
          </a:p>
          <a:p>
            <a:r>
              <a:rPr lang="en-IN" dirty="0"/>
              <a:t>print("</a:t>
            </a:r>
            <a:r>
              <a:rPr lang="en-IN" dirty="0" err="1"/>
              <a:t>active_count</a:t>
            </a:r>
            <a:r>
              <a:rPr lang="en-IN" dirty="0"/>
              <a:t>() in main : ", </a:t>
            </a:r>
            <a:r>
              <a:rPr lang="en-IN" dirty="0" err="1"/>
              <a:t>threading.active_count</a:t>
            </a:r>
            <a:r>
              <a:rPr lang="en-IN" dirty="0"/>
              <a:t>())</a:t>
            </a:r>
            <a:endParaRPr lang="en-IN" dirty="0"/>
          </a:p>
          <a:p>
            <a:r>
              <a:rPr lang="en-IN" dirty="0"/>
              <a:t>t1.join()</a:t>
            </a:r>
            <a:endParaRPr lang="en-IN" dirty="0"/>
          </a:p>
          <a:p>
            <a:r>
              <a:rPr lang="en-IN" dirty="0"/>
              <a:t>t2.join()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3313569" y="1502688"/>
            <a:ext cx="4344531" cy="5355312"/>
          </a:xfrm>
          <a:prstGeom prst="rect">
            <a:avLst/>
          </a:prstGeom>
          <a:noFill/>
        </p:spPr>
        <p:txBody>
          <a:bodyPr wrap="square">
            <a:spAutoFit/>
          </a:bodyPr>
          <a:lstStyle/>
          <a:p>
            <a:r>
              <a:rPr lang="en-IN" dirty="0"/>
              <a:t>from threading import * </a:t>
            </a:r>
            <a:endParaRPr lang="en-IN" dirty="0"/>
          </a:p>
          <a:p>
            <a:r>
              <a:rPr lang="en-IN" dirty="0"/>
              <a:t>import time </a:t>
            </a:r>
            <a:endParaRPr lang="en-IN" dirty="0"/>
          </a:p>
          <a:p>
            <a:endParaRPr lang="en-IN" dirty="0"/>
          </a:p>
          <a:p>
            <a:r>
              <a:rPr lang="en-IN" dirty="0"/>
              <a:t>var = 100</a:t>
            </a:r>
            <a:endParaRPr lang="en-IN" dirty="0"/>
          </a:p>
          <a:p>
            <a:r>
              <a:rPr lang="en-IN" dirty="0"/>
              <a:t>l= Lock()</a:t>
            </a:r>
            <a:endParaRPr lang="en-IN" dirty="0"/>
          </a:p>
          <a:p>
            <a:r>
              <a:rPr lang="en-IN" dirty="0"/>
              <a:t>def increment(</a:t>
            </a:r>
            <a:r>
              <a:rPr lang="en-IN" dirty="0" err="1"/>
              <a:t>num</a:t>
            </a:r>
            <a:r>
              <a:rPr lang="en-IN" dirty="0"/>
              <a:t>): </a:t>
            </a:r>
            <a:endParaRPr lang="en-IN" dirty="0"/>
          </a:p>
          <a:p>
            <a:r>
              <a:rPr lang="en-IN" dirty="0"/>
              <a:t>    for </a:t>
            </a:r>
            <a:r>
              <a:rPr lang="en-IN" dirty="0" err="1"/>
              <a:t>i</a:t>
            </a:r>
            <a:r>
              <a:rPr lang="en-IN" dirty="0"/>
              <a:t> in range(3):</a:t>
            </a:r>
            <a:endParaRPr lang="en-IN" dirty="0"/>
          </a:p>
          <a:p>
            <a:r>
              <a:rPr lang="en-IN" dirty="0"/>
              <a:t>        #l.acquire()</a:t>
            </a:r>
            <a:endParaRPr lang="en-IN" dirty="0"/>
          </a:p>
          <a:p>
            <a:r>
              <a:rPr lang="en-IN" dirty="0"/>
              <a:t>        global var</a:t>
            </a:r>
            <a:endParaRPr lang="en-IN" dirty="0"/>
          </a:p>
          <a:p>
            <a:r>
              <a:rPr lang="en-IN" dirty="0"/>
              <a:t>        var = </a:t>
            </a:r>
            <a:r>
              <a:rPr lang="en-IN" dirty="0" err="1"/>
              <a:t>var+num</a:t>
            </a:r>
            <a:endParaRPr lang="en-IN" dirty="0"/>
          </a:p>
          <a:p>
            <a:r>
              <a:rPr lang="en-IN" dirty="0"/>
              <a:t>        print("var is now \n", var)</a:t>
            </a:r>
            <a:endParaRPr lang="en-IN" dirty="0"/>
          </a:p>
          <a:p>
            <a:r>
              <a:rPr lang="en-IN" dirty="0"/>
              <a:t>        #l.release()</a:t>
            </a:r>
            <a:endParaRPr lang="en-IN" dirty="0"/>
          </a:p>
          <a:p>
            <a:r>
              <a:rPr lang="en-IN" dirty="0"/>
              <a:t>t1=Thread(target=increment, </a:t>
            </a:r>
            <a:r>
              <a:rPr lang="en-IN" dirty="0" err="1"/>
              <a:t>args</a:t>
            </a:r>
            <a:r>
              <a:rPr lang="en-IN" dirty="0"/>
              <a:t>=(1,))</a:t>
            </a:r>
            <a:endParaRPr lang="en-IN" dirty="0"/>
          </a:p>
          <a:p>
            <a:r>
              <a:rPr lang="en-IN" dirty="0"/>
              <a:t>t2=Thread(target=increment, </a:t>
            </a:r>
            <a:r>
              <a:rPr lang="en-IN" dirty="0" err="1"/>
              <a:t>args</a:t>
            </a:r>
            <a:r>
              <a:rPr lang="en-IN" dirty="0"/>
              <a:t>=(-5,))</a:t>
            </a:r>
            <a:endParaRPr lang="en-IN" dirty="0"/>
          </a:p>
          <a:p>
            <a:r>
              <a:rPr lang="en-IN" dirty="0"/>
              <a:t> </a:t>
            </a:r>
            <a:endParaRPr lang="en-IN" dirty="0"/>
          </a:p>
          <a:p>
            <a:r>
              <a:rPr lang="en-IN" dirty="0"/>
              <a:t>t1.start()</a:t>
            </a:r>
            <a:endParaRPr lang="en-IN" dirty="0"/>
          </a:p>
          <a:p>
            <a:r>
              <a:rPr lang="en-IN" dirty="0"/>
              <a:t>t2.start()</a:t>
            </a:r>
            <a:endParaRPr lang="en-IN" dirty="0"/>
          </a:p>
          <a:p>
            <a:r>
              <a:rPr lang="en-IN" dirty="0"/>
              <a:t>t1.join()</a:t>
            </a:r>
            <a:endParaRPr lang="en-IN" dirty="0"/>
          </a:p>
          <a:p>
            <a:r>
              <a:rPr lang="en-IN" dirty="0"/>
              <a:t>t2.join()</a:t>
            </a:r>
            <a:endParaRPr lang="en-IN" dirty="0"/>
          </a:p>
        </p:txBody>
      </p:sp>
      <p:sp>
        <p:nvSpPr>
          <p:cNvPr id="8" name="TextBox 7"/>
          <p:cNvSpPr txBox="1"/>
          <p:nvPr/>
        </p:nvSpPr>
        <p:spPr>
          <a:xfrm>
            <a:off x="295085" y="1242631"/>
            <a:ext cx="2307106" cy="646331"/>
          </a:xfrm>
          <a:prstGeom prst="rect">
            <a:avLst/>
          </a:prstGeom>
          <a:noFill/>
        </p:spPr>
        <p:txBody>
          <a:bodyPr wrap="none" rtlCol="0">
            <a:spAutoFit/>
          </a:bodyPr>
          <a:lstStyle/>
          <a:p>
            <a:r>
              <a:rPr lang="en-IN" b="1" dirty="0"/>
              <a:t>Synchronization Issue:</a:t>
            </a:r>
            <a:endParaRPr lang="en-IN" b="1" dirty="0"/>
          </a:p>
          <a:p>
            <a:endParaRPr lang="en-IN" dirty="0"/>
          </a:p>
        </p:txBody>
      </p:sp>
      <p:sp>
        <p:nvSpPr>
          <p:cNvPr id="10" name="TextBox 9"/>
          <p:cNvSpPr txBox="1"/>
          <p:nvPr/>
        </p:nvSpPr>
        <p:spPr>
          <a:xfrm>
            <a:off x="9439275" y="2610683"/>
            <a:ext cx="2155825" cy="3693319"/>
          </a:xfrm>
          <a:prstGeom prst="rect">
            <a:avLst/>
          </a:prstGeom>
          <a:noFill/>
        </p:spPr>
        <p:txBody>
          <a:bodyPr wrap="square">
            <a:spAutoFit/>
          </a:bodyPr>
          <a:lstStyle/>
          <a:p>
            <a:r>
              <a:rPr lang="en-IN" dirty="0"/>
              <a:t>Output:</a:t>
            </a:r>
            <a:endParaRPr lang="en-IN" dirty="0"/>
          </a:p>
          <a:p>
            <a:endParaRPr lang="en-IN" dirty="0"/>
          </a:p>
          <a:p>
            <a:r>
              <a:rPr lang="en-IN" dirty="0"/>
              <a:t>var is now </a:t>
            </a:r>
            <a:endParaRPr lang="en-IN" dirty="0"/>
          </a:p>
          <a:p>
            <a:r>
              <a:rPr lang="en-IN" dirty="0"/>
              <a:t>var is now </a:t>
            </a:r>
            <a:endParaRPr lang="en-IN" dirty="0"/>
          </a:p>
          <a:p>
            <a:r>
              <a:rPr lang="en-IN" dirty="0"/>
              <a:t>  10196</a:t>
            </a:r>
            <a:endParaRPr lang="en-IN" dirty="0"/>
          </a:p>
          <a:p>
            <a:endParaRPr lang="en-IN" dirty="0"/>
          </a:p>
          <a:p>
            <a:r>
              <a:rPr lang="en-IN" dirty="0"/>
              <a:t>var is now </a:t>
            </a:r>
            <a:endParaRPr lang="en-IN" dirty="0"/>
          </a:p>
          <a:p>
            <a:r>
              <a:rPr lang="en-IN" dirty="0"/>
              <a:t>var is now </a:t>
            </a:r>
            <a:endParaRPr lang="en-IN" dirty="0"/>
          </a:p>
          <a:p>
            <a:r>
              <a:rPr lang="en-IN" dirty="0"/>
              <a:t>  9792</a:t>
            </a:r>
            <a:endParaRPr lang="en-IN" dirty="0"/>
          </a:p>
          <a:p>
            <a:endParaRPr lang="en-IN" dirty="0"/>
          </a:p>
          <a:p>
            <a:r>
              <a:rPr lang="en-IN" dirty="0"/>
              <a:t>var is now </a:t>
            </a:r>
            <a:endParaRPr lang="en-IN" dirty="0"/>
          </a:p>
          <a:p>
            <a:r>
              <a:rPr lang="en-IN" dirty="0"/>
              <a:t>var is now </a:t>
            </a:r>
            <a:endParaRPr lang="en-IN" dirty="0"/>
          </a:p>
          <a:p>
            <a:r>
              <a:rPr lang="en-IN" dirty="0"/>
              <a:t>  9388</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2722" y="1644"/>
              <a:ext cx="2113" cy="919"/>
            </a:xfrm>
            <a:prstGeom prst="rect">
              <a:avLst/>
            </a:prstGeom>
          </p:spPr>
          <p:txBody>
            <a:bodyPr wrap="none">
              <a:spAutoFit/>
            </a:bodyPr>
            <a:p>
              <a:r>
                <a:rPr lang="en-US" sz="3200" b="1" dirty="0" smtClean="0">
                  <a:cs typeface="Times New Roman" panose="02020603050405020304" pitchFamily="18" charset="0"/>
                </a:rPr>
                <a:t>1. Files</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295085" y="2219742"/>
            <a:ext cx="11401615" cy="3693319"/>
          </a:xfrm>
          <a:prstGeom prst="rect">
            <a:avLst/>
          </a:prstGeom>
          <a:noFill/>
        </p:spPr>
        <p:txBody>
          <a:bodyPr wrap="square">
            <a:spAutoFit/>
          </a:bodyPr>
          <a:lstStyle/>
          <a:p>
            <a:r>
              <a:rPr lang="en-IN" sz="1800" dirty="0"/>
              <a:t>The threading module provided with Python includes a simple-to-implement locking mechanism that allows you to synchronize threads. </a:t>
            </a:r>
            <a:endParaRPr lang="en-IN" sz="1800" dirty="0"/>
          </a:p>
          <a:p>
            <a:endParaRPr lang="en-IN" sz="1800" dirty="0"/>
          </a:p>
          <a:p>
            <a:r>
              <a:rPr lang="en-IN" sz="1800" dirty="0"/>
              <a:t>For </a:t>
            </a:r>
            <a:r>
              <a:rPr lang="en-IN" sz="1800" b="1" dirty="0"/>
              <a:t>Lock</a:t>
            </a:r>
            <a:r>
              <a:rPr lang="en-IN" sz="1800" dirty="0"/>
              <a:t> mechanism a new lock is created by calling the </a:t>
            </a:r>
            <a:r>
              <a:rPr lang="en-IN" sz="1800" b="1" i="1" dirty="0"/>
              <a:t>Lock()</a:t>
            </a:r>
            <a:r>
              <a:rPr lang="en-IN" sz="1800" dirty="0"/>
              <a:t> method, which returns the new lock.</a:t>
            </a:r>
            <a:endParaRPr lang="en-IN" sz="1800" dirty="0"/>
          </a:p>
          <a:p>
            <a:endParaRPr lang="en-IN" sz="1800" dirty="0"/>
          </a:p>
          <a:p>
            <a:r>
              <a:rPr lang="en-IN" sz="1800" dirty="0"/>
              <a:t>The </a:t>
            </a:r>
            <a:r>
              <a:rPr lang="en-IN" sz="1800" b="1" i="1" dirty="0"/>
              <a:t>acquire(blocking)</a:t>
            </a:r>
            <a:r>
              <a:rPr lang="en-IN" sz="1800" dirty="0"/>
              <a:t> method of the new lock object is used to force threads to run synchronously. </a:t>
            </a:r>
            <a:endParaRPr lang="en-IN" sz="1800" dirty="0"/>
          </a:p>
          <a:p>
            <a:endParaRPr lang="en-IN" dirty="0"/>
          </a:p>
          <a:p>
            <a:r>
              <a:rPr lang="en-IN" sz="1800" dirty="0"/>
              <a:t>The optional </a:t>
            </a:r>
            <a:r>
              <a:rPr lang="en-IN" sz="1800" b="1" i="1" dirty="0"/>
              <a:t>blocking</a:t>
            </a:r>
            <a:r>
              <a:rPr lang="en-IN" sz="1800" dirty="0"/>
              <a:t> parameter enables you to control whether the thread waits to acquire the lock.</a:t>
            </a:r>
            <a:endParaRPr lang="en-IN" sz="1800" dirty="0"/>
          </a:p>
          <a:p>
            <a:r>
              <a:rPr lang="en-IN" sz="1800" dirty="0"/>
              <a:t>If </a:t>
            </a:r>
            <a:r>
              <a:rPr lang="en-IN" sz="1800" b="1" i="1" dirty="0"/>
              <a:t>blocking</a:t>
            </a:r>
            <a:r>
              <a:rPr lang="en-IN" sz="1800" dirty="0"/>
              <a:t> is set to 0, the thread returns immediately with a 0 value if the lock cannot be acquired and with a 1 if the lock was acquired. </a:t>
            </a:r>
            <a:endParaRPr lang="en-IN" sz="1800" dirty="0"/>
          </a:p>
          <a:p>
            <a:endParaRPr lang="en-IN" dirty="0"/>
          </a:p>
          <a:p>
            <a:r>
              <a:rPr lang="en-IN" sz="1800" dirty="0"/>
              <a:t>If blocking is set to 1, the thread blocks and wait for the lock to be released.</a:t>
            </a:r>
            <a:endParaRPr lang="en-IN" sz="1800" dirty="0"/>
          </a:p>
          <a:p>
            <a:r>
              <a:rPr lang="en-IN" sz="1800" dirty="0"/>
              <a:t>The</a:t>
            </a:r>
            <a:r>
              <a:rPr lang="en-IN" sz="1800" b="1" dirty="0"/>
              <a:t> </a:t>
            </a:r>
            <a:r>
              <a:rPr lang="en-IN" sz="1800" b="1" i="1" dirty="0"/>
              <a:t>release()</a:t>
            </a:r>
            <a:r>
              <a:rPr lang="en-IN" sz="1800" b="1" dirty="0"/>
              <a:t> </a:t>
            </a:r>
            <a:r>
              <a:rPr lang="en-IN" sz="1800" dirty="0"/>
              <a:t>method of the new lock object is used to release the lock when it is no longer required.</a:t>
            </a:r>
            <a:endParaRPr lang="en-IN" sz="1800" dirty="0"/>
          </a:p>
        </p:txBody>
      </p:sp>
      <p:sp>
        <p:nvSpPr>
          <p:cNvPr id="8" name="TextBox 7"/>
          <p:cNvSpPr txBox="1"/>
          <p:nvPr/>
        </p:nvSpPr>
        <p:spPr>
          <a:xfrm>
            <a:off x="295085" y="1242631"/>
            <a:ext cx="2493696" cy="646331"/>
          </a:xfrm>
          <a:prstGeom prst="rect">
            <a:avLst/>
          </a:prstGeom>
          <a:noFill/>
        </p:spPr>
        <p:txBody>
          <a:bodyPr wrap="none" rtlCol="0">
            <a:spAutoFit/>
          </a:bodyPr>
          <a:lstStyle/>
          <a:p>
            <a:r>
              <a:rPr lang="en-IN" b="1" dirty="0"/>
              <a:t>Thread Synchronization:</a:t>
            </a:r>
            <a:endParaRPr lang="en-IN" b="1"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C0A6B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509085" cy="523220"/>
          </a:xfrm>
          <a:prstGeom prst="rect">
            <a:avLst/>
          </a:prstGeom>
          <a:noFill/>
        </p:spPr>
        <p:txBody>
          <a:bodyPr wrap="none" rtlCol="0">
            <a:spAutoFit/>
          </a:bodyPr>
          <a:lstStyle/>
          <a:p>
            <a:r>
              <a:rPr lang="en-US" sz="2800" dirty="0">
                <a:solidFill>
                  <a:schemeClr val="bg1"/>
                </a:solidFill>
              </a:rPr>
              <a:t>Multi Threading</a:t>
            </a:r>
            <a:endParaRPr lang="en-US" sz="2800" dirty="0">
              <a:solidFill>
                <a:schemeClr val="bg1"/>
              </a:solidFill>
            </a:endParaRPr>
          </a:p>
        </p:txBody>
      </p:sp>
      <p:sp>
        <p:nvSpPr>
          <p:cNvPr id="7" name="TextBox 6"/>
          <p:cNvSpPr txBox="1"/>
          <p:nvPr/>
        </p:nvSpPr>
        <p:spPr>
          <a:xfrm>
            <a:off x="3313569" y="1502688"/>
            <a:ext cx="4344531" cy="5355312"/>
          </a:xfrm>
          <a:prstGeom prst="rect">
            <a:avLst/>
          </a:prstGeom>
          <a:noFill/>
        </p:spPr>
        <p:txBody>
          <a:bodyPr wrap="square">
            <a:spAutoFit/>
          </a:bodyPr>
          <a:lstStyle/>
          <a:p>
            <a:r>
              <a:rPr lang="en-IN" dirty="0"/>
              <a:t>from threading import * </a:t>
            </a:r>
            <a:endParaRPr lang="en-IN" dirty="0"/>
          </a:p>
          <a:p>
            <a:r>
              <a:rPr lang="en-IN" dirty="0"/>
              <a:t>import time </a:t>
            </a:r>
            <a:endParaRPr lang="en-IN" dirty="0"/>
          </a:p>
          <a:p>
            <a:endParaRPr lang="en-IN" dirty="0"/>
          </a:p>
          <a:p>
            <a:r>
              <a:rPr lang="en-IN" dirty="0"/>
              <a:t>var = 100</a:t>
            </a:r>
            <a:endParaRPr lang="en-IN" dirty="0"/>
          </a:p>
          <a:p>
            <a:r>
              <a:rPr lang="en-IN" dirty="0"/>
              <a:t>l= Lock()</a:t>
            </a:r>
            <a:endParaRPr lang="en-IN" dirty="0"/>
          </a:p>
          <a:p>
            <a:r>
              <a:rPr lang="en-IN" dirty="0"/>
              <a:t>def increment(</a:t>
            </a:r>
            <a:r>
              <a:rPr lang="en-IN" dirty="0" err="1"/>
              <a:t>num</a:t>
            </a:r>
            <a:r>
              <a:rPr lang="en-IN" dirty="0"/>
              <a:t>): </a:t>
            </a:r>
            <a:endParaRPr lang="en-IN" dirty="0"/>
          </a:p>
          <a:p>
            <a:r>
              <a:rPr lang="en-IN" dirty="0"/>
              <a:t>    for </a:t>
            </a:r>
            <a:r>
              <a:rPr lang="en-IN" dirty="0" err="1"/>
              <a:t>i</a:t>
            </a:r>
            <a:r>
              <a:rPr lang="en-IN" dirty="0"/>
              <a:t> in range(3):</a:t>
            </a:r>
            <a:endParaRPr lang="en-IN" dirty="0"/>
          </a:p>
          <a:p>
            <a:r>
              <a:rPr lang="en-IN" dirty="0"/>
              <a:t>        </a:t>
            </a:r>
            <a:r>
              <a:rPr lang="en-IN" dirty="0" err="1"/>
              <a:t>l.acquire</a:t>
            </a:r>
            <a:r>
              <a:rPr lang="en-IN" dirty="0"/>
              <a:t>()</a:t>
            </a:r>
            <a:endParaRPr lang="en-IN" dirty="0"/>
          </a:p>
          <a:p>
            <a:r>
              <a:rPr lang="en-IN" dirty="0"/>
              <a:t>        global var</a:t>
            </a:r>
            <a:endParaRPr lang="en-IN" dirty="0"/>
          </a:p>
          <a:p>
            <a:r>
              <a:rPr lang="en-IN" dirty="0"/>
              <a:t>        var = </a:t>
            </a:r>
            <a:r>
              <a:rPr lang="en-IN" dirty="0" err="1"/>
              <a:t>var+num</a:t>
            </a:r>
            <a:endParaRPr lang="en-IN" dirty="0"/>
          </a:p>
          <a:p>
            <a:r>
              <a:rPr lang="en-IN" dirty="0"/>
              <a:t>        print("var is now \n", var)</a:t>
            </a:r>
            <a:endParaRPr lang="en-IN" dirty="0"/>
          </a:p>
          <a:p>
            <a:r>
              <a:rPr lang="en-IN" dirty="0"/>
              <a:t>        </a:t>
            </a:r>
            <a:r>
              <a:rPr lang="en-IN" dirty="0" err="1"/>
              <a:t>l.release</a:t>
            </a:r>
            <a:r>
              <a:rPr lang="en-IN" dirty="0"/>
              <a:t>()</a:t>
            </a:r>
            <a:endParaRPr lang="en-IN" dirty="0"/>
          </a:p>
          <a:p>
            <a:r>
              <a:rPr lang="en-IN" dirty="0"/>
              <a:t>t1=Thread(target=increment, </a:t>
            </a:r>
            <a:r>
              <a:rPr lang="en-IN" dirty="0" err="1"/>
              <a:t>args</a:t>
            </a:r>
            <a:r>
              <a:rPr lang="en-IN" dirty="0"/>
              <a:t>=(1,))</a:t>
            </a:r>
            <a:endParaRPr lang="en-IN" dirty="0"/>
          </a:p>
          <a:p>
            <a:r>
              <a:rPr lang="en-IN" dirty="0"/>
              <a:t>t2=Thread(target=increment, </a:t>
            </a:r>
            <a:r>
              <a:rPr lang="en-IN" dirty="0" err="1"/>
              <a:t>args</a:t>
            </a:r>
            <a:r>
              <a:rPr lang="en-IN" dirty="0"/>
              <a:t>=(-5,))</a:t>
            </a:r>
            <a:endParaRPr lang="en-IN" dirty="0"/>
          </a:p>
          <a:p>
            <a:r>
              <a:rPr lang="en-IN" dirty="0"/>
              <a:t> </a:t>
            </a:r>
            <a:endParaRPr lang="en-IN" dirty="0"/>
          </a:p>
          <a:p>
            <a:r>
              <a:rPr lang="en-IN" dirty="0"/>
              <a:t>t1.start()</a:t>
            </a:r>
            <a:endParaRPr lang="en-IN" dirty="0"/>
          </a:p>
          <a:p>
            <a:r>
              <a:rPr lang="en-IN" dirty="0"/>
              <a:t>t2.start()</a:t>
            </a:r>
            <a:endParaRPr lang="en-IN" dirty="0"/>
          </a:p>
          <a:p>
            <a:r>
              <a:rPr lang="en-IN" dirty="0"/>
              <a:t>t1.join()</a:t>
            </a:r>
            <a:endParaRPr lang="en-IN" dirty="0"/>
          </a:p>
          <a:p>
            <a:r>
              <a:rPr lang="en-IN" dirty="0"/>
              <a:t>t2.join()</a:t>
            </a:r>
            <a:endParaRPr lang="en-IN" dirty="0"/>
          </a:p>
        </p:txBody>
      </p:sp>
      <p:sp>
        <p:nvSpPr>
          <p:cNvPr id="8" name="TextBox 7"/>
          <p:cNvSpPr txBox="1"/>
          <p:nvPr/>
        </p:nvSpPr>
        <p:spPr>
          <a:xfrm>
            <a:off x="295085" y="1242631"/>
            <a:ext cx="2493696" cy="646331"/>
          </a:xfrm>
          <a:prstGeom prst="rect">
            <a:avLst/>
          </a:prstGeom>
          <a:noFill/>
        </p:spPr>
        <p:txBody>
          <a:bodyPr wrap="none" rtlCol="0">
            <a:spAutoFit/>
          </a:bodyPr>
          <a:lstStyle/>
          <a:p>
            <a:r>
              <a:rPr lang="en-IN" b="1" dirty="0"/>
              <a:t>Thread Synchronization:</a:t>
            </a:r>
            <a:endParaRPr lang="en-IN" b="1" dirty="0"/>
          </a:p>
          <a:p>
            <a:endParaRPr lang="en-IN" dirty="0"/>
          </a:p>
        </p:txBody>
      </p:sp>
      <p:sp>
        <p:nvSpPr>
          <p:cNvPr id="10" name="TextBox 9"/>
          <p:cNvSpPr txBox="1"/>
          <p:nvPr/>
        </p:nvSpPr>
        <p:spPr>
          <a:xfrm>
            <a:off x="9439275" y="2610683"/>
            <a:ext cx="2155825" cy="3970318"/>
          </a:xfrm>
          <a:prstGeom prst="rect">
            <a:avLst/>
          </a:prstGeom>
          <a:noFill/>
        </p:spPr>
        <p:txBody>
          <a:bodyPr wrap="square">
            <a:spAutoFit/>
          </a:bodyPr>
          <a:lstStyle/>
          <a:p>
            <a:r>
              <a:rPr lang="en-IN" dirty="0"/>
              <a:t>Output:</a:t>
            </a:r>
            <a:endParaRPr lang="en-IN" dirty="0"/>
          </a:p>
          <a:p>
            <a:endParaRPr lang="en-IN" dirty="0"/>
          </a:p>
          <a:p>
            <a:r>
              <a:rPr lang="en-US" dirty="0"/>
              <a:t>var is now </a:t>
            </a:r>
            <a:endParaRPr lang="en-US" dirty="0"/>
          </a:p>
          <a:p>
            <a:r>
              <a:rPr lang="en-US" dirty="0"/>
              <a:t> 101</a:t>
            </a:r>
            <a:endParaRPr lang="en-US" dirty="0"/>
          </a:p>
          <a:p>
            <a:r>
              <a:rPr lang="en-US" dirty="0"/>
              <a:t>var is now </a:t>
            </a:r>
            <a:endParaRPr lang="en-US" dirty="0"/>
          </a:p>
          <a:p>
            <a:r>
              <a:rPr lang="en-US" dirty="0"/>
              <a:t> 102</a:t>
            </a:r>
            <a:endParaRPr lang="en-US" dirty="0"/>
          </a:p>
          <a:p>
            <a:r>
              <a:rPr lang="en-US" dirty="0"/>
              <a:t>var is now </a:t>
            </a:r>
            <a:endParaRPr lang="en-US" dirty="0"/>
          </a:p>
          <a:p>
            <a:r>
              <a:rPr lang="en-US" dirty="0"/>
              <a:t> 103</a:t>
            </a:r>
            <a:endParaRPr lang="en-US" dirty="0"/>
          </a:p>
          <a:p>
            <a:r>
              <a:rPr lang="en-US" dirty="0"/>
              <a:t>var is now </a:t>
            </a:r>
            <a:endParaRPr lang="en-US" dirty="0"/>
          </a:p>
          <a:p>
            <a:r>
              <a:rPr lang="en-US" dirty="0"/>
              <a:t> 98</a:t>
            </a:r>
            <a:endParaRPr lang="en-US" dirty="0"/>
          </a:p>
          <a:p>
            <a:r>
              <a:rPr lang="en-US" dirty="0"/>
              <a:t>var is now </a:t>
            </a:r>
            <a:endParaRPr lang="en-US" dirty="0"/>
          </a:p>
          <a:p>
            <a:r>
              <a:rPr lang="en-US" dirty="0"/>
              <a:t> 93</a:t>
            </a:r>
            <a:endParaRPr lang="en-US" dirty="0"/>
          </a:p>
          <a:p>
            <a:r>
              <a:rPr lang="en-US" dirty="0"/>
              <a:t>var is now </a:t>
            </a:r>
            <a:endParaRPr lang="en-US" dirty="0"/>
          </a:p>
          <a:p>
            <a:r>
              <a:rPr lang="en-US" dirty="0"/>
              <a:t> 88</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1385" y="1644"/>
              <a:ext cx="4786" cy="919"/>
            </a:xfrm>
            <a:prstGeom prst="rect">
              <a:avLst/>
            </a:prstGeom>
          </p:spPr>
          <p:txBody>
            <a:bodyPr wrap="none">
              <a:spAutoFit/>
            </a:bodyPr>
            <a:p>
              <a:r>
                <a:rPr lang="en-US" sz="3200" b="1" dirty="0" smtClean="0">
                  <a:cs typeface="Times New Roman" panose="02020603050405020304" pitchFamily="18" charset="0"/>
                </a:rPr>
                <a:t>3. Date and Time</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E8C57E"/>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303066" cy="523220"/>
          </a:xfrm>
          <a:prstGeom prst="rect">
            <a:avLst/>
          </a:prstGeom>
          <a:noFill/>
        </p:spPr>
        <p:txBody>
          <a:bodyPr wrap="none" rtlCol="0">
            <a:spAutoFit/>
          </a:bodyPr>
          <a:lstStyle/>
          <a:p>
            <a:r>
              <a:rPr lang="en-US" sz="2800" dirty="0">
                <a:solidFill>
                  <a:schemeClr val="bg1"/>
                </a:solidFill>
              </a:rPr>
              <a:t>Date and Time</a:t>
            </a:r>
            <a:endParaRPr lang="en-US" sz="2800" dirty="0">
              <a:solidFill>
                <a:schemeClr val="bg1"/>
              </a:solidFill>
            </a:endParaRPr>
          </a:p>
        </p:txBody>
      </p:sp>
      <p:sp>
        <p:nvSpPr>
          <p:cNvPr id="7" name="TextBox 6"/>
          <p:cNvSpPr txBox="1"/>
          <p:nvPr/>
        </p:nvSpPr>
        <p:spPr>
          <a:xfrm>
            <a:off x="486984" y="1482139"/>
            <a:ext cx="6102350" cy="4801314"/>
          </a:xfrm>
          <a:prstGeom prst="rect">
            <a:avLst/>
          </a:prstGeom>
          <a:noFill/>
        </p:spPr>
        <p:txBody>
          <a:bodyPr wrap="square">
            <a:spAutoFit/>
          </a:bodyPr>
          <a:lstStyle/>
          <a:p>
            <a:r>
              <a:rPr lang="en-IN" dirty="0"/>
              <a:t>import datetime</a:t>
            </a:r>
            <a:endParaRPr lang="en-IN" dirty="0"/>
          </a:p>
          <a:p>
            <a:endParaRPr lang="en-IN" dirty="0"/>
          </a:p>
          <a:p>
            <a:r>
              <a:rPr lang="en-IN" dirty="0" err="1"/>
              <a:t>obj</a:t>
            </a:r>
            <a:r>
              <a:rPr lang="en-IN" dirty="0"/>
              <a:t> = </a:t>
            </a:r>
            <a:r>
              <a:rPr lang="en-IN" dirty="0" err="1"/>
              <a:t>datetime.date.today</a:t>
            </a:r>
            <a:r>
              <a:rPr lang="en-IN" dirty="0"/>
              <a:t>()</a:t>
            </a:r>
            <a:endParaRPr lang="en-IN" dirty="0"/>
          </a:p>
          <a:p>
            <a:r>
              <a:rPr lang="en-IN" dirty="0"/>
              <a:t>print(</a:t>
            </a:r>
            <a:r>
              <a:rPr lang="en-IN" dirty="0" err="1"/>
              <a:t>obj</a:t>
            </a:r>
            <a:r>
              <a:rPr lang="en-IN" dirty="0"/>
              <a:t>)</a:t>
            </a:r>
            <a:endParaRPr lang="en-IN" dirty="0"/>
          </a:p>
          <a:p>
            <a:endParaRPr lang="en-IN" dirty="0"/>
          </a:p>
          <a:p>
            <a:r>
              <a:rPr lang="en-IN" dirty="0" err="1"/>
              <a:t>obj</a:t>
            </a:r>
            <a:r>
              <a:rPr lang="en-IN" dirty="0"/>
              <a:t> = </a:t>
            </a:r>
            <a:r>
              <a:rPr lang="en-IN" dirty="0" err="1"/>
              <a:t>datetime.date</a:t>
            </a:r>
            <a:r>
              <a:rPr lang="en-IN" dirty="0"/>
              <a:t>(2021,5,31)</a:t>
            </a:r>
            <a:endParaRPr lang="en-IN" dirty="0"/>
          </a:p>
          <a:p>
            <a:r>
              <a:rPr lang="en-IN" dirty="0"/>
              <a:t>                #constructor (year, month, date)</a:t>
            </a:r>
            <a:endParaRPr lang="en-IN" dirty="0"/>
          </a:p>
          <a:p>
            <a:r>
              <a:rPr lang="en-IN" dirty="0"/>
              <a:t>print(</a:t>
            </a:r>
            <a:r>
              <a:rPr lang="en-IN" dirty="0" err="1"/>
              <a:t>obj</a:t>
            </a:r>
            <a:r>
              <a:rPr lang="en-IN" dirty="0"/>
              <a:t>)</a:t>
            </a:r>
            <a:endParaRPr lang="en-IN" dirty="0"/>
          </a:p>
          <a:p>
            <a:endParaRPr lang="en-IN" dirty="0"/>
          </a:p>
          <a:p>
            <a:r>
              <a:rPr lang="en-IN" dirty="0" err="1"/>
              <a:t>obj</a:t>
            </a:r>
            <a:r>
              <a:rPr lang="en-IN" dirty="0"/>
              <a:t> = </a:t>
            </a:r>
            <a:r>
              <a:rPr lang="en-IN" dirty="0" err="1"/>
              <a:t>datetime.datetime.now</a:t>
            </a:r>
            <a:r>
              <a:rPr lang="en-IN" dirty="0"/>
              <a:t>()</a:t>
            </a:r>
            <a:endParaRPr lang="en-IN" dirty="0"/>
          </a:p>
          <a:p>
            <a:r>
              <a:rPr lang="en-IN" dirty="0"/>
              <a:t>               #class   #method</a:t>
            </a:r>
            <a:endParaRPr lang="en-IN" dirty="0"/>
          </a:p>
          <a:p>
            <a:r>
              <a:rPr lang="en-IN" dirty="0"/>
              <a:t>print(</a:t>
            </a:r>
            <a:r>
              <a:rPr lang="en-IN" dirty="0" err="1"/>
              <a:t>obj</a:t>
            </a:r>
            <a:r>
              <a:rPr lang="en-IN" dirty="0"/>
              <a:t>)</a:t>
            </a:r>
            <a:endParaRPr lang="en-IN" dirty="0"/>
          </a:p>
          <a:p>
            <a:endParaRPr lang="en-IN" dirty="0"/>
          </a:p>
          <a:p>
            <a:r>
              <a:rPr lang="en-IN" dirty="0" err="1"/>
              <a:t>obj</a:t>
            </a:r>
            <a:r>
              <a:rPr lang="en-IN" dirty="0"/>
              <a:t> = </a:t>
            </a:r>
            <a:r>
              <a:rPr lang="en-IN" dirty="0" err="1"/>
              <a:t>datetime.datetime.today</a:t>
            </a:r>
            <a:r>
              <a:rPr lang="en-IN" dirty="0"/>
              <a:t>()</a:t>
            </a:r>
            <a:endParaRPr lang="en-IN" dirty="0"/>
          </a:p>
          <a:p>
            <a:r>
              <a:rPr lang="en-IN" dirty="0"/>
              <a:t>print(</a:t>
            </a:r>
            <a:r>
              <a:rPr lang="en-IN" dirty="0" err="1"/>
              <a:t>obj.year</a:t>
            </a:r>
            <a:r>
              <a:rPr lang="en-IN" dirty="0"/>
              <a:t>)</a:t>
            </a:r>
            <a:endParaRPr lang="en-IN" dirty="0"/>
          </a:p>
          <a:p>
            <a:r>
              <a:rPr lang="en-IN" dirty="0"/>
              <a:t>print(</a:t>
            </a:r>
            <a:r>
              <a:rPr lang="en-IN" dirty="0" err="1"/>
              <a:t>obj.month</a:t>
            </a:r>
            <a:r>
              <a:rPr lang="en-IN" dirty="0"/>
              <a:t>)</a:t>
            </a:r>
            <a:endParaRPr lang="en-IN" dirty="0"/>
          </a:p>
          <a:p>
            <a:r>
              <a:rPr lang="en-IN" dirty="0"/>
              <a:t>print(</a:t>
            </a:r>
            <a:r>
              <a:rPr lang="en-IN" dirty="0" err="1"/>
              <a:t>obj.day</a:t>
            </a:r>
            <a:r>
              <a:rPr lang="en-IN" dirty="0"/>
              <a: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E8C57E"/>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303066" cy="523220"/>
          </a:xfrm>
          <a:prstGeom prst="rect">
            <a:avLst/>
          </a:prstGeom>
          <a:noFill/>
        </p:spPr>
        <p:txBody>
          <a:bodyPr wrap="none" rtlCol="0">
            <a:spAutoFit/>
          </a:bodyPr>
          <a:lstStyle/>
          <a:p>
            <a:r>
              <a:rPr lang="en-US" sz="2800" dirty="0">
                <a:solidFill>
                  <a:schemeClr val="bg1"/>
                </a:solidFill>
              </a:rPr>
              <a:t>Date and Time</a:t>
            </a:r>
            <a:endParaRPr lang="en-US" sz="2800" dirty="0">
              <a:solidFill>
                <a:schemeClr val="bg1"/>
              </a:solidFill>
            </a:endParaRPr>
          </a:p>
        </p:txBody>
      </p:sp>
      <p:sp>
        <p:nvSpPr>
          <p:cNvPr id="7" name="TextBox 6"/>
          <p:cNvSpPr txBox="1"/>
          <p:nvPr/>
        </p:nvSpPr>
        <p:spPr>
          <a:xfrm>
            <a:off x="333375" y="1512144"/>
            <a:ext cx="6102350" cy="5078313"/>
          </a:xfrm>
          <a:prstGeom prst="rect">
            <a:avLst/>
          </a:prstGeom>
          <a:noFill/>
        </p:spPr>
        <p:txBody>
          <a:bodyPr wrap="square">
            <a:spAutoFit/>
          </a:bodyPr>
          <a:lstStyle/>
          <a:p>
            <a:r>
              <a:rPr lang="en-IN" dirty="0"/>
              <a:t>from datetime import time</a:t>
            </a:r>
            <a:endParaRPr lang="en-IN" dirty="0"/>
          </a:p>
          <a:p>
            <a:endParaRPr lang="en-IN" dirty="0"/>
          </a:p>
          <a:p>
            <a:r>
              <a:rPr lang="en-IN" dirty="0"/>
              <a:t>a = time()</a:t>
            </a:r>
            <a:endParaRPr lang="en-IN" dirty="0"/>
          </a:p>
          <a:p>
            <a:r>
              <a:rPr lang="en-IN" dirty="0"/>
              <a:t>print("a : ",a)</a:t>
            </a:r>
            <a:endParaRPr lang="en-IN" dirty="0"/>
          </a:p>
          <a:p>
            <a:endParaRPr lang="en-IN" dirty="0"/>
          </a:p>
          <a:p>
            <a:r>
              <a:rPr lang="en-IN" dirty="0"/>
              <a:t>b = time(11,34,56)  # hour, minute, second</a:t>
            </a:r>
            <a:endParaRPr lang="en-IN" dirty="0"/>
          </a:p>
          <a:p>
            <a:r>
              <a:rPr lang="en-IN" dirty="0"/>
              <a:t>print("b : ",b)</a:t>
            </a:r>
            <a:endParaRPr lang="en-IN" dirty="0"/>
          </a:p>
          <a:p>
            <a:endParaRPr lang="en-IN" dirty="0"/>
          </a:p>
          <a:p>
            <a:r>
              <a:rPr lang="en-IN" dirty="0"/>
              <a:t>c = time(hour = 10, minute=34, second=40)</a:t>
            </a:r>
            <a:endParaRPr lang="en-IN" dirty="0"/>
          </a:p>
          <a:p>
            <a:r>
              <a:rPr lang="en-IN" dirty="0"/>
              <a:t>print("c : ",c)</a:t>
            </a:r>
            <a:endParaRPr lang="en-IN" dirty="0"/>
          </a:p>
          <a:p>
            <a:endParaRPr lang="en-IN" dirty="0"/>
          </a:p>
          <a:p>
            <a:r>
              <a:rPr lang="en-IN" dirty="0"/>
              <a:t>d = time(11,34,56,232)</a:t>
            </a:r>
            <a:endParaRPr lang="en-IN" dirty="0"/>
          </a:p>
          <a:p>
            <a:r>
              <a:rPr lang="en-IN" dirty="0"/>
              <a:t>print("d : ",d)</a:t>
            </a:r>
            <a:endParaRPr lang="en-IN" dirty="0"/>
          </a:p>
          <a:p>
            <a:r>
              <a:rPr lang="en-IN" dirty="0"/>
              <a:t>print("hour : ", </a:t>
            </a:r>
            <a:r>
              <a:rPr lang="en-IN" dirty="0" err="1"/>
              <a:t>d.hour</a:t>
            </a:r>
            <a:r>
              <a:rPr lang="en-IN" dirty="0"/>
              <a:t>)</a:t>
            </a:r>
            <a:endParaRPr lang="en-IN" dirty="0"/>
          </a:p>
          <a:p>
            <a:r>
              <a:rPr lang="en-IN" dirty="0"/>
              <a:t>print("minute : ",</a:t>
            </a:r>
            <a:r>
              <a:rPr lang="en-IN" dirty="0" err="1"/>
              <a:t>d.minute</a:t>
            </a:r>
            <a:r>
              <a:rPr lang="en-IN" dirty="0"/>
              <a:t>)</a:t>
            </a:r>
            <a:endParaRPr lang="en-IN" dirty="0"/>
          </a:p>
          <a:p>
            <a:r>
              <a:rPr lang="en-IN" dirty="0"/>
              <a:t>print("second : ", </a:t>
            </a:r>
            <a:r>
              <a:rPr lang="en-IN" dirty="0" err="1"/>
              <a:t>d.second</a:t>
            </a:r>
            <a:r>
              <a:rPr lang="en-IN" dirty="0"/>
              <a:t>)</a:t>
            </a:r>
            <a:endParaRPr lang="en-IN" dirty="0"/>
          </a:p>
          <a:p>
            <a:r>
              <a:rPr lang="en-IN" dirty="0"/>
              <a:t>print("microsecond : ", </a:t>
            </a:r>
            <a:r>
              <a:rPr lang="en-IN" dirty="0" err="1"/>
              <a:t>d.microsecond</a:t>
            </a:r>
            <a:r>
              <a:rPr lang="en-IN" dirty="0"/>
              <a:t>)</a:t>
            </a:r>
            <a:endParaRPr lang="en-IN" dirty="0"/>
          </a:p>
          <a:p>
            <a:r>
              <a:rPr lang="en-IN" dirty="0"/>
              <a:t>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E8C57E"/>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2303066" cy="523220"/>
          </a:xfrm>
          <a:prstGeom prst="rect">
            <a:avLst/>
          </a:prstGeom>
          <a:noFill/>
        </p:spPr>
        <p:txBody>
          <a:bodyPr wrap="none" rtlCol="0">
            <a:spAutoFit/>
          </a:bodyPr>
          <a:lstStyle/>
          <a:p>
            <a:r>
              <a:rPr lang="en-US" sz="2800" dirty="0">
                <a:solidFill>
                  <a:schemeClr val="bg1"/>
                </a:solidFill>
              </a:rPr>
              <a:t>Date and Time</a:t>
            </a:r>
            <a:endParaRPr lang="en-US" sz="2800" dirty="0">
              <a:solidFill>
                <a:schemeClr val="bg1"/>
              </a:solidFill>
            </a:endParaRPr>
          </a:p>
        </p:txBody>
      </p:sp>
      <p:sp>
        <p:nvSpPr>
          <p:cNvPr id="7" name="TextBox 6"/>
          <p:cNvSpPr txBox="1"/>
          <p:nvPr/>
        </p:nvSpPr>
        <p:spPr>
          <a:xfrm>
            <a:off x="688975" y="1410544"/>
            <a:ext cx="6102350" cy="5078313"/>
          </a:xfrm>
          <a:prstGeom prst="rect">
            <a:avLst/>
          </a:prstGeom>
          <a:noFill/>
        </p:spPr>
        <p:txBody>
          <a:bodyPr wrap="square">
            <a:spAutoFit/>
          </a:bodyPr>
          <a:lstStyle/>
          <a:p>
            <a:r>
              <a:rPr lang="en-IN" dirty="0"/>
              <a:t>from datetime import datetime</a:t>
            </a:r>
            <a:endParaRPr lang="en-IN" dirty="0"/>
          </a:p>
          <a:p>
            <a:endParaRPr lang="en-IN" dirty="0"/>
          </a:p>
          <a:p>
            <a:r>
              <a:rPr lang="en-IN" dirty="0"/>
              <a:t>now=</a:t>
            </a:r>
            <a:r>
              <a:rPr lang="en-IN" dirty="0" err="1"/>
              <a:t>datetime.now</a:t>
            </a:r>
            <a:r>
              <a:rPr lang="en-IN" dirty="0"/>
              <a:t>()</a:t>
            </a:r>
            <a:endParaRPr lang="en-IN" dirty="0"/>
          </a:p>
          <a:p>
            <a:endParaRPr lang="en-IN" dirty="0"/>
          </a:p>
          <a:p>
            <a:r>
              <a:rPr lang="en-IN" dirty="0"/>
              <a:t>t = </a:t>
            </a:r>
            <a:r>
              <a:rPr lang="en-IN" dirty="0" err="1"/>
              <a:t>now.strftime</a:t>
            </a:r>
            <a:r>
              <a:rPr lang="en-IN" dirty="0"/>
              <a:t>("%H:%M:%S")</a:t>
            </a:r>
            <a:endParaRPr lang="en-IN" dirty="0"/>
          </a:p>
          <a:p>
            <a:r>
              <a:rPr lang="en-IN" dirty="0"/>
              <a:t>print("time : ",t)</a:t>
            </a:r>
            <a:endParaRPr lang="en-IN" dirty="0"/>
          </a:p>
          <a:p>
            <a:endParaRPr lang="en-IN" dirty="0"/>
          </a:p>
          <a:p>
            <a:r>
              <a:rPr lang="en-IN" dirty="0"/>
              <a:t>s1 = </a:t>
            </a:r>
            <a:r>
              <a:rPr lang="en-IN" dirty="0" err="1"/>
              <a:t>now.strftime</a:t>
            </a:r>
            <a:r>
              <a:rPr lang="en-IN" dirty="0"/>
              <a:t>("%</a:t>
            </a:r>
            <a:r>
              <a:rPr lang="en-IN" dirty="0" err="1"/>
              <a:t>m%d%Y</a:t>
            </a:r>
            <a:r>
              <a:rPr lang="en-IN" dirty="0"/>
              <a:t>, %H:%M:%S")</a:t>
            </a:r>
            <a:endParaRPr lang="en-IN" dirty="0"/>
          </a:p>
          <a:p>
            <a:r>
              <a:rPr lang="en-IN" dirty="0"/>
              <a:t>print("s1  : ",s1)</a:t>
            </a:r>
            <a:endParaRPr lang="en-IN" dirty="0"/>
          </a:p>
          <a:p>
            <a:endParaRPr lang="en-IN" dirty="0"/>
          </a:p>
          <a:p>
            <a:r>
              <a:rPr lang="en-IN" dirty="0"/>
              <a:t>s2 = </a:t>
            </a:r>
            <a:r>
              <a:rPr lang="en-IN" dirty="0" err="1"/>
              <a:t>now.strftime</a:t>
            </a:r>
            <a:r>
              <a:rPr lang="en-IN" dirty="0"/>
              <a:t>("%</a:t>
            </a:r>
            <a:r>
              <a:rPr lang="en-IN" dirty="0" err="1"/>
              <a:t>d%m%Y</a:t>
            </a:r>
            <a:r>
              <a:rPr lang="en-IN" dirty="0"/>
              <a:t>, %H:%M:%S")</a:t>
            </a:r>
            <a:endParaRPr lang="en-IN" dirty="0"/>
          </a:p>
          <a:p>
            <a:r>
              <a:rPr lang="en-IN" dirty="0"/>
              <a:t>print("S2  : ",s2)</a:t>
            </a:r>
            <a:endParaRPr lang="en-IN" dirty="0"/>
          </a:p>
          <a:p>
            <a:endParaRPr lang="en-IN" dirty="0"/>
          </a:p>
          <a:p>
            <a:r>
              <a:rPr lang="en-IN" dirty="0"/>
              <a:t>s3 = "8 May, 2021"</a:t>
            </a:r>
            <a:endParaRPr lang="en-IN" dirty="0"/>
          </a:p>
          <a:p>
            <a:r>
              <a:rPr lang="en-IN" dirty="0"/>
              <a:t>print("s3 : ",s3)</a:t>
            </a:r>
            <a:endParaRPr lang="en-IN" dirty="0"/>
          </a:p>
          <a:p>
            <a:endParaRPr lang="en-IN" dirty="0"/>
          </a:p>
          <a:p>
            <a:r>
              <a:rPr lang="en-IN" dirty="0" err="1"/>
              <a:t>ob</a:t>
            </a:r>
            <a:r>
              <a:rPr lang="en-IN" dirty="0"/>
              <a:t> = </a:t>
            </a:r>
            <a:r>
              <a:rPr lang="en-IN" dirty="0" err="1"/>
              <a:t>datetime.strptime</a:t>
            </a:r>
            <a:r>
              <a:rPr lang="en-IN" dirty="0"/>
              <a:t>(s3, "%d %B, %Y")</a:t>
            </a:r>
            <a:endParaRPr lang="en-IN" dirty="0"/>
          </a:p>
          <a:p>
            <a:r>
              <a:rPr lang="en-IN" dirty="0"/>
              <a:t>print("</a:t>
            </a:r>
            <a:r>
              <a:rPr lang="en-IN" dirty="0" err="1"/>
              <a:t>ob</a:t>
            </a:r>
            <a:r>
              <a:rPr lang="en-IN" dirty="0"/>
              <a:t> : ", </a:t>
            </a:r>
            <a:r>
              <a:rPr lang="en-IN" dirty="0" err="1"/>
              <a:t>ob</a:t>
            </a:r>
            <a:r>
              <a:rPr lang="en-IN" dirty="0"/>
              <a: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E8C57E"/>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1469390" cy="521970"/>
          </a:xfrm>
          <a:prstGeom prst="rect">
            <a:avLst/>
          </a:prstGeom>
          <a:noFill/>
        </p:spPr>
        <p:txBody>
          <a:bodyPr wrap="none" rtlCol="0">
            <a:spAutoFit/>
          </a:bodyPr>
          <a:lstStyle/>
          <a:p>
            <a:r>
              <a:rPr lang="en-US" sz="2800" dirty="0">
                <a:solidFill>
                  <a:schemeClr val="bg1"/>
                </a:solidFill>
              </a:rPr>
              <a:t>Calendar</a:t>
            </a:r>
            <a:endParaRPr lang="en-US" sz="2800" dirty="0">
              <a:solidFill>
                <a:schemeClr val="bg1"/>
              </a:solidFill>
            </a:endParaRPr>
          </a:p>
        </p:txBody>
      </p:sp>
      <p:sp>
        <p:nvSpPr>
          <p:cNvPr id="6" name="Text Box 5"/>
          <p:cNvSpPr txBox="1"/>
          <p:nvPr/>
        </p:nvSpPr>
        <p:spPr>
          <a:xfrm>
            <a:off x="592455" y="1584325"/>
            <a:ext cx="4168140" cy="3969385"/>
          </a:xfrm>
          <a:prstGeom prst="rect">
            <a:avLst/>
          </a:prstGeom>
          <a:noFill/>
        </p:spPr>
        <p:txBody>
          <a:bodyPr wrap="square" rtlCol="0" anchor="t">
            <a:spAutoFit/>
          </a:bodyPr>
          <a:p>
            <a:r>
              <a:rPr lang="en-IN" dirty="0">
                <a:sym typeface="+mn-ea"/>
              </a:rPr>
              <a:t>import calendar</a:t>
            </a:r>
            <a:endParaRPr lang="en-IN" dirty="0"/>
          </a:p>
          <a:p>
            <a:r>
              <a:rPr lang="en-IN" dirty="0" err="1">
                <a:sym typeface="+mn-ea"/>
              </a:rPr>
              <a:t>cal</a:t>
            </a:r>
            <a:r>
              <a:rPr lang="en-IN" dirty="0">
                <a:sym typeface="+mn-ea"/>
              </a:rPr>
              <a:t> = </a:t>
            </a:r>
            <a:r>
              <a:rPr lang="en-IN" dirty="0" err="1">
                <a:sym typeface="+mn-ea"/>
              </a:rPr>
              <a:t>calendar.month</a:t>
            </a:r>
            <a:r>
              <a:rPr lang="en-IN" dirty="0">
                <a:sym typeface="+mn-ea"/>
              </a:rPr>
              <a:t>(2021,3)</a:t>
            </a:r>
            <a:endParaRPr lang="en-IN" dirty="0"/>
          </a:p>
          <a:p>
            <a:r>
              <a:rPr lang="en-IN" dirty="0">
                <a:sym typeface="+mn-ea"/>
              </a:rPr>
              <a:t>print(</a:t>
            </a:r>
            <a:r>
              <a:rPr lang="en-IN" dirty="0" err="1">
                <a:sym typeface="+mn-ea"/>
              </a:rPr>
              <a:t>cal</a:t>
            </a:r>
            <a:r>
              <a:rPr lang="en-IN" dirty="0">
                <a:sym typeface="+mn-ea"/>
              </a:rPr>
              <a:t>)</a:t>
            </a:r>
            <a:endParaRPr lang="en-IN" dirty="0"/>
          </a:p>
          <a:p>
            <a:r>
              <a:rPr lang="en-IN" dirty="0">
                <a:sym typeface="+mn-ea"/>
              </a:rPr>
              <a:t>print(</a:t>
            </a:r>
            <a:r>
              <a:rPr lang="en-IN" dirty="0" err="1">
                <a:sym typeface="+mn-ea"/>
              </a:rPr>
              <a:t>calendar.month</a:t>
            </a:r>
            <a:r>
              <a:rPr lang="en-IN" dirty="0">
                <a:sym typeface="+mn-ea"/>
              </a:rPr>
              <a:t>(2021,3, 2, 2))</a:t>
            </a:r>
            <a:endParaRPr lang="en-IN" dirty="0"/>
          </a:p>
          <a:p>
            <a:r>
              <a:rPr lang="en-IN" dirty="0">
                <a:sym typeface="+mn-ea"/>
              </a:rPr>
              <a:t>x = </a:t>
            </a:r>
            <a:r>
              <a:rPr lang="en-IN" dirty="0" err="1">
                <a:sym typeface="+mn-ea"/>
              </a:rPr>
              <a:t>calendar.isleap</a:t>
            </a:r>
            <a:r>
              <a:rPr lang="en-IN" dirty="0">
                <a:sym typeface="+mn-ea"/>
              </a:rPr>
              <a:t>(2024)</a:t>
            </a:r>
            <a:endParaRPr lang="en-IN" dirty="0"/>
          </a:p>
          <a:p>
            <a:r>
              <a:rPr lang="en-IN" dirty="0">
                <a:sym typeface="+mn-ea"/>
              </a:rPr>
              <a:t>print(x)</a:t>
            </a:r>
            <a:endParaRPr lang="en-IN" dirty="0"/>
          </a:p>
          <a:p>
            <a:endParaRPr lang="en-IN" dirty="0"/>
          </a:p>
          <a:p>
            <a:r>
              <a:rPr lang="en-IN" dirty="0">
                <a:sym typeface="+mn-ea"/>
              </a:rPr>
              <a:t>y = calendar._</a:t>
            </a:r>
            <a:r>
              <a:rPr lang="en-IN" dirty="0" err="1">
                <a:sym typeface="+mn-ea"/>
              </a:rPr>
              <a:t>prevmonth</a:t>
            </a:r>
            <a:r>
              <a:rPr lang="en-IN" dirty="0">
                <a:sym typeface="+mn-ea"/>
              </a:rPr>
              <a:t>(2021,15)</a:t>
            </a:r>
            <a:endParaRPr lang="en-IN" dirty="0"/>
          </a:p>
          <a:p>
            <a:r>
              <a:rPr lang="en-IN" dirty="0">
                <a:sym typeface="+mn-ea"/>
              </a:rPr>
              <a:t>print(y)</a:t>
            </a:r>
            <a:endParaRPr lang="en-IN" dirty="0"/>
          </a:p>
          <a:p>
            <a:r>
              <a:rPr lang="en-IN" dirty="0">
                <a:sym typeface="+mn-ea"/>
              </a:rPr>
              <a:t>print(type(y))</a:t>
            </a:r>
            <a:endParaRPr lang="en-IN" dirty="0"/>
          </a:p>
          <a:p>
            <a:endParaRPr lang="en-IN" dirty="0"/>
          </a:p>
          <a:p>
            <a:r>
              <a:rPr lang="en-IN" dirty="0">
                <a:sym typeface="+mn-ea"/>
              </a:rPr>
              <a:t>z = calendar._</a:t>
            </a:r>
            <a:r>
              <a:rPr lang="en-IN" dirty="0" err="1">
                <a:sym typeface="+mn-ea"/>
              </a:rPr>
              <a:t>nextmonth</a:t>
            </a:r>
            <a:r>
              <a:rPr lang="en-IN" dirty="0">
                <a:sym typeface="+mn-ea"/>
              </a:rPr>
              <a:t>(2021,15)</a:t>
            </a:r>
            <a:endParaRPr lang="en-IN" dirty="0"/>
          </a:p>
          <a:p>
            <a:r>
              <a:rPr lang="en-IN" dirty="0">
                <a:sym typeface="+mn-ea"/>
              </a:rPr>
              <a:t>print(z)</a:t>
            </a:r>
            <a:endParaRPr lang="en-IN" dirty="0"/>
          </a:p>
          <a:p>
            <a:r>
              <a:rPr lang="en-IN" dirty="0">
                <a:sym typeface="+mn-ea"/>
              </a:rPr>
              <a:t>print(type(z))</a:t>
            </a:r>
            <a:endParaRPr lang="en-US"/>
          </a:p>
        </p:txBody>
      </p:sp>
      <p:sp>
        <p:nvSpPr>
          <p:cNvPr id="8" name="Text Box 7"/>
          <p:cNvSpPr txBox="1"/>
          <p:nvPr/>
        </p:nvSpPr>
        <p:spPr>
          <a:xfrm>
            <a:off x="6547485" y="1584325"/>
            <a:ext cx="4571365" cy="4523105"/>
          </a:xfrm>
          <a:prstGeom prst="rect">
            <a:avLst/>
          </a:prstGeom>
          <a:noFill/>
        </p:spPr>
        <p:txBody>
          <a:bodyPr wrap="square" rtlCol="0" anchor="t">
            <a:spAutoFit/>
          </a:bodyPr>
          <a:p>
            <a:r>
              <a:rPr lang="en-IN" dirty="0" err="1">
                <a:sym typeface="+mn-ea"/>
              </a:rPr>
              <a:t>calendar.setfirstweekday</a:t>
            </a:r>
            <a:r>
              <a:rPr lang="en-IN" dirty="0">
                <a:sym typeface="+mn-ea"/>
              </a:rPr>
              <a:t>(</a:t>
            </a:r>
            <a:r>
              <a:rPr lang="en-IN" dirty="0" err="1">
                <a:sym typeface="+mn-ea"/>
              </a:rPr>
              <a:t>calendar.MONDAY</a:t>
            </a:r>
            <a:r>
              <a:rPr lang="en-IN" dirty="0">
                <a:sym typeface="+mn-ea"/>
              </a:rPr>
              <a:t>)</a:t>
            </a:r>
            <a:endParaRPr lang="en-IN" dirty="0"/>
          </a:p>
          <a:p>
            <a:r>
              <a:rPr lang="en-IN" dirty="0">
                <a:sym typeface="+mn-ea"/>
              </a:rPr>
              <a:t>c = </a:t>
            </a:r>
            <a:r>
              <a:rPr lang="en-IN" dirty="0" err="1">
                <a:sym typeface="+mn-ea"/>
              </a:rPr>
              <a:t>calendar.firstweekday</a:t>
            </a:r>
            <a:r>
              <a:rPr lang="en-IN" dirty="0">
                <a:sym typeface="+mn-ea"/>
              </a:rPr>
              <a:t>()</a:t>
            </a:r>
            <a:endParaRPr lang="en-IN" dirty="0"/>
          </a:p>
          <a:p>
            <a:r>
              <a:rPr lang="en-IN" dirty="0">
                <a:sym typeface="+mn-ea"/>
              </a:rPr>
              <a:t>print(c, type(c))</a:t>
            </a:r>
            <a:endParaRPr lang="en-IN" dirty="0"/>
          </a:p>
          <a:p>
            <a:endParaRPr lang="en-IN" dirty="0"/>
          </a:p>
          <a:p>
            <a:r>
              <a:rPr lang="en-IN" dirty="0">
                <a:sym typeface="+mn-ea"/>
              </a:rPr>
              <a:t>print(</a:t>
            </a:r>
            <a:r>
              <a:rPr lang="en-IN" dirty="0" err="1">
                <a:sym typeface="+mn-ea"/>
              </a:rPr>
              <a:t>calendar.leapdays</a:t>
            </a:r>
            <a:r>
              <a:rPr lang="en-IN" dirty="0">
                <a:sym typeface="+mn-ea"/>
              </a:rPr>
              <a:t>(1990, 2024))</a:t>
            </a:r>
            <a:endParaRPr lang="en-IN" dirty="0"/>
          </a:p>
          <a:p>
            <a:endParaRPr lang="en-IN" dirty="0"/>
          </a:p>
          <a:p>
            <a:r>
              <a:rPr lang="en-IN" dirty="0">
                <a:sym typeface="+mn-ea"/>
              </a:rPr>
              <a:t>#print(</a:t>
            </a:r>
            <a:r>
              <a:rPr lang="en-IN" dirty="0" err="1">
                <a:sym typeface="+mn-ea"/>
              </a:rPr>
              <a:t>calendar.weekday</a:t>
            </a:r>
            <a:r>
              <a:rPr lang="en-IN" dirty="0">
                <a:sym typeface="+mn-ea"/>
              </a:rPr>
              <a:t>(2021, 3, 27))</a:t>
            </a:r>
            <a:endParaRPr lang="en-IN" dirty="0"/>
          </a:p>
          <a:p>
            <a:endParaRPr lang="en-IN" dirty="0"/>
          </a:p>
          <a:p>
            <a:r>
              <a:rPr lang="en-IN" dirty="0">
                <a:sym typeface="+mn-ea"/>
              </a:rPr>
              <a:t>#print(</a:t>
            </a:r>
            <a:r>
              <a:rPr lang="en-IN" dirty="0" err="1">
                <a:sym typeface="+mn-ea"/>
              </a:rPr>
              <a:t>calendar.calendar</a:t>
            </a:r>
            <a:r>
              <a:rPr lang="en-IN" dirty="0">
                <a:sym typeface="+mn-ea"/>
              </a:rPr>
              <a:t>(2021, 3, 1, 4))</a:t>
            </a:r>
            <a:endParaRPr lang="en-IN" dirty="0"/>
          </a:p>
          <a:p>
            <a:r>
              <a:rPr lang="en-IN" dirty="0">
                <a:sym typeface="+mn-ea"/>
              </a:rPr>
              <a:t>print(</a:t>
            </a:r>
            <a:r>
              <a:rPr lang="en-IN" dirty="0" err="1">
                <a:sym typeface="+mn-ea"/>
              </a:rPr>
              <a:t>calendar.prcal</a:t>
            </a:r>
            <a:r>
              <a:rPr lang="en-IN" dirty="0">
                <a:sym typeface="+mn-ea"/>
              </a:rPr>
              <a:t>(2000))</a:t>
            </a:r>
            <a:endParaRPr lang="en-IN" dirty="0"/>
          </a:p>
          <a:p>
            <a:endParaRPr lang="en-IN" dirty="0">
              <a:sym typeface="+mn-ea"/>
            </a:endParaRPr>
          </a:p>
          <a:p>
            <a:r>
              <a:rPr lang="en-IN" dirty="0">
                <a:sym typeface="+mn-ea"/>
              </a:rPr>
              <a:t>print(</a:t>
            </a:r>
            <a:r>
              <a:rPr lang="en-IN" dirty="0" err="1">
                <a:sym typeface="+mn-ea"/>
              </a:rPr>
              <a:t>calendar.prmonth</a:t>
            </a:r>
            <a:r>
              <a:rPr lang="en-IN" dirty="0">
                <a:sym typeface="+mn-ea"/>
              </a:rPr>
              <a:t>(2021,3))</a:t>
            </a:r>
            <a:endParaRPr lang="en-IN" dirty="0"/>
          </a:p>
          <a:p>
            <a:endParaRPr lang="en-IN" dirty="0"/>
          </a:p>
          <a:p>
            <a:r>
              <a:rPr lang="en-IN" dirty="0" err="1">
                <a:sym typeface="+mn-ea"/>
              </a:rPr>
              <a:t>ob</a:t>
            </a:r>
            <a:r>
              <a:rPr lang="en-IN" dirty="0">
                <a:sym typeface="+mn-ea"/>
              </a:rPr>
              <a:t> = </a:t>
            </a:r>
            <a:r>
              <a:rPr lang="en-IN" dirty="0" err="1">
                <a:sym typeface="+mn-ea"/>
              </a:rPr>
              <a:t>calendar.TextCalendar</a:t>
            </a:r>
            <a:r>
              <a:rPr lang="en-IN" dirty="0">
                <a:sym typeface="+mn-ea"/>
              </a:rPr>
              <a:t>(</a:t>
            </a:r>
            <a:r>
              <a:rPr lang="en-IN" dirty="0" err="1">
                <a:sym typeface="+mn-ea"/>
              </a:rPr>
              <a:t>calendar.SUNDAY</a:t>
            </a:r>
            <a:r>
              <a:rPr lang="en-IN" dirty="0">
                <a:sym typeface="+mn-ea"/>
              </a:rPr>
              <a:t>)</a:t>
            </a:r>
            <a:endParaRPr lang="en-IN" dirty="0"/>
          </a:p>
          <a:p>
            <a:r>
              <a:rPr lang="en-IN" dirty="0">
                <a:sym typeface="+mn-ea"/>
              </a:rPr>
              <a:t>month = </a:t>
            </a:r>
            <a:r>
              <a:rPr lang="en-IN" dirty="0" err="1">
                <a:sym typeface="+mn-ea"/>
              </a:rPr>
              <a:t>ob.formatmonth</a:t>
            </a:r>
            <a:r>
              <a:rPr lang="en-IN" dirty="0">
                <a:sym typeface="+mn-ea"/>
              </a:rPr>
              <a:t>(2021,3)</a:t>
            </a:r>
            <a:endParaRPr lang="en-IN" dirty="0"/>
          </a:p>
          <a:p>
            <a:r>
              <a:rPr lang="en-IN" dirty="0">
                <a:sym typeface="+mn-ea"/>
              </a:rPr>
              <a:t>print(month</a:t>
            </a:r>
            <a:r>
              <a:rPr lang="en-US" altLang="en-IN" dirty="0">
                <a:sym typeface="+mn-ea"/>
              </a:rPr>
              <a:t>)</a:t>
            </a:r>
            <a:endParaRPr lang="en-US" altLang="en-IN" dirty="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752" y="1644"/>
              <a:ext cx="6026" cy="919"/>
            </a:xfrm>
            <a:prstGeom prst="rect">
              <a:avLst/>
            </a:prstGeom>
          </p:spPr>
          <p:txBody>
            <a:bodyPr wrap="none">
              <a:spAutoFit/>
            </a:bodyPr>
            <a:p>
              <a:r>
                <a:rPr lang="en-US" sz="3200" b="1" dirty="0" smtClean="0">
                  <a:cs typeface="Times New Roman" panose="02020603050405020304" pitchFamily="18" charset="0"/>
                </a:rPr>
                <a:t>4. Exception Handling</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1220878"/>
            <a:ext cx="9470606" cy="707886"/>
          </a:xfrm>
          <a:prstGeom prst="rect">
            <a:avLst/>
          </a:prstGeom>
          <a:noFill/>
        </p:spPr>
        <p:txBody>
          <a:bodyPr wrap="none" rtlCol="0">
            <a:spAutoFit/>
          </a:bodyPr>
          <a:lstStyle/>
          <a:p>
            <a:r>
              <a:rPr lang="en-US" sz="2000" dirty="0"/>
              <a:t>Abnormal termination is the undesirable situation in any programming language.</a:t>
            </a:r>
            <a:endParaRPr lang="en-US" sz="2000" dirty="0"/>
          </a:p>
          <a:p>
            <a:r>
              <a:rPr lang="en-US" sz="2000" dirty="0"/>
              <a:t>Python provides two important features to handle any unexpected error in the programs.</a:t>
            </a:r>
            <a:endParaRPr lang="en-US" sz="2000" dirty="0"/>
          </a:p>
        </p:txBody>
      </p:sp>
      <p:sp>
        <p:nvSpPr>
          <p:cNvPr id="7" name="TextBox 6"/>
          <p:cNvSpPr txBox="1"/>
          <p:nvPr/>
        </p:nvSpPr>
        <p:spPr>
          <a:xfrm>
            <a:off x="593099" y="2316131"/>
            <a:ext cx="2530949" cy="707886"/>
          </a:xfrm>
          <a:prstGeom prst="rect">
            <a:avLst/>
          </a:prstGeom>
          <a:noFill/>
        </p:spPr>
        <p:txBody>
          <a:bodyPr wrap="none" rtlCol="0">
            <a:spAutoFit/>
          </a:bodyPr>
          <a:lstStyle/>
          <a:p>
            <a:pPr marL="342900" indent="-342900">
              <a:buAutoNum type="arabicPeriod"/>
            </a:pPr>
            <a:r>
              <a:rPr lang="en-US" sz="2000" dirty="0"/>
              <a:t>Exception Handling</a:t>
            </a:r>
            <a:endParaRPr lang="en-US" sz="2000" dirty="0"/>
          </a:p>
          <a:p>
            <a:pPr marL="342900" indent="-342900">
              <a:buAutoNum type="arabicPeriod"/>
            </a:pPr>
            <a:r>
              <a:rPr lang="en-US" sz="2000" dirty="0"/>
              <a:t>Assertions</a:t>
            </a:r>
            <a:endParaRPr lang="en-IN" sz="2000" dirty="0"/>
          </a:p>
        </p:txBody>
      </p:sp>
      <p:sp>
        <p:nvSpPr>
          <p:cNvPr id="10" name="TextBox 9"/>
          <p:cNvSpPr txBox="1"/>
          <p:nvPr/>
        </p:nvSpPr>
        <p:spPr>
          <a:xfrm>
            <a:off x="1860272" y="3407054"/>
            <a:ext cx="2527551" cy="1785104"/>
          </a:xfrm>
          <a:prstGeom prst="rect">
            <a:avLst/>
          </a:prstGeom>
          <a:noFill/>
        </p:spPr>
        <p:txBody>
          <a:bodyPr wrap="none" rtlCol="0">
            <a:spAutoFit/>
          </a:bodyPr>
          <a:lstStyle/>
          <a:p>
            <a:r>
              <a:rPr lang="en-US" sz="2000" u="sng" dirty="0"/>
              <a:t>Syntax: 1</a:t>
            </a:r>
            <a:endParaRPr lang="en-US" sz="2000" u="sng" dirty="0"/>
          </a:p>
          <a:p>
            <a:endParaRPr lang="en-US" dirty="0"/>
          </a:p>
          <a:p>
            <a:r>
              <a:rPr lang="en-US" dirty="0"/>
              <a:t>try:</a:t>
            </a:r>
            <a:endParaRPr lang="en-US" dirty="0"/>
          </a:p>
          <a:p>
            <a:r>
              <a:rPr lang="en-US" dirty="0"/>
              <a:t>    Some statements Here</a:t>
            </a:r>
            <a:endParaRPr lang="en-US" dirty="0"/>
          </a:p>
          <a:p>
            <a:r>
              <a:rPr lang="en-US" dirty="0"/>
              <a:t>except:</a:t>
            </a:r>
            <a:endParaRPr lang="en-US" dirty="0"/>
          </a:p>
          <a:p>
            <a:r>
              <a:rPr lang="en-US" dirty="0"/>
              <a:t>    Exception Handling</a:t>
            </a:r>
            <a:endParaRPr lang="en-IN" dirty="0"/>
          </a:p>
        </p:txBody>
      </p:sp>
      <p:sp>
        <p:nvSpPr>
          <p:cNvPr id="11" name="TextBox 10"/>
          <p:cNvSpPr txBox="1"/>
          <p:nvPr/>
        </p:nvSpPr>
        <p:spPr>
          <a:xfrm>
            <a:off x="5800299" y="3402168"/>
            <a:ext cx="5575437" cy="2308324"/>
          </a:xfrm>
          <a:prstGeom prst="rect">
            <a:avLst/>
          </a:prstGeom>
          <a:noFill/>
        </p:spPr>
        <p:txBody>
          <a:bodyPr wrap="none" rtlCol="0">
            <a:spAutoFit/>
          </a:bodyPr>
          <a:lstStyle/>
          <a:p>
            <a:r>
              <a:rPr lang="en-US" u="sng" dirty="0"/>
              <a:t>Example:</a:t>
            </a:r>
            <a:endParaRPr lang="en-US" u="sng" dirty="0"/>
          </a:p>
          <a:p>
            <a:endParaRPr lang="en-US" dirty="0"/>
          </a:p>
          <a:p>
            <a:r>
              <a:rPr lang="en-US" dirty="0"/>
              <a:t>try:</a:t>
            </a:r>
            <a:endParaRPr lang="en-US" dirty="0"/>
          </a:p>
          <a:p>
            <a:r>
              <a:rPr lang="en-US" dirty="0"/>
              <a:t>    x = </a:t>
            </a:r>
            <a:r>
              <a:rPr lang="en-US" dirty="0" err="1"/>
              <a:t>int</a:t>
            </a:r>
            <a:r>
              <a:rPr lang="en-US" dirty="0"/>
              <a:t>(input("Enter a value : "))</a:t>
            </a:r>
            <a:endParaRPr lang="en-US" dirty="0"/>
          </a:p>
          <a:p>
            <a:r>
              <a:rPr lang="en-US" dirty="0"/>
              <a:t>    print("Try block: number is ", x)</a:t>
            </a:r>
            <a:endParaRPr lang="en-US" dirty="0"/>
          </a:p>
          <a:p>
            <a:r>
              <a:rPr lang="en-US" dirty="0"/>
              <a:t>except </a:t>
            </a:r>
            <a:r>
              <a:rPr lang="en-US" dirty="0" err="1"/>
              <a:t>ValueError</a:t>
            </a:r>
            <a:r>
              <a:rPr lang="en-US" dirty="0"/>
              <a:t>:</a:t>
            </a:r>
            <a:endParaRPr lang="en-US" dirty="0"/>
          </a:p>
          <a:p>
            <a:r>
              <a:rPr lang="en-US" dirty="0"/>
              <a:t>    print("Except block: Invalid input, enter only numbers")</a:t>
            </a:r>
            <a:endParaRPr lang="en-US" dirty="0"/>
          </a:p>
          <a:p>
            <a:endParaRPr lang="en-IN" dirty="0"/>
          </a:p>
        </p:txBody>
      </p:sp>
      <p:sp>
        <p:nvSpPr>
          <p:cNvPr id="12" name="Wave 11"/>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graphicFrame>
        <p:nvGraphicFramePr>
          <p:cNvPr id="10" name="Table 9"/>
          <p:cNvGraphicFramePr>
            <a:graphicFrameLocks noGrp="1"/>
          </p:cNvGraphicFramePr>
          <p:nvPr/>
        </p:nvGraphicFramePr>
        <p:xfrm>
          <a:off x="2438095" y="2307174"/>
          <a:ext cx="8127999" cy="3867623"/>
        </p:xfrm>
        <a:graphic>
          <a:graphicData uri="http://schemas.openxmlformats.org/drawingml/2006/table">
            <a:tbl>
              <a:tblPr firstRow="1" bandRow="1">
                <a:tableStyleId>{5C22544A-7EE6-4342-B048-85BDC9FD1C3A}</a:tableStyleId>
              </a:tblPr>
              <a:tblGrid>
                <a:gridCol w="707389"/>
                <a:gridCol w="2047164"/>
                <a:gridCol w="5373446"/>
              </a:tblGrid>
              <a:tr h="464023">
                <a:tc>
                  <a:txBody>
                    <a:bodyPr/>
                    <a:lstStyle/>
                    <a:p>
                      <a:r>
                        <a:rPr lang="en-US" dirty="0" err="1"/>
                        <a:t>S.No</a:t>
                      </a:r>
                      <a:endParaRPr lang="en-IN" dirty="0"/>
                    </a:p>
                  </a:txBody>
                  <a:tcPr/>
                </a:tc>
                <a:tc>
                  <a:txBody>
                    <a:bodyPr/>
                    <a:lstStyle/>
                    <a:p>
                      <a:r>
                        <a:rPr lang="en-US" dirty="0"/>
                        <a:t>Exception</a:t>
                      </a:r>
                      <a:endParaRPr lang="en-IN" dirty="0"/>
                    </a:p>
                  </a:txBody>
                  <a:tcPr/>
                </a:tc>
                <a:tc>
                  <a:txBody>
                    <a:bodyPr/>
                    <a:lstStyle/>
                    <a:p>
                      <a:r>
                        <a:rPr lang="en-US" dirty="0"/>
                        <a:t>Cause</a:t>
                      </a:r>
                      <a:r>
                        <a:rPr lang="en-US" baseline="0" dirty="0"/>
                        <a:t> of Error</a:t>
                      </a:r>
                      <a:endParaRPr lang="en-IN" dirty="0"/>
                    </a:p>
                  </a:txBody>
                  <a:tcPr/>
                </a:tc>
              </a:tr>
              <a:tr h="370840">
                <a:tc>
                  <a:txBody>
                    <a:bodyPr/>
                    <a:lstStyle/>
                    <a:p>
                      <a:r>
                        <a:rPr lang="en-US" dirty="0"/>
                        <a:t>1</a:t>
                      </a:r>
                      <a:endParaRPr lang="en-IN" dirty="0"/>
                    </a:p>
                  </a:txBody>
                  <a:tcPr/>
                </a:tc>
                <a:tc>
                  <a:txBody>
                    <a:bodyPr/>
                    <a:lstStyle/>
                    <a:p>
                      <a:r>
                        <a:rPr lang="en-US" dirty="0" err="1"/>
                        <a:t>NameError</a:t>
                      </a:r>
                      <a:endParaRPr lang="en-IN" dirty="0"/>
                    </a:p>
                  </a:txBody>
                  <a:tcPr/>
                </a:tc>
                <a:tc>
                  <a:txBody>
                    <a:bodyPr/>
                    <a:lstStyle/>
                    <a:p>
                      <a:r>
                        <a:rPr lang="en-US" dirty="0"/>
                        <a:t>Raised when a variable is not found in local or global scope</a:t>
                      </a:r>
                      <a:endParaRPr lang="en-IN" dirty="0"/>
                    </a:p>
                  </a:txBody>
                  <a:tcPr/>
                </a:tc>
              </a:tr>
              <a:tr h="370840">
                <a:tc>
                  <a:txBody>
                    <a:bodyPr/>
                    <a:lstStyle/>
                    <a:p>
                      <a:r>
                        <a:rPr lang="en-US" dirty="0"/>
                        <a:t>2</a:t>
                      </a:r>
                      <a:endParaRPr lang="en-IN" dirty="0"/>
                    </a:p>
                  </a:txBody>
                  <a:tcPr/>
                </a:tc>
                <a:tc>
                  <a:txBody>
                    <a:bodyPr/>
                    <a:lstStyle/>
                    <a:p>
                      <a:r>
                        <a:rPr lang="en-US" dirty="0" err="1"/>
                        <a:t>KeyError</a:t>
                      </a:r>
                      <a:endParaRPr lang="en-IN" dirty="0"/>
                    </a:p>
                  </a:txBody>
                  <a:tcPr/>
                </a:tc>
                <a:tc>
                  <a:txBody>
                    <a:bodyPr/>
                    <a:lstStyle/>
                    <a:p>
                      <a:r>
                        <a:rPr lang="en-US" dirty="0"/>
                        <a:t>Raised when  a key is not found in a</a:t>
                      </a:r>
                      <a:r>
                        <a:rPr lang="en-US" baseline="0" dirty="0"/>
                        <a:t> dictionary</a:t>
                      </a:r>
                      <a:endParaRPr lang="en-IN" dirty="0"/>
                    </a:p>
                  </a:txBody>
                  <a:tcPr/>
                </a:tc>
              </a:tr>
              <a:tr h="370840">
                <a:tc>
                  <a:txBody>
                    <a:bodyPr/>
                    <a:lstStyle/>
                    <a:p>
                      <a:r>
                        <a:rPr lang="en-US" dirty="0"/>
                        <a:t>3</a:t>
                      </a:r>
                      <a:endParaRPr lang="en-IN" dirty="0"/>
                    </a:p>
                  </a:txBody>
                  <a:tcPr/>
                </a:tc>
                <a:tc>
                  <a:txBody>
                    <a:bodyPr/>
                    <a:lstStyle/>
                    <a:p>
                      <a:r>
                        <a:rPr lang="en-US" dirty="0" err="1"/>
                        <a:t>FloatingPointError</a:t>
                      </a:r>
                      <a:endParaRPr lang="en-IN" dirty="0"/>
                    </a:p>
                  </a:txBody>
                  <a:tcPr/>
                </a:tc>
                <a:tc>
                  <a:txBody>
                    <a:bodyPr/>
                    <a:lstStyle/>
                    <a:p>
                      <a:r>
                        <a:rPr lang="en-US" dirty="0"/>
                        <a:t>Raised when a floating point operation fails</a:t>
                      </a:r>
                      <a:endParaRPr lang="en-IN" dirty="0"/>
                    </a:p>
                  </a:txBody>
                  <a:tcPr/>
                </a:tc>
              </a:tr>
              <a:tr h="370840">
                <a:tc>
                  <a:txBody>
                    <a:bodyPr/>
                    <a:lstStyle/>
                    <a:p>
                      <a:r>
                        <a:rPr lang="en-US" dirty="0"/>
                        <a:t>4</a:t>
                      </a:r>
                      <a:endParaRPr lang="en-IN" dirty="0"/>
                    </a:p>
                  </a:txBody>
                  <a:tcPr/>
                </a:tc>
                <a:tc>
                  <a:txBody>
                    <a:bodyPr/>
                    <a:lstStyle/>
                    <a:p>
                      <a:r>
                        <a:rPr lang="en-US" dirty="0" err="1"/>
                        <a:t>ImportError</a:t>
                      </a:r>
                      <a:endParaRPr lang="en-IN" dirty="0"/>
                    </a:p>
                  </a:txBody>
                  <a:tcPr/>
                </a:tc>
                <a:tc>
                  <a:txBody>
                    <a:bodyPr/>
                    <a:lstStyle/>
                    <a:p>
                      <a:r>
                        <a:rPr lang="en-US" dirty="0"/>
                        <a:t>Raised when the imported module is not found</a:t>
                      </a:r>
                      <a:endParaRPr lang="en-IN" dirty="0"/>
                    </a:p>
                  </a:txBody>
                  <a:tcPr/>
                </a:tc>
              </a:tr>
              <a:tr h="370840">
                <a:tc>
                  <a:txBody>
                    <a:bodyPr/>
                    <a:lstStyle/>
                    <a:p>
                      <a:r>
                        <a:rPr lang="en-US" dirty="0"/>
                        <a:t>5</a:t>
                      </a:r>
                      <a:endParaRPr lang="en-IN" dirty="0"/>
                    </a:p>
                  </a:txBody>
                  <a:tcPr/>
                </a:tc>
                <a:tc>
                  <a:txBody>
                    <a:bodyPr/>
                    <a:lstStyle/>
                    <a:p>
                      <a:r>
                        <a:rPr lang="en-US" dirty="0" err="1"/>
                        <a:t>IndentationError</a:t>
                      </a:r>
                      <a:endParaRPr lang="en-IN" dirty="0"/>
                    </a:p>
                  </a:txBody>
                  <a:tcPr/>
                </a:tc>
                <a:tc>
                  <a:txBody>
                    <a:bodyPr/>
                    <a:lstStyle/>
                    <a:p>
                      <a:r>
                        <a:rPr lang="en-US" dirty="0"/>
                        <a:t>Raised when there</a:t>
                      </a:r>
                      <a:r>
                        <a:rPr lang="en-US" baseline="0" dirty="0"/>
                        <a:t> is incorrect indentation</a:t>
                      </a:r>
                      <a:endParaRPr lang="en-IN" dirty="0"/>
                    </a:p>
                  </a:txBody>
                  <a:tcPr/>
                </a:tc>
              </a:tr>
              <a:tr h="370840">
                <a:tc>
                  <a:txBody>
                    <a:bodyPr/>
                    <a:lstStyle/>
                    <a:p>
                      <a:r>
                        <a:rPr lang="en-US" dirty="0"/>
                        <a:t>6</a:t>
                      </a:r>
                      <a:endParaRPr lang="en-IN" dirty="0"/>
                    </a:p>
                  </a:txBody>
                  <a:tcPr/>
                </a:tc>
                <a:tc>
                  <a:txBody>
                    <a:bodyPr/>
                    <a:lstStyle/>
                    <a:p>
                      <a:r>
                        <a:rPr lang="en-US" dirty="0" err="1"/>
                        <a:t>ValueError</a:t>
                      </a:r>
                      <a:endParaRPr lang="en-IN" dirty="0"/>
                    </a:p>
                  </a:txBody>
                  <a:tcPr/>
                </a:tc>
                <a:tc>
                  <a:txBody>
                    <a:bodyPr/>
                    <a:lstStyle/>
                    <a:p>
                      <a:r>
                        <a:rPr lang="en-US" dirty="0"/>
                        <a:t>Raised when a function gets argument of correct type but improper</a:t>
                      </a:r>
                      <a:r>
                        <a:rPr lang="en-US" baseline="0" dirty="0"/>
                        <a:t> value</a:t>
                      </a:r>
                      <a:endParaRPr lang="en-IN" dirty="0"/>
                    </a:p>
                  </a:txBody>
                  <a:tcPr/>
                </a:tc>
              </a:tr>
              <a:tr h="370840">
                <a:tc>
                  <a:txBody>
                    <a:bodyPr/>
                    <a:lstStyle/>
                    <a:p>
                      <a:r>
                        <a:rPr lang="en-US" dirty="0"/>
                        <a:t>7</a:t>
                      </a:r>
                      <a:endParaRPr lang="en-IN" dirty="0"/>
                    </a:p>
                  </a:txBody>
                  <a:tcPr/>
                </a:tc>
                <a:tc>
                  <a:txBody>
                    <a:bodyPr/>
                    <a:lstStyle/>
                    <a:p>
                      <a:r>
                        <a:rPr lang="en-US" dirty="0" err="1"/>
                        <a:t>ZeroDivisionError</a:t>
                      </a:r>
                      <a:endParaRPr lang="en-IN" dirty="0"/>
                    </a:p>
                  </a:txBody>
                  <a:tcPr/>
                </a:tc>
                <a:tc>
                  <a:txBody>
                    <a:bodyPr/>
                    <a:lstStyle/>
                    <a:p>
                      <a:r>
                        <a:rPr lang="en-US" dirty="0"/>
                        <a:t>Raised when second operand of division or modulo operation is zero</a:t>
                      </a:r>
                      <a:endParaRPr lang="en-IN" dirty="0"/>
                    </a:p>
                  </a:txBody>
                  <a:tcPr/>
                </a:tc>
              </a:tr>
            </a:tbl>
          </a:graphicData>
        </a:graphic>
      </p:graphicFrame>
      <p:sp>
        <p:nvSpPr>
          <p:cNvPr id="8" name="TextBox 7"/>
          <p:cNvSpPr txBox="1"/>
          <p:nvPr/>
        </p:nvSpPr>
        <p:spPr>
          <a:xfrm>
            <a:off x="641445" y="1480361"/>
            <a:ext cx="2636491" cy="369332"/>
          </a:xfrm>
          <a:prstGeom prst="rect">
            <a:avLst/>
          </a:prstGeom>
          <a:noFill/>
        </p:spPr>
        <p:txBody>
          <a:bodyPr wrap="none" rtlCol="0">
            <a:spAutoFit/>
          </a:bodyPr>
          <a:lstStyle/>
          <a:p>
            <a:r>
              <a:rPr lang="en-US" dirty="0"/>
              <a:t>Python Built-in exceptions</a:t>
            </a:r>
            <a:endParaRPr lang="en-IN" dirty="0"/>
          </a:p>
        </p:txBody>
      </p:sp>
      <p:sp>
        <p:nvSpPr>
          <p:cNvPr id="9" name="Wave 8"/>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54" y="1815921"/>
            <a:ext cx="8149090" cy="1200329"/>
          </a:xfrm>
          <a:prstGeom prst="rect">
            <a:avLst/>
          </a:prstGeom>
          <a:noFill/>
        </p:spPr>
        <p:txBody>
          <a:bodyPr wrap="none" rtlCol="0">
            <a:spAutoFit/>
          </a:bodyPr>
          <a:lstStyle/>
          <a:p>
            <a:r>
              <a:rPr lang="en-US" sz="2400" dirty="0"/>
              <a:t>File is a collection of related information.</a:t>
            </a:r>
            <a:endParaRPr lang="en-US" sz="2400" dirty="0"/>
          </a:p>
          <a:p>
            <a:endParaRPr lang="en-US" sz="2400" dirty="0"/>
          </a:p>
          <a:p>
            <a:r>
              <a:rPr lang="en-US" sz="2400" dirty="0"/>
              <a:t>Used to store data in a non-volatile memory.  (Hard Disk – RAM)</a:t>
            </a:r>
            <a:endParaRPr lang="en-US" sz="2400" dirty="0"/>
          </a:p>
        </p:txBody>
      </p:sp>
      <p:sp>
        <p:nvSpPr>
          <p:cNvPr id="3" name="TextBox 2"/>
          <p:cNvSpPr txBox="1"/>
          <p:nvPr/>
        </p:nvSpPr>
        <p:spPr>
          <a:xfrm>
            <a:off x="875763" y="3400023"/>
            <a:ext cx="4482830" cy="2308324"/>
          </a:xfrm>
          <a:prstGeom prst="rect">
            <a:avLst/>
          </a:prstGeom>
          <a:noFill/>
        </p:spPr>
        <p:txBody>
          <a:bodyPr wrap="none" rtlCol="0">
            <a:spAutoFit/>
          </a:bodyPr>
          <a:lstStyle/>
          <a:p>
            <a:r>
              <a:rPr lang="en-US" sz="2400" dirty="0"/>
              <a:t>File Operations:</a:t>
            </a:r>
            <a:endParaRPr lang="en-US" sz="2400" dirty="0"/>
          </a:p>
          <a:p>
            <a:endParaRPr lang="en-US" sz="2400" dirty="0"/>
          </a:p>
          <a:p>
            <a:pPr marL="342900" indent="-342900">
              <a:buAutoNum type="arabicPeriod"/>
            </a:pPr>
            <a:r>
              <a:rPr lang="en-US" sz="2400" dirty="0"/>
              <a:t>Open a file</a:t>
            </a:r>
            <a:endParaRPr lang="en-US" sz="2400" dirty="0"/>
          </a:p>
          <a:p>
            <a:pPr marL="342900" indent="-342900">
              <a:buAutoNum type="arabicPeriod"/>
            </a:pPr>
            <a:r>
              <a:rPr lang="en-US" sz="2400" dirty="0"/>
              <a:t>Perform Read / Write operation</a:t>
            </a:r>
            <a:endParaRPr lang="en-US" sz="2400" dirty="0"/>
          </a:p>
          <a:p>
            <a:pPr marL="342900" indent="-342900">
              <a:buAutoNum type="arabicPeriod"/>
            </a:pPr>
            <a:r>
              <a:rPr lang="en-US" sz="2400" dirty="0"/>
              <a:t>Append a file</a:t>
            </a:r>
            <a:endParaRPr lang="en-US" sz="2400" dirty="0"/>
          </a:p>
          <a:p>
            <a:pPr marL="342900" indent="-342900">
              <a:buAutoNum type="arabicPeriod"/>
            </a:pPr>
            <a:r>
              <a:rPr lang="en-US" sz="2400" dirty="0"/>
              <a:t>Close a file</a:t>
            </a:r>
            <a:endParaRPr lang="en-IN"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6096000" y="1362545"/>
            <a:ext cx="5575437" cy="5078313"/>
          </a:xfrm>
          <a:prstGeom prst="rect">
            <a:avLst/>
          </a:prstGeom>
          <a:noFill/>
        </p:spPr>
        <p:txBody>
          <a:bodyPr wrap="none" rtlCol="0">
            <a:spAutoFit/>
          </a:bodyPr>
          <a:lstStyle/>
          <a:p>
            <a:r>
              <a:rPr lang="en-US" dirty="0"/>
              <a:t>import time</a:t>
            </a:r>
            <a:endParaRPr lang="en-US" dirty="0"/>
          </a:p>
          <a:p>
            <a:r>
              <a:rPr lang="en-US" dirty="0"/>
              <a:t>try:</a:t>
            </a:r>
            <a:endParaRPr lang="en-US" dirty="0"/>
          </a:p>
          <a:p>
            <a:r>
              <a:rPr lang="en-US" dirty="0"/>
              <a:t>    x = </a:t>
            </a:r>
            <a:r>
              <a:rPr lang="en-US" dirty="0" err="1"/>
              <a:t>int</a:t>
            </a:r>
            <a:r>
              <a:rPr lang="en-US" dirty="0"/>
              <a:t>(input("Enter x value : "))</a:t>
            </a:r>
            <a:endParaRPr lang="en-US" dirty="0"/>
          </a:p>
          <a:p>
            <a:r>
              <a:rPr lang="en-US" dirty="0"/>
              <a:t>    y = </a:t>
            </a:r>
            <a:r>
              <a:rPr lang="en-US" dirty="0" err="1"/>
              <a:t>int</a:t>
            </a:r>
            <a:r>
              <a:rPr lang="en-US" dirty="0"/>
              <a:t>(input("Enter y value : "))</a:t>
            </a:r>
            <a:endParaRPr lang="en-US" dirty="0"/>
          </a:p>
          <a:p>
            <a:r>
              <a:rPr lang="en-US" dirty="0"/>
              <a:t>    print("Sleep for 5 </a:t>
            </a:r>
            <a:r>
              <a:rPr lang="en-US" dirty="0" err="1"/>
              <a:t>secs</a:t>
            </a:r>
            <a:r>
              <a:rPr lang="en-US" dirty="0"/>
              <a:t>")</a:t>
            </a:r>
            <a:endParaRPr lang="en-US" dirty="0"/>
          </a:p>
          <a:p>
            <a:r>
              <a:rPr lang="en-US" dirty="0"/>
              <a:t>    </a:t>
            </a:r>
            <a:r>
              <a:rPr lang="en-US" dirty="0" err="1"/>
              <a:t>time.sleep</a:t>
            </a:r>
            <a:r>
              <a:rPr lang="en-US" dirty="0"/>
              <a:t>(5)</a:t>
            </a:r>
            <a:endParaRPr lang="en-US" dirty="0"/>
          </a:p>
          <a:p>
            <a:r>
              <a:rPr lang="en-US" dirty="0"/>
              <a:t>    z = x/y</a:t>
            </a:r>
            <a:endParaRPr lang="en-US" dirty="0"/>
          </a:p>
          <a:p>
            <a:r>
              <a:rPr lang="en-US" dirty="0"/>
              <a:t>    print("Result is ", </a:t>
            </a:r>
            <a:r>
              <a:rPr lang="en-US" dirty="0" err="1"/>
              <a:t>int</a:t>
            </a:r>
            <a:r>
              <a:rPr lang="en-US" dirty="0"/>
              <a:t>(z))</a:t>
            </a:r>
            <a:endParaRPr lang="en-US" dirty="0"/>
          </a:p>
          <a:p>
            <a:endParaRPr lang="en-US" dirty="0"/>
          </a:p>
          <a:p>
            <a:r>
              <a:rPr lang="en-US" dirty="0"/>
              <a:t>except </a:t>
            </a:r>
            <a:r>
              <a:rPr lang="en-US" dirty="0" err="1"/>
              <a:t>ValueError</a:t>
            </a:r>
            <a:r>
              <a:rPr lang="en-US" dirty="0"/>
              <a:t>:</a:t>
            </a:r>
            <a:endParaRPr lang="en-US" dirty="0"/>
          </a:p>
          <a:p>
            <a:r>
              <a:rPr lang="en-US" dirty="0"/>
              <a:t>    print("Except block: Invalid input, enter only numbers")</a:t>
            </a:r>
            <a:endParaRPr lang="en-US" dirty="0"/>
          </a:p>
          <a:p>
            <a:endParaRPr lang="en-US" dirty="0"/>
          </a:p>
          <a:p>
            <a:r>
              <a:rPr lang="en-US" dirty="0"/>
              <a:t>except Exception as </a:t>
            </a:r>
            <a:r>
              <a:rPr lang="en-US" dirty="0" err="1"/>
              <a:t>arg</a:t>
            </a:r>
            <a:r>
              <a:rPr lang="en-US" dirty="0"/>
              <a:t>:</a:t>
            </a:r>
            <a:endParaRPr lang="en-US" dirty="0"/>
          </a:p>
          <a:p>
            <a:r>
              <a:rPr lang="en-US" dirty="0"/>
              <a:t>    print(" divide by zero exception is raised")</a:t>
            </a:r>
            <a:endParaRPr lang="en-US" dirty="0"/>
          </a:p>
          <a:p>
            <a:r>
              <a:rPr lang="en-US" dirty="0"/>
              <a:t>    print("Error", </a:t>
            </a:r>
            <a:r>
              <a:rPr lang="en-US" dirty="0" err="1"/>
              <a:t>arg</a:t>
            </a:r>
            <a:r>
              <a:rPr lang="en-US" dirty="0"/>
              <a:t>)</a:t>
            </a:r>
            <a:endParaRPr lang="en-US" dirty="0"/>
          </a:p>
          <a:p>
            <a:endParaRPr lang="en-US" dirty="0"/>
          </a:p>
          <a:p>
            <a:r>
              <a:rPr lang="en-US" dirty="0"/>
              <a:t>except </a:t>
            </a:r>
            <a:r>
              <a:rPr lang="en-US" dirty="0" err="1"/>
              <a:t>KeyboardInterrupt</a:t>
            </a:r>
            <a:r>
              <a:rPr lang="en-US" dirty="0"/>
              <a:t>:</a:t>
            </a:r>
            <a:endParaRPr lang="en-US" dirty="0"/>
          </a:p>
          <a:p>
            <a:r>
              <a:rPr lang="en-US" dirty="0"/>
              <a:t>    print("Interrupt – </a:t>
            </a:r>
            <a:r>
              <a:rPr lang="en-US" dirty="0" err="1"/>
              <a:t>cntrl</a:t>
            </a:r>
            <a:r>
              <a:rPr lang="en-US" dirty="0"/>
              <a:t> C")</a:t>
            </a:r>
            <a:endParaRPr lang="en-IN" dirty="0"/>
          </a:p>
        </p:txBody>
      </p:sp>
      <p:sp>
        <p:nvSpPr>
          <p:cNvPr id="7" name="TextBox 6"/>
          <p:cNvSpPr txBox="1"/>
          <p:nvPr/>
        </p:nvSpPr>
        <p:spPr>
          <a:xfrm>
            <a:off x="714129" y="1596587"/>
            <a:ext cx="2527551" cy="3170099"/>
          </a:xfrm>
          <a:prstGeom prst="rect">
            <a:avLst/>
          </a:prstGeom>
          <a:noFill/>
        </p:spPr>
        <p:txBody>
          <a:bodyPr wrap="none" rtlCol="0">
            <a:spAutoFit/>
          </a:bodyPr>
          <a:lstStyle/>
          <a:p>
            <a:r>
              <a:rPr lang="en-US" sz="2000" u="sng" dirty="0"/>
              <a:t>Syntax: 1</a:t>
            </a:r>
            <a:endParaRPr lang="en-US" sz="2000" u="sng" dirty="0"/>
          </a:p>
          <a:p>
            <a:endParaRPr lang="en-US" dirty="0"/>
          </a:p>
          <a:p>
            <a:r>
              <a:rPr lang="en-US" dirty="0"/>
              <a:t>try:</a:t>
            </a:r>
            <a:endParaRPr lang="en-US" dirty="0"/>
          </a:p>
          <a:p>
            <a:r>
              <a:rPr lang="en-US" dirty="0"/>
              <a:t>    Some statements Here</a:t>
            </a:r>
            <a:endParaRPr lang="en-US" dirty="0"/>
          </a:p>
          <a:p>
            <a:r>
              <a:rPr lang="en-US" dirty="0"/>
              <a:t>except A :</a:t>
            </a:r>
            <a:endParaRPr lang="en-US" dirty="0"/>
          </a:p>
          <a:p>
            <a:r>
              <a:rPr lang="en-US" dirty="0"/>
              <a:t>    Exception Handling</a:t>
            </a:r>
            <a:endParaRPr lang="en-US" dirty="0"/>
          </a:p>
          <a:p>
            <a:r>
              <a:rPr lang="en-US" dirty="0"/>
              <a:t>except B:</a:t>
            </a:r>
            <a:endParaRPr lang="en-US" dirty="0"/>
          </a:p>
          <a:p>
            <a:r>
              <a:rPr lang="en-US" dirty="0"/>
              <a:t>    Exception Handling</a:t>
            </a:r>
            <a:endParaRPr lang="en-IN" dirty="0"/>
          </a:p>
          <a:p>
            <a:r>
              <a:rPr lang="en-US" dirty="0"/>
              <a:t>except C:</a:t>
            </a:r>
            <a:endParaRPr lang="en-US" dirty="0"/>
          </a:p>
          <a:p>
            <a:r>
              <a:rPr lang="en-US" dirty="0"/>
              <a:t>    Exception Handling</a:t>
            </a:r>
            <a:endParaRPr lang="en-IN" dirty="0"/>
          </a:p>
          <a:p>
            <a:endParaRPr lang="en-IN" dirty="0"/>
          </a:p>
        </p:txBody>
      </p:sp>
      <p:sp>
        <p:nvSpPr>
          <p:cNvPr id="12" name="Wave 11"/>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5" name="TextBox 4"/>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
        <p:nvSpPr>
          <p:cNvPr id="6" name="TextBox 5"/>
          <p:cNvSpPr txBox="1"/>
          <p:nvPr/>
        </p:nvSpPr>
        <p:spPr>
          <a:xfrm>
            <a:off x="714129" y="1469072"/>
            <a:ext cx="3994107" cy="2339102"/>
          </a:xfrm>
          <a:prstGeom prst="rect">
            <a:avLst/>
          </a:prstGeom>
          <a:noFill/>
        </p:spPr>
        <p:txBody>
          <a:bodyPr wrap="none" rtlCol="0">
            <a:spAutoFit/>
          </a:bodyPr>
          <a:lstStyle/>
          <a:p>
            <a:r>
              <a:rPr lang="en-US" sz="2000" u="sng" dirty="0"/>
              <a:t>Syntax: 2</a:t>
            </a:r>
            <a:endParaRPr lang="en-US" sz="2000" u="sng" dirty="0"/>
          </a:p>
          <a:p>
            <a:endParaRPr lang="en-US" dirty="0"/>
          </a:p>
          <a:p>
            <a:r>
              <a:rPr lang="en-US" dirty="0"/>
              <a:t>try:</a:t>
            </a:r>
            <a:endParaRPr lang="en-US" dirty="0"/>
          </a:p>
          <a:p>
            <a:r>
              <a:rPr lang="en-US" dirty="0"/>
              <a:t>    Some statements Here</a:t>
            </a:r>
            <a:endParaRPr lang="en-US" dirty="0"/>
          </a:p>
          <a:p>
            <a:r>
              <a:rPr lang="en-US" dirty="0"/>
              <a:t>except:</a:t>
            </a:r>
            <a:endParaRPr lang="en-US" dirty="0"/>
          </a:p>
          <a:p>
            <a:r>
              <a:rPr lang="en-US" dirty="0"/>
              <a:t>    Exception Handling</a:t>
            </a:r>
            <a:endParaRPr lang="en-US" dirty="0"/>
          </a:p>
          <a:p>
            <a:r>
              <a:rPr lang="en-US" dirty="0"/>
              <a:t>else:</a:t>
            </a:r>
            <a:endParaRPr lang="en-US" dirty="0"/>
          </a:p>
          <a:p>
            <a:r>
              <a:rPr lang="en-US" dirty="0"/>
              <a:t>    No exception? Then execute this block</a:t>
            </a:r>
            <a:endParaRPr lang="en-IN" dirty="0"/>
          </a:p>
        </p:txBody>
      </p:sp>
      <p:sp>
        <p:nvSpPr>
          <p:cNvPr id="7" name="TextBox 6"/>
          <p:cNvSpPr txBox="1"/>
          <p:nvPr/>
        </p:nvSpPr>
        <p:spPr>
          <a:xfrm>
            <a:off x="6096000" y="1269017"/>
            <a:ext cx="5575437" cy="5355312"/>
          </a:xfrm>
          <a:prstGeom prst="rect">
            <a:avLst/>
          </a:prstGeom>
          <a:noFill/>
        </p:spPr>
        <p:txBody>
          <a:bodyPr wrap="none" rtlCol="0">
            <a:spAutoFit/>
          </a:bodyPr>
          <a:lstStyle/>
          <a:p>
            <a:r>
              <a:rPr lang="en-US" dirty="0"/>
              <a:t>import time</a:t>
            </a:r>
            <a:endParaRPr lang="en-US" dirty="0"/>
          </a:p>
          <a:p>
            <a:r>
              <a:rPr lang="en-US" dirty="0"/>
              <a:t>try:</a:t>
            </a:r>
            <a:endParaRPr lang="en-US" dirty="0"/>
          </a:p>
          <a:p>
            <a:r>
              <a:rPr lang="en-US" dirty="0"/>
              <a:t>    x = </a:t>
            </a:r>
            <a:r>
              <a:rPr lang="en-US" dirty="0" err="1"/>
              <a:t>int</a:t>
            </a:r>
            <a:r>
              <a:rPr lang="en-US" dirty="0"/>
              <a:t>(input("Enter x value : "))</a:t>
            </a:r>
            <a:endParaRPr lang="en-US" dirty="0"/>
          </a:p>
          <a:p>
            <a:r>
              <a:rPr lang="en-US" dirty="0"/>
              <a:t>    y = </a:t>
            </a:r>
            <a:r>
              <a:rPr lang="en-US" dirty="0" err="1"/>
              <a:t>int</a:t>
            </a:r>
            <a:r>
              <a:rPr lang="en-US" dirty="0"/>
              <a:t>(input("Enter y value : "))</a:t>
            </a:r>
            <a:endParaRPr lang="en-US" dirty="0"/>
          </a:p>
          <a:p>
            <a:r>
              <a:rPr lang="en-US" dirty="0"/>
              <a:t>    print("Sleep for 5 </a:t>
            </a:r>
            <a:r>
              <a:rPr lang="en-US" dirty="0" err="1"/>
              <a:t>secs</a:t>
            </a:r>
            <a:r>
              <a:rPr lang="en-US" dirty="0"/>
              <a:t>")</a:t>
            </a:r>
            <a:endParaRPr lang="en-US" dirty="0"/>
          </a:p>
          <a:p>
            <a:r>
              <a:rPr lang="en-US" dirty="0"/>
              <a:t>    </a:t>
            </a:r>
            <a:r>
              <a:rPr lang="en-US" dirty="0" err="1"/>
              <a:t>time.sleep</a:t>
            </a:r>
            <a:r>
              <a:rPr lang="en-US" dirty="0"/>
              <a:t>(5)</a:t>
            </a:r>
            <a:endParaRPr lang="en-US" dirty="0"/>
          </a:p>
          <a:p>
            <a:r>
              <a:rPr lang="en-US" dirty="0"/>
              <a:t>    print("Result is ", </a:t>
            </a:r>
            <a:r>
              <a:rPr lang="en-US" dirty="0" err="1"/>
              <a:t>int</a:t>
            </a:r>
            <a:r>
              <a:rPr lang="en-US" dirty="0"/>
              <a:t>(x/y))</a:t>
            </a:r>
            <a:endParaRPr lang="en-US" dirty="0"/>
          </a:p>
          <a:p>
            <a:endParaRPr lang="en-US" dirty="0"/>
          </a:p>
          <a:p>
            <a:r>
              <a:rPr lang="en-US" dirty="0"/>
              <a:t>except </a:t>
            </a:r>
            <a:r>
              <a:rPr lang="en-US" dirty="0" err="1"/>
              <a:t>ValueError</a:t>
            </a:r>
            <a:r>
              <a:rPr lang="en-US" dirty="0"/>
              <a:t>:</a:t>
            </a:r>
            <a:endParaRPr lang="en-US" dirty="0"/>
          </a:p>
          <a:p>
            <a:r>
              <a:rPr lang="en-US" dirty="0"/>
              <a:t>    print("Except block: Invalid input, enter only numbers")</a:t>
            </a:r>
            <a:endParaRPr lang="en-US" dirty="0"/>
          </a:p>
          <a:p>
            <a:endParaRPr lang="en-US" dirty="0"/>
          </a:p>
          <a:p>
            <a:r>
              <a:rPr lang="en-US" dirty="0"/>
              <a:t>except Exception as </a:t>
            </a:r>
            <a:r>
              <a:rPr lang="en-US" dirty="0" err="1"/>
              <a:t>arg</a:t>
            </a:r>
            <a:r>
              <a:rPr lang="en-US" dirty="0"/>
              <a:t>:</a:t>
            </a:r>
            <a:endParaRPr lang="en-US" dirty="0"/>
          </a:p>
          <a:p>
            <a:r>
              <a:rPr lang="en-US" dirty="0"/>
              <a:t>    print("Error", </a:t>
            </a:r>
            <a:r>
              <a:rPr lang="en-US" dirty="0" err="1"/>
              <a:t>arg</a:t>
            </a:r>
            <a:r>
              <a:rPr lang="en-US" dirty="0"/>
              <a:t>)</a:t>
            </a:r>
            <a:endParaRPr lang="en-US" dirty="0"/>
          </a:p>
          <a:p>
            <a:endParaRPr lang="en-US" dirty="0"/>
          </a:p>
          <a:p>
            <a:r>
              <a:rPr lang="en-US" dirty="0"/>
              <a:t>except </a:t>
            </a:r>
            <a:r>
              <a:rPr lang="en-US" dirty="0" err="1"/>
              <a:t>KeyboardInterrupt</a:t>
            </a:r>
            <a:r>
              <a:rPr lang="en-US" dirty="0"/>
              <a:t>:</a:t>
            </a:r>
            <a:endParaRPr lang="en-US" dirty="0"/>
          </a:p>
          <a:p>
            <a:r>
              <a:rPr lang="en-US" dirty="0"/>
              <a:t>    print("Interrupt – </a:t>
            </a:r>
            <a:r>
              <a:rPr lang="en-US" dirty="0" err="1"/>
              <a:t>cntrl</a:t>
            </a:r>
            <a:r>
              <a:rPr lang="en-US" dirty="0"/>
              <a:t> C")</a:t>
            </a:r>
            <a:endParaRPr lang="en-US" dirty="0"/>
          </a:p>
          <a:p>
            <a:endParaRPr lang="en-US" dirty="0"/>
          </a:p>
          <a:p>
            <a:r>
              <a:rPr lang="en-US" dirty="0"/>
              <a:t>else:</a:t>
            </a:r>
            <a:endParaRPr lang="en-US" dirty="0"/>
          </a:p>
          <a:p>
            <a:r>
              <a:rPr lang="en-US" dirty="0"/>
              <a:t>    print("No exceptions are raised")</a:t>
            </a:r>
            <a:endParaRPr lang="en-IN" dirty="0"/>
          </a:p>
        </p:txBody>
      </p:sp>
      <p:sp>
        <p:nvSpPr>
          <p:cNvPr id="8" name="Wave 7"/>
          <p:cNvSpPr/>
          <p:nvPr/>
        </p:nvSpPr>
        <p:spPr>
          <a:xfrm>
            <a:off x="152400" y="7269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39384" y="6952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714129" y="1469072"/>
            <a:ext cx="4056623" cy="3447098"/>
          </a:xfrm>
          <a:prstGeom prst="rect">
            <a:avLst/>
          </a:prstGeom>
          <a:noFill/>
        </p:spPr>
        <p:txBody>
          <a:bodyPr wrap="none" rtlCol="0">
            <a:spAutoFit/>
          </a:bodyPr>
          <a:lstStyle/>
          <a:p>
            <a:r>
              <a:rPr lang="en-US" sz="2000" u="sng" dirty="0"/>
              <a:t>Syntax: 3</a:t>
            </a:r>
            <a:endParaRPr lang="en-US" sz="2000" u="sng" dirty="0"/>
          </a:p>
          <a:p>
            <a:endParaRPr lang="en-US" dirty="0"/>
          </a:p>
          <a:p>
            <a:r>
              <a:rPr lang="en-US" dirty="0"/>
              <a:t>try:</a:t>
            </a:r>
            <a:endParaRPr lang="en-US" dirty="0"/>
          </a:p>
          <a:p>
            <a:r>
              <a:rPr lang="en-US" dirty="0"/>
              <a:t>    Some statements Here</a:t>
            </a:r>
            <a:endParaRPr lang="en-US" dirty="0"/>
          </a:p>
          <a:p>
            <a:r>
              <a:rPr lang="en-US" dirty="0"/>
              <a:t>except:</a:t>
            </a:r>
            <a:endParaRPr lang="en-US" dirty="0"/>
          </a:p>
          <a:p>
            <a:r>
              <a:rPr lang="en-US" dirty="0"/>
              <a:t>    Exception Handling</a:t>
            </a:r>
            <a:endParaRPr lang="en-US" dirty="0"/>
          </a:p>
          <a:p>
            <a:endParaRPr lang="en-US" dirty="0"/>
          </a:p>
          <a:p>
            <a:r>
              <a:rPr lang="en-US" dirty="0"/>
              <a:t>#else:</a:t>
            </a:r>
            <a:endParaRPr lang="en-US" dirty="0"/>
          </a:p>
          <a:p>
            <a:r>
              <a:rPr lang="en-US" dirty="0"/>
              <a:t>#   No exception? Then execute this block</a:t>
            </a:r>
            <a:endParaRPr lang="en-US" dirty="0"/>
          </a:p>
          <a:p>
            <a:endParaRPr lang="en-US" dirty="0"/>
          </a:p>
          <a:p>
            <a:r>
              <a:rPr lang="en-US" dirty="0"/>
              <a:t>finally:</a:t>
            </a:r>
            <a:endParaRPr lang="en-US" dirty="0"/>
          </a:p>
          <a:p>
            <a:r>
              <a:rPr lang="en-US" dirty="0"/>
              <a:t>   This will execute always</a:t>
            </a:r>
            <a:endParaRPr lang="en-IN" dirty="0"/>
          </a:p>
        </p:txBody>
      </p:sp>
      <p:sp>
        <p:nvSpPr>
          <p:cNvPr id="7" name="TextBox 6"/>
          <p:cNvSpPr txBox="1"/>
          <p:nvPr/>
        </p:nvSpPr>
        <p:spPr>
          <a:xfrm>
            <a:off x="6035899" y="1469072"/>
            <a:ext cx="4291239" cy="3693319"/>
          </a:xfrm>
          <a:prstGeom prst="rect">
            <a:avLst/>
          </a:prstGeom>
          <a:noFill/>
        </p:spPr>
        <p:txBody>
          <a:bodyPr wrap="none" rtlCol="0">
            <a:spAutoFit/>
          </a:bodyPr>
          <a:lstStyle/>
          <a:p>
            <a:r>
              <a:rPr lang="en-US" dirty="0"/>
              <a:t>try:</a:t>
            </a:r>
            <a:endParaRPr lang="en-US" dirty="0"/>
          </a:p>
          <a:p>
            <a:r>
              <a:rPr lang="en-US" dirty="0"/>
              <a:t>    x = </a:t>
            </a:r>
            <a:r>
              <a:rPr lang="en-US" dirty="0" err="1"/>
              <a:t>int</a:t>
            </a:r>
            <a:r>
              <a:rPr lang="en-US" dirty="0"/>
              <a:t>(input("Enter x value : "))</a:t>
            </a:r>
            <a:endParaRPr lang="en-US" dirty="0"/>
          </a:p>
          <a:p>
            <a:r>
              <a:rPr lang="en-US" dirty="0"/>
              <a:t>    y = </a:t>
            </a:r>
            <a:r>
              <a:rPr lang="en-US" dirty="0" err="1"/>
              <a:t>int</a:t>
            </a:r>
            <a:r>
              <a:rPr lang="en-US" dirty="0"/>
              <a:t>(input("Enter y value : "))</a:t>
            </a:r>
            <a:endParaRPr lang="en-US" dirty="0"/>
          </a:p>
          <a:p>
            <a:r>
              <a:rPr lang="en-US" dirty="0"/>
              <a:t>    print("Result is ", </a:t>
            </a:r>
            <a:r>
              <a:rPr lang="en-US" dirty="0" err="1"/>
              <a:t>int</a:t>
            </a:r>
            <a:r>
              <a:rPr lang="en-US" dirty="0"/>
              <a:t>(x/y))</a:t>
            </a:r>
            <a:endParaRPr lang="en-US" dirty="0"/>
          </a:p>
          <a:p>
            <a:endParaRPr lang="en-US" dirty="0"/>
          </a:p>
          <a:p>
            <a:r>
              <a:rPr lang="en-US" dirty="0"/>
              <a:t>except </a:t>
            </a:r>
            <a:r>
              <a:rPr lang="en-US" dirty="0" err="1"/>
              <a:t>ValueError</a:t>
            </a:r>
            <a:r>
              <a:rPr lang="en-US" dirty="0"/>
              <a:t>:</a:t>
            </a:r>
            <a:endParaRPr lang="en-US" dirty="0"/>
          </a:p>
          <a:p>
            <a:r>
              <a:rPr lang="en-US" dirty="0"/>
              <a:t>    print("Invalid input, enter only numbers")</a:t>
            </a:r>
            <a:endParaRPr lang="en-US" dirty="0"/>
          </a:p>
          <a:p>
            <a:endParaRPr lang="en-US" dirty="0"/>
          </a:p>
          <a:p>
            <a:r>
              <a:rPr lang="en-US" dirty="0"/>
              <a:t>except Exception as </a:t>
            </a:r>
            <a:r>
              <a:rPr lang="en-US" dirty="0" err="1"/>
              <a:t>arg</a:t>
            </a:r>
            <a:r>
              <a:rPr lang="en-US" dirty="0"/>
              <a:t>:</a:t>
            </a:r>
            <a:endParaRPr lang="en-US" dirty="0"/>
          </a:p>
          <a:p>
            <a:r>
              <a:rPr lang="en-US" dirty="0"/>
              <a:t>    print("Error", </a:t>
            </a:r>
            <a:r>
              <a:rPr lang="en-US" dirty="0" err="1"/>
              <a:t>arg</a:t>
            </a:r>
            <a:r>
              <a:rPr lang="en-US" dirty="0"/>
              <a:t>)</a:t>
            </a:r>
            <a:endParaRPr lang="en-US" dirty="0"/>
          </a:p>
          <a:p>
            <a:endParaRPr lang="en-US" dirty="0"/>
          </a:p>
          <a:p>
            <a:r>
              <a:rPr lang="en-US" dirty="0"/>
              <a:t>finally:</a:t>
            </a:r>
            <a:endParaRPr lang="en-US" dirty="0"/>
          </a:p>
          <a:p>
            <a:r>
              <a:rPr lang="en-US" dirty="0"/>
              <a:t>   print("This program divides two integers")</a:t>
            </a:r>
            <a:endParaRPr lang="en-IN" dirty="0"/>
          </a:p>
        </p:txBody>
      </p:sp>
      <p:sp>
        <p:nvSpPr>
          <p:cNvPr id="8" name="TextBox 7"/>
          <p:cNvSpPr txBox="1"/>
          <p:nvPr/>
        </p:nvSpPr>
        <p:spPr>
          <a:xfrm>
            <a:off x="837127" y="5834130"/>
            <a:ext cx="3766159" cy="369332"/>
          </a:xfrm>
          <a:prstGeom prst="rect">
            <a:avLst/>
          </a:prstGeom>
          <a:noFill/>
        </p:spPr>
        <p:txBody>
          <a:bodyPr wrap="none" rtlCol="0">
            <a:spAutoFit/>
          </a:bodyPr>
          <a:lstStyle/>
          <a:p>
            <a:r>
              <a:rPr lang="en-US" b="1" dirty="0"/>
              <a:t>Note</a:t>
            </a:r>
            <a:r>
              <a:rPr lang="en-US" dirty="0"/>
              <a:t>:  Else cannot be used with finally</a:t>
            </a:r>
            <a:endParaRPr lang="en-IN" dirty="0"/>
          </a:p>
        </p:txBody>
      </p:sp>
      <p:sp>
        <p:nvSpPr>
          <p:cNvPr id="9" name="Wave 8"/>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714129" y="1469072"/>
            <a:ext cx="2768515" cy="3447098"/>
          </a:xfrm>
          <a:prstGeom prst="rect">
            <a:avLst/>
          </a:prstGeom>
          <a:noFill/>
        </p:spPr>
        <p:txBody>
          <a:bodyPr wrap="none" rtlCol="0">
            <a:spAutoFit/>
          </a:bodyPr>
          <a:lstStyle/>
          <a:p>
            <a:r>
              <a:rPr lang="en-US" sz="2000" u="sng" dirty="0"/>
              <a:t>Syntax: 4</a:t>
            </a:r>
            <a:endParaRPr lang="en-US" sz="2000" u="sng" dirty="0"/>
          </a:p>
          <a:p>
            <a:endParaRPr lang="en-US" dirty="0"/>
          </a:p>
          <a:p>
            <a:r>
              <a:rPr lang="en-US" dirty="0"/>
              <a:t>try:</a:t>
            </a:r>
            <a:endParaRPr lang="en-US" dirty="0"/>
          </a:p>
          <a:p>
            <a:r>
              <a:rPr lang="en-US" dirty="0"/>
              <a:t>    Some statements Here</a:t>
            </a:r>
            <a:endParaRPr lang="en-US" dirty="0"/>
          </a:p>
          <a:p>
            <a:endParaRPr lang="en-US" dirty="0"/>
          </a:p>
          <a:p>
            <a:r>
              <a:rPr lang="en-US" dirty="0"/>
              <a:t>   try:</a:t>
            </a:r>
            <a:endParaRPr lang="en-US" dirty="0"/>
          </a:p>
          <a:p>
            <a:r>
              <a:rPr lang="en-US" dirty="0"/>
              <a:t>       Some statements</a:t>
            </a:r>
            <a:endParaRPr lang="en-US" dirty="0"/>
          </a:p>
          <a:p>
            <a:r>
              <a:rPr lang="en-US" dirty="0"/>
              <a:t>    finally:</a:t>
            </a:r>
            <a:endParaRPr lang="en-US" dirty="0"/>
          </a:p>
          <a:p>
            <a:r>
              <a:rPr lang="en-US" dirty="0"/>
              <a:t>       This will execute always</a:t>
            </a:r>
            <a:endParaRPr lang="en-IN" dirty="0"/>
          </a:p>
          <a:p>
            <a:endParaRPr lang="en-US" dirty="0"/>
          </a:p>
          <a:p>
            <a:r>
              <a:rPr lang="en-US" dirty="0"/>
              <a:t>except:</a:t>
            </a:r>
            <a:endParaRPr lang="en-US" dirty="0"/>
          </a:p>
          <a:p>
            <a:r>
              <a:rPr lang="en-US" dirty="0"/>
              <a:t>    Exception Handling</a:t>
            </a:r>
            <a:endParaRPr lang="en-US" dirty="0"/>
          </a:p>
        </p:txBody>
      </p:sp>
      <p:sp>
        <p:nvSpPr>
          <p:cNvPr id="7" name="TextBox 6"/>
          <p:cNvSpPr txBox="1"/>
          <p:nvPr/>
        </p:nvSpPr>
        <p:spPr>
          <a:xfrm>
            <a:off x="6096000" y="1467964"/>
            <a:ext cx="4291239" cy="4524315"/>
          </a:xfrm>
          <a:prstGeom prst="rect">
            <a:avLst/>
          </a:prstGeom>
          <a:noFill/>
        </p:spPr>
        <p:txBody>
          <a:bodyPr wrap="none" rtlCol="0">
            <a:spAutoFit/>
          </a:bodyPr>
          <a:lstStyle/>
          <a:p>
            <a:r>
              <a:rPr lang="en-US" dirty="0"/>
              <a:t>try:</a:t>
            </a:r>
            <a:endParaRPr lang="en-US" dirty="0"/>
          </a:p>
          <a:p>
            <a:r>
              <a:rPr lang="en-US" dirty="0"/>
              <a:t>    x = </a:t>
            </a:r>
            <a:r>
              <a:rPr lang="en-US" dirty="0" err="1"/>
              <a:t>int</a:t>
            </a:r>
            <a:r>
              <a:rPr lang="en-US" dirty="0"/>
              <a:t>(input("Enter x value : "))</a:t>
            </a:r>
            <a:endParaRPr lang="en-US" dirty="0"/>
          </a:p>
          <a:p>
            <a:r>
              <a:rPr lang="en-US" dirty="0"/>
              <a:t>    y = </a:t>
            </a:r>
            <a:r>
              <a:rPr lang="en-US" dirty="0" err="1"/>
              <a:t>int</a:t>
            </a:r>
            <a:r>
              <a:rPr lang="en-US" dirty="0"/>
              <a:t>(input("Enter y value : "))</a:t>
            </a:r>
            <a:endParaRPr lang="en-US" dirty="0"/>
          </a:p>
          <a:p>
            <a:endParaRPr lang="en-US" dirty="0"/>
          </a:p>
          <a:p>
            <a:r>
              <a:rPr lang="en-US" dirty="0"/>
              <a:t>    try:</a:t>
            </a:r>
            <a:endParaRPr lang="en-US" dirty="0"/>
          </a:p>
          <a:p>
            <a:r>
              <a:rPr lang="en-US" dirty="0"/>
              <a:t>        print("Result is ", </a:t>
            </a:r>
            <a:r>
              <a:rPr lang="en-US" dirty="0" err="1"/>
              <a:t>int</a:t>
            </a:r>
            <a:r>
              <a:rPr lang="en-US" dirty="0"/>
              <a:t>(x/y)) </a:t>
            </a:r>
            <a:endParaRPr lang="en-US" dirty="0"/>
          </a:p>
          <a:p>
            <a:endParaRPr lang="en-US" dirty="0"/>
          </a:p>
          <a:p>
            <a:r>
              <a:rPr lang="en-US" dirty="0"/>
              <a:t>    except Exception as </a:t>
            </a:r>
            <a:r>
              <a:rPr lang="en-US" dirty="0" err="1"/>
              <a:t>arg</a:t>
            </a:r>
            <a:r>
              <a:rPr lang="en-US" dirty="0"/>
              <a:t>:</a:t>
            </a:r>
            <a:endParaRPr lang="en-US" dirty="0"/>
          </a:p>
          <a:p>
            <a:r>
              <a:rPr lang="en-US" dirty="0"/>
              <a:t>        print("Error", </a:t>
            </a:r>
            <a:r>
              <a:rPr lang="en-US" dirty="0" err="1"/>
              <a:t>arg</a:t>
            </a:r>
            <a:r>
              <a:rPr lang="en-US" dirty="0"/>
              <a:t>)</a:t>
            </a:r>
            <a:endParaRPr lang="en-US" dirty="0"/>
          </a:p>
          <a:p>
            <a:endParaRPr lang="en-US" dirty="0"/>
          </a:p>
          <a:p>
            <a:r>
              <a:rPr lang="en-US" dirty="0"/>
              <a:t>except:</a:t>
            </a:r>
            <a:endParaRPr lang="en-US" dirty="0"/>
          </a:p>
          <a:p>
            <a:r>
              <a:rPr lang="en-US" dirty="0"/>
              <a:t>    print("Invalid input, enter only numbers")</a:t>
            </a:r>
            <a:endParaRPr lang="en-US" dirty="0"/>
          </a:p>
          <a:p>
            <a:endParaRPr lang="en-US" dirty="0"/>
          </a:p>
          <a:p>
            <a:r>
              <a:rPr lang="en-US" dirty="0"/>
              <a:t>finally:</a:t>
            </a:r>
            <a:endParaRPr lang="en-US" dirty="0"/>
          </a:p>
          <a:p>
            <a:r>
              <a:rPr lang="en-US" dirty="0"/>
              <a:t>   print("This program divides two integers")</a:t>
            </a:r>
            <a:endParaRPr lang="en-US" dirty="0"/>
          </a:p>
          <a:p>
            <a:endParaRPr lang="en-US" dirty="0"/>
          </a:p>
        </p:txBody>
      </p:sp>
      <p:sp>
        <p:nvSpPr>
          <p:cNvPr id="8" name="Wave 7"/>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1661375"/>
            <a:ext cx="2765244" cy="400110"/>
          </a:xfrm>
          <a:prstGeom prst="rect">
            <a:avLst/>
          </a:prstGeom>
          <a:noFill/>
        </p:spPr>
        <p:txBody>
          <a:bodyPr wrap="none" rtlCol="0">
            <a:spAutoFit/>
          </a:bodyPr>
          <a:lstStyle/>
          <a:p>
            <a:r>
              <a:rPr lang="en-US" sz="2000" dirty="0"/>
              <a:t>User defined exceptions:</a:t>
            </a:r>
            <a:endParaRPr lang="en-IN" sz="2000" dirty="0"/>
          </a:p>
        </p:txBody>
      </p:sp>
      <p:sp>
        <p:nvSpPr>
          <p:cNvPr id="7" name="TextBox 6"/>
          <p:cNvSpPr txBox="1"/>
          <p:nvPr/>
        </p:nvSpPr>
        <p:spPr>
          <a:xfrm>
            <a:off x="643944" y="2511380"/>
            <a:ext cx="5077672" cy="3693319"/>
          </a:xfrm>
          <a:prstGeom prst="rect">
            <a:avLst/>
          </a:prstGeom>
          <a:noFill/>
        </p:spPr>
        <p:txBody>
          <a:bodyPr wrap="none" rtlCol="0">
            <a:spAutoFit/>
          </a:bodyPr>
          <a:lstStyle/>
          <a:p>
            <a:r>
              <a:rPr lang="en-IN" dirty="0"/>
              <a:t>class Error(Exception):</a:t>
            </a:r>
            <a:endParaRPr lang="en-IN" dirty="0"/>
          </a:p>
          <a:p>
            <a:r>
              <a:rPr lang="en-IN" dirty="0"/>
              <a:t>    pass</a:t>
            </a:r>
            <a:endParaRPr lang="en-IN" dirty="0"/>
          </a:p>
          <a:p>
            <a:endParaRPr lang="en-IN" dirty="0"/>
          </a:p>
          <a:p>
            <a:r>
              <a:rPr lang="en-IN" dirty="0"/>
              <a:t>class </a:t>
            </a:r>
            <a:r>
              <a:rPr lang="en-IN" dirty="0" err="1"/>
              <a:t>custom_error</a:t>
            </a:r>
            <a:r>
              <a:rPr lang="en-IN" dirty="0"/>
              <a:t>(Error):</a:t>
            </a:r>
            <a:endParaRPr lang="en-IN" dirty="0"/>
          </a:p>
          <a:p>
            <a:r>
              <a:rPr lang="en-IN" dirty="0"/>
              <a:t>    pass</a:t>
            </a:r>
            <a:endParaRPr lang="en-IN" dirty="0"/>
          </a:p>
          <a:p>
            <a:endParaRPr lang="en-IN" dirty="0"/>
          </a:p>
          <a:p>
            <a:r>
              <a:rPr lang="en-IN" dirty="0"/>
              <a:t>try:</a:t>
            </a:r>
            <a:endParaRPr lang="en-IN" dirty="0"/>
          </a:p>
          <a:p>
            <a:r>
              <a:rPr lang="en-IN" dirty="0"/>
              <a:t>    x = </a:t>
            </a:r>
            <a:r>
              <a:rPr lang="en-IN" dirty="0" err="1"/>
              <a:t>int</a:t>
            </a:r>
            <a:r>
              <a:rPr lang="en-IN" dirty="0"/>
              <a:t>(input("Enter x value : "))</a:t>
            </a:r>
            <a:endParaRPr lang="en-IN" dirty="0"/>
          </a:p>
          <a:p>
            <a:r>
              <a:rPr lang="en-IN" dirty="0"/>
              <a:t>    if x&lt;0:</a:t>
            </a:r>
            <a:endParaRPr lang="en-IN" dirty="0"/>
          </a:p>
          <a:p>
            <a:r>
              <a:rPr lang="en-IN" dirty="0"/>
              <a:t>        raise </a:t>
            </a:r>
            <a:r>
              <a:rPr lang="en-IN" dirty="0" err="1"/>
              <a:t>custom_error</a:t>
            </a:r>
            <a:endParaRPr lang="en-IN" dirty="0"/>
          </a:p>
          <a:p>
            <a:endParaRPr lang="en-IN" dirty="0"/>
          </a:p>
          <a:p>
            <a:r>
              <a:rPr lang="en-IN" dirty="0"/>
              <a:t>except </a:t>
            </a:r>
            <a:r>
              <a:rPr lang="en-IN" dirty="0" err="1"/>
              <a:t>custom_error</a:t>
            </a:r>
            <a:r>
              <a:rPr lang="en-IN" dirty="0"/>
              <a:t>:</a:t>
            </a:r>
            <a:endParaRPr lang="en-IN" dirty="0"/>
          </a:p>
          <a:p>
            <a:r>
              <a:rPr lang="en-IN" dirty="0"/>
              <a:t>    print("Invalid input, enter only positive numbers")</a:t>
            </a:r>
            <a:endParaRPr lang="en-IN" dirty="0"/>
          </a:p>
        </p:txBody>
      </p:sp>
      <p:sp>
        <p:nvSpPr>
          <p:cNvPr id="8" name="Wave 7"/>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5" name="TextBox 4"/>
          <p:cNvSpPr txBox="1"/>
          <p:nvPr/>
        </p:nvSpPr>
        <p:spPr>
          <a:xfrm>
            <a:off x="486984" y="542857"/>
            <a:ext cx="1699504" cy="523220"/>
          </a:xfrm>
          <a:prstGeom prst="rect">
            <a:avLst/>
          </a:prstGeom>
          <a:noFill/>
        </p:spPr>
        <p:txBody>
          <a:bodyPr wrap="none" rtlCol="0">
            <a:spAutoFit/>
          </a:bodyPr>
          <a:lstStyle/>
          <a:p>
            <a:r>
              <a:rPr lang="en-US" sz="2800" dirty="0">
                <a:solidFill>
                  <a:schemeClr val="bg1"/>
                </a:solidFill>
              </a:rPr>
              <a:t>Assertions</a:t>
            </a:r>
            <a:endParaRPr lang="en-US" sz="2800" dirty="0">
              <a:solidFill>
                <a:schemeClr val="bg1"/>
              </a:solidFill>
            </a:endParaRPr>
          </a:p>
        </p:txBody>
      </p:sp>
      <p:sp>
        <p:nvSpPr>
          <p:cNvPr id="6" name="TextBox 5"/>
          <p:cNvSpPr txBox="1"/>
          <p:nvPr/>
        </p:nvSpPr>
        <p:spPr>
          <a:xfrm>
            <a:off x="579549" y="1365161"/>
            <a:ext cx="9689704" cy="2031325"/>
          </a:xfrm>
          <a:prstGeom prst="rect">
            <a:avLst/>
          </a:prstGeom>
          <a:noFill/>
        </p:spPr>
        <p:txBody>
          <a:bodyPr wrap="none" rtlCol="0">
            <a:spAutoFit/>
          </a:bodyPr>
          <a:lstStyle/>
          <a:p>
            <a:r>
              <a:rPr lang="en-US" dirty="0"/>
              <a:t>When the program  encounters an assert statement, Python evaluates the accompanying expression, </a:t>
            </a:r>
            <a:endParaRPr lang="en-US" dirty="0"/>
          </a:p>
          <a:p>
            <a:r>
              <a:rPr lang="en-US" dirty="0"/>
              <a:t>which is hopefully true. </a:t>
            </a:r>
            <a:endParaRPr lang="en-US" dirty="0"/>
          </a:p>
          <a:p>
            <a:r>
              <a:rPr lang="en-US" dirty="0"/>
              <a:t>If the expression is false, Python raises an </a:t>
            </a:r>
            <a:r>
              <a:rPr lang="en-US" i="1" dirty="0" err="1"/>
              <a:t>AssertionError</a:t>
            </a:r>
            <a:r>
              <a:rPr lang="en-US" i="1" dirty="0"/>
              <a:t> exception</a:t>
            </a:r>
            <a:r>
              <a:rPr lang="en-US" dirty="0"/>
              <a:t>.</a:t>
            </a:r>
            <a:endParaRPr lang="en-US" dirty="0"/>
          </a:p>
          <a:p>
            <a:endParaRPr lang="en-US" dirty="0"/>
          </a:p>
          <a:p>
            <a:r>
              <a:rPr lang="en-US" dirty="0"/>
              <a:t>Syntax:</a:t>
            </a:r>
            <a:endParaRPr lang="en-US" dirty="0"/>
          </a:p>
          <a:p>
            <a:endParaRPr lang="en-US" dirty="0"/>
          </a:p>
          <a:p>
            <a:r>
              <a:rPr lang="en-IN" dirty="0"/>
              <a:t>assert Expression[, Arguments]</a:t>
            </a:r>
            <a:endParaRPr lang="en-IN" dirty="0"/>
          </a:p>
        </p:txBody>
      </p:sp>
      <p:sp>
        <p:nvSpPr>
          <p:cNvPr id="7" name="TextBox 6"/>
          <p:cNvSpPr txBox="1"/>
          <p:nvPr/>
        </p:nvSpPr>
        <p:spPr>
          <a:xfrm>
            <a:off x="620960" y="3453513"/>
            <a:ext cx="3414653" cy="923330"/>
          </a:xfrm>
          <a:prstGeom prst="rect">
            <a:avLst/>
          </a:prstGeom>
          <a:noFill/>
        </p:spPr>
        <p:txBody>
          <a:bodyPr wrap="none" rtlCol="0">
            <a:spAutoFit/>
          </a:bodyPr>
          <a:lstStyle/>
          <a:p>
            <a:r>
              <a:rPr lang="en-US" dirty="0"/>
              <a:t>assert 2+2 == 4</a:t>
            </a:r>
            <a:endParaRPr lang="en-US" dirty="0"/>
          </a:p>
          <a:p>
            <a:r>
              <a:rPr lang="en-US" dirty="0"/>
              <a:t>assert 3+3 == 4</a:t>
            </a:r>
            <a:endParaRPr lang="en-US" dirty="0"/>
          </a:p>
          <a:p>
            <a:r>
              <a:rPr lang="en-US" dirty="0"/>
              <a:t>assert 3+3 == 4 , “That’s not right”</a:t>
            </a:r>
            <a:endParaRPr lang="en-IN" dirty="0"/>
          </a:p>
        </p:txBody>
      </p:sp>
      <p:sp>
        <p:nvSpPr>
          <p:cNvPr id="8" name="TextBox 7"/>
          <p:cNvSpPr txBox="1"/>
          <p:nvPr/>
        </p:nvSpPr>
        <p:spPr>
          <a:xfrm>
            <a:off x="5782614" y="3915178"/>
            <a:ext cx="5678862" cy="1754326"/>
          </a:xfrm>
          <a:prstGeom prst="rect">
            <a:avLst/>
          </a:prstGeom>
          <a:noFill/>
        </p:spPr>
        <p:txBody>
          <a:bodyPr wrap="none" rtlCol="0">
            <a:spAutoFit/>
          </a:bodyPr>
          <a:lstStyle/>
          <a:p>
            <a:r>
              <a:rPr lang="en-US" dirty="0"/>
              <a:t>Assert </a:t>
            </a:r>
            <a:r>
              <a:rPr lang="en-US" dirty="0" err="1"/>
              <a:t>Vs</a:t>
            </a:r>
            <a:r>
              <a:rPr lang="en-US" dirty="0"/>
              <a:t> </a:t>
            </a:r>
            <a:r>
              <a:rPr lang="en-US" dirty="0" err="1"/>
              <a:t>Try..Except</a:t>
            </a:r>
            <a:endParaRPr lang="en-US" dirty="0"/>
          </a:p>
          <a:p>
            <a:endParaRPr lang="en-US" dirty="0"/>
          </a:p>
          <a:p>
            <a:pPr marL="342900" indent="-342900">
              <a:buAutoNum type="arabicPeriod"/>
            </a:pPr>
            <a:r>
              <a:rPr lang="en-US" dirty="0"/>
              <a:t>Recoverable errors (try .. Except)</a:t>
            </a:r>
            <a:endParaRPr lang="en-US" dirty="0"/>
          </a:p>
          <a:p>
            <a:r>
              <a:rPr lang="en-US" dirty="0"/>
              <a:t>       User can take corrective action</a:t>
            </a:r>
            <a:endParaRPr lang="en-US" dirty="0"/>
          </a:p>
          <a:p>
            <a:pPr marL="342900" indent="-342900">
              <a:buAutoNum type="arabicPeriod" startAt="2"/>
            </a:pPr>
            <a:r>
              <a:rPr lang="en-US" dirty="0"/>
              <a:t>Un recoverable errors (assert)</a:t>
            </a:r>
            <a:endParaRPr lang="en-US" dirty="0"/>
          </a:p>
          <a:p>
            <a:r>
              <a:rPr lang="en-US" dirty="0"/>
              <a:t>       not enough info to fix/ no alternative action is possible</a:t>
            </a:r>
            <a:endParaRPr lang="en-IN" dirty="0"/>
          </a:p>
        </p:txBody>
      </p:sp>
      <p:sp>
        <p:nvSpPr>
          <p:cNvPr id="9" name="Wave 8"/>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579549" y="1365161"/>
            <a:ext cx="5479320" cy="2031325"/>
          </a:xfrm>
          <a:prstGeom prst="rect">
            <a:avLst/>
          </a:prstGeom>
          <a:noFill/>
        </p:spPr>
        <p:txBody>
          <a:bodyPr wrap="none" rtlCol="0">
            <a:spAutoFit/>
          </a:bodyPr>
          <a:lstStyle/>
          <a:p>
            <a:pPr lvl="1"/>
            <a:r>
              <a:rPr lang="en-US" dirty="0" err="1"/>
              <a:t>def</a:t>
            </a:r>
            <a:r>
              <a:rPr lang="en-US" dirty="0"/>
              <a:t> </a:t>
            </a:r>
            <a:r>
              <a:rPr lang="en-US" dirty="0" err="1"/>
              <a:t>voterEligibility</a:t>
            </a:r>
            <a:r>
              <a:rPr lang="en-US" dirty="0"/>
              <a:t>(x):</a:t>
            </a:r>
            <a:endParaRPr lang="en-US" dirty="0"/>
          </a:p>
          <a:p>
            <a:pPr lvl="1"/>
            <a:r>
              <a:rPr lang="en-US" dirty="0"/>
              <a:t>    assert x&gt;18, "Age must not be less than 18 years"</a:t>
            </a:r>
            <a:endParaRPr lang="en-US" dirty="0"/>
          </a:p>
          <a:p>
            <a:pPr lvl="1"/>
            <a:r>
              <a:rPr lang="en-US" dirty="0"/>
              <a:t>    print("You are eligible")</a:t>
            </a:r>
            <a:endParaRPr lang="en-US" dirty="0"/>
          </a:p>
          <a:p>
            <a:pPr lvl="1"/>
            <a:endParaRPr lang="en-US" dirty="0"/>
          </a:p>
          <a:p>
            <a:pPr lvl="1"/>
            <a:r>
              <a:rPr lang="en-US" dirty="0"/>
              <a:t>x = </a:t>
            </a:r>
            <a:r>
              <a:rPr lang="en-US" dirty="0" err="1"/>
              <a:t>int</a:t>
            </a:r>
            <a:r>
              <a:rPr lang="en-US" dirty="0"/>
              <a:t>(input("Enter age : "))</a:t>
            </a:r>
            <a:endParaRPr lang="en-US" dirty="0"/>
          </a:p>
          <a:p>
            <a:pPr lvl="1"/>
            <a:r>
              <a:rPr lang="en-US" dirty="0" err="1"/>
              <a:t>voterEligibility</a:t>
            </a:r>
            <a:r>
              <a:rPr lang="en-US" dirty="0"/>
              <a:t>(x)</a:t>
            </a:r>
            <a:endParaRPr lang="en-US" dirty="0"/>
          </a:p>
          <a:p>
            <a:endParaRPr lang="en-IN" dirty="0"/>
          </a:p>
        </p:txBody>
      </p:sp>
      <p:sp>
        <p:nvSpPr>
          <p:cNvPr id="10" name="TextBox 9"/>
          <p:cNvSpPr txBox="1"/>
          <p:nvPr/>
        </p:nvSpPr>
        <p:spPr>
          <a:xfrm>
            <a:off x="1120462" y="4346148"/>
            <a:ext cx="4157870" cy="1477328"/>
          </a:xfrm>
          <a:prstGeom prst="rect">
            <a:avLst/>
          </a:prstGeom>
          <a:noFill/>
        </p:spPr>
        <p:txBody>
          <a:bodyPr wrap="none" rtlCol="0">
            <a:spAutoFit/>
          </a:bodyPr>
          <a:lstStyle/>
          <a:p>
            <a:r>
              <a:rPr lang="en-US" dirty="0"/>
              <a:t>Assertions are like air bags to the software</a:t>
            </a:r>
            <a:endParaRPr lang="en-US" dirty="0"/>
          </a:p>
          <a:p>
            <a:pPr marL="342900" indent="-342900">
              <a:buAutoNum type="arabicPeriod"/>
            </a:pPr>
            <a:r>
              <a:rPr lang="en-US" dirty="0"/>
              <a:t>Pre conditions and post conditions</a:t>
            </a:r>
            <a:endParaRPr lang="en-US" dirty="0"/>
          </a:p>
          <a:p>
            <a:pPr marL="342900" indent="-342900">
              <a:buAutoNum type="arabicPeriod"/>
            </a:pPr>
            <a:r>
              <a:rPr lang="en-US" dirty="0"/>
              <a:t>Most powerful debugging tool</a:t>
            </a:r>
            <a:endParaRPr lang="en-US" dirty="0"/>
          </a:p>
          <a:p>
            <a:pPr marL="342900" indent="-342900">
              <a:buAutoNum type="arabicPeriod"/>
            </a:pPr>
            <a:r>
              <a:rPr lang="en-US" dirty="0"/>
              <a:t>Automatic debugging</a:t>
            </a:r>
            <a:endParaRPr lang="en-US" dirty="0"/>
          </a:p>
          <a:p>
            <a:pPr marL="342900" indent="-342900">
              <a:buAutoNum type="arabicPeriod"/>
            </a:pPr>
            <a:r>
              <a:rPr lang="en-US" dirty="0"/>
              <a:t>Powerful to catch all bugs or defects</a:t>
            </a:r>
            <a:endParaRPr lang="en-IN" dirty="0"/>
          </a:p>
        </p:txBody>
      </p:sp>
      <p:sp>
        <p:nvSpPr>
          <p:cNvPr id="7" name="TextBox 6"/>
          <p:cNvSpPr txBox="1"/>
          <p:nvPr/>
        </p:nvSpPr>
        <p:spPr>
          <a:xfrm>
            <a:off x="6555347" y="2498501"/>
            <a:ext cx="5229252" cy="3139321"/>
          </a:xfrm>
          <a:prstGeom prst="rect">
            <a:avLst/>
          </a:prstGeom>
          <a:noFill/>
        </p:spPr>
        <p:txBody>
          <a:bodyPr wrap="none" rtlCol="0">
            <a:spAutoFit/>
          </a:bodyPr>
          <a:lstStyle/>
          <a:p>
            <a:r>
              <a:rPr lang="en-US" dirty="0" err="1"/>
              <a:t>def</a:t>
            </a:r>
            <a:r>
              <a:rPr lang="en-US" dirty="0"/>
              <a:t> </a:t>
            </a:r>
            <a:r>
              <a:rPr lang="en-US" dirty="0" err="1"/>
              <a:t>voterEligibility</a:t>
            </a:r>
            <a:r>
              <a:rPr lang="en-US" dirty="0"/>
              <a:t>(x):</a:t>
            </a:r>
            <a:endParaRPr lang="en-US" dirty="0"/>
          </a:p>
          <a:p>
            <a:r>
              <a:rPr lang="en-US" dirty="0"/>
              <a:t>    try:</a:t>
            </a:r>
            <a:endParaRPr lang="en-US" dirty="0"/>
          </a:p>
          <a:p>
            <a:r>
              <a:rPr lang="en-US" dirty="0"/>
              <a:t>        assert x&gt;18, "Age must not be less than 18 years"</a:t>
            </a:r>
            <a:endParaRPr lang="en-US" dirty="0"/>
          </a:p>
          <a:p>
            <a:r>
              <a:rPr lang="en-US" dirty="0"/>
              <a:t>        print("You are eligible")</a:t>
            </a:r>
            <a:endParaRPr lang="en-US" dirty="0"/>
          </a:p>
          <a:p>
            <a:endParaRPr lang="en-US" dirty="0"/>
          </a:p>
          <a:p>
            <a:r>
              <a:rPr lang="en-US" dirty="0"/>
              <a:t>    except </a:t>
            </a:r>
            <a:r>
              <a:rPr lang="en-US" dirty="0" err="1"/>
              <a:t>AssertionError</a:t>
            </a:r>
            <a:r>
              <a:rPr lang="en-US" dirty="0"/>
              <a:t>:</a:t>
            </a:r>
            <a:endParaRPr lang="en-US" dirty="0"/>
          </a:p>
          <a:p>
            <a:r>
              <a:rPr lang="en-US" dirty="0"/>
              <a:t>        print("Caught it!")</a:t>
            </a:r>
            <a:endParaRPr lang="en-US" dirty="0"/>
          </a:p>
          <a:p>
            <a:r>
              <a:rPr lang="en-US" dirty="0"/>
              <a:t>        </a:t>
            </a:r>
            <a:endParaRPr lang="en-US" dirty="0"/>
          </a:p>
          <a:p>
            <a:r>
              <a:rPr lang="en-US" dirty="0"/>
              <a:t>x = </a:t>
            </a:r>
            <a:r>
              <a:rPr lang="en-US" dirty="0" err="1"/>
              <a:t>int</a:t>
            </a:r>
            <a:r>
              <a:rPr lang="en-US" dirty="0"/>
              <a:t>(input("Enter age : "))</a:t>
            </a:r>
            <a:endParaRPr lang="en-US" dirty="0"/>
          </a:p>
          <a:p>
            <a:r>
              <a:rPr lang="en-US" dirty="0" err="1"/>
              <a:t>voterEligibility</a:t>
            </a:r>
            <a:r>
              <a:rPr lang="en-US" dirty="0"/>
              <a:t>(x)</a:t>
            </a:r>
            <a:endParaRPr lang="en-US" dirty="0"/>
          </a:p>
          <a:p>
            <a:endParaRPr lang="en-IN" dirty="0"/>
          </a:p>
        </p:txBody>
      </p:sp>
      <p:sp>
        <p:nvSpPr>
          <p:cNvPr id="9" name="Wave 8"/>
          <p:cNvSpPr/>
          <p:nvPr/>
        </p:nvSpPr>
        <p:spPr>
          <a:xfrm>
            <a:off x="0" y="574547"/>
            <a:ext cx="12192000" cy="646331"/>
          </a:xfrm>
          <a:prstGeom prst="wave">
            <a:avLst/>
          </a:prstGeom>
          <a:solidFill>
            <a:srgbClr val="8BDBD3"/>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86984" y="542857"/>
            <a:ext cx="2981842" cy="523220"/>
          </a:xfrm>
          <a:prstGeom prst="rect">
            <a:avLst/>
          </a:prstGeom>
          <a:noFill/>
        </p:spPr>
        <p:txBody>
          <a:bodyPr wrap="none" rtlCol="0">
            <a:spAutoFit/>
          </a:bodyPr>
          <a:lstStyle/>
          <a:p>
            <a:r>
              <a:rPr lang="en-US" sz="2800" dirty="0">
                <a:solidFill>
                  <a:schemeClr val="bg1"/>
                </a:solidFill>
              </a:rPr>
              <a:t>Exception Handling</a:t>
            </a:r>
            <a:endParaRPr lang="en-US" sz="2800"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1015" y="1644"/>
              <a:ext cx="5500" cy="919"/>
            </a:xfrm>
            <a:prstGeom prst="rect">
              <a:avLst/>
            </a:prstGeom>
          </p:spPr>
          <p:txBody>
            <a:bodyPr wrap="none">
              <a:spAutoFit/>
            </a:bodyPr>
            <a:p>
              <a:r>
                <a:rPr lang="en-US" sz="3200" b="1" dirty="0" smtClean="0">
                  <a:cs typeface="Times New Roman" panose="02020603050405020304" pitchFamily="18" charset="0"/>
                </a:rPr>
                <a:t>5. Excel Read/Write</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CC00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556469" cy="523220"/>
          </a:xfrm>
          <a:prstGeom prst="rect">
            <a:avLst/>
          </a:prstGeom>
          <a:noFill/>
        </p:spPr>
        <p:txBody>
          <a:bodyPr wrap="none" rtlCol="0">
            <a:spAutoFit/>
          </a:bodyPr>
          <a:lstStyle/>
          <a:p>
            <a:r>
              <a:rPr lang="en-US" sz="2800" dirty="0">
                <a:solidFill>
                  <a:schemeClr val="bg1"/>
                </a:solidFill>
              </a:rPr>
              <a:t>Excel read/write</a:t>
            </a:r>
            <a:endParaRPr lang="en-IN" sz="2800" dirty="0">
              <a:solidFill>
                <a:schemeClr val="bg1"/>
              </a:solidFill>
            </a:endParaRPr>
          </a:p>
        </p:txBody>
      </p:sp>
      <p:sp>
        <p:nvSpPr>
          <p:cNvPr id="7" name="TextBox 6"/>
          <p:cNvSpPr txBox="1"/>
          <p:nvPr/>
        </p:nvSpPr>
        <p:spPr>
          <a:xfrm>
            <a:off x="384175" y="1381036"/>
            <a:ext cx="9798050" cy="646331"/>
          </a:xfrm>
          <a:prstGeom prst="rect">
            <a:avLst/>
          </a:prstGeom>
          <a:noFill/>
        </p:spPr>
        <p:txBody>
          <a:bodyPr wrap="square">
            <a:spAutoFit/>
          </a:bodyPr>
          <a:lstStyle/>
          <a:p>
            <a:r>
              <a:rPr lang="en-US" dirty="0" err="1"/>
              <a:t>Openpyxl</a:t>
            </a:r>
            <a:r>
              <a:rPr lang="en-US" dirty="0"/>
              <a:t> is a Python library for reading and writing Excel (with extension xlsx/</a:t>
            </a:r>
            <a:r>
              <a:rPr lang="en-US" dirty="0" err="1"/>
              <a:t>xlsm</a:t>
            </a:r>
            <a:r>
              <a:rPr lang="en-US" dirty="0"/>
              <a:t>/</a:t>
            </a:r>
            <a:r>
              <a:rPr lang="en-US" dirty="0" err="1"/>
              <a:t>xltx</a:t>
            </a:r>
            <a:r>
              <a:rPr lang="en-US" dirty="0"/>
              <a:t>/</a:t>
            </a:r>
            <a:r>
              <a:rPr lang="en-US" dirty="0" err="1"/>
              <a:t>xltm</a:t>
            </a:r>
            <a:r>
              <a:rPr lang="en-US" dirty="0"/>
              <a:t>) files. </a:t>
            </a:r>
            <a:endParaRPr lang="en-US" dirty="0"/>
          </a:p>
          <a:p>
            <a:r>
              <a:rPr lang="en-US" dirty="0"/>
              <a:t>The </a:t>
            </a:r>
            <a:r>
              <a:rPr lang="en-US" dirty="0" err="1"/>
              <a:t>openpyxl</a:t>
            </a:r>
            <a:r>
              <a:rPr lang="en-US" dirty="0"/>
              <a:t> module allows Python program to read and modify Excel files.</a:t>
            </a:r>
            <a:endParaRPr lang="en-US" dirty="0"/>
          </a:p>
        </p:txBody>
      </p:sp>
      <p:sp>
        <p:nvSpPr>
          <p:cNvPr id="8" name="TextBox 7"/>
          <p:cNvSpPr txBox="1"/>
          <p:nvPr/>
        </p:nvSpPr>
        <p:spPr>
          <a:xfrm>
            <a:off x="384175" y="2219041"/>
            <a:ext cx="11401425" cy="4524315"/>
          </a:xfrm>
          <a:prstGeom prst="rect">
            <a:avLst/>
          </a:prstGeom>
          <a:noFill/>
        </p:spPr>
        <p:txBody>
          <a:bodyPr wrap="square" rtlCol="0">
            <a:spAutoFit/>
          </a:bodyPr>
          <a:lstStyle/>
          <a:p>
            <a:r>
              <a:rPr lang="en-IN" b="1" dirty="0"/>
              <a:t>Accessing excel sheet </a:t>
            </a:r>
            <a:endParaRPr lang="en-IN" b="1" dirty="0"/>
          </a:p>
          <a:p>
            <a:endParaRPr lang="en-IN" dirty="0"/>
          </a:p>
          <a:p>
            <a:r>
              <a:rPr lang="en-IN" dirty="0"/>
              <a:t>import </a:t>
            </a:r>
            <a:r>
              <a:rPr lang="en-IN" dirty="0" err="1"/>
              <a:t>openpyxl</a:t>
            </a:r>
            <a:r>
              <a:rPr lang="en-IN" dirty="0"/>
              <a:t>     </a:t>
            </a:r>
            <a:endParaRPr lang="en-IN" dirty="0"/>
          </a:p>
          <a:p>
            <a:endParaRPr lang="en-IN" dirty="0"/>
          </a:p>
          <a:p>
            <a:r>
              <a:rPr lang="en-IN" dirty="0" err="1"/>
              <a:t>wb</a:t>
            </a:r>
            <a:r>
              <a:rPr lang="en-IN" dirty="0"/>
              <a:t> = </a:t>
            </a:r>
            <a:r>
              <a:rPr lang="en-IN" dirty="0" err="1"/>
              <a:t>openpyxl.load_workbook</a:t>
            </a:r>
            <a:r>
              <a:rPr lang="en-IN" dirty="0"/>
              <a:t>("C:\\Users\\sri\\Documents\\PAT_Database.xlsx")</a:t>
            </a:r>
            <a:endParaRPr lang="en-IN" dirty="0"/>
          </a:p>
          <a:p>
            <a:endParaRPr lang="en-IN" dirty="0"/>
          </a:p>
          <a:p>
            <a:r>
              <a:rPr lang="en-IN" dirty="0"/>
              <a:t>          #  </a:t>
            </a:r>
            <a:r>
              <a:rPr lang="en-IN" dirty="0" err="1"/>
              <a:t>load_workbook</a:t>
            </a:r>
            <a:r>
              <a:rPr lang="en-IN" dirty="0"/>
              <a:t>()   accepts an xlsx file name which already exists</a:t>
            </a:r>
            <a:endParaRPr lang="en-IN" dirty="0"/>
          </a:p>
          <a:p>
            <a:r>
              <a:rPr lang="en-IN" dirty="0"/>
              <a:t>          #  This returns a workbook object using which we can access the excel sheet  (any tab)</a:t>
            </a:r>
            <a:endParaRPr lang="en-IN" dirty="0"/>
          </a:p>
          <a:p>
            <a:endParaRPr lang="en-IN" dirty="0"/>
          </a:p>
          <a:p>
            <a:r>
              <a:rPr lang="en-IN" dirty="0" err="1"/>
              <a:t>sheet_names</a:t>
            </a:r>
            <a:r>
              <a:rPr lang="en-IN" dirty="0"/>
              <a:t> = </a:t>
            </a:r>
            <a:r>
              <a:rPr lang="en-IN" dirty="0" err="1"/>
              <a:t>wb.sheetnames</a:t>
            </a:r>
            <a:r>
              <a:rPr lang="en-IN" dirty="0"/>
              <a:t>         # get total sheets available in the excel in the form of a list</a:t>
            </a:r>
            <a:endParaRPr lang="en-IN" dirty="0"/>
          </a:p>
          <a:p>
            <a:endParaRPr lang="en-IN" dirty="0"/>
          </a:p>
          <a:p>
            <a:r>
              <a:rPr lang="en-IN" dirty="0"/>
              <a:t>print(sheet_names)                                                                                                       - Output : ['credentials', 'database’]</a:t>
            </a:r>
            <a:endParaRPr lang="en-IN" dirty="0"/>
          </a:p>
          <a:p>
            <a:endParaRPr lang="en-IN" dirty="0"/>
          </a:p>
          <a:p>
            <a:r>
              <a:rPr lang="en-IN" dirty="0"/>
              <a:t>print(</a:t>
            </a:r>
            <a:r>
              <a:rPr lang="en-IN" dirty="0" err="1"/>
              <a:t>wb.active.title</a:t>
            </a:r>
            <a:r>
              <a:rPr lang="en-IN" dirty="0"/>
              <a:t>)   </a:t>
            </a:r>
            <a:endParaRPr lang="en-IN" dirty="0"/>
          </a:p>
          <a:p>
            <a:r>
              <a:rPr lang="en-IN" dirty="0"/>
              <a:t>#  get active sheet title which was open before closing the file                             - Output : 'credentials'</a:t>
            </a:r>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CC00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556469" cy="523220"/>
          </a:xfrm>
          <a:prstGeom prst="rect">
            <a:avLst/>
          </a:prstGeom>
          <a:noFill/>
        </p:spPr>
        <p:txBody>
          <a:bodyPr wrap="none" rtlCol="0">
            <a:spAutoFit/>
          </a:bodyPr>
          <a:lstStyle/>
          <a:p>
            <a:r>
              <a:rPr lang="en-US" sz="2800" dirty="0">
                <a:solidFill>
                  <a:schemeClr val="bg1"/>
                </a:solidFill>
              </a:rPr>
              <a:t>Excel read/write</a:t>
            </a:r>
            <a:endParaRPr lang="en-IN" sz="2800" dirty="0">
              <a:solidFill>
                <a:schemeClr val="bg1"/>
              </a:solidFill>
            </a:endParaRPr>
          </a:p>
        </p:txBody>
      </p:sp>
      <p:pic>
        <p:nvPicPr>
          <p:cNvPr id="11" name="Picture 10"/>
          <p:cNvPicPr>
            <a:picLocks noChangeAspect="1"/>
          </p:cNvPicPr>
          <p:nvPr/>
        </p:nvPicPr>
        <p:blipFill>
          <a:blip r:embed="rId3"/>
          <a:stretch>
            <a:fillRect/>
          </a:stretch>
        </p:blipFill>
        <p:spPr>
          <a:xfrm>
            <a:off x="3179079" y="1508193"/>
            <a:ext cx="3971925" cy="4933950"/>
          </a:xfrm>
          <a:prstGeom prst="rect">
            <a:avLst/>
          </a:prstGeom>
        </p:spPr>
      </p:pic>
      <p:pic>
        <p:nvPicPr>
          <p:cNvPr id="13" name="Picture 12"/>
          <p:cNvPicPr>
            <a:picLocks noChangeAspect="1"/>
          </p:cNvPicPr>
          <p:nvPr/>
        </p:nvPicPr>
        <p:blipFill>
          <a:blip r:embed="rId4"/>
          <a:stretch>
            <a:fillRect/>
          </a:stretch>
        </p:blipFill>
        <p:spPr>
          <a:xfrm>
            <a:off x="7531100" y="1479618"/>
            <a:ext cx="4114800" cy="4991100"/>
          </a:xfrm>
          <a:prstGeom prst="rect">
            <a:avLst/>
          </a:prstGeom>
        </p:spPr>
      </p:pic>
      <p:sp>
        <p:nvSpPr>
          <p:cNvPr id="14" name="TextBox 13"/>
          <p:cNvSpPr txBox="1"/>
          <p:nvPr/>
        </p:nvSpPr>
        <p:spPr>
          <a:xfrm>
            <a:off x="241300" y="1778000"/>
            <a:ext cx="2625912" cy="646331"/>
          </a:xfrm>
          <a:prstGeom prst="rect">
            <a:avLst/>
          </a:prstGeom>
          <a:noFill/>
        </p:spPr>
        <p:txBody>
          <a:bodyPr wrap="none" rtlCol="0">
            <a:spAutoFit/>
          </a:bodyPr>
          <a:lstStyle/>
          <a:p>
            <a:r>
              <a:rPr lang="en-US" dirty="0"/>
              <a:t>Snap shot of the database</a:t>
            </a:r>
            <a:endParaRPr lang="en-US" dirty="0"/>
          </a:p>
          <a:p>
            <a:r>
              <a:rPr lang="en-US" dirty="0"/>
              <a:t>used in a mini project.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graphicFrame>
        <p:nvGraphicFramePr>
          <p:cNvPr id="9" name="Table 8"/>
          <p:cNvGraphicFramePr>
            <a:graphicFrameLocks noGrp="1"/>
          </p:cNvGraphicFramePr>
          <p:nvPr/>
        </p:nvGraphicFramePr>
        <p:xfrm>
          <a:off x="558776" y="1314312"/>
          <a:ext cx="11075125" cy="5450840"/>
        </p:xfrm>
        <a:graphic>
          <a:graphicData uri="http://schemas.openxmlformats.org/drawingml/2006/table">
            <a:tbl>
              <a:tblPr firstRow="1" bandRow="1">
                <a:tableStyleId>{5C22544A-7EE6-4342-B048-85BDC9FD1C3A}</a:tableStyleId>
              </a:tblPr>
              <a:tblGrid>
                <a:gridCol w="814070"/>
                <a:gridCol w="3018790"/>
                <a:gridCol w="7242265"/>
              </a:tblGrid>
              <a:tr h="370840">
                <a:tc>
                  <a:txBody>
                    <a:bodyPr/>
                    <a:p>
                      <a:r>
                        <a:rPr lang="en-US" dirty="0"/>
                        <a:t>S.NO</a:t>
                      </a:r>
                      <a:endParaRPr lang="en-IN" dirty="0"/>
                    </a:p>
                  </a:txBody>
                  <a:tcPr/>
                </a:tc>
                <a:tc>
                  <a:txBody>
                    <a:bodyPr/>
                    <a:p>
                      <a:r>
                        <a:rPr lang="en-US" dirty="0"/>
                        <a:t>File Method	</a:t>
                      </a:r>
                      <a:endParaRPr lang="en-US" dirty="0"/>
                    </a:p>
                  </a:txBody>
                  <a:tcPr/>
                </a:tc>
                <a:tc>
                  <a:txBody>
                    <a:bodyPr/>
                    <a:p>
                      <a:r>
                        <a:rPr lang="en-US" dirty="0"/>
                        <a:t>What it does</a:t>
                      </a:r>
                      <a:endParaRPr lang="en-US" dirty="0"/>
                    </a:p>
                  </a:txBody>
                  <a:tcPr/>
                </a:tc>
              </a:tr>
              <a:tr h="231140">
                <a:tc>
                  <a:txBody>
                    <a:bodyPr/>
                    <a:p>
                      <a:r>
                        <a:rPr lang="en-US" dirty="0"/>
                        <a:t>1</a:t>
                      </a:r>
                      <a:endParaRPr lang="en-IN" dirty="0"/>
                    </a:p>
                  </a:txBody>
                  <a:tcPr/>
                </a:tc>
                <a:tc>
                  <a:txBody>
                    <a:bodyPr/>
                    <a:p>
                      <a:r>
                        <a:rPr lang="en-US" dirty="0"/>
                        <a:t>close()</a:t>
                      </a:r>
                      <a:endParaRPr lang="en-US" dirty="0"/>
                    </a:p>
                  </a:txBody>
                  <a:tcPr/>
                </a:tc>
                <a:tc>
                  <a:txBody>
                    <a:bodyPr/>
                    <a:p>
                      <a:r>
                        <a:rPr lang="en-US" dirty="0"/>
                        <a:t>Closes the file.</a:t>
                      </a:r>
                      <a:endParaRPr lang="en-US" dirty="0"/>
                    </a:p>
                  </a:txBody>
                  <a:tcPr/>
                </a:tc>
              </a:tr>
              <a:tr h="370840">
                <a:tc>
                  <a:txBody>
                    <a:bodyPr/>
                    <a:p>
                      <a:r>
                        <a:rPr lang="en-US" dirty="0"/>
                        <a:t>2</a:t>
                      </a:r>
                      <a:endParaRPr lang="en-IN" dirty="0"/>
                    </a:p>
                  </a:txBody>
                  <a:tcPr/>
                </a:tc>
                <a:tc>
                  <a:txBody>
                    <a:bodyPr/>
                    <a:p>
                      <a:r>
                        <a:rPr lang="en-US" dirty="0"/>
                        <a:t>flush()</a:t>
                      </a:r>
                      <a:endParaRPr lang="en-US" dirty="0"/>
                    </a:p>
                  </a:txBody>
                  <a:tcPr/>
                </a:tc>
                <a:tc>
                  <a:txBody>
                    <a:bodyPr/>
                    <a:p>
                      <a:r>
                        <a:rPr lang="en-US" dirty="0"/>
                        <a:t>Flushes the internal buffer.</a:t>
                      </a:r>
                      <a:endParaRPr lang="en-US" dirty="0"/>
                    </a:p>
                  </a:txBody>
                  <a:tcPr/>
                </a:tc>
              </a:tr>
              <a:tr h="370840">
                <a:tc>
                  <a:txBody>
                    <a:bodyPr/>
                    <a:p>
                      <a:r>
                        <a:rPr lang="en-US" dirty="0"/>
                        <a:t>3</a:t>
                      </a:r>
                      <a:endParaRPr lang="en-IN" dirty="0"/>
                    </a:p>
                  </a:txBody>
                  <a:tcPr/>
                </a:tc>
                <a:tc>
                  <a:txBody>
                    <a:bodyPr/>
                    <a:p>
                      <a:r>
                        <a:rPr lang="en-US" dirty="0"/>
                        <a:t>fileno()</a:t>
                      </a:r>
                      <a:endParaRPr lang="en-US" dirty="0"/>
                    </a:p>
                  </a:txBody>
                  <a:tcPr/>
                </a:tc>
                <a:tc>
                  <a:txBody>
                    <a:bodyPr/>
                    <a:p>
                      <a:r>
                        <a:rPr lang="en-US" dirty="0"/>
                        <a:t>Returns the file descriptor of the file.</a:t>
                      </a:r>
                      <a:endParaRPr lang="en-US" dirty="0"/>
                    </a:p>
                  </a:txBody>
                  <a:tcPr/>
                </a:tc>
              </a:tr>
              <a:tr h="184785">
                <a:tc>
                  <a:txBody>
                    <a:bodyPr/>
                    <a:p>
                      <a:r>
                        <a:rPr lang="en-US" dirty="0"/>
                        <a:t>4</a:t>
                      </a:r>
                      <a:endParaRPr lang="en-IN" dirty="0"/>
                    </a:p>
                  </a:txBody>
                  <a:tcPr/>
                </a:tc>
                <a:tc>
                  <a:txBody>
                    <a:bodyPr/>
                    <a:p>
                      <a:r>
                        <a:rPr lang="en-US"/>
                        <a:t>next()</a:t>
                      </a:r>
                      <a:endParaRPr lang="en-US"/>
                    </a:p>
                  </a:txBody>
                  <a:tcPr/>
                </a:tc>
                <a:tc>
                  <a:txBody>
                    <a:bodyPr/>
                    <a:p>
                      <a:r>
                        <a:rPr lang="en-IN" dirty="0"/>
                        <a:t>Returns the next line from the file.</a:t>
                      </a:r>
                      <a:endParaRPr lang="en-IN" dirty="0"/>
                    </a:p>
                  </a:txBody>
                  <a:tcPr/>
                </a:tc>
              </a:tr>
              <a:tr h="370840">
                <a:tc>
                  <a:txBody>
                    <a:bodyPr/>
                    <a:p>
                      <a:r>
                        <a:rPr lang="en-US" dirty="0"/>
                        <a:t>5</a:t>
                      </a:r>
                      <a:endParaRPr lang="en-IN" dirty="0"/>
                    </a:p>
                  </a:txBody>
                  <a:tcPr/>
                </a:tc>
                <a:tc>
                  <a:txBody>
                    <a:bodyPr/>
                    <a:p>
                      <a:r>
                        <a:rPr lang="en-IN" dirty="0"/>
                        <a:t>read(size)</a:t>
                      </a:r>
                      <a:endParaRPr lang="en-IN" dirty="0"/>
                    </a:p>
                  </a:txBody>
                  <a:tcPr/>
                </a:tc>
                <a:tc>
                  <a:txBody>
                    <a:bodyPr/>
                    <a:p>
                      <a:r>
                        <a:rPr lang="en-US" dirty="0"/>
                        <a:t>Reads size number of bytes from the file. Reads the entire file if you don’t pass any argument value.</a:t>
                      </a:r>
                      <a:endParaRPr lang="en-US" dirty="0"/>
                    </a:p>
                  </a:txBody>
                  <a:tcPr/>
                </a:tc>
              </a:tr>
              <a:tr h="370840">
                <a:tc>
                  <a:txBody>
                    <a:bodyPr/>
                    <a:p>
                      <a:r>
                        <a:rPr lang="en-US" dirty="0"/>
                        <a:t>6</a:t>
                      </a:r>
                      <a:endParaRPr lang="en-IN" dirty="0"/>
                    </a:p>
                  </a:txBody>
                  <a:tcPr/>
                </a:tc>
                <a:tc>
                  <a:txBody>
                    <a:bodyPr/>
                    <a:p>
                      <a:r>
                        <a:rPr lang="en-US" dirty="0"/>
                        <a:t>readline(size)</a:t>
                      </a:r>
                      <a:endParaRPr lang="en-US" dirty="0"/>
                    </a:p>
                  </a:txBody>
                  <a:tcPr/>
                </a:tc>
                <a:tc>
                  <a:txBody>
                    <a:bodyPr/>
                    <a:p>
                      <a:r>
                        <a:rPr lang="en-US" dirty="0"/>
                        <a:t>Reads one line from a file.</a:t>
                      </a:r>
                      <a:endParaRPr lang="en-US" dirty="0"/>
                    </a:p>
                  </a:txBody>
                  <a:tcPr/>
                </a:tc>
              </a:tr>
              <a:tr h="370840">
                <a:tc>
                  <a:txBody>
                    <a:bodyPr/>
                    <a:p>
                      <a:r>
                        <a:rPr lang="en-US" dirty="0"/>
                        <a:t>7</a:t>
                      </a:r>
                      <a:endParaRPr lang="en-IN" dirty="0"/>
                    </a:p>
                  </a:txBody>
                  <a:tcPr/>
                </a:tc>
                <a:tc>
                  <a:txBody>
                    <a:bodyPr/>
                    <a:p>
                      <a:r>
                        <a:rPr lang="en-US" dirty="0"/>
                        <a:t>readlines()</a:t>
                      </a:r>
                      <a:endParaRPr lang="en-US" dirty="0"/>
                    </a:p>
                  </a:txBody>
                  <a:tcPr/>
                </a:tc>
                <a:tc>
                  <a:txBody>
                    <a:bodyPr/>
                    <a:p>
                      <a:r>
                        <a:rPr lang="en-US" dirty="0"/>
                        <a:t>Reads the entire file and returns a list of the lines.</a:t>
                      </a:r>
                      <a:endParaRPr lang="en-US" dirty="0"/>
                    </a:p>
                  </a:txBody>
                  <a:tcPr/>
                </a:tc>
              </a:tr>
              <a:tr h="370840">
                <a:tc>
                  <a:txBody>
                    <a:bodyPr/>
                    <a:p>
                      <a:r>
                        <a:rPr lang="en-US" dirty="0"/>
                        <a:t>8</a:t>
                      </a:r>
                      <a:endParaRPr lang="en-IN" dirty="0"/>
                    </a:p>
                  </a:txBody>
                  <a:tcPr/>
                </a:tc>
                <a:tc>
                  <a:txBody>
                    <a:bodyPr/>
                    <a:p>
                      <a:r>
                        <a:rPr lang="en-US" dirty="0"/>
                        <a:t>seek(offset, whence)</a:t>
                      </a:r>
                      <a:endParaRPr lang="en-US" dirty="0"/>
                    </a:p>
                  </a:txBody>
                  <a:tcPr/>
                </a:tc>
                <a:tc>
                  <a:txBody>
                    <a:bodyPr/>
                    <a:p>
                      <a:r>
                        <a:rPr lang="en-US" dirty="0"/>
                        <a:t>Lets us control the position of the file pointer.</a:t>
                      </a:r>
                      <a:endParaRPr lang="en-US" dirty="0"/>
                    </a:p>
                  </a:txBody>
                  <a:tcPr/>
                </a:tc>
              </a:tr>
              <a:tr h="370840">
                <a:tc>
                  <a:txBody>
                    <a:bodyPr/>
                    <a:p>
                      <a:r>
                        <a:rPr lang="en-US" dirty="0"/>
                        <a:t>9</a:t>
                      </a:r>
                      <a:endParaRPr lang="en-IN" dirty="0"/>
                    </a:p>
                  </a:txBody>
                  <a:tcPr/>
                </a:tc>
                <a:tc>
                  <a:txBody>
                    <a:bodyPr/>
                    <a:p>
                      <a:r>
                        <a:rPr lang="en-IN" dirty="0"/>
                        <a:t>tell()</a:t>
                      </a:r>
                      <a:endParaRPr lang="en-IN" dirty="0"/>
                    </a:p>
                  </a:txBody>
                  <a:tcPr/>
                </a:tc>
                <a:tc>
                  <a:txBody>
                    <a:bodyPr/>
                    <a:p>
                      <a:r>
                        <a:rPr lang="en-US" dirty="0"/>
                        <a:t>Returns the current position of the file pointer.</a:t>
                      </a:r>
                      <a:endParaRPr lang="en-US" dirty="0"/>
                    </a:p>
                  </a:txBody>
                  <a:tcPr/>
                </a:tc>
              </a:tr>
              <a:tr h="370840">
                <a:tc>
                  <a:txBody>
                    <a:bodyPr/>
                    <a:p>
                      <a:pPr>
                        <a:buNone/>
                      </a:pPr>
                      <a:r>
                        <a:rPr lang="en-US" altLang="en-IN" dirty="0"/>
                        <a:t>10</a:t>
                      </a:r>
                      <a:endParaRPr lang="en-US" altLang="en-IN" dirty="0"/>
                    </a:p>
                  </a:txBody>
                  <a:tcPr/>
                </a:tc>
                <a:tc>
                  <a:txBody>
                    <a:bodyPr/>
                    <a:p>
                      <a:pPr>
                        <a:buNone/>
                      </a:pPr>
                      <a:r>
                        <a:rPr lang="en-IN" dirty="0"/>
                        <a:t>truncate(size)</a:t>
                      </a:r>
                      <a:endParaRPr lang="en-IN" dirty="0"/>
                    </a:p>
                  </a:txBody>
                  <a:tcPr/>
                </a:tc>
                <a:tc>
                  <a:txBody>
                    <a:bodyPr/>
                    <a:p>
                      <a:pPr>
                        <a:buNone/>
                      </a:pPr>
                      <a:r>
                        <a:rPr lang="en-US" dirty="0"/>
                        <a:t>It truncates the file to the specified size.</a:t>
                      </a:r>
                      <a:endParaRPr lang="en-US" dirty="0"/>
                    </a:p>
                  </a:txBody>
                  <a:tcPr/>
                </a:tc>
              </a:tr>
              <a:tr h="370840">
                <a:tc>
                  <a:txBody>
                    <a:bodyPr/>
                    <a:p>
                      <a:pPr>
                        <a:buNone/>
                      </a:pPr>
                      <a:r>
                        <a:rPr lang="en-US" altLang="en-IN" dirty="0"/>
                        <a:t>11</a:t>
                      </a:r>
                      <a:endParaRPr lang="en-US" altLang="en-IN" dirty="0"/>
                    </a:p>
                  </a:txBody>
                  <a:tcPr/>
                </a:tc>
                <a:tc>
                  <a:txBody>
                    <a:bodyPr/>
                    <a:p>
                      <a:pPr>
                        <a:buNone/>
                      </a:pPr>
                      <a:r>
                        <a:rPr lang="en-IN" dirty="0"/>
                        <a:t>writable()</a:t>
                      </a:r>
                      <a:endParaRPr lang="en-IN" dirty="0"/>
                    </a:p>
                  </a:txBody>
                  <a:tcPr/>
                </a:tc>
                <a:tc>
                  <a:txBody>
                    <a:bodyPr/>
                    <a:p>
                      <a:pPr>
                        <a:buNone/>
                      </a:pPr>
                      <a:r>
                        <a:rPr lang="en-US" dirty="0"/>
                        <a:t>Returns True if we can write into the file.</a:t>
                      </a:r>
                      <a:endParaRPr lang="en-US" dirty="0"/>
                    </a:p>
                  </a:txBody>
                  <a:tcPr/>
                </a:tc>
              </a:tr>
              <a:tr h="370840">
                <a:tc>
                  <a:txBody>
                    <a:bodyPr/>
                    <a:p>
                      <a:pPr>
                        <a:buNone/>
                      </a:pPr>
                      <a:r>
                        <a:rPr lang="en-US" altLang="en-IN" dirty="0"/>
                        <a:t>12</a:t>
                      </a:r>
                      <a:endParaRPr lang="en-US" altLang="en-IN" dirty="0"/>
                    </a:p>
                  </a:txBody>
                  <a:tcPr/>
                </a:tc>
                <a:tc>
                  <a:txBody>
                    <a:bodyPr/>
                    <a:p>
                      <a:pPr>
                        <a:buNone/>
                      </a:pPr>
                      <a:r>
                        <a:rPr lang="en-IN" dirty="0"/>
                        <a:t>write(string)</a:t>
                      </a:r>
                      <a:endParaRPr lang="en-IN" dirty="0"/>
                    </a:p>
                  </a:txBody>
                  <a:tcPr/>
                </a:tc>
                <a:tc>
                  <a:txBody>
                    <a:bodyPr/>
                    <a:p>
                      <a:pPr>
                        <a:buNone/>
                      </a:pPr>
                      <a:r>
                        <a:rPr lang="en-US" dirty="0"/>
                        <a:t>Writes string into the file.</a:t>
                      </a:r>
                      <a:endParaRPr lang="en-US" dirty="0"/>
                    </a:p>
                  </a:txBody>
                  <a:tcPr/>
                </a:tc>
              </a:tr>
              <a:tr h="370840">
                <a:tc>
                  <a:txBody>
                    <a:bodyPr/>
                    <a:p>
                      <a:pPr>
                        <a:buNone/>
                      </a:pPr>
                      <a:r>
                        <a:rPr lang="en-US" altLang="en-IN" dirty="0"/>
                        <a:t>13</a:t>
                      </a:r>
                      <a:endParaRPr lang="en-US" altLang="en-IN" dirty="0"/>
                    </a:p>
                  </a:txBody>
                  <a:tcPr/>
                </a:tc>
                <a:tc>
                  <a:txBody>
                    <a:bodyPr/>
                    <a:p>
                      <a:pPr>
                        <a:buNone/>
                      </a:pPr>
                      <a:r>
                        <a:rPr lang="en-IN" dirty="0"/>
                        <a:t>writelines(list_of_strings)	</a:t>
                      </a:r>
                      <a:endParaRPr lang="en-IN" dirty="0"/>
                    </a:p>
                  </a:txBody>
                  <a:tcPr/>
                </a:tc>
                <a:tc>
                  <a:txBody>
                    <a:bodyPr/>
                    <a:p>
                      <a:pPr>
                        <a:buNone/>
                      </a:pPr>
                      <a:r>
                        <a:rPr lang="en-US" dirty="0"/>
                        <a:t>Writes each element of the list_of_strings into the file.</a:t>
                      </a:r>
                      <a:endParaRPr lang="en-US"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CC00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556469" cy="523220"/>
          </a:xfrm>
          <a:prstGeom prst="rect">
            <a:avLst/>
          </a:prstGeom>
          <a:noFill/>
        </p:spPr>
        <p:txBody>
          <a:bodyPr wrap="none" rtlCol="0">
            <a:spAutoFit/>
          </a:bodyPr>
          <a:lstStyle/>
          <a:p>
            <a:r>
              <a:rPr lang="en-US" sz="2800" dirty="0">
                <a:solidFill>
                  <a:schemeClr val="bg1"/>
                </a:solidFill>
              </a:rPr>
              <a:t>Excel read/write</a:t>
            </a:r>
            <a:endParaRPr lang="en-IN" sz="2800" dirty="0">
              <a:solidFill>
                <a:schemeClr val="bg1"/>
              </a:solidFill>
            </a:endParaRPr>
          </a:p>
        </p:txBody>
      </p:sp>
      <p:sp>
        <p:nvSpPr>
          <p:cNvPr id="9" name="TextBox 8"/>
          <p:cNvSpPr txBox="1"/>
          <p:nvPr/>
        </p:nvSpPr>
        <p:spPr>
          <a:xfrm>
            <a:off x="271083" y="1220878"/>
            <a:ext cx="9695241" cy="5355312"/>
          </a:xfrm>
          <a:prstGeom prst="rect">
            <a:avLst/>
          </a:prstGeom>
          <a:noFill/>
        </p:spPr>
        <p:txBody>
          <a:bodyPr wrap="square">
            <a:spAutoFit/>
          </a:bodyPr>
          <a:lstStyle/>
          <a:p>
            <a:r>
              <a:rPr lang="en-IN" b="1" dirty="0"/>
              <a:t>Reading the data from the excel sheet:</a:t>
            </a:r>
            <a:endParaRPr lang="en-IN" b="1" dirty="0"/>
          </a:p>
          <a:p>
            <a:endParaRPr lang="en-IN" dirty="0"/>
          </a:p>
          <a:p>
            <a:r>
              <a:rPr lang="en-IN" dirty="0"/>
              <a:t>sh1 = </a:t>
            </a:r>
            <a:r>
              <a:rPr lang="en-IN" dirty="0" err="1"/>
              <a:t>wb</a:t>
            </a:r>
            <a:r>
              <a:rPr lang="en-IN" dirty="0"/>
              <a:t>['credentials’]                   # </a:t>
            </a:r>
            <a:r>
              <a:rPr lang="en-IN" dirty="0" err="1"/>
              <a:t>sh</a:t>
            </a:r>
            <a:r>
              <a:rPr lang="en-IN" dirty="0"/>
              <a:t> is object of </a:t>
            </a:r>
            <a:r>
              <a:rPr lang="en-IN" dirty="0" err="1"/>
              <a:t>wb</a:t>
            </a:r>
            <a:r>
              <a:rPr lang="en-IN" dirty="0"/>
              <a:t> class</a:t>
            </a:r>
            <a:endParaRPr lang="en-IN" dirty="0"/>
          </a:p>
          <a:p>
            <a:r>
              <a:rPr lang="en-IN" dirty="0"/>
              <a:t>data = sh1['B2'].value</a:t>
            </a:r>
            <a:endParaRPr lang="en-IN" dirty="0"/>
          </a:p>
          <a:p>
            <a:r>
              <a:rPr lang="en-IN" dirty="0"/>
              <a:t>#print(data)</a:t>
            </a:r>
            <a:endParaRPr lang="en-IN" dirty="0"/>
          </a:p>
          <a:p>
            <a:endParaRPr lang="en-IN" dirty="0"/>
          </a:p>
          <a:p>
            <a:r>
              <a:rPr lang="en-IN" dirty="0"/>
              <a:t># or</a:t>
            </a:r>
            <a:endParaRPr lang="en-IN" dirty="0"/>
          </a:p>
          <a:p>
            <a:r>
              <a:rPr lang="en-IN" dirty="0"/>
              <a:t>d = </a:t>
            </a:r>
            <a:r>
              <a:rPr lang="en-IN" dirty="0" err="1"/>
              <a:t>wb</a:t>
            </a:r>
            <a:r>
              <a:rPr lang="en-IN" dirty="0"/>
              <a:t>['credentials']['B4'].value</a:t>
            </a:r>
            <a:endParaRPr lang="en-IN" dirty="0"/>
          </a:p>
          <a:p>
            <a:r>
              <a:rPr lang="en-IN" dirty="0"/>
              <a:t>#print(d)</a:t>
            </a:r>
            <a:endParaRPr lang="en-IN" dirty="0"/>
          </a:p>
          <a:p>
            <a:endParaRPr lang="en-IN" dirty="0"/>
          </a:p>
          <a:p>
            <a:r>
              <a:rPr lang="en-IN" dirty="0"/>
              <a:t># or</a:t>
            </a:r>
            <a:endParaRPr lang="en-IN" dirty="0"/>
          </a:p>
          <a:p>
            <a:endParaRPr lang="en-IN" dirty="0"/>
          </a:p>
          <a:p>
            <a:r>
              <a:rPr lang="en-IN" dirty="0"/>
              <a:t>d = sh1.cell(4,2).value                  # cell(</a:t>
            </a:r>
            <a:r>
              <a:rPr lang="en-IN" dirty="0" err="1"/>
              <a:t>row,col</a:t>
            </a:r>
            <a:r>
              <a:rPr lang="en-IN" dirty="0"/>
              <a:t>)</a:t>
            </a:r>
            <a:endParaRPr lang="en-IN" dirty="0"/>
          </a:p>
          <a:p>
            <a:r>
              <a:rPr lang="en-IN" dirty="0"/>
              <a:t>#print(d)</a:t>
            </a:r>
            <a:endParaRPr lang="en-IN" dirty="0"/>
          </a:p>
          <a:p>
            <a:endParaRPr lang="en-IN" dirty="0"/>
          </a:p>
          <a:p>
            <a:r>
              <a:rPr lang="en-IN" dirty="0"/>
              <a:t># or</a:t>
            </a:r>
            <a:endParaRPr lang="en-IN" dirty="0"/>
          </a:p>
          <a:p>
            <a:endParaRPr lang="en-IN" dirty="0"/>
          </a:p>
          <a:p>
            <a:r>
              <a:rPr lang="en-IN" dirty="0"/>
              <a:t>d = sh1.cell(column=2,row=4).value             #using keyword </a:t>
            </a:r>
            <a:r>
              <a:rPr lang="en-IN" dirty="0" err="1"/>
              <a:t>arg</a:t>
            </a:r>
            <a:r>
              <a:rPr lang="en-IN" dirty="0"/>
              <a:t>            #d is an object of cell class</a:t>
            </a:r>
            <a:endParaRPr lang="en-IN" dirty="0"/>
          </a:p>
          <a:p>
            <a:r>
              <a:rPr lang="en-IN" dirty="0"/>
              <a:t>print(d)</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CC00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556469" cy="523220"/>
          </a:xfrm>
          <a:prstGeom prst="rect">
            <a:avLst/>
          </a:prstGeom>
          <a:noFill/>
        </p:spPr>
        <p:txBody>
          <a:bodyPr wrap="none" rtlCol="0">
            <a:spAutoFit/>
          </a:bodyPr>
          <a:lstStyle/>
          <a:p>
            <a:r>
              <a:rPr lang="en-US" sz="2800" dirty="0">
                <a:solidFill>
                  <a:schemeClr val="bg1"/>
                </a:solidFill>
              </a:rPr>
              <a:t>Excel read/write</a:t>
            </a:r>
            <a:endParaRPr lang="en-IN" sz="2800" dirty="0">
              <a:solidFill>
                <a:schemeClr val="bg1"/>
              </a:solidFill>
            </a:endParaRPr>
          </a:p>
        </p:txBody>
      </p:sp>
      <p:sp>
        <p:nvSpPr>
          <p:cNvPr id="9" name="TextBox 8"/>
          <p:cNvSpPr txBox="1"/>
          <p:nvPr/>
        </p:nvSpPr>
        <p:spPr>
          <a:xfrm>
            <a:off x="271083" y="1220878"/>
            <a:ext cx="9695241" cy="5632311"/>
          </a:xfrm>
          <a:prstGeom prst="rect">
            <a:avLst/>
          </a:prstGeom>
          <a:noFill/>
        </p:spPr>
        <p:txBody>
          <a:bodyPr wrap="square">
            <a:spAutoFit/>
          </a:bodyPr>
          <a:lstStyle/>
          <a:p>
            <a:r>
              <a:rPr lang="en-IN" dirty="0"/>
              <a:t># using </a:t>
            </a:r>
            <a:r>
              <a:rPr lang="en-IN" dirty="0" err="1"/>
              <a:t>wb</a:t>
            </a:r>
            <a:r>
              <a:rPr lang="en-IN" dirty="0"/>
              <a:t> directly</a:t>
            </a:r>
            <a:endParaRPr lang="en-IN" dirty="0"/>
          </a:p>
          <a:p>
            <a:r>
              <a:rPr lang="en-IN" dirty="0"/>
              <a:t>print("...",</a:t>
            </a:r>
            <a:r>
              <a:rPr lang="en-IN" dirty="0" err="1"/>
              <a:t>wb.get_sheet_by_name</a:t>
            </a:r>
            <a:r>
              <a:rPr lang="en-IN" dirty="0"/>
              <a:t>('credentials').cell(row =2, column=2).value)</a:t>
            </a:r>
            <a:endParaRPr lang="en-IN" dirty="0"/>
          </a:p>
          <a:p>
            <a:endParaRPr lang="en-IN" dirty="0"/>
          </a:p>
          <a:p>
            <a:r>
              <a:rPr lang="en-IN" dirty="0"/>
              <a:t># get max rows and columns</a:t>
            </a:r>
            <a:endParaRPr lang="en-IN" dirty="0"/>
          </a:p>
          <a:p>
            <a:endParaRPr lang="en-IN" dirty="0"/>
          </a:p>
          <a:p>
            <a:r>
              <a:rPr lang="en-IN" dirty="0"/>
              <a:t>r = sh1.max_row</a:t>
            </a:r>
            <a:endParaRPr lang="en-IN" dirty="0"/>
          </a:p>
          <a:p>
            <a:r>
              <a:rPr lang="en-IN" dirty="0"/>
              <a:t>c = sh1.max_column</a:t>
            </a:r>
            <a:endParaRPr lang="en-IN" dirty="0"/>
          </a:p>
          <a:p>
            <a:r>
              <a:rPr lang="en-IN" dirty="0"/>
              <a:t>print(</a:t>
            </a:r>
            <a:r>
              <a:rPr lang="en-IN" dirty="0" err="1"/>
              <a:t>r,c</a:t>
            </a:r>
            <a:r>
              <a:rPr lang="en-IN" dirty="0"/>
              <a:t>)</a:t>
            </a:r>
            <a:endParaRPr lang="en-IN" dirty="0"/>
          </a:p>
          <a:p>
            <a:endParaRPr lang="en-IN" dirty="0"/>
          </a:p>
          <a:p>
            <a:r>
              <a:rPr lang="en-IN" dirty="0"/>
              <a:t>for </a:t>
            </a:r>
            <a:r>
              <a:rPr lang="en-IN" dirty="0" err="1"/>
              <a:t>i</a:t>
            </a:r>
            <a:r>
              <a:rPr lang="en-IN" dirty="0"/>
              <a:t> in range(1,r+1):</a:t>
            </a:r>
            <a:endParaRPr lang="en-IN" dirty="0"/>
          </a:p>
          <a:p>
            <a:r>
              <a:rPr lang="en-IN" dirty="0"/>
              <a:t>    for j in range(1, c+1):</a:t>
            </a:r>
            <a:endParaRPr lang="en-IN" dirty="0"/>
          </a:p>
          <a:p>
            <a:r>
              <a:rPr lang="en-IN" dirty="0"/>
              <a:t>        print(sh1.cell(</a:t>
            </a:r>
            <a:r>
              <a:rPr lang="en-IN" dirty="0" err="1"/>
              <a:t>i,j</a:t>
            </a:r>
            <a:r>
              <a:rPr lang="en-IN" dirty="0"/>
              <a:t>).value)             #   gets value in each cell </a:t>
            </a:r>
            <a:endParaRPr lang="en-IN" dirty="0"/>
          </a:p>
          <a:p>
            <a:r>
              <a:rPr lang="en-IN" dirty="0"/>
              <a:t>        pass</a:t>
            </a:r>
            <a:endParaRPr lang="en-IN" dirty="0"/>
          </a:p>
          <a:p>
            <a:endParaRPr lang="en-IN" dirty="0"/>
          </a:p>
          <a:p>
            <a:r>
              <a:rPr lang="en-IN" dirty="0"/>
              <a:t># to add data to excel and save</a:t>
            </a:r>
            <a:endParaRPr lang="en-IN" dirty="0"/>
          </a:p>
          <a:p>
            <a:endParaRPr lang="en-IN" dirty="0"/>
          </a:p>
          <a:p>
            <a:r>
              <a:rPr lang="en-IN" dirty="0"/>
              <a:t>sh1.cell(row=6,column=1,value="atoz@gmail.com")</a:t>
            </a:r>
            <a:endParaRPr lang="en-IN" dirty="0"/>
          </a:p>
          <a:p>
            <a:r>
              <a:rPr lang="en-IN" dirty="0"/>
              <a:t>sh1.cell(row=6,column=2,value="atoz123")</a:t>
            </a:r>
            <a:endParaRPr lang="en-IN" dirty="0"/>
          </a:p>
          <a:p>
            <a:r>
              <a:rPr lang="en-IN" dirty="0" err="1"/>
              <a:t>wb.save</a:t>
            </a:r>
            <a:r>
              <a:rPr lang="en-IN" dirty="0"/>
              <a:t>("reports.xlsx")</a:t>
            </a:r>
            <a:endParaRPr lang="en-IN"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CC0099"/>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2556469" cy="523220"/>
          </a:xfrm>
          <a:prstGeom prst="rect">
            <a:avLst/>
          </a:prstGeom>
          <a:noFill/>
        </p:spPr>
        <p:txBody>
          <a:bodyPr wrap="none" rtlCol="0">
            <a:spAutoFit/>
          </a:bodyPr>
          <a:lstStyle/>
          <a:p>
            <a:r>
              <a:rPr lang="en-US" sz="2800" dirty="0">
                <a:solidFill>
                  <a:schemeClr val="bg1"/>
                </a:solidFill>
              </a:rPr>
              <a:t>Excel read/write</a:t>
            </a:r>
            <a:endParaRPr lang="en-IN" sz="2800" dirty="0">
              <a:solidFill>
                <a:schemeClr val="bg1"/>
              </a:solidFill>
            </a:endParaRPr>
          </a:p>
        </p:txBody>
      </p:sp>
      <p:sp>
        <p:nvSpPr>
          <p:cNvPr id="9" name="TextBox 8"/>
          <p:cNvSpPr txBox="1"/>
          <p:nvPr/>
        </p:nvSpPr>
        <p:spPr>
          <a:xfrm>
            <a:off x="182183" y="1218909"/>
            <a:ext cx="9695241" cy="5632311"/>
          </a:xfrm>
          <a:prstGeom prst="rect">
            <a:avLst/>
          </a:prstGeom>
          <a:noFill/>
        </p:spPr>
        <p:txBody>
          <a:bodyPr wrap="square">
            <a:spAutoFit/>
          </a:bodyPr>
          <a:lstStyle/>
          <a:p>
            <a:r>
              <a:rPr lang="en-IN" b="1" dirty="0"/>
              <a:t>Create a new excel sheet</a:t>
            </a:r>
            <a:endParaRPr lang="en-IN" b="1" dirty="0"/>
          </a:p>
          <a:p>
            <a:endParaRPr lang="en-IN" dirty="0"/>
          </a:p>
          <a:p>
            <a:r>
              <a:rPr lang="en-IN" dirty="0"/>
              <a:t>from </a:t>
            </a:r>
            <a:r>
              <a:rPr lang="en-IN" dirty="0" err="1"/>
              <a:t>openpyxl</a:t>
            </a:r>
            <a:r>
              <a:rPr lang="en-IN" dirty="0"/>
              <a:t> import Workbook</a:t>
            </a:r>
            <a:endParaRPr lang="en-IN" dirty="0"/>
          </a:p>
          <a:p>
            <a:endParaRPr lang="en-IN" dirty="0"/>
          </a:p>
          <a:p>
            <a:r>
              <a:rPr lang="en-IN" dirty="0" err="1"/>
              <a:t>wb</a:t>
            </a:r>
            <a:r>
              <a:rPr lang="en-IN" dirty="0"/>
              <a:t> = Workbook()			     # creates a new workbook</a:t>
            </a:r>
            <a:endParaRPr lang="en-IN" dirty="0"/>
          </a:p>
          <a:p>
            <a:r>
              <a:rPr lang="en-IN" dirty="0"/>
              <a:t>print(</a:t>
            </a:r>
            <a:r>
              <a:rPr lang="en-IN" dirty="0" err="1"/>
              <a:t>wb.active.title</a:t>
            </a:r>
            <a:r>
              <a:rPr lang="en-IN" dirty="0"/>
              <a:t>)</a:t>
            </a:r>
            <a:endParaRPr lang="en-IN" dirty="0"/>
          </a:p>
          <a:p>
            <a:r>
              <a:rPr lang="en-IN" dirty="0"/>
              <a:t>print(</a:t>
            </a:r>
            <a:r>
              <a:rPr lang="en-IN" dirty="0" err="1"/>
              <a:t>wb.sheetnames</a:t>
            </a:r>
            <a:r>
              <a:rPr lang="en-IN" dirty="0"/>
              <a:t>)</a:t>
            </a:r>
            <a:endParaRPr lang="en-IN" dirty="0"/>
          </a:p>
          <a:p>
            <a:r>
              <a:rPr lang="en-IN" dirty="0" err="1"/>
              <a:t>wb</a:t>
            </a:r>
            <a:r>
              <a:rPr lang="en-IN" dirty="0"/>
              <a:t>['Sheet'].title  ="</a:t>
            </a:r>
            <a:r>
              <a:rPr lang="en-IN" dirty="0" err="1"/>
              <a:t>automation_report</a:t>
            </a:r>
            <a:r>
              <a:rPr lang="en-IN" dirty="0"/>
              <a:t>“     #  gives a name to the active sheet</a:t>
            </a:r>
            <a:endParaRPr lang="en-IN" dirty="0"/>
          </a:p>
          <a:p>
            <a:endParaRPr lang="en-IN" dirty="0"/>
          </a:p>
          <a:p>
            <a:r>
              <a:rPr lang="en-IN" dirty="0"/>
              <a:t>sh1 = </a:t>
            </a:r>
            <a:r>
              <a:rPr lang="en-IN" dirty="0" err="1"/>
              <a:t>wb.active</a:t>
            </a:r>
            <a:endParaRPr lang="en-IN" dirty="0"/>
          </a:p>
          <a:p>
            <a:r>
              <a:rPr lang="en-IN" dirty="0"/>
              <a:t>sh1['A1'] = "Name"</a:t>
            </a:r>
            <a:endParaRPr lang="en-IN" dirty="0"/>
          </a:p>
          <a:p>
            <a:r>
              <a:rPr lang="en-IN" dirty="0"/>
              <a:t>sh1['B1']="Status"</a:t>
            </a:r>
            <a:endParaRPr lang="en-IN" dirty="0"/>
          </a:p>
          <a:p>
            <a:r>
              <a:rPr lang="en-IN" dirty="0"/>
              <a:t>sh1['A2']="Python"</a:t>
            </a:r>
            <a:endParaRPr lang="en-IN" dirty="0"/>
          </a:p>
          <a:p>
            <a:r>
              <a:rPr lang="en-IN" dirty="0"/>
              <a:t>sh1['B2']="Active"</a:t>
            </a:r>
            <a:endParaRPr lang="en-IN" dirty="0"/>
          </a:p>
          <a:p>
            <a:r>
              <a:rPr lang="en-IN" dirty="0"/>
              <a:t>sh1['A3']="Perl"</a:t>
            </a:r>
            <a:endParaRPr lang="en-IN" dirty="0"/>
          </a:p>
          <a:p>
            <a:r>
              <a:rPr lang="en-IN" dirty="0"/>
              <a:t>sh1['B3']="Active"</a:t>
            </a:r>
            <a:endParaRPr lang="en-IN" dirty="0"/>
          </a:p>
          <a:p>
            <a:r>
              <a:rPr lang="en-IN" dirty="0"/>
              <a:t>sh1['A4']="C"</a:t>
            </a:r>
            <a:endParaRPr lang="en-IN" dirty="0"/>
          </a:p>
          <a:p>
            <a:r>
              <a:rPr lang="en-IN" dirty="0"/>
              <a:t>sh1['B4']="Inactive“</a:t>
            </a:r>
            <a:endParaRPr lang="en-IN" dirty="0"/>
          </a:p>
          <a:p>
            <a:endParaRPr lang="en-IN" dirty="0"/>
          </a:p>
          <a:p>
            <a:r>
              <a:rPr lang="en-IN" dirty="0" err="1"/>
              <a:t>wb.save</a:t>
            </a:r>
            <a:r>
              <a:rPr lang="en-IN" dirty="0"/>
              <a:t>("Final_automation_Report.xlsx")   # saves the content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Group 10"/>
          <p:cNvGrpSpPr/>
          <p:nvPr/>
        </p:nvGrpSpPr>
        <p:grpSpPr>
          <a:xfrm>
            <a:off x="3769360" y="2240915"/>
            <a:ext cx="4349115" cy="1921510"/>
            <a:chOff x="342" y="573"/>
            <a:chExt cx="6849" cy="3026"/>
          </a:xfrm>
        </p:grpSpPr>
        <p:sp>
          <p:nvSpPr>
            <p:cNvPr id="7" name="Rectangle 5"/>
            <p:cNvSpPr/>
            <p:nvPr/>
          </p:nvSpPr>
          <p:spPr>
            <a:xfrm>
              <a:off x="1367" y="1644"/>
              <a:ext cx="4823" cy="919"/>
            </a:xfrm>
            <a:prstGeom prst="rect">
              <a:avLst/>
            </a:prstGeom>
          </p:spPr>
          <p:txBody>
            <a:bodyPr wrap="none">
              <a:spAutoFit/>
            </a:bodyPr>
            <a:p>
              <a:r>
                <a:rPr lang="en-US" sz="3200" b="1" dirty="0" smtClean="0">
                  <a:cs typeface="Times New Roman" panose="02020603050405020304" pitchFamily="18" charset="0"/>
                </a:rPr>
                <a:t>6. Classes - OOPS</a:t>
              </a:r>
              <a:endParaRPr lang="en-US" sz="3200" b="1" dirty="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65" y="573"/>
              <a:ext cx="6826" cy="1071"/>
            </a:xfrm>
            <a:prstGeom prst="rect">
              <a:avLst/>
            </a:prstGeom>
          </p:spPr>
        </p:pic>
        <p:pic>
          <p:nvPicPr>
            <p:cNvPr id="9" name="Picture 8"/>
            <p:cNvPicPr>
              <a:picLocks noChangeAspect="1"/>
            </p:cNvPicPr>
            <p:nvPr/>
          </p:nvPicPr>
          <p:blipFill>
            <a:blip r:embed="rId2"/>
            <a:stretch>
              <a:fillRect/>
            </a:stretch>
          </p:blipFill>
          <p:spPr>
            <a:xfrm>
              <a:off x="342" y="2723"/>
              <a:ext cx="6847" cy="876"/>
            </a:xfrm>
            <a:prstGeom prst="rect">
              <a:avLst/>
            </a:prstGeom>
          </p:spPr>
        </p:pic>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63640" y="1262131"/>
          <a:ext cx="11410681" cy="5302356"/>
        </p:xfrm>
        <a:graphic>
          <a:graphicData uri="http://schemas.openxmlformats.org/drawingml/2006/table">
            <a:tbl>
              <a:tblPr/>
              <a:tblGrid>
                <a:gridCol w="1212732"/>
                <a:gridCol w="1672135"/>
                <a:gridCol w="2910626"/>
                <a:gridCol w="5615188"/>
              </a:tblGrid>
              <a:tr h="231819">
                <a:tc>
                  <a:txBody>
                    <a:bodyPr/>
                    <a:lstStyle/>
                    <a:p>
                      <a:pPr fontAlgn="t"/>
                      <a:r>
                        <a:rPr lang="en-IN" sz="1800" dirty="0">
                          <a:effectLst/>
                        </a:rPr>
                        <a:t>Sr. No.</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Key</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Object Oriented Programming (OOP)</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Procedural Oriented Programming (POP)</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926505">
                <a:tc>
                  <a:txBody>
                    <a:bodyPr/>
                    <a:lstStyle/>
                    <a:p>
                      <a:pPr fontAlgn="t"/>
                      <a:r>
                        <a:rPr lang="en-IN" sz="1800">
                          <a:effectLst/>
                        </a:rPr>
                        <a:t>1</a:t>
                      </a:r>
                      <a:endParaRPr lang="en-IN"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Definition</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Object-oriented Programming is a programming language that uses classes and objects to create models based on the real world environment. In OOPs it makes it easy to maintain and modify existing code as new objects are created inheriting characteristics from existing ones.</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On other hand Procedural Oriented Programming is a programming language that follows a step-by-step approach to break down a task into a collection of variables and routines (or subroutines) through a sequence of instructions. Each step is carried out in order in a systematic manner so that a computer can understand what to do.</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8417">
                <a:tc>
                  <a:txBody>
                    <a:bodyPr/>
                    <a:lstStyle/>
                    <a:p>
                      <a:pPr fontAlgn="t"/>
                      <a:r>
                        <a:rPr lang="en-IN" sz="1800">
                          <a:effectLst/>
                        </a:rPr>
                        <a:t>2</a:t>
                      </a:r>
                      <a:endParaRPr lang="en-IN"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Approach</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In OOPs concept of objects and classes is introduced and hence the program is divided into small chunks called objects which are instances of classes.</a:t>
                      </a:r>
                      <a:endParaRPr lang="en-US"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On other hand in case of POP the </a:t>
                      </a:r>
                      <a:r>
                        <a:rPr lang="en-US" sz="1800" dirty="0" err="1">
                          <a:effectLst/>
                        </a:rPr>
                        <a:t>the</a:t>
                      </a:r>
                      <a:r>
                        <a:rPr lang="en-US" sz="1800" dirty="0">
                          <a:effectLst/>
                        </a:rPr>
                        <a:t> main program is divided into small parts based on the functions and is treated as separate program for individual smaller program.</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27523"/>
            <a:ext cx="2009775" cy="438150"/>
          </a:xfrm>
          <a:prstGeom prst="rect">
            <a:avLst/>
          </a:prstGeom>
        </p:spPr>
      </p:pic>
      <p:pic>
        <p:nvPicPr>
          <p:cNvPr id="4" name="Picture 3"/>
          <p:cNvPicPr>
            <a:picLocks noChangeAspect="1"/>
          </p:cNvPicPr>
          <p:nvPr/>
        </p:nvPicPr>
        <p:blipFill>
          <a:blip r:embed="rId2"/>
          <a:stretch>
            <a:fillRect/>
          </a:stretch>
        </p:blipFill>
        <p:spPr>
          <a:xfrm>
            <a:off x="0" y="12879"/>
            <a:ext cx="2438095" cy="542857"/>
          </a:xfrm>
          <a:prstGeom prst="rect">
            <a:avLst/>
          </a:prstGeom>
        </p:spPr>
      </p:pic>
      <p:sp>
        <p:nvSpPr>
          <p:cNvPr id="5" name="Wave 4"/>
          <p:cNvSpPr/>
          <p:nvPr/>
        </p:nvSpPr>
        <p:spPr>
          <a:xfrm>
            <a:off x="0" y="587426"/>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55736"/>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6366" y="1712891"/>
          <a:ext cx="11410681" cy="4509488"/>
        </p:xfrm>
        <a:graphic>
          <a:graphicData uri="http://schemas.openxmlformats.org/drawingml/2006/table">
            <a:tbl>
              <a:tblPr/>
              <a:tblGrid>
                <a:gridCol w="1212732"/>
                <a:gridCol w="1672135"/>
                <a:gridCol w="2910626"/>
                <a:gridCol w="5615188"/>
              </a:tblGrid>
              <a:tr h="231819">
                <a:tc>
                  <a:txBody>
                    <a:bodyPr/>
                    <a:lstStyle/>
                    <a:p>
                      <a:pPr fontAlgn="t"/>
                      <a:r>
                        <a:rPr lang="en-IN" sz="1800" dirty="0">
                          <a:effectLst/>
                        </a:rPr>
                        <a:t>Sr. No.</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Key</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Object Oriented Programming (OOP)</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Procedural Oriented Programming (POP)</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17587">
                <a:tc>
                  <a:txBody>
                    <a:bodyPr/>
                    <a:lstStyle/>
                    <a:p>
                      <a:pPr fontAlgn="t"/>
                      <a:r>
                        <a:rPr lang="en-IN" sz="1800" dirty="0">
                          <a:effectLst/>
                        </a:rPr>
                        <a:t>3</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Access modifiers</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In OOPs access modifiers are introduced namely as Private, Public, and Protected</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On other hand no such modifiers are introduced in POP.</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3420">
                <a:tc>
                  <a:txBody>
                    <a:bodyPr/>
                    <a:lstStyle/>
                    <a:p>
                      <a:pPr fontAlgn="t"/>
                      <a:r>
                        <a:rPr lang="en-IN" sz="1800">
                          <a:effectLst/>
                        </a:rPr>
                        <a:t>4</a:t>
                      </a:r>
                      <a:endParaRPr lang="en-IN"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Security</a:t>
                      </a:r>
                      <a:endParaRPr lang="en-IN"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Due to abstraction in OOPs data hiding is possible and hence it is more secure than POP.</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On other hand POP is less secure as compare to OOPs.</a:t>
                      </a:r>
                      <a:endParaRPr lang="en-US"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8417">
                <a:tc>
                  <a:txBody>
                    <a:bodyPr/>
                    <a:lstStyle/>
                    <a:p>
                      <a:pPr fontAlgn="t"/>
                      <a:r>
                        <a:rPr lang="en-IN" sz="1800">
                          <a:effectLst/>
                        </a:rPr>
                        <a:t>5</a:t>
                      </a:r>
                      <a:endParaRPr lang="en-IN"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Complexity</a:t>
                      </a:r>
                      <a:endParaRPr lang="en-IN" sz="180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OOPs due to modularity in its programs is less complex and hence new data objects can be created easily from existing objects making object-oriented programs easy to modify</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On other hand there’s no simple process to add data in POP at least not without revising the whole program.</a:t>
                      </a:r>
                      <a:endParaRPr lang="en-US" sz="1800" dirty="0">
                        <a:effectLst/>
                      </a:endParaRPr>
                    </a:p>
                  </a:txBody>
                  <a:tcPr marL="15046" marR="15046" marT="15046" marB="150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27523"/>
            <a:ext cx="2009775" cy="438150"/>
          </a:xfrm>
          <a:prstGeom prst="rect">
            <a:avLst/>
          </a:prstGeom>
        </p:spPr>
      </p:pic>
      <p:pic>
        <p:nvPicPr>
          <p:cNvPr id="4" name="Picture 3"/>
          <p:cNvPicPr>
            <a:picLocks noChangeAspect="1"/>
          </p:cNvPicPr>
          <p:nvPr/>
        </p:nvPicPr>
        <p:blipFill>
          <a:blip r:embed="rId2"/>
          <a:stretch>
            <a:fillRect/>
          </a:stretch>
        </p:blipFill>
        <p:spPr>
          <a:xfrm>
            <a:off x="0" y="12879"/>
            <a:ext cx="2438095" cy="542857"/>
          </a:xfrm>
          <a:prstGeom prst="rect">
            <a:avLst/>
          </a:prstGeom>
        </p:spPr>
      </p:pic>
      <p:sp>
        <p:nvSpPr>
          <p:cNvPr id="5" name="Wave 4"/>
          <p:cNvSpPr/>
          <p:nvPr/>
        </p:nvSpPr>
        <p:spPr>
          <a:xfrm>
            <a:off x="0" y="587426"/>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55736"/>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9139" y="2278966"/>
            <a:ext cx="1308307" cy="2677656"/>
          </a:xfrm>
          <a:prstGeom prst="rect">
            <a:avLst/>
          </a:prstGeom>
          <a:noFill/>
        </p:spPr>
        <p:txBody>
          <a:bodyPr wrap="none" rtlCol="0">
            <a:spAutoFit/>
          </a:bodyPr>
          <a:lstStyle/>
          <a:p>
            <a:r>
              <a:rPr lang="en-US" sz="2400" dirty="0"/>
              <a:t>Class</a:t>
            </a:r>
            <a:endParaRPr lang="en-US" sz="2400" dirty="0"/>
          </a:p>
          <a:p>
            <a:endParaRPr lang="en-US" sz="2400" dirty="0"/>
          </a:p>
          <a:p>
            <a:endParaRPr lang="en-US" sz="2400" dirty="0"/>
          </a:p>
          <a:p>
            <a:r>
              <a:rPr lang="en-US" sz="2400" dirty="0"/>
              <a:t>Object</a:t>
            </a:r>
            <a:endParaRPr lang="en-US" sz="2400" dirty="0"/>
          </a:p>
          <a:p>
            <a:endParaRPr lang="en-US" sz="2400" dirty="0"/>
          </a:p>
          <a:p>
            <a:endParaRPr lang="en-US" sz="2400" dirty="0"/>
          </a:p>
          <a:p>
            <a:r>
              <a:rPr lang="en-US" sz="2400" dirty="0"/>
              <a:t>Methods</a:t>
            </a:r>
            <a:endParaRPr lang="en-IN" sz="2400" dirty="0"/>
          </a:p>
        </p:txBody>
      </p:sp>
      <p:sp>
        <p:nvSpPr>
          <p:cNvPr id="6" name="TextBox 5"/>
          <p:cNvSpPr txBox="1"/>
          <p:nvPr/>
        </p:nvSpPr>
        <p:spPr>
          <a:xfrm>
            <a:off x="4768536" y="3294628"/>
            <a:ext cx="413896" cy="646331"/>
          </a:xfrm>
          <a:prstGeom prst="rect">
            <a:avLst/>
          </a:prstGeom>
          <a:noFill/>
        </p:spPr>
        <p:txBody>
          <a:bodyPr wrap="none" rtlCol="0">
            <a:spAutoFit/>
          </a:bodyPr>
          <a:lstStyle/>
          <a:p>
            <a:r>
              <a:rPr lang="en-US" sz="3600" dirty="0"/>
              <a:t>+</a:t>
            </a:r>
            <a:endParaRPr lang="en-IN" sz="3600" dirty="0"/>
          </a:p>
        </p:txBody>
      </p:sp>
      <p:sp>
        <p:nvSpPr>
          <p:cNvPr id="7" name="TextBox 6"/>
          <p:cNvSpPr txBox="1"/>
          <p:nvPr/>
        </p:nvSpPr>
        <p:spPr>
          <a:xfrm>
            <a:off x="6743522" y="2325133"/>
            <a:ext cx="1983492" cy="2677656"/>
          </a:xfrm>
          <a:prstGeom prst="rect">
            <a:avLst/>
          </a:prstGeom>
          <a:noFill/>
        </p:spPr>
        <p:txBody>
          <a:bodyPr wrap="none" rtlCol="0">
            <a:spAutoFit/>
          </a:bodyPr>
          <a:lstStyle/>
          <a:p>
            <a:r>
              <a:rPr lang="en-IN" sz="2400" i="0" dirty="0">
                <a:solidFill>
                  <a:srgbClr val="222426"/>
                </a:solidFill>
                <a:effectLst/>
              </a:rPr>
              <a:t>Inheritance</a:t>
            </a:r>
            <a:endParaRPr lang="en-IN" sz="2400" i="0" dirty="0">
              <a:solidFill>
                <a:srgbClr val="222426"/>
              </a:solidFill>
              <a:effectLst/>
            </a:endParaRPr>
          </a:p>
          <a:p>
            <a:endParaRPr lang="en-IN" sz="2400" i="0" dirty="0">
              <a:solidFill>
                <a:srgbClr val="222426"/>
              </a:solidFill>
              <a:effectLst/>
            </a:endParaRPr>
          </a:p>
          <a:p>
            <a:r>
              <a:rPr lang="en-IN" sz="2400" i="0" dirty="0">
                <a:solidFill>
                  <a:srgbClr val="222426"/>
                </a:solidFill>
                <a:effectLst/>
              </a:rPr>
              <a:t>Polymorphism</a:t>
            </a:r>
            <a:endParaRPr lang="en-IN" sz="2400" i="0" dirty="0">
              <a:solidFill>
                <a:srgbClr val="222426"/>
              </a:solidFill>
              <a:effectLst/>
            </a:endParaRPr>
          </a:p>
          <a:p>
            <a:endParaRPr lang="en-IN" sz="2400" dirty="0">
              <a:solidFill>
                <a:srgbClr val="222426"/>
              </a:solidFill>
            </a:endParaRPr>
          </a:p>
          <a:p>
            <a:r>
              <a:rPr lang="en-IN" sz="2400" dirty="0">
                <a:solidFill>
                  <a:srgbClr val="222426"/>
                </a:solidFill>
              </a:rPr>
              <a:t>A</a:t>
            </a:r>
            <a:r>
              <a:rPr lang="en-IN" sz="2400" i="0" dirty="0">
                <a:solidFill>
                  <a:srgbClr val="222426"/>
                </a:solidFill>
                <a:effectLst/>
              </a:rPr>
              <a:t>bstraction</a:t>
            </a:r>
            <a:endParaRPr lang="en-IN" sz="2400" i="0" dirty="0">
              <a:solidFill>
                <a:srgbClr val="222426"/>
              </a:solidFill>
              <a:effectLst/>
            </a:endParaRPr>
          </a:p>
          <a:p>
            <a:endParaRPr lang="en-IN" sz="2400" dirty="0">
              <a:solidFill>
                <a:srgbClr val="222426"/>
              </a:solidFill>
            </a:endParaRPr>
          </a:p>
          <a:p>
            <a:r>
              <a:rPr lang="en-IN" sz="2400" dirty="0">
                <a:solidFill>
                  <a:srgbClr val="222426"/>
                </a:solidFill>
              </a:rPr>
              <a:t>E</a:t>
            </a:r>
            <a:r>
              <a:rPr lang="en-IN" sz="2400" i="0" dirty="0">
                <a:solidFill>
                  <a:srgbClr val="222426"/>
                </a:solidFill>
                <a:effectLst/>
              </a:rPr>
              <a:t>ncapsulation</a:t>
            </a:r>
            <a:endParaRPr lang="en-IN" sz="24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9" name="Picture 8"/>
          <p:cNvPicPr>
            <a:picLocks noChangeAspect="1"/>
          </p:cNvPicPr>
          <p:nvPr/>
        </p:nvPicPr>
        <p:blipFill>
          <a:blip r:embed="rId2"/>
          <a:stretch>
            <a:fillRect/>
          </a:stretch>
        </p:blipFill>
        <p:spPr>
          <a:xfrm>
            <a:off x="0" y="0"/>
            <a:ext cx="2438095" cy="542857"/>
          </a:xfrm>
          <a:prstGeom prst="rect">
            <a:avLst/>
          </a:prstGeom>
        </p:spPr>
      </p:pic>
      <p:sp>
        <p:nvSpPr>
          <p:cNvPr id="10" name="Wave 9"/>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11" name="Rectangle 10"/>
          <p:cNvSpPr/>
          <p:nvPr/>
        </p:nvSpPr>
        <p:spPr>
          <a:xfrm>
            <a:off x="3909391" y="2146036"/>
            <a:ext cx="6272833" cy="6463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0" i="0" dirty="0">
                <a:solidFill>
                  <a:srgbClr val="222426"/>
                </a:solidFill>
                <a:effectLst/>
                <a:latin typeface="PT Sans"/>
              </a:rPr>
              <a:t>A class is a blueprint for the objects.</a:t>
            </a:r>
            <a:endParaRPr lang="en-IN" dirty="0"/>
          </a:p>
        </p:txBody>
      </p:sp>
      <p:sp>
        <p:nvSpPr>
          <p:cNvPr id="12" name="Rectangle 11"/>
          <p:cNvSpPr/>
          <p:nvPr/>
        </p:nvSpPr>
        <p:spPr>
          <a:xfrm>
            <a:off x="3909390" y="4434315"/>
            <a:ext cx="6272835" cy="6463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rgbClr val="222426"/>
                </a:solidFill>
                <a:latin typeface="PT Sans"/>
              </a:rPr>
              <a:t>Behavior</a:t>
            </a:r>
            <a:r>
              <a:rPr lang="en-US" b="0" i="0" dirty="0">
                <a:solidFill>
                  <a:srgbClr val="222426"/>
                </a:solidFill>
                <a:effectLst/>
                <a:latin typeface="PT Sans"/>
              </a:rPr>
              <a:t>(s) of objects are called methods in programming.</a:t>
            </a:r>
            <a:endParaRPr lang="en-IN" dirty="0"/>
          </a:p>
        </p:txBody>
      </p:sp>
      <p:sp>
        <p:nvSpPr>
          <p:cNvPr id="13" name="Rectangle 12"/>
          <p:cNvSpPr/>
          <p:nvPr/>
        </p:nvSpPr>
        <p:spPr>
          <a:xfrm>
            <a:off x="3909389" y="3290175"/>
            <a:ext cx="6272835" cy="6463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0" i="0" dirty="0">
                <a:solidFill>
                  <a:srgbClr val="222426"/>
                </a:solidFill>
                <a:effectLst/>
                <a:latin typeface="PT Sans"/>
              </a:rPr>
              <a:t>An object is an entity that has attributes and behavior.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27523"/>
            <a:ext cx="2009775" cy="438150"/>
          </a:xfrm>
          <a:prstGeom prst="rect">
            <a:avLst/>
          </a:prstGeom>
        </p:spPr>
      </p:pic>
      <p:pic>
        <p:nvPicPr>
          <p:cNvPr id="3" name="Picture 2"/>
          <p:cNvPicPr>
            <a:picLocks noChangeAspect="1"/>
          </p:cNvPicPr>
          <p:nvPr/>
        </p:nvPicPr>
        <p:blipFill>
          <a:blip r:embed="rId2"/>
          <a:stretch>
            <a:fillRect/>
          </a:stretch>
        </p:blipFill>
        <p:spPr>
          <a:xfrm>
            <a:off x="0" y="12879"/>
            <a:ext cx="2438095" cy="542857"/>
          </a:xfrm>
          <a:prstGeom prst="rect">
            <a:avLst/>
          </a:prstGeom>
        </p:spPr>
      </p:pic>
      <p:sp>
        <p:nvSpPr>
          <p:cNvPr id="4" name="Wave 3"/>
          <p:cNvSpPr/>
          <p:nvPr/>
        </p:nvSpPr>
        <p:spPr>
          <a:xfrm>
            <a:off x="0" y="587426"/>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55736"/>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6" name="TextBox 5"/>
          <p:cNvSpPr txBox="1"/>
          <p:nvPr/>
        </p:nvSpPr>
        <p:spPr>
          <a:xfrm>
            <a:off x="464996" y="1442434"/>
            <a:ext cx="5562164" cy="2308324"/>
          </a:xfrm>
          <a:prstGeom prst="rect">
            <a:avLst/>
          </a:prstGeom>
          <a:noFill/>
        </p:spPr>
        <p:txBody>
          <a:bodyPr wrap="none" rtlCol="0">
            <a:spAutoFit/>
          </a:bodyPr>
          <a:lstStyle/>
          <a:p>
            <a:r>
              <a:rPr lang="en-US" dirty="0"/>
              <a:t>What is class?</a:t>
            </a:r>
            <a:endParaRPr lang="en-US" dirty="0"/>
          </a:p>
          <a:p>
            <a:endParaRPr lang="en-US" dirty="0"/>
          </a:p>
          <a:p>
            <a:pPr marL="342900" indent="-342900">
              <a:buAutoNum type="arabicPeriod"/>
            </a:pPr>
            <a:r>
              <a:rPr lang="en-US" dirty="0"/>
              <a:t>Predefined keyword</a:t>
            </a:r>
            <a:endParaRPr lang="en-US" dirty="0"/>
          </a:p>
          <a:p>
            <a:pPr marL="342900" indent="-342900">
              <a:buAutoNum type="arabicPeriod"/>
            </a:pPr>
            <a:r>
              <a:rPr lang="en-US" dirty="0"/>
              <a:t>User defined data type</a:t>
            </a:r>
            <a:endParaRPr lang="en-US" dirty="0"/>
          </a:p>
          <a:p>
            <a:pPr marL="342900" indent="-342900">
              <a:buAutoNum type="arabicPeriod"/>
            </a:pPr>
            <a:r>
              <a:rPr lang="en-US" dirty="0"/>
              <a:t>Class is a template or blue print for objects</a:t>
            </a:r>
            <a:endParaRPr lang="en-US" dirty="0"/>
          </a:p>
          <a:p>
            <a:pPr marL="342900" indent="-342900">
              <a:buAutoNum type="arabicPeriod"/>
            </a:pPr>
            <a:r>
              <a:rPr lang="en-US" dirty="0"/>
              <a:t>Collection of Variables and functions</a:t>
            </a:r>
            <a:endParaRPr lang="en-US" dirty="0"/>
          </a:p>
          <a:p>
            <a:pPr marL="342900" indent="-342900">
              <a:buAutoNum type="arabicPeriod"/>
            </a:pPr>
            <a:r>
              <a:rPr lang="en-US" dirty="0"/>
              <a:t>Collection of objects that has common properties etc.</a:t>
            </a:r>
            <a:endParaRPr lang="en-US" dirty="0"/>
          </a:p>
          <a:p>
            <a:pPr marL="342900" indent="-342900">
              <a:buAutoNum type="arabicPeriod"/>
            </a:pPr>
            <a:endParaRPr lang="en-IN" dirty="0"/>
          </a:p>
        </p:txBody>
      </p:sp>
      <p:sp>
        <p:nvSpPr>
          <p:cNvPr id="7" name="TextBox 6"/>
          <p:cNvSpPr txBox="1"/>
          <p:nvPr/>
        </p:nvSpPr>
        <p:spPr>
          <a:xfrm>
            <a:off x="617396" y="3903158"/>
            <a:ext cx="5989909" cy="1477328"/>
          </a:xfrm>
          <a:prstGeom prst="rect">
            <a:avLst/>
          </a:prstGeom>
          <a:noFill/>
        </p:spPr>
        <p:txBody>
          <a:bodyPr wrap="none" rtlCol="0">
            <a:spAutoFit/>
          </a:bodyPr>
          <a:lstStyle/>
          <a:p>
            <a:r>
              <a:rPr lang="en-US" dirty="0"/>
              <a:t>What is Object?</a:t>
            </a:r>
            <a:endParaRPr lang="en-US" dirty="0"/>
          </a:p>
          <a:p>
            <a:endParaRPr lang="en-US" dirty="0"/>
          </a:p>
          <a:p>
            <a:pPr marL="342900" indent="-342900">
              <a:buAutoNum type="arabicPeriod"/>
            </a:pPr>
            <a:r>
              <a:rPr lang="en-US" dirty="0"/>
              <a:t>Collection of data and its functionality (or)</a:t>
            </a:r>
            <a:endParaRPr lang="en-US" dirty="0"/>
          </a:p>
          <a:p>
            <a:pPr marL="342900" indent="-342900">
              <a:buAutoNum type="arabicPeriod"/>
            </a:pPr>
            <a:r>
              <a:rPr lang="en-US" dirty="0"/>
              <a:t>An entity that has states and behaviours (or)</a:t>
            </a:r>
            <a:endParaRPr lang="en-US" dirty="0"/>
          </a:p>
          <a:p>
            <a:pPr marL="342900" indent="-342900">
              <a:buAutoNum type="arabicPeriod"/>
            </a:pPr>
            <a:r>
              <a:rPr lang="en-US" dirty="0"/>
              <a:t>An instance of class which contains variables and methods</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9" name="Picture 8"/>
          <p:cNvPicPr>
            <a:picLocks noChangeAspect="1"/>
          </p:cNvPicPr>
          <p:nvPr/>
        </p:nvPicPr>
        <p:blipFill>
          <a:blip r:embed="rId2"/>
          <a:stretch>
            <a:fillRect/>
          </a:stretch>
        </p:blipFill>
        <p:spPr>
          <a:xfrm>
            <a:off x="0" y="0"/>
            <a:ext cx="2438095" cy="542857"/>
          </a:xfrm>
          <a:prstGeom prst="rect">
            <a:avLst/>
          </a:prstGeom>
        </p:spPr>
      </p:pic>
      <p:sp>
        <p:nvSpPr>
          <p:cNvPr id="10" name="Wave 9"/>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pic>
        <p:nvPicPr>
          <p:cNvPr id="6" name="Picture 5"/>
          <p:cNvPicPr>
            <a:picLocks noChangeAspect="1"/>
          </p:cNvPicPr>
          <p:nvPr/>
        </p:nvPicPr>
        <p:blipFill>
          <a:blip r:embed="rId3"/>
          <a:stretch>
            <a:fillRect/>
          </a:stretch>
        </p:blipFill>
        <p:spPr>
          <a:xfrm>
            <a:off x="7649576" y="2181068"/>
            <a:ext cx="732111" cy="207201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523" y="4771780"/>
            <a:ext cx="856328" cy="159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863" y="2213968"/>
            <a:ext cx="1232981" cy="198775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531" y="4522720"/>
            <a:ext cx="693544" cy="1844316"/>
          </a:xfrm>
          <a:prstGeom prst="rect">
            <a:avLst/>
          </a:prstGeom>
        </p:spPr>
      </p:pic>
      <p:sp>
        <p:nvSpPr>
          <p:cNvPr id="5" name="TextBox 4"/>
          <p:cNvSpPr txBox="1"/>
          <p:nvPr/>
        </p:nvSpPr>
        <p:spPr>
          <a:xfrm>
            <a:off x="319558" y="1637590"/>
            <a:ext cx="1010213" cy="461665"/>
          </a:xfrm>
          <a:prstGeom prst="rect">
            <a:avLst/>
          </a:prstGeom>
          <a:noFill/>
        </p:spPr>
        <p:txBody>
          <a:bodyPr wrap="none" rtlCol="0">
            <a:spAutoFit/>
          </a:bodyPr>
          <a:lstStyle/>
          <a:p>
            <a:r>
              <a:rPr lang="en-IN" sz="2400" dirty="0"/>
              <a:t>Object</a:t>
            </a:r>
            <a:endParaRPr lang="en-IN" sz="2400" dirty="0"/>
          </a:p>
        </p:txBody>
      </p:sp>
      <p:sp>
        <p:nvSpPr>
          <p:cNvPr id="7" name="TextBox 6"/>
          <p:cNvSpPr txBox="1"/>
          <p:nvPr/>
        </p:nvSpPr>
        <p:spPr>
          <a:xfrm>
            <a:off x="2845952" y="1637649"/>
            <a:ext cx="1159655" cy="461665"/>
          </a:xfrm>
          <a:prstGeom prst="rect">
            <a:avLst/>
          </a:prstGeom>
          <a:noFill/>
        </p:spPr>
        <p:txBody>
          <a:bodyPr wrap="square" rtlCol="0">
            <a:spAutoFit/>
          </a:bodyPr>
          <a:lstStyle/>
          <a:p>
            <a:r>
              <a:rPr lang="en-US" sz="2400" dirty="0"/>
              <a:t>Dhoni</a:t>
            </a:r>
            <a:endParaRPr lang="en-IN" sz="2400" dirty="0"/>
          </a:p>
        </p:txBody>
      </p:sp>
      <p:sp>
        <p:nvSpPr>
          <p:cNvPr id="18" name="TextBox 17"/>
          <p:cNvSpPr txBox="1"/>
          <p:nvPr/>
        </p:nvSpPr>
        <p:spPr>
          <a:xfrm>
            <a:off x="319558" y="2386431"/>
            <a:ext cx="806631" cy="461665"/>
          </a:xfrm>
          <a:prstGeom prst="rect">
            <a:avLst/>
          </a:prstGeom>
          <a:noFill/>
        </p:spPr>
        <p:txBody>
          <a:bodyPr wrap="none" rtlCol="0">
            <a:spAutoFit/>
          </a:bodyPr>
          <a:lstStyle/>
          <a:p>
            <a:r>
              <a:rPr lang="en-IN" sz="2400" dirty="0"/>
              <a:t>Class</a:t>
            </a:r>
            <a:endParaRPr lang="en-IN" sz="2400" dirty="0"/>
          </a:p>
        </p:txBody>
      </p:sp>
      <p:sp>
        <p:nvSpPr>
          <p:cNvPr id="20" name="TextBox 19"/>
          <p:cNvSpPr txBox="1"/>
          <p:nvPr/>
        </p:nvSpPr>
        <p:spPr>
          <a:xfrm>
            <a:off x="2845952" y="2386490"/>
            <a:ext cx="1159655" cy="461665"/>
          </a:xfrm>
          <a:prstGeom prst="rect">
            <a:avLst/>
          </a:prstGeom>
          <a:noFill/>
        </p:spPr>
        <p:txBody>
          <a:bodyPr wrap="square" rtlCol="0">
            <a:spAutoFit/>
          </a:bodyPr>
          <a:lstStyle/>
          <a:p>
            <a:r>
              <a:rPr lang="en-US" sz="2400" dirty="0"/>
              <a:t>Human</a:t>
            </a:r>
            <a:endParaRPr lang="en-IN" sz="2400" dirty="0"/>
          </a:p>
        </p:txBody>
      </p:sp>
      <p:sp>
        <p:nvSpPr>
          <p:cNvPr id="22" name="TextBox 21"/>
          <p:cNvSpPr txBox="1"/>
          <p:nvPr/>
        </p:nvSpPr>
        <p:spPr>
          <a:xfrm>
            <a:off x="306400" y="3165725"/>
            <a:ext cx="2325188" cy="461665"/>
          </a:xfrm>
          <a:prstGeom prst="rect">
            <a:avLst/>
          </a:prstGeom>
          <a:noFill/>
        </p:spPr>
        <p:txBody>
          <a:bodyPr wrap="none" rtlCol="0">
            <a:spAutoFit/>
          </a:bodyPr>
          <a:lstStyle/>
          <a:p>
            <a:r>
              <a:rPr lang="en-IN" sz="2400" dirty="0"/>
              <a:t>Object Attributes</a:t>
            </a:r>
            <a:endParaRPr lang="en-IN" sz="2400" dirty="0"/>
          </a:p>
        </p:txBody>
      </p:sp>
      <p:sp>
        <p:nvSpPr>
          <p:cNvPr id="23" name="TextBox 22"/>
          <p:cNvSpPr txBox="1"/>
          <p:nvPr/>
        </p:nvSpPr>
        <p:spPr>
          <a:xfrm>
            <a:off x="2832794" y="3165784"/>
            <a:ext cx="3542526" cy="461665"/>
          </a:xfrm>
          <a:prstGeom prst="rect">
            <a:avLst/>
          </a:prstGeom>
          <a:noFill/>
        </p:spPr>
        <p:txBody>
          <a:bodyPr wrap="square" rtlCol="0">
            <a:spAutoFit/>
          </a:bodyPr>
          <a:lstStyle/>
          <a:p>
            <a:r>
              <a:rPr lang="en-US" sz="2400" dirty="0"/>
              <a:t>Name, Weight,  Height</a:t>
            </a:r>
            <a:endParaRPr lang="en-IN" sz="2400" dirty="0"/>
          </a:p>
        </p:txBody>
      </p:sp>
      <p:sp>
        <p:nvSpPr>
          <p:cNvPr id="24" name="TextBox 23"/>
          <p:cNvSpPr txBox="1"/>
          <p:nvPr/>
        </p:nvSpPr>
        <p:spPr>
          <a:xfrm>
            <a:off x="319558" y="3970169"/>
            <a:ext cx="2340384" cy="461665"/>
          </a:xfrm>
          <a:prstGeom prst="rect">
            <a:avLst/>
          </a:prstGeom>
          <a:noFill/>
        </p:spPr>
        <p:txBody>
          <a:bodyPr wrap="none" rtlCol="0">
            <a:spAutoFit/>
          </a:bodyPr>
          <a:lstStyle/>
          <a:p>
            <a:r>
              <a:rPr lang="en-IN" sz="2400" dirty="0"/>
              <a:t>Object behaviour</a:t>
            </a:r>
            <a:endParaRPr lang="en-IN" sz="2400" dirty="0"/>
          </a:p>
        </p:txBody>
      </p:sp>
      <p:sp>
        <p:nvSpPr>
          <p:cNvPr id="25" name="TextBox 24"/>
          <p:cNvSpPr txBox="1"/>
          <p:nvPr/>
        </p:nvSpPr>
        <p:spPr>
          <a:xfrm>
            <a:off x="2845952" y="3970228"/>
            <a:ext cx="3542526" cy="461665"/>
          </a:xfrm>
          <a:prstGeom prst="rect">
            <a:avLst/>
          </a:prstGeom>
          <a:noFill/>
        </p:spPr>
        <p:txBody>
          <a:bodyPr wrap="square" rtlCol="0">
            <a:spAutoFit/>
          </a:bodyPr>
          <a:lstStyle/>
          <a:p>
            <a:r>
              <a:rPr lang="en-US" sz="2400" dirty="0"/>
              <a:t>Walking, Eating</a:t>
            </a:r>
            <a:endParaRPr lang="en-IN" sz="2400" dirty="0"/>
          </a:p>
        </p:txBody>
      </p:sp>
      <p:sp>
        <p:nvSpPr>
          <p:cNvPr id="11" name="Rectangle 10"/>
          <p:cNvSpPr/>
          <p:nvPr/>
        </p:nvSpPr>
        <p:spPr>
          <a:xfrm>
            <a:off x="7649575" y="1954270"/>
            <a:ext cx="3537537" cy="239599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88213" y="1954271"/>
            <a:ext cx="1771767" cy="369332"/>
          </a:xfrm>
          <a:prstGeom prst="rect">
            <a:avLst/>
          </a:prstGeom>
        </p:spPr>
        <p:txBody>
          <a:bodyPr wrap="none">
            <a:spAutoFit/>
          </a:bodyPr>
          <a:lstStyle/>
          <a:p>
            <a:r>
              <a:rPr lang="en-IN" dirty="0"/>
              <a:t>Object attributes</a:t>
            </a:r>
            <a:endParaRPr lang="en-IN" dirty="0"/>
          </a:p>
        </p:txBody>
      </p:sp>
      <p:sp>
        <p:nvSpPr>
          <p:cNvPr id="13" name="Rectangle 12"/>
          <p:cNvSpPr/>
          <p:nvPr/>
        </p:nvSpPr>
        <p:spPr>
          <a:xfrm>
            <a:off x="7722511" y="4404674"/>
            <a:ext cx="1803058" cy="369332"/>
          </a:xfrm>
          <a:prstGeom prst="rect">
            <a:avLst/>
          </a:prstGeom>
        </p:spPr>
        <p:txBody>
          <a:bodyPr wrap="none">
            <a:spAutoFit/>
          </a:bodyPr>
          <a:lstStyle/>
          <a:p>
            <a:r>
              <a:rPr lang="en-IN" dirty="0"/>
              <a:t>Object behaviour</a:t>
            </a:r>
            <a:endParaRPr lang="en-IN" dirty="0"/>
          </a:p>
        </p:txBody>
      </p:sp>
      <p:sp>
        <p:nvSpPr>
          <p:cNvPr id="14" name="Rounded Rectangle 13"/>
          <p:cNvSpPr/>
          <p:nvPr/>
        </p:nvSpPr>
        <p:spPr>
          <a:xfrm>
            <a:off x="7649576" y="4404674"/>
            <a:ext cx="3537536" cy="202898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7403697" y="1452983"/>
            <a:ext cx="1406154" cy="369332"/>
          </a:xfrm>
          <a:prstGeom prst="rect">
            <a:avLst/>
          </a:prstGeom>
          <a:noFill/>
        </p:spPr>
        <p:txBody>
          <a:bodyPr wrap="none" rtlCol="0">
            <a:spAutoFit/>
          </a:bodyPr>
          <a:lstStyle/>
          <a:p>
            <a:r>
              <a:rPr lang="en-US" b="1" dirty="0">
                <a:solidFill>
                  <a:srgbClr val="C00000"/>
                </a:solidFill>
              </a:rPr>
              <a:t>Class Human</a:t>
            </a:r>
            <a:endParaRPr lang="en-IN" b="1" dirty="0">
              <a:solidFill>
                <a:srgbClr val="C00000"/>
              </a:solidFill>
            </a:endParaRPr>
          </a:p>
        </p:txBody>
      </p:sp>
      <p:sp>
        <p:nvSpPr>
          <p:cNvPr id="26" name="TextBox 25"/>
          <p:cNvSpPr txBox="1"/>
          <p:nvPr/>
        </p:nvSpPr>
        <p:spPr>
          <a:xfrm>
            <a:off x="8624040" y="2817678"/>
            <a:ext cx="868443" cy="923330"/>
          </a:xfrm>
          <a:prstGeom prst="rect">
            <a:avLst/>
          </a:prstGeom>
          <a:noFill/>
        </p:spPr>
        <p:txBody>
          <a:bodyPr wrap="none" rtlCol="0">
            <a:spAutoFit/>
          </a:bodyPr>
          <a:lstStyle/>
          <a:p>
            <a:r>
              <a:rPr lang="en-US" b="1" dirty="0">
                <a:solidFill>
                  <a:srgbClr val="C00000"/>
                </a:solidFill>
              </a:rPr>
              <a:t>Name</a:t>
            </a:r>
            <a:endParaRPr lang="en-US" b="1" dirty="0">
              <a:solidFill>
                <a:srgbClr val="C00000"/>
              </a:solidFill>
            </a:endParaRPr>
          </a:p>
          <a:p>
            <a:r>
              <a:rPr lang="en-US" b="1" dirty="0">
                <a:solidFill>
                  <a:srgbClr val="C00000"/>
                </a:solidFill>
              </a:rPr>
              <a:t>Height</a:t>
            </a:r>
            <a:endParaRPr lang="en-US" b="1" dirty="0">
              <a:solidFill>
                <a:srgbClr val="C00000"/>
              </a:solidFill>
            </a:endParaRPr>
          </a:p>
          <a:p>
            <a:r>
              <a:rPr lang="en-US" b="1" dirty="0">
                <a:solidFill>
                  <a:srgbClr val="C00000"/>
                </a:solidFill>
              </a:rPr>
              <a:t>Weight</a:t>
            </a:r>
            <a:endParaRPr lang="en-IN" b="1" dirty="0">
              <a:solidFill>
                <a:srgbClr val="C00000"/>
              </a:solidFill>
            </a:endParaRPr>
          </a:p>
        </p:txBody>
      </p:sp>
      <p:sp>
        <p:nvSpPr>
          <p:cNvPr id="30" name="TextBox 29"/>
          <p:cNvSpPr txBox="1"/>
          <p:nvPr/>
        </p:nvSpPr>
        <p:spPr>
          <a:xfrm>
            <a:off x="9097888" y="4983213"/>
            <a:ext cx="666849" cy="646331"/>
          </a:xfrm>
          <a:prstGeom prst="rect">
            <a:avLst/>
          </a:prstGeom>
          <a:noFill/>
        </p:spPr>
        <p:txBody>
          <a:bodyPr wrap="none" rtlCol="0">
            <a:spAutoFit/>
          </a:bodyPr>
          <a:lstStyle/>
          <a:p>
            <a:r>
              <a:rPr lang="en-US" b="1" dirty="0">
                <a:solidFill>
                  <a:srgbClr val="C00000"/>
                </a:solidFill>
              </a:rPr>
              <a:t>Walk</a:t>
            </a:r>
            <a:endParaRPr lang="en-US" b="1" dirty="0">
              <a:solidFill>
                <a:srgbClr val="C00000"/>
              </a:solidFill>
            </a:endParaRPr>
          </a:p>
          <a:p>
            <a:r>
              <a:rPr lang="en-US" b="1" dirty="0">
                <a:solidFill>
                  <a:srgbClr val="C00000"/>
                </a:solidFill>
              </a:rPr>
              <a:t>Eat</a:t>
            </a:r>
            <a:endParaRPr lang="en-US" b="1" dirty="0">
              <a:solidFill>
                <a:srgbClr val="C00000"/>
              </a:solidFill>
            </a:endParaRPr>
          </a:p>
        </p:txBody>
      </p:sp>
      <p:sp>
        <p:nvSpPr>
          <p:cNvPr id="27" name="Round Diagonal Corner Rectangle 26"/>
          <p:cNvSpPr/>
          <p:nvPr/>
        </p:nvSpPr>
        <p:spPr>
          <a:xfrm>
            <a:off x="7122017" y="1378038"/>
            <a:ext cx="4327302" cy="5228824"/>
          </a:xfrm>
          <a:prstGeom prst="round2Diag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9" name="Picture 8"/>
          <p:cNvPicPr>
            <a:picLocks noChangeAspect="1"/>
          </p:cNvPicPr>
          <p:nvPr/>
        </p:nvPicPr>
        <p:blipFill>
          <a:blip r:embed="rId2"/>
          <a:stretch>
            <a:fillRect/>
          </a:stretch>
        </p:blipFill>
        <p:spPr>
          <a:xfrm>
            <a:off x="0" y="0"/>
            <a:ext cx="2438095" cy="542857"/>
          </a:xfrm>
          <a:prstGeom prst="rect">
            <a:avLst/>
          </a:prstGeom>
        </p:spPr>
      </p:pic>
      <p:sp>
        <p:nvSpPr>
          <p:cNvPr id="10" name="Wave 9"/>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pic>
        <p:nvPicPr>
          <p:cNvPr id="6" name="Picture 5"/>
          <p:cNvPicPr>
            <a:picLocks noChangeAspect="1"/>
          </p:cNvPicPr>
          <p:nvPr/>
        </p:nvPicPr>
        <p:blipFill>
          <a:blip r:embed="rId3"/>
          <a:stretch>
            <a:fillRect/>
          </a:stretch>
        </p:blipFill>
        <p:spPr>
          <a:xfrm>
            <a:off x="7649576" y="2181068"/>
            <a:ext cx="732111" cy="207201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523" y="4771780"/>
            <a:ext cx="856328" cy="159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863" y="2213968"/>
            <a:ext cx="1232981" cy="198775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531" y="4522720"/>
            <a:ext cx="693544" cy="1844316"/>
          </a:xfrm>
          <a:prstGeom prst="rect">
            <a:avLst/>
          </a:prstGeom>
        </p:spPr>
      </p:pic>
      <p:sp>
        <p:nvSpPr>
          <p:cNvPr id="11" name="Rectangle 10"/>
          <p:cNvSpPr/>
          <p:nvPr/>
        </p:nvSpPr>
        <p:spPr>
          <a:xfrm>
            <a:off x="7649575" y="1954270"/>
            <a:ext cx="3537537" cy="239599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88213" y="1954271"/>
            <a:ext cx="1771767" cy="369332"/>
          </a:xfrm>
          <a:prstGeom prst="rect">
            <a:avLst/>
          </a:prstGeom>
        </p:spPr>
        <p:txBody>
          <a:bodyPr wrap="none">
            <a:spAutoFit/>
          </a:bodyPr>
          <a:lstStyle/>
          <a:p>
            <a:r>
              <a:rPr lang="en-IN" dirty="0"/>
              <a:t>Object attributes</a:t>
            </a:r>
            <a:endParaRPr lang="en-IN" dirty="0"/>
          </a:p>
        </p:txBody>
      </p:sp>
      <p:sp>
        <p:nvSpPr>
          <p:cNvPr id="13" name="Rectangle 12"/>
          <p:cNvSpPr/>
          <p:nvPr/>
        </p:nvSpPr>
        <p:spPr>
          <a:xfrm>
            <a:off x="7722511" y="4404674"/>
            <a:ext cx="1803058" cy="369332"/>
          </a:xfrm>
          <a:prstGeom prst="rect">
            <a:avLst/>
          </a:prstGeom>
        </p:spPr>
        <p:txBody>
          <a:bodyPr wrap="none">
            <a:spAutoFit/>
          </a:bodyPr>
          <a:lstStyle/>
          <a:p>
            <a:r>
              <a:rPr lang="en-IN" dirty="0"/>
              <a:t>Object behaviour</a:t>
            </a:r>
            <a:endParaRPr lang="en-IN" dirty="0"/>
          </a:p>
        </p:txBody>
      </p:sp>
      <p:sp>
        <p:nvSpPr>
          <p:cNvPr id="14" name="Rounded Rectangle 13"/>
          <p:cNvSpPr/>
          <p:nvPr/>
        </p:nvSpPr>
        <p:spPr>
          <a:xfrm>
            <a:off x="7649576" y="4404674"/>
            <a:ext cx="3537536" cy="202898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7403697" y="1452983"/>
            <a:ext cx="1380506" cy="369332"/>
          </a:xfrm>
          <a:prstGeom prst="rect">
            <a:avLst/>
          </a:prstGeom>
          <a:noFill/>
        </p:spPr>
        <p:txBody>
          <a:bodyPr wrap="none" rtlCol="0">
            <a:spAutoFit/>
          </a:bodyPr>
          <a:lstStyle/>
          <a:p>
            <a:r>
              <a:rPr lang="en-US" b="1" dirty="0">
                <a:solidFill>
                  <a:srgbClr val="C00000"/>
                </a:solidFill>
              </a:rPr>
              <a:t>class Human</a:t>
            </a:r>
            <a:endParaRPr lang="en-IN" b="1" dirty="0">
              <a:solidFill>
                <a:srgbClr val="C00000"/>
              </a:solidFill>
            </a:endParaRPr>
          </a:p>
        </p:txBody>
      </p:sp>
      <p:sp>
        <p:nvSpPr>
          <p:cNvPr id="26" name="TextBox 25"/>
          <p:cNvSpPr txBox="1"/>
          <p:nvPr/>
        </p:nvSpPr>
        <p:spPr>
          <a:xfrm>
            <a:off x="8624040" y="2817678"/>
            <a:ext cx="868443" cy="923330"/>
          </a:xfrm>
          <a:prstGeom prst="rect">
            <a:avLst/>
          </a:prstGeom>
          <a:noFill/>
        </p:spPr>
        <p:txBody>
          <a:bodyPr wrap="none" rtlCol="0">
            <a:spAutoFit/>
          </a:bodyPr>
          <a:lstStyle/>
          <a:p>
            <a:r>
              <a:rPr lang="en-US" b="1" dirty="0">
                <a:solidFill>
                  <a:srgbClr val="C00000"/>
                </a:solidFill>
              </a:rPr>
              <a:t>Name</a:t>
            </a:r>
            <a:endParaRPr lang="en-US" b="1" dirty="0">
              <a:solidFill>
                <a:srgbClr val="C00000"/>
              </a:solidFill>
            </a:endParaRPr>
          </a:p>
          <a:p>
            <a:r>
              <a:rPr lang="en-US" b="1" dirty="0">
                <a:solidFill>
                  <a:srgbClr val="C00000"/>
                </a:solidFill>
              </a:rPr>
              <a:t>Height</a:t>
            </a:r>
            <a:endParaRPr lang="en-US" b="1" dirty="0">
              <a:solidFill>
                <a:srgbClr val="C00000"/>
              </a:solidFill>
            </a:endParaRPr>
          </a:p>
          <a:p>
            <a:r>
              <a:rPr lang="en-US" b="1" dirty="0">
                <a:solidFill>
                  <a:srgbClr val="C00000"/>
                </a:solidFill>
              </a:rPr>
              <a:t>Weight</a:t>
            </a:r>
            <a:endParaRPr lang="en-IN" b="1" dirty="0">
              <a:solidFill>
                <a:srgbClr val="C00000"/>
              </a:solidFill>
            </a:endParaRPr>
          </a:p>
        </p:txBody>
      </p:sp>
      <p:sp>
        <p:nvSpPr>
          <p:cNvPr id="30" name="TextBox 29"/>
          <p:cNvSpPr txBox="1"/>
          <p:nvPr/>
        </p:nvSpPr>
        <p:spPr>
          <a:xfrm>
            <a:off x="9097888" y="4983213"/>
            <a:ext cx="666849" cy="646331"/>
          </a:xfrm>
          <a:prstGeom prst="rect">
            <a:avLst/>
          </a:prstGeom>
          <a:noFill/>
        </p:spPr>
        <p:txBody>
          <a:bodyPr wrap="none" rtlCol="0">
            <a:spAutoFit/>
          </a:bodyPr>
          <a:lstStyle/>
          <a:p>
            <a:r>
              <a:rPr lang="en-US" b="1" dirty="0">
                <a:solidFill>
                  <a:srgbClr val="C00000"/>
                </a:solidFill>
              </a:rPr>
              <a:t>Walk</a:t>
            </a:r>
            <a:endParaRPr lang="en-US" b="1" dirty="0">
              <a:solidFill>
                <a:srgbClr val="C00000"/>
              </a:solidFill>
            </a:endParaRPr>
          </a:p>
          <a:p>
            <a:r>
              <a:rPr lang="en-US" b="1" dirty="0">
                <a:solidFill>
                  <a:srgbClr val="C00000"/>
                </a:solidFill>
              </a:rPr>
              <a:t>Eat</a:t>
            </a:r>
            <a:endParaRPr lang="en-US" b="1" dirty="0">
              <a:solidFill>
                <a:srgbClr val="C00000"/>
              </a:solidFill>
            </a:endParaRPr>
          </a:p>
        </p:txBody>
      </p:sp>
      <p:sp>
        <p:nvSpPr>
          <p:cNvPr id="27" name="Round Diagonal Corner Rectangle 26"/>
          <p:cNvSpPr/>
          <p:nvPr/>
        </p:nvSpPr>
        <p:spPr>
          <a:xfrm>
            <a:off x="7122017" y="1378038"/>
            <a:ext cx="4327302" cy="5228824"/>
          </a:xfrm>
          <a:prstGeom prst="round2Diag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36832" y="1461499"/>
            <a:ext cx="1423788" cy="369332"/>
          </a:xfrm>
          <a:prstGeom prst="rect">
            <a:avLst/>
          </a:prstGeom>
          <a:noFill/>
        </p:spPr>
        <p:txBody>
          <a:bodyPr wrap="none" rtlCol="0">
            <a:spAutoFit/>
          </a:bodyPr>
          <a:lstStyle/>
          <a:p>
            <a:r>
              <a:rPr lang="en-IN" dirty="0"/>
              <a:t>class Human:</a:t>
            </a:r>
            <a:endParaRPr lang="en-IN" dirty="0"/>
          </a:p>
        </p:txBody>
      </p:sp>
      <p:sp>
        <p:nvSpPr>
          <p:cNvPr id="17" name="TextBox 16"/>
          <p:cNvSpPr txBox="1"/>
          <p:nvPr/>
        </p:nvSpPr>
        <p:spPr>
          <a:xfrm>
            <a:off x="1263451" y="1830831"/>
            <a:ext cx="3977307" cy="1754326"/>
          </a:xfrm>
          <a:prstGeom prst="rect">
            <a:avLst/>
          </a:prstGeom>
          <a:noFill/>
        </p:spPr>
        <p:txBody>
          <a:bodyPr wrap="none" rtlCol="0">
            <a:spAutoFit/>
          </a:bodyPr>
          <a:lstStyle/>
          <a:p>
            <a:r>
              <a:rPr lang="en-US" dirty="0"/>
              <a:t># instance attributes </a:t>
            </a:r>
            <a:endParaRPr lang="en-US" dirty="0"/>
          </a:p>
          <a:p>
            <a:endParaRPr lang="en-US" dirty="0"/>
          </a:p>
          <a:p>
            <a:r>
              <a:rPr lang="en-US" dirty="0"/>
              <a:t>def __init__(self, name, height, weight): </a:t>
            </a:r>
            <a:endParaRPr lang="en-US" dirty="0"/>
          </a:p>
          <a:p>
            <a:r>
              <a:rPr lang="en-US" dirty="0"/>
              <a:t>     self.name = name </a:t>
            </a:r>
            <a:endParaRPr lang="en-US" dirty="0"/>
          </a:p>
          <a:p>
            <a:r>
              <a:rPr lang="en-US" dirty="0"/>
              <a:t>     self.height = height </a:t>
            </a:r>
            <a:endParaRPr lang="en-US" dirty="0"/>
          </a:p>
          <a:p>
            <a:r>
              <a:rPr lang="en-US" dirty="0"/>
              <a:t>     self.weight = weight</a:t>
            </a:r>
            <a:endParaRPr lang="en-IN" dirty="0"/>
          </a:p>
        </p:txBody>
      </p:sp>
      <p:sp>
        <p:nvSpPr>
          <p:cNvPr id="19" name="TextBox 18"/>
          <p:cNvSpPr txBox="1"/>
          <p:nvPr/>
        </p:nvSpPr>
        <p:spPr>
          <a:xfrm>
            <a:off x="1206072" y="3772559"/>
            <a:ext cx="4889928" cy="1200329"/>
          </a:xfrm>
          <a:prstGeom prst="rect">
            <a:avLst/>
          </a:prstGeom>
          <a:noFill/>
        </p:spPr>
        <p:txBody>
          <a:bodyPr wrap="none" rtlCol="0">
            <a:spAutoFit/>
          </a:bodyPr>
          <a:lstStyle/>
          <a:p>
            <a:r>
              <a:rPr lang="en-US" dirty="0"/>
              <a:t> # instance methods (behaviors)</a:t>
            </a:r>
            <a:endParaRPr lang="en-US" dirty="0"/>
          </a:p>
          <a:p>
            <a:endParaRPr lang="en-US" dirty="0"/>
          </a:p>
          <a:p>
            <a:r>
              <a:rPr lang="en-US" dirty="0"/>
              <a:t>   def eating(self, food):</a:t>
            </a:r>
            <a:endParaRPr lang="en-US" dirty="0"/>
          </a:p>
          <a:p>
            <a:r>
              <a:rPr lang="en-US" dirty="0"/>
              <a:t>        return "{} is eating {}".format(self.name, food)</a:t>
            </a:r>
            <a:endParaRPr lang="en-IN" dirty="0"/>
          </a:p>
        </p:txBody>
      </p:sp>
      <p:sp>
        <p:nvSpPr>
          <p:cNvPr id="28" name="TextBox 27"/>
          <p:cNvSpPr txBox="1"/>
          <p:nvPr/>
        </p:nvSpPr>
        <p:spPr>
          <a:xfrm>
            <a:off x="636832" y="5406533"/>
            <a:ext cx="3760966" cy="923330"/>
          </a:xfrm>
          <a:prstGeom prst="rect">
            <a:avLst/>
          </a:prstGeom>
          <a:noFill/>
        </p:spPr>
        <p:txBody>
          <a:bodyPr wrap="none" rtlCol="0">
            <a:spAutoFit/>
          </a:bodyPr>
          <a:lstStyle/>
          <a:p>
            <a:r>
              <a:rPr lang="en-US" dirty="0"/>
              <a:t># creating object of class Human</a:t>
            </a:r>
            <a:endParaRPr lang="en-US" dirty="0"/>
          </a:p>
          <a:p>
            <a:endParaRPr lang="en-US" dirty="0"/>
          </a:p>
          <a:p>
            <a:r>
              <a:rPr lang="en-US" dirty="0"/>
              <a:t>Dhoni = Human(“MS Dhoni", 1.75, 70)</a:t>
            </a:r>
            <a:endParaRPr lang="en-US" dirty="0"/>
          </a:p>
        </p:txBody>
      </p:sp>
      <p:sp>
        <p:nvSpPr>
          <p:cNvPr id="29" name="Rectangle 28"/>
          <p:cNvSpPr/>
          <p:nvPr/>
        </p:nvSpPr>
        <p:spPr>
          <a:xfrm>
            <a:off x="1206071" y="1830832"/>
            <a:ext cx="4889929" cy="175432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1219047" y="3741008"/>
            <a:ext cx="4876953" cy="1242205"/>
          </a:xfrm>
          <a:prstGeom prst="round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Round Diagonal Corner Rectangle 1023"/>
          <p:cNvSpPr/>
          <p:nvPr/>
        </p:nvSpPr>
        <p:spPr>
          <a:xfrm>
            <a:off x="318604" y="1369620"/>
            <a:ext cx="6107954" cy="3928340"/>
          </a:xfrm>
          <a:prstGeom prst="round2Diag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0" y="1215979"/>
            <a:ext cx="1353256" cy="461665"/>
          </a:xfrm>
          <a:prstGeom prst="rect">
            <a:avLst/>
          </a:prstGeom>
          <a:noFill/>
        </p:spPr>
        <p:txBody>
          <a:bodyPr wrap="none" rtlCol="0">
            <a:spAutoFit/>
          </a:bodyPr>
          <a:lstStyle/>
          <a:p>
            <a:r>
              <a:rPr lang="en-US" sz="2400" u="sng" dirty="0"/>
              <a:t>1. Open()</a:t>
            </a:r>
            <a:endParaRPr lang="en-IN" sz="2400" u="sng" dirty="0"/>
          </a:p>
        </p:txBody>
      </p:sp>
      <p:sp>
        <p:nvSpPr>
          <p:cNvPr id="9" name="TextBox 8"/>
          <p:cNvSpPr txBox="1"/>
          <p:nvPr/>
        </p:nvSpPr>
        <p:spPr>
          <a:xfrm>
            <a:off x="3333214" y="1347094"/>
            <a:ext cx="8219301" cy="1323439"/>
          </a:xfrm>
          <a:prstGeom prst="rect">
            <a:avLst/>
          </a:prstGeom>
          <a:noFill/>
        </p:spPr>
        <p:txBody>
          <a:bodyPr wrap="none" rtlCol="0">
            <a:spAutoFit/>
          </a:bodyPr>
          <a:lstStyle/>
          <a:p>
            <a:r>
              <a:rPr lang="en-US" sz="2000" dirty="0" err="1"/>
              <a:t>file_object</a:t>
            </a:r>
            <a:r>
              <a:rPr lang="en-US" sz="2000" dirty="0"/>
              <a:t>  = open()</a:t>
            </a:r>
            <a:endParaRPr lang="en-US" sz="2000" dirty="0"/>
          </a:p>
          <a:p>
            <a:endParaRPr lang="en-US" sz="2000" dirty="0"/>
          </a:p>
          <a:p>
            <a:r>
              <a:rPr lang="en-US" sz="2000" dirty="0"/>
              <a:t>f = open("list.py")     #  Relative path</a:t>
            </a:r>
            <a:endParaRPr lang="en-US" sz="2000" dirty="0"/>
          </a:p>
          <a:p>
            <a:r>
              <a:rPr lang="en-US" sz="2000" dirty="0"/>
              <a:t>f = open("C:\Users\sri\Desktop\Python_Material\list.py")     #  Absolute Path </a:t>
            </a:r>
            <a:endParaRPr lang="en-US" sz="2000" dirty="0"/>
          </a:p>
        </p:txBody>
      </p:sp>
      <p:sp>
        <p:nvSpPr>
          <p:cNvPr id="2" name="TextBox 1"/>
          <p:cNvSpPr txBox="1"/>
          <p:nvPr/>
        </p:nvSpPr>
        <p:spPr>
          <a:xfrm>
            <a:off x="486984" y="2520885"/>
            <a:ext cx="10147843" cy="2246769"/>
          </a:xfrm>
          <a:prstGeom prst="rect">
            <a:avLst/>
          </a:prstGeom>
          <a:noFill/>
        </p:spPr>
        <p:txBody>
          <a:bodyPr wrap="none" rtlCol="0">
            <a:spAutoFit/>
          </a:bodyPr>
          <a:lstStyle/>
          <a:p>
            <a:r>
              <a:rPr lang="en-US" sz="2000" u="sng" dirty="0"/>
              <a:t>Syntax :</a:t>
            </a:r>
            <a:endParaRPr lang="en-US" sz="2000" u="sng" dirty="0"/>
          </a:p>
          <a:p>
            <a:endParaRPr lang="en-US" sz="2000" dirty="0"/>
          </a:p>
          <a:p>
            <a:r>
              <a:rPr lang="en-US" sz="2000" dirty="0"/>
              <a:t>file = open( </a:t>
            </a:r>
            <a:r>
              <a:rPr lang="en-US" sz="2000" dirty="0" err="1"/>
              <a:t>file_name</a:t>
            </a:r>
            <a:r>
              <a:rPr lang="en-US" sz="2000" dirty="0"/>
              <a:t>  [, </a:t>
            </a:r>
            <a:r>
              <a:rPr lang="en-US" sz="2000" dirty="0" err="1"/>
              <a:t>access_mode</a:t>
            </a:r>
            <a:r>
              <a:rPr lang="en-US" sz="2000" dirty="0"/>
              <a:t>] [ ,buffering] )</a:t>
            </a:r>
            <a:endParaRPr lang="en-US" sz="2000" dirty="0"/>
          </a:p>
          <a:p>
            <a:endParaRPr lang="en-US" sz="2000" dirty="0"/>
          </a:p>
          <a:p>
            <a:r>
              <a:rPr lang="en-US" sz="2000" dirty="0" err="1"/>
              <a:t>file_name</a:t>
            </a:r>
            <a:r>
              <a:rPr lang="en-US" sz="2000" dirty="0"/>
              <a:t>              -&gt;    name of the file, always a string</a:t>
            </a:r>
            <a:endParaRPr lang="en-US" sz="2000" dirty="0"/>
          </a:p>
          <a:p>
            <a:r>
              <a:rPr lang="en-US" sz="2000" dirty="0" err="1"/>
              <a:t>access_mode</a:t>
            </a:r>
            <a:r>
              <a:rPr lang="en-US" sz="2000" dirty="0"/>
              <a:t>        -&gt;    by default it is read (r)</a:t>
            </a:r>
            <a:endParaRPr lang="en-US" sz="2000" dirty="0"/>
          </a:p>
          <a:p>
            <a:r>
              <a:rPr lang="en-US" sz="2000" dirty="0"/>
              <a:t>buffering                -&gt;    if 0 (default), no buffering takes place;  if 1, line buffering is performed</a:t>
            </a:r>
            <a:endParaRPr lang="en-IN" sz="2000" dirty="0"/>
          </a:p>
        </p:txBody>
      </p:sp>
      <p:sp>
        <p:nvSpPr>
          <p:cNvPr id="10" name="TextBox 9"/>
          <p:cNvSpPr txBox="1"/>
          <p:nvPr/>
        </p:nvSpPr>
        <p:spPr>
          <a:xfrm>
            <a:off x="486984" y="4919008"/>
            <a:ext cx="6816546" cy="1938992"/>
          </a:xfrm>
          <a:prstGeom prst="rect">
            <a:avLst/>
          </a:prstGeom>
          <a:noFill/>
        </p:spPr>
        <p:txBody>
          <a:bodyPr wrap="none" rtlCol="0">
            <a:spAutoFit/>
          </a:bodyPr>
          <a:lstStyle/>
          <a:p>
            <a:r>
              <a:rPr lang="en-US" sz="2000" u="sng" dirty="0"/>
              <a:t>File Object Attributes: </a:t>
            </a:r>
            <a:endParaRPr lang="en-US" sz="2000" u="sng" dirty="0"/>
          </a:p>
          <a:p>
            <a:endParaRPr lang="en-US" sz="2000" dirty="0"/>
          </a:p>
          <a:p>
            <a:r>
              <a:rPr lang="en-US" sz="2000" dirty="0" err="1"/>
              <a:t>file.closed</a:t>
            </a:r>
            <a:r>
              <a:rPr lang="en-US" sz="2000" dirty="0"/>
              <a:t>             -&gt;  Returns True if file is closed, false otherwise</a:t>
            </a:r>
            <a:endParaRPr lang="en-US" sz="2000" dirty="0"/>
          </a:p>
          <a:p>
            <a:r>
              <a:rPr lang="en-US" sz="2000" dirty="0" err="1"/>
              <a:t>file.mode</a:t>
            </a:r>
            <a:r>
              <a:rPr lang="en-US" sz="2000" dirty="0"/>
              <a:t>              -&gt;  Returns access mode</a:t>
            </a:r>
            <a:endParaRPr lang="en-US" sz="2000" dirty="0"/>
          </a:p>
          <a:p>
            <a:r>
              <a:rPr lang="en-US" sz="2000" dirty="0"/>
              <a:t>file.name              -&gt;  Returns name of the file</a:t>
            </a:r>
            <a:endParaRPr lang="en-US" sz="2000" dirty="0"/>
          </a:p>
          <a:p>
            <a:endParaRPr lang="en-IN"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9" name="Picture 8"/>
          <p:cNvPicPr>
            <a:picLocks noChangeAspect="1"/>
          </p:cNvPicPr>
          <p:nvPr/>
        </p:nvPicPr>
        <p:blipFill>
          <a:blip r:embed="rId2"/>
          <a:stretch>
            <a:fillRect/>
          </a:stretch>
        </p:blipFill>
        <p:spPr>
          <a:xfrm>
            <a:off x="0" y="0"/>
            <a:ext cx="2438095" cy="542857"/>
          </a:xfrm>
          <a:prstGeom prst="rect">
            <a:avLst/>
          </a:prstGeom>
        </p:spPr>
      </p:pic>
      <p:sp>
        <p:nvSpPr>
          <p:cNvPr id="10" name="Wave 9"/>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pic>
        <p:nvPicPr>
          <p:cNvPr id="15" name="Picture 14"/>
          <p:cNvPicPr>
            <a:picLocks noChangeAspect="1"/>
          </p:cNvPicPr>
          <p:nvPr/>
        </p:nvPicPr>
        <p:blipFill>
          <a:blip r:embed="rId3"/>
          <a:stretch>
            <a:fillRect/>
          </a:stretch>
        </p:blipFill>
        <p:spPr>
          <a:xfrm>
            <a:off x="9979928" y="1552352"/>
            <a:ext cx="951004" cy="2088597"/>
          </a:xfrm>
          <a:prstGeom prst="rect">
            <a:avLst/>
          </a:prstGeom>
        </p:spPr>
      </p:pic>
      <p:pic>
        <p:nvPicPr>
          <p:cNvPr id="19" name="Picture 18"/>
          <p:cNvPicPr>
            <a:picLocks noChangeAspect="1"/>
          </p:cNvPicPr>
          <p:nvPr/>
        </p:nvPicPr>
        <p:blipFill>
          <a:blip r:embed="rId4"/>
          <a:stretch>
            <a:fillRect/>
          </a:stretch>
        </p:blipFill>
        <p:spPr>
          <a:xfrm>
            <a:off x="7634641" y="2205801"/>
            <a:ext cx="806583" cy="1278639"/>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434" y="4123545"/>
            <a:ext cx="1563580" cy="150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4082" y="3935703"/>
            <a:ext cx="1136850" cy="1590654"/>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3238" y="1955399"/>
            <a:ext cx="760884" cy="1372392"/>
          </a:xfrm>
          <a:prstGeom prst="rect">
            <a:avLst/>
          </a:prstGeom>
        </p:spPr>
      </p:pic>
      <p:sp>
        <p:nvSpPr>
          <p:cNvPr id="22" name="Rectangle 21"/>
          <p:cNvSpPr/>
          <p:nvPr/>
        </p:nvSpPr>
        <p:spPr>
          <a:xfrm>
            <a:off x="7649575" y="1635430"/>
            <a:ext cx="3537537" cy="20671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7688213" y="1650288"/>
            <a:ext cx="1771767" cy="369332"/>
          </a:xfrm>
          <a:prstGeom prst="rect">
            <a:avLst/>
          </a:prstGeom>
        </p:spPr>
        <p:txBody>
          <a:bodyPr wrap="none">
            <a:spAutoFit/>
          </a:bodyPr>
          <a:lstStyle/>
          <a:p>
            <a:r>
              <a:rPr lang="en-IN" dirty="0"/>
              <a:t>Object attributes</a:t>
            </a:r>
            <a:endParaRPr lang="en-IN" dirty="0"/>
          </a:p>
        </p:txBody>
      </p:sp>
      <p:sp>
        <p:nvSpPr>
          <p:cNvPr id="24" name="Rectangle 23"/>
          <p:cNvSpPr/>
          <p:nvPr/>
        </p:nvSpPr>
        <p:spPr>
          <a:xfrm>
            <a:off x="7702151" y="3841826"/>
            <a:ext cx="1803058" cy="369332"/>
          </a:xfrm>
          <a:prstGeom prst="rect">
            <a:avLst/>
          </a:prstGeom>
        </p:spPr>
        <p:txBody>
          <a:bodyPr wrap="none">
            <a:spAutoFit/>
          </a:bodyPr>
          <a:lstStyle/>
          <a:p>
            <a:r>
              <a:rPr lang="en-IN" dirty="0"/>
              <a:t>Object behaviour</a:t>
            </a:r>
            <a:endParaRPr lang="en-IN" dirty="0"/>
          </a:p>
        </p:txBody>
      </p:sp>
      <p:sp>
        <p:nvSpPr>
          <p:cNvPr id="25" name="Rounded Rectangle 24"/>
          <p:cNvSpPr/>
          <p:nvPr/>
        </p:nvSpPr>
        <p:spPr>
          <a:xfrm>
            <a:off x="7638748" y="3799268"/>
            <a:ext cx="3537536" cy="186352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7547919" y="1268034"/>
            <a:ext cx="1380506" cy="369332"/>
          </a:xfrm>
          <a:prstGeom prst="rect">
            <a:avLst/>
          </a:prstGeom>
          <a:noFill/>
        </p:spPr>
        <p:txBody>
          <a:bodyPr wrap="none" rtlCol="0">
            <a:spAutoFit/>
          </a:bodyPr>
          <a:lstStyle/>
          <a:p>
            <a:r>
              <a:rPr lang="en-US" b="1" dirty="0">
                <a:solidFill>
                  <a:srgbClr val="C00000"/>
                </a:solidFill>
              </a:rPr>
              <a:t>class Human</a:t>
            </a:r>
            <a:endParaRPr lang="en-IN" b="1" dirty="0">
              <a:solidFill>
                <a:srgbClr val="C00000"/>
              </a:solidFill>
            </a:endParaRPr>
          </a:p>
        </p:txBody>
      </p:sp>
      <p:sp>
        <p:nvSpPr>
          <p:cNvPr id="27" name="TextBox 26"/>
          <p:cNvSpPr txBox="1"/>
          <p:nvPr/>
        </p:nvSpPr>
        <p:spPr>
          <a:xfrm>
            <a:off x="8948911" y="2207317"/>
            <a:ext cx="868443" cy="923330"/>
          </a:xfrm>
          <a:prstGeom prst="rect">
            <a:avLst/>
          </a:prstGeom>
          <a:noFill/>
        </p:spPr>
        <p:txBody>
          <a:bodyPr wrap="none" rtlCol="0">
            <a:spAutoFit/>
          </a:bodyPr>
          <a:lstStyle/>
          <a:p>
            <a:r>
              <a:rPr lang="en-US" b="1" dirty="0">
                <a:solidFill>
                  <a:srgbClr val="C00000"/>
                </a:solidFill>
              </a:rPr>
              <a:t>Name</a:t>
            </a:r>
            <a:endParaRPr lang="en-US" b="1" dirty="0">
              <a:solidFill>
                <a:srgbClr val="C00000"/>
              </a:solidFill>
            </a:endParaRPr>
          </a:p>
          <a:p>
            <a:r>
              <a:rPr lang="en-US" b="1" dirty="0">
                <a:solidFill>
                  <a:srgbClr val="C00000"/>
                </a:solidFill>
              </a:rPr>
              <a:t>Height</a:t>
            </a:r>
            <a:endParaRPr lang="en-US" b="1" dirty="0">
              <a:solidFill>
                <a:srgbClr val="C00000"/>
              </a:solidFill>
            </a:endParaRPr>
          </a:p>
          <a:p>
            <a:r>
              <a:rPr lang="en-US" b="1" dirty="0">
                <a:solidFill>
                  <a:srgbClr val="C00000"/>
                </a:solidFill>
              </a:rPr>
              <a:t>Weight</a:t>
            </a:r>
            <a:endParaRPr lang="en-IN" b="1" dirty="0">
              <a:solidFill>
                <a:srgbClr val="C00000"/>
              </a:solidFill>
            </a:endParaRPr>
          </a:p>
        </p:txBody>
      </p:sp>
      <p:sp>
        <p:nvSpPr>
          <p:cNvPr id="28" name="TextBox 27"/>
          <p:cNvSpPr txBox="1"/>
          <p:nvPr/>
        </p:nvSpPr>
        <p:spPr>
          <a:xfrm>
            <a:off x="9169376" y="4876544"/>
            <a:ext cx="666849" cy="646331"/>
          </a:xfrm>
          <a:prstGeom prst="rect">
            <a:avLst/>
          </a:prstGeom>
          <a:noFill/>
        </p:spPr>
        <p:txBody>
          <a:bodyPr wrap="none" rtlCol="0">
            <a:spAutoFit/>
          </a:bodyPr>
          <a:lstStyle/>
          <a:p>
            <a:r>
              <a:rPr lang="en-US" b="1" dirty="0">
                <a:solidFill>
                  <a:srgbClr val="C00000"/>
                </a:solidFill>
              </a:rPr>
              <a:t>Walk</a:t>
            </a:r>
            <a:endParaRPr lang="en-US" b="1" dirty="0">
              <a:solidFill>
                <a:srgbClr val="C00000"/>
              </a:solidFill>
            </a:endParaRPr>
          </a:p>
          <a:p>
            <a:r>
              <a:rPr lang="en-US" b="1" dirty="0">
                <a:solidFill>
                  <a:srgbClr val="C00000"/>
                </a:solidFill>
              </a:rPr>
              <a:t>Eat</a:t>
            </a:r>
            <a:endParaRPr lang="en-US" b="1" dirty="0">
              <a:solidFill>
                <a:srgbClr val="C00000"/>
              </a:solidFill>
            </a:endParaRPr>
          </a:p>
        </p:txBody>
      </p:sp>
      <p:sp>
        <p:nvSpPr>
          <p:cNvPr id="29" name="Round Diagonal Corner Rectangle 28"/>
          <p:cNvSpPr/>
          <p:nvPr/>
        </p:nvSpPr>
        <p:spPr>
          <a:xfrm>
            <a:off x="7122017" y="1264796"/>
            <a:ext cx="4327302" cy="4504939"/>
          </a:xfrm>
          <a:prstGeom prst="round2Diag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Diagonal Corner Rectangle 6"/>
          <p:cNvSpPr/>
          <p:nvPr/>
        </p:nvSpPr>
        <p:spPr>
          <a:xfrm>
            <a:off x="7122017" y="5824471"/>
            <a:ext cx="4327302" cy="911180"/>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7532985" y="5798039"/>
            <a:ext cx="2342308" cy="923330"/>
          </a:xfrm>
          <a:prstGeom prst="rect">
            <a:avLst/>
          </a:prstGeom>
          <a:noFill/>
        </p:spPr>
        <p:txBody>
          <a:bodyPr wrap="none" rtlCol="0">
            <a:spAutoFit/>
          </a:bodyPr>
          <a:lstStyle/>
          <a:p>
            <a:r>
              <a:rPr lang="en-US" b="1" dirty="0">
                <a:solidFill>
                  <a:srgbClr val="C00000"/>
                </a:solidFill>
              </a:rPr>
              <a:t>Obj1 = Human(n, h, w)</a:t>
            </a:r>
            <a:endParaRPr lang="en-US" b="1" dirty="0">
              <a:solidFill>
                <a:srgbClr val="C00000"/>
              </a:solidFill>
            </a:endParaRPr>
          </a:p>
          <a:p>
            <a:r>
              <a:rPr lang="en-US" b="1" dirty="0">
                <a:solidFill>
                  <a:srgbClr val="C00000"/>
                </a:solidFill>
              </a:rPr>
              <a:t>Obj2 = Human(n, h, w)</a:t>
            </a:r>
            <a:endParaRPr lang="en-US" b="1" dirty="0">
              <a:solidFill>
                <a:srgbClr val="C00000"/>
              </a:solidFill>
            </a:endParaRPr>
          </a:p>
          <a:p>
            <a:r>
              <a:rPr lang="en-US" b="1" dirty="0">
                <a:solidFill>
                  <a:srgbClr val="C00000"/>
                </a:solidFill>
              </a:rPr>
              <a:t>Obj1.walk()</a:t>
            </a:r>
            <a:endParaRPr lang="en-IN" b="1" dirty="0">
              <a:solidFill>
                <a:srgbClr val="C00000"/>
              </a:solidFill>
            </a:endParaRPr>
          </a:p>
        </p:txBody>
      </p:sp>
      <p:sp>
        <p:nvSpPr>
          <p:cNvPr id="31" name="TextBox 30"/>
          <p:cNvSpPr txBox="1"/>
          <p:nvPr/>
        </p:nvSpPr>
        <p:spPr>
          <a:xfrm>
            <a:off x="428717" y="1275558"/>
            <a:ext cx="6102626" cy="5078313"/>
          </a:xfrm>
          <a:prstGeom prst="rect">
            <a:avLst/>
          </a:prstGeom>
          <a:noFill/>
        </p:spPr>
        <p:txBody>
          <a:bodyPr wrap="square">
            <a:spAutoFit/>
          </a:bodyPr>
          <a:lstStyle/>
          <a:p>
            <a:r>
              <a:rPr lang="en-IN" sz="1200" dirty="0"/>
              <a:t>class Human:</a:t>
            </a:r>
            <a:endParaRPr lang="en-IN" sz="1200" dirty="0"/>
          </a:p>
          <a:p>
            <a:r>
              <a:rPr lang="en-IN" sz="1200" dirty="0"/>
              <a:t>    # instance attributes</a:t>
            </a:r>
            <a:endParaRPr lang="en-IN" sz="1200" dirty="0"/>
          </a:p>
          <a:p>
            <a:r>
              <a:rPr lang="en-IN" sz="1200" dirty="0"/>
              <a:t>    def __</a:t>
            </a:r>
            <a:r>
              <a:rPr lang="en-IN" sz="1200" dirty="0" err="1"/>
              <a:t>init</a:t>
            </a:r>
            <a:r>
              <a:rPr lang="en-IN" sz="1200" dirty="0"/>
              <a:t>__(self, name, height, weight):</a:t>
            </a:r>
            <a:endParaRPr lang="en-IN" sz="1200" dirty="0"/>
          </a:p>
          <a:p>
            <a:r>
              <a:rPr lang="en-IN" sz="1200" dirty="0"/>
              <a:t>        self.name = name</a:t>
            </a:r>
            <a:endParaRPr lang="en-IN" sz="1200" dirty="0"/>
          </a:p>
          <a:p>
            <a:r>
              <a:rPr lang="en-IN" sz="1200" dirty="0"/>
              <a:t>        </a:t>
            </a:r>
            <a:r>
              <a:rPr lang="en-IN" sz="1200" dirty="0" err="1"/>
              <a:t>self.height</a:t>
            </a:r>
            <a:r>
              <a:rPr lang="en-IN" sz="1200" dirty="0"/>
              <a:t> = height</a:t>
            </a:r>
            <a:endParaRPr lang="en-IN" sz="1200" dirty="0"/>
          </a:p>
          <a:p>
            <a:r>
              <a:rPr lang="en-IN" sz="1200" dirty="0"/>
              <a:t>        </a:t>
            </a:r>
            <a:r>
              <a:rPr lang="en-IN" sz="1200" dirty="0" err="1"/>
              <a:t>self.weight</a:t>
            </a:r>
            <a:r>
              <a:rPr lang="en-IN" sz="1200" dirty="0"/>
              <a:t> = weight</a:t>
            </a:r>
            <a:endParaRPr lang="en-IN" sz="1200" dirty="0"/>
          </a:p>
          <a:p>
            <a:r>
              <a:rPr lang="en-IN" sz="1200" dirty="0"/>
              <a:t>        # instance methods (behaviours)</a:t>
            </a:r>
            <a:endParaRPr lang="en-IN" sz="1200" dirty="0"/>
          </a:p>
          <a:p>
            <a:r>
              <a:rPr lang="en-IN" sz="1200" dirty="0"/>
              <a:t>        </a:t>
            </a:r>
            <a:endParaRPr lang="en-IN" sz="1200" dirty="0"/>
          </a:p>
          <a:p>
            <a:r>
              <a:rPr lang="en-IN" sz="1200" dirty="0"/>
              <a:t>    def eat(self, food):</a:t>
            </a:r>
            <a:endParaRPr lang="en-IN" sz="1200" dirty="0"/>
          </a:p>
          <a:p>
            <a:r>
              <a:rPr lang="en-IN" sz="1200" dirty="0"/>
              <a:t>        return "{} is having ice cream - {} </a:t>
            </a:r>
            <a:r>
              <a:rPr lang="en-IN" sz="1200" dirty="0" err="1"/>
              <a:t>flavor</a:t>
            </a:r>
            <a:r>
              <a:rPr lang="en-IN" sz="1200" dirty="0"/>
              <a:t>  ".format(self.name, food)</a:t>
            </a:r>
            <a:endParaRPr lang="en-IN" sz="1200" dirty="0"/>
          </a:p>
          <a:p>
            <a:endParaRPr lang="en-IN" sz="1200" dirty="0"/>
          </a:p>
          <a:p>
            <a:r>
              <a:rPr lang="en-IN" sz="1200" dirty="0"/>
              <a:t>    def walk(self, speed):</a:t>
            </a:r>
            <a:endParaRPr lang="en-IN" sz="1200" dirty="0"/>
          </a:p>
          <a:p>
            <a:r>
              <a:rPr lang="en-IN" sz="1200" dirty="0"/>
              <a:t>        return "{} walks {} ".format(self.name, speed)</a:t>
            </a:r>
            <a:endParaRPr lang="en-IN" sz="1200" dirty="0"/>
          </a:p>
          <a:p>
            <a:endParaRPr lang="en-IN" sz="1200" dirty="0"/>
          </a:p>
          <a:p>
            <a:r>
              <a:rPr lang="en-IN" sz="1200" dirty="0"/>
              <a:t># creating objects of class Human</a:t>
            </a:r>
            <a:endParaRPr lang="en-IN" sz="1200" dirty="0"/>
          </a:p>
          <a:p>
            <a:r>
              <a:rPr lang="en-IN" sz="1200" dirty="0" err="1"/>
              <a:t>dhoni</a:t>
            </a:r>
            <a:r>
              <a:rPr lang="en-IN" sz="1200" dirty="0"/>
              <a:t> = Human("MS </a:t>
            </a:r>
            <a:r>
              <a:rPr lang="en-IN" sz="1200" dirty="0" err="1"/>
              <a:t>Dhoni</a:t>
            </a:r>
            <a:r>
              <a:rPr lang="en-IN" sz="1200" dirty="0"/>
              <a:t>", 1.75, 70)</a:t>
            </a:r>
            <a:endParaRPr lang="en-IN" sz="1200" dirty="0"/>
          </a:p>
          <a:p>
            <a:r>
              <a:rPr lang="en-IN" sz="1200" dirty="0" err="1"/>
              <a:t>sindu</a:t>
            </a:r>
            <a:r>
              <a:rPr lang="en-IN" sz="1200" dirty="0"/>
              <a:t> = Human("PV </a:t>
            </a:r>
            <a:r>
              <a:rPr lang="en-IN" sz="1200" dirty="0" err="1"/>
              <a:t>Sindu</a:t>
            </a:r>
            <a:r>
              <a:rPr lang="en-IN" sz="1200" dirty="0"/>
              <a:t>", 1.79, 65)</a:t>
            </a:r>
            <a:endParaRPr lang="en-IN" sz="1200" dirty="0"/>
          </a:p>
          <a:p>
            <a:endParaRPr lang="en-IN" sz="1200" dirty="0"/>
          </a:p>
          <a:p>
            <a:r>
              <a:rPr lang="en-IN" sz="1200" dirty="0"/>
              <a:t># accessing object information</a:t>
            </a:r>
            <a:endParaRPr lang="en-IN" sz="1200" dirty="0"/>
          </a:p>
          <a:p>
            <a:r>
              <a:rPr lang="en-IN" sz="1200" dirty="0"/>
              <a:t>print("Height of {} is {}".format(dhoni.name, </a:t>
            </a:r>
            <a:r>
              <a:rPr lang="en-IN" sz="1200" dirty="0" err="1"/>
              <a:t>dhoni.height</a:t>
            </a:r>
            <a:r>
              <a:rPr lang="en-IN" sz="1200" dirty="0"/>
              <a:t>))</a:t>
            </a:r>
            <a:endParaRPr lang="en-IN" sz="1200" dirty="0"/>
          </a:p>
          <a:p>
            <a:r>
              <a:rPr lang="en-IN" sz="1200" dirty="0"/>
              <a:t>print("Weight of {} is {}".format(dhoni.name, </a:t>
            </a:r>
            <a:r>
              <a:rPr lang="en-IN" sz="1200" dirty="0" err="1"/>
              <a:t>sindu.weight</a:t>
            </a:r>
            <a:r>
              <a:rPr lang="en-IN" sz="1200" dirty="0"/>
              <a:t>))</a:t>
            </a:r>
            <a:endParaRPr lang="en-IN" sz="1200" dirty="0"/>
          </a:p>
          <a:p>
            <a:r>
              <a:rPr lang="en-IN" sz="1200" dirty="0"/>
              <a:t>print(</a:t>
            </a:r>
            <a:r>
              <a:rPr lang="en-IN" sz="1200" dirty="0" err="1"/>
              <a:t>dhoni.eat</a:t>
            </a:r>
            <a:r>
              <a:rPr lang="en-IN" sz="1200" dirty="0"/>
              <a:t>("strawberry"))</a:t>
            </a:r>
            <a:endParaRPr lang="en-IN" sz="1200" dirty="0"/>
          </a:p>
          <a:p>
            <a:r>
              <a:rPr lang="en-IN" sz="1200" dirty="0"/>
              <a:t>print(</a:t>
            </a:r>
            <a:r>
              <a:rPr lang="en-IN" sz="1200" dirty="0" err="1"/>
              <a:t>dhoni.walk</a:t>
            </a:r>
            <a:r>
              <a:rPr lang="en-IN" sz="1200" dirty="0"/>
              <a:t>("slow"))</a:t>
            </a:r>
            <a:endParaRPr lang="en-IN" sz="1200" dirty="0"/>
          </a:p>
          <a:p>
            <a:r>
              <a:rPr lang="en-IN" sz="1200" dirty="0"/>
              <a:t>print("Weight of {} is {}".format(sindu.name, </a:t>
            </a:r>
            <a:r>
              <a:rPr lang="en-IN" sz="1200" dirty="0" err="1"/>
              <a:t>sindu.height</a:t>
            </a:r>
            <a:r>
              <a:rPr lang="en-IN" sz="1200" dirty="0"/>
              <a:t>))</a:t>
            </a:r>
            <a:endParaRPr lang="en-IN" sz="1200" dirty="0"/>
          </a:p>
          <a:p>
            <a:r>
              <a:rPr lang="en-IN" sz="1200" dirty="0"/>
              <a:t>print("Weight of {} is {}".format(sindu.name, </a:t>
            </a:r>
            <a:r>
              <a:rPr lang="en-IN" sz="1200" dirty="0" err="1"/>
              <a:t>sindu.weight</a:t>
            </a:r>
            <a:r>
              <a:rPr lang="en-IN" sz="1200" dirty="0"/>
              <a:t>))</a:t>
            </a:r>
            <a:endParaRPr lang="en-IN" sz="1200" dirty="0"/>
          </a:p>
          <a:p>
            <a:r>
              <a:rPr lang="en-IN" sz="1200" dirty="0"/>
              <a:t>print(</a:t>
            </a:r>
            <a:r>
              <a:rPr lang="en-IN" sz="1200" dirty="0" err="1"/>
              <a:t>sindu.eat</a:t>
            </a:r>
            <a:r>
              <a:rPr lang="en-IN" sz="1200" dirty="0"/>
              <a:t>("chocolate"))</a:t>
            </a:r>
            <a:endParaRPr lang="en-IN" sz="1200" dirty="0"/>
          </a:p>
          <a:p>
            <a:r>
              <a:rPr lang="en-IN" sz="1200" dirty="0"/>
              <a:t>print(</a:t>
            </a:r>
            <a:r>
              <a:rPr lang="en-IN" sz="1200" dirty="0" err="1"/>
              <a:t>sindu.walk</a:t>
            </a:r>
            <a:r>
              <a:rPr lang="en-IN" sz="1200" dirty="0"/>
              <a:t>("fast"))</a:t>
            </a:r>
            <a:endParaRPr lang="en-IN" sz="1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3" name="Picture 2"/>
          <p:cNvPicPr>
            <a:picLocks noChangeAspect="1"/>
          </p:cNvPicPr>
          <p:nvPr/>
        </p:nvPicPr>
        <p:blipFill>
          <a:blip r:embed="rId2"/>
          <a:stretch>
            <a:fillRect/>
          </a:stretch>
        </p:blipFill>
        <p:spPr>
          <a:xfrm>
            <a:off x="0" y="0"/>
            <a:ext cx="2438095" cy="542857"/>
          </a:xfrm>
          <a:prstGeom prst="rect">
            <a:avLst/>
          </a:prstGeom>
        </p:spPr>
      </p:pic>
      <p:sp>
        <p:nvSpPr>
          <p:cNvPr id="4" name="Wave 3"/>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6" name="TextBox 5"/>
          <p:cNvSpPr txBox="1"/>
          <p:nvPr/>
        </p:nvSpPr>
        <p:spPr>
          <a:xfrm>
            <a:off x="971007" y="1841678"/>
            <a:ext cx="5124993" cy="3139321"/>
          </a:xfrm>
          <a:prstGeom prst="rect">
            <a:avLst/>
          </a:prstGeom>
          <a:noFill/>
        </p:spPr>
        <p:txBody>
          <a:bodyPr wrap="none" rtlCol="0">
            <a:spAutoFit/>
          </a:bodyPr>
          <a:lstStyle/>
          <a:p>
            <a:r>
              <a:rPr lang="en-US" dirty="0"/>
              <a:t>Difference between Function and Method:</a:t>
            </a:r>
            <a:endParaRPr lang="en-US" dirty="0"/>
          </a:p>
          <a:p>
            <a:endParaRPr lang="en-US" dirty="0"/>
          </a:p>
          <a:p>
            <a:r>
              <a:rPr lang="en-US" dirty="0"/>
              <a:t>Function:</a:t>
            </a:r>
            <a:endParaRPr lang="en-US" dirty="0"/>
          </a:p>
          <a:p>
            <a:pPr marL="342900" indent="-342900">
              <a:buAutoNum type="arabicPeriod"/>
            </a:pPr>
            <a:r>
              <a:rPr lang="en-US" dirty="0"/>
              <a:t>It is always independent, not related to any class</a:t>
            </a:r>
            <a:endParaRPr lang="en-US" dirty="0"/>
          </a:p>
          <a:p>
            <a:pPr marL="342900" indent="-342900">
              <a:buAutoNum type="arabicPeriod"/>
            </a:pPr>
            <a:r>
              <a:rPr lang="en-US" dirty="0"/>
              <a:t>No self parameter is required</a:t>
            </a:r>
            <a:endParaRPr lang="en-US" dirty="0"/>
          </a:p>
          <a:p>
            <a:pPr marL="342900" indent="-342900">
              <a:buAutoNum type="arabicPeriod"/>
            </a:pPr>
            <a:r>
              <a:rPr lang="en-US" dirty="0"/>
              <a:t>NO instance is required to be called</a:t>
            </a:r>
            <a:endParaRPr lang="en-US" dirty="0"/>
          </a:p>
          <a:p>
            <a:pPr marL="342900" indent="-342900">
              <a:buAutoNum type="arabicPeriod"/>
            </a:pPr>
            <a:endParaRPr lang="en-US" dirty="0"/>
          </a:p>
          <a:p>
            <a:r>
              <a:rPr lang="en-US" dirty="0"/>
              <a:t>Method:</a:t>
            </a:r>
            <a:endParaRPr lang="en-US" dirty="0"/>
          </a:p>
          <a:p>
            <a:pPr marL="342900" indent="-342900">
              <a:buAutoNum type="arabicPeriod"/>
            </a:pPr>
            <a:r>
              <a:rPr lang="en-US" dirty="0"/>
              <a:t>It is always related to a class</a:t>
            </a:r>
            <a:endParaRPr lang="en-US" dirty="0"/>
          </a:p>
          <a:p>
            <a:pPr marL="342900" indent="-342900">
              <a:buAutoNum type="arabicPeriod"/>
            </a:pPr>
            <a:r>
              <a:rPr lang="en-US" dirty="0"/>
              <a:t>Self parameter is required</a:t>
            </a:r>
            <a:endParaRPr lang="en-US" dirty="0"/>
          </a:p>
          <a:p>
            <a:pPr marL="342900" indent="-342900">
              <a:buAutoNum type="arabicPeriod"/>
            </a:pPr>
            <a:r>
              <a:rPr lang="en-US" dirty="0"/>
              <a:t>Always an instance is required to call the method</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0" y="1712890"/>
            <a:ext cx="5150384" cy="1754326"/>
          </a:xfrm>
          <a:prstGeom prst="rect">
            <a:avLst/>
          </a:prstGeom>
          <a:noFill/>
        </p:spPr>
        <p:txBody>
          <a:bodyPr wrap="none" rtlCol="0">
            <a:spAutoFit/>
          </a:bodyPr>
          <a:lstStyle/>
          <a:p>
            <a:r>
              <a:rPr lang="en-US" dirty="0"/>
              <a:t>#Class members can be accessed using class name.</a:t>
            </a:r>
            <a:endParaRPr lang="en-US" dirty="0"/>
          </a:p>
          <a:p>
            <a:r>
              <a:rPr lang="en-US" dirty="0"/>
              <a:t>class Test:</a:t>
            </a:r>
            <a:endParaRPr lang="en-US" dirty="0"/>
          </a:p>
          <a:p>
            <a:r>
              <a:rPr lang="en-US" dirty="0"/>
              <a:t>    a=10</a:t>
            </a:r>
            <a:endParaRPr lang="en-US" dirty="0"/>
          </a:p>
          <a:p>
            <a:endParaRPr lang="en-US" dirty="0"/>
          </a:p>
          <a:p>
            <a:r>
              <a:rPr lang="en-US" dirty="0"/>
              <a:t>#print(a) # error : </a:t>
            </a:r>
            <a:r>
              <a:rPr lang="en-US" dirty="0" err="1"/>
              <a:t>NameError</a:t>
            </a:r>
            <a:r>
              <a:rPr lang="en-US"/>
              <a:t>: name 'a' is not defined</a:t>
            </a:r>
            <a:endParaRPr lang="en-US" dirty="0"/>
          </a:p>
          <a:p>
            <a:r>
              <a:rPr lang="en-US" dirty="0"/>
              <a:t>print(</a:t>
            </a:r>
            <a:r>
              <a:rPr lang="en-US" dirty="0" err="1"/>
              <a:t>Test.a</a:t>
            </a:r>
            <a:r>
              <a:rPr lang="en-US" dirty="0"/>
              <a:t>)</a:t>
            </a:r>
            <a:endParaRPr lang="en-IN" dirty="0"/>
          </a:p>
        </p:txBody>
      </p:sp>
      <p:sp>
        <p:nvSpPr>
          <p:cNvPr id="3" name="TextBox 2"/>
          <p:cNvSpPr txBox="1"/>
          <p:nvPr/>
        </p:nvSpPr>
        <p:spPr>
          <a:xfrm>
            <a:off x="1030310" y="3966694"/>
            <a:ext cx="5650778" cy="2585323"/>
          </a:xfrm>
          <a:prstGeom prst="rect">
            <a:avLst/>
          </a:prstGeom>
          <a:noFill/>
        </p:spPr>
        <p:txBody>
          <a:bodyPr wrap="none" rtlCol="0">
            <a:spAutoFit/>
          </a:bodyPr>
          <a:lstStyle/>
          <a:p>
            <a:r>
              <a:rPr lang="en-US" dirty="0"/>
              <a:t>#class level method m() can be accessed using class name.</a:t>
            </a:r>
            <a:endParaRPr lang="en-US" dirty="0"/>
          </a:p>
          <a:p>
            <a:r>
              <a:rPr lang="en-US" dirty="0"/>
              <a:t>class Test:</a:t>
            </a:r>
            <a:endParaRPr lang="en-US" dirty="0"/>
          </a:p>
          <a:p>
            <a:r>
              <a:rPr lang="en-US" dirty="0"/>
              <a:t>    a=10</a:t>
            </a:r>
            <a:endParaRPr lang="en-US" dirty="0"/>
          </a:p>
          <a:p>
            <a:endParaRPr lang="en-US" dirty="0"/>
          </a:p>
          <a:p>
            <a:r>
              <a:rPr lang="en-US" dirty="0"/>
              <a:t>    </a:t>
            </a:r>
            <a:r>
              <a:rPr lang="en-US" dirty="0" err="1"/>
              <a:t>def</a:t>
            </a:r>
            <a:r>
              <a:rPr lang="en-US" dirty="0"/>
              <a:t> m():</a:t>
            </a:r>
            <a:endParaRPr lang="en-US" dirty="0"/>
          </a:p>
          <a:p>
            <a:r>
              <a:rPr lang="en-US" dirty="0"/>
              <a:t>        print("a value : ", </a:t>
            </a:r>
            <a:r>
              <a:rPr lang="en-US" dirty="0" err="1"/>
              <a:t>Test.a</a:t>
            </a:r>
            <a:r>
              <a:rPr lang="en-US" dirty="0"/>
              <a:t>)</a:t>
            </a:r>
            <a:endParaRPr lang="en-US" dirty="0"/>
          </a:p>
          <a:p>
            <a:r>
              <a:rPr lang="en-US" dirty="0"/>
              <a:t>        return</a:t>
            </a:r>
            <a:endParaRPr lang="en-US" dirty="0"/>
          </a:p>
          <a:p>
            <a:endParaRPr lang="en-US" dirty="0"/>
          </a:p>
          <a:p>
            <a:r>
              <a:rPr lang="en-US" dirty="0" err="1"/>
              <a:t>Test.m</a:t>
            </a:r>
            <a:r>
              <a:rPr lang="en-US" dirty="0"/>
              <a: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1442434"/>
            <a:ext cx="5807744" cy="3139321"/>
          </a:xfrm>
          <a:prstGeom prst="rect">
            <a:avLst/>
          </a:prstGeom>
          <a:noFill/>
        </p:spPr>
        <p:txBody>
          <a:bodyPr wrap="none" rtlCol="0">
            <a:spAutoFit/>
          </a:bodyPr>
          <a:lstStyle/>
          <a:p>
            <a:r>
              <a:rPr lang="en-US" dirty="0"/>
              <a:t>#Local variable can be accessed directly with in the method.</a:t>
            </a:r>
            <a:endParaRPr lang="en-US" dirty="0"/>
          </a:p>
          <a:p>
            <a:r>
              <a:rPr lang="en-US" dirty="0"/>
              <a:t>class Test:</a:t>
            </a:r>
            <a:endParaRPr lang="en-US" dirty="0"/>
          </a:p>
          <a:p>
            <a:r>
              <a:rPr lang="en-US" dirty="0"/>
              <a:t>    a=10</a:t>
            </a:r>
            <a:endParaRPr lang="en-US" dirty="0"/>
          </a:p>
          <a:p>
            <a:endParaRPr lang="en-US" dirty="0"/>
          </a:p>
          <a:p>
            <a:r>
              <a:rPr lang="en-US" dirty="0"/>
              <a:t>    </a:t>
            </a:r>
            <a:r>
              <a:rPr lang="en-US" dirty="0" err="1"/>
              <a:t>def</a:t>
            </a:r>
            <a:r>
              <a:rPr lang="en-US" dirty="0"/>
              <a:t> m():</a:t>
            </a:r>
            <a:endParaRPr lang="en-US" dirty="0"/>
          </a:p>
          <a:p>
            <a:r>
              <a:rPr lang="en-US" dirty="0"/>
              <a:t>        a=20</a:t>
            </a:r>
            <a:endParaRPr lang="en-US" dirty="0"/>
          </a:p>
          <a:p>
            <a:r>
              <a:rPr lang="en-US" dirty="0"/>
              <a:t>        print("local - a : ", a)</a:t>
            </a:r>
            <a:endParaRPr lang="en-US" dirty="0"/>
          </a:p>
          <a:p>
            <a:r>
              <a:rPr lang="en-US" dirty="0"/>
              <a:t>        print("class level - a : ", </a:t>
            </a:r>
            <a:r>
              <a:rPr lang="en-US" dirty="0" err="1"/>
              <a:t>Test.a</a:t>
            </a:r>
            <a:r>
              <a:rPr lang="en-US" dirty="0"/>
              <a:t>)</a:t>
            </a:r>
            <a:endParaRPr lang="en-US" dirty="0"/>
          </a:p>
          <a:p>
            <a:r>
              <a:rPr lang="en-US" dirty="0"/>
              <a:t>        return</a:t>
            </a:r>
            <a:endParaRPr lang="en-US" dirty="0"/>
          </a:p>
          <a:p>
            <a:endParaRPr lang="en-US" dirty="0"/>
          </a:p>
          <a:p>
            <a:r>
              <a:rPr lang="en-US" dirty="0" err="1"/>
              <a:t>Test.m</a:t>
            </a:r>
            <a:r>
              <a:rPr lang="en-US" dirty="0"/>
              <a:t>()</a:t>
            </a:r>
            <a:endParaRPr lang="en-US" dirty="0"/>
          </a:p>
        </p:txBody>
      </p:sp>
      <p:sp>
        <p:nvSpPr>
          <p:cNvPr id="3" name="TextBox 2"/>
          <p:cNvSpPr txBox="1"/>
          <p:nvPr/>
        </p:nvSpPr>
        <p:spPr>
          <a:xfrm>
            <a:off x="6233374" y="2458096"/>
            <a:ext cx="5357429" cy="4247317"/>
          </a:xfrm>
          <a:prstGeom prst="rect">
            <a:avLst/>
          </a:prstGeom>
          <a:noFill/>
        </p:spPr>
        <p:txBody>
          <a:bodyPr wrap="none" rtlCol="0">
            <a:spAutoFit/>
          </a:bodyPr>
          <a:lstStyle/>
          <a:p>
            <a:r>
              <a:rPr lang="en-US" dirty="0"/>
              <a:t>#We can modify the value of a variable from a method:</a:t>
            </a:r>
            <a:endParaRPr lang="en-US" dirty="0"/>
          </a:p>
          <a:p>
            <a:r>
              <a:rPr lang="en-US" dirty="0"/>
              <a:t>class Test:</a:t>
            </a:r>
            <a:endParaRPr lang="en-US" dirty="0"/>
          </a:p>
          <a:p>
            <a:r>
              <a:rPr lang="en-US" dirty="0"/>
              <a:t>    a=10</a:t>
            </a:r>
            <a:endParaRPr lang="en-US" dirty="0"/>
          </a:p>
          <a:p>
            <a:r>
              <a:rPr lang="en-US" dirty="0"/>
              <a:t>    </a:t>
            </a:r>
            <a:r>
              <a:rPr lang="en-US" dirty="0" err="1"/>
              <a:t>def</a:t>
            </a:r>
            <a:r>
              <a:rPr lang="en-US" dirty="0"/>
              <a:t> m1():</a:t>
            </a:r>
            <a:endParaRPr lang="en-US" dirty="0"/>
          </a:p>
          <a:p>
            <a:r>
              <a:rPr lang="en-US" dirty="0"/>
              <a:t>        print("a value : ",</a:t>
            </a:r>
            <a:r>
              <a:rPr lang="en-US" dirty="0" err="1"/>
              <a:t>Test.a</a:t>
            </a:r>
            <a:r>
              <a:rPr lang="en-US" dirty="0"/>
              <a:t>)</a:t>
            </a:r>
            <a:endParaRPr lang="en-US" dirty="0"/>
          </a:p>
          <a:p>
            <a:r>
              <a:rPr lang="en-US" dirty="0"/>
              <a:t>        </a:t>
            </a:r>
            <a:r>
              <a:rPr lang="en-US" dirty="0" err="1"/>
              <a:t>Test.a</a:t>
            </a:r>
            <a:r>
              <a:rPr lang="en-US" dirty="0"/>
              <a:t> = </a:t>
            </a:r>
            <a:r>
              <a:rPr lang="en-US" dirty="0" err="1"/>
              <a:t>Test.a</a:t>
            </a:r>
            <a:r>
              <a:rPr lang="en-US" dirty="0"/>
              <a:t> + 20</a:t>
            </a:r>
            <a:endParaRPr lang="en-US" dirty="0"/>
          </a:p>
          <a:p>
            <a:r>
              <a:rPr lang="en-US" dirty="0"/>
              <a:t>        Test.m2()</a:t>
            </a:r>
            <a:endParaRPr lang="en-US" dirty="0"/>
          </a:p>
          <a:p>
            <a:r>
              <a:rPr lang="en-US" dirty="0"/>
              <a:t>        return</a:t>
            </a:r>
            <a:endParaRPr lang="en-US" dirty="0"/>
          </a:p>
          <a:p>
            <a:endParaRPr lang="en-US" dirty="0"/>
          </a:p>
          <a:p>
            <a:r>
              <a:rPr lang="en-US" dirty="0"/>
              <a:t>    </a:t>
            </a:r>
            <a:r>
              <a:rPr lang="en-US" dirty="0" err="1"/>
              <a:t>def</a:t>
            </a:r>
            <a:r>
              <a:rPr lang="en-US" dirty="0"/>
              <a:t> m2():</a:t>
            </a:r>
            <a:endParaRPr lang="en-US" dirty="0"/>
          </a:p>
          <a:p>
            <a:r>
              <a:rPr lang="en-US" dirty="0"/>
              <a:t>        print("a value : ",</a:t>
            </a:r>
            <a:r>
              <a:rPr lang="en-US" dirty="0" err="1"/>
              <a:t>Test.a</a:t>
            </a:r>
            <a:r>
              <a:rPr lang="en-US" dirty="0"/>
              <a:t>)</a:t>
            </a:r>
            <a:endParaRPr lang="en-US" dirty="0"/>
          </a:p>
          <a:p>
            <a:r>
              <a:rPr lang="en-US" dirty="0"/>
              <a:t>        return</a:t>
            </a:r>
            <a:endParaRPr lang="en-US" dirty="0"/>
          </a:p>
          <a:p>
            <a:endParaRPr lang="en-US" dirty="0"/>
          </a:p>
          <a:p>
            <a:r>
              <a:rPr lang="en-US" dirty="0"/>
              <a:t>Test.m1()</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00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954107"/>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a:p>
            <a:endParaRPr lang="en-IN" sz="2800" dirty="0">
              <a:solidFill>
                <a:schemeClr val="bg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521" y="1596980"/>
            <a:ext cx="5411481" cy="2862322"/>
          </a:xfrm>
          <a:prstGeom prst="rect">
            <a:avLst/>
          </a:prstGeom>
          <a:noFill/>
        </p:spPr>
        <p:txBody>
          <a:bodyPr wrap="none" rtlCol="0">
            <a:spAutoFit/>
          </a:bodyPr>
          <a:lstStyle/>
          <a:p>
            <a:r>
              <a:rPr lang="en-US" dirty="0"/>
              <a:t>#We can define more than one class in the same .</a:t>
            </a:r>
            <a:r>
              <a:rPr lang="en-US" dirty="0" err="1"/>
              <a:t>py</a:t>
            </a:r>
            <a:r>
              <a:rPr lang="en-US" dirty="0"/>
              <a:t> file</a:t>
            </a:r>
            <a:endParaRPr lang="en-US" dirty="0"/>
          </a:p>
          <a:p>
            <a:r>
              <a:rPr lang="en-US" dirty="0"/>
              <a:t>class Test1:</a:t>
            </a:r>
            <a:endParaRPr lang="en-US" dirty="0"/>
          </a:p>
          <a:p>
            <a:r>
              <a:rPr lang="en-US" dirty="0"/>
              <a:t>    a=10</a:t>
            </a:r>
            <a:endParaRPr lang="en-US" dirty="0"/>
          </a:p>
          <a:p>
            <a:endParaRPr lang="en-US" dirty="0"/>
          </a:p>
          <a:p>
            <a:r>
              <a:rPr lang="en-US" dirty="0"/>
              <a:t>class Test2:</a:t>
            </a:r>
            <a:endParaRPr lang="en-US" dirty="0"/>
          </a:p>
          <a:p>
            <a:r>
              <a:rPr lang="en-US" dirty="0"/>
              <a:t>    </a:t>
            </a:r>
            <a:r>
              <a:rPr lang="en-US" dirty="0" err="1"/>
              <a:t>def</a:t>
            </a:r>
            <a:r>
              <a:rPr lang="en-US" dirty="0"/>
              <a:t> m():</a:t>
            </a:r>
            <a:endParaRPr lang="en-US" dirty="0"/>
          </a:p>
          <a:p>
            <a:r>
              <a:rPr lang="en-US" dirty="0"/>
              <a:t>        print("a value : ",Test1.a)</a:t>
            </a:r>
            <a:endParaRPr lang="en-US" dirty="0"/>
          </a:p>
          <a:p>
            <a:r>
              <a:rPr lang="en-US" dirty="0"/>
              <a:t>        return</a:t>
            </a:r>
            <a:endParaRPr lang="en-US" dirty="0"/>
          </a:p>
          <a:p>
            <a:endParaRPr lang="en-US" dirty="0"/>
          </a:p>
          <a:p>
            <a:r>
              <a:rPr lang="en-US" dirty="0"/>
              <a:t>Test2.m()</a:t>
            </a:r>
            <a:endParaRPr lang="en-US" dirty="0"/>
          </a:p>
        </p:txBody>
      </p:sp>
      <p:sp>
        <p:nvSpPr>
          <p:cNvPr id="3" name="TextBox 2"/>
          <p:cNvSpPr txBox="1"/>
          <p:nvPr/>
        </p:nvSpPr>
        <p:spPr>
          <a:xfrm>
            <a:off x="4837999" y="3264603"/>
            <a:ext cx="7354001" cy="3139321"/>
          </a:xfrm>
          <a:prstGeom prst="rect">
            <a:avLst/>
          </a:prstGeom>
          <a:noFill/>
        </p:spPr>
        <p:txBody>
          <a:bodyPr wrap="none" rtlCol="0">
            <a:spAutoFit/>
          </a:bodyPr>
          <a:lstStyle/>
          <a:p>
            <a:r>
              <a:rPr lang="en-US" dirty="0"/>
              <a:t>#We can define global variables outside to all the classes in python program:</a:t>
            </a:r>
            <a:endParaRPr lang="en-US" dirty="0"/>
          </a:p>
          <a:p>
            <a:r>
              <a:rPr lang="en-US" dirty="0"/>
              <a:t>a=10</a:t>
            </a:r>
            <a:endParaRPr lang="en-US" dirty="0"/>
          </a:p>
          <a:p>
            <a:r>
              <a:rPr lang="en-US" dirty="0"/>
              <a:t>class Test:</a:t>
            </a:r>
            <a:endParaRPr lang="en-US" dirty="0"/>
          </a:p>
          <a:p>
            <a:r>
              <a:rPr lang="en-US" dirty="0"/>
              <a:t>    a=20</a:t>
            </a:r>
            <a:endParaRPr lang="en-US" dirty="0"/>
          </a:p>
          <a:p>
            <a:r>
              <a:rPr lang="en-US" dirty="0"/>
              <a:t>    </a:t>
            </a:r>
            <a:r>
              <a:rPr lang="en-US" dirty="0" err="1"/>
              <a:t>def</a:t>
            </a:r>
            <a:r>
              <a:rPr lang="en-US" dirty="0"/>
              <a:t> m():</a:t>
            </a:r>
            <a:endParaRPr lang="en-US" dirty="0"/>
          </a:p>
          <a:p>
            <a:r>
              <a:rPr lang="en-US" dirty="0"/>
              <a:t>        print(a)</a:t>
            </a:r>
            <a:endParaRPr lang="en-US" dirty="0"/>
          </a:p>
          <a:p>
            <a:r>
              <a:rPr lang="en-US" dirty="0"/>
              <a:t>        print(</a:t>
            </a:r>
            <a:r>
              <a:rPr lang="en-US" dirty="0" err="1"/>
              <a:t>Test.a</a:t>
            </a:r>
            <a:r>
              <a:rPr lang="en-US" dirty="0"/>
              <a:t>)</a:t>
            </a:r>
            <a:endParaRPr lang="en-US" dirty="0"/>
          </a:p>
          <a:p>
            <a:r>
              <a:rPr lang="en-US" dirty="0"/>
              <a:t>        return</a:t>
            </a:r>
            <a:endParaRPr lang="en-US" dirty="0"/>
          </a:p>
          <a:p>
            <a:endParaRPr lang="en-US" dirty="0"/>
          </a:p>
          <a:p>
            <a:r>
              <a:rPr lang="en-US" dirty="0" err="1"/>
              <a:t>Test.m</a:t>
            </a:r>
            <a:r>
              <a:rPr lang="en-US" dirty="0"/>
              <a:t>()</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338" y="1545465"/>
            <a:ext cx="6960752" cy="4247317"/>
          </a:xfrm>
          <a:prstGeom prst="rect">
            <a:avLst/>
          </a:prstGeom>
          <a:noFill/>
        </p:spPr>
        <p:txBody>
          <a:bodyPr wrap="none" rtlCol="0">
            <a:spAutoFit/>
          </a:bodyPr>
          <a:lstStyle/>
          <a:p>
            <a:r>
              <a:rPr lang="en-US" dirty="0"/>
              <a:t>#We can access global variable inside the function using global keyword.</a:t>
            </a:r>
            <a:endParaRPr lang="en-US" dirty="0"/>
          </a:p>
          <a:p>
            <a:r>
              <a:rPr lang="en-US" dirty="0"/>
              <a:t>a=10</a:t>
            </a:r>
            <a:endParaRPr lang="en-US" dirty="0"/>
          </a:p>
          <a:p>
            <a:r>
              <a:rPr lang="en-US" dirty="0"/>
              <a:t>class Test:</a:t>
            </a:r>
            <a:endParaRPr lang="en-US" dirty="0"/>
          </a:p>
          <a:p>
            <a:r>
              <a:rPr lang="en-US" dirty="0"/>
              <a:t>    a=20</a:t>
            </a:r>
            <a:endParaRPr lang="en-US" dirty="0"/>
          </a:p>
          <a:p>
            <a:r>
              <a:rPr lang="en-US" dirty="0"/>
              <a:t>    </a:t>
            </a:r>
            <a:r>
              <a:rPr lang="en-US" dirty="0" err="1"/>
              <a:t>def</a:t>
            </a:r>
            <a:r>
              <a:rPr lang="en-US" dirty="0"/>
              <a:t> m():</a:t>
            </a:r>
            <a:endParaRPr lang="en-US" dirty="0"/>
          </a:p>
          <a:p>
            <a:r>
              <a:rPr lang="en-US" dirty="0"/>
              <a:t>        global a</a:t>
            </a:r>
            <a:endParaRPr lang="en-US" dirty="0"/>
          </a:p>
          <a:p>
            <a:r>
              <a:rPr lang="en-US" dirty="0"/>
              <a:t>        print(a)</a:t>
            </a:r>
            <a:endParaRPr lang="en-US" dirty="0"/>
          </a:p>
          <a:p>
            <a:r>
              <a:rPr lang="en-US" dirty="0"/>
              <a:t>        a=a+30</a:t>
            </a:r>
            <a:endParaRPr lang="en-US" dirty="0"/>
          </a:p>
          <a:p>
            <a:r>
              <a:rPr lang="en-US" dirty="0"/>
              <a:t>        print(</a:t>
            </a:r>
            <a:r>
              <a:rPr lang="en-US" dirty="0" err="1"/>
              <a:t>Test.a</a:t>
            </a:r>
            <a:r>
              <a:rPr lang="en-US" dirty="0"/>
              <a:t>)</a:t>
            </a:r>
            <a:endParaRPr lang="en-US" dirty="0"/>
          </a:p>
          <a:p>
            <a:r>
              <a:rPr lang="en-US" dirty="0"/>
              <a:t>        return</a:t>
            </a:r>
            <a:endParaRPr lang="en-US" dirty="0"/>
          </a:p>
          <a:p>
            <a:endParaRPr lang="en-US" dirty="0"/>
          </a:p>
          <a:p>
            <a:r>
              <a:rPr lang="en-US" dirty="0" err="1"/>
              <a:t>Test.m</a:t>
            </a:r>
            <a:r>
              <a:rPr lang="en-US" dirty="0"/>
              <a:t>()</a:t>
            </a:r>
            <a:endParaRPr lang="en-US" dirty="0"/>
          </a:p>
          <a:p>
            <a:r>
              <a:rPr lang="en-US" dirty="0"/>
              <a:t>print(a)</a:t>
            </a:r>
            <a:endParaRPr lang="en-US" dirty="0"/>
          </a:p>
          <a:p>
            <a:r>
              <a:rPr lang="en-US" dirty="0"/>
              <a:t>print(</a:t>
            </a:r>
            <a:r>
              <a:rPr lang="en-US" dirty="0" err="1"/>
              <a:t>Test.a</a:t>
            </a:r>
            <a:r>
              <a:rPr lang="en-US" dirty="0"/>
              <a:t>)</a:t>
            </a:r>
            <a:endParaRPr lang="en-US" dirty="0"/>
          </a:p>
          <a:p>
            <a:endParaRPr lang="en-IN" dirty="0"/>
          </a:p>
        </p:txBody>
      </p:sp>
      <p:sp>
        <p:nvSpPr>
          <p:cNvPr id="3" name="TextBox 2"/>
          <p:cNvSpPr txBox="1"/>
          <p:nvPr/>
        </p:nvSpPr>
        <p:spPr>
          <a:xfrm>
            <a:off x="4662152" y="3129566"/>
            <a:ext cx="7290907" cy="2862322"/>
          </a:xfrm>
          <a:prstGeom prst="rect">
            <a:avLst/>
          </a:prstGeom>
          <a:noFill/>
        </p:spPr>
        <p:txBody>
          <a:bodyPr wrap="none" rtlCol="0">
            <a:spAutoFit/>
          </a:bodyPr>
          <a:lstStyle/>
          <a:p>
            <a:r>
              <a:rPr lang="en-US" dirty="0"/>
              <a:t>#Parameter(local variable) and class level variable can have the same name:</a:t>
            </a:r>
            <a:endParaRPr lang="en-US" dirty="0"/>
          </a:p>
          <a:p>
            <a:r>
              <a:rPr lang="en-US" dirty="0"/>
              <a:t>class Test:</a:t>
            </a:r>
            <a:endParaRPr lang="en-US" dirty="0"/>
          </a:p>
          <a:p>
            <a:r>
              <a:rPr lang="en-US" dirty="0"/>
              <a:t>    a=10</a:t>
            </a:r>
            <a:endParaRPr lang="en-US" dirty="0"/>
          </a:p>
          <a:p>
            <a:r>
              <a:rPr lang="en-US" dirty="0"/>
              <a:t>    </a:t>
            </a:r>
            <a:r>
              <a:rPr lang="en-US" dirty="0" err="1"/>
              <a:t>def</a:t>
            </a:r>
            <a:r>
              <a:rPr lang="en-US" dirty="0"/>
              <a:t> m(a):</a:t>
            </a:r>
            <a:endParaRPr lang="en-US" dirty="0"/>
          </a:p>
          <a:p>
            <a:r>
              <a:rPr lang="en-US" dirty="0"/>
              <a:t>        print(a)</a:t>
            </a:r>
            <a:endParaRPr lang="en-US" dirty="0"/>
          </a:p>
          <a:p>
            <a:r>
              <a:rPr lang="en-US" dirty="0"/>
              <a:t>        </a:t>
            </a:r>
            <a:r>
              <a:rPr lang="en-US" dirty="0" err="1"/>
              <a:t>Test.a</a:t>
            </a:r>
            <a:r>
              <a:rPr lang="en-US" dirty="0"/>
              <a:t> += a</a:t>
            </a:r>
            <a:endParaRPr lang="en-US" dirty="0"/>
          </a:p>
          <a:p>
            <a:r>
              <a:rPr lang="en-US" dirty="0"/>
              <a:t>        return</a:t>
            </a:r>
            <a:endParaRPr lang="en-US" dirty="0"/>
          </a:p>
          <a:p>
            <a:endParaRPr lang="en-US" dirty="0"/>
          </a:p>
          <a:p>
            <a:r>
              <a:rPr lang="en-US" dirty="0" err="1"/>
              <a:t>Test.m</a:t>
            </a:r>
            <a:r>
              <a:rPr lang="en-US" dirty="0"/>
              <a:t>(20)</a:t>
            </a:r>
            <a:endParaRPr lang="en-US" dirty="0"/>
          </a:p>
          <a:p>
            <a:r>
              <a:rPr lang="en-US" dirty="0"/>
              <a:t>print(</a:t>
            </a:r>
            <a:r>
              <a:rPr lang="en-US" dirty="0" err="1"/>
              <a:t>Test.a</a:t>
            </a:r>
            <a:r>
              <a:rPr lang="en-US" dirty="0"/>
              <a:t>)</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3037" y="1339403"/>
            <a:ext cx="6571351" cy="3416320"/>
          </a:xfrm>
          <a:prstGeom prst="rect">
            <a:avLst/>
          </a:prstGeom>
          <a:noFill/>
        </p:spPr>
        <p:txBody>
          <a:bodyPr wrap="none" rtlCol="0">
            <a:spAutoFit/>
          </a:bodyPr>
          <a:lstStyle/>
          <a:p>
            <a:r>
              <a:rPr lang="en-US" dirty="0"/>
              <a:t>#Global variable and function parameter should not match:</a:t>
            </a:r>
            <a:endParaRPr lang="en-US" dirty="0"/>
          </a:p>
          <a:p>
            <a:r>
              <a:rPr lang="en-US" dirty="0"/>
              <a:t>a=10</a:t>
            </a:r>
            <a:endParaRPr lang="en-US" dirty="0"/>
          </a:p>
          <a:p>
            <a:r>
              <a:rPr lang="en-US" dirty="0"/>
              <a:t>class Test:</a:t>
            </a:r>
            <a:endParaRPr lang="en-US" dirty="0"/>
          </a:p>
          <a:p>
            <a:r>
              <a:rPr lang="en-US" dirty="0"/>
              <a:t>    </a:t>
            </a:r>
            <a:r>
              <a:rPr lang="en-US" dirty="0" err="1"/>
              <a:t>def</a:t>
            </a:r>
            <a:r>
              <a:rPr lang="en-US" dirty="0"/>
              <a:t> m(a):</a:t>
            </a:r>
            <a:endParaRPr lang="en-US" dirty="0"/>
          </a:p>
          <a:p>
            <a:r>
              <a:rPr lang="en-US" dirty="0"/>
              <a:t>        global a # error : parameter name match with global variable 'a'</a:t>
            </a:r>
            <a:endParaRPr lang="en-US" dirty="0"/>
          </a:p>
          <a:p>
            <a:r>
              <a:rPr lang="en-US" dirty="0"/>
              <a:t>        print(a)</a:t>
            </a:r>
            <a:endParaRPr lang="en-US" dirty="0"/>
          </a:p>
          <a:p>
            <a:r>
              <a:rPr lang="en-US" dirty="0"/>
              <a:t>        a=a+30</a:t>
            </a:r>
            <a:endParaRPr lang="en-US" dirty="0"/>
          </a:p>
          <a:p>
            <a:r>
              <a:rPr lang="en-US" dirty="0"/>
              <a:t>        return</a:t>
            </a:r>
            <a:endParaRPr lang="en-US" dirty="0"/>
          </a:p>
          <a:p>
            <a:endParaRPr lang="en-US" dirty="0"/>
          </a:p>
          <a:p>
            <a:r>
              <a:rPr lang="en-US" dirty="0" err="1"/>
              <a:t>Test.m</a:t>
            </a:r>
            <a:r>
              <a:rPr lang="en-US" dirty="0"/>
              <a:t>(20)</a:t>
            </a:r>
            <a:endParaRPr lang="en-US" dirty="0"/>
          </a:p>
          <a:p>
            <a:r>
              <a:rPr lang="en-US" dirty="0"/>
              <a:t>print(a)</a:t>
            </a:r>
            <a:endParaRPr lang="en-US" dirty="0"/>
          </a:p>
          <a:p>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4248" y="1481070"/>
            <a:ext cx="7964681" cy="1200329"/>
          </a:xfrm>
          <a:prstGeom prst="rect">
            <a:avLst/>
          </a:prstGeom>
          <a:noFill/>
        </p:spPr>
        <p:txBody>
          <a:bodyPr wrap="none" rtlCol="0">
            <a:spAutoFit/>
          </a:bodyPr>
          <a:lstStyle/>
          <a:p>
            <a:r>
              <a:rPr lang="en-US" dirty="0"/>
              <a:t>Object level members:</a:t>
            </a:r>
            <a:endParaRPr lang="en-US" dirty="0"/>
          </a:p>
          <a:p>
            <a:r>
              <a:rPr lang="en-US" dirty="0"/>
              <a:t>	Object level members are specific to object.</a:t>
            </a:r>
            <a:endParaRPr lang="en-US" dirty="0"/>
          </a:p>
          <a:p>
            <a:r>
              <a:rPr lang="en-US" dirty="0"/>
              <a:t>	These variables get memory allocation </a:t>
            </a:r>
            <a:r>
              <a:rPr lang="en-US" dirty="0" err="1"/>
              <a:t>everytime</a:t>
            </a:r>
            <a:r>
              <a:rPr lang="en-US" dirty="0"/>
              <a:t> when we create object.</a:t>
            </a:r>
            <a:endParaRPr lang="en-US" dirty="0"/>
          </a:p>
          <a:p>
            <a:r>
              <a:rPr lang="en-US" dirty="0"/>
              <a:t>	These members need to access using object address.</a:t>
            </a:r>
            <a:endParaRPr lang="en-IN" dirty="0"/>
          </a:p>
        </p:txBody>
      </p:sp>
      <p:sp>
        <p:nvSpPr>
          <p:cNvPr id="3" name="TextBox 2"/>
          <p:cNvSpPr txBox="1"/>
          <p:nvPr/>
        </p:nvSpPr>
        <p:spPr>
          <a:xfrm>
            <a:off x="1043189" y="3464417"/>
            <a:ext cx="2938305" cy="1754326"/>
          </a:xfrm>
          <a:prstGeom prst="rect">
            <a:avLst/>
          </a:prstGeom>
          <a:noFill/>
        </p:spPr>
        <p:txBody>
          <a:bodyPr wrap="none" rtlCol="0">
            <a:spAutoFit/>
          </a:bodyPr>
          <a:lstStyle/>
          <a:p>
            <a:r>
              <a:rPr lang="en-US" dirty="0"/>
              <a:t>#How to create object:</a:t>
            </a:r>
            <a:endParaRPr lang="en-US" dirty="0"/>
          </a:p>
          <a:p>
            <a:r>
              <a:rPr lang="en-US" dirty="0"/>
              <a:t>class Test:</a:t>
            </a:r>
            <a:endParaRPr lang="en-US" dirty="0"/>
          </a:p>
          <a:p>
            <a:r>
              <a:rPr lang="en-US" dirty="0"/>
              <a:t>    pass</a:t>
            </a:r>
            <a:endParaRPr lang="en-US" dirty="0"/>
          </a:p>
          <a:p>
            <a:endParaRPr lang="en-US" dirty="0"/>
          </a:p>
          <a:p>
            <a:r>
              <a:rPr lang="en-US" dirty="0" err="1"/>
              <a:t>obj</a:t>
            </a:r>
            <a:r>
              <a:rPr lang="en-US" dirty="0"/>
              <a:t>=Test()</a:t>
            </a:r>
            <a:endParaRPr lang="en-US" dirty="0"/>
          </a:p>
          <a:p>
            <a:r>
              <a:rPr lang="en-US" dirty="0"/>
              <a:t>print("Object address : ", </a:t>
            </a:r>
            <a:r>
              <a:rPr lang="en-US" dirty="0" err="1"/>
              <a:t>obj</a:t>
            </a:r>
            <a:r>
              <a:rPr lang="en-US" dirty="0"/>
              <a:t>)</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158" y="1519707"/>
            <a:ext cx="4990533" cy="2585323"/>
          </a:xfrm>
          <a:prstGeom prst="rect">
            <a:avLst/>
          </a:prstGeom>
          <a:noFill/>
        </p:spPr>
        <p:txBody>
          <a:bodyPr wrap="none" rtlCol="0">
            <a:spAutoFit/>
          </a:bodyPr>
          <a:lstStyle/>
          <a:p>
            <a:r>
              <a:rPr lang="en-US" dirty="0"/>
              <a:t>#printing Object address using __hash__() method:</a:t>
            </a:r>
            <a:endParaRPr lang="en-US" dirty="0"/>
          </a:p>
          <a:p>
            <a:endParaRPr lang="en-US" dirty="0"/>
          </a:p>
          <a:p>
            <a:r>
              <a:rPr lang="en-US" dirty="0"/>
              <a:t>class Test:</a:t>
            </a:r>
            <a:endParaRPr lang="en-US" dirty="0"/>
          </a:p>
          <a:p>
            <a:r>
              <a:rPr lang="en-US" dirty="0"/>
              <a:t>    pass</a:t>
            </a:r>
            <a:endParaRPr lang="en-US" dirty="0"/>
          </a:p>
          <a:p>
            <a:endParaRPr lang="en-US" dirty="0"/>
          </a:p>
          <a:p>
            <a:r>
              <a:rPr lang="en-US" dirty="0"/>
              <a:t>obj1 = Test()</a:t>
            </a:r>
            <a:endParaRPr lang="en-US" dirty="0"/>
          </a:p>
          <a:p>
            <a:r>
              <a:rPr lang="en-US" dirty="0"/>
              <a:t>obj2 = Test()</a:t>
            </a:r>
            <a:endParaRPr lang="en-US" dirty="0"/>
          </a:p>
          <a:p>
            <a:r>
              <a:rPr lang="en-US" dirty="0"/>
              <a:t>print("Object address : ", obj1.__hash__())</a:t>
            </a:r>
            <a:endParaRPr lang="en-US" dirty="0"/>
          </a:p>
          <a:p>
            <a:r>
              <a:rPr lang="en-US" dirty="0"/>
              <a:t>print("Object address : ", obj2.__hash__())</a:t>
            </a:r>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6" y="1674254"/>
            <a:ext cx="7016793" cy="1200329"/>
          </a:xfrm>
          <a:prstGeom prst="rect">
            <a:avLst/>
          </a:prstGeom>
          <a:noFill/>
        </p:spPr>
        <p:txBody>
          <a:bodyPr wrap="none" rtlCol="0">
            <a:spAutoFit/>
          </a:bodyPr>
          <a:lstStyle/>
          <a:p>
            <a:r>
              <a:rPr lang="en-US" dirty="0"/>
              <a:t>Object level method:</a:t>
            </a:r>
            <a:endParaRPr lang="en-US" dirty="0"/>
          </a:p>
          <a:p>
            <a:r>
              <a:rPr lang="en-US" dirty="0"/>
              <a:t>	Object level methods must be defined using an argument(self).</a:t>
            </a:r>
            <a:endParaRPr lang="en-US" dirty="0"/>
          </a:p>
          <a:p>
            <a:r>
              <a:rPr lang="en-US" dirty="0"/>
              <a:t>	'self' variable holds the object address.</a:t>
            </a:r>
            <a:endParaRPr lang="en-US" dirty="0"/>
          </a:p>
          <a:p>
            <a:r>
              <a:rPr lang="en-US" dirty="0"/>
              <a:t>	Using 'self', we can access object members from that function.</a:t>
            </a:r>
            <a:endParaRPr lang="en-IN" dirty="0"/>
          </a:p>
        </p:txBody>
      </p:sp>
      <p:sp>
        <p:nvSpPr>
          <p:cNvPr id="3" name="TextBox 2"/>
          <p:cNvSpPr txBox="1"/>
          <p:nvPr/>
        </p:nvSpPr>
        <p:spPr>
          <a:xfrm>
            <a:off x="862885" y="3735619"/>
            <a:ext cx="3289362" cy="2308324"/>
          </a:xfrm>
          <a:prstGeom prst="rect">
            <a:avLst/>
          </a:prstGeom>
          <a:noFill/>
        </p:spPr>
        <p:txBody>
          <a:bodyPr wrap="none" rtlCol="0">
            <a:spAutoFit/>
          </a:bodyPr>
          <a:lstStyle/>
          <a:p>
            <a:r>
              <a:rPr lang="en-US" dirty="0"/>
              <a:t>class Test:</a:t>
            </a:r>
            <a:endParaRPr lang="en-US" dirty="0"/>
          </a:p>
          <a:p>
            <a:r>
              <a:rPr lang="en-US" dirty="0"/>
              <a:t>    </a:t>
            </a:r>
            <a:r>
              <a:rPr lang="en-US" dirty="0" err="1"/>
              <a:t>def</a:t>
            </a:r>
            <a:r>
              <a:rPr lang="en-US" dirty="0"/>
              <a:t> m(self):</a:t>
            </a:r>
            <a:endParaRPr lang="en-US" dirty="0"/>
          </a:p>
          <a:p>
            <a:r>
              <a:rPr lang="en-US" dirty="0"/>
              <a:t>        print("Object level method")</a:t>
            </a:r>
            <a:endParaRPr lang="en-US" dirty="0"/>
          </a:p>
          <a:p>
            <a:r>
              <a:rPr lang="en-US" dirty="0"/>
              <a:t>        return</a:t>
            </a:r>
            <a:endParaRPr lang="en-US" dirty="0"/>
          </a:p>
          <a:p>
            <a:endParaRPr lang="en-US" dirty="0"/>
          </a:p>
          <a:p>
            <a:r>
              <a:rPr lang="en-US" dirty="0" err="1"/>
              <a:t>obj</a:t>
            </a:r>
            <a:r>
              <a:rPr lang="en-US" dirty="0"/>
              <a:t> = Test()</a:t>
            </a:r>
            <a:endParaRPr lang="en-US" dirty="0"/>
          </a:p>
          <a:p>
            <a:r>
              <a:rPr lang="en-US" dirty="0" err="1"/>
              <a:t>obj.m</a:t>
            </a:r>
            <a:r>
              <a:rPr lang="en-US" dirty="0"/>
              <a:t>()</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3" y="1365160"/>
            <a:ext cx="2010487" cy="461665"/>
          </a:xfrm>
          <a:prstGeom prst="rect">
            <a:avLst/>
          </a:prstGeom>
          <a:noFill/>
        </p:spPr>
        <p:txBody>
          <a:bodyPr wrap="none" rtlCol="0">
            <a:spAutoFit/>
          </a:bodyPr>
          <a:lstStyle/>
          <a:p>
            <a:r>
              <a:rPr lang="en-US" sz="2400" dirty="0"/>
              <a:t>Access modes:</a:t>
            </a:r>
            <a:endParaRPr lang="en-IN" sz="2400" dirty="0"/>
          </a:p>
        </p:txBody>
      </p:sp>
      <p:graphicFrame>
        <p:nvGraphicFramePr>
          <p:cNvPr id="3" name="Table 2"/>
          <p:cNvGraphicFramePr>
            <a:graphicFrameLocks noGrp="1"/>
          </p:cNvGraphicFramePr>
          <p:nvPr/>
        </p:nvGraphicFramePr>
        <p:xfrm>
          <a:off x="1492226" y="2020432"/>
          <a:ext cx="8127999" cy="3977640"/>
        </p:xfrm>
        <a:graphic>
          <a:graphicData uri="http://schemas.openxmlformats.org/drawingml/2006/table">
            <a:tbl>
              <a:tblPr firstRow="1" bandRow="1">
                <a:tableStyleId>{5C22544A-7EE6-4342-B048-85BDC9FD1C3A}</a:tableStyleId>
              </a:tblPr>
              <a:tblGrid>
                <a:gridCol w="1202181"/>
                <a:gridCol w="1094704"/>
                <a:gridCol w="5831114"/>
              </a:tblGrid>
              <a:tr h="370840">
                <a:tc>
                  <a:txBody>
                    <a:bodyPr/>
                    <a:lstStyle/>
                    <a:p>
                      <a:r>
                        <a:rPr lang="en-US" dirty="0"/>
                        <a:t>S.NO</a:t>
                      </a:r>
                      <a:endParaRPr lang="en-IN" dirty="0"/>
                    </a:p>
                  </a:txBody>
                  <a:tcPr/>
                </a:tc>
                <a:tc>
                  <a:txBody>
                    <a:bodyPr/>
                    <a:lstStyle/>
                    <a:p>
                      <a:r>
                        <a:rPr lang="en-US" dirty="0"/>
                        <a:t>Mode</a:t>
                      </a:r>
                      <a:endParaRPr lang="en-IN" dirty="0"/>
                    </a:p>
                  </a:txBody>
                  <a:tcPr/>
                </a:tc>
                <a:tc>
                  <a:txBody>
                    <a:bodyPr/>
                    <a:lstStyle/>
                    <a:p>
                      <a:r>
                        <a:rPr lang="en-US" dirty="0"/>
                        <a:t>Description</a:t>
                      </a:r>
                      <a:endParaRPr lang="en-IN" dirty="0"/>
                    </a:p>
                  </a:txBody>
                  <a:tcPr/>
                </a:tc>
              </a:tr>
              <a:tr h="370840">
                <a:tc>
                  <a:txBody>
                    <a:bodyPr/>
                    <a:lstStyle/>
                    <a:p>
                      <a:r>
                        <a:rPr lang="en-US" dirty="0"/>
                        <a:t>1</a:t>
                      </a:r>
                      <a:endParaRPr lang="en-IN" dirty="0"/>
                    </a:p>
                  </a:txBody>
                  <a:tcPr/>
                </a:tc>
                <a:tc>
                  <a:txBody>
                    <a:bodyPr/>
                    <a:lstStyle/>
                    <a:p>
                      <a:r>
                        <a:rPr lang="en-US" dirty="0"/>
                        <a:t>r</a:t>
                      </a:r>
                      <a:endParaRPr lang="en-IN" dirty="0"/>
                    </a:p>
                  </a:txBody>
                  <a:tcPr/>
                </a:tc>
                <a:tc>
                  <a:txBody>
                    <a:bodyPr/>
                    <a:lstStyle/>
                    <a:p>
                      <a:r>
                        <a:rPr lang="en-US" dirty="0"/>
                        <a:t>Opens a file for reading only</a:t>
                      </a:r>
                      <a:endParaRPr lang="en-IN" dirty="0"/>
                    </a:p>
                  </a:txBody>
                  <a:tcPr/>
                </a:tc>
              </a:tr>
              <a:tr h="370840">
                <a:tc>
                  <a:txBody>
                    <a:bodyPr/>
                    <a:lstStyle/>
                    <a:p>
                      <a:r>
                        <a:rPr lang="en-US" dirty="0"/>
                        <a:t>2</a:t>
                      </a:r>
                      <a:endParaRPr lang="en-IN" dirty="0"/>
                    </a:p>
                  </a:txBody>
                  <a:tcPr/>
                </a:tc>
                <a:tc>
                  <a:txBody>
                    <a:bodyPr/>
                    <a:lstStyle/>
                    <a:p>
                      <a:r>
                        <a:rPr lang="en-US" dirty="0"/>
                        <a:t>‘b’</a:t>
                      </a:r>
                      <a:endParaRPr lang="en-IN" dirty="0"/>
                    </a:p>
                  </a:txBody>
                  <a:tcPr/>
                </a:tc>
                <a:tc>
                  <a:txBody>
                    <a:bodyPr/>
                    <a:lstStyle/>
                    <a:p>
                      <a:r>
                        <a:rPr lang="en-US" dirty="0"/>
                        <a:t>Open in binary mode</a:t>
                      </a:r>
                      <a:endParaRPr lang="en-IN" dirty="0"/>
                    </a:p>
                  </a:txBody>
                  <a:tcPr/>
                </a:tc>
              </a:tr>
              <a:tr h="370840">
                <a:tc>
                  <a:txBody>
                    <a:bodyPr/>
                    <a:lstStyle/>
                    <a:p>
                      <a:r>
                        <a:rPr lang="en-US" dirty="0"/>
                        <a:t>3</a:t>
                      </a:r>
                      <a:endParaRPr lang="en-IN" dirty="0"/>
                    </a:p>
                  </a:txBody>
                  <a:tcPr/>
                </a:tc>
                <a:tc>
                  <a:txBody>
                    <a:bodyPr/>
                    <a:lstStyle/>
                    <a:p>
                      <a:r>
                        <a:rPr lang="en-US" dirty="0"/>
                        <a:t>r+</a:t>
                      </a:r>
                      <a:endParaRPr lang="en-IN" dirty="0"/>
                    </a:p>
                  </a:txBody>
                  <a:tcPr/>
                </a:tc>
                <a:tc>
                  <a:txBody>
                    <a:bodyPr/>
                    <a:lstStyle/>
                    <a:p>
                      <a:r>
                        <a:rPr lang="en-US" dirty="0"/>
                        <a:t>Opens a file for both reading and writing</a:t>
                      </a:r>
                      <a:endParaRPr lang="en-IN" dirty="0"/>
                    </a:p>
                  </a:txBody>
                  <a:tcPr/>
                </a:tc>
              </a:tr>
              <a:tr h="370840">
                <a:tc>
                  <a:txBody>
                    <a:bodyPr/>
                    <a:lstStyle/>
                    <a:p>
                      <a:r>
                        <a:rPr lang="en-US" dirty="0"/>
                        <a:t>4</a:t>
                      </a:r>
                      <a:endParaRPr lang="en-IN" dirty="0"/>
                    </a:p>
                  </a:txBody>
                  <a:tcPr/>
                </a:tc>
                <a:tc>
                  <a:txBody>
                    <a:bodyPr/>
                    <a:lstStyle/>
                    <a:p>
                      <a:r>
                        <a:rPr lang="en-US" dirty="0" err="1"/>
                        <a:t>rb</a:t>
                      </a:r>
                      <a:r>
                        <a:rPr lang="en-US" dirty="0"/>
                        <a:t>+</a:t>
                      </a:r>
                      <a:endParaRPr lang="en-IN" dirty="0"/>
                    </a:p>
                  </a:txBody>
                  <a:tcPr/>
                </a:tc>
                <a:tc>
                  <a:txBody>
                    <a:bodyPr/>
                    <a:lstStyle/>
                    <a:p>
                      <a:r>
                        <a:rPr lang="en-US" dirty="0"/>
                        <a:t>Opens a file for both reading and writing in binary format</a:t>
                      </a:r>
                      <a:endParaRPr lang="en-IN" dirty="0"/>
                    </a:p>
                  </a:txBody>
                  <a:tcPr/>
                </a:tc>
              </a:tr>
              <a:tr h="370840">
                <a:tc>
                  <a:txBody>
                    <a:bodyPr/>
                    <a:lstStyle/>
                    <a:p>
                      <a:r>
                        <a:rPr lang="en-US" dirty="0"/>
                        <a:t>5</a:t>
                      </a:r>
                      <a:endParaRPr lang="en-IN" dirty="0"/>
                    </a:p>
                  </a:txBody>
                  <a:tcPr/>
                </a:tc>
                <a:tc>
                  <a:txBody>
                    <a:bodyPr/>
                    <a:lstStyle/>
                    <a:p>
                      <a:r>
                        <a:rPr lang="en-US" dirty="0"/>
                        <a:t>w</a:t>
                      </a:r>
                      <a:endParaRPr lang="en-IN" dirty="0"/>
                    </a:p>
                  </a:txBody>
                  <a:tcPr/>
                </a:tc>
                <a:tc>
                  <a:txBody>
                    <a:bodyPr/>
                    <a:lstStyle/>
                    <a:p>
                      <a:r>
                        <a:rPr lang="en-US" dirty="0"/>
                        <a:t>Opens a file for writing only</a:t>
                      </a:r>
                      <a:endParaRPr lang="en-IN" dirty="0"/>
                    </a:p>
                  </a:txBody>
                  <a:tcPr/>
                </a:tc>
              </a:tr>
              <a:tr h="370840">
                <a:tc>
                  <a:txBody>
                    <a:bodyPr/>
                    <a:lstStyle/>
                    <a:p>
                      <a:r>
                        <a:rPr lang="en-US" dirty="0"/>
                        <a:t>6</a:t>
                      </a:r>
                      <a:endParaRPr lang="en-IN" dirty="0"/>
                    </a:p>
                  </a:txBody>
                  <a:tcPr/>
                </a:tc>
                <a:tc>
                  <a:txBody>
                    <a:bodyPr/>
                    <a:lstStyle/>
                    <a:p>
                      <a:r>
                        <a:rPr lang="en-US" dirty="0"/>
                        <a:t>a</a:t>
                      </a:r>
                      <a:endParaRPr lang="en-IN" dirty="0"/>
                    </a:p>
                  </a:txBody>
                  <a:tcPr/>
                </a:tc>
                <a:tc>
                  <a:txBody>
                    <a:bodyPr/>
                    <a:lstStyle/>
                    <a:p>
                      <a:r>
                        <a:rPr lang="en-US" dirty="0"/>
                        <a:t>Opens a file for appending</a:t>
                      </a:r>
                      <a:endParaRPr lang="en-IN" dirty="0"/>
                    </a:p>
                  </a:txBody>
                  <a:tcPr/>
                </a:tc>
              </a:tr>
              <a:tr h="370840">
                <a:tc>
                  <a:txBody>
                    <a:bodyPr/>
                    <a:lstStyle/>
                    <a:p>
                      <a:r>
                        <a:rPr lang="en-US" dirty="0"/>
                        <a:t>7</a:t>
                      </a:r>
                      <a:endParaRPr lang="en-IN" dirty="0"/>
                    </a:p>
                  </a:txBody>
                  <a:tcPr/>
                </a:tc>
                <a:tc>
                  <a:txBody>
                    <a:bodyPr/>
                    <a:lstStyle/>
                    <a:p>
                      <a:r>
                        <a:rPr lang="en-US" dirty="0"/>
                        <a:t>a+</a:t>
                      </a:r>
                      <a:endParaRPr lang="en-IN" dirty="0"/>
                    </a:p>
                  </a:txBody>
                  <a:tcPr/>
                </a:tc>
                <a:tc>
                  <a:txBody>
                    <a:bodyPr/>
                    <a:lstStyle/>
                    <a:p>
                      <a:r>
                        <a:rPr lang="en-US" dirty="0"/>
                        <a:t>Opens</a:t>
                      </a:r>
                      <a:r>
                        <a:rPr lang="en-US" baseline="0" dirty="0"/>
                        <a:t> a file for both appending and reading</a:t>
                      </a:r>
                      <a:endParaRPr lang="en-IN" dirty="0"/>
                    </a:p>
                  </a:txBody>
                  <a:tcPr/>
                </a:tc>
              </a:tr>
              <a:tr h="370840">
                <a:tc>
                  <a:txBody>
                    <a:bodyPr/>
                    <a:lstStyle/>
                    <a:p>
                      <a:r>
                        <a:rPr lang="en-US" dirty="0"/>
                        <a:t>8</a:t>
                      </a:r>
                      <a:endParaRPr lang="en-IN" dirty="0"/>
                    </a:p>
                  </a:txBody>
                  <a:tcPr/>
                </a:tc>
                <a:tc>
                  <a:txBody>
                    <a:bodyPr/>
                    <a:lstStyle/>
                    <a:p>
                      <a:r>
                        <a:rPr lang="en-US" dirty="0"/>
                        <a:t>‘t’</a:t>
                      </a:r>
                      <a:endParaRPr lang="en-IN" dirty="0"/>
                    </a:p>
                  </a:txBody>
                  <a:tcPr/>
                </a:tc>
                <a:tc>
                  <a:txBody>
                    <a:bodyPr/>
                    <a:lstStyle/>
                    <a:p>
                      <a:r>
                        <a:rPr lang="en-US" dirty="0"/>
                        <a:t>Open in text mode</a:t>
                      </a:r>
                      <a:r>
                        <a:rPr lang="en-US" baseline="0" dirty="0"/>
                        <a:t> (default)</a:t>
                      </a:r>
                      <a:endParaRPr lang="en-IN" dirty="0"/>
                    </a:p>
                  </a:txBody>
                  <a:tcPr/>
                </a:tc>
              </a:tr>
              <a:tr h="370840">
                <a:tc>
                  <a:txBody>
                    <a:bodyPr/>
                    <a:lstStyle/>
                    <a:p>
                      <a:r>
                        <a:rPr lang="en-US" dirty="0"/>
                        <a:t>9</a:t>
                      </a:r>
                      <a:endParaRPr lang="en-IN" dirty="0"/>
                    </a:p>
                  </a:txBody>
                  <a:tcPr/>
                </a:tc>
                <a:tc>
                  <a:txBody>
                    <a:bodyPr/>
                    <a:lstStyle/>
                    <a:p>
                      <a:r>
                        <a:rPr lang="en-US" dirty="0"/>
                        <a:t>x</a:t>
                      </a:r>
                      <a:endParaRPr lang="en-IN" dirty="0"/>
                    </a:p>
                  </a:txBody>
                  <a:tcPr/>
                </a:tc>
                <a:tc>
                  <a:txBody>
                    <a:bodyPr/>
                    <a:lstStyle/>
                    <a:p>
                      <a:r>
                        <a:rPr lang="en-US" dirty="0"/>
                        <a:t>Opens a file for exclusive</a:t>
                      </a:r>
                      <a:r>
                        <a:rPr lang="en-US" baseline="0" dirty="0"/>
                        <a:t> creation. If file already exists, this operation fails</a:t>
                      </a:r>
                      <a:endParaRPr lang="en-IN" dirty="0"/>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1159099"/>
            <a:ext cx="4394986" cy="2585323"/>
          </a:xfrm>
          <a:prstGeom prst="rect">
            <a:avLst/>
          </a:prstGeom>
          <a:noFill/>
        </p:spPr>
        <p:txBody>
          <a:bodyPr wrap="none" rtlCol="0">
            <a:spAutoFit/>
          </a:bodyPr>
          <a:lstStyle/>
          <a:p>
            <a:r>
              <a:rPr lang="en-US" dirty="0"/>
              <a:t>#Printing object address using 'self' keyword.</a:t>
            </a:r>
            <a:endParaRPr lang="en-US" dirty="0"/>
          </a:p>
          <a:p>
            <a:r>
              <a:rPr lang="en-US" dirty="0"/>
              <a:t>class Test:</a:t>
            </a:r>
            <a:endParaRPr lang="en-US" dirty="0"/>
          </a:p>
          <a:p>
            <a:r>
              <a:rPr lang="en-US" dirty="0"/>
              <a:t>    </a:t>
            </a:r>
            <a:r>
              <a:rPr lang="en-US" dirty="0" err="1"/>
              <a:t>def</a:t>
            </a:r>
            <a:r>
              <a:rPr lang="en-US" dirty="0"/>
              <a:t> fun(self):</a:t>
            </a:r>
            <a:endParaRPr lang="en-US" dirty="0"/>
          </a:p>
          <a:p>
            <a:r>
              <a:rPr lang="en-US" dirty="0"/>
              <a:t>        print("Object address : ", self)</a:t>
            </a:r>
            <a:endParaRPr lang="en-US" dirty="0"/>
          </a:p>
          <a:p>
            <a:r>
              <a:rPr lang="en-US" dirty="0"/>
              <a:t>        return    </a:t>
            </a:r>
            <a:endParaRPr lang="en-US" dirty="0"/>
          </a:p>
          <a:p>
            <a:endParaRPr lang="en-US" dirty="0"/>
          </a:p>
          <a:p>
            <a:r>
              <a:rPr lang="en-US" dirty="0" err="1"/>
              <a:t>obj</a:t>
            </a:r>
            <a:r>
              <a:rPr lang="en-US" dirty="0"/>
              <a:t>=Test()</a:t>
            </a:r>
            <a:endParaRPr lang="en-US" dirty="0"/>
          </a:p>
          <a:p>
            <a:r>
              <a:rPr lang="en-US" dirty="0" err="1"/>
              <a:t>obj.fun</a:t>
            </a:r>
            <a:r>
              <a:rPr lang="en-US" dirty="0"/>
              <a:t>()</a:t>
            </a:r>
            <a:endParaRPr lang="en-US" dirty="0"/>
          </a:p>
          <a:p>
            <a:endParaRPr lang="en-IN" dirty="0"/>
          </a:p>
        </p:txBody>
      </p:sp>
      <p:sp>
        <p:nvSpPr>
          <p:cNvPr id="3" name="TextBox 2"/>
          <p:cNvSpPr txBox="1"/>
          <p:nvPr/>
        </p:nvSpPr>
        <p:spPr>
          <a:xfrm>
            <a:off x="6284890" y="3142445"/>
            <a:ext cx="3741345" cy="2585323"/>
          </a:xfrm>
          <a:prstGeom prst="rect">
            <a:avLst/>
          </a:prstGeom>
          <a:noFill/>
        </p:spPr>
        <p:txBody>
          <a:bodyPr wrap="none" rtlCol="0">
            <a:spAutoFit/>
          </a:bodyPr>
          <a:lstStyle/>
          <a:p>
            <a:r>
              <a:rPr lang="en-US" dirty="0"/>
              <a:t>#'self' is optional but recommended.</a:t>
            </a:r>
            <a:endParaRPr lang="en-US" dirty="0"/>
          </a:p>
          <a:p>
            <a:r>
              <a:rPr lang="en-US" dirty="0"/>
              <a:t>class Test:</a:t>
            </a:r>
            <a:endParaRPr lang="en-US" dirty="0"/>
          </a:p>
          <a:p>
            <a:r>
              <a:rPr lang="en-US" dirty="0"/>
              <a:t>    </a:t>
            </a:r>
            <a:r>
              <a:rPr lang="en-US" dirty="0" err="1"/>
              <a:t>def</a:t>
            </a:r>
            <a:r>
              <a:rPr lang="en-US" dirty="0"/>
              <a:t> fun(</a:t>
            </a:r>
            <a:r>
              <a:rPr lang="en-US" dirty="0" err="1"/>
              <a:t>obj_ref</a:t>
            </a:r>
            <a:r>
              <a:rPr lang="en-US" dirty="0"/>
              <a:t>):</a:t>
            </a:r>
            <a:endParaRPr lang="en-US" dirty="0"/>
          </a:p>
          <a:p>
            <a:r>
              <a:rPr lang="en-US" dirty="0"/>
              <a:t>        print("Object address : ", </a:t>
            </a:r>
            <a:r>
              <a:rPr lang="en-US" dirty="0" err="1"/>
              <a:t>obj_ref</a:t>
            </a:r>
            <a:r>
              <a:rPr lang="en-US" dirty="0"/>
              <a:t>)</a:t>
            </a:r>
            <a:endParaRPr lang="en-US" dirty="0"/>
          </a:p>
          <a:p>
            <a:r>
              <a:rPr lang="en-US" dirty="0"/>
              <a:t>        return    </a:t>
            </a:r>
            <a:endParaRPr lang="en-US" dirty="0"/>
          </a:p>
          <a:p>
            <a:endParaRPr lang="en-US" dirty="0"/>
          </a:p>
          <a:p>
            <a:r>
              <a:rPr lang="en-US" dirty="0" err="1"/>
              <a:t>obj</a:t>
            </a:r>
            <a:r>
              <a:rPr lang="en-US" dirty="0"/>
              <a:t>=Test()</a:t>
            </a:r>
            <a:endParaRPr lang="en-US" dirty="0"/>
          </a:p>
          <a:p>
            <a:r>
              <a:rPr lang="en-US" dirty="0" err="1"/>
              <a:t>obj.fun</a:t>
            </a:r>
            <a:r>
              <a:rPr lang="en-US" dirty="0"/>
              <a:t>()</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1339403"/>
            <a:ext cx="5539080" cy="1200329"/>
          </a:xfrm>
          <a:prstGeom prst="rect">
            <a:avLst/>
          </a:prstGeom>
          <a:noFill/>
        </p:spPr>
        <p:txBody>
          <a:bodyPr wrap="none" rtlCol="0">
            <a:spAutoFit/>
          </a:bodyPr>
          <a:lstStyle/>
          <a:p>
            <a:r>
              <a:rPr lang="en-US" dirty="0"/>
              <a:t>Object level variable:</a:t>
            </a:r>
            <a:endParaRPr lang="en-US" dirty="0"/>
          </a:p>
          <a:p>
            <a:r>
              <a:rPr lang="en-US" dirty="0"/>
              <a:t>	Belongs to object</a:t>
            </a:r>
            <a:endParaRPr lang="en-US" dirty="0"/>
          </a:p>
          <a:p>
            <a:r>
              <a:rPr lang="en-US" dirty="0"/>
              <a:t>	Get memory </a:t>
            </a:r>
            <a:r>
              <a:rPr lang="en-US" dirty="0" err="1"/>
              <a:t>everytime</a:t>
            </a:r>
            <a:r>
              <a:rPr lang="en-US" dirty="0"/>
              <a:t> when we create object.</a:t>
            </a:r>
            <a:endParaRPr lang="en-US" dirty="0"/>
          </a:p>
          <a:p>
            <a:r>
              <a:rPr lang="en-US" dirty="0"/>
              <a:t>	Need to initialize using constructor.</a:t>
            </a:r>
            <a:endParaRPr lang="en-IN" dirty="0"/>
          </a:p>
        </p:txBody>
      </p:sp>
      <p:sp>
        <p:nvSpPr>
          <p:cNvPr id="3" name="TextBox 2"/>
          <p:cNvSpPr txBox="1"/>
          <p:nvPr/>
        </p:nvSpPr>
        <p:spPr>
          <a:xfrm>
            <a:off x="862885" y="3284113"/>
            <a:ext cx="2320764" cy="2308324"/>
          </a:xfrm>
          <a:prstGeom prst="rect">
            <a:avLst/>
          </a:prstGeom>
          <a:noFill/>
        </p:spPr>
        <p:txBody>
          <a:bodyPr wrap="none" rtlCol="0">
            <a:spAutoFit/>
          </a:bodyPr>
          <a:lstStyle/>
          <a:p>
            <a:r>
              <a:rPr lang="en-US" dirty="0"/>
              <a:t>class Test:</a:t>
            </a:r>
            <a:endParaRPr lang="en-US" dirty="0"/>
          </a:p>
          <a:p>
            <a:r>
              <a:rPr lang="en-US" dirty="0"/>
              <a:t>    </a:t>
            </a:r>
            <a:r>
              <a:rPr lang="en-US" dirty="0" err="1"/>
              <a:t>def</a:t>
            </a:r>
            <a:r>
              <a:rPr lang="en-US" dirty="0"/>
              <a:t> __</a:t>
            </a:r>
            <a:r>
              <a:rPr lang="en-US" dirty="0" err="1"/>
              <a:t>init</a:t>
            </a:r>
            <a:r>
              <a:rPr lang="en-US" dirty="0"/>
              <a:t>__(self, a):</a:t>
            </a:r>
            <a:endParaRPr lang="en-US" dirty="0"/>
          </a:p>
          <a:p>
            <a:r>
              <a:rPr lang="en-US" dirty="0"/>
              <a:t>        </a:t>
            </a:r>
            <a:r>
              <a:rPr lang="en-US" dirty="0" err="1"/>
              <a:t>self.a</a:t>
            </a:r>
            <a:r>
              <a:rPr lang="en-US" dirty="0"/>
              <a:t> = a</a:t>
            </a:r>
            <a:endParaRPr lang="en-US" dirty="0"/>
          </a:p>
          <a:p>
            <a:r>
              <a:rPr lang="en-US" dirty="0"/>
              <a:t>        return</a:t>
            </a:r>
            <a:endParaRPr lang="en-US" dirty="0"/>
          </a:p>
          <a:p>
            <a:endParaRPr lang="en-US" dirty="0"/>
          </a:p>
          <a:p>
            <a:r>
              <a:rPr lang="en-US" dirty="0" err="1"/>
              <a:t>obj</a:t>
            </a:r>
            <a:r>
              <a:rPr lang="en-US" dirty="0"/>
              <a:t> = Test(10)</a:t>
            </a:r>
            <a:endParaRPr lang="en-US" dirty="0"/>
          </a:p>
          <a:p>
            <a:r>
              <a:rPr lang="en-US" dirty="0"/>
              <a:t>print("a value : ",</a:t>
            </a:r>
            <a:r>
              <a:rPr lang="en-US" dirty="0" err="1"/>
              <a:t>obj.a</a:t>
            </a:r>
            <a:r>
              <a:rPr lang="en-US" dirty="0"/>
              <a:t>)</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369" y="1468192"/>
            <a:ext cx="7797969" cy="3693319"/>
          </a:xfrm>
          <a:prstGeom prst="rect">
            <a:avLst/>
          </a:prstGeom>
          <a:noFill/>
        </p:spPr>
        <p:txBody>
          <a:bodyPr wrap="none" rtlCol="0">
            <a:spAutoFit/>
          </a:bodyPr>
          <a:lstStyle/>
          <a:p>
            <a:r>
              <a:rPr lang="en-US" dirty="0"/>
              <a:t>#Object members need to access from object level functions using 'self' keyword.</a:t>
            </a:r>
            <a:endParaRPr lang="en-US" dirty="0"/>
          </a:p>
          <a:p>
            <a:r>
              <a:rPr lang="en-US" dirty="0"/>
              <a:t>class Test:</a:t>
            </a:r>
            <a:endParaRPr lang="en-US" dirty="0"/>
          </a:p>
          <a:p>
            <a:r>
              <a:rPr lang="en-US" dirty="0"/>
              <a:t>    </a:t>
            </a:r>
            <a:r>
              <a:rPr lang="en-US" dirty="0" err="1"/>
              <a:t>def</a:t>
            </a:r>
            <a:r>
              <a:rPr lang="en-US" dirty="0"/>
              <a:t> __</a:t>
            </a:r>
            <a:r>
              <a:rPr lang="en-US" dirty="0" err="1"/>
              <a:t>init</a:t>
            </a:r>
            <a:r>
              <a:rPr lang="en-US" dirty="0"/>
              <a:t>__(self, a):</a:t>
            </a:r>
            <a:endParaRPr lang="en-US" dirty="0"/>
          </a:p>
          <a:p>
            <a:r>
              <a:rPr lang="en-US" dirty="0"/>
              <a:t>        </a:t>
            </a:r>
            <a:r>
              <a:rPr lang="en-US" dirty="0" err="1"/>
              <a:t>self.a</a:t>
            </a:r>
            <a:r>
              <a:rPr lang="en-US" dirty="0"/>
              <a:t> = a</a:t>
            </a:r>
            <a:endParaRPr lang="en-US" dirty="0"/>
          </a:p>
          <a:p>
            <a:r>
              <a:rPr lang="en-US" dirty="0"/>
              <a:t>        return</a:t>
            </a:r>
            <a:endParaRPr lang="en-US" dirty="0"/>
          </a:p>
          <a:p>
            <a:endParaRPr lang="en-US" dirty="0"/>
          </a:p>
          <a:p>
            <a:r>
              <a:rPr lang="en-US" dirty="0"/>
              <a:t>    </a:t>
            </a:r>
            <a:r>
              <a:rPr lang="en-US" dirty="0" err="1"/>
              <a:t>def</a:t>
            </a:r>
            <a:r>
              <a:rPr lang="en-US" dirty="0"/>
              <a:t> display(self):</a:t>
            </a:r>
            <a:endParaRPr lang="en-US" dirty="0"/>
          </a:p>
          <a:p>
            <a:r>
              <a:rPr lang="en-US" dirty="0"/>
              <a:t>        print("a value : ",</a:t>
            </a:r>
            <a:r>
              <a:rPr lang="en-US" dirty="0" err="1"/>
              <a:t>self.a</a:t>
            </a:r>
            <a:r>
              <a:rPr lang="en-US" dirty="0"/>
              <a:t>)</a:t>
            </a:r>
            <a:endParaRPr lang="en-US" dirty="0"/>
          </a:p>
          <a:p>
            <a:r>
              <a:rPr lang="en-US" dirty="0"/>
              <a:t>        return</a:t>
            </a:r>
            <a:endParaRPr lang="en-US" dirty="0"/>
          </a:p>
          <a:p>
            <a:endParaRPr lang="en-US" dirty="0"/>
          </a:p>
          <a:p>
            <a:r>
              <a:rPr lang="en-US" dirty="0" err="1"/>
              <a:t>obj</a:t>
            </a:r>
            <a:r>
              <a:rPr lang="en-US" dirty="0"/>
              <a:t> = Test(10)</a:t>
            </a:r>
            <a:endParaRPr lang="en-US" dirty="0"/>
          </a:p>
          <a:p>
            <a:r>
              <a:rPr lang="en-US" dirty="0" err="1"/>
              <a:t>obj.display</a:t>
            </a:r>
            <a:r>
              <a:rPr lang="en-US" dirty="0"/>
              <a:t>()</a:t>
            </a:r>
            <a:endParaRPr lang="en-US" dirty="0"/>
          </a:p>
          <a:p>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1094705"/>
            <a:ext cx="4994509" cy="5909310"/>
          </a:xfrm>
          <a:prstGeom prst="rect">
            <a:avLst/>
          </a:prstGeom>
          <a:noFill/>
        </p:spPr>
        <p:txBody>
          <a:bodyPr wrap="none" rtlCol="0">
            <a:spAutoFit/>
          </a:bodyPr>
          <a:lstStyle/>
          <a:p>
            <a:r>
              <a:rPr lang="en-US" dirty="0"/>
              <a:t>'''</a:t>
            </a:r>
            <a:endParaRPr lang="en-US" dirty="0"/>
          </a:p>
          <a:p>
            <a:r>
              <a:rPr lang="en-US" dirty="0"/>
              <a:t>Class level members : Access using class</a:t>
            </a:r>
            <a:endParaRPr lang="en-US" dirty="0"/>
          </a:p>
          <a:p>
            <a:r>
              <a:rPr lang="en-US" dirty="0"/>
              <a:t>Object level members : Access using object address</a:t>
            </a:r>
            <a:endParaRPr lang="en-US" dirty="0"/>
          </a:p>
          <a:p>
            <a:r>
              <a:rPr lang="en-US" dirty="0"/>
              <a:t>Local members : direct access</a:t>
            </a:r>
            <a:endParaRPr lang="en-US" dirty="0"/>
          </a:p>
          <a:p>
            <a:r>
              <a:rPr lang="en-US" dirty="0"/>
              <a:t>'''</a:t>
            </a:r>
            <a:endParaRPr lang="en-US" dirty="0"/>
          </a:p>
          <a:p>
            <a:r>
              <a:rPr lang="en-US" dirty="0"/>
              <a:t>class Test:</a:t>
            </a:r>
            <a:endParaRPr lang="en-US" dirty="0"/>
          </a:p>
          <a:p>
            <a:r>
              <a:rPr lang="en-US" dirty="0"/>
              <a:t>    a=10</a:t>
            </a:r>
            <a:endParaRPr lang="en-US" dirty="0"/>
          </a:p>
          <a:p>
            <a:r>
              <a:rPr lang="en-US" dirty="0"/>
              <a:t>    </a:t>
            </a:r>
            <a:r>
              <a:rPr lang="en-US" dirty="0" err="1"/>
              <a:t>def</a:t>
            </a:r>
            <a:r>
              <a:rPr lang="en-US" dirty="0"/>
              <a:t> __</a:t>
            </a:r>
            <a:r>
              <a:rPr lang="en-US" dirty="0" err="1"/>
              <a:t>init</a:t>
            </a:r>
            <a:r>
              <a:rPr lang="en-US" dirty="0"/>
              <a:t>__(self, a):</a:t>
            </a:r>
            <a:endParaRPr lang="en-US" dirty="0"/>
          </a:p>
          <a:p>
            <a:r>
              <a:rPr lang="en-US" dirty="0"/>
              <a:t>        </a:t>
            </a:r>
            <a:r>
              <a:rPr lang="en-US" dirty="0" err="1"/>
              <a:t>self.a</a:t>
            </a:r>
            <a:r>
              <a:rPr lang="en-US" dirty="0"/>
              <a:t> = a</a:t>
            </a:r>
            <a:endParaRPr lang="en-US" dirty="0"/>
          </a:p>
          <a:p>
            <a:r>
              <a:rPr lang="en-US" dirty="0"/>
              <a:t>        return</a:t>
            </a:r>
            <a:endParaRPr lang="en-US" dirty="0"/>
          </a:p>
          <a:p>
            <a:endParaRPr lang="en-US" dirty="0"/>
          </a:p>
          <a:p>
            <a:r>
              <a:rPr lang="en-US" dirty="0"/>
              <a:t>    </a:t>
            </a:r>
            <a:r>
              <a:rPr lang="en-US" dirty="0" err="1"/>
              <a:t>def</a:t>
            </a:r>
            <a:r>
              <a:rPr lang="en-US" dirty="0"/>
              <a:t> display(self):</a:t>
            </a:r>
            <a:endParaRPr lang="en-US" dirty="0"/>
          </a:p>
          <a:p>
            <a:r>
              <a:rPr lang="en-US" dirty="0"/>
              <a:t>        a=30</a:t>
            </a:r>
            <a:endParaRPr lang="en-US" dirty="0"/>
          </a:p>
          <a:p>
            <a:r>
              <a:rPr lang="en-US" dirty="0"/>
              <a:t>        print("method - a : ",a)</a:t>
            </a:r>
            <a:endParaRPr lang="en-US" dirty="0"/>
          </a:p>
          <a:p>
            <a:r>
              <a:rPr lang="en-US" dirty="0"/>
              <a:t>        print("object - a : ", </a:t>
            </a:r>
            <a:r>
              <a:rPr lang="en-US" dirty="0" err="1"/>
              <a:t>self.a</a:t>
            </a:r>
            <a:r>
              <a:rPr lang="en-US" dirty="0"/>
              <a:t>)</a:t>
            </a:r>
            <a:endParaRPr lang="en-US" dirty="0"/>
          </a:p>
          <a:p>
            <a:r>
              <a:rPr lang="en-US" dirty="0"/>
              <a:t>        print("class - a : ", </a:t>
            </a:r>
            <a:r>
              <a:rPr lang="en-US" dirty="0" err="1"/>
              <a:t>Test.a</a:t>
            </a:r>
            <a:r>
              <a:rPr lang="en-US" dirty="0"/>
              <a:t>)</a:t>
            </a:r>
            <a:endParaRPr lang="en-US" dirty="0"/>
          </a:p>
          <a:p>
            <a:r>
              <a:rPr lang="en-US" dirty="0"/>
              <a:t>        return</a:t>
            </a:r>
            <a:endParaRPr lang="en-US" dirty="0"/>
          </a:p>
          <a:p>
            <a:endParaRPr lang="en-US" dirty="0"/>
          </a:p>
          <a:p>
            <a:r>
              <a:rPr lang="en-US" dirty="0" err="1"/>
              <a:t>obj</a:t>
            </a:r>
            <a:r>
              <a:rPr lang="en-US" dirty="0"/>
              <a:t> = Test(20)</a:t>
            </a:r>
            <a:endParaRPr lang="en-US" dirty="0"/>
          </a:p>
          <a:p>
            <a:r>
              <a:rPr lang="en-US" dirty="0" err="1"/>
              <a:t>obj.display</a:t>
            </a:r>
            <a:r>
              <a:rPr lang="en-US" dirty="0"/>
              <a:t>()</a:t>
            </a:r>
            <a:endParaRPr lang="en-US" dirty="0"/>
          </a:p>
          <a:p>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1481070"/>
            <a:ext cx="6392134" cy="4247317"/>
          </a:xfrm>
          <a:prstGeom prst="rect">
            <a:avLst/>
          </a:prstGeom>
          <a:noFill/>
        </p:spPr>
        <p:txBody>
          <a:bodyPr wrap="none" rtlCol="0">
            <a:spAutoFit/>
          </a:bodyPr>
          <a:lstStyle/>
          <a:p>
            <a:r>
              <a:rPr lang="en-US" dirty="0"/>
              <a:t>#Display address using self keyword and object reference variable:</a:t>
            </a:r>
            <a:endParaRPr lang="en-US" dirty="0"/>
          </a:p>
          <a:p>
            <a:r>
              <a:rPr lang="en-US" dirty="0"/>
              <a:t>class Test:</a:t>
            </a:r>
            <a:endParaRPr lang="en-US" dirty="0"/>
          </a:p>
          <a:p>
            <a:r>
              <a:rPr lang="en-US" dirty="0"/>
              <a:t>    </a:t>
            </a:r>
            <a:r>
              <a:rPr lang="en-US" dirty="0" err="1"/>
              <a:t>def</a:t>
            </a:r>
            <a:r>
              <a:rPr lang="en-US" dirty="0"/>
              <a:t> display(self):</a:t>
            </a:r>
            <a:endParaRPr lang="en-US" dirty="0"/>
          </a:p>
          <a:p>
            <a:r>
              <a:rPr lang="en-US" dirty="0"/>
              <a:t>        print("Address : ",self)</a:t>
            </a:r>
            <a:endParaRPr lang="en-US" dirty="0"/>
          </a:p>
          <a:p>
            <a:r>
              <a:rPr lang="en-US" dirty="0"/>
              <a:t>        return</a:t>
            </a:r>
            <a:endParaRPr lang="en-US" dirty="0"/>
          </a:p>
          <a:p>
            <a:endParaRPr lang="en-US" dirty="0"/>
          </a:p>
          <a:p>
            <a:r>
              <a:rPr lang="en-US" dirty="0"/>
              <a:t>t1 = Test()</a:t>
            </a:r>
            <a:endParaRPr lang="en-US" dirty="0"/>
          </a:p>
          <a:p>
            <a:r>
              <a:rPr lang="en-US" dirty="0"/>
              <a:t>t2 = Test()</a:t>
            </a:r>
            <a:endParaRPr lang="en-US" dirty="0"/>
          </a:p>
          <a:p>
            <a:endParaRPr lang="en-US" dirty="0"/>
          </a:p>
          <a:p>
            <a:r>
              <a:rPr lang="en-US" dirty="0"/>
              <a:t>print("t1-address : ", t1)</a:t>
            </a:r>
            <a:endParaRPr lang="en-US" dirty="0"/>
          </a:p>
          <a:p>
            <a:r>
              <a:rPr lang="en-US" dirty="0"/>
              <a:t>t1.display()</a:t>
            </a:r>
            <a:endParaRPr lang="en-US" dirty="0"/>
          </a:p>
          <a:p>
            <a:endParaRPr lang="en-US" dirty="0"/>
          </a:p>
          <a:p>
            <a:r>
              <a:rPr lang="en-US" dirty="0"/>
              <a:t>print("t2-address : ", t2)</a:t>
            </a:r>
            <a:endParaRPr lang="en-US" dirty="0"/>
          </a:p>
          <a:p>
            <a:r>
              <a:rPr lang="en-US" dirty="0"/>
              <a:t>t2.display()</a:t>
            </a:r>
            <a:endParaRPr lang="en-US" dirty="0"/>
          </a:p>
          <a:p>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59" y="1300766"/>
            <a:ext cx="4386394" cy="6186309"/>
          </a:xfrm>
          <a:prstGeom prst="rect">
            <a:avLst/>
          </a:prstGeom>
          <a:noFill/>
        </p:spPr>
        <p:txBody>
          <a:bodyPr wrap="none" rtlCol="0">
            <a:spAutoFit/>
          </a:bodyPr>
          <a:lstStyle/>
          <a:p>
            <a:r>
              <a:rPr lang="en-US" dirty="0"/>
              <a:t>#Account operations :</a:t>
            </a:r>
            <a:endParaRPr lang="en-US" dirty="0"/>
          </a:p>
          <a:p>
            <a:r>
              <a:rPr lang="en-US" dirty="0"/>
              <a:t>class Account:</a:t>
            </a:r>
            <a:endParaRPr lang="en-US" dirty="0"/>
          </a:p>
          <a:p>
            <a:r>
              <a:rPr lang="en-US" dirty="0"/>
              <a:t>    </a:t>
            </a:r>
            <a:r>
              <a:rPr lang="en-US" dirty="0" err="1"/>
              <a:t>def</a:t>
            </a:r>
            <a:r>
              <a:rPr lang="en-US" dirty="0"/>
              <a:t> __</a:t>
            </a:r>
            <a:r>
              <a:rPr lang="en-US" dirty="0" err="1"/>
              <a:t>init</a:t>
            </a:r>
            <a:r>
              <a:rPr lang="en-US" dirty="0"/>
              <a:t>__(</a:t>
            </a:r>
            <a:r>
              <a:rPr lang="en-US" dirty="0" err="1"/>
              <a:t>self,balance</a:t>
            </a:r>
            <a:r>
              <a:rPr lang="en-US" dirty="0"/>
              <a:t>):</a:t>
            </a:r>
            <a:endParaRPr lang="en-US" dirty="0"/>
          </a:p>
          <a:p>
            <a:r>
              <a:rPr lang="en-US" dirty="0"/>
              <a:t>        </a:t>
            </a:r>
            <a:r>
              <a:rPr lang="en-US" dirty="0" err="1"/>
              <a:t>self.balance</a:t>
            </a:r>
            <a:r>
              <a:rPr lang="en-US" dirty="0"/>
              <a:t> = balance</a:t>
            </a:r>
            <a:endParaRPr lang="en-US" dirty="0"/>
          </a:p>
          <a:p>
            <a:r>
              <a:rPr lang="en-US" dirty="0"/>
              <a:t>        return</a:t>
            </a:r>
            <a:endParaRPr lang="en-US" dirty="0"/>
          </a:p>
          <a:p>
            <a:endParaRPr lang="en-US" dirty="0"/>
          </a:p>
          <a:p>
            <a:r>
              <a:rPr lang="en-US" dirty="0"/>
              <a:t>    </a:t>
            </a:r>
            <a:r>
              <a:rPr lang="en-US" dirty="0" err="1"/>
              <a:t>def</a:t>
            </a:r>
            <a:r>
              <a:rPr lang="en-US" dirty="0"/>
              <a:t> withdraw(self, amount):</a:t>
            </a:r>
            <a:endParaRPr lang="en-US" dirty="0"/>
          </a:p>
          <a:p>
            <a:r>
              <a:rPr lang="en-US" dirty="0"/>
              <a:t>        print("Withdrawing.... : ", amount)</a:t>
            </a:r>
            <a:endParaRPr lang="en-US" dirty="0"/>
          </a:p>
          <a:p>
            <a:r>
              <a:rPr lang="en-US" dirty="0"/>
              <a:t>        print("Avail balance : ", </a:t>
            </a:r>
            <a:r>
              <a:rPr lang="en-US" dirty="0" err="1"/>
              <a:t>self.balance</a:t>
            </a:r>
            <a:r>
              <a:rPr lang="en-US" dirty="0"/>
              <a:t>)</a:t>
            </a:r>
            <a:endParaRPr lang="en-US" dirty="0"/>
          </a:p>
          <a:p>
            <a:r>
              <a:rPr lang="en-US" dirty="0"/>
              <a:t>        if amount&lt;=</a:t>
            </a:r>
            <a:r>
              <a:rPr lang="en-US" dirty="0" err="1"/>
              <a:t>self.balance</a:t>
            </a:r>
            <a:r>
              <a:rPr lang="en-US" dirty="0"/>
              <a:t> :</a:t>
            </a:r>
            <a:endParaRPr lang="en-US" dirty="0"/>
          </a:p>
          <a:p>
            <a:r>
              <a:rPr lang="en-US" dirty="0"/>
              <a:t>            </a:t>
            </a:r>
            <a:r>
              <a:rPr lang="en-US" dirty="0" err="1"/>
              <a:t>self.balance</a:t>
            </a:r>
            <a:r>
              <a:rPr lang="en-US" dirty="0"/>
              <a:t> = </a:t>
            </a:r>
            <a:r>
              <a:rPr lang="en-US" dirty="0" err="1"/>
              <a:t>self.balance</a:t>
            </a:r>
            <a:r>
              <a:rPr lang="en-US" dirty="0"/>
              <a:t> - amount</a:t>
            </a:r>
            <a:endParaRPr lang="en-US" dirty="0"/>
          </a:p>
          <a:p>
            <a:r>
              <a:rPr lang="en-US" dirty="0"/>
              <a:t>            print("Collect cash : ",amount)</a:t>
            </a:r>
            <a:endParaRPr lang="en-US" dirty="0"/>
          </a:p>
          <a:p>
            <a:r>
              <a:rPr lang="en-US" dirty="0"/>
              <a:t>        else:</a:t>
            </a:r>
            <a:endParaRPr lang="en-US" dirty="0"/>
          </a:p>
          <a:p>
            <a:r>
              <a:rPr lang="en-US" dirty="0"/>
              <a:t>            print("Low balance error")</a:t>
            </a:r>
            <a:endParaRPr lang="en-US" dirty="0"/>
          </a:p>
          <a:p>
            <a:r>
              <a:rPr lang="en-US" dirty="0"/>
              <a:t>        return</a:t>
            </a:r>
            <a:endParaRPr lang="en-US" dirty="0"/>
          </a:p>
          <a:p>
            <a:endParaRPr lang="en-US" dirty="0"/>
          </a:p>
          <a:p>
            <a:r>
              <a:rPr lang="en-US" dirty="0"/>
              <a:t>amount = </a:t>
            </a:r>
            <a:r>
              <a:rPr lang="en-US" dirty="0" err="1"/>
              <a:t>int</a:t>
            </a:r>
            <a:r>
              <a:rPr lang="en-US" dirty="0"/>
              <a:t>(input("Enter initial amount : "))</a:t>
            </a:r>
            <a:endParaRPr lang="en-US" dirty="0"/>
          </a:p>
          <a:p>
            <a:r>
              <a:rPr lang="en-US" dirty="0" err="1"/>
              <a:t>acc</a:t>
            </a:r>
            <a:r>
              <a:rPr lang="en-US" dirty="0"/>
              <a:t> = Account(amount)</a:t>
            </a:r>
            <a:endParaRPr lang="en-US" dirty="0"/>
          </a:p>
          <a:p>
            <a:r>
              <a:rPr lang="en-US" dirty="0"/>
              <a:t>print("balance : ",</a:t>
            </a:r>
            <a:r>
              <a:rPr lang="en-US" dirty="0" err="1"/>
              <a:t>acc.balance</a:t>
            </a:r>
            <a:r>
              <a:rPr lang="en-US" dirty="0"/>
              <a:t>)</a:t>
            </a:r>
            <a:endParaRPr lang="en-US" dirty="0"/>
          </a:p>
          <a:p>
            <a:endParaRPr lang="en-US" dirty="0"/>
          </a:p>
          <a:p>
            <a:endParaRPr lang="en-US" dirty="0"/>
          </a:p>
          <a:p>
            <a:endParaRPr lang="en-IN" dirty="0"/>
          </a:p>
        </p:txBody>
      </p:sp>
      <p:sp>
        <p:nvSpPr>
          <p:cNvPr id="3" name="TextBox 2"/>
          <p:cNvSpPr txBox="1"/>
          <p:nvPr/>
        </p:nvSpPr>
        <p:spPr>
          <a:xfrm>
            <a:off x="6375041" y="5254580"/>
            <a:ext cx="5002973" cy="1200329"/>
          </a:xfrm>
          <a:prstGeom prst="rect">
            <a:avLst/>
          </a:prstGeom>
          <a:noFill/>
        </p:spPr>
        <p:txBody>
          <a:bodyPr wrap="none" rtlCol="0">
            <a:spAutoFit/>
          </a:bodyPr>
          <a:lstStyle/>
          <a:p>
            <a:r>
              <a:rPr lang="en-US" dirty="0"/>
              <a:t>amount = </a:t>
            </a:r>
            <a:r>
              <a:rPr lang="en-US" dirty="0" err="1"/>
              <a:t>int</a:t>
            </a:r>
            <a:r>
              <a:rPr lang="en-US" dirty="0"/>
              <a:t>(input("Enter amount to withdraw : "))</a:t>
            </a:r>
            <a:endParaRPr lang="en-US" dirty="0"/>
          </a:p>
          <a:p>
            <a:r>
              <a:rPr lang="en-US" dirty="0" err="1"/>
              <a:t>acc.withdraw</a:t>
            </a:r>
            <a:r>
              <a:rPr lang="en-US" dirty="0"/>
              <a:t>(amount)</a:t>
            </a:r>
            <a:endParaRPr lang="en-US" dirty="0"/>
          </a:p>
          <a:p>
            <a:r>
              <a:rPr lang="en-US" dirty="0"/>
              <a:t>print("Final balance : ", </a:t>
            </a:r>
            <a:r>
              <a:rPr lang="en-US" dirty="0" err="1"/>
              <a:t>acc.balance</a:t>
            </a:r>
            <a:r>
              <a:rPr lang="en-US" dirty="0"/>
              <a:t>)</a:t>
            </a:r>
            <a:endParaRPr lang="en-US"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732" y="1264325"/>
            <a:ext cx="3987695" cy="5632311"/>
          </a:xfrm>
          <a:prstGeom prst="rect">
            <a:avLst/>
          </a:prstGeom>
          <a:noFill/>
        </p:spPr>
        <p:txBody>
          <a:bodyPr wrap="none" rtlCol="0">
            <a:spAutoFit/>
          </a:bodyPr>
          <a:lstStyle/>
          <a:p>
            <a:r>
              <a:rPr lang="en-US" dirty="0"/>
              <a:t>class Institute:</a:t>
            </a:r>
            <a:endParaRPr lang="en-US" dirty="0"/>
          </a:p>
          <a:p>
            <a:r>
              <a:rPr lang="en-US" dirty="0"/>
              <a:t>    </a:t>
            </a:r>
            <a:r>
              <a:rPr lang="en-US" dirty="0" err="1"/>
              <a:t>def</a:t>
            </a:r>
            <a:r>
              <a:rPr lang="en-US" dirty="0"/>
              <a:t> __</a:t>
            </a:r>
            <a:r>
              <a:rPr lang="en-US" dirty="0" err="1"/>
              <a:t>init</a:t>
            </a:r>
            <a:r>
              <a:rPr lang="en-US" dirty="0"/>
              <a:t>__(self, course):</a:t>
            </a:r>
            <a:endParaRPr lang="en-US" dirty="0"/>
          </a:p>
          <a:p>
            <a:r>
              <a:rPr lang="en-US" dirty="0"/>
              <a:t>        </a:t>
            </a:r>
            <a:r>
              <a:rPr lang="en-US" dirty="0" err="1"/>
              <a:t>self.course</a:t>
            </a:r>
            <a:r>
              <a:rPr lang="en-US" dirty="0"/>
              <a:t> = course</a:t>
            </a:r>
            <a:endParaRPr lang="en-US" dirty="0"/>
          </a:p>
          <a:p>
            <a:r>
              <a:rPr lang="en-US" dirty="0"/>
              <a:t>        return</a:t>
            </a:r>
            <a:endParaRPr lang="en-US" dirty="0"/>
          </a:p>
          <a:p>
            <a:r>
              <a:rPr lang="en-US" dirty="0"/>
              <a:t>    </a:t>
            </a:r>
            <a:endParaRPr lang="en-US" dirty="0"/>
          </a:p>
          <a:p>
            <a:r>
              <a:rPr lang="en-US" dirty="0"/>
              <a:t>    </a:t>
            </a:r>
            <a:r>
              <a:rPr lang="en-US" dirty="0" err="1"/>
              <a:t>def</a:t>
            </a:r>
            <a:r>
              <a:rPr lang="en-US" dirty="0"/>
              <a:t> </a:t>
            </a:r>
            <a:r>
              <a:rPr lang="en-US" dirty="0" err="1"/>
              <a:t>whichClass</a:t>
            </a:r>
            <a:r>
              <a:rPr lang="en-US" dirty="0"/>
              <a:t>(self):</a:t>
            </a:r>
            <a:endParaRPr lang="en-US" dirty="0"/>
          </a:p>
          <a:p>
            <a:r>
              <a:rPr lang="en-US" dirty="0"/>
              <a:t>        print(</a:t>
            </a:r>
            <a:r>
              <a:rPr lang="en-US" dirty="0" err="1"/>
              <a:t>self.course</a:t>
            </a:r>
            <a:r>
              <a:rPr lang="en-US" dirty="0"/>
              <a:t>," class is going on")</a:t>
            </a:r>
            <a:endParaRPr lang="en-US" dirty="0"/>
          </a:p>
          <a:p>
            <a:r>
              <a:rPr lang="en-US" dirty="0"/>
              <a:t>        return</a:t>
            </a:r>
            <a:endParaRPr lang="en-US" dirty="0"/>
          </a:p>
          <a:p>
            <a:endParaRPr lang="en-US" dirty="0"/>
          </a:p>
          <a:p>
            <a:r>
              <a:rPr lang="en-US" dirty="0"/>
              <a:t>    </a:t>
            </a:r>
            <a:r>
              <a:rPr lang="en-US" dirty="0" err="1"/>
              <a:t>def</a:t>
            </a:r>
            <a:r>
              <a:rPr lang="en-US" dirty="0"/>
              <a:t> reception():</a:t>
            </a:r>
            <a:endParaRPr lang="en-US" dirty="0"/>
          </a:p>
          <a:p>
            <a:r>
              <a:rPr lang="en-US" dirty="0"/>
              <a:t>        room1 = Institute("C")</a:t>
            </a:r>
            <a:endParaRPr lang="en-US" dirty="0"/>
          </a:p>
          <a:p>
            <a:r>
              <a:rPr lang="en-US" dirty="0"/>
              <a:t>        room2 = Institute("Python")</a:t>
            </a:r>
            <a:endParaRPr lang="en-US" dirty="0"/>
          </a:p>
          <a:p>
            <a:r>
              <a:rPr lang="en-US" dirty="0"/>
              <a:t>        room3 = Institute("Java")</a:t>
            </a:r>
            <a:endParaRPr lang="en-US" dirty="0"/>
          </a:p>
          <a:p>
            <a:endParaRPr lang="en-US" dirty="0"/>
          </a:p>
          <a:p>
            <a:r>
              <a:rPr lang="en-US" dirty="0"/>
              <a:t>        room2.whichClass()</a:t>
            </a:r>
            <a:endParaRPr lang="en-US" dirty="0"/>
          </a:p>
          <a:p>
            <a:r>
              <a:rPr lang="en-US" dirty="0"/>
              <a:t>        room3.whichClass()</a:t>
            </a:r>
            <a:endParaRPr lang="en-US" dirty="0"/>
          </a:p>
          <a:p>
            <a:r>
              <a:rPr lang="en-US" dirty="0"/>
              <a:t>        return</a:t>
            </a:r>
            <a:endParaRPr lang="en-US" dirty="0"/>
          </a:p>
          <a:p>
            <a:endParaRPr lang="en-US" dirty="0"/>
          </a:p>
          <a:p>
            <a:r>
              <a:rPr lang="en-US" dirty="0" err="1"/>
              <a:t>Institute.reception</a:t>
            </a:r>
            <a:r>
              <a:rPr lang="en-US" dirty="0"/>
              <a:t>()</a:t>
            </a:r>
            <a:endParaRPr lang="en-US" dirty="0"/>
          </a:p>
          <a:p>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5" name="Wave 4"/>
          <p:cNvSpPr/>
          <p:nvPr/>
        </p:nvSpPr>
        <p:spPr>
          <a:xfrm>
            <a:off x="0" y="574547"/>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563" y="251617"/>
            <a:ext cx="6096000" cy="6463308"/>
          </a:xfrm>
          <a:prstGeom prst="rect">
            <a:avLst/>
          </a:prstGeom>
        </p:spPr>
        <p:txBody>
          <a:bodyPr>
            <a:spAutoFit/>
          </a:bodyPr>
          <a:lstStyle/>
          <a:p>
            <a:r>
              <a:rPr lang="en-IN" dirty="0"/>
              <a:t>#Withdraw operations:</a:t>
            </a:r>
            <a:endParaRPr lang="en-IN" dirty="0"/>
          </a:p>
          <a:p>
            <a:r>
              <a:rPr lang="en-IN" dirty="0"/>
              <a:t>class Account:</a:t>
            </a:r>
            <a:endParaRPr lang="en-IN" dirty="0"/>
          </a:p>
          <a:p>
            <a:r>
              <a:rPr lang="en-IN" dirty="0"/>
              <a:t>    </a:t>
            </a:r>
            <a:r>
              <a:rPr lang="en-IN" dirty="0" err="1"/>
              <a:t>def</a:t>
            </a:r>
            <a:r>
              <a:rPr lang="en-IN" dirty="0"/>
              <a:t> __</a:t>
            </a:r>
            <a:r>
              <a:rPr lang="en-IN" dirty="0" err="1"/>
              <a:t>init</a:t>
            </a:r>
            <a:r>
              <a:rPr lang="en-IN" dirty="0"/>
              <a:t>__(self, pin , balance):</a:t>
            </a:r>
            <a:endParaRPr lang="en-IN" dirty="0"/>
          </a:p>
          <a:p>
            <a:r>
              <a:rPr lang="en-IN" dirty="0"/>
              <a:t>        </a:t>
            </a:r>
            <a:r>
              <a:rPr lang="en-IN" dirty="0" err="1"/>
              <a:t>self.pin</a:t>
            </a:r>
            <a:r>
              <a:rPr lang="en-IN" dirty="0"/>
              <a:t> = pin</a:t>
            </a:r>
            <a:endParaRPr lang="en-IN" dirty="0"/>
          </a:p>
          <a:p>
            <a:r>
              <a:rPr lang="en-IN" dirty="0"/>
              <a:t>        </a:t>
            </a:r>
            <a:r>
              <a:rPr lang="en-IN" dirty="0" err="1"/>
              <a:t>self.balance</a:t>
            </a:r>
            <a:r>
              <a:rPr lang="en-IN" dirty="0"/>
              <a:t> = balance</a:t>
            </a:r>
            <a:endParaRPr lang="en-IN" dirty="0"/>
          </a:p>
          <a:p>
            <a:r>
              <a:rPr lang="en-IN" dirty="0"/>
              <a:t>        return</a:t>
            </a:r>
            <a:endParaRPr lang="en-IN" dirty="0"/>
          </a:p>
          <a:p>
            <a:endParaRPr lang="en-IN" dirty="0"/>
          </a:p>
          <a:p>
            <a:r>
              <a:rPr lang="en-IN" dirty="0"/>
              <a:t>    </a:t>
            </a:r>
            <a:r>
              <a:rPr lang="en-IN" dirty="0" err="1"/>
              <a:t>def</a:t>
            </a:r>
            <a:r>
              <a:rPr lang="en-IN" dirty="0"/>
              <a:t> withdraw(self):</a:t>
            </a:r>
            <a:endParaRPr lang="en-IN" dirty="0"/>
          </a:p>
          <a:p>
            <a:r>
              <a:rPr lang="en-IN" dirty="0"/>
              <a:t>        pin = </a:t>
            </a:r>
            <a:r>
              <a:rPr lang="en-IN" dirty="0" err="1"/>
              <a:t>int</a:t>
            </a:r>
            <a:r>
              <a:rPr lang="en-IN" dirty="0"/>
              <a:t>(input("Enter PIN : "))</a:t>
            </a:r>
            <a:endParaRPr lang="en-IN" dirty="0"/>
          </a:p>
          <a:p>
            <a:r>
              <a:rPr lang="en-IN" dirty="0"/>
              <a:t>        if pin==</a:t>
            </a:r>
            <a:r>
              <a:rPr lang="en-IN" dirty="0" err="1"/>
              <a:t>self.pin</a:t>
            </a:r>
            <a:r>
              <a:rPr lang="en-IN" dirty="0"/>
              <a:t> :</a:t>
            </a:r>
            <a:endParaRPr lang="en-IN" dirty="0"/>
          </a:p>
          <a:p>
            <a:r>
              <a:rPr lang="en-IN" dirty="0"/>
              <a:t>            </a:t>
            </a:r>
            <a:r>
              <a:rPr lang="en-IN" dirty="0" err="1"/>
              <a:t>amt</a:t>
            </a:r>
            <a:r>
              <a:rPr lang="en-IN" dirty="0"/>
              <a:t> = </a:t>
            </a:r>
            <a:r>
              <a:rPr lang="en-IN" dirty="0" err="1"/>
              <a:t>int</a:t>
            </a:r>
            <a:r>
              <a:rPr lang="en-IN" dirty="0"/>
              <a:t>(input("Enter </a:t>
            </a:r>
            <a:r>
              <a:rPr lang="en-IN" dirty="0" err="1"/>
              <a:t>amt</a:t>
            </a:r>
            <a:r>
              <a:rPr lang="en-IN" dirty="0"/>
              <a:t> to withdraw : "))</a:t>
            </a:r>
            <a:endParaRPr lang="en-IN" dirty="0"/>
          </a:p>
          <a:p>
            <a:r>
              <a:rPr lang="en-IN" dirty="0"/>
              <a:t>            print("Avail balance : ", </a:t>
            </a:r>
            <a:r>
              <a:rPr lang="en-IN" dirty="0" err="1"/>
              <a:t>self.balance</a:t>
            </a:r>
            <a:r>
              <a:rPr lang="en-IN" dirty="0"/>
              <a:t>)</a:t>
            </a:r>
            <a:endParaRPr lang="en-IN" dirty="0"/>
          </a:p>
          <a:p>
            <a:r>
              <a:rPr lang="en-IN" dirty="0"/>
              <a:t>            if </a:t>
            </a:r>
            <a:r>
              <a:rPr lang="en-IN" dirty="0" err="1"/>
              <a:t>amt</a:t>
            </a:r>
            <a:r>
              <a:rPr lang="en-IN" dirty="0"/>
              <a:t>&lt;=</a:t>
            </a:r>
            <a:r>
              <a:rPr lang="en-IN" dirty="0" err="1"/>
              <a:t>self.balance</a:t>
            </a:r>
            <a:r>
              <a:rPr lang="en-IN" dirty="0"/>
              <a:t> :</a:t>
            </a:r>
            <a:endParaRPr lang="en-IN" dirty="0"/>
          </a:p>
          <a:p>
            <a:r>
              <a:rPr lang="en-IN" dirty="0"/>
              <a:t>                </a:t>
            </a:r>
            <a:r>
              <a:rPr lang="en-IN" dirty="0" err="1"/>
              <a:t>self.balance</a:t>
            </a:r>
            <a:r>
              <a:rPr lang="en-IN" dirty="0"/>
              <a:t> = </a:t>
            </a:r>
            <a:r>
              <a:rPr lang="en-IN" dirty="0" err="1"/>
              <a:t>self.balance</a:t>
            </a:r>
            <a:r>
              <a:rPr lang="en-IN" dirty="0"/>
              <a:t> - </a:t>
            </a:r>
            <a:r>
              <a:rPr lang="en-IN" dirty="0" err="1"/>
              <a:t>amt</a:t>
            </a:r>
            <a:endParaRPr lang="en-IN" dirty="0"/>
          </a:p>
          <a:p>
            <a:r>
              <a:rPr lang="en-IN" dirty="0"/>
              <a:t>                print("Collect cash : ",</a:t>
            </a:r>
            <a:r>
              <a:rPr lang="en-IN" dirty="0" err="1"/>
              <a:t>amt</a:t>
            </a:r>
            <a:r>
              <a:rPr lang="en-IN" dirty="0"/>
              <a:t>)</a:t>
            </a:r>
            <a:endParaRPr lang="en-IN" dirty="0"/>
          </a:p>
          <a:p>
            <a:r>
              <a:rPr lang="en-IN" dirty="0"/>
              <a:t>            else:</a:t>
            </a:r>
            <a:endParaRPr lang="en-IN" dirty="0"/>
          </a:p>
          <a:p>
            <a:r>
              <a:rPr lang="en-IN" dirty="0"/>
              <a:t>                print("Low balance error")</a:t>
            </a:r>
            <a:endParaRPr lang="en-IN" dirty="0"/>
          </a:p>
          <a:p>
            <a:r>
              <a:rPr lang="en-IN" dirty="0"/>
              <a:t>        else:</a:t>
            </a:r>
            <a:endParaRPr lang="en-IN" dirty="0"/>
          </a:p>
          <a:p>
            <a:r>
              <a:rPr lang="en-IN" dirty="0"/>
              <a:t>            print("Invalid pin")</a:t>
            </a:r>
            <a:endParaRPr lang="en-IN" dirty="0"/>
          </a:p>
          <a:p>
            <a:endParaRPr lang="en-IN" dirty="0"/>
          </a:p>
          <a:p>
            <a:r>
              <a:rPr lang="en-IN" dirty="0"/>
              <a:t>        print("Final balance : ", </a:t>
            </a:r>
            <a:r>
              <a:rPr lang="en-IN" dirty="0" err="1"/>
              <a:t>self.balance</a:t>
            </a:r>
            <a:r>
              <a:rPr lang="en-IN" dirty="0"/>
              <a:t>)</a:t>
            </a:r>
            <a:endParaRPr lang="en-IN" dirty="0"/>
          </a:p>
          <a:p>
            <a:r>
              <a:rPr lang="en-IN" dirty="0"/>
              <a:t>        return</a:t>
            </a:r>
            <a:endParaRPr lang="en-IN" dirty="0"/>
          </a:p>
          <a:p>
            <a:endParaRPr lang="en-IN" dirty="0"/>
          </a:p>
        </p:txBody>
      </p:sp>
      <p:sp>
        <p:nvSpPr>
          <p:cNvPr id="3" name="TextBox 2"/>
          <p:cNvSpPr txBox="1"/>
          <p:nvPr/>
        </p:nvSpPr>
        <p:spPr>
          <a:xfrm>
            <a:off x="7624293" y="3915177"/>
            <a:ext cx="3893245" cy="2862322"/>
          </a:xfrm>
          <a:prstGeom prst="rect">
            <a:avLst/>
          </a:prstGeom>
          <a:noFill/>
        </p:spPr>
        <p:txBody>
          <a:bodyPr wrap="none" rtlCol="0">
            <a:spAutoFit/>
          </a:bodyPr>
          <a:lstStyle/>
          <a:p>
            <a:r>
              <a:rPr lang="en-IN" dirty="0"/>
              <a:t>a1 = Account(1234 , 9000)</a:t>
            </a:r>
            <a:endParaRPr lang="en-IN" dirty="0"/>
          </a:p>
          <a:p>
            <a:r>
              <a:rPr lang="en-IN" dirty="0"/>
              <a:t>a2 = Account(0000 , 12000)</a:t>
            </a:r>
            <a:endParaRPr lang="en-IN" dirty="0"/>
          </a:p>
          <a:p>
            <a:endParaRPr lang="en-IN" dirty="0"/>
          </a:p>
          <a:p>
            <a:r>
              <a:rPr lang="en-IN" dirty="0"/>
              <a:t>print("Balance of a1 : ", a1.balance)</a:t>
            </a:r>
            <a:endParaRPr lang="en-IN" dirty="0"/>
          </a:p>
          <a:p>
            <a:r>
              <a:rPr lang="en-IN" dirty="0"/>
              <a:t>print("Balance of a2 : ", a2.balance)</a:t>
            </a:r>
            <a:endParaRPr lang="en-IN" dirty="0"/>
          </a:p>
          <a:p>
            <a:endParaRPr lang="en-IN" dirty="0"/>
          </a:p>
          <a:p>
            <a:r>
              <a:rPr lang="en-IN" dirty="0"/>
              <a:t>print("Perform withdraw operations : ")</a:t>
            </a:r>
            <a:endParaRPr lang="en-IN" dirty="0"/>
          </a:p>
          <a:p>
            <a:r>
              <a:rPr lang="en-IN" dirty="0"/>
              <a:t>a1.withdraw()</a:t>
            </a:r>
            <a:endParaRPr lang="en-IN" dirty="0"/>
          </a:p>
          <a:p>
            <a:r>
              <a:rPr lang="en-IN" dirty="0"/>
              <a:t>a2.withdraw()</a:t>
            </a: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612"/>
            <a:ext cx="2009775" cy="438150"/>
          </a:xfrm>
          <a:prstGeom prst="rect">
            <a:avLst/>
          </a:prstGeom>
        </p:spPr>
      </p:pic>
      <p:pic>
        <p:nvPicPr>
          <p:cNvPr id="5" name="Picture 4"/>
          <p:cNvPicPr>
            <a:picLocks noChangeAspect="1"/>
          </p:cNvPicPr>
          <p:nvPr/>
        </p:nvPicPr>
        <p:blipFill>
          <a:blip r:embed="rId2"/>
          <a:stretch>
            <a:fillRect/>
          </a:stretch>
        </p:blipFill>
        <p:spPr>
          <a:xfrm>
            <a:off x="0" y="-103032"/>
            <a:ext cx="2438095" cy="542857"/>
          </a:xfrm>
          <a:prstGeom prst="rect">
            <a:avLst/>
          </a:prstGeom>
        </p:spPr>
      </p:pic>
      <p:sp>
        <p:nvSpPr>
          <p:cNvPr id="6" name="Wave 5"/>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TextBox 1"/>
          <p:cNvSpPr txBox="1"/>
          <p:nvPr/>
        </p:nvSpPr>
        <p:spPr>
          <a:xfrm>
            <a:off x="58101" y="1220878"/>
            <a:ext cx="12133899" cy="6001643"/>
          </a:xfrm>
          <a:prstGeom prst="rect">
            <a:avLst/>
          </a:prstGeom>
          <a:noFill/>
        </p:spPr>
        <p:txBody>
          <a:bodyPr wrap="none" rtlCol="0">
            <a:spAutoFit/>
          </a:bodyPr>
          <a:lstStyle/>
          <a:p>
            <a:r>
              <a:rPr lang="en-US" sz="2400" dirty="0"/>
              <a:t>Class                       :  It is a logical entity that has some specific attributes and methods.</a:t>
            </a:r>
            <a:endParaRPr lang="en-US" sz="2400" dirty="0"/>
          </a:p>
          <a:p>
            <a:endParaRPr lang="en-US" sz="2400" dirty="0"/>
          </a:p>
          <a:p>
            <a:r>
              <a:rPr lang="en-US" sz="2400" dirty="0"/>
              <a:t>Object                    :  When we define a class, it needs to create an object to allocate the memory.</a:t>
            </a:r>
            <a:endParaRPr lang="en-US" sz="2400" dirty="0"/>
          </a:p>
          <a:p>
            <a:endParaRPr lang="en-US" sz="2400" dirty="0"/>
          </a:p>
          <a:p>
            <a:r>
              <a:rPr lang="en-US" sz="2400" dirty="0"/>
              <a:t>Method                 :  The method is a function that is associated with an object. </a:t>
            </a:r>
            <a:endParaRPr lang="en-US" sz="2400" dirty="0"/>
          </a:p>
          <a:p>
            <a:endParaRPr lang="en-US" sz="2400" dirty="0"/>
          </a:p>
          <a:p>
            <a:r>
              <a:rPr lang="en-US" sz="2400" dirty="0"/>
              <a:t>Inheritance           :  By using inheritance, we can create a class which uses all the properties </a:t>
            </a:r>
            <a:endParaRPr lang="en-US" sz="2400" dirty="0"/>
          </a:p>
          <a:p>
            <a:r>
              <a:rPr lang="en-US" sz="2400" dirty="0"/>
              <a:t>			and behavior of another class.</a:t>
            </a:r>
            <a:endParaRPr lang="en-US" sz="2400" dirty="0"/>
          </a:p>
          <a:p>
            <a:endParaRPr lang="en-US" sz="2400" dirty="0"/>
          </a:p>
          <a:p>
            <a:r>
              <a:rPr lang="en-US" sz="2400" dirty="0"/>
              <a:t>Polymorphism      :  Poly means many, and morph means shape.  By polymorphism, we</a:t>
            </a:r>
            <a:endParaRPr lang="en-US" sz="2400" dirty="0"/>
          </a:p>
          <a:p>
            <a:r>
              <a:rPr lang="en-US" sz="2400" dirty="0"/>
              <a:t>                                        understand that one task can be performed in different ways. </a:t>
            </a:r>
            <a:endParaRPr lang="en-US" sz="2400" dirty="0"/>
          </a:p>
          <a:p>
            <a:endParaRPr lang="en-US" sz="2400" dirty="0"/>
          </a:p>
          <a:p>
            <a:r>
              <a:rPr lang="en-US" sz="2400" dirty="0"/>
              <a:t>Data Abstraction  : Data abstraction is achieved through encapsulation.</a:t>
            </a:r>
            <a:endParaRPr lang="en-US" sz="2400" dirty="0"/>
          </a:p>
          <a:p>
            <a:endParaRPr lang="en-US" sz="2400" dirty="0"/>
          </a:p>
          <a:p>
            <a:r>
              <a:rPr lang="en-US" sz="2400" dirty="0"/>
              <a:t>Encapsulation       :  Abstraction is used to hide internal details and show only functionalities.</a:t>
            </a:r>
            <a:endParaRPr lang="en-US" sz="2400" dirty="0"/>
          </a:p>
          <a:p>
            <a:endParaRPr lang="en-IN" sz="2400" dirty="0"/>
          </a:p>
        </p:txBody>
      </p:sp>
      <p:sp>
        <p:nvSpPr>
          <p:cNvPr id="7" name="Wave 6"/>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2372829" cy="523220"/>
          </a:xfrm>
          <a:prstGeom prst="rect">
            <a:avLst/>
          </a:prstGeom>
          <a:noFill/>
        </p:spPr>
        <p:txBody>
          <a:bodyPr wrap="none" rtlCol="0">
            <a:spAutoFit/>
          </a:bodyPr>
          <a:lstStyle/>
          <a:p>
            <a:r>
              <a:rPr lang="en-US" sz="2800" dirty="0">
                <a:solidFill>
                  <a:schemeClr val="bg1"/>
                </a:solidFill>
              </a:rPr>
              <a:t>Multithreading</a:t>
            </a:r>
            <a:endParaRPr lang="en-IN" sz="2800" dirty="0">
              <a:solidFill>
                <a:schemeClr val="bg1"/>
              </a:solidFill>
            </a:endParaRPr>
          </a:p>
        </p:txBody>
      </p:sp>
      <p:sp>
        <p:nvSpPr>
          <p:cNvPr id="2" name="TextBox 1"/>
          <p:cNvSpPr txBox="1"/>
          <p:nvPr/>
        </p:nvSpPr>
        <p:spPr>
          <a:xfrm>
            <a:off x="190770" y="1369316"/>
            <a:ext cx="1609158" cy="738664"/>
          </a:xfrm>
          <a:prstGeom prst="rect">
            <a:avLst/>
          </a:prstGeom>
          <a:noFill/>
        </p:spPr>
        <p:txBody>
          <a:bodyPr wrap="none" rtlCol="0">
            <a:spAutoFit/>
          </a:bodyPr>
          <a:lstStyle/>
          <a:p>
            <a:r>
              <a:rPr lang="en-US" sz="2400" u="sng" dirty="0"/>
              <a:t>Inheritance</a:t>
            </a:r>
            <a:endParaRPr lang="en-IN" sz="2400" u="sng" dirty="0"/>
          </a:p>
          <a:p>
            <a:endParaRPr lang="en-IN" dirty="0"/>
          </a:p>
        </p:txBody>
      </p:sp>
      <p:sp>
        <p:nvSpPr>
          <p:cNvPr id="7" name="TextBox 6"/>
          <p:cNvSpPr txBox="1"/>
          <p:nvPr/>
        </p:nvSpPr>
        <p:spPr>
          <a:xfrm>
            <a:off x="995349" y="2133738"/>
            <a:ext cx="10079169" cy="1631216"/>
          </a:xfrm>
          <a:prstGeom prst="rect">
            <a:avLst/>
          </a:prstGeom>
          <a:noFill/>
        </p:spPr>
        <p:txBody>
          <a:bodyPr wrap="none" rtlCol="0">
            <a:spAutoFit/>
          </a:bodyPr>
          <a:lstStyle/>
          <a:p>
            <a:pPr lvl="0"/>
            <a:r>
              <a:rPr lang="en-US" sz="2000" dirty="0"/>
              <a:t>Defining a class from existing object functionality.</a:t>
            </a:r>
            <a:endParaRPr lang="en-IN" sz="2000" dirty="0"/>
          </a:p>
          <a:p>
            <a:pPr lvl="0"/>
            <a:r>
              <a:rPr lang="en-US" sz="2000" dirty="0"/>
              <a:t>Classes can inherit from other classes. </a:t>
            </a:r>
            <a:endParaRPr lang="en-IN" sz="2000" dirty="0"/>
          </a:p>
          <a:p>
            <a:pPr lvl="0"/>
            <a:r>
              <a:rPr lang="en-US" sz="2000" dirty="0"/>
              <a:t>A class can inherit attributes and behavior methods from another class, called the superclass. </a:t>
            </a:r>
            <a:endParaRPr lang="en-IN" sz="2000" dirty="0"/>
          </a:p>
          <a:p>
            <a:pPr lvl="0"/>
            <a:r>
              <a:rPr lang="en-US" sz="2000" dirty="0"/>
              <a:t>A class which inherits from a superclass is called a subclass, also called heir class or child class.</a:t>
            </a:r>
            <a:endParaRPr lang="en-IN" sz="2000" dirty="0"/>
          </a:p>
          <a:p>
            <a:endParaRPr lang="en-IN" sz="2000" dirty="0"/>
          </a:p>
        </p:txBody>
      </p:sp>
      <p:pic>
        <p:nvPicPr>
          <p:cNvPr id="8" name="Picture 7" descr="Image result for python inheritance"/>
          <p:cNvPicPr/>
          <p:nvPr/>
        </p:nvPicPr>
        <p:blipFill>
          <a:blip r:embed="rId3"/>
          <a:srcRect/>
          <a:stretch>
            <a:fillRect/>
          </a:stretch>
        </p:blipFill>
        <p:spPr bwMode="auto">
          <a:xfrm>
            <a:off x="1799928" y="3764954"/>
            <a:ext cx="2527373" cy="1425578"/>
          </a:xfrm>
          <a:prstGeom prst="rect">
            <a:avLst/>
          </a:prstGeom>
          <a:noFill/>
          <a:ln w="9525">
            <a:noFill/>
            <a:miter lim="800000"/>
            <a:headEnd/>
            <a:tailEnd/>
          </a:ln>
        </p:spPr>
      </p:pic>
      <p:sp>
        <p:nvSpPr>
          <p:cNvPr id="9" name="TextBox 8"/>
          <p:cNvSpPr txBox="1"/>
          <p:nvPr/>
        </p:nvSpPr>
        <p:spPr>
          <a:xfrm>
            <a:off x="6486506" y="3990203"/>
            <a:ext cx="4316566" cy="2308324"/>
          </a:xfrm>
          <a:prstGeom prst="rect">
            <a:avLst/>
          </a:prstGeom>
          <a:noFill/>
        </p:spPr>
        <p:txBody>
          <a:bodyPr wrap="none" rtlCol="0">
            <a:spAutoFit/>
          </a:bodyPr>
          <a:lstStyle/>
          <a:p>
            <a:r>
              <a:rPr lang="en-US" b="1" dirty="0"/>
              <a:t>Syntax : </a:t>
            </a:r>
            <a:endParaRPr lang="en-US" b="1" dirty="0"/>
          </a:p>
          <a:p>
            <a:endParaRPr lang="en-US" dirty="0"/>
          </a:p>
          <a:p>
            <a:r>
              <a:rPr lang="en-US" dirty="0"/>
              <a:t>class </a:t>
            </a:r>
            <a:r>
              <a:rPr lang="en-US" dirty="0" err="1"/>
              <a:t>BaseClassName</a:t>
            </a:r>
            <a:r>
              <a:rPr lang="en-US" dirty="0"/>
              <a:t>:</a:t>
            </a:r>
            <a:endParaRPr lang="en-US" dirty="0"/>
          </a:p>
          <a:p>
            <a:r>
              <a:rPr lang="en-US" dirty="0"/>
              <a:t>	pass</a:t>
            </a:r>
            <a:endParaRPr lang="en-US" dirty="0"/>
          </a:p>
          <a:p>
            <a:endParaRPr lang="en-IN" dirty="0"/>
          </a:p>
          <a:p>
            <a:r>
              <a:rPr lang="en-US" dirty="0"/>
              <a:t>class </a:t>
            </a:r>
            <a:r>
              <a:rPr lang="en-US" dirty="0" err="1"/>
              <a:t>DerivedClassName</a:t>
            </a:r>
            <a:r>
              <a:rPr lang="en-US" dirty="0"/>
              <a:t> ( </a:t>
            </a:r>
            <a:r>
              <a:rPr lang="en-US" dirty="0" err="1"/>
              <a:t>BaseClassName</a:t>
            </a:r>
            <a:r>
              <a:rPr lang="en-US" dirty="0"/>
              <a:t> ) :</a:t>
            </a:r>
            <a:endParaRPr lang="en-IN" dirty="0"/>
          </a:p>
          <a:p>
            <a:r>
              <a:rPr lang="en-US" dirty="0"/>
              <a:t>    	pass</a:t>
            </a:r>
            <a:endParaRPr lang="en-IN" dirty="0"/>
          </a:p>
          <a:p>
            <a:endParaRPr lang="en-IN" dirty="0"/>
          </a:p>
        </p:txBody>
      </p:sp>
      <p:sp>
        <p:nvSpPr>
          <p:cNvPr id="10" name="Wave 9"/>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3" y="1365160"/>
            <a:ext cx="3445110" cy="461665"/>
          </a:xfrm>
          <a:prstGeom prst="rect">
            <a:avLst/>
          </a:prstGeom>
          <a:noFill/>
        </p:spPr>
        <p:txBody>
          <a:bodyPr wrap="none" rtlCol="0">
            <a:spAutoFit/>
          </a:bodyPr>
          <a:lstStyle/>
          <a:p>
            <a:r>
              <a:rPr lang="en-US" sz="2400" dirty="0"/>
              <a:t>Opening a File :   Methods</a:t>
            </a:r>
            <a:endParaRPr lang="en-IN" sz="2400" dirty="0"/>
          </a:p>
        </p:txBody>
      </p:sp>
      <p:sp>
        <p:nvSpPr>
          <p:cNvPr id="9" name="TextBox 8"/>
          <p:cNvSpPr txBox="1"/>
          <p:nvPr/>
        </p:nvSpPr>
        <p:spPr>
          <a:xfrm>
            <a:off x="486984" y="2292439"/>
            <a:ext cx="3786101" cy="1477328"/>
          </a:xfrm>
          <a:prstGeom prst="rect">
            <a:avLst/>
          </a:prstGeom>
          <a:noFill/>
        </p:spPr>
        <p:txBody>
          <a:bodyPr wrap="none" rtlCol="0">
            <a:spAutoFit/>
          </a:bodyPr>
          <a:lstStyle/>
          <a:p>
            <a:r>
              <a:rPr lang="en-US" dirty="0"/>
              <a:t>fi = open("python.txt", mode='r')</a:t>
            </a:r>
            <a:endParaRPr lang="en-US" dirty="0"/>
          </a:p>
          <a:p>
            <a:endParaRPr lang="en-US" dirty="0"/>
          </a:p>
          <a:p>
            <a:r>
              <a:rPr lang="en-US" dirty="0"/>
              <a:t>print("Name of the file  :  " ,  fi.name)</a:t>
            </a:r>
            <a:endParaRPr lang="en-US" dirty="0"/>
          </a:p>
          <a:p>
            <a:r>
              <a:rPr lang="en-US" dirty="0"/>
              <a:t>print("Closed or Not      :   " ,  </a:t>
            </a:r>
            <a:r>
              <a:rPr lang="en-US" dirty="0" err="1"/>
              <a:t>fi.closed</a:t>
            </a:r>
            <a:r>
              <a:rPr lang="en-US" dirty="0"/>
              <a:t>)</a:t>
            </a:r>
            <a:endParaRPr lang="en-US" dirty="0"/>
          </a:p>
          <a:p>
            <a:r>
              <a:rPr lang="en-US" dirty="0"/>
              <a:t>print(" Opening mode   :  " ,  </a:t>
            </a:r>
            <a:r>
              <a:rPr lang="en-US" dirty="0" err="1"/>
              <a:t>fi.mode</a:t>
            </a:r>
            <a:r>
              <a:rPr lang="en-US" dirty="0"/>
              <a:t>)</a:t>
            </a:r>
            <a:endParaRPr lang="en-US" dirty="0"/>
          </a:p>
        </p:txBody>
      </p:sp>
      <p:sp>
        <p:nvSpPr>
          <p:cNvPr id="10" name="TextBox 9"/>
          <p:cNvSpPr txBox="1"/>
          <p:nvPr/>
        </p:nvSpPr>
        <p:spPr>
          <a:xfrm>
            <a:off x="545044" y="4389549"/>
            <a:ext cx="4813434" cy="2031325"/>
          </a:xfrm>
          <a:prstGeom prst="rect">
            <a:avLst/>
          </a:prstGeom>
          <a:noFill/>
        </p:spPr>
        <p:txBody>
          <a:bodyPr wrap="none" rtlCol="0">
            <a:spAutoFit/>
          </a:bodyPr>
          <a:lstStyle/>
          <a:p>
            <a:r>
              <a:rPr lang="en-US" dirty="0"/>
              <a:t>fi = open(“test.txt”,  mode=‘r’,  encoding = ‘utf-8’)</a:t>
            </a:r>
            <a:endParaRPr lang="en-US" dirty="0"/>
          </a:p>
          <a:p>
            <a:endParaRPr lang="en-US" dirty="0"/>
          </a:p>
          <a:p>
            <a:r>
              <a:rPr lang="en-US" dirty="0"/>
              <a:t>print(“Name of the file  :  ” ,  fi.name)</a:t>
            </a:r>
            <a:endParaRPr lang="en-US" dirty="0"/>
          </a:p>
          <a:p>
            <a:r>
              <a:rPr lang="en-US" dirty="0"/>
              <a:t>print(“Closed or Not      :   “ , </a:t>
            </a:r>
            <a:r>
              <a:rPr lang="en-US" dirty="0" err="1"/>
              <a:t>fi.closed</a:t>
            </a:r>
            <a:r>
              <a:rPr lang="en-US" dirty="0"/>
              <a:t>)</a:t>
            </a:r>
            <a:endParaRPr lang="en-US" dirty="0"/>
          </a:p>
          <a:p>
            <a:r>
              <a:rPr lang="en-US" dirty="0"/>
              <a:t>print(“ Opening mode   :  “ ,  </a:t>
            </a:r>
            <a:r>
              <a:rPr lang="en-US" dirty="0" err="1"/>
              <a:t>fi.mode</a:t>
            </a:r>
            <a:r>
              <a:rPr lang="en-US" dirty="0"/>
              <a:t>)</a:t>
            </a:r>
            <a:endParaRPr lang="en-US" dirty="0"/>
          </a:p>
          <a:p>
            <a:endParaRPr lang="en-US" dirty="0"/>
          </a:p>
          <a:p>
            <a:r>
              <a:rPr lang="en-US" dirty="0" err="1"/>
              <a:t>fi.close</a:t>
            </a:r>
            <a:r>
              <a:rPr lang="en-US" dirty="0"/>
              <a:t>()</a:t>
            </a:r>
            <a:endParaRPr lang="en-IN" dirty="0"/>
          </a:p>
        </p:txBody>
      </p:sp>
      <p:sp>
        <p:nvSpPr>
          <p:cNvPr id="11" name="TextBox 10"/>
          <p:cNvSpPr txBox="1"/>
          <p:nvPr/>
        </p:nvSpPr>
        <p:spPr>
          <a:xfrm>
            <a:off x="486984" y="3949453"/>
            <a:ext cx="8886472" cy="369332"/>
          </a:xfrm>
          <a:prstGeom prst="rect">
            <a:avLst/>
          </a:prstGeom>
          <a:noFill/>
        </p:spPr>
        <p:txBody>
          <a:bodyPr wrap="none" rtlCol="0">
            <a:spAutoFit/>
          </a:bodyPr>
          <a:lstStyle/>
          <a:p>
            <a:r>
              <a:rPr lang="en-US" dirty="0"/>
              <a:t>When working with files in text mode, it is highly recommended to specify the encoding type.</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TextBox 1"/>
          <p:cNvSpPr txBox="1"/>
          <p:nvPr/>
        </p:nvSpPr>
        <p:spPr>
          <a:xfrm>
            <a:off x="244699" y="1429555"/>
            <a:ext cx="2791020" cy="738664"/>
          </a:xfrm>
          <a:prstGeom prst="rect">
            <a:avLst/>
          </a:prstGeom>
          <a:noFill/>
        </p:spPr>
        <p:txBody>
          <a:bodyPr wrap="none" rtlCol="0">
            <a:spAutoFit/>
          </a:bodyPr>
          <a:lstStyle/>
          <a:p>
            <a:r>
              <a:rPr lang="en-US" sz="2400" dirty="0"/>
              <a:t>Types of inheritance:</a:t>
            </a:r>
            <a:endParaRPr lang="en-IN" sz="2400" dirty="0"/>
          </a:p>
          <a:p>
            <a:endParaRPr lang="en-IN" dirty="0"/>
          </a:p>
        </p:txBody>
      </p:sp>
      <p:pic>
        <p:nvPicPr>
          <p:cNvPr id="7" name="Picture 6" descr="Related image"/>
          <p:cNvPicPr/>
          <p:nvPr/>
        </p:nvPicPr>
        <p:blipFill>
          <a:blip r:embed="rId3"/>
          <a:srcRect/>
          <a:stretch>
            <a:fillRect/>
          </a:stretch>
        </p:blipFill>
        <p:spPr bwMode="auto">
          <a:xfrm>
            <a:off x="3486479" y="1534694"/>
            <a:ext cx="7146506" cy="5130123"/>
          </a:xfrm>
          <a:prstGeom prst="rect">
            <a:avLst/>
          </a:prstGeom>
          <a:noFill/>
          <a:ln w="9525">
            <a:noFill/>
            <a:miter lim="800000"/>
            <a:headEnd/>
            <a:tailEnd/>
          </a:ln>
        </p:spPr>
      </p:pic>
      <p:sp>
        <p:nvSpPr>
          <p:cNvPr id="8" name="Wave 7"/>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TextBox 1"/>
          <p:cNvSpPr txBox="1"/>
          <p:nvPr/>
        </p:nvSpPr>
        <p:spPr>
          <a:xfrm>
            <a:off x="193182" y="1455313"/>
            <a:ext cx="2502032" cy="461665"/>
          </a:xfrm>
          <a:prstGeom prst="rect">
            <a:avLst/>
          </a:prstGeom>
          <a:noFill/>
        </p:spPr>
        <p:txBody>
          <a:bodyPr wrap="none" rtlCol="0">
            <a:spAutoFit/>
          </a:bodyPr>
          <a:lstStyle/>
          <a:p>
            <a:r>
              <a:rPr lang="en-US" sz="2400" dirty="0"/>
              <a:t>Single Inheritance:</a:t>
            </a:r>
            <a:endParaRPr lang="en-IN" sz="2400" dirty="0"/>
          </a:p>
        </p:txBody>
      </p:sp>
      <p:sp>
        <p:nvSpPr>
          <p:cNvPr id="8" name="Rectangle 7"/>
          <p:cNvSpPr/>
          <p:nvPr/>
        </p:nvSpPr>
        <p:spPr>
          <a:xfrm>
            <a:off x="864726" y="2930884"/>
            <a:ext cx="3146738" cy="3693319"/>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first(self):</a:t>
            </a:r>
            <a:endParaRPr lang="en-US" dirty="0"/>
          </a:p>
          <a:p>
            <a:r>
              <a:rPr lang="en-US" dirty="0"/>
              <a:t>           print('first function')</a:t>
            </a:r>
            <a:endParaRPr lang="en-US" dirty="0"/>
          </a:p>
          <a:p>
            <a:r>
              <a:rPr lang="en-US" dirty="0"/>
              <a:t>           return</a:t>
            </a:r>
            <a:endParaRPr lang="en-US" dirty="0"/>
          </a:p>
          <a:p>
            <a:r>
              <a:rPr lang="en-US" dirty="0"/>
              <a:t> </a:t>
            </a:r>
            <a:endParaRPr lang="en-US" dirty="0"/>
          </a:p>
          <a:p>
            <a:r>
              <a:rPr lang="en-US" dirty="0"/>
              <a:t>class Child(Parent):</a:t>
            </a:r>
            <a:endParaRPr lang="en-US" dirty="0"/>
          </a:p>
          <a:p>
            <a:r>
              <a:rPr lang="en-US" dirty="0"/>
              <a:t>       </a:t>
            </a:r>
            <a:r>
              <a:rPr lang="en-US" dirty="0" err="1"/>
              <a:t>def</a:t>
            </a:r>
            <a:r>
              <a:rPr lang="en-US" dirty="0"/>
              <a:t> second(self):</a:t>
            </a:r>
            <a:endParaRPr lang="en-US" dirty="0"/>
          </a:p>
          <a:p>
            <a:r>
              <a:rPr lang="en-US" dirty="0"/>
              <a:t>          print('second function')</a:t>
            </a:r>
            <a:endParaRPr lang="en-US" dirty="0"/>
          </a:p>
          <a:p>
            <a:r>
              <a:rPr lang="en-US" dirty="0"/>
              <a:t>          return</a:t>
            </a:r>
            <a:endParaRPr lang="en-US" dirty="0"/>
          </a:p>
          <a:p>
            <a:r>
              <a:rPr lang="en-US" dirty="0"/>
              <a:t> </a:t>
            </a:r>
            <a:endParaRPr lang="en-US" dirty="0"/>
          </a:p>
          <a:p>
            <a:r>
              <a:rPr lang="en-US" dirty="0" err="1"/>
              <a:t>ob</a:t>
            </a:r>
            <a:r>
              <a:rPr lang="en-US" dirty="0"/>
              <a:t> = Child()</a:t>
            </a:r>
            <a:endParaRPr lang="en-US" dirty="0"/>
          </a:p>
          <a:p>
            <a:r>
              <a:rPr lang="en-US" dirty="0" err="1"/>
              <a:t>ob.first</a:t>
            </a:r>
            <a:r>
              <a:rPr lang="en-US" dirty="0"/>
              <a:t>()</a:t>
            </a:r>
            <a:endParaRPr lang="en-US" dirty="0"/>
          </a:p>
          <a:p>
            <a:r>
              <a:rPr lang="en-US" dirty="0" err="1"/>
              <a:t>ob.second</a:t>
            </a:r>
            <a:r>
              <a:rPr lang="en-US" dirty="0"/>
              <a:t>()</a:t>
            </a:r>
            <a:endParaRPr lang="en-US" dirty="0"/>
          </a:p>
        </p:txBody>
      </p:sp>
      <p:sp>
        <p:nvSpPr>
          <p:cNvPr id="9" name="Rectangle 8"/>
          <p:cNvSpPr/>
          <p:nvPr/>
        </p:nvSpPr>
        <p:spPr>
          <a:xfrm>
            <a:off x="5919988" y="2933634"/>
            <a:ext cx="3584620" cy="3416320"/>
          </a:xfrm>
          <a:prstGeom prst="rect">
            <a:avLst/>
          </a:prstGeom>
        </p:spPr>
        <p:txBody>
          <a:bodyPr wrap="square">
            <a:spAutoFit/>
          </a:bodyPr>
          <a:lstStyle/>
          <a:p>
            <a:r>
              <a:rPr lang="en-US" dirty="0"/>
              <a:t>class Parent :</a:t>
            </a:r>
            <a:endParaRPr lang="en-US" dirty="0"/>
          </a:p>
          <a:p>
            <a:r>
              <a:rPr lang="en-US" dirty="0"/>
              <a:t>    </a:t>
            </a:r>
            <a:r>
              <a:rPr lang="en-US" dirty="0" err="1"/>
              <a:t>def</a:t>
            </a:r>
            <a:r>
              <a:rPr lang="en-US" dirty="0"/>
              <a:t> m1():</a:t>
            </a:r>
            <a:endParaRPr lang="en-US" dirty="0"/>
          </a:p>
          <a:p>
            <a:r>
              <a:rPr lang="en-US" dirty="0"/>
              <a:t>        print("Parent's functionality")</a:t>
            </a:r>
            <a:endParaRPr lang="en-US" dirty="0"/>
          </a:p>
          <a:p>
            <a:r>
              <a:rPr lang="en-US" dirty="0"/>
              <a:t>        return</a:t>
            </a:r>
            <a:endParaRPr lang="en-US" dirty="0"/>
          </a:p>
          <a:p>
            <a:endParaRPr lang="en-US" dirty="0"/>
          </a:p>
          <a:p>
            <a:r>
              <a:rPr lang="en-US" dirty="0"/>
              <a:t>class Child(Parent):</a:t>
            </a:r>
            <a:endParaRPr lang="en-US" dirty="0"/>
          </a:p>
          <a:p>
            <a:r>
              <a:rPr lang="en-US" dirty="0"/>
              <a:t>    </a:t>
            </a:r>
            <a:r>
              <a:rPr lang="en-US" dirty="0" err="1"/>
              <a:t>def</a:t>
            </a:r>
            <a:r>
              <a:rPr lang="en-US" dirty="0"/>
              <a:t> m2():</a:t>
            </a:r>
            <a:endParaRPr lang="en-US" dirty="0"/>
          </a:p>
          <a:p>
            <a:r>
              <a:rPr lang="en-US" dirty="0"/>
              <a:t>        print("Child's functionality")</a:t>
            </a:r>
            <a:endParaRPr lang="en-US" dirty="0"/>
          </a:p>
          <a:p>
            <a:r>
              <a:rPr lang="en-US" dirty="0"/>
              <a:t>        return</a:t>
            </a:r>
            <a:endParaRPr lang="en-US" dirty="0"/>
          </a:p>
          <a:p>
            <a:endParaRPr lang="en-US" dirty="0"/>
          </a:p>
          <a:p>
            <a:r>
              <a:rPr lang="en-US" dirty="0"/>
              <a:t>Child.m1()</a:t>
            </a:r>
            <a:endParaRPr lang="en-US" dirty="0"/>
          </a:p>
          <a:p>
            <a:r>
              <a:rPr lang="en-US" dirty="0"/>
              <a:t>Child.m2()</a:t>
            </a:r>
            <a:endParaRPr lang="en-IN" dirty="0"/>
          </a:p>
        </p:txBody>
      </p:sp>
      <p:sp>
        <p:nvSpPr>
          <p:cNvPr id="10" name="TextBox 9"/>
          <p:cNvSpPr txBox="1"/>
          <p:nvPr/>
        </p:nvSpPr>
        <p:spPr>
          <a:xfrm>
            <a:off x="2956837" y="1455313"/>
            <a:ext cx="8790035" cy="1477328"/>
          </a:xfrm>
          <a:prstGeom prst="rect">
            <a:avLst/>
          </a:prstGeom>
          <a:noFill/>
        </p:spPr>
        <p:txBody>
          <a:bodyPr wrap="none" rtlCol="0">
            <a:spAutoFit/>
          </a:bodyPr>
          <a:lstStyle/>
          <a:p>
            <a:r>
              <a:rPr lang="en-US" dirty="0"/>
              <a:t>We need to instantiate Child class to Access Parent class </a:t>
            </a:r>
            <a:r>
              <a:rPr lang="en-US" dirty="0" err="1"/>
              <a:t>funcationality</a:t>
            </a:r>
            <a:r>
              <a:rPr lang="en-US" dirty="0"/>
              <a:t> as well as Child class.</a:t>
            </a:r>
            <a:endParaRPr lang="en-IN" dirty="0"/>
          </a:p>
          <a:p>
            <a:r>
              <a:rPr lang="en-US" dirty="0"/>
              <a:t>Class level functionality can be accessed directly by using class name.</a:t>
            </a:r>
            <a:endParaRPr lang="en-US" dirty="0"/>
          </a:p>
          <a:p>
            <a:r>
              <a:rPr lang="en-US" dirty="0"/>
              <a:t>In Child object creation, first Parent object will be created.</a:t>
            </a:r>
            <a:endParaRPr lang="en-IN" dirty="0"/>
          </a:p>
          <a:p>
            <a:r>
              <a:rPr lang="en-US" dirty="0"/>
              <a:t>Parent and Child objects get memory allocation at same place(combined object)</a:t>
            </a:r>
            <a:endParaRPr lang="en-IN" dirty="0"/>
          </a:p>
          <a:p>
            <a:endParaRPr lang="en-IN" dirty="0"/>
          </a:p>
        </p:txBody>
      </p:sp>
      <p:sp>
        <p:nvSpPr>
          <p:cNvPr id="11" name="Wave 10"/>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TextBox 1"/>
          <p:cNvSpPr txBox="1"/>
          <p:nvPr/>
        </p:nvSpPr>
        <p:spPr>
          <a:xfrm>
            <a:off x="193182" y="1455313"/>
            <a:ext cx="3081036" cy="461665"/>
          </a:xfrm>
          <a:prstGeom prst="rect">
            <a:avLst/>
          </a:prstGeom>
          <a:noFill/>
        </p:spPr>
        <p:txBody>
          <a:bodyPr wrap="none" rtlCol="0">
            <a:spAutoFit/>
          </a:bodyPr>
          <a:lstStyle/>
          <a:p>
            <a:r>
              <a:rPr lang="en-US" sz="2400" dirty="0"/>
              <a:t>Multi level Inheritance:</a:t>
            </a:r>
            <a:endParaRPr lang="en-IN" sz="2400" dirty="0"/>
          </a:p>
        </p:txBody>
      </p:sp>
      <p:sp>
        <p:nvSpPr>
          <p:cNvPr id="10" name="TextBox 9"/>
          <p:cNvSpPr txBox="1"/>
          <p:nvPr/>
        </p:nvSpPr>
        <p:spPr>
          <a:xfrm>
            <a:off x="290910" y="1978984"/>
            <a:ext cx="3029997" cy="646331"/>
          </a:xfrm>
          <a:prstGeom prst="rect">
            <a:avLst/>
          </a:prstGeom>
          <a:noFill/>
        </p:spPr>
        <p:txBody>
          <a:bodyPr wrap="none" rtlCol="0">
            <a:spAutoFit/>
          </a:bodyPr>
          <a:lstStyle/>
          <a:p>
            <a:r>
              <a:rPr lang="en-US" dirty="0"/>
              <a:t>Accessing more than one level</a:t>
            </a:r>
            <a:endParaRPr lang="en-US" dirty="0"/>
          </a:p>
          <a:p>
            <a:r>
              <a:rPr lang="en-US" dirty="0"/>
              <a:t> of objects functionality</a:t>
            </a:r>
            <a:endParaRPr lang="en-IN" dirty="0"/>
          </a:p>
        </p:txBody>
      </p:sp>
      <p:sp>
        <p:nvSpPr>
          <p:cNvPr id="11" name="Rectangle 10"/>
          <p:cNvSpPr/>
          <p:nvPr/>
        </p:nvSpPr>
        <p:spPr>
          <a:xfrm>
            <a:off x="5173014" y="1686145"/>
            <a:ext cx="3571741" cy="4801314"/>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a:t>
            </a:r>
            <a:r>
              <a:rPr lang="en-US" dirty="0" err="1"/>
              <a:t>par_func</a:t>
            </a:r>
            <a:r>
              <a:rPr lang="en-US" dirty="0"/>
              <a:t>(self):</a:t>
            </a:r>
            <a:endParaRPr lang="en-US" dirty="0"/>
          </a:p>
          <a:p>
            <a:r>
              <a:rPr lang="en-US" dirty="0"/>
              <a:t>          print("this is parent function ")</a:t>
            </a:r>
            <a:endParaRPr lang="en-US" dirty="0"/>
          </a:p>
          <a:p>
            <a:endParaRPr lang="en-US" dirty="0"/>
          </a:p>
          <a:p>
            <a:r>
              <a:rPr lang="en-US" dirty="0"/>
              <a:t>class Child1(Parent):</a:t>
            </a:r>
            <a:endParaRPr lang="en-US" dirty="0"/>
          </a:p>
          <a:p>
            <a:r>
              <a:rPr lang="en-US" dirty="0"/>
              <a:t>      </a:t>
            </a:r>
            <a:r>
              <a:rPr lang="en-US" dirty="0" err="1"/>
              <a:t>def</a:t>
            </a:r>
            <a:r>
              <a:rPr lang="en-US" dirty="0"/>
              <a:t> func1(self):</a:t>
            </a:r>
            <a:endParaRPr lang="en-US" dirty="0"/>
          </a:p>
          <a:p>
            <a:r>
              <a:rPr lang="en-US" dirty="0"/>
              <a:t>          print("this is function 1")</a:t>
            </a:r>
            <a:endParaRPr lang="en-US" dirty="0"/>
          </a:p>
          <a:p>
            <a:endParaRPr lang="en-US" dirty="0"/>
          </a:p>
          <a:p>
            <a:r>
              <a:rPr lang="en-US" dirty="0"/>
              <a:t>class Child2(Child1):</a:t>
            </a:r>
            <a:endParaRPr lang="en-US" dirty="0"/>
          </a:p>
          <a:p>
            <a:r>
              <a:rPr lang="en-US" dirty="0"/>
              <a:t>      </a:t>
            </a:r>
            <a:r>
              <a:rPr lang="en-US" dirty="0" err="1"/>
              <a:t>def</a:t>
            </a:r>
            <a:r>
              <a:rPr lang="en-US" dirty="0"/>
              <a:t> func2(self):</a:t>
            </a:r>
            <a:endParaRPr lang="en-US" dirty="0"/>
          </a:p>
          <a:p>
            <a:r>
              <a:rPr lang="en-US" dirty="0"/>
              <a:t>          print("this is function 2")</a:t>
            </a:r>
            <a:endParaRPr lang="en-US" dirty="0"/>
          </a:p>
          <a:p>
            <a:endParaRPr lang="en-US" dirty="0"/>
          </a:p>
          <a:p>
            <a:r>
              <a:rPr lang="en-US" dirty="0" err="1"/>
              <a:t>ob</a:t>
            </a:r>
            <a:r>
              <a:rPr lang="en-US" dirty="0"/>
              <a:t> = Child2()</a:t>
            </a:r>
            <a:endParaRPr lang="en-US" dirty="0"/>
          </a:p>
          <a:p>
            <a:r>
              <a:rPr lang="en-US" dirty="0" err="1"/>
              <a:t>ob.par_func</a:t>
            </a:r>
            <a:r>
              <a:rPr lang="en-US" dirty="0"/>
              <a:t>()</a:t>
            </a:r>
            <a:endParaRPr lang="en-US" dirty="0"/>
          </a:p>
          <a:p>
            <a:r>
              <a:rPr lang="en-US" dirty="0"/>
              <a:t>ob.func1()</a:t>
            </a:r>
            <a:endParaRPr lang="en-US" dirty="0"/>
          </a:p>
          <a:p>
            <a:r>
              <a:rPr lang="en-US" dirty="0"/>
              <a:t>ob.func2()</a:t>
            </a:r>
            <a:endParaRPr lang="en-US" dirty="0"/>
          </a:p>
          <a:p>
            <a:endParaRPr lang="en-US" dirty="0"/>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7" name="TextBox 6"/>
          <p:cNvSpPr txBox="1"/>
          <p:nvPr/>
        </p:nvSpPr>
        <p:spPr>
          <a:xfrm>
            <a:off x="193182" y="1455313"/>
            <a:ext cx="2814617" cy="461665"/>
          </a:xfrm>
          <a:prstGeom prst="rect">
            <a:avLst/>
          </a:prstGeom>
          <a:noFill/>
        </p:spPr>
        <p:txBody>
          <a:bodyPr wrap="none" rtlCol="0">
            <a:spAutoFit/>
          </a:bodyPr>
          <a:lstStyle/>
          <a:p>
            <a:r>
              <a:rPr lang="en-US" sz="2400" dirty="0"/>
              <a:t>Multiple Inheritance:</a:t>
            </a:r>
            <a:endParaRPr lang="en-IN" sz="2400" dirty="0"/>
          </a:p>
        </p:txBody>
      </p:sp>
      <p:sp>
        <p:nvSpPr>
          <p:cNvPr id="2" name="Rectangle 1"/>
          <p:cNvSpPr/>
          <p:nvPr/>
        </p:nvSpPr>
        <p:spPr>
          <a:xfrm>
            <a:off x="763363" y="1953641"/>
            <a:ext cx="3069801" cy="4524315"/>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func1(self):</a:t>
            </a:r>
            <a:endParaRPr lang="en-US" dirty="0"/>
          </a:p>
          <a:p>
            <a:r>
              <a:rPr lang="en-US" dirty="0"/>
              <a:t>        print("this is function 1")</a:t>
            </a:r>
            <a:endParaRPr lang="en-US" dirty="0"/>
          </a:p>
          <a:p>
            <a:endParaRPr lang="en-US" dirty="0"/>
          </a:p>
          <a:p>
            <a:r>
              <a:rPr lang="en-US" dirty="0"/>
              <a:t>class Parent2:</a:t>
            </a:r>
            <a:endParaRPr lang="en-US" dirty="0"/>
          </a:p>
          <a:p>
            <a:r>
              <a:rPr lang="en-US" dirty="0"/>
              <a:t>   </a:t>
            </a:r>
            <a:r>
              <a:rPr lang="en-US" dirty="0" err="1"/>
              <a:t>def</a:t>
            </a:r>
            <a:r>
              <a:rPr lang="en-US" dirty="0"/>
              <a:t> func2(self):</a:t>
            </a:r>
            <a:endParaRPr lang="en-US" dirty="0"/>
          </a:p>
          <a:p>
            <a:r>
              <a:rPr lang="en-US" dirty="0"/>
              <a:t>        print("this is function 2")</a:t>
            </a:r>
            <a:endParaRPr lang="en-US" dirty="0"/>
          </a:p>
          <a:p>
            <a:endParaRPr lang="en-US" dirty="0"/>
          </a:p>
          <a:p>
            <a:r>
              <a:rPr lang="en-US" dirty="0"/>
              <a:t>class Child(Parent , Parent2):</a:t>
            </a:r>
            <a:endParaRPr lang="en-US" dirty="0"/>
          </a:p>
          <a:p>
            <a:r>
              <a:rPr lang="en-US" dirty="0"/>
              <a:t>    </a:t>
            </a:r>
            <a:r>
              <a:rPr lang="en-US" dirty="0" err="1"/>
              <a:t>def</a:t>
            </a:r>
            <a:r>
              <a:rPr lang="en-US" dirty="0"/>
              <a:t> func3(self):</a:t>
            </a:r>
            <a:endParaRPr lang="en-US" dirty="0"/>
          </a:p>
          <a:p>
            <a:r>
              <a:rPr lang="en-US" dirty="0"/>
              <a:t>        print("this is function 3")</a:t>
            </a:r>
            <a:endParaRPr lang="en-US" dirty="0"/>
          </a:p>
          <a:p>
            <a:r>
              <a:rPr lang="en-US" dirty="0"/>
              <a:t> </a:t>
            </a:r>
            <a:endParaRPr lang="en-US" dirty="0"/>
          </a:p>
          <a:p>
            <a:r>
              <a:rPr lang="en-US" dirty="0" err="1"/>
              <a:t>ob</a:t>
            </a:r>
            <a:r>
              <a:rPr lang="en-US" dirty="0"/>
              <a:t> = Child()</a:t>
            </a:r>
            <a:endParaRPr lang="en-US" dirty="0"/>
          </a:p>
          <a:p>
            <a:r>
              <a:rPr lang="en-US" dirty="0"/>
              <a:t>ob.func1()</a:t>
            </a:r>
            <a:endParaRPr lang="en-US" dirty="0"/>
          </a:p>
          <a:p>
            <a:r>
              <a:rPr lang="en-US" dirty="0"/>
              <a:t>ob.func2()</a:t>
            </a:r>
            <a:endParaRPr lang="en-US" dirty="0"/>
          </a:p>
          <a:p>
            <a:r>
              <a:rPr lang="en-US" dirty="0"/>
              <a:t>ob.func3()</a:t>
            </a:r>
            <a:endParaRPr lang="en-US" dirty="0"/>
          </a:p>
        </p:txBody>
      </p:sp>
      <p:pic>
        <p:nvPicPr>
          <p:cNvPr id="8" name="Picture 7" descr="CalendarClock"/>
          <p:cNvPicPr/>
          <p:nvPr/>
        </p:nvPicPr>
        <p:blipFill>
          <a:blip r:embed="rId3" cstate="print"/>
          <a:srcRect/>
          <a:stretch>
            <a:fillRect/>
          </a:stretch>
        </p:blipFill>
        <p:spPr bwMode="auto">
          <a:xfrm>
            <a:off x="4450098" y="3994469"/>
            <a:ext cx="3111500" cy="2086610"/>
          </a:xfrm>
          <a:prstGeom prst="rect">
            <a:avLst/>
          </a:prstGeom>
          <a:noFill/>
          <a:ln w="9525">
            <a:noFill/>
            <a:miter lim="800000"/>
            <a:headEnd/>
            <a:tailEnd/>
          </a:ln>
        </p:spPr>
      </p:pic>
      <p:sp>
        <p:nvSpPr>
          <p:cNvPr id="9" name="Rectangle 8"/>
          <p:cNvSpPr/>
          <p:nvPr/>
        </p:nvSpPr>
        <p:spPr>
          <a:xfrm>
            <a:off x="8019245" y="1455313"/>
            <a:ext cx="3720037" cy="5078313"/>
          </a:xfrm>
          <a:prstGeom prst="rect">
            <a:avLst/>
          </a:prstGeom>
        </p:spPr>
        <p:txBody>
          <a:bodyPr wrap="square">
            <a:spAutoFit/>
          </a:bodyPr>
          <a:lstStyle/>
          <a:p>
            <a:r>
              <a:rPr lang="en-US" dirty="0"/>
              <a:t>class Time :</a:t>
            </a:r>
            <a:endParaRPr lang="en-US" dirty="0"/>
          </a:p>
          <a:p>
            <a:r>
              <a:rPr lang="en-US" dirty="0"/>
              <a:t>    </a:t>
            </a:r>
            <a:r>
              <a:rPr lang="en-US" dirty="0" err="1"/>
              <a:t>def</a:t>
            </a:r>
            <a:r>
              <a:rPr lang="en-US" dirty="0"/>
              <a:t> </a:t>
            </a:r>
            <a:r>
              <a:rPr lang="en-US" dirty="0" err="1"/>
              <a:t>getTime</a:t>
            </a:r>
            <a:r>
              <a:rPr lang="en-US" dirty="0"/>
              <a:t>(self):</a:t>
            </a:r>
            <a:endParaRPr lang="en-US" dirty="0"/>
          </a:p>
          <a:p>
            <a:r>
              <a:rPr lang="en-US" dirty="0"/>
              <a:t>        print("Print System time")</a:t>
            </a:r>
            <a:endParaRPr lang="en-US" dirty="0"/>
          </a:p>
          <a:p>
            <a:r>
              <a:rPr lang="en-US" dirty="0"/>
              <a:t>        return</a:t>
            </a:r>
            <a:endParaRPr lang="en-US" dirty="0"/>
          </a:p>
          <a:p>
            <a:endParaRPr lang="en-US" dirty="0"/>
          </a:p>
          <a:p>
            <a:r>
              <a:rPr lang="en-US" dirty="0"/>
              <a:t>class Date :</a:t>
            </a:r>
            <a:endParaRPr lang="en-US" dirty="0"/>
          </a:p>
          <a:p>
            <a:r>
              <a:rPr lang="en-US" dirty="0"/>
              <a:t>    </a:t>
            </a:r>
            <a:r>
              <a:rPr lang="en-US" dirty="0" err="1"/>
              <a:t>def</a:t>
            </a:r>
            <a:r>
              <a:rPr lang="en-US" dirty="0"/>
              <a:t> </a:t>
            </a:r>
            <a:r>
              <a:rPr lang="en-US" dirty="0" err="1"/>
              <a:t>getDate</a:t>
            </a:r>
            <a:r>
              <a:rPr lang="en-US" dirty="0"/>
              <a:t>(self):</a:t>
            </a:r>
            <a:endParaRPr lang="en-US" dirty="0"/>
          </a:p>
          <a:p>
            <a:r>
              <a:rPr lang="en-US" dirty="0"/>
              <a:t>        print("Print System Date")</a:t>
            </a:r>
            <a:endParaRPr lang="en-US" dirty="0"/>
          </a:p>
          <a:p>
            <a:r>
              <a:rPr lang="en-US" dirty="0"/>
              <a:t>        return</a:t>
            </a:r>
            <a:endParaRPr lang="en-US" dirty="0"/>
          </a:p>
          <a:p>
            <a:endParaRPr lang="en-US" dirty="0"/>
          </a:p>
          <a:p>
            <a:r>
              <a:rPr lang="en-US" dirty="0"/>
              <a:t>class Watch(</a:t>
            </a:r>
            <a:r>
              <a:rPr lang="en-US" dirty="0" err="1"/>
              <a:t>Time,Date</a:t>
            </a:r>
            <a:r>
              <a:rPr lang="en-US" dirty="0"/>
              <a:t>):</a:t>
            </a:r>
            <a:endParaRPr lang="en-US" dirty="0"/>
          </a:p>
          <a:p>
            <a:r>
              <a:rPr lang="en-US" dirty="0"/>
              <a:t>    </a:t>
            </a:r>
            <a:r>
              <a:rPr lang="en-US" dirty="0" err="1"/>
              <a:t>def</a:t>
            </a:r>
            <a:r>
              <a:rPr lang="en-US" dirty="0"/>
              <a:t> display(self):</a:t>
            </a:r>
            <a:endParaRPr lang="en-US" dirty="0"/>
          </a:p>
          <a:p>
            <a:r>
              <a:rPr lang="en-US" dirty="0"/>
              <a:t>        </a:t>
            </a:r>
            <a:r>
              <a:rPr lang="en-US" dirty="0" err="1"/>
              <a:t>self.getTime</a:t>
            </a:r>
            <a:r>
              <a:rPr lang="en-US" dirty="0"/>
              <a:t>()</a:t>
            </a:r>
            <a:endParaRPr lang="en-US" dirty="0"/>
          </a:p>
          <a:p>
            <a:r>
              <a:rPr lang="en-US" dirty="0"/>
              <a:t>        </a:t>
            </a:r>
            <a:r>
              <a:rPr lang="en-US" dirty="0" err="1"/>
              <a:t>self.getDate</a:t>
            </a:r>
            <a:r>
              <a:rPr lang="en-US" dirty="0"/>
              <a:t>()</a:t>
            </a:r>
            <a:endParaRPr lang="en-US" dirty="0"/>
          </a:p>
          <a:p>
            <a:r>
              <a:rPr lang="en-US" dirty="0"/>
              <a:t>        return</a:t>
            </a:r>
            <a:endParaRPr lang="en-US" dirty="0"/>
          </a:p>
          <a:p>
            <a:endParaRPr lang="en-US" dirty="0"/>
          </a:p>
          <a:p>
            <a:r>
              <a:rPr lang="en-US" dirty="0" err="1"/>
              <a:t>obj</a:t>
            </a:r>
            <a:r>
              <a:rPr lang="en-US" dirty="0"/>
              <a:t> = Watch()</a:t>
            </a:r>
            <a:endParaRPr lang="en-US" dirty="0"/>
          </a:p>
          <a:p>
            <a:r>
              <a:rPr lang="en-US" dirty="0" err="1"/>
              <a:t>obj.display</a:t>
            </a:r>
            <a:r>
              <a:rPr lang="en-US" dirty="0"/>
              <a:t>()</a:t>
            </a:r>
            <a:endParaRPr lang="en-US" dirty="0"/>
          </a:p>
        </p:txBody>
      </p:sp>
      <p:sp>
        <p:nvSpPr>
          <p:cNvPr id="10" name="Wave 9"/>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Rectangle 1"/>
          <p:cNvSpPr/>
          <p:nvPr/>
        </p:nvSpPr>
        <p:spPr>
          <a:xfrm>
            <a:off x="3580328" y="1220878"/>
            <a:ext cx="3198254" cy="5355312"/>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func1(self):</a:t>
            </a:r>
            <a:endParaRPr lang="en-US" dirty="0"/>
          </a:p>
          <a:p>
            <a:r>
              <a:rPr lang="en-US" dirty="0"/>
              <a:t>          print("this is function 1")</a:t>
            </a:r>
            <a:endParaRPr lang="en-US" dirty="0"/>
          </a:p>
          <a:p>
            <a:r>
              <a:rPr lang="en-US" dirty="0"/>
              <a:t>          return</a:t>
            </a:r>
            <a:endParaRPr lang="en-US" dirty="0"/>
          </a:p>
          <a:p>
            <a:r>
              <a:rPr lang="en-US" dirty="0"/>
              <a:t>class Child1(Parent):</a:t>
            </a:r>
            <a:endParaRPr lang="en-US" dirty="0"/>
          </a:p>
          <a:p>
            <a:r>
              <a:rPr lang="en-US" dirty="0"/>
              <a:t>      </a:t>
            </a:r>
            <a:r>
              <a:rPr lang="en-US" dirty="0" err="1"/>
              <a:t>def</a:t>
            </a:r>
            <a:r>
              <a:rPr lang="en-US" dirty="0"/>
              <a:t> func2(self):</a:t>
            </a:r>
            <a:endParaRPr lang="en-US" dirty="0"/>
          </a:p>
          <a:p>
            <a:r>
              <a:rPr lang="en-US" dirty="0"/>
              <a:t>          print("this is function 2")</a:t>
            </a:r>
            <a:endParaRPr lang="en-US" dirty="0"/>
          </a:p>
          <a:p>
            <a:r>
              <a:rPr lang="en-US" dirty="0"/>
              <a:t>          return</a:t>
            </a:r>
            <a:endParaRPr lang="en-US" dirty="0"/>
          </a:p>
          <a:p>
            <a:r>
              <a:rPr lang="en-US" dirty="0"/>
              <a:t>class Child2(Parent):</a:t>
            </a:r>
            <a:endParaRPr lang="en-US" dirty="0"/>
          </a:p>
          <a:p>
            <a:r>
              <a:rPr lang="en-US" dirty="0"/>
              <a:t>      </a:t>
            </a:r>
            <a:r>
              <a:rPr lang="en-US" dirty="0" err="1"/>
              <a:t>def</a:t>
            </a:r>
            <a:r>
              <a:rPr lang="en-US" dirty="0"/>
              <a:t> func3(self):</a:t>
            </a:r>
            <a:endParaRPr lang="en-US" dirty="0"/>
          </a:p>
          <a:p>
            <a:r>
              <a:rPr lang="en-US" dirty="0"/>
              <a:t>          print("this is function 3")</a:t>
            </a:r>
            <a:endParaRPr lang="en-US" dirty="0"/>
          </a:p>
          <a:p>
            <a:r>
              <a:rPr lang="en-US" dirty="0"/>
              <a:t>          return</a:t>
            </a:r>
            <a:endParaRPr lang="en-US" dirty="0"/>
          </a:p>
          <a:p>
            <a:r>
              <a:rPr lang="en-US" dirty="0"/>
              <a:t> </a:t>
            </a:r>
            <a:endParaRPr lang="en-US" dirty="0"/>
          </a:p>
          <a:p>
            <a:r>
              <a:rPr lang="en-US" dirty="0"/>
              <a:t>ob1 = Child1()</a:t>
            </a:r>
            <a:endParaRPr lang="en-US" dirty="0"/>
          </a:p>
          <a:p>
            <a:r>
              <a:rPr lang="en-US" dirty="0"/>
              <a:t>ob2 = Child2()</a:t>
            </a:r>
            <a:endParaRPr lang="en-US" dirty="0"/>
          </a:p>
          <a:p>
            <a:r>
              <a:rPr lang="en-US" dirty="0"/>
              <a:t>ob1.func1()</a:t>
            </a:r>
            <a:endParaRPr lang="en-US" dirty="0"/>
          </a:p>
          <a:p>
            <a:r>
              <a:rPr lang="en-US" dirty="0"/>
              <a:t>ob1.func2()</a:t>
            </a:r>
            <a:endParaRPr lang="en-US" dirty="0"/>
          </a:p>
          <a:p>
            <a:r>
              <a:rPr lang="en-US" dirty="0"/>
              <a:t>ob2.func1()</a:t>
            </a:r>
            <a:endParaRPr lang="en-US" dirty="0"/>
          </a:p>
          <a:p>
            <a:r>
              <a:rPr lang="en-US" dirty="0"/>
              <a:t>ob2.func3()</a:t>
            </a:r>
            <a:endParaRPr lang="en-IN" dirty="0"/>
          </a:p>
        </p:txBody>
      </p:sp>
      <p:sp>
        <p:nvSpPr>
          <p:cNvPr id="7" name="TextBox 6"/>
          <p:cNvSpPr txBox="1"/>
          <p:nvPr/>
        </p:nvSpPr>
        <p:spPr>
          <a:xfrm>
            <a:off x="193182" y="1455313"/>
            <a:ext cx="3387146" cy="461665"/>
          </a:xfrm>
          <a:prstGeom prst="rect">
            <a:avLst/>
          </a:prstGeom>
          <a:noFill/>
        </p:spPr>
        <p:txBody>
          <a:bodyPr wrap="square" rtlCol="0">
            <a:spAutoFit/>
          </a:bodyPr>
          <a:lstStyle/>
          <a:p>
            <a:r>
              <a:rPr lang="en-IN" sz="2400" dirty="0"/>
              <a:t>Hierarchical</a:t>
            </a:r>
            <a:r>
              <a:rPr lang="en-IN" sz="2400" b="1" dirty="0"/>
              <a:t>  </a:t>
            </a:r>
            <a:r>
              <a:rPr lang="en-US" sz="2400" dirty="0"/>
              <a:t>Inheritance:</a:t>
            </a:r>
            <a:endParaRPr lang="en-IN" sz="2400" dirty="0"/>
          </a:p>
        </p:txBody>
      </p:sp>
      <p:sp>
        <p:nvSpPr>
          <p:cNvPr id="8" name="Rectangle 7"/>
          <p:cNvSpPr/>
          <p:nvPr/>
        </p:nvSpPr>
        <p:spPr>
          <a:xfrm>
            <a:off x="7796013" y="1484998"/>
            <a:ext cx="3996744" cy="4524315"/>
          </a:xfrm>
          <a:prstGeom prst="rect">
            <a:avLst/>
          </a:prstGeom>
        </p:spPr>
        <p:txBody>
          <a:bodyPr wrap="square">
            <a:spAutoFit/>
          </a:bodyPr>
          <a:lstStyle/>
          <a:p>
            <a:r>
              <a:rPr lang="en-IN" dirty="0"/>
              <a:t>class Vehicle:</a:t>
            </a:r>
            <a:endParaRPr lang="en-IN" dirty="0"/>
          </a:p>
          <a:p>
            <a:r>
              <a:rPr lang="en-IN" dirty="0"/>
              <a:t>    </a:t>
            </a:r>
            <a:r>
              <a:rPr lang="en-IN" dirty="0" err="1"/>
              <a:t>def</a:t>
            </a:r>
            <a:r>
              <a:rPr lang="en-IN" dirty="0"/>
              <a:t> fuel(self):</a:t>
            </a:r>
            <a:endParaRPr lang="en-IN" dirty="0"/>
          </a:p>
          <a:p>
            <a:r>
              <a:rPr lang="en-IN" dirty="0"/>
              <a:t>        return "Petrol"</a:t>
            </a:r>
            <a:endParaRPr lang="en-IN" dirty="0"/>
          </a:p>
          <a:p>
            <a:endParaRPr lang="en-IN" dirty="0"/>
          </a:p>
          <a:p>
            <a:r>
              <a:rPr lang="en-IN" dirty="0"/>
              <a:t>class Car(Vehicle):</a:t>
            </a:r>
            <a:endParaRPr lang="en-IN" dirty="0"/>
          </a:p>
          <a:p>
            <a:r>
              <a:rPr lang="en-IN" dirty="0"/>
              <a:t>    </a:t>
            </a:r>
            <a:r>
              <a:rPr lang="en-IN" dirty="0" err="1"/>
              <a:t>def</a:t>
            </a:r>
            <a:r>
              <a:rPr lang="en-IN" dirty="0"/>
              <a:t> fuel(self):</a:t>
            </a:r>
            <a:endParaRPr lang="en-IN" dirty="0"/>
          </a:p>
          <a:p>
            <a:r>
              <a:rPr lang="en-IN" dirty="0"/>
              <a:t>        return "CNG"</a:t>
            </a:r>
            <a:endParaRPr lang="en-IN" dirty="0"/>
          </a:p>
          <a:p>
            <a:endParaRPr lang="en-IN" dirty="0"/>
          </a:p>
          <a:p>
            <a:r>
              <a:rPr lang="en-IN" dirty="0"/>
              <a:t>class Bike(Vehicle):</a:t>
            </a:r>
            <a:endParaRPr lang="en-IN" dirty="0"/>
          </a:p>
          <a:p>
            <a:r>
              <a:rPr lang="en-IN" dirty="0"/>
              <a:t>    pass</a:t>
            </a:r>
            <a:endParaRPr lang="en-IN" dirty="0"/>
          </a:p>
          <a:p>
            <a:endParaRPr lang="en-IN" dirty="0"/>
          </a:p>
          <a:p>
            <a:r>
              <a:rPr lang="en-IN" dirty="0"/>
              <a:t>c = Car()</a:t>
            </a:r>
            <a:endParaRPr lang="en-IN" dirty="0"/>
          </a:p>
          <a:p>
            <a:r>
              <a:rPr lang="en-IN" dirty="0"/>
              <a:t>print("Car fuel type : ", </a:t>
            </a:r>
            <a:r>
              <a:rPr lang="en-IN" dirty="0" err="1"/>
              <a:t>c.fuel</a:t>
            </a:r>
            <a:r>
              <a:rPr lang="en-IN" dirty="0"/>
              <a:t>())</a:t>
            </a:r>
            <a:endParaRPr lang="en-IN" dirty="0"/>
          </a:p>
          <a:p>
            <a:endParaRPr lang="en-IN" dirty="0"/>
          </a:p>
          <a:p>
            <a:r>
              <a:rPr lang="en-IN" dirty="0"/>
              <a:t>b = Bike()</a:t>
            </a:r>
            <a:endParaRPr lang="en-IN" dirty="0"/>
          </a:p>
          <a:p>
            <a:r>
              <a:rPr lang="en-IN" dirty="0"/>
              <a:t>print("Bike fuel type : ", </a:t>
            </a:r>
            <a:r>
              <a:rPr lang="en-IN" dirty="0" err="1"/>
              <a:t>b.fuel</a:t>
            </a:r>
            <a:r>
              <a:rPr lang="en-IN" dirty="0"/>
              <a:t>())</a:t>
            </a:r>
            <a:endParaRPr lang="en-IN" dirty="0"/>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7" name="TextBox 6"/>
          <p:cNvSpPr txBox="1"/>
          <p:nvPr/>
        </p:nvSpPr>
        <p:spPr>
          <a:xfrm>
            <a:off x="193182" y="1455313"/>
            <a:ext cx="3387146" cy="461665"/>
          </a:xfrm>
          <a:prstGeom prst="rect">
            <a:avLst/>
          </a:prstGeom>
          <a:noFill/>
        </p:spPr>
        <p:txBody>
          <a:bodyPr wrap="square" rtlCol="0">
            <a:spAutoFit/>
          </a:bodyPr>
          <a:lstStyle/>
          <a:p>
            <a:r>
              <a:rPr lang="en-IN" sz="2400" dirty="0"/>
              <a:t>Hybrid</a:t>
            </a:r>
            <a:r>
              <a:rPr lang="en-IN" sz="2400" b="1" dirty="0"/>
              <a:t> </a:t>
            </a:r>
            <a:r>
              <a:rPr lang="en-US" sz="2400" dirty="0"/>
              <a:t>Inheritance:</a:t>
            </a:r>
            <a:endParaRPr lang="en-IN" sz="2400" dirty="0"/>
          </a:p>
        </p:txBody>
      </p:sp>
      <p:sp>
        <p:nvSpPr>
          <p:cNvPr id="2" name="Rectangle 1"/>
          <p:cNvSpPr/>
          <p:nvPr/>
        </p:nvSpPr>
        <p:spPr>
          <a:xfrm>
            <a:off x="3949521" y="1686145"/>
            <a:ext cx="3829318" cy="4524315"/>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a:t>
            </a:r>
            <a:r>
              <a:rPr lang="en-US" dirty="0" err="1"/>
              <a:t>par_func</a:t>
            </a:r>
            <a:r>
              <a:rPr lang="en-US" dirty="0"/>
              <a:t>(self):</a:t>
            </a:r>
            <a:endParaRPr lang="en-US" dirty="0"/>
          </a:p>
          <a:p>
            <a:r>
              <a:rPr lang="en-US" dirty="0"/>
              <a:t>         print("this is parent function ")</a:t>
            </a:r>
            <a:endParaRPr lang="en-US" dirty="0"/>
          </a:p>
          <a:p>
            <a:r>
              <a:rPr lang="en-US" dirty="0"/>
              <a:t> </a:t>
            </a:r>
            <a:endParaRPr lang="en-US" dirty="0"/>
          </a:p>
          <a:p>
            <a:r>
              <a:rPr lang="en-US" dirty="0"/>
              <a:t>class Child1(Parent):</a:t>
            </a:r>
            <a:endParaRPr lang="en-US" dirty="0"/>
          </a:p>
          <a:p>
            <a:r>
              <a:rPr lang="en-US" dirty="0"/>
              <a:t>     </a:t>
            </a:r>
            <a:r>
              <a:rPr lang="en-US" dirty="0" err="1"/>
              <a:t>def</a:t>
            </a:r>
            <a:r>
              <a:rPr lang="en-US" dirty="0"/>
              <a:t> func1(self):</a:t>
            </a:r>
            <a:endParaRPr lang="en-US" dirty="0"/>
          </a:p>
          <a:p>
            <a:r>
              <a:rPr lang="en-US" dirty="0"/>
              <a:t>         print("this is function 1")</a:t>
            </a:r>
            <a:endParaRPr lang="en-US" dirty="0"/>
          </a:p>
          <a:p>
            <a:r>
              <a:rPr lang="en-US" dirty="0"/>
              <a:t> </a:t>
            </a:r>
            <a:endParaRPr lang="en-US" dirty="0"/>
          </a:p>
          <a:p>
            <a:r>
              <a:rPr lang="en-US" dirty="0"/>
              <a:t>class Child2(Parent):</a:t>
            </a:r>
            <a:endParaRPr lang="en-US" dirty="0"/>
          </a:p>
          <a:p>
            <a:r>
              <a:rPr lang="en-US" dirty="0"/>
              <a:t>     </a:t>
            </a:r>
            <a:r>
              <a:rPr lang="en-US" dirty="0" err="1"/>
              <a:t>def</a:t>
            </a:r>
            <a:r>
              <a:rPr lang="en-US" dirty="0"/>
              <a:t> func2(self):</a:t>
            </a:r>
            <a:endParaRPr lang="en-US" dirty="0"/>
          </a:p>
          <a:p>
            <a:r>
              <a:rPr lang="en-US" dirty="0"/>
              <a:t>         print("this is function 2")</a:t>
            </a:r>
            <a:endParaRPr lang="en-US" dirty="0"/>
          </a:p>
          <a:p>
            <a:r>
              <a:rPr lang="en-US" dirty="0"/>
              <a:t> </a:t>
            </a:r>
            <a:endParaRPr lang="en-US" dirty="0"/>
          </a:p>
          <a:p>
            <a:r>
              <a:rPr lang="en-US" dirty="0"/>
              <a:t>class Child3(Child1 , Child2):</a:t>
            </a:r>
            <a:endParaRPr lang="en-US" dirty="0"/>
          </a:p>
          <a:p>
            <a:r>
              <a:rPr lang="en-US" dirty="0"/>
              <a:t>     </a:t>
            </a:r>
            <a:r>
              <a:rPr lang="en-US" dirty="0" err="1"/>
              <a:t>def</a:t>
            </a:r>
            <a:r>
              <a:rPr lang="en-US" dirty="0"/>
              <a:t> func3(self):</a:t>
            </a:r>
            <a:endParaRPr lang="en-US" dirty="0"/>
          </a:p>
          <a:p>
            <a:r>
              <a:rPr lang="en-US" dirty="0"/>
              <a:t>         print("this is function 3")</a:t>
            </a:r>
            <a:endParaRPr lang="en-US" dirty="0"/>
          </a:p>
          <a:p>
            <a:r>
              <a:rPr lang="en-US" dirty="0"/>
              <a:t> </a:t>
            </a:r>
            <a:endParaRPr lang="en-US" dirty="0"/>
          </a:p>
        </p:txBody>
      </p:sp>
      <p:sp>
        <p:nvSpPr>
          <p:cNvPr id="8" name="TextBox 7"/>
          <p:cNvSpPr txBox="1"/>
          <p:nvPr/>
        </p:nvSpPr>
        <p:spPr>
          <a:xfrm>
            <a:off x="8976575" y="4456134"/>
            <a:ext cx="1467068" cy="1754326"/>
          </a:xfrm>
          <a:prstGeom prst="rect">
            <a:avLst/>
          </a:prstGeom>
          <a:noFill/>
        </p:spPr>
        <p:txBody>
          <a:bodyPr wrap="none" rtlCol="0">
            <a:spAutoFit/>
          </a:bodyPr>
          <a:lstStyle/>
          <a:p>
            <a:r>
              <a:rPr lang="en-US" dirty="0" err="1"/>
              <a:t>ob</a:t>
            </a:r>
            <a:r>
              <a:rPr lang="en-US" dirty="0"/>
              <a:t> = Child3()</a:t>
            </a:r>
            <a:endParaRPr lang="en-US" dirty="0"/>
          </a:p>
          <a:p>
            <a:r>
              <a:rPr lang="en-US" dirty="0" err="1"/>
              <a:t>ob.par_func</a:t>
            </a:r>
            <a:r>
              <a:rPr lang="en-US" dirty="0"/>
              <a:t>()</a:t>
            </a:r>
            <a:endParaRPr lang="en-US" dirty="0"/>
          </a:p>
          <a:p>
            <a:r>
              <a:rPr lang="en-US" dirty="0"/>
              <a:t>ob.func1()</a:t>
            </a:r>
            <a:endParaRPr lang="en-US" dirty="0"/>
          </a:p>
          <a:p>
            <a:r>
              <a:rPr lang="en-US" dirty="0"/>
              <a:t>ob.func2()</a:t>
            </a:r>
            <a:endParaRPr lang="en-US" dirty="0"/>
          </a:p>
          <a:p>
            <a:r>
              <a:rPr lang="en-US" dirty="0"/>
              <a:t>ob.func3()</a:t>
            </a:r>
            <a:endParaRPr lang="en-US" dirty="0"/>
          </a:p>
          <a:p>
            <a:endParaRPr lang="en-IN" dirty="0"/>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2" name="Rectangle 1"/>
          <p:cNvSpPr/>
          <p:nvPr/>
        </p:nvSpPr>
        <p:spPr>
          <a:xfrm>
            <a:off x="337074" y="1505686"/>
            <a:ext cx="1096775" cy="461665"/>
          </a:xfrm>
          <a:prstGeom prst="rect">
            <a:avLst/>
          </a:prstGeom>
        </p:spPr>
        <p:txBody>
          <a:bodyPr wrap="none">
            <a:spAutoFit/>
          </a:bodyPr>
          <a:lstStyle/>
          <a:p>
            <a:r>
              <a:rPr lang="en-IN" sz="2400" dirty="0"/>
              <a:t>Super()</a:t>
            </a:r>
            <a:endParaRPr lang="en-IN" sz="2400" dirty="0"/>
          </a:p>
        </p:txBody>
      </p:sp>
      <p:sp>
        <p:nvSpPr>
          <p:cNvPr id="7" name="Rectangle 6"/>
          <p:cNvSpPr/>
          <p:nvPr/>
        </p:nvSpPr>
        <p:spPr>
          <a:xfrm>
            <a:off x="3895063" y="2699357"/>
            <a:ext cx="3661893" cy="3693319"/>
          </a:xfrm>
          <a:prstGeom prst="rect">
            <a:avLst/>
          </a:prstGeom>
        </p:spPr>
        <p:txBody>
          <a:bodyPr wrap="square">
            <a:spAutoFit/>
          </a:bodyPr>
          <a:lstStyle/>
          <a:p>
            <a:r>
              <a:rPr lang="en-US" dirty="0"/>
              <a:t>class Parent:</a:t>
            </a:r>
            <a:endParaRPr lang="en-US" dirty="0"/>
          </a:p>
          <a:p>
            <a:r>
              <a:rPr lang="en-US" dirty="0"/>
              <a:t>    </a:t>
            </a:r>
            <a:r>
              <a:rPr lang="en-US" dirty="0" err="1"/>
              <a:t>def</a:t>
            </a:r>
            <a:r>
              <a:rPr lang="en-US" dirty="0"/>
              <a:t> func1(self):</a:t>
            </a:r>
            <a:endParaRPr lang="en-US" dirty="0"/>
          </a:p>
          <a:p>
            <a:r>
              <a:rPr lang="en-US" dirty="0"/>
              <a:t>        print("this is function 1")</a:t>
            </a:r>
            <a:endParaRPr lang="en-US" dirty="0"/>
          </a:p>
          <a:p>
            <a:r>
              <a:rPr lang="en-US" dirty="0"/>
              <a:t>        return</a:t>
            </a:r>
            <a:endParaRPr lang="en-US" dirty="0"/>
          </a:p>
          <a:p>
            <a:endParaRPr lang="en-US" dirty="0"/>
          </a:p>
          <a:p>
            <a:r>
              <a:rPr lang="en-US" dirty="0"/>
              <a:t>class Child(Parent):</a:t>
            </a:r>
            <a:endParaRPr lang="en-US" dirty="0"/>
          </a:p>
          <a:p>
            <a:r>
              <a:rPr lang="en-US" dirty="0"/>
              <a:t>    </a:t>
            </a:r>
            <a:r>
              <a:rPr lang="en-US" dirty="0" err="1"/>
              <a:t>def</a:t>
            </a:r>
            <a:r>
              <a:rPr lang="en-US" dirty="0"/>
              <a:t> func2(self):</a:t>
            </a:r>
            <a:endParaRPr lang="en-US" dirty="0"/>
          </a:p>
          <a:p>
            <a:r>
              <a:rPr lang="en-US" dirty="0"/>
              <a:t>        super().func1()</a:t>
            </a:r>
            <a:endParaRPr lang="en-US" dirty="0"/>
          </a:p>
          <a:p>
            <a:r>
              <a:rPr lang="en-US" dirty="0"/>
              <a:t>        print("this is function 2")</a:t>
            </a:r>
            <a:endParaRPr lang="en-US" dirty="0"/>
          </a:p>
          <a:p>
            <a:r>
              <a:rPr lang="en-US" dirty="0"/>
              <a:t>        return</a:t>
            </a:r>
            <a:endParaRPr lang="en-US" dirty="0"/>
          </a:p>
          <a:p>
            <a:r>
              <a:rPr lang="en-US" dirty="0"/>
              <a:t> </a:t>
            </a:r>
            <a:endParaRPr lang="en-US" dirty="0"/>
          </a:p>
          <a:p>
            <a:r>
              <a:rPr lang="en-US" dirty="0" err="1"/>
              <a:t>ob</a:t>
            </a:r>
            <a:r>
              <a:rPr lang="en-US" dirty="0"/>
              <a:t> = Child()</a:t>
            </a:r>
            <a:endParaRPr lang="en-US" dirty="0"/>
          </a:p>
          <a:p>
            <a:r>
              <a:rPr lang="en-US" dirty="0"/>
              <a:t>ob.func2()</a:t>
            </a:r>
            <a:endParaRPr lang="en-US" dirty="0"/>
          </a:p>
        </p:txBody>
      </p:sp>
      <p:sp>
        <p:nvSpPr>
          <p:cNvPr id="8" name="Rectangle 7"/>
          <p:cNvSpPr/>
          <p:nvPr/>
        </p:nvSpPr>
        <p:spPr>
          <a:xfrm>
            <a:off x="3022659" y="1598019"/>
            <a:ext cx="6646820" cy="369332"/>
          </a:xfrm>
          <a:prstGeom prst="rect">
            <a:avLst/>
          </a:prstGeom>
        </p:spPr>
        <p:txBody>
          <a:bodyPr wrap="none">
            <a:spAutoFit/>
          </a:bodyPr>
          <a:lstStyle/>
          <a:p>
            <a:r>
              <a:rPr lang="en-US" dirty="0"/>
              <a:t>Super function allows us to call a parent method from the child class.</a:t>
            </a:r>
            <a:endParaRPr lang="en-IN" dirty="0"/>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12" name="TextBox 11"/>
          <p:cNvSpPr txBox="1"/>
          <p:nvPr/>
        </p:nvSpPr>
        <p:spPr>
          <a:xfrm>
            <a:off x="486983" y="1004011"/>
            <a:ext cx="9695241" cy="2400657"/>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Object initialization: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Assigning values to object level variables of class.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Object initialization must be done through constructor.</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Parent class constructor need to be called from the Child class in object creation process.</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endParaRPr lang="en-US" dirty="0">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Following example shows how to access Parent class constructor from Child class constructor.</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Connecting constructors in object creation process is called ‘Constructor Chaining’.</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lvl="0"/>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4" name="TextBox 13"/>
          <p:cNvSpPr txBox="1"/>
          <p:nvPr/>
        </p:nvSpPr>
        <p:spPr>
          <a:xfrm>
            <a:off x="2438095" y="3164681"/>
            <a:ext cx="6102626" cy="3416320"/>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Parent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print("Parent's object creation")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Child(Parent):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Parent.__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print("Child's object creation")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Child()</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1219047" y="1589361"/>
            <a:ext cx="6102626" cy="4616648"/>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Initializing Parent Object in Child object creation process:</a:t>
            </a:r>
            <a:endParaRPr lang="en-US" sz="1800" b="1"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Parent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Child(Parent):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 b):</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Parent.__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b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Child(10,20)</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print("Parent's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print("Child's b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992090" y="963045"/>
            <a:ext cx="4528930" cy="6001643"/>
          </a:xfrm>
          <a:prstGeom prst="rect">
            <a:avLst/>
          </a:prstGeom>
          <a:noFill/>
        </p:spPr>
        <p:txBody>
          <a:bodyPr wrap="square">
            <a:spAutoFit/>
          </a:bodyPr>
          <a:lstStyle/>
          <a:p>
            <a:r>
              <a:rPr lang="en-IN" sz="1600" b="1" dirty="0"/>
              <a:t>Initializing objects in Multiple inheritance:</a:t>
            </a:r>
            <a:endParaRPr lang="en-IN" sz="1600" b="1" dirty="0"/>
          </a:p>
          <a:p>
            <a:endParaRPr lang="en-IN" sz="1600" b="1" dirty="0"/>
          </a:p>
          <a:p>
            <a:r>
              <a:rPr lang="en-IN" sz="1600" dirty="0"/>
              <a:t>class Parent1 :</a:t>
            </a:r>
            <a:endParaRPr lang="en-IN" sz="1600" dirty="0"/>
          </a:p>
          <a:p>
            <a:r>
              <a:rPr lang="en-IN" sz="1600" dirty="0"/>
              <a:t>    def __</a:t>
            </a:r>
            <a:r>
              <a:rPr lang="en-IN" sz="1600" dirty="0" err="1"/>
              <a:t>init</a:t>
            </a:r>
            <a:r>
              <a:rPr lang="en-IN" sz="1600" dirty="0"/>
              <a:t>__(</a:t>
            </a:r>
            <a:r>
              <a:rPr lang="en-IN" sz="1600" dirty="0" err="1"/>
              <a:t>self,a</a:t>
            </a:r>
            <a:r>
              <a:rPr lang="en-IN" sz="1600" dirty="0"/>
              <a:t>):</a:t>
            </a:r>
            <a:endParaRPr lang="en-IN" sz="1600" dirty="0"/>
          </a:p>
          <a:p>
            <a:r>
              <a:rPr lang="en-IN" sz="1600" dirty="0"/>
              <a:t>        </a:t>
            </a:r>
            <a:r>
              <a:rPr lang="en-IN" sz="1600" dirty="0" err="1"/>
              <a:t>self.a</a:t>
            </a:r>
            <a:r>
              <a:rPr lang="en-IN" sz="1600" dirty="0"/>
              <a:t> = a</a:t>
            </a:r>
            <a:endParaRPr lang="en-IN" sz="1600" dirty="0"/>
          </a:p>
          <a:p>
            <a:r>
              <a:rPr lang="en-IN" sz="1600" dirty="0"/>
              <a:t>        return</a:t>
            </a:r>
            <a:endParaRPr lang="en-IN" sz="1600" dirty="0"/>
          </a:p>
          <a:p>
            <a:endParaRPr lang="en-IN" sz="1600" dirty="0"/>
          </a:p>
          <a:p>
            <a:r>
              <a:rPr lang="en-IN" sz="1600" dirty="0"/>
              <a:t>class Parent2 :</a:t>
            </a:r>
            <a:endParaRPr lang="en-IN" sz="1600" dirty="0"/>
          </a:p>
          <a:p>
            <a:r>
              <a:rPr lang="en-IN" sz="1600" dirty="0"/>
              <a:t>    def __</a:t>
            </a:r>
            <a:r>
              <a:rPr lang="en-IN" sz="1600" dirty="0" err="1"/>
              <a:t>init</a:t>
            </a:r>
            <a:r>
              <a:rPr lang="en-IN" sz="1600" dirty="0"/>
              <a:t>__(</a:t>
            </a:r>
            <a:r>
              <a:rPr lang="en-IN" sz="1600" dirty="0" err="1"/>
              <a:t>self,b</a:t>
            </a:r>
            <a:r>
              <a:rPr lang="en-IN" sz="1600" dirty="0"/>
              <a:t>):</a:t>
            </a:r>
            <a:endParaRPr lang="en-IN" sz="1600" dirty="0"/>
          </a:p>
          <a:p>
            <a:r>
              <a:rPr lang="en-IN" sz="1600" dirty="0"/>
              <a:t>        </a:t>
            </a:r>
            <a:r>
              <a:rPr lang="en-IN" sz="1600" dirty="0" err="1"/>
              <a:t>self.b</a:t>
            </a:r>
            <a:r>
              <a:rPr lang="en-IN" sz="1600" dirty="0"/>
              <a:t> = b</a:t>
            </a:r>
            <a:endParaRPr lang="en-IN" sz="1600" dirty="0"/>
          </a:p>
          <a:p>
            <a:r>
              <a:rPr lang="en-IN" sz="1600" dirty="0"/>
              <a:t>        return</a:t>
            </a:r>
            <a:endParaRPr lang="en-IN" sz="1600" dirty="0"/>
          </a:p>
          <a:p>
            <a:r>
              <a:rPr lang="en-IN" sz="1600" dirty="0"/>
              <a:t>    </a:t>
            </a:r>
            <a:endParaRPr lang="en-IN" sz="1600" dirty="0"/>
          </a:p>
          <a:p>
            <a:r>
              <a:rPr lang="en-IN" sz="1600" dirty="0"/>
              <a:t>class Child(Parent1, Parent2):</a:t>
            </a:r>
            <a:endParaRPr lang="en-IN" sz="1600" dirty="0"/>
          </a:p>
          <a:p>
            <a:r>
              <a:rPr lang="en-IN" sz="1600" dirty="0"/>
              <a:t>    def __</a:t>
            </a:r>
            <a:r>
              <a:rPr lang="en-IN" sz="1600" dirty="0" err="1"/>
              <a:t>init</a:t>
            </a:r>
            <a:r>
              <a:rPr lang="en-IN" sz="1600" dirty="0"/>
              <a:t>__(</a:t>
            </a:r>
            <a:r>
              <a:rPr lang="en-IN" sz="1600" dirty="0" err="1"/>
              <a:t>self,a,b</a:t>
            </a:r>
            <a:r>
              <a:rPr lang="en-IN" sz="1600" dirty="0"/>
              <a:t>):</a:t>
            </a:r>
            <a:endParaRPr lang="en-IN" sz="1600" dirty="0"/>
          </a:p>
          <a:p>
            <a:r>
              <a:rPr lang="en-IN" sz="1600" dirty="0"/>
              <a:t>        Parent1.__init__(</a:t>
            </a:r>
            <a:r>
              <a:rPr lang="en-IN" sz="1600" dirty="0" err="1"/>
              <a:t>self,a</a:t>
            </a:r>
            <a:r>
              <a:rPr lang="en-IN" sz="1600" dirty="0"/>
              <a:t>)</a:t>
            </a:r>
            <a:endParaRPr lang="en-IN" sz="1600" dirty="0"/>
          </a:p>
          <a:p>
            <a:r>
              <a:rPr lang="en-IN" sz="1600" dirty="0"/>
              <a:t>        Parent2.__init__(</a:t>
            </a:r>
            <a:r>
              <a:rPr lang="en-IN" sz="1600" dirty="0" err="1"/>
              <a:t>self,b</a:t>
            </a:r>
            <a:r>
              <a:rPr lang="en-IN" sz="1600" dirty="0"/>
              <a:t>)</a:t>
            </a:r>
            <a:endParaRPr lang="en-IN" sz="1600" dirty="0"/>
          </a:p>
          <a:p>
            <a:r>
              <a:rPr lang="en-IN" sz="1600" dirty="0"/>
              <a:t>        return</a:t>
            </a:r>
            <a:endParaRPr lang="en-IN" sz="1600" dirty="0"/>
          </a:p>
          <a:p>
            <a:endParaRPr lang="en-IN" sz="1600" dirty="0"/>
          </a:p>
          <a:p>
            <a:r>
              <a:rPr lang="en-IN" sz="1600" dirty="0"/>
              <a:t>    def display(self):</a:t>
            </a:r>
            <a:endParaRPr lang="en-IN" sz="1600" dirty="0"/>
          </a:p>
          <a:p>
            <a:r>
              <a:rPr lang="en-IN" sz="1600" dirty="0"/>
              <a:t>        print("a value : ", </a:t>
            </a:r>
            <a:r>
              <a:rPr lang="en-IN" sz="1600" dirty="0" err="1"/>
              <a:t>self.a</a:t>
            </a:r>
            <a:r>
              <a:rPr lang="en-IN" sz="1600" dirty="0"/>
              <a:t>)</a:t>
            </a:r>
            <a:endParaRPr lang="en-IN" sz="1600" dirty="0"/>
          </a:p>
          <a:p>
            <a:r>
              <a:rPr lang="en-IN" sz="1600" dirty="0"/>
              <a:t>        print("b value : ", </a:t>
            </a:r>
            <a:r>
              <a:rPr lang="en-IN" sz="1600" dirty="0" err="1"/>
              <a:t>self.b</a:t>
            </a:r>
            <a:r>
              <a:rPr lang="en-IN" sz="1600" dirty="0"/>
              <a:t>)</a:t>
            </a:r>
            <a:endParaRPr lang="en-IN" sz="1600" dirty="0"/>
          </a:p>
          <a:p>
            <a:r>
              <a:rPr lang="en-IN" sz="1600" dirty="0"/>
              <a:t>        return</a:t>
            </a:r>
            <a:endParaRPr lang="en-IN" sz="1600" dirty="0"/>
          </a:p>
          <a:p>
            <a:r>
              <a:rPr lang="en-IN" sz="1600" dirty="0" err="1"/>
              <a:t>obj</a:t>
            </a:r>
            <a:r>
              <a:rPr lang="en-IN" sz="1600" dirty="0"/>
              <a:t> = Child(10,20)</a:t>
            </a:r>
            <a:endParaRPr lang="en-IN" sz="1600" dirty="0"/>
          </a:p>
          <a:p>
            <a:r>
              <a:rPr lang="en-IN" sz="1600" dirty="0" err="1"/>
              <a:t>obj.display</a:t>
            </a:r>
            <a:r>
              <a:rPr lang="en-IN" sz="1600" dirty="0"/>
              <a:t>()</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5" name="Picture 4"/>
          <p:cNvPicPr>
            <a:picLocks noChangeAspect="1"/>
          </p:cNvPicPr>
          <p:nvPr/>
        </p:nvPicPr>
        <p:blipFill>
          <a:blip r:embed="rId2"/>
          <a:stretch>
            <a:fillRect/>
          </a:stretch>
        </p:blipFill>
        <p:spPr>
          <a:xfrm>
            <a:off x="0" y="0"/>
            <a:ext cx="2438095" cy="542857"/>
          </a:xfrm>
          <a:prstGeom prst="rect">
            <a:avLst/>
          </a:prstGeom>
        </p:spPr>
      </p:pic>
      <p:sp>
        <p:nvSpPr>
          <p:cNvPr id="6" name="Wave 5"/>
          <p:cNvSpPr/>
          <p:nvPr/>
        </p:nvSpPr>
        <p:spPr>
          <a:xfrm>
            <a:off x="0" y="574547"/>
            <a:ext cx="12192000" cy="646331"/>
          </a:xfrm>
          <a:prstGeom prst="wave">
            <a:avLst/>
          </a:prstGeom>
          <a:solidFill>
            <a:srgbClr val="92D050"/>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6984" y="542857"/>
            <a:ext cx="832279" cy="523220"/>
          </a:xfrm>
          <a:prstGeom prst="rect">
            <a:avLst/>
          </a:prstGeom>
          <a:noFill/>
        </p:spPr>
        <p:txBody>
          <a:bodyPr wrap="none" rtlCol="0">
            <a:spAutoFit/>
          </a:bodyPr>
          <a:lstStyle/>
          <a:p>
            <a:r>
              <a:rPr lang="en-US" sz="2800" dirty="0">
                <a:solidFill>
                  <a:schemeClr val="bg1"/>
                </a:solidFill>
              </a:rPr>
              <a:t>Files</a:t>
            </a:r>
            <a:endParaRPr lang="en-IN" sz="2800" dirty="0">
              <a:solidFill>
                <a:schemeClr val="bg1"/>
              </a:solidFill>
            </a:endParaRPr>
          </a:p>
        </p:txBody>
      </p:sp>
      <p:sp>
        <p:nvSpPr>
          <p:cNvPr id="8" name="TextBox 7"/>
          <p:cNvSpPr txBox="1"/>
          <p:nvPr/>
        </p:nvSpPr>
        <p:spPr>
          <a:xfrm>
            <a:off x="486984" y="1172963"/>
            <a:ext cx="2183611" cy="461665"/>
          </a:xfrm>
          <a:prstGeom prst="rect">
            <a:avLst/>
          </a:prstGeom>
          <a:noFill/>
        </p:spPr>
        <p:txBody>
          <a:bodyPr wrap="none" rtlCol="0">
            <a:spAutoFit/>
          </a:bodyPr>
          <a:lstStyle/>
          <a:p>
            <a:r>
              <a:rPr lang="en-US" sz="2400" dirty="0"/>
              <a:t>Opening a File : </a:t>
            </a:r>
            <a:endParaRPr lang="en-IN" sz="2400" dirty="0"/>
          </a:p>
        </p:txBody>
      </p:sp>
      <p:sp>
        <p:nvSpPr>
          <p:cNvPr id="9" name="TextBox 8"/>
          <p:cNvSpPr txBox="1"/>
          <p:nvPr/>
        </p:nvSpPr>
        <p:spPr>
          <a:xfrm>
            <a:off x="577136" y="2150772"/>
            <a:ext cx="5195268" cy="2862322"/>
          </a:xfrm>
          <a:prstGeom prst="rect">
            <a:avLst/>
          </a:prstGeom>
          <a:noFill/>
        </p:spPr>
        <p:txBody>
          <a:bodyPr wrap="none" rtlCol="0">
            <a:spAutoFit/>
          </a:bodyPr>
          <a:lstStyle/>
          <a:p>
            <a:r>
              <a:rPr lang="en-US" dirty="0"/>
              <a:t>try:</a:t>
            </a:r>
            <a:endParaRPr lang="en-US" dirty="0"/>
          </a:p>
          <a:p>
            <a:r>
              <a:rPr lang="en-US" dirty="0"/>
              <a:t>    fi = open(“myfile.txt”,  mode=‘r’, encoding = ‘utf-8’)</a:t>
            </a:r>
            <a:endParaRPr lang="en-US" dirty="0"/>
          </a:p>
          <a:p>
            <a:r>
              <a:rPr lang="en-US" dirty="0"/>
              <a:t>    print(“Name of the file  :  ” ,  fi.name)</a:t>
            </a:r>
            <a:endParaRPr lang="en-US" dirty="0"/>
          </a:p>
          <a:p>
            <a:r>
              <a:rPr lang="en-US" dirty="0"/>
              <a:t>    print(“ Opening mode   :  “ ,  </a:t>
            </a:r>
            <a:r>
              <a:rPr lang="en-US" dirty="0" err="1"/>
              <a:t>fi.mode</a:t>
            </a:r>
            <a:r>
              <a:rPr lang="en-US" dirty="0"/>
              <a:t>)</a:t>
            </a:r>
            <a:endParaRPr lang="en-US" dirty="0"/>
          </a:p>
          <a:p>
            <a:endParaRPr lang="en-US" dirty="0"/>
          </a:p>
          <a:p>
            <a:r>
              <a:rPr lang="en-US" dirty="0"/>
              <a:t>finally:</a:t>
            </a:r>
            <a:endParaRPr lang="en-US" dirty="0"/>
          </a:p>
          <a:p>
            <a:r>
              <a:rPr lang="en-US" dirty="0"/>
              <a:t>    </a:t>
            </a:r>
            <a:r>
              <a:rPr lang="en-US" dirty="0" err="1"/>
              <a:t>fi.close</a:t>
            </a:r>
            <a:r>
              <a:rPr lang="en-US" dirty="0"/>
              <a:t>()</a:t>
            </a:r>
            <a:endParaRPr lang="en-US" dirty="0"/>
          </a:p>
          <a:p>
            <a:r>
              <a:rPr lang="en-US" dirty="0"/>
              <a:t>    print(“file read </a:t>
            </a:r>
            <a:r>
              <a:rPr lang="en-US" dirty="0" err="1"/>
              <a:t>succesfully</a:t>
            </a:r>
            <a:r>
              <a:rPr lang="en-US" dirty="0"/>
              <a:t>”)</a:t>
            </a:r>
            <a:endParaRPr lang="en-US" dirty="0"/>
          </a:p>
          <a:p>
            <a:r>
              <a:rPr lang="en-US" dirty="0"/>
              <a:t>    print(“Closed or Not      :   “ ,  </a:t>
            </a:r>
            <a:r>
              <a:rPr lang="en-US" dirty="0" err="1"/>
              <a:t>fi.closed</a:t>
            </a:r>
            <a:r>
              <a:rPr lang="en-US" dirty="0"/>
              <a:t>)</a:t>
            </a:r>
            <a:endParaRPr lang="en-US" dirty="0"/>
          </a:p>
          <a:p>
            <a:r>
              <a:rPr lang="en-US" dirty="0"/>
              <a:t>    </a:t>
            </a:r>
            <a:endParaRPr lang="en-US" dirty="0"/>
          </a:p>
        </p:txBody>
      </p:sp>
      <p:sp>
        <p:nvSpPr>
          <p:cNvPr id="11" name="TextBox 10"/>
          <p:cNvSpPr txBox="1"/>
          <p:nvPr/>
        </p:nvSpPr>
        <p:spPr>
          <a:xfrm>
            <a:off x="486984" y="1634628"/>
            <a:ext cx="4686924" cy="369332"/>
          </a:xfrm>
          <a:prstGeom prst="rect">
            <a:avLst/>
          </a:prstGeom>
          <a:noFill/>
        </p:spPr>
        <p:txBody>
          <a:bodyPr wrap="none" rtlCol="0">
            <a:spAutoFit/>
          </a:bodyPr>
          <a:lstStyle/>
          <a:p>
            <a:r>
              <a:rPr lang="en-US" dirty="0"/>
              <a:t>Safer way to close the file in case of exceptions :</a:t>
            </a:r>
            <a:endParaRPr lang="en-IN" dirty="0"/>
          </a:p>
        </p:txBody>
      </p:sp>
      <p:sp>
        <p:nvSpPr>
          <p:cNvPr id="12" name="TextBox 11"/>
          <p:cNvSpPr txBox="1"/>
          <p:nvPr/>
        </p:nvSpPr>
        <p:spPr>
          <a:xfrm>
            <a:off x="6293209" y="2150772"/>
            <a:ext cx="5195268" cy="3693319"/>
          </a:xfrm>
          <a:prstGeom prst="rect">
            <a:avLst/>
          </a:prstGeom>
          <a:noFill/>
        </p:spPr>
        <p:txBody>
          <a:bodyPr wrap="none" rtlCol="0">
            <a:spAutoFit/>
          </a:bodyPr>
          <a:lstStyle/>
          <a:p>
            <a:r>
              <a:rPr lang="en-US" dirty="0"/>
              <a:t>try:</a:t>
            </a:r>
            <a:endParaRPr lang="en-US" dirty="0"/>
          </a:p>
          <a:p>
            <a:r>
              <a:rPr lang="en-US" dirty="0"/>
              <a:t>    fi = open(“myfile.txt”,  mode=‘r’, encoding = ‘utf-8’)</a:t>
            </a:r>
            <a:endParaRPr lang="en-US" dirty="0"/>
          </a:p>
          <a:p>
            <a:r>
              <a:rPr lang="en-US" dirty="0"/>
              <a:t>    print(“Name of the file  :  ” ,  fi.name)</a:t>
            </a:r>
            <a:endParaRPr lang="en-US" dirty="0"/>
          </a:p>
          <a:p>
            <a:r>
              <a:rPr lang="en-US" dirty="0"/>
              <a:t>    print(“ Opening mode   :  “ ,  </a:t>
            </a:r>
            <a:r>
              <a:rPr lang="en-US" dirty="0" err="1"/>
              <a:t>fi.mode</a:t>
            </a:r>
            <a:r>
              <a:rPr lang="en-US" dirty="0"/>
              <a:t>)</a:t>
            </a:r>
            <a:endParaRPr lang="en-US" dirty="0"/>
          </a:p>
          <a:p>
            <a:endParaRPr lang="en-US" dirty="0"/>
          </a:p>
          <a:p>
            <a:r>
              <a:rPr lang="en-US" dirty="0"/>
              <a:t>except </a:t>
            </a:r>
            <a:r>
              <a:rPr lang="en-US" dirty="0" err="1"/>
              <a:t>IOError</a:t>
            </a:r>
            <a:r>
              <a:rPr lang="en-US" dirty="0"/>
              <a:t>:</a:t>
            </a:r>
            <a:endParaRPr lang="en-US" dirty="0"/>
          </a:p>
          <a:p>
            <a:r>
              <a:rPr lang="en-US" dirty="0"/>
              <a:t>    print(“File doesn’t exist”)</a:t>
            </a:r>
            <a:endParaRPr lang="en-US" dirty="0"/>
          </a:p>
          <a:p>
            <a:endParaRPr lang="en-US" dirty="0"/>
          </a:p>
          <a:p>
            <a:r>
              <a:rPr lang="en-US" dirty="0"/>
              <a:t>finally:</a:t>
            </a:r>
            <a:endParaRPr lang="en-US" dirty="0"/>
          </a:p>
          <a:p>
            <a:r>
              <a:rPr lang="en-US" dirty="0"/>
              <a:t>    </a:t>
            </a:r>
            <a:r>
              <a:rPr lang="en-US" dirty="0" err="1"/>
              <a:t>fi.close</a:t>
            </a:r>
            <a:r>
              <a:rPr lang="en-US" dirty="0"/>
              <a:t>()</a:t>
            </a:r>
            <a:endParaRPr lang="en-US" dirty="0"/>
          </a:p>
          <a:p>
            <a:r>
              <a:rPr lang="en-US" dirty="0"/>
              <a:t>    print(“file read </a:t>
            </a:r>
            <a:r>
              <a:rPr lang="en-US" dirty="0" err="1"/>
              <a:t>succesfully</a:t>
            </a:r>
            <a:r>
              <a:rPr lang="en-US" dirty="0"/>
              <a:t>”)</a:t>
            </a:r>
            <a:endParaRPr lang="en-US" dirty="0"/>
          </a:p>
          <a:p>
            <a:r>
              <a:rPr lang="en-US" dirty="0"/>
              <a:t>    print(“Closed or Not      :   “ ,  </a:t>
            </a:r>
            <a:r>
              <a:rPr lang="en-US" dirty="0" err="1"/>
              <a:t>fi.closed</a:t>
            </a:r>
            <a:r>
              <a:rPr lang="en-US" dirty="0"/>
              <a:t>)</a:t>
            </a:r>
            <a:endParaRPr lang="en-US" dirty="0"/>
          </a:p>
          <a:p>
            <a:r>
              <a:rPr lang="en-US" dirty="0"/>
              <a:t>    </a:t>
            </a:r>
            <a:endParaRPr lang="en-US" dirty="0"/>
          </a:p>
        </p:txBody>
      </p:sp>
      <p:sp>
        <p:nvSpPr>
          <p:cNvPr id="2" name="TextBox 1"/>
          <p:cNvSpPr txBox="1"/>
          <p:nvPr/>
        </p:nvSpPr>
        <p:spPr>
          <a:xfrm>
            <a:off x="759853" y="5650908"/>
            <a:ext cx="10309860" cy="922020"/>
          </a:xfrm>
          <a:prstGeom prst="rect">
            <a:avLst/>
          </a:prstGeom>
          <a:noFill/>
        </p:spPr>
        <p:txBody>
          <a:bodyPr wrap="none" rtlCol="0">
            <a:spAutoFit/>
          </a:bodyPr>
          <a:lstStyle/>
          <a:p>
            <a:r>
              <a:rPr lang="en-US" dirty="0"/>
              <a:t>with open(“myfile.txt”, mode = ‘r’, encoding = ‘utf-8’)  as  fi:</a:t>
            </a:r>
            <a:endParaRPr lang="en-US" dirty="0"/>
          </a:p>
          <a:p>
            <a:r>
              <a:rPr lang="en-US" dirty="0"/>
              <a:t>   #  file operations</a:t>
            </a:r>
            <a:endParaRPr lang="en-US" dirty="0"/>
          </a:p>
          <a:p>
            <a:r>
              <a:rPr lang="en-US" dirty="0"/>
              <a:t>   #   with will ensure that the file is closed when the block inside with is exited. Need not call close() explicitly.</a:t>
            </a: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304633" y="1189188"/>
            <a:ext cx="1374913" cy="369332"/>
          </a:xfrm>
          <a:prstGeom prst="rect">
            <a:avLst/>
          </a:prstGeom>
          <a:noFill/>
        </p:spPr>
        <p:txBody>
          <a:bodyPr wrap="square">
            <a:spAutoFit/>
          </a:bodyPr>
          <a:lstStyle/>
          <a:p>
            <a:r>
              <a:rPr lang="en-US" sz="1800" b="1" dirty="0">
                <a:effectLst/>
                <a:latin typeface="Corbel" panose="020B0503020204020204" pitchFamily="34" charset="0"/>
                <a:ea typeface="Times New Roman" panose="02020603050405020304" pitchFamily="18" charset="0"/>
                <a:cs typeface="Times New Roman" panose="02020603050405020304" pitchFamily="18" charset="0"/>
              </a:rPr>
              <a:t>Overriding</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145774" y="1732218"/>
            <a:ext cx="11317355" cy="646331"/>
          </a:xfrm>
          <a:prstGeom prst="rect">
            <a:avLst/>
          </a:prstGeom>
          <a:noFill/>
        </p:spPr>
        <p:txBody>
          <a:bodyPr wrap="square">
            <a:spAutoFit/>
          </a:bodyPr>
          <a:lstStyle/>
          <a:p>
            <a:pPr indent="457200"/>
            <a:r>
              <a:rPr lang="en-US" sz="1800" dirty="0">
                <a:effectLst/>
                <a:latin typeface="Corbel" panose="020B0503020204020204" pitchFamily="34" charset="0"/>
                <a:ea typeface="Times New Roman" panose="02020603050405020304" pitchFamily="18" charset="0"/>
                <a:cs typeface="Times New Roman" panose="02020603050405020304" pitchFamily="18" charset="0"/>
              </a:rPr>
              <a:t>Defining a method in the Child class with the same name and same number of arguments of Parent class method.</a:t>
            </a:r>
            <a:endParaRPr lang="en-IN" sz="2400" dirty="0">
              <a:latin typeface="Calibri" panose="020F0502020204030204" charset="0"/>
              <a:ea typeface="Times New Roman" panose="02020603050405020304" pitchFamily="18" charset="0"/>
              <a:cs typeface="Times New Roman" panose="02020603050405020304" pitchFamily="18" charset="0"/>
            </a:endParaRPr>
          </a:p>
          <a:p>
            <a:pPr indent="457200"/>
            <a:r>
              <a:rPr lang="en-US" sz="1800" dirty="0">
                <a:effectLst/>
                <a:latin typeface="Corbel" panose="020B0503020204020204" pitchFamily="34" charset="0"/>
                <a:ea typeface="Times New Roman" panose="02020603050405020304" pitchFamily="18" charset="0"/>
                <a:cs typeface="Times New Roman" panose="02020603050405020304" pitchFamily="18" charset="0"/>
              </a:rPr>
              <a:t>Method overriding is the concept of updating existing object functionality if it is not sufficient to extended class</a:t>
            </a:r>
            <a:endParaRPr lang="en-IN" dirty="0"/>
          </a:p>
        </p:txBody>
      </p:sp>
      <p:sp>
        <p:nvSpPr>
          <p:cNvPr id="12" name="TextBox 11"/>
          <p:cNvSpPr txBox="1"/>
          <p:nvPr/>
        </p:nvSpPr>
        <p:spPr>
          <a:xfrm>
            <a:off x="582797" y="2379266"/>
            <a:ext cx="6102626" cy="4324261"/>
          </a:xfrm>
          <a:prstGeom prst="rect">
            <a:avLst/>
          </a:prstGeom>
          <a:noFill/>
        </p:spPr>
        <p:txBody>
          <a:bodyPr wrap="square">
            <a:spAutoFit/>
          </a:bodyPr>
          <a:lstStyle/>
          <a:p>
            <a:r>
              <a:rPr lang="en-IN" sz="1100" dirty="0"/>
              <a:t>class </a:t>
            </a:r>
            <a:r>
              <a:rPr lang="en-IN" sz="1100" dirty="0" err="1"/>
              <a:t>SamsungGuru</a:t>
            </a:r>
            <a:r>
              <a:rPr lang="en-IN" sz="1100" dirty="0"/>
              <a:t> :</a:t>
            </a:r>
            <a:endParaRPr lang="en-IN" sz="1100" dirty="0"/>
          </a:p>
          <a:p>
            <a:r>
              <a:rPr lang="en-IN" sz="1100" dirty="0"/>
              <a:t>    def call(self):</a:t>
            </a:r>
            <a:endParaRPr lang="en-IN" sz="1100" dirty="0"/>
          </a:p>
          <a:p>
            <a:r>
              <a:rPr lang="en-IN" sz="1100" dirty="0"/>
              <a:t>        print("GURU - Calling....")</a:t>
            </a:r>
            <a:endParaRPr lang="en-IN" sz="1100" dirty="0"/>
          </a:p>
          <a:p>
            <a:r>
              <a:rPr lang="en-IN" sz="1100" dirty="0"/>
              <a:t>        return</a:t>
            </a:r>
            <a:endParaRPr lang="en-IN" sz="1100" dirty="0"/>
          </a:p>
          <a:p>
            <a:endParaRPr lang="en-IN" sz="1100" dirty="0"/>
          </a:p>
          <a:p>
            <a:r>
              <a:rPr lang="en-IN" sz="1100" dirty="0"/>
              <a:t>    def camera(self):</a:t>
            </a:r>
            <a:endParaRPr lang="en-IN" sz="1100" dirty="0"/>
          </a:p>
          <a:p>
            <a:r>
              <a:rPr lang="en-IN" sz="1100" dirty="0"/>
              <a:t>        print("GURU - VGA camera....")</a:t>
            </a:r>
            <a:endParaRPr lang="en-IN" sz="1100" dirty="0"/>
          </a:p>
          <a:p>
            <a:r>
              <a:rPr lang="en-IN" sz="1100" dirty="0"/>
              <a:t>        return</a:t>
            </a:r>
            <a:endParaRPr lang="en-IN" sz="1100" dirty="0"/>
          </a:p>
          <a:p>
            <a:endParaRPr lang="en-IN" sz="1100" dirty="0"/>
          </a:p>
          <a:p>
            <a:endParaRPr lang="en-IN" sz="1100" dirty="0"/>
          </a:p>
          <a:p>
            <a:r>
              <a:rPr lang="en-IN" sz="1100" dirty="0"/>
              <a:t>class </a:t>
            </a:r>
            <a:r>
              <a:rPr lang="en-IN" sz="1100" dirty="0" err="1"/>
              <a:t>SamsungGalaxy</a:t>
            </a:r>
            <a:r>
              <a:rPr lang="en-IN" sz="1100" dirty="0"/>
              <a:t>(</a:t>
            </a:r>
            <a:r>
              <a:rPr lang="en-IN" sz="1100" dirty="0" err="1"/>
              <a:t>SamsungGuru</a:t>
            </a:r>
            <a:r>
              <a:rPr lang="en-IN" sz="1100" dirty="0"/>
              <a:t>):</a:t>
            </a:r>
            <a:endParaRPr lang="en-IN" sz="1100" dirty="0"/>
          </a:p>
          <a:p>
            <a:r>
              <a:rPr lang="en-IN" sz="1100" dirty="0"/>
              <a:t>    # we can access existing(call) functionality</a:t>
            </a:r>
            <a:endParaRPr lang="en-IN" sz="1100" dirty="0"/>
          </a:p>
          <a:p>
            <a:endParaRPr lang="en-IN" sz="1100" dirty="0"/>
          </a:p>
          <a:p>
            <a:r>
              <a:rPr lang="en-IN" sz="1100" dirty="0"/>
              <a:t>    def </a:t>
            </a:r>
            <a:r>
              <a:rPr lang="en-IN" sz="1100" dirty="0" err="1"/>
              <a:t>videoCall</a:t>
            </a:r>
            <a:r>
              <a:rPr lang="en-IN" sz="1100" dirty="0"/>
              <a:t>(self):</a:t>
            </a:r>
            <a:endParaRPr lang="en-IN" sz="1100" dirty="0"/>
          </a:p>
          <a:p>
            <a:r>
              <a:rPr lang="en-IN" sz="1100" dirty="0"/>
              <a:t>        print("Galaxy - Video calling....")</a:t>
            </a:r>
            <a:endParaRPr lang="en-IN" sz="1100" dirty="0"/>
          </a:p>
          <a:p>
            <a:r>
              <a:rPr lang="en-IN" sz="1100" dirty="0"/>
              <a:t>        return</a:t>
            </a:r>
            <a:endParaRPr lang="en-IN" sz="1100" dirty="0"/>
          </a:p>
          <a:p>
            <a:endParaRPr lang="en-IN" sz="1100" dirty="0"/>
          </a:p>
          <a:p>
            <a:r>
              <a:rPr lang="en-IN" sz="1100" dirty="0"/>
              <a:t>    def camera(self):</a:t>
            </a:r>
            <a:endParaRPr lang="en-IN" sz="1100" dirty="0"/>
          </a:p>
          <a:p>
            <a:r>
              <a:rPr lang="en-IN" sz="1100" dirty="0"/>
              <a:t>        print("Galaxy - 12MP camera....")</a:t>
            </a:r>
            <a:endParaRPr lang="en-IN" sz="1100" dirty="0"/>
          </a:p>
          <a:p>
            <a:r>
              <a:rPr lang="en-IN" sz="1100" dirty="0"/>
              <a:t>        return</a:t>
            </a:r>
            <a:endParaRPr lang="en-IN" sz="1100" dirty="0"/>
          </a:p>
          <a:p>
            <a:endParaRPr lang="en-IN" sz="1100" dirty="0"/>
          </a:p>
          <a:p>
            <a:r>
              <a:rPr lang="en-IN" sz="1100" dirty="0"/>
              <a:t>galaxy = </a:t>
            </a:r>
            <a:r>
              <a:rPr lang="en-IN" sz="1100" dirty="0" err="1"/>
              <a:t>SamsungGalaxy</a:t>
            </a:r>
            <a:r>
              <a:rPr lang="en-IN" sz="1100" dirty="0"/>
              <a:t>()</a:t>
            </a:r>
            <a:endParaRPr lang="en-IN" sz="1100" dirty="0"/>
          </a:p>
          <a:p>
            <a:r>
              <a:rPr lang="en-IN" sz="1100" dirty="0" err="1"/>
              <a:t>galaxy.call</a:t>
            </a:r>
            <a:r>
              <a:rPr lang="en-IN" sz="1100" dirty="0"/>
              <a:t>() # existing method</a:t>
            </a:r>
            <a:endParaRPr lang="en-IN" sz="1100" dirty="0"/>
          </a:p>
          <a:p>
            <a:r>
              <a:rPr lang="en-IN" sz="1100" dirty="0" err="1"/>
              <a:t>galaxy.camera</a:t>
            </a:r>
            <a:r>
              <a:rPr lang="en-IN" sz="1100" dirty="0"/>
              <a:t>() # updated method</a:t>
            </a:r>
            <a:endParaRPr lang="en-IN" sz="1100" dirty="0"/>
          </a:p>
          <a:p>
            <a:r>
              <a:rPr lang="en-IN" sz="1100" dirty="0" err="1"/>
              <a:t>galaxy.videoCall</a:t>
            </a:r>
            <a:r>
              <a:rPr lang="en-IN" sz="1100" dirty="0"/>
              <a:t>() # new method</a:t>
            </a:r>
            <a:endParaRPr lang="en-IN" sz="11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241852" y="1290051"/>
            <a:ext cx="6102626" cy="369332"/>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Accessing Overridden functionality of Parent class: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992090" y="1837491"/>
            <a:ext cx="6102626" cy="4801314"/>
          </a:xfrm>
          <a:prstGeom prst="rect">
            <a:avLst/>
          </a:prstGeom>
          <a:noFill/>
        </p:spPr>
        <p:txBody>
          <a:bodyPr wrap="square">
            <a:spAutoFit/>
          </a:bodyPr>
          <a:lstStyle/>
          <a:p>
            <a:r>
              <a:rPr lang="en-IN" dirty="0"/>
              <a:t>class Parent:</a:t>
            </a:r>
            <a:endParaRPr lang="en-IN" dirty="0"/>
          </a:p>
          <a:p>
            <a:r>
              <a:rPr lang="en-IN" dirty="0"/>
              <a:t>    def fun(self):</a:t>
            </a:r>
            <a:endParaRPr lang="en-IN" dirty="0"/>
          </a:p>
          <a:p>
            <a:r>
              <a:rPr lang="en-IN" dirty="0"/>
              <a:t>        print("Parent")</a:t>
            </a:r>
            <a:endParaRPr lang="en-IN" dirty="0"/>
          </a:p>
          <a:p>
            <a:r>
              <a:rPr lang="en-IN" dirty="0"/>
              <a:t>        return</a:t>
            </a:r>
            <a:endParaRPr lang="en-IN" dirty="0"/>
          </a:p>
          <a:p>
            <a:endParaRPr lang="en-IN" dirty="0"/>
          </a:p>
          <a:p>
            <a:r>
              <a:rPr lang="en-IN" dirty="0"/>
              <a:t>class Child(Parent):</a:t>
            </a:r>
            <a:endParaRPr lang="en-IN" dirty="0"/>
          </a:p>
          <a:p>
            <a:r>
              <a:rPr lang="en-IN" dirty="0"/>
              <a:t>    def fun(self):</a:t>
            </a:r>
            <a:endParaRPr lang="en-IN" dirty="0"/>
          </a:p>
          <a:p>
            <a:r>
              <a:rPr lang="en-IN" dirty="0"/>
              <a:t>        super().fun()</a:t>
            </a:r>
            <a:endParaRPr lang="en-IN" dirty="0"/>
          </a:p>
          <a:p>
            <a:r>
              <a:rPr lang="en-IN" dirty="0"/>
              <a:t>        print("Child")</a:t>
            </a:r>
            <a:endParaRPr lang="en-IN" dirty="0"/>
          </a:p>
          <a:p>
            <a:r>
              <a:rPr lang="en-IN" dirty="0"/>
              <a:t>        return</a:t>
            </a:r>
            <a:endParaRPr lang="en-IN" dirty="0"/>
          </a:p>
          <a:p>
            <a:endParaRPr lang="en-IN" dirty="0"/>
          </a:p>
          <a:p>
            <a:r>
              <a:rPr lang="en-IN" dirty="0"/>
              <a:t>    def </a:t>
            </a:r>
            <a:r>
              <a:rPr lang="en-IN" dirty="0" err="1"/>
              <a:t>getIdentity</a:t>
            </a:r>
            <a:r>
              <a:rPr lang="en-IN" dirty="0"/>
              <a:t>(self):</a:t>
            </a:r>
            <a:endParaRPr lang="en-IN" dirty="0"/>
          </a:p>
          <a:p>
            <a:r>
              <a:rPr lang="en-IN" dirty="0"/>
              <a:t>        </a:t>
            </a:r>
            <a:r>
              <a:rPr lang="en-IN" dirty="0" err="1"/>
              <a:t>self.fun</a:t>
            </a:r>
            <a:r>
              <a:rPr lang="en-IN" dirty="0"/>
              <a:t>()</a:t>
            </a:r>
            <a:endParaRPr lang="en-IN" dirty="0"/>
          </a:p>
          <a:p>
            <a:r>
              <a:rPr lang="en-IN" dirty="0"/>
              <a:t>        return</a:t>
            </a:r>
            <a:endParaRPr lang="en-IN" dirty="0"/>
          </a:p>
          <a:p>
            <a:endParaRPr lang="en-IN" dirty="0"/>
          </a:p>
          <a:p>
            <a:r>
              <a:rPr lang="en-IN" dirty="0" err="1"/>
              <a:t>obj</a:t>
            </a:r>
            <a:r>
              <a:rPr lang="en-IN" dirty="0"/>
              <a:t> = Child()</a:t>
            </a:r>
            <a:endParaRPr lang="en-IN" dirty="0"/>
          </a:p>
          <a:p>
            <a:r>
              <a:rPr lang="en-IN" dirty="0" err="1"/>
              <a:t>obj.getIdentity</a:t>
            </a:r>
            <a:r>
              <a:rPr lang="en-IN" dirty="0"/>
              <a:t>()</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387626" y="1319916"/>
            <a:ext cx="11526078" cy="646331"/>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We can access the functionality of all the objects in the hierarchy from the child class by specifying class type along with object address.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3044687" y="1660100"/>
            <a:ext cx="6102626" cy="5047536"/>
          </a:xfrm>
          <a:prstGeom prst="rect">
            <a:avLst/>
          </a:prstGeom>
          <a:noFill/>
        </p:spPr>
        <p:txBody>
          <a:bodyPr wrap="square">
            <a:spAutoFit/>
          </a:bodyPr>
          <a:lstStyle/>
          <a:p>
            <a:r>
              <a:rPr lang="en-IN" sz="1400" dirty="0"/>
              <a:t>class Grand:</a:t>
            </a:r>
            <a:endParaRPr lang="en-IN" sz="1400" dirty="0"/>
          </a:p>
          <a:p>
            <a:r>
              <a:rPr lang="en-IN" sz="1400" dirty="0"/>
              <a:t>    def fun(self):</a:t>
            </a:r>
            <a:endParaRPr lang="en-IN" sz="1400" dirty="0"/>
          </a:p>
          <a:p>
            <a:r>
              <a:rPr lang="en-IN" sz="1400" dirty="0"/>
              <a:t>        print("Grand parent")</a:t>
            </a:r>
            <a:endParaRPr lang="en-IN" sz="1400" dirty="0"/>
          </a:p>
          <a:p>
            <a:r>
              <a:rPr lang="en-IN" sz="1400" dirty="0"/>
              <a:t>        return</a:t>
            </a:r>
            <a:endParaRPr lang="en-IN" sz="1400" dirty="0"/>
          </a:p>
          <a:p>
            <a:endParaRPr lang="en-IN" sz="1400" dirty="0"/>
          </a:p>
          <a:p>
            <a:r>
              <a:rPr lang="en-IN" sz="1400" dirty="0"/>
              <a:t>class Parent(Grand):</a:t>
            </a:r>
            <a:endParaRPr lang="en-IN" sz="1400" dirty="0"/>
          </a:p>
          <a:p>
            <a:r>
              <a:rPr lang="en-IN" sz="1400" dirty="0"/>
              <a:t>    def fun(self):</a:t>
            </a:r>
            <a:endParaRPr lang="en-IN" sz="1400" dirty="0"/>
          </a:p>
          <a:p>
            <a:r>
              <a:rPr lang="en-IN" sz="1400" dirty="0"/>
              <a:t>        print("Parent")</a:t>
            </a:r>
            <a:endParaRPr lang="en-IN" sz="1400" dirty="0"/>
          </a:p>
          <a:p>
            <a:r>
              <a:rPr lang="en-IN" sz="1400" dirty="0"/>
              <a:t>        return</a:t>
            </a:r>
            <a:endParaRPr lang="en-IN" sz="1400" dirty="0"/>
          </a:p>
          <a:p>
            <a:endParaRPr lang="en-IN" sz="1400" dirty="0"/>
          </a:p>
          <a:p>
            <a:r>
              <a:rPr lang="en-IN" sz="1400" dirty="0"/>
              <a:t>class Child(Parent):</a:t>
            </a:r>
            <a:endParaRPr lang="en-IN" sz="1400" dirty="0"/>
          </a:p>
          <a:p>
            <a:r>
              <a:rPr lang="en-IN" sz="1400" dirty="0"/>
              <a:t>    def fun(self):</a:t>
            </a:r>
            <a:endParaRPr lang="en-IN" sz="1400" dirty="0"/>
          </a:p>
          <a:p>
            <a:r>
              <a:rPr lang="en-IN" sz="1400" dirty="0"/>
              <a:t>        print("Child")</a:t>
            </a:r>
            <a:endParaRPr lang="en-IN" sz="1400" dirty="0"/>
          </a:p>
          <a:p>
            <a:r>
              <a:rPr lang="en-IN" sz="1400" dirty="0"/>
              <a:t>        return</a:t>
            </a:r>
            <a:endParaRPr lang="en-IN" sz="1400" dirty="0"/>
          </a:p>
          <a:p>
            <a:endParaRPr lang="en-IN" sz="1400" dirty="0"/>
          </a:p>
          <a:p>
            <a:r>
              <a:rPr lang="en-IN" sz="1400" dirty="0"/>
              <a:t>    def </a:t>
            </a:r>
            <a:r>
              <a:rPr lang="en-IN" sz="1400" dirty="0" err="1"/>
              <a:t>getIdentity</a:t>
            </a:r>
            <a:r>
              <a:rPr lang="en-IN" sz="1400" dirty="0"/>
              <a:t>(self):</a:t>
            </a:r>
            <a:endParaRPr lang="en-IN" sz="1400" dirty="0"/>
          </a:p>
          <a:p>
            <a:r>
              <a:rPr lang="en-IN" sz="1400" dirty="0"/>
              <a:t>        </a:t>
            </a:r>
            <a:r>
              <a:rPr lang="en-IN" sz="1400" dirty="0" err="1"/>
              <a:t>self.fun</a:t>
            </a:r>
            <a:r>
              <a:rPr lang="en-IN" sz="1400" dirty="0"/>
              <a:t>()</a:t>
            </a:r>
            <a:endParaRPr lang="en-IN" sz="1400" dirty="0"/>
          </a:p>
          <a:p>
            <a:r>
              <a:rPr lang="en-IN" sz="1400" dirty="0"/>
              <a:t>        super(Child, self).fun()</a:t>
            </a:r>
            <a:endParaRPr lang="en-IN" sz="1400" dirty="0"/>
          </a:p>
          <a:p>
            <a:r>
              <a:rPr lang="en-IN" sz="1400" dirty="0"/>
              <a:t>        super(Parent , self).fun()</a:t>
            </a:r>
            <a:endParaRPr lang="en-IN" sz="1400" dirty="0"/>
          </a:p>
          <a:p>
            <a:r>
              <a:rPr lang="en-IN" sz="1400" dirty="0"/>
              <a:t>        return</a:t>
            </a:r>
            <a:endParaRPr lang="en-IN" sz="1400" dirty="0"/>
          </a:p>
          <a:p>
            <a:endParaRPr lang="en-IN" sz="1400" dirty="0"/>
          </a:p>
          <a:p>
            <a:r>
              <a:rPr lang="en-IN" sz="1400" dirty="0" err="1"/>
              <a:t>obj</a:t>
            </a:r>
            <a:r>
              <a:rPr lang="en-IN" sz="1400" dirty="0"/>
              <a:t> = Child()</a:t>
            </a:r>
            <a:endParaRPr lang="en-IN" sz="1400" dirty="0"/>
          </a:p>
          <a:p>
            <a:r>
              <a:rPr lang="en-IN" sz="1400" dirty="0" err="1"/>
              <a:t>obj.getIdentity</a:t>
            </a:r>
            <a:r>
              <a:rPr lang="en-IN" sz="1400" dirty="0"/>
              <a:t>()</a:t>
            </a:r>
            <a:endParaRPr lang="en-IN" sz="1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347870" y="1135250"/>
            <a:ext cx="6102626" cy="369332"/>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Accessing overridden functionality in Multiple inheritance</a:t>
            </a:r>
            <a:endParaRPr lang="en-IN" dirty="0"/>
          </a:p>
        </p:txBody>
      </p:sp>
      <p:sp>
        <p:nvSpPr>
          <p:cNvPr id="11" name="TextBox 10"/>
          <p:cNvSpPr txBox="1"/>
          <p:nvPr/>
        </p:nvSpPr>
        <p:spPr>
          <a:xfrm>
            <a:off x="6450496" y="1263075"/>
            <a:ext cx="6102626" cy="5509200"/>
          </a:xfrm>
          <a:prstGeom prst="rect">
            <a:avLst/>
          </a:prstGeom>
          <a:noFill/>
        </p:spPr>
        <p:txBody>
          <a:bodyPr wrap="square">
            <a:spAutoFit/>
          </a:bodyPr>
          <a:lstStyle/>
          <a:p>
            <a:r>
              <a:rPr lang="en-US" sz="1600" dirty="0">
                <a:effectLst/>
                <a:ea typeface="Times New Roman" panose="02020603050405020304" pitchFamily="18" charset="0"/>
                <a:cs typeface="Times New Roman" panose="02020603050405020304" pitchFamily="18" charset="0"/>
              </a:rPr>
              <a:t>class Parent1:</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def fun(self):</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print("Parent-1")</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return</a:t>
            </a:r>
            <a:endParaRPr lang="en-US" sz="1600" dirty="0">
              <a:effectLst/>
              <a:ea typeface="Times New Roman" panose="02020603050405020304" pitchFamily="18" charset="0"/>
              <a:cs typeface="Times New Roman" panose="02020603050405020304" pitchFamily="18" charset="0"/>
            </a:endParaRPr>
          </a:p>
          <a:p>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class Parent2:</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def fun(self):</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print("Parent-2")</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return</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class Child(Parent1,Parent2):</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def fun(self):</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super().fun()</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print("Child")</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return</a:t>
            </a:r>
            <a:endParaRPr lang="en-US" sz="1600" dirty="0">
              <a:effectLst/>
              <a:ea typeface="Times New Roman" panose="02020603050405020304" pitchFamily="18" charset="0"/>
              <a:cs typeface="Times New Roman" panose="02020603050405020304" pitchFamily="18" charset="0"/>
            </a:endParaRPr>
          </a:p>
          <a:p>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def </a:t>
            </a:r>
            <a:r>
              <a:rPr lang="en-US" sz="1600" dirty="0" err="1">
                <a:effectLst/>
                <a:ea typeface="Times New Roman" panose="02020603050405020304" pitchFamily="18" charset="0"/>
                <a:cs typeface="Times New Roman" panose="02020603050405020304" pitchFamily="18" charset="0"/>
              </a:rPr>
              <a:t>getIdentity</a:t>
            </a:r>
            <a:r>
              <a:rPr lang="en-US" sz="1600" dirty="0">
                <a:effectLst/>
                <a:ea typeface="Times New Roman" panose="02020603050405020304" pitchFamily="18" charset="0"/>
                <a:cs typeface="Times New Roman" panose="02020603050405020304" pitchFamily="18" charset="0"/>
              </a:rPr>
              <a:t>(self):</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a:t>
            </a:r>
            <a:r>
              <a:rPr lang="en-US" sz="1600" dirty="0" err="1">
                <a:effectLst/>
                <a:ea typeface="Times New Roman" panose="02020603050405020304" pitchFamily="18" charset="0"/>
                <a:cs typeface="Times New Roman" panose="02020603050405020304" pitchFamily="18" charset="0"/>
              </a:rPr>
              <a:t>self.fun</a:t>
            </a:r>
            <a:r>
              <a:rPr lang="en-US" sz="1600" dirty="0">
                <a:effectLst/>
                <a:ea typeface="Times New Roman" panose="02020603050405020304" pitchFamily="18" charset="0"/>
                <a:cs typeface="Times New Roman" panose="02020603050405020304" pitchFamily="18" charset="0"/>
              </a:rPr>
              <a:t>()</a:t>
            </a:r>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        return</a:t>
            </a:r>
            <a:endParaRPr lang="en-US" sz="1600" dirty="0">
              <a:effectLst/>
              <a:ea typeface="Times New Roman" panose="02020603050405020304" pitchFamily="18" charset="0"/>
              <a:cs typeface="Times New Roman" panose="02020603050405020304" pitchFamily="18" charset="0"/>
            </a:endParaRPr>
          </a:p>
          <a:p>
            <a:endParaRPr lang="en-US"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obj = Child()</a:t>
            </a:r>
            <a:endParaRPr lang="en-US" sz="1600" dirty="0">
              <a:effectLst/>
              <a:ea typeface="Times New Roman" panose="02020603050405020304" pitchFamily="18" charset="0"/>
              <a:cs typeface="Times New Roman" panose="02020603050405020304" pitchFamily="18" charset="0"/>
            </a:endParaRPr>
          </a:p>
          <a:p>
            <a:r>
              <a:rPr lang="en-US" sz="1600" dirty="0" err="1">
                <a:effectLst/>
                <a:ea typeface="Times New Roman" panose="02020603050405020304" pitchFamily="18" charset="0"/>
                <a:cs typeface="Times New Roman" panose="02020603050405020304" pitchFamily="18" charset="0"/>
              </a:rPr>
              <a:t>obj.getIdentity</a:t>
            </a:r>
            <a:r>
              <a:rPr lang="en-US" sz="1600" dirty="0">
                <a:effectLst/>
                <a:ea typeface="Times New Roman" panose="02020603050405020304" pitchFamily="18" charset="0"/>
                <a:cs typeface="Times New Roman" panose="02020603050405020304" pitchFamily="18" charset="0"/>
              </a:rPr>
              <a:t>()</a:t>
            </a:r>
            <a:endParaRPr lang="en-US" sz="1600" dirty="0">
              <a:effectLst/>
              <a:ea typeface="Times New Roman" panose="02020603050405020304" pitchFamily="18" charset="0"/>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4" y="1189188"/>
            <a:ext cx="9995486" cy="923330"/>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Private variables in Python: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 variable declaration representation using __identity is called private variable.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We can access private variable only with in the class.</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599661" y="2895026"/>
            <a:ext cx="4237382" cy="2954655"/>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 class level variable within the class:</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__a=10</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display():</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print("private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A.__a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A.display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
        <p:nvSpPr>
          <p:cNvPr id="12" name="TextBox 11"/>
          <p:cNvSpPr txBox="1"/>
          <p:nvPr/>
        </p:nvSpPr>
        <p:spPr>
          <a:xfrm>
            <a:off x="6298096" y="2895026"/>
            <a:ext cx="5483087" cy="3231654"/>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 class level variable from outside class gives error:</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__a=10</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display():</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print("private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A.__a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B.display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261697" y="1198933"/>
            <a:ext cx="5158442" cy="3785652"/>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 object level private variable within the class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display(self):</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print("private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self.__a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A(10)</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obj.display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6298096" y="1198933"/>
            <a:ext cx="6102626" cy="4893647"/>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 object level private variable from another class:</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 b):</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self.__b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b</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    </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display():</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obj = A(10,20)</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print("public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print("private b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obj.__b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B.display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3" y="1189188"/>
            <a:ext cx="9823207" cy="923330"/>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Protected variable access using Parent-Child class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Representing a variable using  ‘ _ ‘  is called protected variable.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orbel" panose="020B0503020204020204" pitchFamily="34" charset="0"/>
                <a:ea typeface="Times New Roman" panose="02020603050405020304" pitchFamily="18" charset="0"/>
                <a:cs typeface="Times New Roman" panose="02020603050405020304" pitchFamily="18" charset="0"/>
              </a:rPr>
              <a:t>Protected variable can be accessed only if parent-child relation is present.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992090" y="2447857"/>
            <a:ext cx="6102626" cy="3970318"/>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a, b):</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a</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b # protected variable</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B(A):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display():</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obj = A(10,20)</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print("public a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obj.a</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print("private b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obj._b</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B.display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725523" y="1210495"/>
            <a:ext cx="6102626" cy="5447645"/>
          </a:xfrm>
          <a:prstGeom prst="rect">
            <a:avLst/>
          </a:prstGeom>
          <a:noFill/>
        </p:spPr>
        <p:txBody>
          <a:bodyPr wrap="square">
            <a:spAutoFit/>
          </a:bodyPr>
          <a:lstStyle/>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Accessing Protected functionality of Parent class:</a:t>
            </a:r>
            <a:endParaRPr lang="en-US" sz="1800"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Parent: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x, y):</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self.__x</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x</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 = y</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class Child(Parent):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__(self, x, y):</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Parent.__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self,x,y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super().__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init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__(</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x,y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def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getPrint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(self):</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print("x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self.__x</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print("y value : ", </a:t>
            </a:r>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self._y</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return</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 </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a:effectLst/>
                <a:latin typeface="Corbel" panose="020B0503020204020204" pitchFamily="34" charset="0"/>
                <a:ea typeface="Times New Roman" panose="02020603050405020304" pitchFamily="18" charset="0"/>
                <a:cs typeface="Times New Roman" panose="02020603050405020304" pitchFamily="18" charset="0"/>
              </a:rPr>
              <a:t>obj = Child(10,20)</a:t>
            </a:r>
            <a:endParaRPr lang="en-IN" sz="2400" dirty="0">
              <a:effectLst/>
              <a:latin typeface="Calibri" panose="020F0502020204030204" charset="0"/>
              <a:ea typeface="Times New Roman" panose="02020603050405020304" pitchFamily="18" charset="0"/>
              <a:cs typeface="Times New Roman" panose="02020603050405020304" pitchFamily="18" charset="0"/>
            </a:endParaRPr>
          </a:p>
          <a:p>
            <a:r>
              <a:rPr lang="en-US" sz="1800" dirty="0" err="1">
                <a:effectLst/>
                <a:latin typeface="Corbel" panose="020B0503020204020204" pitchFamily="34" charset="0"/>
                <a:ea typeface="Times New Roman" panose="02020603050405020304" pitchFamily="18" charset="0"/>
                <a:cs typeface="Times New Roman" panose="02020603050405020304" pitchFamily="18" charset="0"/>
              </a:rPr>
              <a:t>obj.getPrint</a:t>
            </a:r>
            <a:r>
              <a:rPr lang="en-US" sz="1800" dirty="0">
                <a:effectLst/>
                <a:latin typeface="Corbel" panose="020B0503020204020204" pitchFamily="34" charset="0"/>
                <a:ea typeface="Times New Roman" panose="02020603050405020304" pitchFamily="18" charset="0"/>
                <a:cs typeface="Times New Roman" panose="02020603050405020304" pitchFamily="18" charset="0"/>
              </a:rPr>
              <a:t>()</a:t>
            </a:r>
            <a:endParaRPr lang="en-IN" dirty="0"/>
          </a:p>
        </p:txBody>
      </p:sp>
      <p:sp>
        <p:nvSpPr>
          <p:cNvPr id="11" name="TextBox 10"/>
          <p:cNvSpPr txBox="1"/>
          <p:nvPr/>
        </p:nvSpPr>
        <p:spPr>
          <a:xfrm>
            <a:off x="6695627" y="5647505"/>
            <a:ext cx="6102626" cy="923330"/>
          </a:xfrm>
          <a:prstGeom prst="rect">
            <a:avLst/>
          </a:prstGeom>
          <a:noFill/>
        </p:spPr>
        <p:txBody>
          <a:bodyPr wrap="square">
            <a:spAutoFit/>
          </a:bodyPr>
          <a:lstStyle/>
          <a:p>
            <a:r>
              <a:rPr lang="en-IN" dirty="0"/>
              <a:t> Output:</a:t>
            </a:r>
            <a:endParaRPr lang="en-IN" dirty="0"/>
          </a:p>
          <a:p>
            <a:r>
              <a:rPr lang="en-IN" dirty="0"/>
              <a:t>print("x value : ", </a:t>
            </a:r>
            <a:r>
              <a:rPr lang="en-IN" dirty="0" err="1"/>
              <a:t>self.__x</a:t>
            </a:r>
            <a:r>
              <a:rPr lang="en-IN" dirty="0"/>
              <a:t>)</a:t>
            </a:r>
            <a:endParaRPr lang="en-IN" dirty="0"/>
          </a:p>
          <a:p>
            <a:r>
              <a:rPr lang="en-IN" dirty="0" err="1"/>
              <a:t>AttributeError</a:t>
            </a:r>
            <a:r>
              <a:rPr lang="en-IN" dirty="0"/>
              <a:t>: 'Child' object has no attribute '_</a:t>
            </a:r>
            <a:r>
              <a:rPr lang="en-IN" dirty="0" err="1"/>
              <a:t>Child__x</a:t>
            </a:r>
            <a:r>
              <a:rPr lang="en-IN" dirty="0"/>
              <a:t>'</a:t>
            </a: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3" y="1402870"/>
            <a:ext cx="7371555" cy="3970318"/>
          </a:xfrm>
          <a:prstGeom prst="rect">
            <a:avLst/>
          </a:prstGeom>
          <a:noFill/>
        </p:spPr>
        <p:txBody>
          <a:bodyPr wrap="square">
            <a:spAutoFit/>
          </a:bodyPr>
          <a:lstStyle/>
          <a:p>
            <a:r>
              <a:rPr lang="en-IN" dirty="0"/>
              <a:t>Compiler error when we access a private function from another class:</a:t>
            </a:r>
            <a:endParaRPr lang="en-IN" dirty="0"/>
          </a:p>
          <a:p>
            <a:endParaRPr lang="en-IN" dirty="0"/>
          </a:p>
          <a:p>
            <a:r>
              <a:rPr lang="en-IN" dirty="0"/>
              <a:t>class A:</a:t>
            </a:r>
            <a:endParaRPr lang="en-IN" dirty="0"/>
          </a:p>
          <a:p>
            <a:r>
              <a:rPr lang="en-IN" dirty="0"/>
              <a:t>    def __fun(self):</a:t>
            </a:r>
            <a:endParaRPr lang="en-IN" dirty="0"/>
          </a:p>
          <a:p>
            <a:r>
              <a:rPr lang="en-IN" dirty="0"/>
              <a:t>        print("Hello")</a:t>
            </a:r>
            <a:endParaRPr lang="en-IN" dirty="0"/>
          </a:p>
          <a:p>
            <a:r>
              <a:rPr lang="en-IN" dirty="0"/>
              <a:t>        return</a:t>
            </a:r>
            <a:endParaRPr lang="en-IN" dirty="0"/>
          </a:p>
          <a:p>
            <a:endParaRPr lang="en-IN" dirty="0"/>
          </a:p>
          <a:p>
            <a:r>
              <a:rPr lang="en-IN" dirty="0"/>
              <a:t>class B:</a:t>
            </a:r>
            <a:endParaRPr lang="en-IN" dirty="0"/>
          </a:p>
          <a:p>
            <a:r>
              <a:rPr lang="en-IN" dirty="0"/>
              <a:t>    def access():</a:t>
            </a:r>
            <a:endParaRPr lang="en-IN" dirty="0"/>
          </a:p>
          <a:p>
            <a:r>
              <a:rPr lang="en-IN" dirty="0"/>
              <a:t>        </a:t>
            </a:r>
            <a:r>
              <a:rPr lang="en-IN" dirty="0" err="1"/>
              <a:t>obj</a:t>
            </a:r>
            <a:r>
              <a:rPr lang="en-IN" dirty="0"/>
              <a:t> = A()</a:t>
            </a:r>
            <a:endParaRPr lang="en-IN" dirty="0"/>
          </a:p>
          <a:p>
            <a:r>
              <a:rPr lang="en-IN" dirty="0"/>
              <a:t>        </a:t>
            </a:r>
            <a:r>
              <a:rPr lang="en-IN" dirty="0" err="1"/>
              <a:t>obj</a:t>
            </a:r>
            <a:r>
              <a:rPr lang="en-IN" dirty="0"/>
              <a:t>.__fun()</a:t>
            </a:r>
            <a:endParaRPr lang="en-IN" dirty="0"/>
          </a:p>
          <a:p>
            <a:r>
              <a:rPr lang="en-IN" dirty="0"/>
              <a:t>        return</a:t>
            </a:r>
            <a:endParaRPr lang="en-IN" dirty="0"/>
          </a:p>
          <a:p>
            <a:endParaRPr lang="en-IN" dirty="0"/>
          </a:p>
          <a:p>
            <a:r>
              <a:rPr lang="en-IN" dirty="0" err="1"/>
              <a:t>B.access</a:t>
            </a:r>
            <a:r>
              <a:rPr lang="en-IN" dirty="0"/>
              <a:t>()</a:t>
            </a:r>
            <a:endParaRPr lang="en-IN" dirty="0"/>
          </a:p>
        </p:txBody>
      </p:sp>
      <p:sp>
        <p:nvSpPr>
          <p:cNvPr id="11" name="TextBox 10"/>
          <p:cNvSpPr txBox="1"/>
          <p:nvPr/>
        </p:nvSpPr>
        <p:spPr>
          <a:xfrm>
            <a:off x="6920948" y="5463155"/>
            <a:ext cx="4953000" cy="923330"/>
          </a:xfrm>
          <a:prstGeom prst="rect">
            <a:avLst/>
          </a:prstGeom>
          <a:noFill/>
        </p:spPr>
        <p:txBody>
          <a:bodyPr wrap="square">
            <a:spAutoFit/>
          </a:bodyPr>
          <a:lstStyle/>
          <a:p>
            <a:r>
              <a:rPr lang="en-IN" dirty="0"/>
              <a:t> output:</a:t>
            </a:r>
            <a:endParaRPr lang="en-IN" dirty="0"/>
          </a:p>
          <a:p>
            <a:r>
              <a:rPr lang="en-IN" dirty="0" err="1"/>
              <a:t>obj</a:t>
            </a:r>
            <a:r>
              <a:rPr lang="en-IN" dirty="0"/>
              <a:t>.__fun()</a:t>
            </a:r>
            <a:endParaRPr lang="en-IN" dirty="0"/>
          </a:p>
          <a:p>
            <a:r>
              <a:rPr lang="en-IN" dirty="0" err="1"/>
              <a:t>AttributeError</a:t>
            </a:r>
            <a:r>
              <a:rPr lang="en-IN" dirty="0"/>
              <a:t>: 'A' object has no attribute '_</a:t>
            </a:r>
            <a:r>
              <a:rPr lang="en-IN" dirty="0" err="1"/>
              <a:t>B__fun</a:t>
            </a:r>
            <a:r>
              <a:rPr lang="en-IN" dirty="0"/>
              <a:t>'</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2225" y="114644"/>
            <a:ext cx="2009775" cy="438150"/>
          </a:xfrm>
          <a:prstGeom prst="rect">
            <a:avLst/>
          </a:prstGeom>
        </p:spPr>
      </p:pic>
      <p:pic>
        <p:nvPicPr>
          <p:cNvPr id="4" name="Picture 3"/>
          <p:cNvPicPr>
            <a:picLocks noChangeAspect="1"/>
          </p:cNvPicPr>
          <p:nvPr/>
        </p:nvPicPr>
        <p:blipFill>
          <a:blip r:embed="rId2"/>
          <a:stretch>
            <a:fillRect/>
          </a:stretch>
        </p:blipFill>
        <p:spPr>
          <a:xfrm>
            <a:off x="0" y="0"/>
            <a:ext cx="2438095" cy="542857"/>
          </a:xfrm>
          <a:prstGeom prst="rect">
            <a:avLst/>
          </a:prstGeom>
        </p:spPr>
      </p:pic>
      <p:sp>
        <p:nvSpPr>
          <p:cNvPr id="6" name="TextBox 5"/>
          <p:cNvSpPr txBox="1"/>
          <p:nvPr/>
        </p:nvSpPr>
        <p:spPr>
          <a:xfrm>
            <a:off x="486984" y="542857"/>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9" name="Wave 8"/>
          <p:cNvSpPr/>
          <p:nvPr/>
        </p:nvSpPr>
        <p:spPr>
          <a:xfrm>
            <a:off x="0" y="471515"/>
            <a:ext cx="12192000" cy="646331"/>
          </a:xfrm>
          <a:prstGeom prst="wave">
            <a:avLst/>
          </a:prstGeom>
          <a:solidFill>
            <a:srgbClr val="0066CC"/>
          </a:solidFill>
          <a:ln>
            <a:solidFill>
              <a:srgbClr val="C6D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86984" y="439825"/>
            <a:ext cx="1010213" cy="523220"/>
          </a:xfrm>
          <a:prstGeom prst="rect">
            <a:avLst/>
          </a:prstGeom>
          <a:noFill/>
        </p:spPr>
        <p:txBody>
          <a:bodyPr wrap="none" rtlCol="0">
            <a:spAutoFit/>
          </a:bodyPr>
          <a:lstStyle/>
          <a:p>
            <a:r>
              <a:rPr lang="en-US" sz="2800" dirty="0">
                <a:solidFill>
                  <a:schemeClr val="bg1"/>
                </a:solidFill>
              </a:rPr>
              <a:t>OOPS</a:t>
            </a:r>
            <a:endParaRPr lang="en-IN" sz="2800" dirty="0">
              <a:solidFill>
                <a:schemeClr val="bg1"/>
              </a:solidFill>
            </a:endParaRPr>
          </a:p>
        </p:txBody>
      </p:sp>
      <p:sp>
        <p:nvSpPr>
          <p:cNvPr id="8" name="TextBox 7"/>
          <p:cNvSpPr txBox="1"/>
          <p:nvPr/>
        </p:nvSpPr>
        <p:spPr>
          <a:xfrm>
            <a:off x="486984" y="1189188"/>
            <a:ext cx="3342894" cy="5663089"/>
          </a:xfrm>
          <a:prstGeom prst="rect">
            <a:avLst/>
          </a:prstGeom>
          <a:noFill/>
        </p:spPr>
        <p:txBody>
          <a:bodyPr wrap="square">
            <a:spAutoFit/>
          </a:bodyPr>
          <a:lstStyle/>
          <a:p>
            <a:r>
              <a:rPr lang="en-US" dirty="0">
                <a:effectLst/>
                <a:ea typeface="Times New Roman" panose="02020603050405020304" pitchFamily="18" charset="0"/>
                <a:cs typeface="Times New Roman" panose="02020603050405020304" pitchFamily="18" charset="0"/>
              </a:rPr>
              <a:t>Overridden function accessing in </a:t>
            </a:r>
            <a:endParaRPr lang="en-US" dirty="0">
              <a:effectLst/>
              <a:ea typeface="Times New Roman" panose="02020603050405020304" pitchFamily="18" charset="0"/>
              <a:cs typeface="Times New Roman" panose="02020603050405020304" pitchFamily="18" charset="0"/>
            </a:endParaRPr>
          </a:p>
          <a:p>
            <a:r>
              <a:rPr lang="en-US" dirty="0">
                <a:effectLst/>
                <a:ea typeface="Times New Roman" panose="02020603050405020304" pitchFamily="18" charset="0"/>
                <a:cs typeface="Times New Roman" panose="02020603050405020304" pitchFamily="18" charset="0"/>
              </a:rPr>
              <a:t>Multiple inheritance:</a:t>
            </a:r>
            <a:endParaRPr lang="en-US" dirty="0">
              <a:effectLst/>
              <a:ea typeface="Times New Roman" panose="02020603050405020304" pitchFamily="18" charset="0"/>
              <a:cs typeface="Times New Roman" panose="02020603050405020304" pitchFamily="18" charset="0"/>
            </a:endParaRPr>
          </a:p>
          <a:p>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class Parent1:</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def fun(self):</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print("Parent1")</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return</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class Parent2:</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def fun(self):</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print("Parent2")</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return</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class Child(Parent1,Parent2):</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def fun(self):</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print("Child")</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return</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def access(self):</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self.fun</a:t>
            </a:r>
            <a:r>
              <a:rPr lang="en-US" sz="1400" dirty="0">
                <a:effectLst/>
                <a:ea typeface="Times New Roman" panose="02020603050405020304" pitchFamily="18" charset="0"/>
                <a:cs typeface="Times New Roman" panose="02020603050405020304" pitchFamily="18" charset="0"/>
              </a:rPr>
              <a:t>()</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super().fun()</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return</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 </a:t>
            </a:r>
            <a:endParaRPr lang="en-IN" dirty="0">
              <a:effectLst/>
              <a:ea typeface="Times New Roman" panose="02020603050405020304" pitchFamily="18" charset="0"/>
              <a:cs typeface="Times New Roman" panose="02020603050405020304" pitchFamily="18" charset="0"/>
            </a:endParaRPr>
          </a:p>
          <a:p>
            <a:r>
              <a:rPr lang="en-US" sz="1400" dirty="0">
                <a:effectLst/>
                <a:ea typeface="Times New Roman" panose="02020603050405020304" pitchFamily="18" charset="0"/>
                <a:cs typeface="Times New Roman" panose="02020603050405020304" pitchFamily="18" charset="0"/>
              </a:rPr>
              <a:t>obj = Child()</a:t>
            </a:r>
            <a:endParaRPr lang="en-IN" dirty="0">
              <a:effectLst/>
              <a:ea typeface="Times New Roman" panose="02020603050405020304" pitchFamily="18" charset="0"/>
              <a:cs typeface="Times New Roman" panose="02020603050405020304" pitchFamily="18" charset="0"/>
            </a:endParaRPr>
          </a:p>
          <a:p>
            <a:r>
              <a:rPr lang="en-US" sz="1400" dirty="0" err="1">
                <a:effectLst/>
                <a:ea typeface="Times New Roman" panose="02020603050405020304" pitchFamily="18" charset="0"/>
                <a:cs typeface="Times New Roman" panose="02020603050405020304" pitchFamily="18" charset="0"/>
              </a:rPr>
              <a:t>obj.access</a:t>
            </a:r>
            <a:r>
              <a:rPr lang="en-US" sz="1400" dirty="0">
                <a:effectLst/>
                <a:ea typeface="Times New Roman" panose="02020603050405020304" pitchFamily="18" charset="0"/>
                <a:cs typeface="Times New Roman" panose="02020603050405020304" pitchFamily="18" charset="0"/>
              </a:rPr>
              <a:t>()</a:t>
            </a:r>
            <a:endParaRPr lang="en-IN" sz="1400" dirty="0"/>
          </a:p>
        </p:txBody>
      </p:sp>
      <p:sp>
        <p:nvSpPr>
          <p:cNvPr id="11" name="TextBox 10"/>
          <p:cNvSpPr txBox="1"/>
          <p:nvPr/>
        </p:nvSpPr>
        <p:spPr>
          <a:xfrm>
            <a:off x="4625009" y="1117846"/>
            <a:ext cx="6665843" cy="5601533"/>
          </a:xfrm>
          <a:prstGeom prst="rect">
            <a:avLst/>
          </a:prstGeom>
          <a:noFill/>
        </p:spPr>
        <p:txBody>
          <a:bodyPr wrap="square">
            <a:spAutoFit/>
          </a:bodyPr>
          <a:lstStyle/>
          <a:p>
            <a:r>
              <a:rPr lang="en-IN" dirty="0"/>
              <a:t>#Accessing all the Parents functionality in Multiple inheritance :</a:t>
            </a:r>
            <a:endParaRPr lang="en-IN" dirty="0"/>
          </a:p>
          <a:p>
            <a:endParaRPr lang="en-IN" dirty="0"/>
          </a:p>
          <a:p>
            <a:r>
              <a:rPr lang="en-IN" sz="1400" dirty="0"/>
              <a:t>class Parent1:</a:t>
            </a:r>
            <a:endParaRPr lang="en-IN" sz="1400" dirty="0"/>
          </a:p>
          <a:p>
            <a:r>
              <a:rPr lang="en-IN" sz="1400" dirty="0"/>
              <a:t>    def fun(self):</a:t>
            </a:r>
            <a:endParaRPr lang="en-IN" sz="1400" dirty="0"/>
          </a:p>
          <a:p>
            <a:r>
              <a:rPr lang="en-IN" sz="1400" dirty="0"/>
              <a:t>        print("Parent1")</a:t>
            </a:r>
            <a:endParaRPr lang="en-IN" sz="1400" dirty="0"/>
          </a:p>
          <a:p>
            <a:r>
              <a:rPr lang="en-IN" sz="1400" dirty="0"/>
              <a:t>        return</a:t>
            </a:r>
            <a:endParaRPr lang="en-IN" sz="1400" dirty="0"/>
          </a:p>
          <a:p>
            <a:endParaRPr lang="en-IN" sz="1400" dirty="0"/>
          </a:p>
          <a:p>
            <a:r>
              <a:rPr lang="en-IN" sz="1400" dirty="0"/>
              <a:t>class Parent2:</a:t>
            </a:r>
            <a:endParaRPr lang="en-IN" sz="1400" dirty="0"/>
          </a:p>
          <a:p>
            <a:r>
              <a:rPr lang="en-IN" sz="1400" dirty="0"/>
              <a:t>    def fun(self):</a:t>
            </a:r>
            <a:endParaRPr lang="en-IN" sz="1400" dirty="0"/>
          </a:p>
          <a:p>
            <a:r>
              <a:rPr lang="en-IN" sz="1400" dirty="0"/>
              <a:t>        print("Parent2")</a:t>
            </a:r>
            <a:endParaRPr lang="en-IN" sz="1400" dirty="0"/>
          </a:p>
          <a:p>
            <a:r>
              <a:rPr lang="en-IN" sz="1400" dirty="0"/>
              <a:t>        return</a:t>
            </a:r>
            <a:endParaRPr lang="en-IN" sz="1400" dirty="0"/>
          </a:p>
          <a:p>
            <a:endParaRPr lang="en-IN" sz="1400" dirty="0"/>
          </a:p>
          <a:p>
            <a:r>
              <a:rPr lang="en-IN" sz="1400" dirty="0"/>
              <a:t>class Child(Parent1,Parent2):</a:t>
            </a:r>
            <a:endParaRPr lang="en-IN" sz="1400" dirty="0"/>
          </a:p>
          <a:p>
            <a:r>
              <a:rPr lang="en-IN" sz="1400" dirty="0"/>
              <a:t>    def fun(self):</a:t>
            </a:r>
            <a:endParaRPr lang="en-IN" sz="1400" dirty="0"/>
          </a:p>
          <a:p>
            <a:r>
              <a:rPr lang="en-IN" sz="1400" dirty="0"/>
              <a:t>        print("Child")</a:t>
            </a:r>
            <a:endParaRPr lang="en-IN" sz="1400" dirty="0"/>
          </a:p>
          <a:p>
            <a:r>
              <a:rPr lang="en-IN" sz="1400" dirty="0"/>
              <a:t>        return</a:t>
            </a:r>
            <a:endParaRPr lang="en-IN" sz="1400" dirty="0"/>
          </a:p>
          <a:p>
            <a:endParaRPr lang="en-IN" sz="1400" dirty="0"/>
          </a:p>
          <a:p>
            <a:r>
              <a:rPr lang="en-IN" sz="1400" dirty="0"/>
              <a:t>    def access(self):</a:t>
            </a:r>
            <a:endParaRPr lang="en-IN" sz="1400" dirty="0"/>
          </a:p>
          <a:p>
            <a:r>
              <a:rPr lang="en-IN" sz="1400" dirty="0"/>
              <a:t>        </a:t>
            </a:r>
            <a:r>
              <a:rPr lang="en-IN" sz="1400" dirty="0" err="1"/>
              <a:t>self.fun</a:t>
            </a:r>
            <a:r>
              <a:rPr lang="en-IN" sz="1400" dirty="0"/>
              <a:t>()</a:t>
            </a:r>
            <a:endParaRPr lang="en-IN" sz="1400" dirty="0"/>
          </a:p>
          <a:p>
            <a:r>
              <a:rPr lang="en-IN" sz="1400" dirty="0"/>
              <a:t>        Parent1.fun(self)</a:t>
            </a:r>
            <a:endParaRPr lang="en-IN" sz="1400" dirty="0"/>
          </a:p>
          <a:p>
            <a:r>
              <a:rPr lang="en-IN" sz="1400" dirty="0"/>
              <a:t>        Parent2.fun(self)</a:t>
            </a:r>
            <a:endParaRPr lang="en-IN" sz="1400" dirty="0"/>
          </a:p>
          <a:p>
            <a:r>
              <a:rPr lang="en-IN" sz="1400" dirty="0"/>
              <a:t>        return</a:t>
            </a:r>
            <a:endParaRPr lang="en-IN" sz="1400" dirty="0"/>
          </a:p>
          <a:p>
            <a:endParaRPr lang="en-IN" sz="1400" dirty="0"/>
          </a:p>
          <a:p>
            <a:r>
              <a:rPr lang="en-IN" sz="1400" dirty="0" err="1"/>
              <a:t>obj</a:t>
            </a:r>
            <a:r>
              <a:rPr lang="en-IN" sz="1400" dirty="0"/>
              <a:t> = Child()</a:t>
            </a:r>
            <a:endParaRPr lang="en-IN" sz="1400" dirty="0"/>
          </a:p>
          <a:p>
            <a:r>
              <a:rPr lang="en-IN" sz="1400" dirty="0" err="1"/>
              <a:t>obj.access</a:t>
            </a:r>
            <a:r>
              <a:rPr lang="en-IN" sz="1400"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54999</Words>
  <Application>WPS Presentation</Application>
  <PresentationFormat>Widescreen</PresentationFormat>
  <Paragraphs>3043</Paragraphs>
  <Slides>130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130</vt:i4>
      </vt:variant>
    </vt:vector>
  </HeadingPairs>
  <TitlesOfParts>
    <vt:vector size="145" baseType="lpstr">
      <vt:lpstr>Arial</vt:lpstr>
      <vt:lpstr>SimSun</vt:lpstr>
      <vt:lpstr>Wingdings</vt:lpstr>
      <vt:lpstr>Times New Roman</vt:lpstr>
      <vt:lpstr>Calibri</vt:lpstr>
      <vt:lpstr>Microsoft YaHei</vt:lpstr>
      <vt:lpstr>Arial Unicode MS</vt:lpstr>
      <vt:lpstr>Calibri Light</vt:lpstr>
      <vt:lpstr>PT Sans</vt:lpstr>
      <vt:lpstr>Segoe Print</vt:lpstr>
      <vt:lpstr>Corbel</vt:lpstr>
      <vt:lpstr>Symbol</vt:lpstr>
      <vt:lpstr>Courier New</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c:creator>
  <cp:lastModifiedBy>sri</cp:lastModifiedBy>
  <cp:revision>377</cp:revision>
  <dcterms:created xsi:type="dcterms:W3CDTF">2021-04-01T15:31:00Z</dcterms:created>
  <dcterms:modified xsi:type="dcterms:W3CDTF">2021-05-27T14:11:42Z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