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3702" r:id="rId5"/>
    <p:sldMasterId id="2147483697" r:id="rId6"/>
  </p:sldMasterIdLst>
  <p:notesMasterIdLst>
    <p:notesMasterId r:id="rId22"/>
  </p:notesMasterIdLst>
  <p:handoutMasterIdLst>
    <p:handoutMasterId r:id="rId23"/>
  </p:handoutMasterIdLst>
  <p:sldIdLst>
    <p:sldId id="467" r:id="rId7"/>
    <p:sldId id="950" r:id="rId8"/>
    <p:sldId id="960" r:id="rId9"/>
    <p:sldId id="966" r:id="rId10"/>
    <p:sldId id="972" r:id="rId11"/>
    <p:sldId id="973" r:id="rId12"/>
    <p:sldId id="967" r:id="rId13"/>
    <p:sldId id="952" r:id="rId14"/>
    <p:sldId id="971" r:id="rId15"/>
    <p:sldId id="974" r:id="rId16"/>
    <p:sldId id="968" r:id="rId17"/>
    <p:sldId id="975" r:id="rId18"/>
    <p:sldId id="969" r:id="rId19"/>
    <p:sldId id="970" r:id="rId20"/>
    <p:sldId id="9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114D"/>
    <a:srgbClr val="FF7C80"/>
    <a:srgbClr val="C60269"/>
    <a:srgbClr val="FFFF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5196" autoAdjust="0"/>
  </p:normalViewPr>
  <p:slideViewPr>
    <p:cSldViewPr snapToGrid="0">
      <p:cViewPr varScale="1">
        <p:scale>
          <a:sx n="85" d="100"/>
          <a:sy n="85" d="100"/>
        </p:scale>
        <p:origin x="581" y="5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DB985-8404-473A-A297-1E33D8BC29AD}" type="datetimeFigureOut">
              <a:rPr lang="en-US" smtClean="0"/>
              <a:pPr/>
              <a:t>9/14/2023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72B8ED-2479-4BFE-A0EA-F4DF447902E2}" type="slidenum">
              <a:rPr lang="en-US" smtClean="0"/>
              <a:pPr/>
              <a:t>‹#›</a:t>
            </a:fld>
            <a:endParaRPr lang="en-US"/>
          </a:p>
        </p:txBody>
      </p:sp>
    </p:spTree>
    <p:extLst>
      <p:ext uri="{BB962C8B-B14F-4D97-AF65-F5344CB8AC3E}">
        <p14:creationId xmlns:p14="http://schemas.microsoft.com/office/powerpoint/2010/main" val="2869978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85CDB-4198-450F-B6D3-048A14B96D4C}" type="datetimeFigureOut">
              <a:rPr lang="en-IN" smtClean="0"/>
              <a:pPr/>
              <a:t>14-09-2023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04008-3433-43AD-8483-BD8A804A264A}" type="slidenum">
              <a:rPr lang="en-IN" smtClean="0"/>
              <a:pPr/>
              <a:t>‹#›</a:t>
            </a:fld>
            <a:endParaRPr lang="en-IN"/>
          </a:p>
        </p:txBody>
      </p:sp>
    </p:spTree>
    <p:extLst>
      <p:ext uri="{BB962C8B-B14F-4D97-AF65-F5344CB8AC3E}">
        <p14:creationId xmlns:p14="http://schemas.microsoft.com/office/powerpoint/2010/main" val="387273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a:t>Presentation Name</a:t>
            </a:r>
          </a:p>
        </p:txBody>
      </p:sp>
    </p:spTree>
    <p:extLst>
      <p:ext uri="{BB962C8B-B14F-4D97-AF65-F5344CB8AC3E}">
        <p14:creationId xmlns:p14="http://schemas.microsoft.com/office/powerpoint/2010/main" val="418733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593367"/>
            <a:ext cx="11360800" cy="763600"/>
          </a:xfrm>
          <a:prstGeom prst="rect">
            <a:avLst/>
          </a:prstGeom>
        </p:spPr>
        <p:txBody>
          <a:bodyPr spcFirstLastPara="1" wrap="square" lIns="90000" tIns="46800" rIns="90000" bIns="468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415600" y="1536633"/>
            <a:ext cx="11360800" cy="4555200"/>
          </a:xfrm>
          <a:prstGeom prst="rect">
            <a:avLst/>
          </a:prstGeom>
        </p:spPr>
        <p:txBody>
          <a:bodyPr spcFirstLastPara="1" wrap="square" lIns="90000" tIns="46800" rIns="90000" bIns="46800" anchor="t" anchorCtr="0">
            <a:noAutofit/>
          </a:bodyPr>
          <a:lstStyle>
            <a:lvl1pPr marL="609570" lvl="0" indent="-450510" rtl="0">
              <a:spcBef>
                <a:spcPts val="675"/>
              </a:spcBef>
              <a:spcAft>
                <a:spcPts val="0"/>
              </a:spcAft>
              <a:buSzPts val="1721"/>
              <a:buChar char="⚫"/>
              <a:defRPr/>
            </a:lvl1pPr>
            <a:lvl2pPr marL="1219140" lvl="1" indent="-402569" rtl="0">
              <a:spcBef>
                <a:spcPts val="551"/>
              </a:spcBef>
              <a:spcAft>
                <a:spcPts val="0"/>
              </a:spcAft>
              <a:buSzPts val="1155"/>
              <a:buChar char="⚪"/>
              <a:defRPr/>
            </a:lvl2pPr>
            <a:lvl3pPr marL="1828709" lvl="2" indent="-400029" rtl="0">
              <a:spcBef>
                <a:spcPts val="500"/>
              </a:spcBef>
              <a:spcAft>
                <a:spcPts val="0"/>
              </a:spcAft>
              <a:buSzPts val="1125"/>
              <a:buChar char="⯍"/>
              <a:defRPr/>
            </a:lvl3pPr>
            <a:lvl4pPr marL="2438278" lvl="3" indent="-393681" rtl="0">
              <a:spcBef>
                <a:spcPts val="500"/>
              </a:spcBef>
              <a:spcAft>
                <a:spcPts val="0"/>
              </a:spcAft>
              <a:buSzPts val="1050"/>
              <a:buChar char="🞆"/>
              <a:defRPr/>
            </a:lvl4pPr>
            <a:lvl5pPr marL="3047848" lvl="4" indent="-431779" rtl="0">
              <a:spcBef>
                <a:spcPts val="500"/>
              </a:spcBef>
              <a:spcAft>
                <a:spcPts val="0"/>
              </a:spcAft>
              <a:buSzPts val="1500"/>
              <a:buChar char="•"/>
              <a:defRPr/>
            </a:lvl5pPr>
            <a:lvl6pPr marL="3657418" lvl="5" indent="-431779" rtl="0">
              <a:spcBef>
                <a:spcPts val="500"/>
              </a:spcBef>
              <a:spcAft>
                <a:spcPts val="0"/>
              </a:spcAft>
              <a:buSzPts val="1500"/>
              <a:buChar char="•"/>
              <a:defRPr/>
            </a:lvl6pPr>
            <a:lvl7pPr marL="4266987" lvl="6" indent="-431779" rtl="0">
              <a:spcBef>
                <a:spcPts val="500"/>
              </a:spcBef>
              <a:spcAft>
                <a:spcPts val="0"/>
              </a:spcAft>
              <a:buSzPts val="1500"/>
              <a:buChar char="•"/>
              <a:defRPr/>
            </a:lvl7pPr>
            <a:lvl8pPr marL="4876557" lvl="7" indent="-431779" rtl="0">
              <a:spcBef>
                <a:spcPts val="500"/>
              </a:spcBef>
              <a:spcAft>
                <a:spcPts val="0"/>
              </a:spcAft>
              <a:buSzPts val="1500"/>
              <a:buChar char="•"/>
              <a:defRPr/>
            </a:lvl8pPr>
            <a:lvl9pPr marL="5486126" lvl="8" indent="-431779" rtl="0">
              <a:spcBef>
                <a:spcPts val="500"/>
              </a:spcBef>
              <a:spcAft>
                <a:spcPts val="0"/>
              </a:spcAft>
              <a:buSzPts val="1500"/>
              <a:buChar char="•"/>
              <a:defRPr/>
            </a:lvl9pPr>
          </a:lstStyle>
          <a:p>
            <a:endParaRPr/>
          </a:p>
        </p:txBody>
      </p:sp>
      <p:sp>
        <p:nvSpPr>
          <p:cNvPr id="30" name="Google Shape;30;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004823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fld id="{1FF68D9A-60AF-D041-8208-94719D7FA881}" type="datetimeFigureOut">
              <a:rPr lang="en-US" smtClean="0"/>
              <a:t>9/14/2023</a:t>
            </a:fld>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799165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0515600"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1"/>
            <a:ext cx="10515600" cy="421441"/>
          </a:xfrm>
        </p:spPr>
        <p:txBody>
          <a:bodyPr>
            <a:normAutofit/>
          </a:bodyPr>
          <a:lstStyle>
            <a:lvl1pPr>
              <a:defRPr sz="40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186885"/>
            <a:ext cx="12218977" cy="704054"/>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41526" y="6284782"/>
            <a:ext cx="2066548" cy="464610"/>
          </a:xfrm>
          <a:prstGeom prst="rect">
            <a:avLst/>
          </a:prstGeom>
        </p:spPr>
      </p:pic>
    </p:spTree>
    <p:extLst>
      <p:ext uri="{BB962C8B-B14F-4D97-AF65-F5344CB8AC3E}">
        <p14:creationId xmlns:p14="http://schemas.microsoft.com/office/powerpoint/2010/main" val="2141748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E6A8-22BE-224B-A61F-8897E3C9786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68AADCE-8FC1-D544-A866-6E78076074E2}"/>
              </a:ext>
            </a:extLst>
          </p:cNvPr>
          <p:cNvSpPr>
            <a:spLocks noGrp="1"/>
          </p:cNvSpPr>
          <p:nvPr>
            <p:ph type="dt" sz="half" idx="10"/>
          </p:nvPr>
        </p:nvSpPr>
        <p:spPr/>
        <p:txBody>
          <a:bodyPr/>
          <a:lstStyle/>
          <a:p>
            <a:fld id="{1FF68D9A-60AF-D041-8208-94719D7FA881}" type="datetimeFigureOut">
              <a:rPr lang="en-US" smtClean="0"/>
              <a:t>9/14/2023</a:t>
            </a:fld>
            <a:endParaRPr lang="en-US"/>
          </a:p>
        </p:txBody>
      </p:sp>
      <p:sp>
        <p:nvSpPr>
          <p:cNvPr id="4" name="Footer Placeholder 3">
            <a:extLst>
              <a:ext uri="{FF2B5EF4-FFF2-40B4-BE49-F238E27FC236}">
                <a16:creationId xmlns:a16="http://schemas.microsoft.com/office/drawing/2014/main" id="{67CC6062-9F19-9249-BC01-E5FD77C1EF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F4E8D9-DEED-DE40-9219-E81C090023E4}"/>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590581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FC673-4F62-304E-AD41-18B59C45E41B}"/>
              </a:ext>
            </a:extLst>
          </p:cNvPr>
          <p:cNvSpPr>
            <a:spLocks noGrp="1"/>
          </p:cNvSpPr>
          <p:nvPr>
            <p:ph type="dt" sz="half" idx="10"/>
          </p:nvPr>
        </p:nvSpPr>
        <p:spPr/>
        <p:txBody>
          <a:bodyPr/>
          <a:lstStyle/>
          <a:p>
            <a:fld id="{1FF68D9A-60AF-D041-8208-94719D7FA881}" type="datetimeFigureOut">
              <a:rPr lang="en-US" smtClean="0"/>
              <a:t>9/14/2023</a:t>
            </a:fld>
            <a:endParaRPr lang="en-US"/>
          </a:p>
        </p:txBody>
      </p:sp>
      <p:sp>
        <p:nvSpPr>
          <p:cNvPr id="3" name="Footer Placeholder 2">
            <a:extLst>
              <a:ext uri="{FF2B5EF4-FFF2-40B4-BE49-F238E27FC236}">
                <a16:creationId xmlns:a16="http://schemas.microsoft.com/office/drawing/2014/main" id="{AC158BDE-0B6A-AC4D-9B03-1200FB25AD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E4A3DD-67A6-4D4A-A35F-01A4D4D7815C}"/>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2835575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15600" y="593367"/>
            <a:ext cx="11360800" cy="763600"/>
          </a:xfrm>
          <a:prstGeom prst="rect">
            <a:avLst/>
          </a:prstGeom>
          <a:noFill/>
          <a:ln>
            <a:noFill/>
          </a:ln>
        </p:spPr>
        <p:txBody>
          <a:bodyPr spcFirstLastPara="1" wrap="square" lIns="90000" tIns="46800" rIns="90000" bIns="46800" anchor="b" anchorCtr="0">
            <a:noAutofit/>
          </a:bodyPr>
          <a:lstStyle>
            <a:lvl1pPr lvl="0" algn="l">
              <a:lnSpc>
                <a:spcPct val="90000"/>
              </a:lnSpc>
              <a:spcBef>
                <a:spcPts val="0"/>
              </a:spcBef>
              <a:spcAft>
                <a:spcPts val="0"/>
              </a:spcAft>
              <a:buClr>
                <a:schemeClr val="dk1"/>
              </a:buClr>
              <a:buSzPts val="1400"/>
              <a:buFont typeface="Poppi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15600" y="1536633"/>
            <a:ext cx="11360800" cy="4555200"/>
          </a:xfrm>
          <a:prstGeom prst="rect">
            <a:avLst/>
          </a:prstGeom>
          <a:noFill/>
          <a:ln>
            <a:noFill/>
          </a:ln>
        </p:spPr>
        <p:txBody>
          <a:bodyPr spcFirstLastPara="1" wrap="square" lIns="90000" tIns="46800" rIns="90000" bIns="46800" anchor="t" anchorCtr="0">
            <a:noAutofit/>
          </a:bodyPr>
          <a:lstStyle>
            <a:lvl1pPr marL="457200" lvl="0" indent="-337883" algn="l">
              <a:lnSpc>
                <a:spcPct val="90000"/>
              </a:lnSpc>
              <a:spcBef>
                <a:spcPts val="675"/>
              </a:spcBef>
              <a:spcAft>
                <a:spcPts val="0"/>
              </a:spcAft>
              <a:buClr>
                <a:schemeClr val="dk1"/>
              </a:buClr>
              <a:buSzPts val="1721"/>
              <a:buChar char="⚫"/>
              <a:defRPr/>
            </a:lvl1pPr>
            <a:lvl2pPr marL="914400" lvl="1" indent="-301942" algn="l">
              <a:lnSpc>
                <a:spcPct val="90000"/>
              </a:lnSpc>
              <a:spcBef>
                <a:spcPts val="551"/>
              </a:spcBef>
              <a:spcAft>
                <a:spcPts val="0"/>
              </a:spcAft>
              <a:buClr>
                <a:schemeClr val="dk1"/>
              </a:buClr>
              <a:buSzPts val="1155"/>
              <a:buChar char="⚪"/>
              <a:defRPr/>
            </a:lvl2pPr>
            <a:lvl3pPr marL="1371600" lvl="2" indent="-300037" algn="l">
              <a:lnSpc>
                <a:spcPct val="90000"/>
              </a:lnSpc>
              <a:spcBef>
                <a:spcPts val="500"/>
              </a:spcBef>
              <a:spcAft>
                <a:spcPts val="0"/>
              </a:spcAft>
              <a:buClr>
                <a:schemeClr val="dk1"/>
              </a:buClr>
              <a:buSzPts val="1125"/>
              <a:buChar char="⯍"/>
              <a:defRPr/>
            </a:lvl3pPr>
            <a:lvl4pPr marL="1828800" lvl="3" indent="-295275" algn="l">
              <a:lnSpc>
                <a:spcPct val="90000"/>
              </a:lnSpc>
              <a:spcBef>
                <a:spcPts val="500"/>
              </a:spcBef>
              <a:spcAft>
                <a:spcPts val="0"/>
              </a:spcAft>
              <a:buClr>
                <a:schemeClr val="dk1"/>
              </a:buClr>
              <a:buSzPts val="1050"/>
              <a:buChar char="?"/>
              <a:defRPr/>
            </a:lvl4pPr>
            <a:lvl5pPr marL="2286000" lvl="4" indent="-323850" algn="l">
              <a:lnSpc>
                <a:spcPct val="90000"/>
              </a:lnSpc>
              <a:spcBef>
                <a:spcPts val="500"/>
              </a:spcBef>
              <a:spcAft>
                <a:spcPts val="0"/>
              </a:spcAft>
              <a:buClr>
                <a:schemeClr val="dk1"/>
              </a:buClr>
              <a:buSzPts val="1500"/>
              <a:buChar char="•"/>
              <a:defRPr/>
            </a:lvl5pPr>
            <a:lvl6pPr marL="2743200" lvl="5" indent="-323850" algn="l">
              <a:lnSpc>
                <a:spcPct val="90000"/>
              </a:lnSpc>
              <a:spcBef>
                <a:spcPts val="500"/>
              </a:spcBef>
              <a:spcAft>
                <a:spcPts val="0"/>
              </a:spcAft>
              <a:buClr>
                <a:schemeClr val="dk1"/>
              </a:buClr>
              <a:buSzPts val="1500"/>
              <a:buChar char="•"/>
              <a:defRPr/>
            </a:lvl6pPr>
            <a:lvl7pPr marL="3200400" lvl="6" indent="-323850" algn="l">
              <a:lnSpc>
                <a:spcPct val="90000"/>
              </a:lnSpc>
              <a:spcBef>
                <a:spcPts val="500"/>
              </a:spcBef>
              <a:spcAft>
                <a:spcPts val="0"/>
              </a:spcAft>
              <a:buClr>
                <a:schemeClr val="dk1"/>
              </a:buClr>
              <a:buSzPts val="1500"/>
              <a:buChar char="•"/>
              <a:defRPr/>
            </a:lvl7pPr>
            <a:lvl8pPr marL="3657600" lvl="7" indent="-323850" algn="l">
              <a:lnSpc>
                <a:spcPct val="90000"/>
              </a:lnSpc>
              <a:spcBef>
                <a:spcPts val="500"/>
              </a:spcBef>
              <a:spcAft>
                <a:spcPts val="0"/>
              </a:spcAft>
              <a:buClr>
                <a:schemeClr val="dk1"/>
              </a:buClr>
              <a:buSzPts val="1500"/>
              <a:buChar char="•"/>
              <a:defRPr/>
            </a:lvl8pPr>
            <a:lvl9pPr marL="4114800" lvl="8" indent="-323850" algn="l">
              <a:lnSpc>
                <a:spcPct val="90000"/>
              </a:lnSpc>
              <a:spcBef>
                <a:spcPts val="500"/>
              </a:spcBef>
              <a:spcAft>
                <a:spcPts val="0"/>
              </a:spcAft>
              <a:buClr>
                <a:schemeClr val="dk1"/>
              </a:buClr>
              <a:buSzPts val="1500"/>
              <a:buChar char="•"/>
              <a:defRPr/>
            </a:lvl9pPr>
          </a:lstStyle>
          <a:p>
            <a:endParaRPr/>
          </a:p>
        </p:txBody>
      </p:sp>
      <p:sp>
        <p:nvSpPr>
          <p:cNvPr id="36" name="Google Shape;36;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94253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64"/>
        <p:cNvGrpSpPr/>
        <p:nvPr/>
      </p:nvGrpSpPr>
      <p:grpSpPr>
        <a:xfrm>
          <a:off x="0" y="0"/>
          <a:ext cx="0" cy="0"/>
          <a:chOff x="0" y="0"/>
          <a:chExt cx="0" cy="0"/>
        </a:xfrm>
      </p:grpSpPr>
      <p:sp>
        <p:nvSpPr>
          <p:cNvPr id="65" name="Google Shape;65;p42"/>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8798"/>
              <a:buFont typeface="Raleway SemiBold"/>
              <a:buNone/>
              <a:defRPr sz="4399" b="0" i="0" u="none" strike="noStrike" cap="none">
                <a:solidFill>
                  <a:schemeClr val="dk1"/>
                </a:solidFill>
                <a:latin typeface="Raleway SemiBold"/>
                <a:ea typeface="Raleway SemiBold"/>
                <a:cs typeface="Raleway SemiBold"/>
                <a:sym typeface="Raleway SemiBold"/>
              </a:defRPr>
            </a:lvl1pPr>
            <a:lvl2pPr lvl="1">
              <a:spcBef>
                <a:spcPts val="0"/>
              </a:spcBef>
              <a:spcAft>
                <a:spcPts val="0"/>
              </a:spcAft>
              <a:buSzPts val="1400"/>
              <a:buNone/>
              <a:defRPr sz="900"/>
            </a:lvl2pPr>
            <a:lvl3pPr lvl="2">
              <a:spcBef>
                <a:spcPts val="0"/>
              </a:spcBef>
              <a:spcAft>
                <a:spcPts val="0"/>
              </a:spcAft>
              <a:buSzPts val="1400"/>
              <a:buNone/>
              <a:defRPr sz="900"/>
            </a:lvl3pPr>
            <a:lvl4pPr lvl="3">
              <a:spcBef>
                <a:spcPts val="0"/>
              </a:spcBef>
              <a:spcAft>
                <a:spcPts val="0"/>
              </a:spcAft>
              <a:buSzPts val="1400"/>
              <a:buNone/>
              <a:defRPr sz="900"/>
            </a:lvl4pPr>
            <a:lvl5pPr lvl="4">
              <a:spcBef>
                <a:spcPts val="0"/>
              </a:spcBef>
              <a:spcAft>
                <a:spcPts val="0"/>
              </a:spcAft>
              <a:buSzPts val="1400"/>
              <a:buNone/>
              <a:defRPr sz="900"/>
            </a:lvl5pPr>
            <a:lvl6pPr lvl="5">
              <a:spcBef>
                <a:spcPts val="0"/>
              </a:spcBef>
              <a:spcAft>
                <a:spcPts val="0"/>
              </a:spcAft>
              <a:buSzPts val="1400"/>
              <a:buNone/>
              <a:defRPr sz="900"/>
            </a:lvl6pPr>
            <a:lvl7pPr lvl="6">
              <a:spcBef>
                <a:spcPts val="0"/>
              </a:spcBef>
              <a:spcAft>
                <a:spcPts val="0"/>
              </a:spcAft>
              <a:buSzPts val="1400"/>
              <a:buNone/>
              <a:defRPr sz="900"/>
            </a:lvl7pPr>
            <a:lvl8pPr lvl="7">
              <a:spcBef>
                <a:spcPts val="0"/>
              </a:spcBef>
              <a:spcAft>
                <a:spcPts val="0"/>
              </a:spcAft>
              <a:buSzPts val="1400"/>
              <a:buNone/>
              <a:defRPr sz="900"/>
            </a:lvl8pPr>
            <a:lvl9pPr lvl="8">
              <a:spcBef>
                <a:spcPts val="0"/>
              </a:spcBef>
              <a:spcAft>
                <a:spcPts val="0"/>
              </a:spcAft>
              <a:buSzPts val="1400"/>
              <a:buNone/>
              <a:defRPr sz="900"/>
            </a:lvl9pPr>
          </a:lstStyle>
          <a:p>
            <a:endParaRPr/>
          </a:p>
        </p:txBody>
      </p:sp>
      <p:sp>
        <p:nvSpPr>
          <p:cNvPr id="66" name="Google Shape;66;p42"/>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Autofit/>
          </a:bodyPr>
          <a:lstStyle>
            <a:lvl1pPr marL="228600" marR="0" lvl="0" indent="-292068" algn="l" rtl="0">
              <a:lnSpc>
                <a:spcPct val="90000"/>
              </a:lnSpc>
              <a:spcBef>
                <a:spcPts val="1000"/>
              </a:spcBef>
              <a:spcAft>
                <a:spcPts val="0"/>
              </a:spcAft>
              <a:buClr>
                <a:schemeClr val="dk1"/>
              </a:buClr>
              <a:buSzPts val="5599"/>
              <a:buFont typeface="Arial"/>
              <a:buChar char="•"/>
              <a:defRPr sz="2800" b="0" i="0" u="none" strike="noStrike" cap="none">
                <a:solidFill>
                  <a:schemeClr val="dk1"/>
                </a:solidFill>
                <a:latin typeface="Raleway Medium"/>
                <a:ea typeface="Raleway Medium"/>
                <a:cs typeface="Raleway Medium"/>
                <a:sym typeface="Raleway Medium"/>
              </a:defRPr>
            </a:lvl1pPr>
            <a:lvl2pPr marL="457200" marR="0" lvl="1" indent="-266668" algn="l" rtl="0">
              <a:lnSpc>
                <a:spcPct val="90000"/>
              </a:lnSpc>
              <a:spcBef>
                <a:spcPts val="500"/>
              </a:spcBef>
              <a:spcAft>
                <a:spcPts val="0"/>
              </a:spcAft>
              <a:buClr>
                <a:schemeClr val="dk1"/>
              </a:buClr>
              <a:buSzPts val="4799"/>
              <a:buFont typeface="Arial"/>
              <a:buChar char="•"/>
              <a:defRPr sz="2400" b="0" i="0" u="none" strike="noStrike" cap="none">
                <a:solidFill>
                  <a:schemeClr val="dk1"/>
                </a:solidFill>
                <a:latin typeface="Raleway Medium"/>
                <a:ea typeface="Raleway Medium"/>
                <a:cs typeface="Raleway Medium"/>
                <a:sym typeface="Raleway Medium"/>
              </a:defRPr>
            </a:lvl2pPr>
            <a:lvl3pPr marL="685800" marR="0" lvl="2" indent="-241268" algn="l" rtl="0">
              <a:lnSpc>
                <a:spcPct val="90000"/>
              </a:lnSpc>
              <a:spcBef>
                <a:spcPts val="500"/>
              </a:spcBef>
              <a:spcAft>
                <a:spcPts val="0"/>
              </a:spcAft>
              <a:buClr>
                <a:schemeClr val="dk1"/>
              </a:buClr>
              <a:buSzPts val="3999"/>
              <a:buFont typeface="Arial"/>
              <a:buChar char="•"/>
              <a:defRPr sz="2000" b="0" i="0" u="none" strike="noStrike" cap="none">
                <a:solidFill>
                  <a:schemeClr val="dk1"/>
                </a:solidFill>
                <a:latin typeface="Raleway Medium"/>
                <a:ea typeface="Raleway Medium"/>
                <a:cs typeface="Raleway Medium"/>
                <a:sym typeface="Raleway Medium"/>
              </a:defRPr>
            </a:lvl3pPr>
            <a:lvl4pPr marL="914400" marR="0" lvl="3"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4pPr>
            <a:lvl5pPr marL="1143000" marR="0" lvl="4"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5pPr>
            <a:lvl6pPr marL="1371600" marR="0" lvl="5"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6pPr>
            <a:lvl7pPr marL="1600200" marR="0" lvl="6"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7pPr>
            <a:lvl8pPr marL="1828800" marR="0" lvl="7"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8pPr>
            <a:lvl9pPr marL="2057400" marR="0" lvl="8"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9pPr>
          </a:lstStyle>
          <a:p>
            <a:endParaRPr/>
          </a:p>
        </p:txBody>
      </p:sp>
      <p:sp>
        <p:nvSpPr>
          <p:cNvPr id="67" name="Google Shape;67;p4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endParaRPr/>
          </a:p>
        </p:txBody>
      </p:sp>
      <p:sp>
        <p:nvSpPr>
          <p:cNvPr id="68" name="Google Shape;68;p42"/>
          <p:cNvSpPr txBox="1">
            <a:spLocks noGrp="1"/>
          </p:cNvSpPr>
          <p:nvPr>
            <p:ph type="ftr" idx="11"/>
          </p:nvPr>
        </p:nvSpPr>
        <p:spPr>
          <a:xfrm>
            <a:off x="151388"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endParaRPr/>
          </a:p>
        </p:txBody>
      </p:sp>
      <p:sp>
        <p:nvSpPr>
          <p:cNvPr id="69" name="Google Shape;69;p42"/>
          <p:cNvSpPr>
            <a:spLocks noGrp="1"/>
          </p:cNvSpPr>
          <p:nvPr>
            <p:ph type="sldNum" idx="12"/>
          </p:nvPr>
        </p:nvSpPr>
        <p:spPr>
          <a:xfrm>
            <a:off x="-231349" y="255588"/>
            <a:ext cx="838200" cy="365125"/>
          </a:xfrm>
          <a:prstGeom prst="roundRect">
            <a:avLst>
              <a:gd name="adj" fmla="val 10797"/>
            </a:avLst>
          </a:prstGeom>
          <a:gradFill>
            <a:gsLst>
              <a:gs pos="0">
                <a:schemeClr val="accent4"/>
              </a:gs>
              <a:gs pos="100000">
                <a:schemeClr val="accent5"/>
              </a:gs>
            </a:gsLst>
            <a:lin ang="10800000" scaled="0"/>
          </a:gra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0230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pPr/>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9/14/2023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cxnSp>
        <p:nvCxnSpPr>
          <p:cNvPr id="10" name="Straight Connector 9"/>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1002095191"/>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9/14/2023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4" r:id="rId1"/>
    <p:sldLayoutId id="2147483704" r:id="rId2"/>
    <p:sldLayoutId id="2147483705"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1" r:id="rId12"/>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68D9A-60AF-D041-8208-94719D7FA881}" type="datetimeFigureOut">
              <a:rPr lang="en-US" smtClean="0"/>
              <a:t>9/14/2023</a:t>
            </a:fld>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283706685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7" r:id="rId5"/>
    <p:sldLayoutId id="2147483708"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E776D66-1F2F-B348-8DC7-42BD5D86556D}"/>
              </a:ext>
            </a:extLst>
          </p:cNvPr>
          <p:cNvSpPr txBox="1"/>
          <p:nvPr/>
        </p:nvSpPr>
        <p:spPr>
          <a:xfrm>
            <a:off x="2257378" y="2349530"/>
            <a:ext cx="7677243" cy="4016484"/>
          </a:xfrm>
          <a:prstGeom prst="rect">
            <a:avLst/>
          </a:prstGeom>
          <a:noFill/>
        </p:spPr>
        <p:txBody>
          <a:bodyPr wrap="square" lIns="91440" tIns="45720" rIns="91440" bIns="45720" rtlCol="0" anchor="t">
            <a:spAutoFit/>
          </a:bodyPr>
          <a:lstStyle/>
          <a:p>
            <a:pPr algn="ctr"/>
            <a:r>
              <a:rPr lang="en-US" sz="3500" dirty="0">
                <a:solidFill>
                  <a:schemeClr val="bg1"/>
                </a:solidFill>
                <a:latin typeface="Times New Roman" panose="02020603050405020304" pitchFamily="18" charset="0"/>
                <a:cs typeface="Times New Roman" panose="02020603050405020304" pitchFamily="18" charset="0"/>
              </a:rPr>
              <a:t>Efficient Task Allocation and Failure Detection in Crowdsourcing Platforms</a:t>
            </a:r>
          </a:p>
          <a:p>
            <a:pPr algn="ctr"/>
            <a:endParaRPr lang="en-US" sz="1500" dirty="0">
              <a:solidFill>
                <a:schemeClr val="bg1"/>
              </a:solidFill>
              <a:latin typeface="Times New Roman" panose="02020603050405020304" pitchFamily="18" charset="0"/>
              <a:cs typeface="Times New Roman" panose="02020603050405020304" pitchFamily="18" charset="0"/>
            </a:endParaRPr>
          </a:p>
          <a:p>
            <a:pPr algn="ctr"/>
            <a:endParaRPr lang="en-US" sz="1500" dirty="0">
              <a:solidFill>
                <a:schemeClr val="bg1"/>
              </a:solidFill>
              <a:latin typeface="Times New Roman" panose="02020603050405020304" pitchFamily="18" charset="0"/>
              <a:cs typeface="Times New Roman" panose="02020603050405020304" pitchFamily="18" charset="0"/>
            </a:endParaRPr>
          </a:p>
          <a:p>
            <a:pPr algn="ctr"/>
            <a:endParaRPr lang="en-US" sz="1500" dirty="0">
              <a:solidFill>
                <a:schemeClr val="bg1"/>
              </a:solidFill>
              <a:latin typeface="Times New Roman" panose="02020603050405020304" pitchFamily="18" charset="0"/>
              <a:cs typeface="Times New Roman" panose="02020603050405020304" pitchFamily="18" charset="0"/>
            </a:endParaRPr>
          </a:p>
          <a:p>
            <a:pPr algn="ctr"/>
            <a:r>
              <a:rPr lang="en-US" sz="3300" dirty="0">
                <a:solidFill>
                  <a:schemeClr val="bg1"/>
                </a:solidFill>
                <a:latin typeface="Times New Roman" panose="02020603050405020304" pitchFamily="18" charset="0"/>
                <a:cs typeface="Times New Roman" panose="02020603050405020304" pitchFamily="18" charset="0"/>
              </a:rPr>
              <a:t>Team Number: D6</a:t>
            </a:r>
          </a:p>
          <a:p>
            <a:pPr algn="ctr"/>
            <a:endParaRPr lang="en-US" sz="1500" dirty="0">
              <a:solidFill>
                <a:schemeClr val="bg1"/>
              </a:solidFill>
              <a:latin typeface="Times New Roman" panose="02020603050405020304" pitchFamily="18" charset="0"/>
              <a:cs typeface="Times New Roman" panose="02020603050405020304" pitchFamily="18" charset="0"/>
            </a:endParaRPr>
          </a:p>
          <a:p>
            <a:pPr algn="ctr"/>
            <a:r>
              <a:rPr lang="en-US" sz="2300" dirty="0">
                <a:solidFill>
                  <a:schemeClr val="bg1"/>
                </a:solidFill>
                <a:latin typeface="Times New Roman" panose="02020603050405020304" pitchFamily="18" charset="0"/>
                <a:cs typeface="Times New Roman" panose="02020603050405020304" pitchFamily="18" charset="0"/>
              </a:rPr>
              <a:t>Sindhu Sahithi - AM.EN.U4CSE20326</a:t>
            </a:r>
          </a:p>
          <a:p>
            <a:pPr algn="ctr"/>
            <a:r>
              <a:rPr lang="en-US" sz="2300" dirty="0">
                <a:solidFill>
                  <a:schemeClr val="bg1"/>
                </a:solidFill>
                <a:latin typeface="Times New Roman" panose="02020603050405020304" pitchFamily="18" charset="0"/>
                <a:cs typeface="Times New Roman" panose="02020603050405020304" pitchFamily="18" charset="0"/>
              </a:rPr>
              <a:t>Manikanta    -    AM.EN.U4CSE20370</a:t>
            </a:r>
          </a:p>
          <a:p>
            <a:pPr algn="ctr"/>
            <a:r>
              <a:rPr lang="en-US" sz="2300" dirty="0">
                <a:solidFill>
                  <a:schemeClr val="bg1"/>
                </a:solidFill>
                <a:latin typeface="Times New Roman" panose="02020603050405020304" pitchFamily="18" charset="0"/>
                <a:cs typeface="Times New Roman" panose="02020603050405020304" pitchFamily="18" charset="0"/>
              </a:rPr>
              <a:t>Surya Teja    -    AM.EN.U4CSE20371</a:t>
            </a:r>
          </a:p>
          <a:p>
            <a:pPr algn="ctr"/>
            <a:r>
              <a:rPr lang="en-US" sz="2300" dirty="0" err="1">
                <a:solidFill>
                  <a:schemeClr val="bg1"/>
                </a:solidFill>
                <a:latin typeface="Times New Roman" panose="02020603050405020304" pitchFamily="18" charset="0"/>
                <a:cs typeface="Times New Roman" panose="02020603050405020304" pitchFamily="18" charset="0"/>
              </a:rPr>
              <a:t>Anushree</a:t>
            </a:r>
            <a:r>
              <a:rPr lang="en-US" sz="2300" dirty="0">
                <a:solidFill>
                  <a:schemeClr val="bg1"/>
                </a:solidFill>
                <a:latin typeface="Times New Roman" panose="02020603050405020304" pitchFamily="18" charset="0"/>
                <a:cs typeface="Times New Roman" panose="02020603050405020304" pitchFamily="18" charset="0"/>
              </a:rPr>
              <a:t>      -    AM.EN.U4CSE20375</a:t>
            </a:r>
            <a:endParaRPr lang="en-US" sz="4000" dirty="0">
              <a:solidFill>
                <a:schemeClr val="bg1"/>
              </a:solidFill>
              <a:cs typeface="Calibri"/>
            </a:endParaRPr>
          </a:p>
        </p:txBody>
      </p:sp>
      <p:pic>
        <p:nvPicPr>
          <p:cNvPr id="11" name="Google Shape;154;p22" descr="A picture containing person, white&#10;&#10;Description automatically generated">
            <a:extLst>
              <a:ext uri="{FF2B5EF4-FFF2-40B4-BE49-F238E27FC236}">
                <a16:creationId xmlns:a16="http://schemas.microsoft.com/office/drawing/2014/main" id="{8B1E97CD-116B-7461-F600-62BBBFA559B7}"/>
              </a:ext>
            </a:extLst>
          </p:cNvPr>
          <p:cNvPicPr preferRelativeResize="0"/>
          <p:nvPr/>
        </p:nvPicPr>
        <p:blipFill rotWithShape="1">
          <a:blip r:embed="rId2">
            <a:alphaModFix/>
          </a:blip>
          <a:srcRect l="20568" t="1834" r="17645" b="33811"/>
          <a:stretch/>
        </p:blipFill>
        <p:spPr>
          <a:xfrm>
            <a:off x="5050621" y="303958"/>
            <a:ext cx="1614626" cy="1494417"/>
          </a:xfrm>
          <a:prstGeom prst="ellipse">
            <a:avLst/>
          </a:prstGeom>
          <a:noFill/>
          <a:ln w="28575" cap="flat" cmpd="sng">
            <a:solidFill>
              <a:srgbClr val="FFFFFF"/>
            </a:solidFill>
            <a:prstDash val="solid"/>
            <a:round/>
            <a:headEnd type="none" w="sm" len="sm"/>
            <a:tailEnd type="none" w="sm" len="sm"/>
          </a:ln>
        </p:spPr>
      </p:pic>
      <p:sp>
        <p:nvSpPr>
          <p:cNvPr id="6" name="Google Shape;1890;p24">
            <a:extLst>
              <a:ext uri="{FF2B5EF4-FFF2-40B4-BE49-F238E27FC236}">
                <a16:creationId xmlns:a16="http://schemas.microsoft.com/office/drawing/2014/main" id="{D350A223-BAD9-4EAB-F348-A9D801421B4A}"/>
              </a:ext>
            </a:extLst>
          </p:cNvPr>
          <p:cNvSpPr txBox="1"/>
          <p:nvPr/>
        </p:nvSpPr>
        <p:spPr>
          <a:xfrm>
            <a:off x="335525" y="6501048"/>
            <a:ext cx="11937157" cy="32312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600"/>
              <a:buFont typeface="Arial"/>
              <a:buNone/>
            </a:pPr>
            <a:r>
              <a:rPr lang="en-US" sz="1500" dirty="0">
                <a:solidFill>
                  <a:schemeClr val="lt1"/>
                </a:solidFill>
                <a:latin typeface="Calibri"/>
                <a:ea typeface="Calibri"/>
                <a:cs typeface="Calibri"/>
                <a:sym typeface="Calibri"/>
              </a:rPr>
              <a:t>Amrita School of Computing | Amrita Vishwa Vidyapeetham | </a:t>
            </a:r>
            <a:r>
              <a:rPr lang="en-US" sz="1500" dirty="0" err="1">
                <a:solidFill>
                  <a:schemeClr val="lt1"/>
                </a:solidFill>
                <a:latin typeface="Calibri"/>
                <a:ea typeface="Calibri"/>
                <a:cs typeface="Calibri"/>
                <a:sym typeface="Calibri"/>
              </a:rPr>
              <a:t>Amritapuri</a:t>
            </a:r>
            <a:r>
              <a:rPr lang="en-US" sz="1500" dirty="0">
                <a:solidFill>
                  <a:schemeClr val="lt1"/>
                </a:solidFill>
                <a:latin typeface="Calibri"/>
                <a:ea typeface="Calibri"/>
                <a:cs typeface="Calibri"/>
                <a:sym typeface="Calibri"/>
              </a:rPr>
              <a:t>     </a:t>
            </a:r>
          </a:p>
        </p:txBody>
      </p:sp>
      <p:sp>
        <p:nvSpPr>
          <p:cNvPr id="2" name="TextBox 1">
            <a:extLst>
              <a:ext uri="{FF2B5EF4-FFF2-40B4-BE49-F238E27FC236}">
                <a16:creationId xmlns:a16="http://schemas.microsoft.com/office/drawing/2014/main" id="{17EDD83A-000F-C7C5-2C3F-D1193742B3FC}"/>
              </a:ext>
            </a:extLst>
          </p:cNvPr>
          <p:cNvSpPr txBox="1"/>
          <p:nvPr/>
        </p:nvSpPr>
        <p:spPr>
          <a:xfrm>
            <a:off x="4017144" y="3606800"/>
            <a:ext cx="4157709" cy="492443"/>
          </a:xfrm>
          <a:prstGeom prst="rect">
            <a:avLst/>
          </a:prstGeom>
          <a:noFill/>
        </p:spPr>
        <p:txBody>
          <a:bodyPr wrap="square" rtlCol="0">
            <a:spAutoFit/>
          </a:bodyPr>
          <a:lstStyle/>
          <a:p>
            <a:r>
              <a:rPr lang="en-US" sz="2600" dirty="0">
                <a:solidFill>
                  <a:schemeClr val="bg1"/>
                </a:solidFill>
                <a:latin typeface="Times New Roman" panose="02020603050405020304" pitchFamily="18" charset="0"/>
                <a:cs typeface="Times New Roman" panose="02020603050405020304" pitchFamily="18" charset="0"/>
              </a:rPr>
              <a:t>Guide - Ms. </a:t>
            </a:r>
            <a:r>
              <a:rPr lang="en-US" sz="2600" dirty="0" err="1">
                <a:solidFill>
                  <a:schemeClr val="bg1"/>
                </a:solidFill>
                <a:latin typeface="Times New Roman" panose="02020603050405020304" pitchFamily="18" charset="0"/>
                <a:cs typeface="Times New Roman" panose="02020603050405020304" pitchFamily="18" charset="0"/>
              </a:rPr>
              <a:t>Lekshmi</a:t>
            </a:r>
            <a:r>
              <a:rPr lang="en-US" sz="2600" dirty="0">
                <a:solidFill>
                  <a:schemeClr val="bg1"/>
                </a:solidFill>
                <a:latin typeface="Times New Roman" panose="02020603050405020304" pitchFamily="18" charset="0"/>
                <a:cs typeface="Times New Roman" panose="02020603050405020304" pitchFamily="18" charset="0"/>
              </a:rPr>
              <a:t> S Nair</a:t>
            </a:r>
          </a:p>
        </p:txBody>
      </p:sp>
    </p:spTree>
    <p:extLst>
      <p:ext uri="{BB962C8B-B14F-4D97-AF65-F5344CB8AC3E}">
        <p14:creationId xmlns:p14="http://schemas.microsoft.com/office/powerpoint/2010/main" val="30491948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85855-5737-3352-5779-89055A795C66}"/>
              </a:ext>
            </a:extLst>
          </p:cNvPr>
          <p:cNvSpPr>
            <a:spLocks noGrp="1"/>
          </p:cNvSpPr>
          <p:nvPr>
            <p:ph idx="1"/>
          </p:nvPr>
        </p:nvSpPr>
        <p:spPr>
          <a:xfrm>
            <a:off x="472887" y="1307585"/>
            <a:ext cx="10515600" cy="4908082"/>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2. Allocation of the New Tasks </a:t>
            </a:r>
          </a:p>
          <a:p>
            <a:pPr marL="0" indent="0">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Tasks that arise will be meticulously assigned to workers based on a comprehensive evaluation of several key factors. These factors include the specific skill sets possessed by the workers, the precise requirements of the tasks at hand, the historical approval ratings of the workers, and the expected completion timeframe. </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Subsequently, a judicious matching process will ensue, ensuring that the forthcoming tasks are allocated to workers in a manner that aligns seamlessly with these aforementioned criteria.</a:t>
            </a:r>
          </a:p>
        </p:txBody>
      </p:sp>
      <p:sp>
        <p:nvSpPr>
          <p:cNvPr id="3" name="Title 2">
            <a:extLst>
              <a:ext uri="{FF2B5EF4-FFF2-40B4-BE49-F238E27FC236}">
                <a16:creationId xmlns:a16="http://schemas.microsoft.com/office/drawing/2014/main" id="{57AB46FB-4901-B833-3BF9-E37CE4150980}"/>
              </a:ext>
            </a:extLst>
          </p:cNvPr>
          <p:cNvSpPr>
            <a:spLocks noGrp="1"/>
          </p:cNvSpPr>
          <p:nvPr>
            <p:ph type="title"/>
          </p:nvPr>
        </p:nvSpPr>
        <p:spPr/>
        <p:txBody>
          <a:bodyPr>
            <a:normAutofit fontScale="90000"/>
          </a:bodyPr>
          <a:lstStyle/>
          <a:p>
            <a:r>
              <a:rPr lang="en-US" dirty="0"/>
              <a:t>Project Contributions</a:t>
            </a:r>
            <a:endParaRPr lang="en-IN" dirty="0"/>
          </a:p>
        </p:txBody>
      </p:sp>
    </p:spTree>
    <p:extLst>
      <p:ext uri="{BB962C8B-B14F-4D97-AF65-F5344CB8AC3E}">
        <p14:creationId xmlns:p14="http://schemas.microsoft.com/office/powerpoint/2010/main" val="402545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73E7B2-C592-3425-E71B-ED25DDB6F1AB}"/>
              </a:ext>
            </a:extLst>
          </p:cNvPr>
          <p:cNvSpPr>
            <a:spLocks noGrp="1"/>
          </p:cNvSpPr>
          <p:nvPr>
            <p:ph idx="1"/>
          </p:nvPr>
        </p:nvSpPr>
        <p:spPr>
          <a:xfrm>
            <a:off x="571499" y="1601257"/>
            <a:ext cx="10515600" cy="4908082"/>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Expert matching model</a:t>
            </a:r>
          </a:p>
          <a:p>
            <a:pPr algn="just"/>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Let Wie be the set of inexpert workers and We be the set of expert workers. A new worker Wie should map to another participant We who has exact or very similar skills. At first, we compute the distance between the skill set of an inexpert worker and the available expert workers. And then according to their matching score we will map them.</a:t>
            </a: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p:txBody>
          <a:bodyPr>
            <a:normAutofit fontScale="90000"/>
          </a:bodyPr>
          <a:lstStyle/>
          <a:p>
            <a:r>
              <a:rPr lang="en-US" dirty="0"/>
              <a:t>Algorithms </a:t>
            </a:r>
            <a:endParaRPr lang="en-IN" dirty="0"/>
          </a:p>
        </p:txBody>
      </p:sp>
    </p:spTree>
    <p:extLst>
      <p:ext uri="{BB962C8B-B14F-4D97-AF65-F5344CB8AC3E}">
        <p14:creationId xmlns:p14="http://schemas.microsoft.com/office/powerpoint/2010/main" val="1257393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73E7B2-C592-3425-E71B-ED25DDB6F1AB}"/>
              </a:ext>
            </a:extLst>
          </p:cNvPr>
          <p:cNvSpPr>
            <a:spLocks noGrp="1"/>
          </p:cNvSpPr>
          <p:nvPr>
            <p:ph idx="1"/>
          </p:nvPr>
        </p:nvSpPr>
        <p:spPr>
          <a:xfrm>
            <a:off x="571499" y="1601257"/>
            <a:ext cx="10515600" cy="4908082"/>
          </a:xfrm>
        </p:spPr>
        <p:txBody>
          <a:bodyPr/>
          <a:lstStyle/>
          <a:p>
            <a:pPr marL="0" indent="0">
              <a:buNone/>
            </a:pPr>
            <a:r>
              <a:rPr lang="en-IN" dirty="0">
                <a:latin typeface="Times New Roman" panose="02020603050405020304" pitchFamily="18" charset="0"/>
                <a:cs typeface="Times New Roman" panose="02020603050405020304" pitchFamily="18" charset="0"/>
              </a:rPr>
              <a:t>Task matching model</a:t>
            </a:r>
          </a:p>
          <a:p>
            <a:pPr marL="0" indent="0">
              <a:buNone/>
            </a:pPr>
            <a:endParaRPr lang="en-IN" dirty="0"/>
          </a:p>
          <a:p>
            <a:pPr marL="0" indent="0" algn="just">
              <a:buNone/>
            </a:pPr>
            <a:r>
              <a:rPr lang="en-IN" dirty="0"/>
              <a:t>	</a:t>
            </a:r>
            <a:r>
              <a:rPr lang="en-US" dirty="0">
                <a:latin typeface="Times New Roman" panose="02020603050405020304" pitchFamily="18" charset="0"/>
                <a:cs typeface="Times New Roman" panose="02020603050405020304" pitchFamily="18" charset="0"/>
              </a:rPr>
              <a:t>In this model we compute the matching between workers and tasks</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Then we compute the similarity between the workers and tasks using the similarity measures. Tasks with higher similarity in skills are recommended to the worker. </a:t>
            </a: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p:txBody>
          <a:bodyPr>
            <a:normAutofit fontScale="90000"/>
          </a:bodyPr>
          <a:lstStyle/>
          <a:p>
            <a:r>
              <a:rPr lang="en-US" dirty="0"/>
              <a:t>Algorithms </a:t>
            </a:r>
            <a:endParaRPr lang="en-IN" dirty="0"/>
          </a:p>
        </p:txBody>
      </p:sp>
    </p:spTree>
    <p:extLst>
      <p:ext uri="{BB962C8B-B14F-4D97-AF65-F5344CB8AC3E}">
        <p14:creationId xmlns:p14="http://schemas.microsoft.com/office/powerpoint/2010/main" val="1922899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DE5E60-184F-C507-B5E5-4A62823DBCD9}"/>
              </a:ext>
            </a:extLst>
          </p:cNvPr>
          <p:cNvSpPr>
            <a:spLocks noGrp="1"/>
          </p:cNvSpPr>
          <p:nvPr>
            <p:ph idx="1"/>
          </p:nvPr>
        </p:nvSpPr>
        <p:spPr>
          <a:xfrm>
            <a:off x="571499" y="2015797"/>
            <a:ext cx="10515600" cy="2291744"/>
          </a:xfrm>
        </p:spPr>
        <p:txBody>
          <a:bodyPr/>
          <a:lstStyle/>
          <a:p>
            <a:r>
              <a:rPr lang="en-US" dirty="0"/>
              <a:t>Identifying the Attributes of the dataset</a:t>
            </a:r>
          </a:p>
          <a:p>
            <a:r>
              <a:rPr lang="en-US" dirty="0"/>
              <a:t>Creating the dataset</a:t>
            </a:r>
            <a:endParaRPr lang="en-IN" dirty="0"/>
          </a:p>
        </p:txBody>
      </p:sp>
      <p:sp>
        <p:nvSpPr>
          <p:cNvPr id="3" name="Title 2">
            <a:extLst>
              <a:ext uri="{FF2B5EF4-FFF2-40B4-BE49-F238E27FC236}">
                <a16:creationId xmlns:a16="http://schemas.microsoft.com/office/drawing/2014/main" id="{AE24266F-EC5D-621B-8760-C5ECACFA7DD5}"/>
              </a:ext>
            </a:extLst>
          </p:cNvPr>
          <p:cNvSpPr>
            <a:spLocks noGrp="1"/>
          </p:cNvSpPr>
          <p:nvPr>
            <p:ph type="title"/>
          </p:nvPr>
        </p:nvSpPr>
        <p:spPr>
          <a:xfrm>
            <a:off x="571499" y="958261"/>
            <a:ext cx="10515600" cy="421441"/>
          </a:xfrm>
        </p:spPr>
        <p:txBody>
          <a:bodyPr>
            <a:normAutofit fontScale="90000"/>
          </a:bodyPr>
          <a:lstStyle/>
          <a:p>
            <a:r>
              <a:rPr lang="en-US" dirty="0"/>
              <a:t>Current status</a:t>
            </a:r>
            <a:endParaRPr lang="en-IN" dirty="0"/>
          </a:p>
        </p:txBody>
      </p:sp>
    </p:spTree>
    <p:extLst>
      <p:ext uri="{BB962C8B-B14F-4D97-AF65-F5344CB8AC3E}">
        <p14:creationId xmlns:p14="http://schemas.microsoft.com/office/powerpoint/2010/main" val="2753574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80D22F-8881-378B-D731-088B85AF04A2}"/>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A. R. Kurup and G. P. Sajeev, “Task recommendation in Reward-Based crowdsourcing systems,” in Fifth International Symposium on Women in Computing and Informatics (WCI-2017), Manipal, Mangalore, India, Sep. 2017, pp. 1511–1518.</a:t>
            </a:r>
          </a:p>
          <a:p>
            <a:pPr algn="just"/>
            <a:r>
              <a:rPr lang="en-IN" sz="2400" dirty="0" err="1">
                <a:latin typeface="Times New Roman" panose="02020603050405020304" pitchFamily="18" charset="0"/>
                <a:cs typeface="Times New Roman" panose="02020603050405020304" pitchFamily="18" charset="0"/>
              </a:rPr>
              <a:t>Ayswarya</a:t>
            </a:r>
            <a:r>
              <a:rPr lang="en-IN" sz="2400" dirty="0">
                <a:latin typeface="Times New Roman" panose="02020603050405020304" pitchFamily="18" charset="0"/>
                <a:cs typeface="Times New Roman" panose="02020603050405020304" pitchFamily="18" charset="0"/>
              </a:rPr>
              <a:t> R Kurup and G P Sajeev, “</a:t>
            </a:r>
            <a:r>
              <a:rPr lang="en-US" sz="2400" dirty="0">
                <a:latin typeface="Times New Roman" panose="02020603050405020304" pitchFamily="18" charset="0"/>
                <a:cs typeface="Times New Roman" panose="02020603050405020304" pitchFamily="18" charset="0"/>
              </a:rPr>
              <a:t>Task Personalization for In expertise Workers in Incentive Based Crowdsourcing Platforms, </a:t>
            </a:r>
            <a:r>
              <a:rPr lang="en-IN" sz="2400" dirty="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2018 International Conference on Advances in Computing, Communications and Informatics (ICACCI), Bangalore, India, Sep. 2018.</a:t>
            </a:r>
          </a:p>
          <a:p>
            <a:pPr algn="just"/>
            <a:r>
              <a:rPr lang="en-US" sz="2400" dirty="0">
                <a:latin typeface="Times New Roman" panose="02020603050405020304" pitchFamily="18" charset="0"/>
                <a:cs typeface="Times New Roman" panose="02020603050405020304" pitchFamily="18" charset="0"/>
              </a:rPr>
              <a:t>K. Li, J. Xiao, Y. Wang, and Q. Wang, “Analysis of the key factors for software quality in crowdsourcing development: An empirical study on top coder. com,” in Computer Software and Applications Conference (COMPSAC), 2013 IEEE 37th Annual. IEEE, 2013, pp. 812–817.</a:t>
            </a:r>
          </a:p>
        </p:txBody>
      </p:sp>
      <p:sp>
        <p:nvSpPr>
          <p:cNvPr id="3" name="Title 2">
            <a:extLst>
              <a:ext uri="{FF2B5EF4-FFF2-40B4-BE49-F238E27FC236}">
                <a16:creationId xmlns:a16="http://schemas.microsoft.com/office/drawing/2014/main" id="{AEEEEF86-278A-9475-5530-05B891D50F4E}"/>
              </a:ext>
            </a:extLst>
          </p:cNvPr>
          <p:cNvSpPr>
            <a:spLocks noGrp="1"/>
          </p:cNvSpPr>
          <p:nvPr>
            <p:ph type="title"/>
          </p:nvPr>
        </p:nvSpPr>
        <p:spPr/>
        <p:txBody>
          <a:bodyPr>
            <a:normAutofit fontScale="90000"/>
          </a:bodyPr>
          <a:lstStyle/>
          <a:p>
            <a:r>
              <a:rPr lang="en-US" dirty="0"/>
              <a:t>References</a:t>
            </a:r>
            <a:endParaRPr lang="en-IN" dirty="0"/>
          </a:p>
        </p:txBody>
      </p:sp>
    </p:spTree>
    <p:extLst>
      <p:ext uri="{BB962C8B-B14F-4D97-AF65-F5344CB8AC3E}">
        <p14:creationId xmlns:p14="http://schemas.microsoft.com/office/powerpoint/2010/main" val="405846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3CA20-833D-DEF8-E939-A15764AF3CDB}"/>
              </a:ext>
            </a:extLst>
          </p:cNvPr>
          <p:cNvSpPr>
            <a:spLocks noGrp="1"/>
          </p:cNvSpPr>
          <p:nvPr>
            <p:ph type="title"/>
          </p:nvPr>
        </p:nvSpPr>
        <p:spPr/>
        <p:txBody>
          <a:bodyPr/>
          <a:lstStyle/>
          <a:p>
            <a:r>
              <a:rPr lang="en-US" dirty="0"/>
              <a:t>Thank You </a:t>
            </a:r>
            <a:endParaRPr lang="en-IN" dirty="0"/>
          </a:p>
        </p:txBody>
      </p:sp>
    </p:spTree>
    <p:extLst>
      <p:ext uri="{BB962C8B-B14F-4D97-AF65-F5344CB8AC3E}">
        <p14:creationId xmlns:p14="http://schemas.microsoft.com/office/powerpoint/2010/main" val="225201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6CCA71-8852-C51B-0B11-A7AB22D9A923}"/>
              </a:ext>
            </a:extLst>
          </p:cNvPr>
          <p:cNvSpPr>
            <a:spLocks noGrp="1"/>
          </p:cNvSpPr>
          <p:nvPr>
            <p:ph type="title"/>
          </p:nvPr>
        </p:nvSpPr>
        <p:spPr/>
        <p:txBody>
          <a:bodyPr>
            <a:normAutofit fontScale="90000"/>
          </a:bodyPr>
          <a:lstStyle/>
          <a:p>
            <a:r>
              <a:rPr lang="en-US" dirty="0"/>
              <a:t>Introduction</a:t>
            </a:r>
            <a:endParaRPr lang="en-IN" dirty="0"/>
          </a:p>
        </p:txBody>
      </p:sp>
      <p:sp>
        <p:nvSpPr>
          <p:cNvPr id="9" name="Content Placeholder 8">
            <a:extLst>
              <a:ext uri="{FF2B5EF4-FFF2-40B4-BE49-F238E27FC236}">
                <a16:creationId xmlns:a16="http://schemas.microsoft.com/office/drawing/2014/main" id="{081AFE66-B1D3-9ED9-5540-26F2CC84C580}"/>
              </a:ext>
            </a:extLst>
          </p:cNvPr>
          <p:cNvSpPr>
            <a:spLocks noGrp="1"/>
          </p:cNvSpPr>
          <p:nvPr>
            <p:ph idx="1"/>
          </p:nvPr>
        </p:nvSpPr>
        <p:spPr>
          <a:xfrm>
            <a:off x="571499" y="1029556"/>
            <a:ext cx="10515600" cy="4908082"/>
          </a:xfrm>
        </p:spPr>
        <p:txBody>
          <a:bodyPr>
            <a:normAutofit/>
          </a:bodyPr>
          <a:lstStyle/>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This project aims to tackle the challenges of task allocation in crowdsourcing platforms, ensuring efficient assignment of tasks to workers based on their skills and task difficulty. The problem is significant due to the increasing popularity of crowdsourcing platforms. </a:t>
            </a:r>
          </a:p>
        </p:txBody>
      </p:sp>
    </p:spTree>
    <p:extLst>
      <p:ext uri="{BB962C8B-B14F-4D97-AF65-F5344CB8AC3E}">
        <p14:creationId xmlns:p14="http://schemas.microsoft.com/office/powerpoint/2010/main" val="5833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5EEB98-0F7D-D15C-C70A-97892B568707}"/>
              </a:ext>
            </a:extLst>
          </p:cNvPr>
          <p:cNvSpPr>
            <a:spLocks noGrp="1"/>
          </p:cNvSpPr>
          <p:nvPr>
            <p:ph type="title"/>
          </p:nvPr>
        </p:nvSpPr>
        <p:spPr/>
        <p:txBody>
          <a:bodyPr>
            <a:normAutofit fontScale="90000"/>
          </a:bodyPr>
          <a:lstStyle/>
          <a:p>
            <a:r>
              <a:rPr lang="en-US" dirty="0"/>
              <a:t>Motivation</a:t>
            </a:r>
            <a:endParaRPr lang="en-IN" dirty="0"/>
          </a:p>
        </p:txBody>
      </p:sp>
      <p:sp>
        <p:nvSpPr>
          <p:cNvPr id="9" name="Content Placeholder 8">
            <a:extLst>
              <a:ext uri="{FF2B5EF4-FFF2-40B4-BE49-F238E27FC236}">
                <a16:creationId xmlns:a16="http://schemas.microsoft.com/office/drawing/2014/main" id="{F1E7CC91-1BFE-77A2-D1EF-F14FD1D7C434}"/>
              </a:ext>
            </a:extLst>
          </p:cNvPr>
          <p:cNvSpPr>
            <a:spLocks noGrp="1"/>
          </p:cNvSpPr>
          <p:nvPr>
            <p:ph idx="1"/>
          </p:nvPr>
        </p:nvSpPr>
        <p:spPr>
          <a:xfrm>
            <a:off x="571499" y="1029556"/>
            <a:ext cx="10515600" cy="4908082"/>
          </a:xfrm>
        </p:spPr>
        <p:txBody>
          <a:bodyPr/>
          <a:lstStyle/>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The motivation lies in enhancing platform efficiency, client satisfaction, and freelancer success. Persisting challenges include designing an accurate task allocation algorithm. And the need to improve efficiency and quality by reducing task allocation errors and preventing task failures.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78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97CAA-920D-27FA-2389-90BC3C505464}"/>
              </a:ext>
            </a:extLst>
          </p:cNvPr>
          <p:cNvSpPr>
            <a:spLocks noGrp="1"/>
          </p:cNvSpPr>
          <p:nvPr>
            <p:ph idx="1"/>
          </p:nvPr>
        </p:nvSpPr>
        <p:spPr>
          <a:xfrm>
            <a:off x="571498" y="1137256"/>
            <a:ext cx="11315701" cy="4933760"/>
          </a:xfrm>
        </p:spPr>
        <p:txBody>
          <a:bodyPr vert="horz" lIns="91440" tIns="45720" rIns="91440" bIns="45720" rtlCol="0" anchor="t">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437028" y="639354"/>
            <a:ext cx="10515600" cy="421441"/>
          </a:xfrm>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3766291206"/>
              </p:ext>
            </p:extLst>
          </p:nvPr>
        </p:nvGraphicFramePr>
        <p:xfrm>
          <a:off x="571498" y="984334"/>
          <a:ext cx="10792920" cy="4889332"/>
        </p:xfrm>
        <a:graphic>
          <a:graphicData uri="http://schemas.openxmlformats.org/drawingml/2006/table">
            <a:tbl>
              <a:tblPr/>
              <a:tblGrid>
                <a:gridCol w="2158584">
                  <a:extLst>
                    <a:ext uri="{9D8B030D-6E8A-4147-A177-3AD203B41FA5}">
                      <a16:colId xmlns:a16="http://schemas.microsoft.com/office/drawing/2014/main" val="1337618479"/>
                    </a:ext>
                  </a:extLst>
                </a:gridCol>
                <a:gridCol w="2158584">
                  <a:extLst>
                    <a:ext uri="{9D8B030D-6E8A-4147-A177-3AD203B41FA5}">
                      <a16:colId xmlns:a16="http://schemas.microsoft.com/office/drawing/2014/main" val="2786992942"/>
                    </a:ext>
                  </a:extLst>
                </a:gridCol>
                <a:gridCol w="2158584">
                  <a:extLst>
                    <a:ext uri="{9D8B030D-6E8A-4147-A177-3AD203B41FA5}">
                      <a16:colId xmlns:a16="http://schemas.microsoft.com/office/drawing/2014/main" val="3853498532"/>
                    </a:ext>
                  </a:extLst>
                </a:gridCol>
                <a:gridCol w="2158584">
                  <a:extLst>
                    <a:ext uri="{9D8B030D-6E8A-4147-A177-3AD203B41FA5}">
                      <a16:colId xmlns:a16="http://schemas.microsoft.com/office/drawing/2014/main" val="2150754490"/>
                    </a:ext>
                  </a:extLst>
                </a:gridCol>
                <a:gridCol w="2158584">
                  <a:extLst>
                    <a:ext uri="{9D8B030D-6E8A-4147-A177-3AD203B41FA5}">
                      <a16:colId xmlns:a16="http://schemas.microsoft.com/office/drawing/2014/main" val="2118826406"/>
                    </a:ext>
                  </a:extLst>
                </a:gridCol>
              </a:tblGrid>
              <a:tr h="561172">
                <a:tc>
                  <a:txBody>
                    <a:bodyPr/>
                    <a:lstStyle/>
                    <a:p>
                      <a:pP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561172">
                <a:tc>
                  <a:txBody>
                    <a:bodyPr/>
                    <a:lstStyle/>
                    <a:p>
                      <a:pPr algn="l" rtl="0" fontAlgn="base"/>
                      <a:r>
                        <a:rPr lang="en-US" sz="1600" dirty="0">
                          <a:latin typeface="Times New Roman" panose="02020603050405020304" pitchFamily="18" charset="0"/>
                          <a:cs typeface="Times New Roman" panose="02020603050405020304" pitchFamily="18" charset="0"/>
                        </a:rPr>
                        <a:t>Task Personalization for In expertise Workers in Incentive Based Crowdsourcing Platforms</a:t>
                      </a:r>
                    </a:p>
                    <a:p>
                      <a:pPr algn="l" rtl="0" fontAlgn="base"/>
                      <a:endParaRPr lang="en-US" sz="1600" dirty="0">
                        <a:latin typeface="Times New Roman" panose="02020603050405020304" pitchFamily="18" charset="0"/>
                        <a:cs typeface="Times New Roman" panose="02020603050405020304" pitchFamily="18" charset="0"/>
                      </a:endParaRPr>
                    </a:p>
                    <a:p>
                      <a:pPr algn="l" rtl="0" fontAlgn="base"/>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Ayswarya</a:t>
                      </a:r>
                      <a:r>
                        <a:rPr lang="en-US" sz="1600" dirty="0">
                          <a:latin typeface="Times New Roman" panose="02020603050405020304" pitchFamily="18" charset="0"/>
                          <a:cs typeface="Times New Roman" panose="02020603050405020304" pitchFamily="18" charset="0"/>
                        </a:rPr>
                        <a:t> R </a:t>
                      </a:r>
                      <a:r>
                        <a:rPr lang="en-US" sz="1600" dirty="0" err="1">
                          <a:latin typeface="Times New Roman" panose="02020603050405020304" pitchFamily="18" charset="0"/>
                          <a:cs typeface="Times New Roman" panose="02020603050405020304" pitchFamily="18" charset="0"/>
                        </a:rPr>
                        <a:t>Kurup,G</a:t>
                      </a:r>
                      <a:r>
                        <a:rPr lang="en-US" sz="1600" dirty="0">
                          <a:latin typeface="Times New Roman" panose="02020603050405020304" pitchFamily="18" charset="0"/>
                          <a:cs typeface="Times New Roman" panose="02020603050405020304" pitchFamily="18" charset="0"/>
                        </a:rPr>
                        <a:t> P Sajeev; Dept of Computer Science 2023)</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The paper presents a task recommendation model for inexpert workers in crowdsourcing, but it needs further exploration to handle multiple skills and enhance the recommendation accuracy.</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The paper proposes a task recommendation model for inexpert and new workers in crowdsourcing systems, using skill taxonomy and participation probability of expert workers.</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This Model's limitation: Assessing workers and tasks with single skills may overlook real-world complexity. Future work includes multi-skill considerations, improved accuracy, and advanced algorithms to expand the model's utility across diverse crowdsourcing platforms.</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Future work includes extending the model to handle multiple skills, improving the recommendation accuracy, and exploring more complex recommendation algorithms.</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362805"/>
                  </a:ext>
                </a:extLst>
              </a:tr>
              <a:tr h="561172">
                <a:tc>
                  <a:txBody>
                    <a:bodyPr/>
                    <a:lstStyle/>
                    <a:p>
                      <a:pPr fontAlgn="ctr"/>
                      <a:endParaRPr lang="en-IN">
                        <a:effectLst/>
                      </a:endParaRPr>
                    </a:p>
                    <a:p>
                      <a:pPr algn="l" rtl="0" fontAlgn="base"/>
                      <a:r>
                        <a:rPr lang="en-IN" sz="1200" b="0" i="0">
                          <a:effectLst/>
                          <a:latin typeface="Times New Roman" panose="02020603050405020304" pitchFamily="18" charset="0"/>
                        </a:rPr>
                        <a:t>  </a:t>
                      </a: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a:effectLst/>
                      </a:endParaRPr>
                    </a:p>
                    <a:p>
                      <a:pPr algn="l" rtl="0" fontAlgn="base"/>
                      <a:r>
                        <a:rPr lang="en-IN" sz="1200" b="0" i="0">
                          <a:effectLst/>
                          <a:latin typeface="Times New Roman" panose="02020603050405020304" pitchFamily="18" charset="0"/>
                        </a:rPr>
                        <a:t>  </a:t>
                      </a: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1466174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97CAA-920D-27FA-2389-90BC3C505464}"/>
              </a:ext>
            </a:extLst>
          </p:cNvPr>
          <p:cNvSpPr>
            <a:spLocks noGrp="1"/>
          </p:cNvSpPr>
          <p:nvPr>
            <p:ph idx="1"/>
          </p:nvPr>
        </p:nvSpPr>
        <p:spPr>
          <a:xfrm>
            <a:off x="571498" y="1137256"/>
            <a:ext cx="11315701" cy="4933760"/>
          </a:xfrm>
        </p:spPr>
        <p:txBody>
          <a:bodyPr vert="horz" lIns="91440" tIns="45720" rIns="91440" bIns="45720" rtlCol="0" anchor="t">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437028" y="639354"/>
            <a:ext cx="10515600" cy="421441"/>
          </a:xfrm>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1126689600"/>
              </p:ext>
            </p:extLst>
          </p:nvPr>
        </p:nvGraphicFramePr>
        <p:xfrm>
          <a:off x="571498" y="984334"/>
          <a:ext cx="10792920" cy="5349240"/>
        </p:xfrm>
        <a:graphic>
          <a:graphicData uri="http://schemas.openxmlformats.org/drawingml/2006/table">
            <a:tbl>
              <a:tblPr/>
              <a:tblGrid>
                <a:gridCol w="2158584">
                  <a:extLst>
                    <a:ext uri="{9D8B030D-6E8A-4147-A177-3AD203B41FA5}">
                      <a16:colId xmlns:a16="http://schemas.microsoft.com/office/drawing/2014/main" val="1337618479"/>
                    </a:ext>
                  </a:extLst>
                </a:gridCol>
                <a:gridCol w="2158584">
                  <a:extLst>
                    <a:ext uri="{9D8B030D-6E8A-4147-A177-3AD203B41FA5}">
                      <a16:colId xmlns:a16="http://schemas.microsoft.com/office/drawing/2014/main" val="2786992942"/>
                    </a:ext>
                  </a:extLst>
                </a:gridCol>
                <a:gridCol w="2158584">
                  <a:extLst>
                    <a:ext uri="{9D8B030D-6E8A-4147-A177-3AD203B41FA5}">
                      <a16:colId xmlns:a16="http://schemas.microsoft.com/office/drawing/2014/main" val="3853498532"/>
                    </a:ext>
                  </a:extLst>
                </a:gridCol>
                <a:gridCol w="2132609">
                  <a:extLst>
                    <a:ext uri="{9D8B030D-6E8A-4147-A177-3AD203B41FA5}">
                      <a16:colId xmlns:a16="http://schemas.microsoft.com/office/drawing/2014/main" val="2150754490"/>
                    </a:ext>
                  </a:extLst>
                </a:gridCol>
                <a:gridCol w="2184559">
                  <a:extLst>
                    <a:ext uri="{9D8B030D-6E8A-4147-A177-3AD203B41FA5}">
                      <a16:colId xmlns:a16="http://schemas.microsoft.com/office/drawing/2014/main" val="2118826406"/>
                    </a:ext>
                  </a:extLst>
                </a:gridCol>
              </a:tblGrid>
              <a:tr h="146984">
                <a:tc>
                  <a:txBody>
                    <a:bodyPr/>
                    <a:lstStyle/>
                    <a:p>
                      <a:pPr fontAlgn="ctr"/>
                      <a:endParaRPr lang="en-IN" sz="1500" dirty="0">
                        <a:effectLst/>
                        <a:latin typeface="Times New Roman" panose="02020603050405020304" pitchFamily="18" charset="0"/>
                        <a:cs typeface="Times New Roman" panose="02020603050405020304" pitchFamily="18" charset="0"/>
                      </a:endParaRPr>
                    </a:p>
                    <a:p>
                      <a:pPr algn="l" rtl="0" fontAlgn="base"/>
                      <a:r>
                        <a:rPr lang="en-IN" sz="1500" b="0" i="0" dirty="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500" dirty="0">
                        <a:effectLst/>
                        <a:latin typeface="Times New Roman" panose="02020603050405020304" pitchFamily="18" charset="0"/>
                        <a:cs typeface="Times New Roman" panose="02020603050405020304" pitchFamily="18" charset="0"/>
                      </a:endParaRPr>
                    </a:p>
                    <a:p>
                      <a:pPr algn="l" rtl="0" fontAlgn="base"/>
                      <a:r>
                        <a:rPr lang="en-IN" sz="1500" b="0" i="0" dirty="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500" dirty="0">
                        <a:effectLst/>
                        <a:latin typeface="Times New Roman" panose="02020603050405020304" pitchFamily="18" charset="0"/>
                        <a:cs typeface="Times New Roman" panose="02020603050405020304" pitchFamily="18" charset="0"/>
                      </a:endParaRPr>
                    </a:p>
                    <a:p>
                      <a:pPr algn="l" rtl="0" fontAlgn="base"/>
                      <a:r>
                        <a:rPr lang="en-IN" sz="1500" b="0" i="0" dirty="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500" dirty="0">
                        <a:effectLst/>
                        <a:latin typeface="Times New Roman" panose="02020603050405020304" pitchFamily="18" charset="0"/>
                        <a:cs typeface="Times New Roman" panose="02020603050405020304" pitchFamily="18" charset="0"/>
                      </a:endParaRPr>
                    </a:p>
                    <a:p>
                      <a:pPr algn="l" rtl="0" fontAlgn="base"/>
                      <a:r>
                        <a:rPr lang="en-IN" sz="1500" b="0" i="0" dirty="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500" dirty="0">
                        <a:effectLst/>
                        <a:latin typeface="Times New Roman" panose="02020603050405020304" pitchFamily="18" charset="0"/>
                        <a:cs typeface="Times New Roman" panose="02020603050405020304" pitchFamily="18" charset="0"/>
                      </a:endParaRPr>
                    </a:p>
                    <a:p>
                      <a:pPr algn="l" rtl="0" fontAlgn="base"/>
                      <a:r>
                        <a:rPr lang="en-IN" sz="1500" b="0" i="0" dirty="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561172">
                <a:tc>
                  <a:txBody>
                    <a:bodyPr/>
                    <a:lstStyle/>
                    <a:p>
                      <a:pPr algn="l" rtl="0" fontAlgn="base"/>
                      <a:r>
                        <a:rPr lang="en-IN" sz="1500" dirty="0">
                          <a:latin typeface="Times New Roman" panose="02020603050405020304" pitchFamily="18" charset="0"/>
                          <a:cs typeface="Times New Roman" panose="02020603050405020304" pitchFamily="18" charset="0"/>
                        </a:rPr>
                        <a:t>Aggregating Reliable Submissions in Crowdsourcing Systems</a:t>
                      </a:r>
                    </a:p>
                    <a:p>
                      <a:pPr algn="l" rtl="0" fontAlgn="base"/>
                      <a:endParaRPr lang="en-IN" sz="1500" dirty="0">
                        <a:latin typeface="Times New Roman" panose="02020603050405020304" pitchFamily="18" charset="0"/>
                        <a:cs typeface="Times New Roman" panose="02020603050405020304" pitchFamily="18" charset="0"/>
                      </a:endParaRPr>
                    </a:p>
                    <a:p>
                      <a:pPr algn="l" rtl="0" fontAlgn="base"/>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Ayswarya</a:t>
                      </a:r>
                      <a:r>
                        <a:rPr lang="en-IN" sz="1500" dirty="0">
                          <a:latin typeface="Times New Roman" panose="02020603050405020304" pitchFamily="18" charset="0"/>
                          <a:cs typeface="Times New Roman" panose="02020603050405020304" pitchFamily="18" charset="0"/>
                        </a:rPr>
                        <a:t> R Kurup; G P Sajeev; J. Swaminathan, (2021)] </a:t>
                      </a:r>
                      <a:endParaRPr lang="en-IN" sz="15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500" dirty="0">
                          <a:latin typeface="Times New Roman" panose="02020603050405020304" pitchFamily="18" charset="0"/>
                          <a:cs typeface="Times New Roman" panose="02020603050405020304" pitchFamily="18" charset="0"/>
                        </a:rPr>
                        <a:t>In crowdsourcing systems, the quality of submissions from workers can vary due to differences in expertise and knowledge background. Existing task aggregation methods mainly focus on structured submissions and do not consider the cost incurred for completing tasks. Additionally, probabilistic methods for answer aggregation may be sensitive to sparsity in the data.</a:t>
                      </a:r>
                      <a:endParaRPr lang="en-IN" sz="15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500" dirty="0">
                          <a:latin typeface="Times New Roman" panose="02020603050405020304" pitchFamily="18" charset="0"/>
                          <a:cs typeface="Times New Roman" panose="02020603050405020304" pitchFamily="18" charset="0"/>
                        </a:rPr>
                        <a:t>Estimating submission quality based on worker reliability, task difficulty, and similarity. EM approach is used to improve results. The method effectively estimates submission quality and addresses the cold-start problem by leveraging submission similarity. Comparisons with state-of-the-art techniques validate its effectiveness, emphasizing the importance of worker. </a:t>
                      </a:r>
                      <a:endParaRPr lang="en-IN" sz="15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500" dirty="0">
                          <a:latin typeface="Times New Roman" panose="02020603050405020304" pitchFamily="18" charset="0"/>
                          <a:cs typeface="Times New Roman" panose="02020603050405020304" pitchFamily="18" charset="0"/>
                        </a:rPr>
                        <a:t>Adaptive threshold for cost minimization and improved expertness estimation using diverse similarity approaches. Future research could explore generalizing our approach to different crowdsourcing tasks. </a:t>
                      </a:r>
                      <a:endParaRPr lang="en-IN" sz="15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500" dirty="0">
                          <a:latin typeface="Times New Roman" panose="02020603050405020304" pitchFamily="18" charset="0"/>
                          <a:cs typeface="Times New Roman" panose="02020603050405020304" pitchFamily="18" charset="0"/>
                        </a:rPr>
                        <a:t>Some of the Future work and problems for task aggregation in crowdsourcing: Explore adaptive cost minimization, refine worker expertness estimation with diverse similarity metrics, extend the approach to diverse task types, handle data sparsity, validate on real platforms, and improve user interface for better engagement and task completion rates. </a:t>
                      </a:r>
                      <a:endParaRPr lang="en-IN" sz="15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362805"/>
                  </a:ext>
                </a:extLst>
              </a:tr>
              <a:tr h="0">
                <a:tc>
                  <a:txBody>
                    <a:bodyPr/>
                    <a:lstStyle/>
                    <a:p>
                      <a:pPr fontAlgn="ct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213674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97CAA-920D-27FA-2389-90BC3C505464}"/>
              </a:ext>
            </a:extLst>
          </p:cNvPr>
          <p:cNvSpPr>
            <a:spLocks noGrp="1"/>
          </p:cNvSpPr>
          <p:nvPr>
            <p:ph idx="1"/>
          </p:nvPr>
        </p:nvSpPr>
        <p:spPr>
          <a:xfrm>
            <a:off x="571498" y="1137256"/>
            <a:ext cx="11315701" cy="4933760"/>
          </a:xfrm>
        </p:spPr>
        <p:txBody>
          <a:bodyPr vert="horz" lIns="91440" tIns="45720" rIns="91440" bIns="45720" rtlCol="0" anchor="t">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437028" y="639354"/>
            <a:ext cx="10515600" cy="421441"/>
          </a:xfrm>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2333732973"/>
              </p:ext>
            </p:extLst>
          </p:nvPr>
        </p:nvGraphicFramePr>
        <p:xfrm>
          <a:off x="571498" y="984334"/>
          <a:ext cx="10792920" cy="5377012"/>
        </p:xfrm>
        <a:graphic>
          <a:graphicData uri="http://schemas.openxmlformats.org/drawingml/2006/table">
            <a:tbl>
              <a:tblPr/>
              <a:tblGrid>
                <a:gridCol w="2158584">
                  <a:extLst>
                    <a:ext uri="{9D8B030D-6E8A-4147-A177-3AD203B41FA5}">
                      <a16:colId xmlns:a16="http://schemas.microsoft.com/office/drawing/2014/main" val="1337618479"/>
                    </a:ext>
                  </a:extLst>
                </a:gridCol>
                <a:gridCol w="2158584">
                  <a:extLst>
                    <a:ext uri="{9D8B030D-6E8A-4147-A177-3AD203B41FA5}">
                      <a16:colId xmlns:a16="http://schemas.microsoft.com/office/drawing/2014/main" val="2786992942"/>
                    </a:ext>
                  </a:extLst>
                </a:gridCol>
                <a:gridCol w="2158584">
                  <a:extLst>
                    <a:ext uri="{9D8B030D-6E8A-4147-A177-3AD203B41FA5}">
                      <a16:colId xmlns:a16="http://schemas.microsoft.com/office/drawing/2014/main" val="3853498532"/>
                    </a:ext>
                  </a:extLst>
                </a:gridCol>
                <a:gridCol w="2158584">
                  <a:extLst>
                    <a:ext uri="{9D8B030D-6E8A-4147-A177-3AD203B41FA5}">
                      <a16:colId xmlns:a16="http://schemas.microsoft.com/office/drawing/2014/main" val="2150754490"/>
                    </a:ext>
                  </a:extLst>
                </a:gridCol>
                <a:gridCol w="2158584">
                  <a:extLst>
                    <a:ext uri="{9D8B030D-6E8A-4147-A177-3AD203B41FA5}">
                      <a16:colId xmlns:a16="http://schemas.microsoft.com/office/drawing/2014/main" val="2118826406"/>
                    </a:ext>
                  </a:extLst>
                </a:gridCol>
              </a:tblGrid>
              <a:tr h="561172">
                <a:tc>
                  <a:txBody>
                    <a:bodyPr/>
                    <a:lstStyle/>
                    <a:p>
                      <a:pP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561172">
                <a:tc>
                  <a:txBody>
                    <a:bodyPr/>
                    <a:lstStyle/>
                    <a:p>
                      <a:pPr algn="l" rtl="0" fontAlgn="base"/>
                      <a:r>
                        <a:rPr lang="en-US" sz="1600" dirty="0">
                          <a:latin typeface="Times New Roman" panose="02020603050405020304" pitchFamily="18" charset="0"/>
                          <a:cs typeface="Times New Roman" panose="02020603050405020304" pitchFamily="18" charset="0"/>
                        </a:rPr>
                        <a:t>Task Recommendation in Reward Based</a:t>
                      </a:r>
                    </a:p>
                    <a:p>
                      <a:pPr algn="l" rtl="0" fontAlgn="base"/>
                      <a:endParaRPr lang="en-US" sz="1600" dirty="0">
                        <a:latin typeface="Times New Roman" panose="02020603050405020304" pitchFamily="18" charset="0"/>
                        <a:cs typeface="Times New Roman" panose="02020603050405020304" pitchFamily="18" charset="0"/>
                      </a:endParaRPr>
                    </a:p>
                    <a:p>
                      <a:pPr algn="l" rtl="0" fontAlgn="base"/>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Ayswarya</a:t>
                      </a:r>
                      <a:r>
                        <a:rPr lang="en-US" sz="1600" dirty="0">
                          <a:latin typeface="Times New Roman" panose="02020603050405020304" pitchFamily="18" charset="0"/>
                          <a:cs typeface="Times New Roman" panose="02020603050405020304" pitchFamily="18" charset="0"/>
                        </a:rPr>
                        <a:t> R Kurup </a:t>
                      </a:r>
                      <a:r>
                        <a:rPr lang="en-IN" sz="1600" dirty="0">
                          <a:latin typeface="Times New Roman" panose="02020603050405020304" pitchFamily="18" charset="0"/>
                          <a:cs typeface="Times New Roman" panose="02020603050405020304" pitchFamily="18" charset="0"/>
                        </a:rPr>
                        <a:t>,G P Sajeev(2023)]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Addressing task recommendation challenges in dynamic crowdsourcing environments. Exploring hybrid models combining implicit and explicit feedback for improved accuracy. Investigating user interface and user experience enhancements to encourage worker engagement.</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This paper introduces a task recommendation model for reward-based crowdsourcing, combining implicit feedback and explicit features. The model outperforms matrix factorization and reward based models, reducing data sparsity. Utilizing participation data and worker-task feature vectors enhances reward gain prediction.</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Limited evaluation on larger datasets and comparison with state-of the-art methods. Generalization to diverse crowdsourcing platforms and investigation of the model's scalability remain unexplored. Further analysis required to handle cold-start problem for new workers effectively.</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Some of the Future work and problems for Task Recommendation in Reward-Based are Extending evaluation on larger datasets and comparing with state-of-the-art methods. Generalizing the model for diverse crowdsourcing platforms and addressing scalability concerns.</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362805"/>
                  </a:ext>
                </a:extLst>
              </a:tr>
              <a:tr h="561172">
                <a:tc>
                  <a:txBody>
                    <a:bodyPr/>
                    <a:lstStyle/>
                    <a:p>
                      <a:pPr fontAlgn="ctr"/>
                      <a:endParaRPr lang="en-IN">
                        <a:effectLst/>
                      </a:endParaRPr>
                    </a:p>
                    <a:p>
                      <a:pPr algn="l" rtl="0" fontAlgn="base"/>
                      <a:r>
                        <a:rPr lang="en-IN" sz="1200" b="0" i="0">
                          <a:effectLst/>
                          <a:latin typeface="Times New Roman" panose="02020603050405020304" pitchFamily="18" charset="0"/>
                        </a:rPr>
                        <a:t>  </a:t>
                      </a: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a:effectLst/>
                      </a:endParaRPr>
                    </a:p>
                    <a:p>
                      <a:pPr algn="l" rtl="0" fontAlgn="base"/>
                      <a:r>
                        <a:rPr lang="en-IN" sz="1200" b="0" i="0">
                          <a:effectLst/>
                          <a:latin typeface="Times New Roman" panose="02020603050405020304" pitchFamily="18" charset="0"/>
                        </a:rPr>
                        <a:t>  </a:t>
                      </a: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603032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C3C4DE-D87F-11B0-9148-7D5846E306A7}"/>
              </a:ext>
            </a:extLst>
          </p:cNvPr>
          <p:cNvSpPr>
            <a:spLocks noGrp="1"/>
          </p:cNvSpPr>
          <p:nvPr>
            <p:ph idx="1"/>
          </p:nvPr>
        </p:nvSpPr>
        <p:spPr>
          <a:xfrm>
            <a:off x="571499" y="1379303"/>
            <a:ext cx="10515600" cy="490808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Dynamic Worker Skills: </a:t>
            </a:r>
          </a:p>
          <a:p>
            <a:pPr marL="0" indent="0">
              <a:buNone/>
            </a:pPr>
            <a:r>
              <a:rPr lang="en-US" sz="2400" dirty="0">
                <a:latin typeface="Times New Roman" panose="02020603050405020304" pitchFamily="18" charset="0"/>
                <a:cs typeface="Times New Roman" panose="02020603050405020304" pitchFamily="18" charset="0"/>
              </a:rPr>
              <a:t>	Worker skills can change over time, and new workers with unique expertise join the platform. The challenge lies in continuously updating the task allocation algorithm to accommodate these dynamic changes and ensure accurate matching of tasks with suitable workers.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Complex Task Dependencies: </a:t>
            </a:r>
          </a:p>
          <a:p>
            <a:pPr marL="0" indent="0">
              <a:buNone/>
            </a:pPr>
            <a:r>
              <a:rPr lang="en-US" sz="2400" dirty="0">
                <a:latin typeface="Times New Roman" panose="02020603050405020304" pitchFamily="18" charset="0"/>
                <a:cs typeface="Times New Roman" panose="02020603050405020304" pitchFamily="18" charset="0"/>
              </a:rPr>
              <a:t>	Some tasks may have dependencies on others, making it crucial to consider task sequences and interdependencies during allocation. Handling complex task structures requires advanced algorithms and efficient data management to avoid task bottlenecks and ensure smooth workflow distribution. </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94C292F-69AB-6307-6EEF-22A06CB5FEE2}"/>
              </a:ext>
            </a:extLst>
          </p:cNvPr>
          <p:cNvSpPr>
            <a:spLocks noGrp="1"/>
          </p:cNvSpPr>
          <p:nvPr>
            <p:ph type="title"/>
          </p:nvPr>
        </p:nvSpPr>
        <p:spPr/>
        <p:txBody>
          <a:bodyPr>
            <a:normAutofit fontScale="90000"/>
          </a:bodyPr>
          <a:lstStyle/>
          <a:p>
            <a:r>
              <a:rPr lang="en-US" dirty="0"/>
              <a:t>Persisting Challenges</a:t>
            </a:r>
            <a:endParaRPr lang="en-IN" dirty="0"/>
          </a:p>
        </p:txBody>
      </p:sp>
    </p:spTree>
    <p:extLst>
      <p:ext uri="{BB962C8B-B14F-4D97-AF65-F5344CB8AC3E}">
        <p14:creationId xmlns:p14="http://schemas.microsoft.com/office/powerpoint/2010/main" val="2021526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3B9AD2-3321-4280-1FB4-43BD84CE3033}"/>
              </a:ext>
            </a:extLst>
          </p:cNvPr>
          <p:cNvSpPr>
            <a:spLocks noGrp="1"/>
          </p:cNvSpPr>
          <p:nvPr>
            <p:ph type="title"/>
          </p:nvPr>
        </p:nvSpPr>
        <p:spPr/>
        <p:txBody>
          <a:bodyPr>
            <a:normAutofit fontScale="90000"/>
          </a:bodyPr>
          <a:lstStyle/>
          <a:p>
            <a:r>
              <a:rPr lang="en-US" dirty="0"/>
              <a:t>High Level Design</a:t>
            </a:r>
            <a:endParaRPr lang="en-IN" dirty="0"/>
          </a:p>
        </p:txBody>
      </p:sp>
      <p:pic>
        <p:nvPicPr>
          <p:cNvPr id="6" name="Content Placeholder 5">
            <a:extLst>
              <a:ext uri="{FF2B5EF4-FFF2-40B4-BE49-F238E27FC236}">
                <a16:creationId xmlns:a16="http://schemas.microsoft.com/office/drawing/2014/main" id="{87439D4A-0E6E-09E6-1F81-1CDCBAD5E426}"/>
              </a:ext>
            </a:extLst>
          </p:cNvPr>
          <p:cNvPicPr>
            <a:picLocks noGrp="1" noChangeAspect="1"/>
          </p:cNvPicPr>
          <p:nvPr>
            <p:ph idx="1"/>
          </p:nvPr>
        </p:nvPicPr>
        <p:blipFill>
          <a:blip r:embed="rId2"/>
          <a:stretch>
            <a:fillRect/>
          </a:stretch>
        </p:blipFill>
        <p:spPr>
          <a:xfrm>
            <a:off x="2427893" y="1136650"/>
            <a:ext cx="6802814" cy="4908550"/>
          </a:xfrm>
        </p:spPr>
      </p:pic>
    </p:spTree>
    <p:extLst>
      <p:ext uri="{BB962C8B-B14F-4D97-AF65-F5344CB8AC3E}">
        <p14:creationId xmlns:p14="http://schemas.microsoft.com/office/powerpoint/2010/main" val="277507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85855-5737-3352-5779-89055A795C66}"/>
              </a:ext>
            </a:extLst>
          </p:cNvPr>
          <p:cNvSpPr>
            <a:spLocks noGrp="1"/>
          </p:cNvSpPr>
          <p:nvPr>
            <p:ph idx="1"/>
          </p:nvPr>
        </p:nvSpPr>
        <p:spPr>
          <a:xfrm>
            <a:off x="472887" y="1307585"/>
            <a:ext cx="10515600" cy="4908082"/>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1. Mapping In Expert Workers to the Expert Workers</a:t>
            </a:r>
          </a:p>
          <a:p>
            <a:pPr marL="0" indent="0" algn="just">
              <a:buNone/>
            </a:pPr>
            <a:r>
              <a:rPr lang="en-US" sz="2200" dirty="0">
                <a:latin typeface="Times New Roman" panose="02020603050405020304" pitchFamily="18" charset="0"/>
                <a:cs typeface="Times New Roman" panose="02020603050405020304" pitchFamily="18" charset="0"/>
              </a:rPr>
              <a:t>	The primary objective is to establish a structured mentorship program where experienced workers are paired with less experienced counterparts. This mentorship arrangement aims to harness the expertise of the seasoned workers, who will assume the role of mentors, guiding and delegating tasks to their less experienced counterparts. </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The intended outcome of this initiative is twofold: firstly, it aims to optimize the utilization of the workforce by efficiently channeling their skills and knowledge, and secondly, it strives to enhance task completion rates by streamlining the workflow through the introduction of this mentorship-based approach.</a:t>
            </a:r>
          </a:p>
          <a:p>
            <a:pPr marL="0" indent="0" algn="just">
              <a:buNone/>
            </a:pPr>
            <a:r>
              <a:rPr lang="en-US" sz="2200" dirty="0">
                <a:latin typeface="Times New Roman" panose="02020603050405020304" pitchFamily="18" charset="0"/>
                <a:cs typeface="Times New Roman" panose="02020603050405020304" pitchFamily="18" charset="0"/>
              </a:rPr>
              <a:t>	</a:t>
            </a:r>
          </a:p>
          <a:p>
            <a:pPr marL="514350" indent="-514350">
              <a:buAutoNum type="arabicPeriod"/>
            </a:pPr>
            <a:endParaRPr lang="en-IN"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57AB46FB-4901-B833-3BF9-E37CE4150980}"/>
              </a:ext>
            </a:extLst>
          </p:cNvPr>
          <p:cNvSpPr>
            <a:spLocks noGrp="1"/>
          </p:cNvSpPr>
          <p:nvPr>
            <p:ph type="title"/>
          </p:nvPr>
        </p:nvSpPr>
        <p:spPr/>
        <p:txBody>
          <a:bodyPr>
            <a:normAutofit fontScale="90000"/>
          </a:bodyPr>
          <a:lstStyle/>
          <a:p>
            <a:r>
              <a:rPr lang="en-US" dirty="0"/>
              <a:t>Project Contributions</a:t>
            </a:r>
            <a:endParaRPr lang="en-IN" dirty="0"/>
          </a:p>
        </p:txBody>
      </p:sp>
    </p:spTree>
    <p:extLst>
      <p:ext uri="{BB962C8B-B14F-4D97-AF65-F5344CB8AC3E}">
        <p14:creationId xmlns:p14="http://schemas.microsoft.com/office/powerpoint/2010/main" val="1464440457"/>
      </p:ext>
    </p:extLst>
  </p:cSld>
  <p:clrMapOvr>
    <a:masterClrMapping/>
  </p:clrMapOvr>
</p:sld>
</file>

<file path=ppt/theme/theme1.xml><?xml version="1.0" encoding="utf-8"?>
<a:theme xmlns:a="http://schemas.openxmlformats.org/drawingml/2006/main" name="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43CD6CE29747349A5A94DA81629FDC5" ma:contentTypeVersion="11" ma:contentTypeDescription="Create a new document." ma:contentTypeScope="" ma:versionID="dc06cc9d132ff9dbfd94d33746a170bc">
  <xsd:schema xmlns:xsd="http://www.w3.org/2001/XMLSchema" xmlns:xs="http://www.w3.org/2001/XMLSchema" xmlns:p="http://schemas.microsoft.com/office/2006/metadata/properties" xmlns:ns2="288a120d-550d-410d-8e83-3a0debd8f61a" xmlns:ns3="b2fc7224-56e7-4a56-81e9-64380d6fda13" targetNamespace="http://schemas.microsoft.com/office/2006/metadata/properties" ma:root="true" ma:fieldsID="3e4d2b7f430bf8adbb47ab8b4dbba55a" ns2:_="" ns3:_="">
    <xsd:import namespace="288a120d-550d-410d-8e83-3a0debd8f61a"/>
    <xsd:import namespace="b2fc7224-56e7-4a56-81e9-64380d6fda1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a120d-550d-410d-8e83-3a0debd8f6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fc7224-56e7-4a56-81e9-64380d6fda1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86E6DA-5186-4C2D-B67F-DA1E8DD817FC}">
  <ds:schemaRefs>
    <ds:schemaRef ds:uri="http://schemas.microsoft.com/office/infopath/2007/PartnerControls"/>
    <ds:schemaRef ds:uri="b2fc7224-56e7-4a56-81e9-64380d6fda13"/>
    <ds:schemaRef ds:uri="http://schemas.microsoft.com/office/2006/documentManagement/types"/>
    <ds:schemaRef ds:uri="http://purl.org/dc/terms/"/>
    <ds:schemaRef ds:uri="http://purl.org/dc/elements/1.1/"/>
    <ds:schemaRef ds:uri="288a120d-550d-410d-8e83-3a0debd8f61a"/>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414EAF80-A9B1-4397-8673-948369AFEFED}">
  <ds:schemaRefs>
    <ds:schemaRef ds:uri="http://schemas.microsoft.com/sharepoint/v3/contenttype/forms"/>
  </ds:schemaRefs>
</ds:datastoreItem>
</file>

<file path=customXml/itemProps3.xml><?xml version="1.0" encoding="utf-8"?>
<ds:datastoreItem xmlns:ds="http://schemas.openxmlformats.org/officeDocument/2006/customXml" ds:itemID="{896A51D3-70D6-4C59-A5F9-E965D4778D21}">
  <ds:schemaRefs>
    <ds:schemaRef ds:uri="288a120d-550d-410d-8e83-3a0debd8f61a"/>
    <ds:schemaRef ds:uri="b2fc7224-56e7-4a56-81e9-64380d6fda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211</TotalTime>
  <Words>1326</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15</vt:i4>
      </vt:variant>
    </vt:vector>
  </HeadingPairs>
  <TitlesOfParts>
    <vt:vector size="29" baseType="lpstr">
      <vt:lpstr>Arial</vt:lpstr>
      <vt:lpstr>Avenir Next LT Pro</vt:lpstr>
      <vt:lpstr>Calibri</vt:lpstr>
      <vt:lpstr>Calibri Light</vt:lpstr>
      <vt:lpstr>Futura</vt:lpstr>
      <vt:lpstr>Garamond</vt:lpstr>
      <vt:lpstr>Georgia</vt:lpstr>
      <vt:lpstr>Poppins</vt:lpstr>
      <vt:lpstr>Raleway Medium</vt:lpstr>
      <vt:lpstr>Raleway SemiBold</vt:lpstr>
      <vt:lpstr>Times New Roman</vt:lpstr>
      <vt:lpstr>Presentation Cover page</vt:lpstr>
      <vt:lpstr>Presentation slides</vt:lpstr>
      <vt:lpstr>Office Theme</vt:lpstr>
      <vt:lpstr>PowerPoint Presentation</vt:lpstr>
      <vt:lpstr>Introduction</vt:lpstr>
      <vt:lpstr>Motivation</vt:lpstr>
      <vt:lpstr>Background Study/Related Work </vt:lpstr>
      <vt:lpstr>Background Study/Related Work </vt:lpstr>
      <vt:lpstr>Background Study/Related Work </vt:lpstr>
      <vt:lpstr>Persisting Challenges</vt:lpstr>
      <vt:lpstr>High Level Design</vt:lpstr>
      <vt:lpstr>Project Contributions</vt:lpstr>
      <vt:lpstr>Project Contributions</vt:lpstr>
      <vt:lpstr>Algorithms </vt:lpstr>
      <vt:lpstr>Algorithms </vt:lpstr>
      <vt:lpstr>Current status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KSUM-SB2-XPS-35</dc:creator>
  <cp:lastModifiedBy>Manikanta Thota</cp:lastModifiedBy>
  <cp:revision>10</cp:revision>
  <dcterms:created xsi:type="dcterms:W3CDTF">2020-07-03T08:40:50Z</dcterms:created>
  <dcterms:modified xsi:type="dcterms:W3CDTF">2023-09-14T14:55:14Z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0x010100643CD6CE29747349A5A94DA81629FDC5</vt:lpwstr>
  </property>
</Properties>
</file>