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4"/>
    <p:sldMasterId id="2147483702" r:id="rId5"/>
    <p:sldMasterId id="2147483697" r:id="rId6"/>
  </p:sldMasterIdLst>
  <p:notesMasterIdLst>
    <p:notesMasterId r:id="rId24"/>
  </p:notesMasterIdLst>
  <p:handoutMasterIdLst>
    <p:handoutMasterId r:id="rId25"/>
  </p:handoutMasterIdLst>
  <p:sldIdLst>
    <p:sldId id="467" r:id="rId7"/>
    <p:sldId id="950" r:id="rId8"/>
    <p:sldId id="960" r:id="rId9"/>
    <p:sldId id="966" r:id="rId10"/>
    <p:sldId id="972" r:id="rId11"/>
    <p:sldId id="973" r:id="rId12"/>
    <p:sldId id="977" r:id="rId13"/>
    <p:sldId id="976" r:id="rId14"/>
    <p:sldId id="967" r:id="rId15"/>
    <p:sldId id="952" r:id="rId16"/>
    <p:sldId id="971" r:id="rId17"/>
    <p:sldId id="974" r:id="rId18"/>
    <p:sldId id="968" r:id="rId19"/>
    <p:sldId id="975" r:id="rId20"/>
    <p:sldId id="969" r:id="rId21"/>
    <p:sldId id="970" r:id="rId22"/>
    <p:sldId id="96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6114D"/>
    <a:srgbClr val="FF7C80"/>
    <a:srgbClr val="C60269"/>
    <a:srgbClr val="FFFF99"/>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5196" autoAdjust="0"/>
  </p:normalViewPr>
  <p:slideViewPr>
    <p:cSldViewPr snapToGrid="0">
      <p:cViewPr varScale="1">
        <p:scale>
          <a:sx n="85" d="100"/>
          <a:sy n="85" d="100"/>
        </p:scale>
        <p:origin x="581" y="58"/>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4FDB985-8404-473A-A297-1E33D8BC29AD}" type="datetimeFigureOut">
              <a:rPr lang="en-US" smtClean="0"/>
              <a:pPr/>
              <a:t>9/17/2023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C72B8ED-2479-4BFE-A0EA-F4DF447902E2}" type="slidenum">
              <a:rPr lang="en-US" smtClean="0"/>
              <a:pPr/>
              <a:t>‹#›</a:t>
            </a:fld>
            <a:endParaRPr lang="en-US"/>
          </a:p>
        </p:txBody>
      </p:sp>
    </p:spTree>
    <p:extLst>
      <p:ext uri="{BB962C8B-B14F-4D97-AF65-F5344CB8AC3E}">
        <p14:creationId xmlns:p14="http://schemas.microsoft.com/office/powerpoint/2010/main" val="28699783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A85CDB-4198-450F-B6D3-048A14B96D4C}" type="datetimeFigureOut">
              <a:rPr lang="en-IN" smtClean="0"/>
              <a:pPr/>
              <a:t>17-09-2023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404008-3433-43AD-8483-BD8A804A264A}" type="slidenum">
              <a:rPr lang="en-IN" smtClean="0"/>
              <a:pPr/>
              <a:t>‹#›</a:t>
            </a:fld>
            <a:endParaRPr lang="en-IN"/>
          </a:p>
        </p:txBody>
      </p:sp>
    </p:spTree>
    <p:extLst>
      <p:ext uri="{BB962C8B-B14F-4D97-AF65-F5344CB8AC3E}">
        <p14:creationId xmlns:p14="http://schemas.microsoft.com/office/powerpoint/2010/main" val="3872739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3482340" y="3911285"/>
            <a:ext cx="9144000" cy="1277937"/>
          </a:xfrm>
        </p:spPr>
        <p:txBody>
          <a:bodyPr anchor="b"/>
          <a:lstStyle>
            <a:lvl1pPr algn="l">
              <a:defRPr sz="6000">
                <a:solidFill>
                  <a:schemeClr val="bg1"/>
                </a:solidFill>
                <a:latin typeface="Garamond" panose="02020404030301010803" pitchFamily="18" charset="0"/>
              </a:defRPr>
            </a:lvl1pPr>
          </a:lstStyle>
          <a:p>
            <a:r>
              <a:rPr lang="en-US"/>
              <a:t>Presentation Name</a:t>
            </a:r>
          </a:p>
        </p:txBody>
      </p:sp>
    </p:spTree>
    <p:extLst>
      <p:ext uri="{BB962C8B-B14F-4D97-AF65-F5344CB8AC3E}">
        <p14:creationId xmlns:p14="http://schemas.microsoft.com/office/powerpoint/2010/main" val="41873370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pPr/>
              <a:t>9/17/2023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pPr/>
              <a:t>9/17/2023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pPr/>
              <a:t>9/17/2023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415600" y="593367"/>
            <a:ext cx="11360800" cy="763600"/>
          </a:xfrm>
          <a:prstGeom prst="rect">
            <a:avLst/>
          </a:prstGeom>
        </p:spPr>
        <p:txBody>
          <a:bodyPr spcFirstLastPara="1" wrap="square" lIns="90000" tIns="46800" rIns="90000" bIns="46800" anchor="b"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9" name="Google Shape;29;p7"/>
          <p:cNvSpPr txBox="1">
            <a:spLocks noGrp="1"/>
          </p:cNvSpPr>
          <p:nvPr>
            <p:ph type="body" idx="1"/>
          </p:nvPr>
        </p:nvSpPr>
        <p:spPr>
          <a:xfrm>
            <a:off x="415600" y="1536633"/>
            <a:ext cx="11360800" cy="4555200"/>
          </a:xfrm>
          <a:prstGeom prst="rect">
            <a:avLst/>
          </a:prstGeom>
        </p:spPr>
        <p:txBody>
          <a:bodyPr spcFirstLastPara="1" wrap="square" lIns="90000" tIns="46800" rIns="90000" bIns="46800" anchor="t" anchorCtr="0">
            <a:noAutofit/>
          </a:bodyPr>
          <a:lstStyle>
            <a:lvl1pPr marL="609570" lvl="0" indent="-450510" rtl="0">
              <a:spcBef>
                <a:spcPts val="675"/>
              </a:spcBef>
              <a:spcAft>
                <a:spcPts val="0"/>
              </a:spcAft>
              <a:buSzPts val="1721"/>
              <a:buChar char="⚫"/>
              <a:defRPr/>
            </a:lvl1pPr>
            <a:lvl2pPr marL="1219140" lvl="1" indent="-402569" rtl="0">
              <a:spcBef>
                <a:spcPts val="551"/>
              </a:spcBef>
              <a:spcAft>
                <a:spcPts val="0"/>
              </a:spcAft>
              <a:buSzPts val="1155"/>
              <a:buChar char="⚪"/>
              <a:defRPr/>
            </a:lvl2pPr>
            <a:lvl3pPr marL="1828709" lvl="2" indent="-400029" rtl="0">
              <a:spcBef>
                <a:spcPts val="500"/>
              </a:spcBef>
              <a:spcAft>
                <a:spcPts val="0"/>
              </a:spcAft>
              <a:buSzPts val="1125"/>
              <a:buChar char="⯍"/>
              <a:defRPr/>
            </a:lvl3pPr>
            <a:lvl4pPr marL="2438278" lvl="3" indent="-393681" rtl="0">
              <a:spcBef>
                <a:spcPts val="500"/>
              </a:spcBef>
              <a:spcAft>
                <a:spcPts val="0"/>
              </a:spcAft>
              <a:buSzPts val="1050"/>
              <a:buChar char="🞆"/>
              <a:defRPr/>
            </a:lvl4pPr>
            <a:lvl5pPr marL="3047848" lvl="4" indent="-431779" rtl="0">
              <a:spcBef>
                <a:spcPts val="500"/>
              </a:spcBef>
              <a:spcAft>
                <a:spcPts val="0"/>
              </a:spcAft>
              <a:buSzPts val="1500"/>
              <a:buChar char="•"/>
              <a:defRPr/>
            </a:lvl5pPr>
            <a:lvl6pPr marL="3657418" lvl="5" indent="-431779" rtl="0">
              <a:spcBef>
                <a:spcPts val="500"/>
              </a:spcBef>
              <a:spcAft>
                <a:spcPts val="0"/>
              </a:spcAft>
              <a:buSzPts val="1500"/>
              <a:buChar char="•"/>
              <a:defRPr/>
            </a:lvl6pPr>
            <a:lvl7pPr marL="4266987" lvl="6" indent="-431779" rtl="0">
              <a:spcBef>
                <a:spcPts val="500"/>
              </a:spcBef>
              <a:spcAft>
                <a:spcPts val="0"/>
              </a:spcAft>
              <a:buSzPts val="1500"/>
              <a:buChar char="•"/>
              <a:defRPr/>
            </a:lvl7pPr>
            <a:lvl8pPr marL="4876557" lvl="7" indent="-431779" rtl="0">
              <a:spcBef>
                <a:spcPts val="500"/>
              </a:spcBef>
              <a:spcAft>
                <a:spcPts val="0"/>
              </a:spcAft>
              <a:buSzPts val="1500"/>
              <a:buChar char="•"/>
              <a:defRPr/>
            </a:lvl8pPr>
            <a:lvl9pPr marL="5486126" lvl="8" indent="-431779" rtl="0">
              <a:spcBef>
                <a:spcPts val="500"/>
              </a:spcBef>
              <a:spcAft>
                <a:spcPts val="0"/>
              </a:spcAft>
              <a:buSzPts val="1500"/>
              <a:buChar char="•"/>
              <a:defRPr/>
            </a:lvl9pPr>
          </a:lstStyle>
          <a:p>
            <a:endParaRPr/>
          </a:p>
        </p:txBody>
      </p:sp>
      <p:sp>
        <p:nvSpPr>
          <p:cNvPr id="30" name="Google Shape;30;p7"/>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lgn="l"/>
            <a:fld id="{00000000-1234-1234-1234-123412341234}" type="slidenum">
              <a:rPr lang="en" smtClean="0"/>
              <a:pPr algn="l"/>
              <a:t>‹#›</a:t>
            </a:fld>
            <a:endParaRPr lang="en"/>
          </a:p>
        </p:txBody>
      </p:sp>
    </p:spTree>
    <p:extLst>
      <p:ext uri="{BB962C8B-B14F-4D97-AF65-F5344CB8AC3E}">
        <p14:creationId xmlns:p14="http://schemas.microsoft.com/office/powerpoint/2010/main" val="20048231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8401C-3D73-9145-9D27-022775352CD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C98FC3C5-2E28-584B-9E08-C350F04738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53E1AA21-1AC4-EE4A-9EE6-2CF249667C78}"/>
              </a:ext>
            </a:extLst>
          </p:cNvPr>
          <p:cNvSpPr>
            <a:spLocks noGrp="1"/>
          </p:cNvSpPr>
          <p:nvPr>
            <p:ph type="dt" sz="half" idx="10"/>
          </p:nvPr>
        </p:nvSpPr>
        <p:spPr/>
        <p:txBody>
          <a:bodyPr/>
          <a:lstStyle/>
          <a:p>
            <a:fld id="{1FF68D9A-60AF-D041-8208-94719D7FA881}" type="datetimeFigureOut">
              <a:rPr lang="en-US" smtClean="0"/>
              <a:t>9/17/2023</a:t>
            </a:fld>
            <a:endParaRPr lang="en-US"/>
          </a:p>
        </p:txBody>
      </p:sp>
      <p:sp>
        <p:nvSpPr>
          <p:cNvPr id="5" name="Footer Placeholder 4">
            <a:extLst>
              <a:ext uri="{FF2B5EF4-FFF2-40B4-BE49-F238E27FC236}">
                <a16:creationId xmlns:a16="http://schemas.microsoft.com/office/drawing/2014/main" id="{4B026A89-F6F6-594C-B1D8-D2FE52E181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25ABD8-565B-E441-A71D-873F53B630F7}"/>
              </a:ext>
            </a:extLst>
          </p:cNvPr>
          <p:cNvSpPr>
            <a:spLocks noGrp="1"/>
          </p:cNvSpPr>
          <p:nvPr>
            <p:ph type="sldNum" sz="quarter" idx="12"/>
          </p:nvPr>
        </p:nvSpPr>
        <p:spPr/>
        <p:txBody>
          <a:bodyPr/>
          <a:lstStyle/>
          <a:p>
            <a:fld id="{6B218248-39AE-B24D-B571-E8695ACF81F5}" type="slidenum">
              <a:rPr lang="en-US" smtClean="0"/>
              <a:t>‹#›</a:t>
            </a:fld>
            <a:endParaRPr lang="en-US"/>
          </a:p>
        </p:txBody>
      </p:sp>
    </p:spTree>
    <p:extLst>
      <p:ext uri="{BB962C8B-B14F-4D97-AF65-F5344CB8AC3E}">
        <p14:creationId xmlns:p14="http://schemas.microsoft.com/office/powerpoint/2010/main" val="17991653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CFECE9-D645-0540-9DA0-AEC7DA1A781C}"/>
              </a:ext>
            </a:extLst>
          </p:cNvPr>
          <p:cNvSpPr>
            <a:spLocks noGrp="1"/>
          </p:cNvSpPr>
          <p:nvPr>
            <p:ph idx="1"/>
          </p:nvPr>
        </p:nvSpPr>
        <p:spPr>
          <a:xfrm>
            <a:off x="571499" y="1137256"/>
            <a:ext cx="10515600" cy="4908082"/>
          </a:xfrm>
        </p:spPr>
        <p:txBody>
          <a:bodyPr/>
          <a:lstStyle>
            <a:lvl1pPr>
              <a:defRPr>
                <a:latin typeface="Georgia" panose="02040502050405020303" pitchFamily="18" charset="0"/>
              </a:defRPr>
            </a:lvl1pPr>
            <a:lvl2pPr>
              <a:defRPr>
                <a:latin typeface="Georgia" panose="02040502050405020303" pitchFamily="18" charset="0"/>
              </a:defRPr>
            </a:lvl2pPr>
            <a:lvl3pPr>
              <a:defRPr>
                <a:latin typeface="Georgia" panose="02040502050405020303" pitchFamily="18" charset="0"/>
              </a:defRPr>
            </a:lvl3pPr>
            <a:lvl4pPr>
              <a:defRPr>
                <a:latin typeface="Georgia" panose="02040502050405020303" pitchFamily="18" charset="0"/>
              </a:defRPr>
            </a:lvl4pPr>
            <a:lvl5pPr>
              <a:defRPr>
                <a:latin typeface="Georgia" panose="02040502050405020303" pitchFamily="18"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Title 1">
            <a:extLst>
              <a:ext uri="{FF2B5EF4-FFF2-40B4-BE49-F238E27FC236}">
                <a16:creationId xmlns:a16="http://schemas.microsoft.com/office/drawing/2014/main" id="{9FB4E98A-97D9-4526-9E90-BA541F5B53B0}"/>
              </a:ext>
            </a:extLst>
          </p:cNvPr>
          <p:cNvSpPr>
            <a:spLocks noGrp="1"/>
          </p:cNvSpPr>
          <p:nvPr>
            <p:ph type="title" hasCustomPrompt="1"/>
          </p:nvPr>
        </p:nvSpPr>
        <p:spPr>
          <a:xfrm>
            <a:off x="571499" y="348661"/>
            <a:ext cx="10515600" cy="421441"/>
          </a:xfrm>
        </p:spPr>
        <p:txBody>
          <a:bodyPr>
            <a:normAutofit/>
          </a:bodyPr>
          <a:lstStyle>
            <a:lvl1pPr>
              <a:defRPr sz="4000" b="0">
                <a:solidFill>
                  <a:srgbClr val="A4123F"/>
                </a:solidFill>
                <a:latin typeface="Georgia" panose="02040502050405020303" pitchFamily="18" charset="0"/>
              </a:defRPr>
            </a:lvl1pPr>
          </a:lstStyle>
          <a:p>
            <a:r>
              <a:rPr lang="en-US"/>
              <a:t>Click Here To Edit Title</a:t>
            </a:r>
            <a:endParaRPr lang="en-IN"/>
          </a:p>
        </p:txBody>
      </p:sp>
      <p:pic>
        <p:nvPicPr>
          <p:cNvPr id="8" name="Picture 7">
            <a:extLst>
              <a:ext uri="{FF2B5EF4-FFF2-40B4-BE49-F238E27FC236}">
                <a16:creationId xmlns:a16="http://schemas.microsoft.com/office/drawing/2014/main" id="{140DA784-0993-4F43-BA98-733CB6486E2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489" y="6186885"/>
            <a:ext cx="12218977" cy="704054"/>
          </a:xfrm>
          <a:prstGeom prst="rect">
            <a:avLst/>
          </a:prstGeom>
        </p:spPr>
      </p:pic>
      <p:pic>
        <p:nvPicPr>
          <p:cNvPr id="9" name="Picture 8">
            <a:extLst>
              <a:ext uri="{FF2B5EF4-FFF2-40B4-BE49-F238E27FC236}">
                <a16:creationId xmlns:a16="http://schemas.microsoft.com/office/drawing/2014/main" id="{0AD13F47-3531-4371-B8DB-59E457D0738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41526" y="6284782"/>
            <a:ext cx="2066548" cy="464610"/>
          </a:xfrm>
          <a:prstGeom prst="rect">
            <a:avLst/>
          </a:prstGeom>
        </p:spPr>
      </p:pic>
    </p:spTree>
    <p:extLst>
      <p:ext uri="{BB962C8B-B14F-4D97-AF65-F5344CB8AC3E}">
        <p14:creationId xmlns:p14="http://schemas.microsoft.com/office/powerpoint/2010/main" val="21417481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DE6A8-22BE-224B-A61F-8897E3C97860}"/>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B68AADCE-8FC1-D544-A866-6E78076074E2}"/>
              </a:ext>
            </a:extLst>
          </p:cNvPr>
          <p:cNvSpPr>
            <a:spLocks noGrp="1"/>
          </p:cNvSpPr>
          <p:nvPr>
            <p:ph type="dt" sz="half" idx="10"/>
          </p:nvPr>
        </p:nvSpPr>
        <p:spPr/>
        <p:txBody>
          <a:bodyPr/>
          <a:lstStyle/>
          <a:p>
            <a:fld id="{1FF68D9A-60AF-D041-8208-94719D7FA881}" type="datetimeFigureOut">
              <a:rPr lang="en-US" smtClean="0"/>
              <a:t>9/17/2023</a:t>
            </a:fld>
            <a:endParaRPr lang="en-US"/>
          </a:p>
        </p:txBody>
      </p:sp>
      <p:sp>
        <p:nvSpPr>
          <p:cNvPr id="4" name="Footer Placeholder 3">
            <a:extLst>
              <a:ext uri="{FF2B5EF4-FFF2-40B4-BE49-F238E27FC236}">
                <a16:creationId xmlns:a16="http://schemas.microsoft.com/office/drawing/2014/main" id="{67CC6062-9F19-9249-BC01-E5FD77C1EF3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2F4E8D9-DEED-DE40-9219-E81C090023E4}"/>
              </a:ext>
            </a:extLst>
          </p:cNvPr>
          <p:cNvSpPr>
            <a:spLocks noGrp="1"/>
          </p:cNvSpPr>
          <p:nvPr>
            <p:ph type="sldNum" sz="quarter" idx="12"/>
          </p:nvPr>
        </p:nvSpPr>
        <p:spPr/>
        <p:txBody>
          <a:bodyPr/>
          <a:lstStyle/>
          <a:p>
            <a:fld id="{6B218248-39AE-B24D-B571-E8695ACF81F5}" type="slidenum">
              <a:rPr lang="en-US" smtClean="0"/>
              <a:t>‹#›</a:t>
            </a:fld>
            <a:endParaRPr lang="en-US"/>
          </a:p>
        </p:txBody>
      </p:sp>
    </p:spTree>
    <p:extLst>
      <p:ext uri="{BB962C8B-B14F-4D97-AF65-F5344CB8AC3E}">
        <p14:creationId xmlns:p14="http://schemas.microsoft.com/office/powerpoint/2010/main" val="15905817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2FC673-4F62-304E-AD41-18B59C45E41B}"/>
              </a:ext>
            </a:extLst>
          </p:cNvPr>
          <p:cNvSpPr>
            <a:spLocks noGrp="1"/>
          </p:cNvSpPr>
          <p:nvPr>
            <p:ph type="dt" sz="half" idx="10"/>
          </p:nvPr>
        </p:nvSpPr>
        <p:spPr/>
        <p:txBody>
          <a:bodyPr/>
          <a:lstStyle/>
          <a:p>
            <a:fld id="{1FF68D9A-60AF-D041-8208-94719D7FA881}" type="datetimeFigureOut">
              <a:rPr lang="en-US" smtClean="0"/>
              <a:t>9/17/2023</a:t>
            </a:fld>
            <a:endParaRPr lang="en-US"/>
          </a:p>
        </p:txBody>
      </p:sp>
      <p:sp>
        <p:nvSpPr>
          <p:cNvPr id="3" name="Footer Placeholder 2">
            <a:extLst>
              <a:ext uri="{FF2B5EF4-FFF2-40B4-BE49-F238E27FC236}">
                <a16:creationId xmlns:a16="http://schemas.microsoft.com/office/drawing/2014/main" id="{AC158BDE-0B6A-AC4D-9B03-1200FB25AD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FE4A3DD-67A6-4D4A-A35F-01A4D4D7815C}"/>
              </a:ext>
            </a:extLst>
          </p:cNvPr>
          <p:cNvSpPr>
            <a:spLocks noGrp="1"/>
          </p:cNvSpPr>
          <p:nvPr>
            <p:ph type="sldNum" sz="quarter" idx="12"/>
          </p:nvPr>
        </p:nvSpPr>
        <p:spPr/>
        <p:txBody>
          <a:bodyPr/>
          <a:lstStyle/>
          <a:p>
            <a:fld id="{6B218248-39AE-B24D-B571-E8695ACF81F5}" type="slidenum">
              <a:rPr lang="en-US" smtClean="0"/>
              <a:t>‹#›</a:t>
            </a:fld>
            <a:endParaRPr lang="en-US"/>
          </a:p>
        </p:txBody>
      </p:sp>
    </p:spTree>
    <p:extLst>
      <p:ext uri="{BB962C8B-B14F-4D97-AF65-F5344CB8AC3E}">
        <p14:creationId xmlns:p14="http://schemas.microsoft.com/office/powerpoint/2010/main" val="28355750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415600" y="593367"/>
            <a:ext cx="11360800" cy="763600"/>
          </a:xfrm>
          <a:prstGeom prst="rect">
            <a:avLst/>
          </a:prstGeom>
          <a:noFill/>
          <a:ln>
            <a:noFill/>
          </a:ln>
        </p:spPr>
        <p:txBody>
          <a:bodyPr spcFirstLastPara="1" wrap="square" lIns="90000" tIns="46800" rIns="90000" bIns="46800" anchor="b" anchorCtr="0">
            <a:noAutofit/>
          </a:bodyPr>
          <a:lstStyle>
            <a:lvl1pPr lvl="0" algn="l">
              <a:lnSpc>
                <a:spcPct val="90000"/>
              </a:lnSpc>
              <a:spcBef>
                <a:spcPts val="0"/>
              </a:spcBef>
              <a:spcAft>
                <a:spcPts val="0"/>
              </a:spcAft>
              <a:buClr>
                <a:schemeClr val="dk1"/>
              </a:buClr>
              <a:buSzPts val="1400"/>
              <a:buFont typeface="Poppi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415600" y="1536633"/>
            <a:ext cx="11360800" cy="4555200"/>
          </a:xfrm>
          <a:prstGeom prst="rect">
            <a:avLst/>
          </a:prstGeom>
          <a:noFill/>
          <a:ln>
            <a:noFill/>
          </a:ln>
        </p:spPr>
        <p:txBody>
          <a:bodyPr spcFirstLastPara="1" wrap="square" lIns="90000" tIns="46800" rIns="90000" bIns="46800" anchor="t" anchorCtr="0">
            <a:noAutofit/>
          </a:bodyPr>
          <a:lstStyle>
            <a:lvl1pPr marL="457200" lvl="0" indent="-337883" algn="l">
              <a:lnSpc>
                <a:spcPct val="90000"/>
              </a:lnSpc>
              <a:spcBef>
                <a:spcPts val="675"/>
              </a:spcBef>
              <a:spcAft>
                <a:spcPts val="0"/>
              </a:spcAft>
              <a:buClr>
                <a:schemeClr val="dk1"/>
              </a:buClr>
              <a:buSzPts val="1721"/>
              <a:buChar char="⚫"/>
              <a:defRPr/>
            </a:lvl1pPr>
            <a:lvl2pPr marL="914400" lvl="1" indent="-301942" algn="l">
              <a:lnSpc>
                <a:spcPct val="90000"/>
              </a:lnSpc>
              <a:spcBef>
                <a:spcPts val="551"/>
              </a:spcBef>
              <a:spcAft>
                <a:spcPts val="0"/>
              </a:spcAft>
              <a:buClr>
                <a:schemeClr val="dk1"/>
              </a:buClr>
              <a:buSzPts val="1155"/>
              <a:buChar char="⚪"/>
              <a:defRPr/>
            </a:lvl2pPr>
            <a:lvl3pPr marL="1371600" lvl="2" indent="-300037" algn="l">
              <a:lnSpc>
                <a:spcPct val="90000"/>
              </a:lnSpc>
              <a:spcBef>
                <a:spcPts val="500"/>
              </a:spcBef>
              <a:spcAft>
                <a:spcPts val="0"/>
              </a:spcAft>
              <a:buClr>
                <a:schemeClr val="dk1"/>
              </a:buClr>
              <a:buSzPts val="1125"/>
              <a:buChar char="⯍"/>
              <a:defRPr/>
            </a:lvl3pPr>
            <a:lvl4pPr marL="1828800" lvl="3" indent="-295275" algn="l">
              <a:lnSpc>
                <a:spcPct val="90000"/>
              </a:lnSpc>
              <a:spcBef>
                <a:spcPts val="500"/>
              </a:spcBef>
              <a:spcAft>
                <a:spcPts val="0"/>
              </a:spcAft>
              <a:buClr>
                <a:schemeClr val="dk1"/>
              </a:buClr>
              <a:buSzPts val="1050"/>
              <a:buChar char="?"/>
              <a:defRPr/>
            </a:lvl4pPr>
            <a:lvl5pPr marL="2286000" lvl="4" indent="-323850" algn="l">
              <a:lnSpc>
                <a:spcPct val="90000"/>
              </a:lnSpc>
              <a:spcBef>
                <a:spcPts val="500"/>
              </a:spcBef>
              <a:spcAft>
                <a:spcPts val="0"/>
              </a:spcAft>
              <a:buClr>
                <a:schemeClr val="dk1"/>
              </a:buClr>
              <a:buSzPts val="1500"/>
              <a:buChar char="•"/>
              <a:defRPr/>
            </a:lvl5pPr>
            <a:lvl6pPr marL="2743200" lvl="5" indent="-323850" algn="l">
              <a:lnSpc>
                <a:spcPct val="90000"/>
              </a:lnSpc>
              <a:spcBef>
                <a:spcPts val="500"/>
              </a:spcBef>
              <a:spcAft>
                <a:spcPts val="0"/>
              </a:spcAft>
              <a:buClr>
                <a:schemeClr val="dk1"/>
              </a:buClr>
              <a:buSzPts val="1500"/>
              <a:buChar char="•"/>
              <a:defRPr/>
            </a:lvl6pPr>
            <a:lvl7pPr marL="3200400" lvl="6" indent="-323850" algn="l">
              <a:lnSpc>
                <a:spcPct val="90000"/>
              </a:lnSpc>
              <a:spcBef>
                <a:spcPts val="500"/>
              </a:spcBef>
              <a:spcAft>
                <a:spcPts val="0"/>
              </a:spcAft>
              <a:buClr>
                <a:schemeClr val="dk1"/>
              </a:buClr>
              <a:buSzPts val="1500"/>
              <a:buChar char="•"/>
              <a:defRPr/>
            </a:lvl7pPr>
            <a:lvl8pPr marL="3657600" lvl="7" indent="-323850" algn="l">
              <a:lnSpc>
                <a:spcPct val="90000"/>
              </a:lnSpc>
              <a:spcBef>
                <a:spcPts val="500"/>
              </a:spcBef>
              <a:spcAft>
                <a:spcPts val="0"/>
              </a:spcAft>
              <a:buClr>
                <a:schemeClr val="dk1"/>
              </a:buClr>
              <a:buSzPts val="1500"/>
              <a:buChar char="•"/>
              <a:defRPr/>
            </a:lvl8pPr>
            <a:lvl9pPr marL="4114800" lvl="8" indent="-323850" algn="l">
              <a:lnSpc>
                <a:spcPct val="90000"/>
              </a:lnSpc>
              <a:spcBef>
                <a:spcPts val="500"/>
              </a:spcBef>
              <a:spcAft>
                <a:spcPts val="0"/>
              </a:spcAft>
              <a:buClr>
                <a:schemeClr val="dk1"/>
              </a:buClr>
              <a:buSzPts val="1500"/>
              <a:buChar char="•"/>
              <a:defRPr/>
            </a:lvl9pPr>
          </a:lstStyle>
          <a:p>
            <a:endParaRPr/>
          </a:p>
        </p:txBody>
      </p:sp>
      <p:sp>
        <p:nvSpPr>
          <p:cNvPr id="36" name="Google Shape;36;p5"/>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l">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l">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l">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l">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l">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l">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l">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l">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l">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6942534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Content" type="obj">
  <p:cSld name="1_Title and Content">
    <p:spTree>
      <p:nvGrpSpPr>
        <p:cNvPr id="1" name="Shape 64"/>
        <p:cNvGrpSpPr/>
        <p:nvPr/>
      </p:nvGrpSpPr>
      <p:grpSpPr>
        <a:xfrm>
          <a:off x="0" y="0"/>
          <a:ext cx="0" cy="0"/>
          <a:chOff x="0" y="0"/>
          <a:chExt cx="0" cy="0"/>
        </a:xfrm>
      </p:grpSpPr>
      <p:sp>
        <p:nvSpPr>
          <p:cNvPr id="65" name="Google Shape;65;p42"/>
          <p:cNvSpPr txBox="1">
            <a:spLocks noGrp="1"/>
          </p:cNvSpPr>
          <p:nvPr>
            <p:ph type="title"/>
          </p:nvPr>
        </p:nvSpPr>
        <p:spPr>
          <a:xfrm>
            <a:off x="838201" y="365126"/>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8798"/>
              <a:buFont typeface="Raleway SemiBold"/>
              <a:buNone/>
              <a:defRPr sz="4399" b="0" i="0" u="none" strike="noStrike" cap="none">
                <a:solidFill>
                  <a:schemeClr val="dk1"/>
                </a:solidFill>
                <a:latin typeface="Raleway SemiBold"/>
                <a:ea typeface="Raleway SemiBold"/>
                <a:cs typeface="Raleway SemiBold"/>
                <a:sym typeface="Raleway SemiBold"/>
              </a:defRPr>
            </a:lvl1pPr>
            <a:lvl2pPr lvl="1">
              <a:spcBef>
                <a:spcPts val="0"/>
              </a:spcBef>
              <a:spcAft>
                <a:spcPts val="0"/>
              </a:spcAft>
              <a:buSzPts val="1400"/>
              <a:buNone/>
              <a:defRPr sz="900"/>
            </a:lvl2pPr>
            <a:lvl3pPr lvl="2">
              <a:spcBef>
                <a:spcPts val="0"/>
              </a:spcBef>
              <a:spcAft>
                <a:spcPts val="0"/>
              </a:spcAft>
              <a:buSzPts val="1400"/>
              <a:buNone/>
              <a:defRPr sz="900"/>
            </a:lvl3pPr>
            <a:lvl4pPr lvl="3">
              <a:spcBef>
                <a:spcPts val="0"/>
              </a:spcBef>
              <a:spcAft>
                <a:spcPts val="0"/>
              </a:spcAft>
              <a:buSzPts val="1400"/>
              <a:buNone/>
              <a:defRPr sz="900"/>
            </a:lvl4pPr>
            <a:lvl5pPr lvl="4">
              <a:spcBef>
                <a:spcPts val="0"/>
              </a:spcBef>
              <a:spcAft>
                <a:spcPts val="0"/>
              </a:spcAft>
              <a:buSzPts val="1400"/>
              <a:buNone/>
              <a:defRPr sz="900"/>
            </a:lvl5pPr>
            <a:lvl6pPr lvl="5">
              <a:spcBef>
                <a:spcPts val="0"/>
              </a:spcBef>
              <a:spcAft>
                <a:spcPts val="0"/>
              </a:spcAft>
              <a:buSzPts val="1400"/>
              <a:buNone/>
              <a:defRPr sz="900"/>
            </a:lvl6pPr>
            <a:lvl7pPr lvl="6">
              <a:spcBef>
                <a:spcPts val="0"/>
              </a:spcBef>
              <a:spcAft>
                <a:spcPts val="0"/>
              </a:spcAft>
              <a:buSzPts val="1400"/>
              <a:buNone/>
              <a:defRPr sz="900"/>
            </a:lvl7pPr>
            <a:lvl8pPr lvl="7">
              <a:spcBef>
                <a:spcPts val="0"/>
              </a:spcBef>
              <a:spcAft>
                <a:spcPts val="0"/>
              </a:spcAft>
              <a:buSzPts val="1400"/>
              <a:buNone/>
              <a:defRPr sz="900"/>
            </a:lvl8pPr>
            <a:lvl9pPr lvl="8">
              <a:spcBef>
                <a:spcPts val="0"/>
              </a:spcBef>
              <a:spcAft>
                <a:spcPts val="0"/>
              </a:spcAft>
              <a:buSzPts val="1400"/>
              <a:buNone/>
              <a:defRPr sz="900"/>
            </a:lvl9pPr>
          </a:lstStyle>
          <a:p>
            <a:endParaRPr/>
          </a:p>
        </p:txBody>
      </p:sp>
      <p:sp>
        <p:nvSpPr>
          <p:cNvPr id="66" name="Google Shape;66;p42"/>
          <p:cNvSpPr txBox="1">
            <a:spLocks noGrp="1"/>
          </p:cNvSpPr>
          <p:nvPr>
            <p:ph type="body" idx="1"/>
          </p:nvPr>
        </p:nvSpPr>
        <p:spPr>
          <a:xfrm>
            <a:off x="838201" y="1825625"/>
            <a:ext cx="10515600" cy="4351338"/>
          </a:xfrm>
          <a:prstGeom prst="rect">
            <a:avLst/>
          </a:prstGeom>
          <a:noFill/>
          <a:ln>
            <a:noFill/>
          </a:ln>
        </p:spPr>
        <p:txBody>
          <a:bodyPr spcFirstLastPara="1" wrap="square" lIns="91425" tIns="45700" rIns="91425" bIns="45700" anchor="t" anchorCtr="0">
            <a:noAutofit/>
          </a:bodyPr>
          <a:lstStyle>
            <a:lvl1pPr marL="228600" marR="0" lvl="0" indent="-292068" algn="l" rtl="0">
              <a:lnSpc>
                <a:spcPct val="90000"/>
              </a:lnSpc>
              <a:spcBef>
                <a:spcPts val="1000"/>
              </a:spcBef>
              <a:spcAft>
                <a:spcPts val="0"/>
              </a:spcAft>
              <a:buClr>
                <a:schemeClr val="dk1"/>
              </a:buClr>
              <a:buSzPts val="5599"/>
              <a:buFont typeface="Arial"/>
              <a:buChar char="•"/>
              <a:defRPr sz="2800" b="0" i="0" u="none" strike="noStrike" cap="none">
                <a:solidFill>
                  <a:schemeClr val="dk1"/>
                </a:solidFill>
                <a:latin typeface="Raleway Medium"/>
                <a:ea typeface="Raleway Medium"/>
                <a:cs typeface="Raleway Medium"/>
                <a:sym typeface="Raleway Medium"/>
              </a:defRPr>
            </a:lvl1pPr>
            <a:lvl2pPr marL="457200" marR="0" lvl="1" indent="-266668" algn="l" rtl="0">
              <a:lnSpc>
                <a:spcPct val="90000"/>
              </a:lnSpc>
              <a:spcBef>
                <a:spcPts val="500"/>
              </a:spcBef>
              <a:spcAft>
                <a:spcPts val="0"/>
              </a:spcAft>
              <a:buClr>
                <a:schemeClr val="dk1"/>
              </a:buClr>
              <a:buSzPts val="4799"/>
              <a:buFont typeface="Arial"/>
              <a:buChar char="•"/>
              <a:defRPr sz="2400" b="0" i="0" u="none" strike="noStrike" cap="none">
                <a:solidFill>
                  <a:schemeClr val="dk1"/>
                </a:solidFill>
                <a:latin typeface="Raleway Medium"/>
                <a:ea typeface="Raleway Medium"/>
                <a:cs typeface="Raleway Medium"/>
                <a:sym typeface="Raleway Medium"/>
              </a:defRPr>
            </a:lvl2pPr>
            <a:lvl3pPr marL="685800" marR="0" lvl="2" indent="-241268" algn="l" rtl="0">
              <a:lnSpc>
                <a:spcPct val="90000"/>
              </a:lnSpc>
              <a:spcBef>
                <a:spcPts val="500"/>
              </a:spcBef>
              <a:spcAft>
                <a:spcPts val="0"/>
              </a:spcAft>
              <a:buClr>
                <a:schemeClr val="dk1"/>
              </a:buClr>
              <a:buSzPts val="3999"/>
              <a:buFont typeface="Arial"/>
              <a:buChar char="•"/>
              <a:defRPr sz="2000" b="0" i="0" u="none" strike="noStrike" cap="none">
                <a:solidFill>
                  <a:schemeClr val="dk1"/>
                </a:solidFill>
                <a:latin typeface="Raleway Medium"/>
                <a:ea typeface="Raleway Medium"/>
                <a:cs typeface="Raleway Medium"/>
                <a:sym typeface="Raleway Medium"/>
              </a:defRPr>
            </a:lvl3pPr>
            <a:lvl4pPr marL="914400" marR="0" lvl="3" indent="-228568" algn="l" rtl="0">
              <a:lnSpc>
                <a:spcPct val="90000"/>
              </a:lnSpc>
              <a:spcBef>
                <a:spcPts val="500"/>
              </a:spcBef>
              <a:spcAft>
                <a:spcPts val="0"/>
              </a:spcAft>
              <a:buClr>
                <a:schemeClr val="dk1"/>
              </a:buClr>
              <a:buSzPts val="3599"/>
              <a:buFont typeface="Arial"/>
              <a:buChar char="•"/>
              <a:defRPr sz="1800" b="0" i="0" u="none" strike="noStrike" cap="none">
                <a:solidFill>
                  <a:schemeClr val="dk1"/>
                </a:solidFill>
                <a:latin typeface="Raleway Medium"/>
                <a:ea typeface="Raleway Medium"/>
                <a:cs typeface="Raleway Medium"/>
                <a:sym typeface="Raleway Medium"/>
              </a:defRPr>
            </a:lvl4pPr>
            <a:lvl5pPr marL="1143000" marR="0" lvl="4" indent="-228568" algn="l" rtl="0">
              <a:lnSpc>
                <a:spcPct val="90000"/>
              </a:lnSpc>
              <a:spcBef>
                <a:spcPts val="500"/>
              </a:spcBef>
              <a:spcAft>
                <a:spcPts val="0"/>
              </a:spcAft>
              <a:buClr>
                <a:schemeClr val="dk1"/>
              </a:buClr>
              <a:buSzPts val="3599"/>
              <a:buFont typeface="Arial"/>
              <a:buChar char="•"/>
              <a:defRPr sz="1800" b="0" i="0" u="none" strike="noStrike" cap="none">
                <a:solidFill>
                  <a:schemeClr val="dk1"/>
                </a:solidFill>
                <a:latin typeface="Raleway Medium"/>
                <a:ea typeface="Raleway Medium"/>
                <a:cs typeface="Raleway Medium"/>
                <a:sym typeface="Raleway Medium"/>
              </a:defRPr>
            </a:lvl5pPr>
            <a:lvl6pPr marL="1371600" marR="0" lvl="5" indent="-228568" algn="l" rtl="0">
              <a:lnSpc>
                <a:spcPct val="90000"/>
              </a:lnSpc>
              <a:spcBef>
                <a:spcPts val="500"/>
              </a:spcBef>
              <a:spcAft>
                <a:spcPts val="0"/>
              </a:spcAft>
              <a:buClr>
                <a:schemeClr val="dk1"/>
              </a:buClr>
              <a:buSzPts val="3599"/>
              <a:buFont typeface="Arial"/>
              <a:buChar char="•"/>
              <a:defRPr sz="1800" b="0" i="0" u="none" strike="noStrike" cap="none">
                <a:solidFill>
                  <a:schemeClr val="dk1"/>
                </a:solidFill>
                <a:latin typeface="Raleway Medium"/>
                <a:ea typeface="Raleway Medium"/>
                <a:cs typeface="Raleway Medium"/>
                <a:sym typeface="Raleway Medium"/>
              </a:defRPr>
            </a:lvl6pPr>
            <a:lvl7pPr marL="1600200" marR="0" lvl="6" indent="-228568" algn="l" rtl="0">
              <a:lnSpc>
                <a:spcPct val="90000"/>
              </a:lnSpc>
              <a:spcBef>
                <a:spcPts val="500"/>
              </a:spcBef>
              <a:spcAft>
                <a:spcPts val="0"/>
              </a:spcAft>
              <a:buClr>
                <a:schemeClr val="dk1"/>
              </a:buClr>
              <a:buSzPts val="3599"/>
              <a:buFont typeface="Arial"/>
              <a:buChar char="•"/>
              <a:defRPr sz="1800" b="0" i="0" u="none" strike="noStrike" cap="none">
                <a:solidFill>
                  <a:schemeClr val="dk1"/>
                </a:solidFill>
                <a:latin typeface="Raleway Medium"/>
                <a:ea typeface="Raleway Medium"/>
                <a:cs typeface="Raleway Medium"/>
                <a:sym typeface="Raleway Medium"/>
              </a:defRPr>
            </a:lvl7pPr>
            <a:lvl8pPr marL="1828800" marR="0" lvl="7" indent="-228568" algn="l" rtl="0">
              <a:lnSpc>
                <a:spcPct val="90000"/>
              </a:lnSpc>
              <a:spcBef>
                <a:spcPts val="500"/>
              </a:spcBef>
              <a:spcAft>
                <a:spcPts val="0"/>
              </a:spcAft>
              <a:buClr>
                <a:schemeClr val="dk1"/>
              </a:buClr>
              <a:buSzPts val="3599"/>
              <a:buFont typeface="Arial"/>
              <a:buChar char="•"/>
              <a:defRPr sz="1800" b="0" i="0" u="none" strike="noStrike" cap="none">
                <a:solidFill>
                  <a:schemeClr val="dk1"/>
                </a:solidFill>
                <a:latin typeface="Raleway Medium"/>
                <a:ea typeface="Raleway Medium"/>
                <a:cs typeface="Raleway Medium"/>
                <a:sym typeface="Raleway Medium"/>
              </a:defRPr>
            </a:lvl8pPr>
            <a:lvl9pPr marL="2057400" marR="0" lvl="8" indent="-228568" algn="l" rtl="0">
              <a:lnSpc>
                <a:spcPct val="90000"/>
              </a:lnSpc>
              <a:spcBef>
                <a:spcPts val="500"/>
              </a:spcBef>
              <a:spcAft>
                <a:spcPts val="0"/>
              </a:spcAft>
              <a:buClr>
                <a:schemeClr val="dk1"/>
              </a:buClr>
              <a:buSzPts val="3599"/>
              <a:buFont typeface="Arial"/>
              <a:buChar char="•"/>
              <a:defRPr sz="1800" b="0" i="0" u="none" strike="noStrike" cap="none">
                <a:solidFill>
                  <a:schemeClr val="dk1"/>
                </a:solidFill>
                <a:latin typeface="Raleway Medium"/>
                <a:ea typeface="Raleway Medium"/>
                <a:cs typeface="Raleway Medium"/>
                <a:sym typeface="Raleway Medium"/>
              </a:defRPr>
            </a:lvl9pPr>
          </a:lstStyle>
          <a:p>
            <a:endParaRPr/>
          </a:p>
        </p:txBody>
      </p:sp>
      <p:sp>
        <p:nvSpPr>
          <p:cNvPr id="67" name="Google Shape;67;p42"/>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a:solidFill>
                  <a:schemeClr val="dk1"/>
                </a:solidFill>
                <a:latin typeface="Raleway Medium"/>
                <a:ea typeface="Raleway Medium"/>
                <a:cs typeface="Raleway Medium"/>
                <a:sym typeface="Raleway Medium"/>
              </a:defRPr>
            </a:lvl1pPr>
            <a:lvl2pPr marR="0" lvl="1"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2pPr>
            <a:lvl3pPr marR="0" lvl="2"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3pPr>
            <a:lvl4pPr marR="0" lvl="3"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4pPr>
            <a:lvl5pPr marR="0" lvl="4"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5pPr>
            <a:lvl6pPr marR="0" lvl="5"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6pPr>
            <a:lvl7pPr marR="0" lvl="6"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7pPr>
            <a:lvl8pPr marR="0" lvl="7"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8pPr>
            <a:lvl9pPr marR="0" lvl="8"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9pPr>
          </a:lstStyle>
          <a:p>
            <a:endParaRPr/>
          </a:p>
        </p:txBody>
      </p:sp>
      <p:sp>
        <p:nvSpPr>
          <p:cNvPr id="68" name="Google Shape;68;p42"/>
          <p:cNvSpPr txBox="1">
            <a:spLocks noGrp="1"/>
          </p:cNvSpPr>
          <p:nvPr>
            <p:ph type="ftr" idx="11"/>
          </p:nvPr>
        </p:nvSpPr>
        <p:spPr>
          <a:xfrm>
            <a:off x="151388" y="6356351"/>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a:solidFill>
                  <a:schemeClr val="dk1"/>
                </a:solidFill>
                <a:latin typeface="Raleway Medium"/>
                <a:ea typeface="Raleway Medium"/>
                <a:cs typeface="Raleway Medium"/>
                <a:sym typeface="Raleway Medium"/>
              </a:defRPr>
            </a:lvl1pPr>
            <a:lvl2pPr marR="0" lvl="1"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2pPr>
            <a:lvl3pPr marR="0" lvl="2"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3pPr>
            <a:lvl4pPr marR="0" lvl="3"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4pPr>
            <a:lvl5pPr marR="0" lvl="4"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5pPr>
            <a:lvl6pPr marR="0" lvl="5"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6pPr>
            <a:lvl7pPr marR="0" lvl="6"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7pPr>
            <a:lvl8pPr marR="0" lvl="7"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8pPr>
            <a:lvl9pPr marR="0" lvl="8"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9pPr>
          </a:lstStyle>
          <a:p>
            <a:endParaRPr/>
          </a:p>
        </p:txBody>
      </p:sp>
      <p:sp>
        <p:nvSpPr>
          <p:cNvPr id="69" name="Google Shape;69;p42"/>
          <p:cNvSpPr>
            <a:spLocks noGrp="1"/>
          </p:cNvSpPr>
          <p:nvPr>
            <p:ph type="sldNum" idx="12"/>
          </p:nvPr>
        </p:nvSpPr>
        <p:spPr>
          <a:xfrm>
            <a:off x="-231349" y="255588"/>
            <a:ext cx="838200" cy="365125"/>
          </a:xfrm>
          <a:prstGeom prst="roundRect">
            <a:avLst>
              <a:gd name="adj" fmla="val 10797"/>
            </a:avLst>
          </a:prstGeom>
          <a:gradFill>
            <a:gsLst>
              <a:gs pos="0">
                <a:schemeClr val="accent4"/>
              </a:gs>
              <a:gs pos="100000">
                <a:schemeClr val="accent5"/>
              </a:gs>
            </a:gsLst>
            <a:lin ang="10800000" scaled="0"/>
          </a:grad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802302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pPr/>
              <a:t>9/17/2023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latin typeface="Avenir Next LT Pro"/>
              </a:defRPr>
            </a:lvl1pPr>
            <a:lvl2pPr>
              <a:defRPr>
                <a:latin typeface="Avenir Next LT Pro"/>
              </a:defRPr>
            </a:lvl2pPr>
            <a:lvl3pPr>
              <a:defRPr>
                <a:latin typeface="Avenir Next LT Pro"/>
              </a:defRPr>
            </a:lvl3pPr>
            <a:lvl4pPr>
              <a:defRPr>
                <a:latin typeface="Avenir Next LT Pro"/>
              </a:defRPr>
            </a:lvl4pPr>
            <a:lvl5pPr>
              <a:defRPr>
                <a:latin typeface="Avenir Next LT Pro"/>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pPr/>
              <a:t>9/17/2023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pPr/>
              <a:t>9/17/2023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pPr/>
              <a:t>9/17/2023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pPr/>
              <a:t>9/17/2023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pPr/>
              <a:t>9/17/2023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pPr/>
              <a:t>9/17/2023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pPr/>
              <a:t>9/17/2023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6.xml"/><Relationship Id="rId7" Type="http://schemas.openxmlformats.org/officeDocument/2006/relationships/theme" Target="../theme/theme3.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pPr/>
              <a:t>9/17/2023</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pPr/>
              <a:t>‹#›</a:t>
            </a:fld>
            <a:endParaRPr lang="en-US"/>
          </a:p>
        </p:txBody>
      </p:sp>
      <p:sp>
        <p:nvSpPr>
          <p:cNvPr id="7" name="Rectangle 6"/>
          <p:cNvSpPr/>
          <p:nvPr userDrawn="1"/>
        </p:nvSpPr>
        <p:spPr>
          <a:xfrm>
            <a:off x="0" y="-335280"/>
            <a:ext cx="12192000" cy="7193280"/>
          </a:xfrm>
          <a:prstGeom prst="rect">
            <a:avLst/>
          </a:prstGeom>
          <a:solidFill>
            <a:srgbClr val="B6114D"/>
          </a:solidFill>
          <a:ln w="76200">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sz="1800"/>
          </a:p>
        </p:txBody>
      </p:sp>
      <p:cxnSp>
        <p:nvCxnSpPr>
          <p:cNvPr id="10" name="Straight Connector 9"/>
          <p:cNvCxnSpPr/>
          <p:nvPr userDrawn="1"/>
        </p:nvCxnSpPr>
        <p:spPr>
          <a:xfrm>
            <a:off x="3345180" y="2707281"/>
            <a:ext cx="0" cy="2283821"/>
          </a:xfrm>
          <a:prstGeom prst="line">
            <a:avLst/>
          </a:prstGeom>
          <a:ln w="34925"/>
        </p:spPr>
        <p:style>
          <a:lnRef idx="3">
            <a:schemeClr val="dk1"/>
          </a:lnRef>
          <a:fillRef idx="0">
            <a:schemeClr val="dk1"/>
          </a:fillRef>
          <a:effectRef idx="2">
            <a:schemeClr val="dk1"/>
          </a:effectRef>
          <a:fontRef idx="minor">
            <a:schemeClr val="tx1"/>
          </a:fontRef>
        </p:style>
      </p:cxn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51862" y="2544174"/>
            <a:ext cx="4801940" cy="1533432"/>
          </a:xfrm>
          <a:prstGeom prst="rect">
            <a:avLst/>
          </a:prstGeom>
        </p:spPr>
      </p:pic>
    </p:spTree>
    <p:extLst>
      <p:ext uri="{BB962C8B-B14F-4D97-AF65-F5344CB8AC3E}">
        <p14:creationId xmlns:p14="http://schemas.microsoft.com/office/powerpoint/2010/main" val="1002095191"/>
      </p:ext>
    </p:extLst>
  </p:cSld>
  <p:clrMap bg1="lt1" tx1="dk1" bg2="lt2" tx2="dk2" accent1="accent1" accent2="accent2" accent3="accent3" accent4="accent4" accent5="accent5" accent6="accent6" hlink="hlink" folHlink="folHlink"/>
  <p:sldLayoutIdLst>
    <p:sldLayoutId id="2147483680" r:id="rId1"/>
  </p:sldLayoutIdLst>
  <p:txStyles>
    <p:titleStyle>
      <a:lvl1pPr algn="l" defTabSz="914377" rtl="0" eaLnBrk="1" latinLnBrk="0" hangingPunct="1">
        <a:lnSpc>
          <a:spcPct val="90000"/>
        </a:lnSpc>
        <a:spcBef>
          <a:spcPct val="0"/>
        </a:spcBef>
        <a:buNone/>
        <a:defRPr sz="4400" kern="1200">
          <a:solidFill>
            <a:schemeClr val="tx1"/>
          </a:solidFill>
          <a:latin typeface="Futura"/>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Avenir Next LT Pro"/>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Avenir Next LT Pro"/>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Avenir Next LT Pro"/>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Avenir Next LT Pro"/>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Avenir Next LT Pro"/>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userDrawn="1"/>
        </p:nvSpPr>
        <p:spPr>
          <a:xfrm>
            <a:off x="0" y="6096000"/>
            <a:ext cx="12192000" cy="771800"/>
          </a:xfrm>
          <a:prstGeom prst="rect">
            <a:avLst/>
          </a:prstGeom>
          <a:solidFill>
            <a:srgbClr val="000000"/>
          </a:solidFill>
          <a:ln w="76200">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sz="1800"/>
          </a:p>
        </p:txBody>
      </p:sp>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pPr/>
              <a:t>9/17/2023</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pPr/>
              <a:t>‹#›</a:t>
            </a:fld>
            <a:endParaRPr lang="en-US"/>
          </a:p>
        </p:txBody>
      </p:sp>
      <p:sp>
        <p:nvSpPr>
          <p:cNvPr id="7" name="Rectangle 6"/>
          <p:cNvSpPr/>
          <p:nvPr userDrawn="1"/>
        </p:nvSpPr>
        <p:spPr>
          <a:xfrm>
            <a:off x="0" y="6140361"/>
            <a:ext cx="12192000" cy="705028"/>
          </a:xfrm>
          <a:prstGeom prst="rect">
            <a:avLst/>
          </a:prstGeom>
          <a:solidFill>
            <a:srgbClr val="B6114D"/>
          </a:solidFill>
          <a:ln w="76200">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sz="1800"/>
          </a:p>
        </p:txBody>
      </p:sp>
      <p:pic>
        <p:nvPicPr>
          <p:cNvPr id="8" name="Picture 7"/>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9890762" y="6165912"/>
            <a:ext cx="1935479" cy="618068"/>
          </a:xfrm>
          <a:prstGeom prst="rect">
            <a:avLst/>
          </a:prstGeom>
        </p:spPr>
      </p:pic>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84" r:id="rId1"/>
    <p:sldLayoutId id="2147483704" r:id="rId2"/>
    <p:sldLayoutId id="2147483705"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81" r:id="rId12"/>
  </p:sldLayoutIdLst>
  <p:txStyles>
    <p:titleStyle>
      <a:lvl1pPr algn="l" defTabSz="914377" rtl="0" eaLnBrk="1" latinLnBrk="0" hangingPunct="1">
        <a:lnSpc>
          <a:spcPct val="90000"/>
        </a:lnSpc>
        <a:spcBef>
          <a:spcPct val="0"/>
        </a:spcBef>
        <a:buNone/>
        <a:defRPr sz="4400" kern="1200">
          <a:solidFill>
            <a:schemeClr val="tx1"/>
          </a:solidFill>
          <a:latin typeface="Futura"/>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Avenir Next LT Pro"/>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Avenir Next LT Pro"/>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Avenir Next LT Pro"/>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Avenir Next LT Pro"/>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Avenir Next LT Pro"/>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15E1-575C-CC43-8E0C-38A94C0D07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8D70D65-9225-7C42-BE9D-7E7ACD2302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5BD5A4A-C107-8941-A91D-265C670352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F68D9A-60AF-D041-8208-94719D7FA881}" type="datetimeFigureOut">
              <a:rPr lang="en-US" smtClean="0"/>
              <a:t>9/17/2023</a:t>
            </a:fld>
            <a:endParaRPr lang="en-US"/>
          </a:p>
        </p:txBody>
      </p:sp>
      <p:sp>
        <p:nvSpPr>
          <p:cNvPr id="5" name="Footer Placeholder 4">
            <a:extLst>
              <a:ext uri="{FF2B5EF4-FFF2-40B4-BE49-F238E27FC236}">
                <a16:creationId xmlns:a16="http://schemas.microsoft.com/office/drawing/2014/main" id="{79748F1F-AA4B-E44F-87CA-30B4D3D4B1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F76259-99F7-DF4A-8A42-0737A8CCEB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218248-39AE-B24D-B571-E8695ACF81F5}" type="slidenum">
              <a:rPr lang="en-US" smtClean="0"/>
              <a:t>‹#›</a:t>
            </a:fld>
            <a:endParaRPr lang="en-US"/>
          </a:p>
        </p:txBody>
      </p:sp>
    </p:spTree>
    <p:extLst>
      <p:ext uri="{BB962C8B-B14F-4D97-AF65-F5344CB8AC3E}">
        <p14:creationId xmlns:p14="http://schemas.microsoft.com/office/powerpoint/2010/main" val="2837066855"/>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7" r:id="rId5"/>
    <p:sldLayoutId id="2147483708"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DC7025E-4863-6F49-AD01-8A5B65B0890F}"/>
              </a:ext>
            </a:extLst>
          </p:cNvPr>
          <p:cNvSpPr/>
          <p:nvPr/>
        </p:nvSpPr>
        <p:spPr>
          <a:xfrm>
            <a:off x="0" y="0"/>
            <a:ext cx="12192000" cy="7213600"/>
          </a:xfrm>
          <a:prstGeom prst="rect">
            <a:avLst/>
          </a:prstGeom>
          <a:solidFill>
            <a:srgbClr val="B81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E776D66-1F2F-B348-8DC7-42BD5D86556D}"/>
              </a:ext>
            </a:extLst>
          </p:cNvPr>
          <p:cNvSpPr txBox="1"/>
          <p:nvPr/>
        </p:nvSpPr>
        <p:spPr>
          <a:xfrm>
            <a:off x="2257378" y="2349530"/>
            <a:ext cx="7677243" cy="4016484"/>
          </a:xfrm>
          <a:prstGeom prst="rect">
            <a:avLst/>
          </a:prstGeom>
          <a:noFill/>
        </p:spPr>
        <p:txBody>
          <a:bodyPr wrap="square" lIns="91440" tIns="45720" rIns="91440" bIns="45720" rtlCol="0" anchor="t">
            <a:spAutoFit/>
          </a:bodyPr>
          <a:lstStyle/>
          <a:p>
            <a:pPr algn="ctr"/>
            <a:r>
              <a:rPr lang="en-US" sz="3500" dirty="0">
                <a:solidFill>
                  <a:schemeClr val="bg1"/>
                </a:solidFill>
                <a:latin typeface="Times New Roman" panose="02020603050405020304" pitchFamily="18" charset="0"/>
                <a:cs typeface="Times New Roman" panose="02020603050405020304" pitchFamily="18" charset="0"/>
              </a:rPr>
              <a:t>Efficient Task Allocation and Failure Detection in Crowdsourcing Platforms</a:t>
            </a:r>
          </a:p>
          <a:p>
            <a:pPr algn="ctr"/>
            <a:endParaRPr lang="en-US" sz="1500" dirty="0">
              <a:solidFill>
                <a:schemeClr val="bg1"/>
              </a:solidFill>
              <a:latin typeface="Times New Roman" panose="02020603050405020304" pitchFamily="18" charset="0"/>
              <a:cs typeface="Times New Roman" panose="02020603050405020304" pitchFamily="18" charset="0"/>
            </a:endParaRPr>
          </a:p>
          <a:p>
            <a:pPr algn="ctr"/>
            <a:endParaRPr lang="en-US" sz="1500" dirty="0">
              <a:solidFill>
                <a:schemeClr val="bg1"/>
              </a:solidFill>
              <a:latin typeface="Times New Roman" panose="02020603050405020304" pitchFamily="18" charset="0"/>
              <a:cs typeface="Times New Roman" panose="02020603050405020304" pitchFamily="18" charset="0"/>
            </a:endParaRPr>
          </a:p>
          <a:p>
            <a:pPr algn="ctr"/>
            <a:endParaRPr lang="en-US" sz="1500" dirty="0">
              <a:solidFill>
                <a:schemeClr val="bg1"/>
              </a:solidFill>
              <a:latin typeface="Times New Roman" panose="02020603050405020304" pitchFamily="18" charset="0"/>
              <a:cs typeface="Times New Roman" panose="02020603050405020304" pitchFamily="18" charset="0"/>
            </a:endParaRPr>
          </a:p>
          <a:p>
            <a:pPr algn="ctr"/>
            <a:r>
              <a:rPr lang="en-US" sz="3300" dirty="0">
                <a:solidFill>
                  <a:schemeClr val="bg1"/>
                </a:solidFill>
                <a:latin typeface="Times New Roman" panose="02020603050405020304" pitchFamily="18" charset="0"/>
                <a:cs typeface="Times New Roman" panose="02020603050405020304" pitchFamily="18" charset="0"/>
              </a:rPr>
              <a:t>Team Number: D6</a:t>
            </a:r>
          </a:p>
          <a:p>
            <a:pPr algn="ctr"/>
            <a:endParaRPr lang="en-US" sz="1500" dirty="0">
              <a:solidFill>
                <a:schemeClr val="bg1"/>
              </a:solidFill>
              <a:latin typeface="Times New Roman" panose="02020603050405020304" pitchFamily="18" charset="0"/>
              <a:cs typeface="Times New Roman" panose="02020603050405020304" pitchFamily="18" charset="0"/>
            </a:endParaRPr>
          </a:p>
          <a:p>
            <a:pPr algn="ctr"/>
            <a:r>
              <a:rPr lang="en-US" sz="2300" dirty="0">
                <a:solidFill>
                  <a:schemeClr val="bg1"/>
                </a:solidFill>
                <a:latin typeface="Times New Roman" panose="02020603050405020304" pitchFamily="18" charset="0"/>
                <a:cs typeface="Times New Roman" panose="02020603050405020304" pitchFamily="18" charset="0"/>
              </a:rPr>
              <a:t>Sindhu Sahithi - AM.EN.U4CSE20326</a:t>
            </a:r>
          </a:p>
          <a:p>
            <a:pPr algn="ctr"/>
            <a:r>
              <a:rPr lang="en-US" sz="2300" dirty="0">
                <a:solidFill>
                  <a:schemeClr val="bg1"/>
                </a:solidFill>
                <a:latin typeface="Times New Roman" panose="02020603050405020304" pitchFamily="18" charset="0"/>
                <a:cs typeface="Times New Roman" panose="02020603050405020304" pitchFamily="18" charset="0"/>
              </a:rPr>
              <a:t>Manikanta    -    AM.EN.U4CSE20370</a:t>
            </a:r>
          </a:p>
          <a:p>
            <a:pPr algn="ctr"/>
            <a:r>
              <a:rPr lang="en-US" sz="2300" dirty="0">
                <a:solidFill>
                  <a:schemeClr val="bg1"/>
                </a:solidFill>
                <a:latin typeface="Times New Roman" panose="02020603050405020304" pitchFamily="18" charset="0"/>
                <a:cs typeface="Times New Roman" panose="02020603050405020304" pitchFamily="18" charset="0"/>
              </a:rPr>
              <a:t>Surya Teja    -    AM.EN.U4CSE20371</a:t>
            </a:r>
          </a:p>
          <a:p>
            <a:pPr algn="ctr"/>
            <a:r>
              <a:rPr lang="en-US" sz="2300" dirty="0" err="1">
                <a:solidFill>
                  <a:schemeClr val="bg1"/>
                </a:solidFill>
                <a:latin typeface="Times New Roman" panose="02020603050405020304" pitchFamily="18" charset="0"/>
                <a:cs typeface="Times New Roman" panose="02020603050405020304" pitchFamily="18" charset="0"/>
              </a:rPr>
              <a:t>Anushree</a:t>
            </a:r>
            <a:r>
              <a:rPr lang="en-US" sz="2300" dirty="0">
                <a:solidFill>
                  <a:schemeClr val="bg1"/>
                </a:solidFill>
                <a:latin typeface="Times New Roman" panose="02020603050405020304" pitchFamily="18" charset="0"/>
                <a:cs typeface="Times New Roman" panose="02020603050405020304" pitchFamily="18" charset="0"/>
              </a:rPr>
              <a:t>      -    AM.EN.U4CSE20375</a:t>
            </a:r>
            <a:endParaRPr lang="en-US" sz="4000" dirty="0">
              <a:solidFill>
                <a:schemeClr val="bg1"/>
              </a:solidFill>
              <a:cs typeface="Calibri"/>
            </a:endParaRPr>
          </a:p>
        </p:txBody>
      </p:sp>
      <p:pic>
        <p:nvPicPr>
          <p:cNvPr id="11" name="Google Shape;154;p22" descr="A picture containing person, white&#10;&#10;Description automatically generated">
            <a:extLst>
              <a:ext uri="{FF2B5EF4-FFF2-40B4-BE49-F238E27FC236}">
                <a16:creationId xmlns:a16="http://schemas.microsoft.com/office/drawing/2014/main" id="{8B1E97CD-116B-7461-F600-62BBBFA559B7}"/>
              </a:ext>
            </a:extLst>
          </p:cNvPr>
          <p:cNvPicPr preferRelativeResize="0"/>
          <p:nvPr/>
        </p:nvPicPr>
        <p:blipFill rotWithShape="1">
          <a:blip r:embed="rId2">
            <a:alphaModFix/>
          </a:blip>
          <a:srcRect l="20568" t="1834" r="17645" b="33811"/>
          <a:stretch/>
        </p:blipFill>
        <p:spPr>
          <a:xfrm>
            <a:off x="5050621" y="303958"/>
            <a:ext cx="1614626" cy="1494417"/>
          </a:xfrm>
          <a:prstGeom prst="ellipse">
            <a:avLst/>
          </a:prstGeom>
          <a:noFill/>
          <a:ln w="28575" cap="flat" cmpd="sng">
            <a:solidFill>
              <a:srgbClr val="FFFFFF"/>
            </a:solidFill>
            <a:prstDash val="solid"/>
            <a:round/>
            <a:headEnd type="none" w="sm" len="sm"/>
            <a:tailEnd type="none" w="sm" len="sm"/>
          </a:ln>
        </p:spPr>
      </p:pic>
      <p:sp>
        <p:nvSpPr>
          <p:cNvPr id="6" name="Google Shape;1890;p24">
            <a:extLst>
              <a:ext uri="{FF2B5EF4-FFF2-40B4-BE49-F238E27FC236}">
                <a16:creationId xmlns:a16="http://schemas.microsoft.com/office/drawing/2014/main" id="{D350A223-BAD9-4EAB-F348-A9D801421B4A}"/>
              </a:ext>
            </a:extLst>
          </p:cNvPr>
          <p:cNvSpPr txBox="1"/>
          <p:nvPr/>
        </p:nvSpPr>
        <p:spPr>
          <a:xfrm>
            <a:off x="335525" y="6501048"/>
            <a:ext cx="11937157" cy="323125"/>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600"/>
              <a:buFont typeface="Arial"/>
              <a:buNone/>
            </a:pPr>
            <a:r>
              <a:rPr lang="en-US" sz="1500" dirty="0">
                <a:solidFill>
                  <a:schemeClr val="lt1"/>
                </a:solidFill>
                <a:latin typeface="Calibri"/>
                <a:ea typeface="Calibri"/>
                <a:cs typeface="Calibri"/>
                <a:sym typeface="Calibri"/>
              </a:rPr>
              <a:t>Amrita School of Computing | Amrita Vishwa Vidyapeetham | </a:t>
            </a:r>
            <a:r>
              <a:rPr lang="en-US" sz="1500" dirty="0" err="1">
                <a:solidFill>
                  <a:schemeClr val="lt1"/>
                </a:solidFill>
                <a:latin typeface="Calibri"/>
                <a:ea typeface="Calibri"/>
                <a:cs typeface="Calibri"/>
                <a:sym typeface="Calibri"/>
              </a:rPr>
              <a:t>Amritapuri</a:t>
            </a:r>
            <a:r>
              <a:rPr lang="en-US" sz="1500" dirty="0">
                <a:solidFill>
                  <a:schemeClr val="lt1"/>
                </a:solidFill>
                <a:latin typeface="Calibri"/>
                <a:ea typeface="Calibri"/>
                <a:cs typeface="Calibri"/>
                <a:sym typeface="Calibri"/>
              </a:rPr>
              <a:t>     </a:t>
            </a:r>
          </a:p>
        </p:txBody>
      </p:sp>
      <p:sp>
        <p:nvSpPr>
          <p:cNvPr id="2" name="TextBox 1">
            <a:extLst>
              <a:ext uri="{FF2B5EF4-FFF2-40B4-BE49-F238E27FC236}">
                <a16:creationId xmlns:a16="http://schemas.microsoft.com/office/drawing/2014/main" id="{17EDD83A-000F-C7C5-2C3F-D1193742B3FC}"/>
              </a:ext>
            </a:extLst>
          </p:cNvPr>
          <p:cNvSpPr txBox="1"/>
          <p:nvPr/>
        </p:nvSpPr>
        <p:spPr>
          <a:xfrm>
            <a:off x="4017144" y="3606800"/>
            <a:ext cx="4157709" cy="492443"/>
          </a:xfrm>
          <a:prstGeom prst="rect">
            <a:avLst/>
          </a:prstGeom>
          <a:noFill/>
        </p:spPr>
        <p:txBody>
          <a:bodyPr wrap="square" rtlCol="0">
            <a:spAutoFit/>
          </a:bodyPr>
          <a:lstStyle/>
          <a:p>
            <a:r>
              <a:rPr lang="en-US" sz="2600" dirty="0">
                <a:solidFill>
                  <a:schemeClr val="bg1"/>
                </a:solidFill>
                <a:latin typeface="Times New Roman" panose="02020603050405020304" pitchFamily="18" charset="0"/>
                <a:cs typeface="Times New Roman" panose="02020603050405020304" pitchFamily="18" charset="0"/>
              </a:rPr>
              <a:t>Guide - Ms. </a:t>
            </a:r>
            <a:r>
              <a:rPr lang="en-US" sz="2600" dirty="0" err="1">
                <a:solidFill>
                  <a:schemeClr val="bg1"/>
                </a:solidFill>
                <a:latin typeface="Times New Roman" panose="02020603050405020304" pitchFamily="18" charset="0"/>
                <a:cs typeface="Times New Roman" panose="02020603050405020304" pitchFamily="18" charset="0"/>
              </a:rPr>
              <a:t>Lekshmi</a:t>
            </a:r>
            <a:r>
              <a:rPr lang="en-US" sz="2600" dirty="0">
                <a:solidFill>
                  <a:schemeClr val="bg1"/>
                </a:solidFill>
                <a:latin typeface="Times New Roman" panose="02020603050405020304" pitchFamily="18" charset="0"/>
                <a:cs typeface="Times New Roman" panose="02020603050405020304" pitchFamily="18" charset="0"/>
              </a:rPr>
              <a:t> S Nair</a:t>
            </a:r>
          </a:p>
        </p:txBody>
      </p:sp>
    </p:spTree>
    <p:extLst>
      <p:ext uri="{BB962C8B-B14F-4D97-AF65-F5344CB8AC3E}">
        <p14:creationId xmlns:p14="http://schemas.microsoft.com/office/powerpoint/2010/main" val="304919480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43B9AD2-3321-4280-1FB4-43BD84CE3033}"/>
              </a:ext>
            </a:extLst>
          </p:cNvPr>
          <p:cNvSpPr>
            <a:spLocks noGrp="1"/>
          </p:cNvSpPr>
          <p:nvPr>
            <p:ph type="title"/>
          </p:nvPr>
        </p:nvSpPr>
        <p:spPr/>
        <p:txBody>
          <a:bodyPr>
            <a:normAutofit fontScale="90000"/>
          </a:bodyPr>
          <a:lstStyle/>
          <a:p>
            <a:r>
              <a:rPr lang="en-US" dirty="0"/>
              <a:t>High Level Design</a:t>
            </a:r>
            <a:endParaRPr lang="en-IN" dirty="0"/>
          </a:p>
        </p:txBody>
      </p:sp>
      <p:pic>
        <p:nvPicPr>
          <p:cNvPr id="6" name="Content Placeholder 5">
            <a:extLst>
              <a:ext uri="{FF2B5EF4-FFF2-40B4-BE49-F238E27FC236}">
                <a16:creationId xmlns:a16="http://schemas.microsoft.com/office/drawing/2014/main" id="{87439D4A-0E6E-09E6-1F81-1CDCBAD5E426}"/>
              </a:ext>
            </a:extLst>
          </p:cNvPr>
          <p:cNvPicPr>
            <a:picLocks noGrp="1" noChangeAspect="1"/>
          </p:cNvPicPr>
          <p:nvPr>
            <p:ph idx="1"/>
          </p:nvPr>
        </p:nvPicPr>
        <p:blipFill>
          <a:blip r:embed="rId2"/>
          <a:stretch>
            <a:fillRect/>
          </a:stretch>
        </p:blipFill>
        <p:spPr>
          <a:xfrm>
            <a:off x="2427893" y="1136650"/>
            <a:ext cx="6802814" cy="4908550"/>
          </a:xfrm>
        </p:spPr>
      </p:pic>
    </p:spTree>
    <p:extLst>
      <p:ext uri="{BB962C8B-B14F-4D97-AF65-F5344CB8AC3E}">
        <p14:creationId xmlns:p14="http://schemas.microsoft.com/office/powerpoint/2010/main" val="2775072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9885855-5737-3352-5779-89055A795C66}"/>
              </a:ext>
            </a:extLst>
          </p:cNvPr>
          <p:cNvSpPr>
            <a:spLocks noGrp="1"/>
          </p:cNvSpPr>
          <p:nvPr>
            <p:ph idx="1"/>
          </p:nvPr>
        </p:nvSpPr>
        <p:spPr>
          <a:xfrm>
            <a:off x="472887" y="1307585"/>
            <a:ext cx="10515600" cy="4908082"/>
          </a:xfrm>
        </p:spPr>
        <p:txBody>
          <a:bodyPr>
            <a:normAutofit/>
          </a:bodyPr>
          <a:lstStyle/>
          <a:p>
            <a:pPr marL="457200" indent="-457200">
              <a:buAutoNum type="arabicPeriod"/>
            </a:pPr>
            <a:r>
              <a:rPr lang="en-US" sz="2200" dirty="0">
                <a:latin typeface="Times New Roman" panose="02020603050405020304" pitchFamily="18" charset="0"/>
                <a:cs typeface="Times New Roman" panose="02020603050405020304" pitchFamily="18" charset="0"/>
              </a:rPr>
              <a:t>Mapping In Expert Workers to the Expert Workers</a:t>
            </a:r>
          </a:p>
          <a:p>
            <a:pPr marL="457200" indent="-457200">
              <a:buAutoNum type="arabicPeriod"/>
            </a:pPr>
            <a:endParaRPr lang="en-US" sz="2200" dirty="0">
              <a:latin typeface="Times New Roman" panose="02020603050405020304" pitchFamily="18" charset="0"/>
              <a:cs typeface="Times New Roman" panose="02020603050405020304" pitchFamily="18" charset="0"/>
            </a:endParaRPr>
          </a:p>
          <a:p>
            <a:pPr marL="0" indent="0" algn="just">
              <a:buNone/>
            </a:pPr>
            <a:r>
              <a:rPr lang="en-US" sz="2200" dirty="0">
                <a:latin typeface="Times New Roman" panose="02020603050405020304" pitchFamily="18" charset="0"/>
                <a:cs typeface="Times New Roman" panose="02020603050405020304" pitchFamily="18" charset="0"/>
              </a:rPr>
              <a:t>	The primary objective is to establish a structured mentorship program where experienced workers are paired with less experienced counterparts. This mentorship arrangement aims to harness the expertise of the seasoned workers, who will assume the role of mentors, guiding and delegating tasks to their less experienced counterparts. </a:t>
            </a:r>
          </a:p>
          <a:p>
            <a:pPr marL="0" indent="0" algn="just">
              <a:buNone/>
            </a:pPr>
            <a:endParaRPr lang="en-US" sz="2200" dirty="0">
              <a:latin typeface="Times New Roman" panose="02020603050405020304" pitchFamily="18" charset="0"/>
              <a:cs typeface="Times New Roman" panose="02020603050405020304" pitchFamily="18" charset="0"/>
            </a:endParaRPr>
          </a:p>
          <a:p>
            <a:pPr marL="0" indent="0" algn="just">
              <a:buNone/>
            </a:pPr>
            <a:r>
              <a:rPr lang="en-US" sz="2200" dirty="0">
                <a:latin typeface="Times New Roman" panose="02020603050405020304" pitchFamily="18" charset="0"/>
                <a:cs typeface="Times New Roman" panose="02020603050405020304" pitchFamily="18" charset="0"/>
              </a:rPr>
              <a:t>	The intended outcome of this initiative is twofold: firstly, it aims to optimize the utilization of the workforce by efficiently channeling their skills and knowledge, and secondly, it strives to enhance task completion rates by streamlining the workflow through the introduction of this mentorship-based approach.</a:t>
            </a:r>
          </a:p>
          <a:p>
            <a:pPr marL="0" indent="0" algn="just">
              <a:buNone/>
            </a:pPr>
            <a:r>
              <a:rPr lang="en-US" sz="2200" dirty="0">
                <a:latin typeface="Times New Roman" panose="02020603050405020304" pitchFamily="18" charset="0"/>
                <a:cs typeface="Times New Roman" panose="02020603050405020304" pitchFamily="18" charset="0"/>
              </a:rPr>
              <a:t>	</a:t>
            </a:r>
          </a:p>
          <a:p>
            <a:pPr marL="514350" indent="-514350">
              <a:buAutoNum type="arabicPeriod"/>
            </a:pPr>
            <a:endParaRPr lang="en-IN" sz="22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57AB46FB-4901-B833-3BF9-E37CE4150980}"/>
              </a:ext>
            </a:extLst>
          </p:cNvPr>
          <p:cNvSpPr>
            <a:spLocks noGrp="1"/>
          </p:cNvSpPr>
          <p:nvPr>
            <p:ph type="title"/>
          </p:nvPr>
        </p:nvSpPr>
        <p:spPr/>
        <p:txBody>
          <a:bodyPr>
            <a:normAutofit fontScale="90000"/>
          </a:bodyPr>
          <a:lstStyle/>
          <a:p>
            <a:r>
              <a:rPr lang="en-US" dirty="0"/>
              <a:t>Project Contributions</a:t>
            </a:r>
            <a:endParaRPr lang="en-IN" dirty="0"/>
          </a:p>
        </p:txBody>
      </p:sp>
    </p:spTree>
    <p:extLst>
      <p:ext uri="{BB962C8B-B14F-4D97-AF65-F5344CB8AC3E}">
        <p14:creationId xmlns:p14="http://schemas.microsoft.com/office/powerpoint/2010/main" val="1464440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9885855-5737-3352-5779-89055A795C66}"/>
              </a:ext>
            </a:extLst>
          </p:cNvPr>
          <p:cNvSpPr>
            <a:spLocks noGrp="1"/>
          </p:cNvSpPr>
          <p:nvPr>
            <p:ph idx="1"/>
          </p:nvPr>
        </p:nvSpPr>
        <p:spPr>
          <a:xfrm>
            <a:off x="472887" y="1307585"/>
            <a:ext cx="10515600" cy="4908082"/>
          </a:xfrm>
        </p:spPr>
        <p:txBody>
          <a:bodyPr>
            <a:normAutofit/>
          </a:bodyPr>
          <a:lstStyle/>
          <a:p>
            <a:pPr marL="0" indent="0">
              <a:buNone/>
            </a:pPr>
            <a:r>
              <a:rPr lang="en-US" sz="2200" dirty="0">
                <a:latin typeface="Times New Roman" panose="02020603050405020304" pitchFamily="18" charset="0"/>
                <a:cs typeface="Times New Roman" panose="02020603050405020304" pitchFamily="18" charset="0"/>
              </a:rPr>
              <a:t>2. Allocation of the New Tasks </a:t>
            </a:r>
          </a:p>
          <a:p>
            <a:pPr marL="0" indent="0">
              <a:buNone/>
            </a:pPr>
            <a:endParaRPr lang="en-US" sz="2200" dirty="0">
              <a:latin typeface="Times New Roman" panose="02020603050405020304" pitchFamily="18" charset="0"/>
              <a:cs typeface="Times New Roman" panose="02020603050405020304" pitchFamily="18" charset="0"/>
            </a:endParaRPr>
          </a:p>
          <a:p>
            <a:pPr marL="0" indent="0" algn="just">
              <a:buNone/>
            </a:pPr>
            <a:r>
              <a:rPr lang="en-US" sz="2200" dirty="0">
                <a:latin typeface="Times New Roman" panose="02020603050405020304" pitchFamily="18" charset="0"/>
                <a:cs typeface="Times New Roman" panose="02020603050405020304" pitchFamily="18" charset="0"/>
              </a:rPr>
              <a:t>	 Tasks that arise will be meticulously assigned to workers based on a comprehensive evaluation of several key factors. These factors include the specific skill sets possessed by the workers, the precise requirements of the tasks at hand, the historical approval ratings of the workers, and the expected completion timeframe. </a:t>
            </a:r>
          </a:p>
          <a:p>
            <a:pPr marL="0" indent="0" algn="just">
              <a:buNone/>
            </a:pPr>
            <a:endParaRPr lang="en-US" sz="2200" dirty="0">
              <a:latin typeface="Times New Roman" panose="02020603050405020304" pitchFamily="18" charset="0"/>
              <a:cs typeface="Times New Roman" panose="02020603050405020304" pitchFamily="18" charset="0"/>
            </a:endParaRPr>
          </a:p>
          <a:p>
            <a:pPr marL="0" indent="0" algn="just">
              <a:buNone/>
            </a:pPr>
            <a:r>
              <a:rPr lang="en-US" sz="2200" dirty="0">
                <a:latin typeface="Times New Roman" panose="02020603050405020304" pitchFamily="18" charset="0"/>
                <a:cs typeface="Times New Roman" panose="02020603050405020304" pitchFamily="18" charset="0"/>
              </a:rPr>
              <a:t>	Subsequently, a judicious matching process will ensue, ensuring that the forthcoming tasks are allocated to workers in a manner that aligns seamlessly with these aforementioned criteria.</a:t>
            </a:r>
          </a:p>
        </p:txBody>
      </p:sp>
      <p:sp>
        <p:nvSpPr>
          <p:cNvPr id="3" name="Title 2">
            <a:extLst>
              <a:ext uri="{FF2B5EF4-FFF2-40B4-BE49-F238E27FC236}">
                <a16:creationId xmlns:a16="http://schemas.microsoft.com/office/drawing/2014/main" id="{57AB46FB-4901-B833-3BF9-E37CE4150980}"/>
              </a:ext>
            </a:extLst>
          </p:cNvPr>
          <p:cNvSpPr>
            <a:spLocks noGrp="1"/>
          </p:cNvSpPr>
          <p:nvPr>
            <p:ph type="title"/>
          </p:nvPr>
        </p:nvSpPr>
        <p:spPr/>
        <p:txBody>
          <a:bodyPr>
            <a:normAutofit fontScale="90000"/>
          </a:bodyPr>
          <a:lstStyle/>
          <a:p>
            <a:r>
              <a:rPr lang="en-US" dirty="0"/>
              <a:t>Project Contributions</a:t>
            </a:r>
            <a:endParaRPr lang="en-IN" dirty="0"/>
          </a:p>
        </p:txBody>
      </p:sp>
    </p:spTree>
    <p:extLst>
      <p:ext uri="{BB962C8B-B14F-4D97-AF65-F5344CB8AC3E}">
        <p14:creationId xmlns:p14="http://schemas.microsoft.com/office/powerpoint/2010/main" val="4025456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973E7B2-C592-3425-E71B-ED25DDB6F1AB}"/>
              </a:ext>
            </a:extLst>
          </p:cNvPr>
          <p:cNvSpPr>
            <a:spLocks noGrp="1"/>
          </p:cNvSpPr>
          <p:nvPr>
            <p:ph idx="1"/>
          </p:nvPr>
        </p:nvSpPr>
        <p:spPr>
          <a:xfrm>
            <a:off x="571499" y="1090269"/>
            <a:ext cx="10515600" cy="4908082"/>
          </a:xfrm>
        </p:spPr>
        <p:txBody>
          <a:bodyPr>
            <a:normAutofit/>
          </a:bodyPr>
          <a:lstStyle/>
          <a:p>
            <a:pPr marL="0" indent="0" algn="just">
              <a:buNone/>
            </a:pPr>
            <a:r>
              <a:rPr lang="en-IN" sz="2600" dirty="0">
                <a:latin typeface="Times New Roman" panose="02020603050405020304" pitchFamily="18" charset="0"/>
                <a:cs typeface="Times New Roman" panose="02020603050405020304" pitchFamily="18" charset="0"/>
              </a:rPr>
              <a:t>Expert matching model</a:t>
            </a:r>
          </a:p>
          <a:p>
            <a:pPr algn="just"/>
            <a:endParaRPr lang="en-IN" sz="2600" dirty="0">
              <a:latin typeface="Times New Roman" panose="02020603050405020304" pitchFamily="18" charset="0"/>
              <a:cs typeface="Times New Roman" panose="02020603050405020304" pitchFamily="18" charset="0"/>
            </a:endParaRPr>
          </a:p>
          <a:p>
            <a:pPr algn="just"/>
            <a:r>
              <a:rPr lang="en-US" sz="2600" dirty="0">
                <a:latin typeface="Times New Roman" panose="02020603050405020304" pitchFamily="18" charset="0"/>
                <a:cs typeface="Times New Roman" panose="02020603050405020304" pitchFamily="18" charset="0"/>
              </a:rPr>
              <a:t>Let Wie be the set of inexpert workers and We be the set of expert workers. </a:t>
            </a:r>
          </a:p>
          <a:p>
            <a:pPr algn="just"/>
            <a:endParaRPr lang="en-US" sz="1500" dirty="0">
              <a:latin typeface="Times New Roman" panose="02020603050405020304" pitchFamily="18" charset="0"/>
              <a:cs typeface="Times New Roman" panose="02020603050405020304" pitchFamily="18" charset="0"/>
            </a:endParaRPr>
          </a:p>
          <a:p>
            <a:pPr algn="just"/>
            <a:r>
              <a:rPr lang="en-US" sz="2600" dirty="0">
                <a:latin typeface="Times New Roman" panose="02020603050405020304" pitchFamily="18" charset="0"/>
                <a:cs typeface="Times New Roman" panose="02020603050405020304" pitchFamily="18" charset="0"/>
              </a:rPr>
              <a:t>A new worker Wie should map to another participant We who has exact or very similar skills. </a:t>
            </a:r>
          </a:p>
          <a:p>
            <a:pPr algn="just"/>
            <a:endParaRPr lang="en-US" sz="1500" dirty="0">
              <a:latin typeface="Times New Roman" panose="02020603050405020304" pitchFamily="18" charset="0"/>
              <a:cs typeface="Times New Roman" panose="02020603050405020304" pitchFamily="18" charset="0"/>
            </a:endParaRPr>
          </a:p>
          <a:p>
            <a:pPr algn="just"/>
            <a:r>
              <a:rPr lang="en-US" sz="2600" dirty="0">
                <a:latin typeface="Times New Roman" panose="02020603050405020304" pitchFamily="18" charset="0"/>
                <a:cs typeface="Times New Roman" panose="02020603050405020304" pitchFamily="18" charset="0"/>
              </a:rPr>
              <a:t>At first, we compute the distance between the skill set of an inexpert worker and the available expert workers. </a:t>
            </a:r>
          </a:p>
          <a:p>
            <a:pPr algn="just"/>
            <a:endParaRPr lang="en-US" sz="1500" dirty="0">
              <a:latin typeface="Times New Roman" panose="02020603050405020304" pitchFamily="18" charset="0"/>
              <a:cs typeface="Times New Roman" panose="02020603050405020304" pitchFamily="18" charset="0"/>
            </a:endParaRPr>
          </a:p>
          <a:p>
            <a:pPr algn="just"/>
            <a:r>
              <a:rPr lang="en-US" sz="2600" dirty="0">
                <a:latin typeface="Times New Roman" panose="02020603050405020304" pitchFamily="18" charset="0"/>
                <a:cs typeface="Times New Roman" panose="02020603050405020304" pitchFamily="18" charset="0"/>
              </a:rPr>
              <a:t>And then according to their matching score we will map them.</a:t>
            </a:r>
            <a:endParaRPr lang="en-IN" sz="26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0950A416-DC55-3B37-C414-ECD06B0CFE76}"/>
              </a:ext>
            </a:extLst>
          </p:cNvPr>
          <p:cNvSpPr>
            <a:spLocks noGrp="1"/>
          </p:cNvSpPr>
          <p:nvPr>
            <p:ph type="title"/>
          </p:nvPr>
        </p:nvSpPr>
        <p:spPr/>
        <p:txBody>
          <a:bodyPr>
            <a:normAutofit fontScale="90000"/>
          </a:bodyPr>
          <a:lstStyle/>
          <a:p>
            <a:r>
              <a:rPr lang="en-US" dirty="0"/>
              <a:t>Algorithms </a:t>
            </a:r>
            <a:endParaRPr lang="en-IN" dirty="0"/>
          </a:p>
        </p:txBody>
      </p:sp>
    </p:spTree>
    <p:extLst>
      <p:ext uri="{BB962C8B-B14F-4D97-AF65-F5344CB8AC3E}">
        <p14:creationId xmlns:p14="http://schemas.microsoft.com/office/powerpoint/2010/main" val="12573934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973E7B2-C592-3425-E71B-ED25DDB6F1AB}"/>
              </a:ext>
            </a:extLst>
          </p:cNvPr>
          <p:cNvSpPr>
            <a:spLocks noGrp="1"/>
          </p:cNvSpPr>
          <p:nvPr>
            <p:ph idx="1"/>
          </p:nvPr>
        </p:nvSpPr>
        <p:spPr>
          <a:xfrm>
            <a:off x="571499" y="1305422"/>
            <a:ext cx="10515600" cy="4908082"/>
          </a:xfrm>
        </p:spPr>
        <p:txBody>
          <a:bodyPr/>
          <a:lstStyle/>
          <a:p>
            <a:pPr marL="0" indent="0">
              <a:buNone/>
            </a:pPr>
            <a:r>
              <a:rPr lang="en-IN" dirty="0">
                <a:latin typeface="Times New Roman" panose="02020603050405020304" pitchFamily="18" charset="0"/>
                <a:cs typeface="Times New Roman" panose="02020603050405020304" pitchFamily="18" charset="0"/>
              </a:rPr>
              <a:t>Task matching model</a:t>
            </a:r>
          </a:p>
          <a:p>
            <a:pPr marL="0" indent="0">
              <a:buNone/>
            </a:pPr>
            <a:endParaRPr lang="en-IN" dirty="0"/>
          </a:p>
          <a:p>
            <a:pPr algn="just"/>
            <a:r>
              <a:rPr lang="en-US" dirty="0">
                <a:latin typeface="Times New Roman" panose="02020603050405020304" pitchFamily="18" charset="0"/>
                <a:cs typeface="Times New Roman" panose="02020603050405020304" pitchFamily="18" charset="0"/>
              </a:rPr>
              <a:t>In this model we compute the matching between workers and tasks</a:t>
            </a:r>
            <a:r>
              <a:rPr lang="en-IN" dirty="0">
                <a:latin typeface="Times New Roman" panose="02020603050405020304" pitchFamily="18" charset="0"/>
                <a:cs typeface="Times New Roman" panose="02020603050405020304" pitchFamily="18" charset="0"/>
              </a:rPr>
              <a:t>.</a:t>
            </a:r>
          </a:p>
          <a:p>
            <a:pPr algn="just"/>
            <a:endParaRPr lang="en-IN"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Then we compute the similarity between the workers and tasks using the similarity measures.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Tasks with higher similarity in skills are recommended to the worker. </a:t>
            </a:r>
            <a:endParaRPr lang="en-IN"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0950A416-DC55-3B37-C414-ECD06B0CFE76}"/>
              </a:ext>
            </a:extLst>
          </p:cNvPr>
          <p:cNvSpPr>
            <a:spLocks noGrp="1"/>
          </p:cNvSpPr>
          <p:nvPr>
            <p:ph type="title"/>
          </p:nvPr>
        </p:nvSpPr>
        <p:spPr/>
        <p:txBody>
          <a:bodyPr>
            <a:normAutofit fontScale="90000"/>
          </a:bodyPr>
          <a:lstStyle/>
          <a:p>
            <a:r>
              <a:rPr lang="en-US" dirty="0"/>
              <a:t>Algorithms </a:t>
            </a:r>
            <a:endParaRPr lang="en-IN" dirty="0"/>
          </a:p>
        </p:txBody>
      </p:sp>
    </p:spTree>
    <p:extLst>
      <p:ext uri="{BB962C8B-B14F-4D97-AF65-F5344CB8AC3E}">
        <p14:creationId xmlns:p14="http://schemas.microsoft.com/office/powerpoint/2010/main" val="1922899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DDE5E60-184F-C507-B5E5-4A62823DBCD9}"/>
              </a:ext>
            </a:extLst>
          </p:cNvPr>
          <p:cNvSpPr>
            <a:spLocks noGrp="1"/>
          </p:cNvSpPr>
          <p:nvPr>
            <p:ph idx="1"/>
          </p:nvPr>
        </p:nvSpPr>
        <p:spPr>
          <a:xfrm>
            <a:off x="571499" y="2015797"/>
            <a:ext cx="10515600" cy="2291744"/>
          </a:xfrm>
        </p:spPr>
        <p:txBody>
          <a:bodyPr/>
          <a:lstStyle/>
          <a:p>
            <a:r>
              <a:rPr lang="en-US" dirty="0"/>
              <a:t>Identifying the Attributes of the dataset</a:t>
            </a:r>
          </a:p>
          <a:p>
            <a:r>
              <a:rPr lang="en-US" dirty="0"/>
              <a:t>Creating the dataset</a:t>
            </a:r>
            <a:endParaRPr lang="en-IN" dirty="0"/>
          </a:p>
        </p:txBody>
      </p:sp>
      <p:sp>
        <p:nvSpPr>
          <p:cNvPr id="3" name="Title 2">
            <a:extLst>
              <a:ext uri="{FF2B5EF4-FFF2-40B4-BE49-F238E27FC236}">
                <a16:creationId xmlns:a16="http://schemas.microsoft.com/office/drawing/2014/main" id="{AE24266F-EC5D-621B-8760-C5ECACFA7DD5}"/>
              </a:ext>
            </a:extLst>
          </p:cNvPr>
          <p:cNvSpPr>
            <a:spLocks noGrp="1"/>
          </p:cNvSpPr>
          <p:nvPr>
            <p:ph type="title"/>
          </p:nvPr>
        </p:nvSpPr>
        <p:spPr>
          <a:xfrm>
            <a:off x="571499" y="958261"/>
            <a:ext cx="10515600" cy="421441"/>
          </a:xfrm>
        </p:spPr>
        <p:txBody>
          <a:bodyPr>
            <a:normAutofit fontScale="90000"/>
          </a:bodyPr>
          <a:lstStyle/>
          <a:p>
            <a:r>
              <a:rPr lang="en-US" dirty="0"/>
              <a:t>Current status</a:t>
            </a:r>
            <a:endParaRPr lang="en-IN" dirty="0"/>
          </a:p>
        </p:txBody>
      </p:sp>
    </p:spTree>
    <p:extLst>
      <p:ext uri="{BB962C8B-B14F-4D97-AF65-F5344CB8AC3E}">
        <p14:creationId xmlns:p14="http://schemas.microsoft.com/office/powerpoint/2010/main" val="2753574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80D22F-8881-378B-D731-088B85AF04A2}"/>
              </a:ext>
            </a:extLst>
          </p:cNvPr>
          <p:cNvSpPr>
            <a:spLocks noGrp="1"/>
          </p:cNvSpPr>
          <p:nvPr>
            <p:ph idx="1"/>
          </p:nvPr>
        </p:nvSpPr>
        <p:spPr>
          <a:xfrm>
            <a:off x="571499" y="1379303"/>
            <a:ext cx="10515600" cy="4908082"/>
          </a:xfrm>
        </p:spPr>
        <p:txBody>
          <a:bodyPr>
            <a:noAutofit/>
          </a:bodyPr>
          <a:lstStyle/>
          <a:p>
            <a:pPr algn="just"/>
            <a:r>
              <a:rPr lang="en-US" sz="2100" dirty="0">
                <a:latin typeface="Times New Roman" panose="02020603050405020304" pitchFamily="18" charset="0"/>
                <a:cs typeface="Times New Roman" panose="02020603050405020304" pitchFamily="18" charset="0"/>
              </a:rPr>
              <a:t>A. R. Kurup and G. P. Sajeev, “Task recommendation in Reward-Based crowdsourcing systems,” in Fifth International Symposium on Women in Computing and Informatics (WCI-2017), Manipal, Mangalore, India, Sep. 2017, pp. 1511–1518.</a:t>
            </a:r>
          </a:p>
          <a:p>
            <a:pPr algn="just"/>
            <a:r>
              <a:rPr lang="en-IN" sz="2100" dirty="0" err="1">
                <a:latin typeface="Times New Roman" panose="02020603050405020304" pitchFamily="18" charset="0"/>
                <a:cs typeface="Times New Roman" panose="02020603050405020304" pitchFamily="18" charset="0"/>
              </a:rPr>
              <a:t>Ayswarya</a:t>
            </a:r>
            <a:r>
              <a:rPr lang="en-IN" sz="2100" dirty="0">
                <a:latin typeface="Times New Roman" panose="02020603050405020304" pitchFamily="18" charset="0"/>
                <a:cs typeface="Times New Roman" panose="02020603050405020304" pitchFamily="18" charset="0"/>
              </a:rPr>
              <a:t> R Kurup and G P Sajeev, “</a:t>
            </a:r>
            <a:r>
              <a:rPr lang="en-US" sz="2100" dirty="0">
                <a:latin typeface="Times New Roman" panose="02020603050405020304" pitchFamily="18" charset="0"/>
                <a:cs typeface="Times New Roman" panose="02020603050405020304" pitchFamily="18" charset="0"/>
              </a:rPr>
              <a:t>Task Personalization for In expertise Workers in Incentive Based Crowdsourcing Platforms, </a:t>
            </a:r>
            <a:r>
              <a:rPr lang="en-IN" sz="2100" dirty="0">
                <a:latin typeface="Times New Roman" panose="02020603050405020304" pitchFamily="18" charset="0"/>
                <a:cs typeface="Times New Roman" panose="02020603050405020304" pitchFamily="18" charset="0"/>
              </a:rPr>
              <a:t>” in </a:t>
            </a:r>
            <a:r>
              <a:rPr lang="en-US" sz="2100" dirty="0">
                <a:latin typeface="Times New Roman" panose="02020603050405020304" pitchFamily="18" charset="0"/>
                <a:cs typeface="Times New Roman" panose="02020603050405020304" pitchFamily="18" charset="0"/>
              </a:rPr>
              <a:t>2018 International Conference on Advances in Computing, Communications and Informatics (ICACCI), Bangalore, India, Sep. 2018.</a:t>
            </a:r>
          </a:p>
          <a:p>
            <a:pPr algn="just"/>
            <a:r>
              <a:rPr lang="en-US" sz="2100" dirty="0">
                <a:latin typeface="Times New Roman" panose="02020603050405020304" pitchFamily="18" charset="0"/>
                <a:cs typeface="Times New Roman" panose="02020603050405020304" pitchFamily="18" charset="0"/>
              </a:rPr>
              <a:t>K. Li, J. Xiao, Y. Wang, and Q. Wang, “Analysis of the key factors for software quality in crowdsourcing development: An empirical study on top coder. com,” in Computer Software and Applications Conference (COMPSAC), 2013 IEEE 37th Annual. IEEE, 2013, pp. 812–817.</a:t>
            </a:r>
          </a:p>
          <a:p>
            <a:pPr algn="just"/>
            <a:r>
              <a:rPr lang="en-US" sz="2100" dirty="0">
                <a:latin typeface="Times New Roman" panose="02020603050405020304" pitchFamily="18" charset="0"/>
                <a:cs typeface="Times New Roman" panose="02020603050405020304" pitchFamily="18" charset="0"/>
              </a:rPr>
              <a:t>A. R. Kurup and G. P. Sajeev, ‘‘A task recommendation scheme for crowdsourcing based on expertise estimation,’’ Electron. Commerce Res. Appl., vol. 41, May 2020, Art. no. 100946</a:t>
            </a:r>
          </a:p>
        </p:txBody>
      </p:sp>
      <p:sp>
        <p:nvSpPr>
          <p:cNvPr id="3" name="Title 2">
            <a:extLst>
              <a:ext uri="{FF2B5EF4-FFF2-40B4-BE49-F238E27FC236}">
                <a16:creationId xmlns:a16="http://schemas.microsoft.com/office/drawing/2014/main" id="{AEEEEF86-278A-9475-5530-05B891D50F4E}"/>
              </a:ext>
            </a:extLst>
          </p:cNvPr>
          <p:cNvSpPr>
            <a:spLocks noGrp="1"/>
          </p:cNvSpPr>
          <p:nvPr>
            <p:ph type="title"/>
          </p:nvPr>
        </p:nvSpPr>
        <p:spPr>
          <a:xfrm>
            <a:off x="454957" y="570615"/>
            <a:ext cx="10515600" cy="421441"/>
          </a:xfrm>
        </p:spPr>
        <p:txBody>
          <a:bodyPr>
            <a:normAutofit fontScale="90000"/>
          </a:bodyPr>
          <a:lstStyle/>
          <a:p>
            <a:r>
              <a:rPr lang="en-US" dirty="0"/>
              <a:t>References</a:t>
            </a:r>
            <a:endParaRPr lang="en-IN" dirty="0"/>
          </a:p>
        </p:txBody>
      </p:sp>
    </p:spTree>
    <p:extLst>
      <p:ext uri="{BB962C8B-B14F-4D97-AF65-F5344CB8AC3E}">
        <p14:creationId xmlns:p14="http://schemas.microsoft.com/office/powerpoint/2010/main" val="40584613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F3CA20-833D-DEF8-E939-A15764AF3CDB}"/>
              </a:ext>
            </a:extLst>
          </p:cNvPr>
          <p:cNvSpPr>
            <a:spLocks noGrp="1"/>
          </p:cNvSpPr>
          <p:nvPr>
            <p:ph type="title"/>
          </p:nvPr>
        </p:nvSpPr>
        <p:spPr/>
        <p:txBody>
          <a:bodyPr/>
          <a:lstStyle/>
          <a:p>
            <a:r>
              <a:rPr lang="en-US" dirty="0"/>
              <a:t>Thank You </a:t>
            </a:r>
            <a:endParaRPr lang="en-IN" dirty="0"/>
          </a:p>
        </p:txBody>
      </p:sp>
    </p:spTree>
    <p:extLst>
      <p:ext uri="{BB962C8B-B14F-4D97-AF65-F5344CB8AC3E}">
        <p14:creationId xmlns:p14="http://schemas.microsoft.com/office/powerpoint/2010/main" val="2252013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A6CCA71-8852-C51B-0B11-A7AB22D9A923}"/>
              </a:ext>
            </a:extLst>
          </p:cNvPr>
          <p:cNvSpPr>
            <a:spLocks noGrp="1"/>
          </p:cNvSpPr>
          <p:nvPr>
            <p:ph type="title"/>
          </p:nvPr>
        </p:nvSpPr>
        <p:spPr>
          <a:xfrm>
            <a:off x="571498" y="608115"/>
            <a:ext cx="10515600" cy="421441"/>
          </a:xfrm>
        </p:spPr>
        <p:txBody>
          <a:bodyPr>
            <a:normAutofit fontScale="90000"/>
          </a:bodyPr>
          <a:lstStyle/>
          <a:p>
            <a:r>
              <a:rPr lang="en-US" dirty="0"/>
              <a:t>Introduction</a:t>
            </a:r>
            <a:endParaRPr lang="en-IN" dirty="0"/>
          </a:p>
        </p:txBody>
      </p:sp>
      <p:sp>
        <p:nvSpPr>
          <p:cNvPr id="9" name="Content Placeholder 8">
            <a:extLst>
              <a:ext uri="{FF2B5EF4-FFF2-40B4-BE49-F238E27FC236}">
                <a16:creationId xmlns:a16="http://schemas.microsoft.com/office/drawing/2014/main" id="{081AFE66-B1D3-9ED9-5540-26F2CC84C580}"/>
              </a:ext>
            </a:extLst>
          </p:cNvPr>
          <p:cNvSpPr>
            <a:spLocks noGrp="1"/>
          </p:cNvSpPr>
          <p:nvPr>
            <p:ph idx="1"/>
          </p:nvPr>
        </p:nvSpPr>
        <p:spPr>
          <a:xfrm>
            <a:off x="571498" y="904050"/>
            <a:ext cx="11118477" cy="4908082"/>
          </a:xfrm>
        </p:spPr>
        <p:txBody>
          <a:bodyPr>
            <a:normAutofit/>
          </a:bodyPr>
          <a:lstStyle/>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	This project aims to tackle the challenges of task allocation in crowdsourcing platforms, ensuring efficient assignment of tasks to workers based on their skills and task difficulty. Efficient task assignment is paramount for productivity and growth. </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	The problem is significant due to the increasing popularity of crowdsourcing platforms. We will be delivering a fostering mentorship mapping. Our approach will match tasks with the right individuals, ensuring optimal workforce utilization and task completion. </a:t>
            </a:r>
          </a:p>
        </p:txBody>
      </p:sp>
    </p:spTree>
    <p:extLst>
      <p:ext uri="{BB962C8B-B14F-4D97-AF65-F5344CB8AC3E}">
        <p14:creationId xmlns:p14="http://schemas.microsoft.com/office/powerpoint/2010/main" val="58330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5EEB98-0F7D-D15C-C70A-97892B568707}"/>
              </a:ext>
            </a:extLst>
          </p:cNvPr>
          <p:cNvSpPr>
            <a:spLocks noGrp="1"/>
          </p:cNvSpPr>
          <p:nvPr>
            <p:ph type="title"/>
          </p:nvPr>
        </p:nvSpPr>
        <p:spPr>
          <a:xfrm>
            <a:off x="571499" y="608115"/>
            <a:ext cx="10515600" cy="421441"/>
          </a:xfrm>
        </p:spPr>
        <p:txBody>
          <a:bodyPr>
            <a:normAutofit fontScale="90000"/>
          </a:bodyPr>
          <a:lstStyle/>
          <a:p>
            <a:r>
              <a:rPr lang="en-US" dirty="0"/>
              <a:t>Motivation</a:t>
            </a:r>
            <a:endParaRPr lang="en-IN" dirty="0"/>
          </a:p>
        </p:txBody>
      </p:sp>
      <p:sp>
        <p:nvSpPr>
          <p:cNvPr id="9" name="Content Placeholder 8">
            <a:extLst>
              <a:ext uri="{FF2B5EF4-FFF2-40B4-BE49-F238E27FC236}">
                <a16:creationId xmlns:a16="http://schemas.microsoft.com/office/drawing/2014/main" id="{F1E7CC91-1BFE-77A2-D1EF-F14FD1D7C434}"/>
              </a:ext>
            </a:extLst>
          </p:cNvPr>
          <p:cNvSpPr>
            <a:spLocks noGrp="1"/>
          </p:cNvSpPr>
          <p:nvPr>
            <p:ph idx="1"/>
          </p:nvPr>
        </p:nvSpPr>
        <p:spPr>
          <a:xfrm>
            <a:off x="571499" y="1029556"/>
            <a:ext cx="10515600" cy="4908082"/>
          </a:xfrm>
        </p:spPr>
        <p:txBody>
          <a:bodyPr>
            <a:normAutofit/>
          </a:bodyPr>
          <a:lstStyle/>
          <a:p>
            <a:pPr marL="0" indent="0" algn="just">
              <a:buNone/>
            </a:pPr>
            <a:endParaRPr lang="en-US" sz="2700" dirty="0">
              <a:latin typeface="Times New Roman" panose="02020603050405020304" pitchFamily="18" charset="0"/>
              <a:cs typeface="Times New Roman" panose="02020603050405020304" pitchFamily="18" charset="0"/>
            </a:endParaRPr>
          </a:p>
          <a:p>
            <a:pPr marL="0" indent="0" algn="just">
              <a:buNone/>
            </a:pPr>
            <a:r>
              <a:rPr lang="en-US" sz="2700" dirty="0">
                <a:latin typeface="Times New Roman" panose="02020603050405020304" pitchFamily="18" charset="0"/>
                <a:cs typeface="Times New Roman" panose="02020603050405020304" pitchFamily="18" charset="0"/>
              </a:rPr>
              <a:t>	</a:t>
            </a:r>
          </a:p>
          <a:p>
            <a:pPr marL="0" indent="0" algn="just">
              <a:buNone/>
            </a:pPr>
            <a:endParaRPr lang="en-US" sz="2700" dirty="0">
              <a:latin typeface="Times New Roman" panose="02020603050405020304" pitchFamily="18" charset="0"/>
              <a:cs typeface="Times New Roman" panose="02020603050405020304" pitchFamily="18" charset="0"/>
            </a:endParaRPr>
          </a:p>
          <a:p>
            <a:pPr marL="0" indent="0" algn="just">
              <a:buNone/>
            </a:pPr>
            <a:r>
              <a:rPr lang="en-US" sz="2700" dirty="0">
                <a:latin typeface="Times New Roman" panose="02020603050405020304" pitchFamily="18" charset="0"/>
                <a:cs typeface="Times New Roman" panose="02020603050405020304" pitchFamily="18" charset="0"/>
              </a:rPr>
              <a:t>	The motivation lies in enhancing platform efficiency, client satisfaction, and freelancer success. Persisting challenges include designing an accurate task allocation algorithm. And the need to improve efficiency and quality by reducing task allocation errors and preventing task failures. </a:t>
            </a:r>
            <a:endParaRPr lang="en-IN" sz="2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6782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5697CAA-920D-27FA-2389-90BC3C505464}"/>
              </a:ext>
            </a:extLst>
          </p:cNvPr>
          <p:cNvSpPr>
            <a:spLocks noGrp="1"/>
          </p:cNvSpPr>
          <p:nvPr>
            <p:ph idx="1"/>
          </p:nvPr>
        </p:nvSpPr>
        <p:spPr>
          <a:xfrm>
            <a:off x="571498" y="1137256"/>
            <a:ext cx="11315701" cy="4933760"/>
          </a:xfrm>
        </p:spPr>
        <p:txBody>
          <a:bodyPr vert="horz" lIns="91440" tIns="45720" rIns="91440" bIns="45720" rtlCol="0" anchor="t">
            <a:normAutofit/>
          </a:bodyPr>
          <a:lstStyle/>
          <a:p>
            <a:pPr marL="0" indent="0">
              <a:buNone/>
            </a:pPr>
            <a:endParaRPr lang="en-GB" dirty="0"/>
          </a:p>
          <a:p>
            <a:pPr marL="0" indent="0">
              <a:buNone/>
            </a:pPr>
            <a:endParaRPr lang="en-GB" dirty="0"/>
          </a:p>
          <a:p>
            <a:pPr marL="0" indent="0">
              <a:buNone/>
            </a:pPr>
            <a:endParaRPr lang="en-GB" dirty="0"/>
          </a:p>
          <a:p>
            <a:pPr marL="0" indent="0">
              <a:buNone/>
            </a:pPr>
            <a:endParaRPr lang="en-GB" dirty="0"/>
          </a:p>
        </p:txBody>
      </p:sp>
      <p:sp>
        <p:nvSpPr>
          <p:cNvPr id="3" name="Title 2">
            <a:extLst>
              <a:ext uri="{FF2B5EF4-FFF2-40B4-BE49-F238E27FC236}">
                <a16:creationId xmlns:a16="http://schemas.microsoft.com/office/drawing/2014/main" id="{771BB9B5-4E4C-C5FF-36B7-632BDFB2A24E}"/>
              </a:ext>
            </a:extLst>
          </p:cNvPr>
          <p:cNvSpPr>
            <a:spLocks noGrp="1"/>
          </p:cNvSpPr>
          <p:nvPr>
            <p:ph type="title"/>
          </p:nvPr>
        </p:nvSpPr>
        <p:spPr>
          <a:xfrm>
            <a:off x="437028" y="639354"/>
            <a:ext cx="10515600" cy="421441"/>
          </a:xfrm>
        </p:spPr>
        <p:txBody>
          <a:bodyPr>
            <a:normAutofit fontScale="90000"/>
          </a:bodyPr>
          <a:lstStyle/>
          <a:p>
            <a:r>
              <a:rPr lang="en-US" dirty="0">
                <a:latin typeface="Georgia"/>
              </a:rPr>
              <a:t>Background Study/Related Work</a:t>
            </a:r>
            <a:endParaRPr lang="en-GB" dirty="0">
              <a:latin typeface="Georgia"/>
            </a:endParaRPr>
          </a:p>
          <a:p>
            <a:endParaRPr lang="en-GB" dirty="0"/>
          </a:p>
        </p:txBody>
      </p:sp>
      <p:graphicFrame>
        <p:nvGraphicFramePr>
          <p:cNvPr id="4" name="Table 3">
            <a:extLst>
              <a:ext uri="{FF2B5EF4-FFF2-40B4-BE49-F238E27FC236}">
                <a16:creationId xmlns:a16="http://schemas.microsoft.com/office/drawing/2014/main" id="{DF8970E5-DC4B-BE23-4EE6-33DE1A9CCD39}"/>
              </a:ext>
            </a:extLst>
          </p:cNvPr>
          <p:cNvGraphicFramePr>
            <a:graphicFrameLocks noGrp="1"/>
          </p:cNvGraphicFramePr>
          <p:nvPr>
            <p:extLst>
              <p:ext uri="{D42A27DB-BD31-4B8C-83A1-F6EECF244321}">
                <p14:modId xmlns:p14="http://schemas.microsoft.com/office/powerpoint/2010/main" val="4294722921"/>
              </p:ext>
            </p:extLst>
          </p:nvPr>
        </p:nvGraphicFramePr>
        <p:xfrm>
          <a:off x="699540" y="1647150"/>
          <a:ext cx="10792920" cy="3913972"/>
        </p:xfrm>
        <a:graphic>
          <a:graphicData uri="http://schemas.openxmlformats.org/drawingml/2006/table">
            <a:tbl>
              <a:tblPr/>
              <a:tblGrid>
                <a:gridCol w="1989872">
                  <a:extLst>
                    <a:ext uri="{9D8B030D-6E8A-4147-A177-3AD203B41FA5}">
                      <a16:colId xmlns:a16="http://schemas.microsoft.com/office/drawing/2014/main" val="1337618479"/>
                    </a:ext>
                  </a:extLst>
                </a:gridCol>
                <a:gridCol w="2327296">
                  <a:extLst>
                    <a:ext uri="{9D8B030D-6E8A-4147-A177-3AD203B41FA5}">
                      <a16:colId xmlns:a16="http://schemas.microsoft.com/office/drawing/2014/main" val="2786992942"/>
                    </a:ext>
                  </a:extLst>
                </a:gridCol>
                <a:gridCol w="2158584">
                  <a:extLst>
                    <a:ext uri="{9D8B030D-6E8A-4147-A177-3AD203B41FA5}">
                      <a16:colId xmlns:a16="http://schemas.microsoft.com/office/drawing/2014/main" val="3853498532"/>
                    </a:ext>
                  </a:extLst>
                </a:gridCol>
                <a:gridCol w="2158584">
                  <a:extLst>
                    <a:ext uri="{9D8B030D-6E8A-4147-A177-3AD203B41FA5}">
                      <a16:colId xmlns:a16="http://schemas.microsoft.com/office/drawing/2014/main" val="2150754490"/>
                    </a:ext>
                  </a:extLst>
                </a:gridCol>
                <a:gridCol w="2158584">
                  <a:extLst>
                    <a:ext uri="{9D8B030D-6E8A-4147-A177-3AD203B41FA5}">
                      <a16:colId xmlns:a16="http://schemas.microsoft.com/office/drawing/2014/main" val="2118826406"/>
                    </a:ext>
                  </a:extLst>
                </a:gridCol>
              </a:tblGrid>
              <a:tr h="561172">
                <a:tc>
                  <a:txBody>
                    <a:bodyPr/>
                    <a:lstStyle/>
                    <a:p>
                      <a:pPr fontAlgn="ctr"/>
                      <a:endParaRPr lang="en-IN" sz="1600" dirty="0">
                        <a:effectLst/>
                        <a:latin typeface="Times New Roman" panose="02020603050405020304" pitchFamily="18" charset="0"/>
                        <a:cs typeface="Times New Roman" panose="02020603050405020304" pitchFamily="18" charset="0"/>
                      </a:endParaRPr>
                    </a:p>
                    <a:p>
                      <a:pPr algn="l" rtl="0" fontAlgn="base"/>
                      <a:r>
                        <a:rPr lang="en-IN" sz="1600" b="0" i="0" dirty="0">
                          <a:effectLst/>
                          <a:latin typeface="Times New Roman" panose="02020603050405020304" pitchFamily="18" charset="0"/>
                          <a:cs typeface="Times New Roman" panose="02020603050405020304" pitchFamily="18" charset="0"/>
                        </a:rPr>
                        <a:t>Title &amp;year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IN" sz="1600" dirty="0">
                        <a:effectLst/>
                        <a:latin typeface="Times New Roman" panose="02020603050405020304" pitchFamily="18" charset="0"/>
                        <a:cs typeface="Times New Roman" panose="02020603050405020304" pitchFamily="18" charset="0"/>
                      </a:endParaRPr>
                    </a:p>
                    <a:p>
                      <a:pPr algn="l" rtl="0" fontAlgn="base"/>
                      <a:r>
                        <a:rPr lang="en-IN" sz="1600" b="0" i="0" dirty="0">
                          <a:effectLst/>
                          <a:latin typeface="Times New Roman" panose="02020603050405020304" pitchFamily="18" charset="0"/>
                          <a:cs typeface="Times New Roman" panose="02020603050405020304" pitchFamily="18" charset="0"/>
                        </a:rPr>
                        <a:t>Problem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IN" sz="1600" dirty="0">
                        <a:effectLst/>
                        <a:latin typeface="Times New Roman" panose="02020603050405020304" pitchFamily="18" charset="0"/>
                        <a:cs typeface="Times New Roman" panose="02020603050405020304" pitchFamily="18" charset="0"/>
                      </a:endParaRPr>
                    </a:p>
                    <a:p>
                      <a:pPr algn="l" rtl="0" fontAlgn="base"/>
                      <a:r>
                        <a:rPr lang="en-IN" sz="1600" b="0" i="0" dirty="0">
                          <a:effectLst/>
                          <a:latin typeface="Times New Roman" panose="02020603050405020304" pitchFamily="18" charset="0"/>
                          <a:cs typeface="Times New Roman" panose="02020603050405020304" pitchFamily="18" charset="0"/>
                        </a:rPr>
                        <a:t>Contributions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IN" sz="1600" dirty="0">
                        <a:effectLst/>
                        <a:latin typeface="Times New Roman" panose="02020603050405020304" pitchFamily="18" charset="0"/>
                        <a:cs typeface="Times New Roman" panose="02020603050405020304" pitchFamily="18" charset="0"/>
                      </a:endParaRPr>
                    </a:p>
                    <a:p>
                      <a:pPr algn="l" rtl="0" fontAlgn="base"/>
                      <a:r>
                        <a:rPr lang="en-IN" sz="1600" b="0" i="0" dirty="0">
                          <a:effectLst/>
                          <a:latin typeface="Times New Roman" panose="02020603050405020304" pitchFamily="18" charset="0"/>
                          <a:cs typeface="Times New Roman" panose="02020603050405020304" pitchFamily="18" charset="0"/>
                        </a:rPr>
                        <a:t>Limitations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IN" sz="1600" dirty="0">
                        <a:effectLst/>
                        <a:latin typeface="Times New Roman" panose="02020603050405020304" pitchFamily="18" charset="0"/>
                        <a:cs typeface="Times New Roman" panose="02020603050405020304" pitchFamily="18" charset="0"/>
                      </a:endParaRPr>
                    </a:p>
                    <a:p>
                      <a:pPr algn="l" rtl="0" fontAlgn="base"/>
                      <a:r>
                        <a:rPr lang="en-IN" sz="1600" b="0" i="0" dirty="0">
                          <a:effectLst/>
                          <a:latin typeface="Times New Roman" panose="02020603050405020304" pitchFamily="18" charset="0"/>
                          <a:cs typeface="Times New Roman" panose="02020603050405020304" pitchFamily="18" charset="0"/>
                        </a:rPr>
                        <a:t>Open problems/Future work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697066"/>
                  </a:ext>
                </a:extLst>
              </a:tr>
              <a:tr h="561172">
                <a:tc>
                  <a:txBody>
                    <a:bodyPr/>
                    <a:lstStyle/>
                    <a:p>
                      <a:pPr algn="l" rtl="0" fontAlgn="base"/>
                      <a:r>
                        <a:rPr lang="en-US" sz="1600" dirty="0">
                          <a:latin typeface="Times New Roman" panose="02020603050405020304" pitchFamily="18" charset="0"/>
                          <a:cs typeface="Times New Roman" panose="02020603050405020304" pitchFamily="18" charset="0"/>
                        </a:rPr>
                        <a:t>Task Personalization for In expertise Workers in Incentive Based Crowdsourcing Platforms</a:t>
                      </a:r>
                    </a:p>
                    <a:p>
                      <a:pPr algn="l" rtl="0" fontAlgn="base"/>
                      <a:endParaRPr lang="en-US" sz="1600" dirty="0">
                        <a:latin typeface="Times New Roman" panose="02020603050405020304" pitchFamily="18" charset="0"/>
                        <a:cs typeface="Times New Roman" panose="02020603050405020304" pitchFamily="18" charset="0"/>
                      </a:endParaRPr>
                    </a:p>
                    <a:p>
                      <a:pPr algn="l" rtl="0" fontAlgn="base"/>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Ayswarya</a:t>
                      </a:r>
                      <a:r>
                        <a:rPr lang="en-US" sz="1600" dirty="0">
                          <a:latin typeface="Times New Roman" panose="02020603050405020304" pitchFamily="18" charset="0"/>
                          <a:cs typeface="Times New Roman" panose="02020603050405020304" pitchFamily="18" charset="0"/>
                        </a:rPr>
                        <a:t> R </a:t>
                      </a:r>
                      <a:r>
                        <a:rPr lang="en-US" sz="1600" dirty="0" err="1">
                          <a:latin typeface="Times New Roman" panose="02020603050405020304" pitchFamily="18" charset="0"/>
                          <a:cs typeface="Times New Roman" panose="02020603050405020304" pitchFamily="18" charset="0"/>
                        </a:rPr>
                        <a:t>Kurup,G</a:t>
                      </a:r>
                      <a:r>
                        <a:rPr lang="en-US" sz="1600" dirty="0">
                          <a:latin typeface="Times New Roman" panose="02020603050405020304" pitchFamily="18" charset="0"/>
                          <a:cs typeface="Times New Roman" panose="02020603050405020304" pitchFamily="18" charset="0"/>
                        </a:rPr>
                        <a:t> P Sajeev; Dept of Computer Science 2023)</a:t>
                      </a:r>
                      <a:endParaRPr lang="en-IN" sz="1600" b="0" i="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ase"/>
                      <a:r>
                        <a:rPr lang="en-US" sz="1600" dirty="0">
                          <a:latin typeface="Times New Roman" panose="02020603050405020304" pitchFamily="18" charset="0"/>
                          <a:cs typeface="Times New Roman" panose="02020603050405020304" pitchFamily="18" charset="0"/>
                        </a:rPr>
                        <a:t>The paper presents a task recommendation model for inexpert workers in crowdsourcing, but it needs further exploration to handle multiple skills and enhance the recommendation accuracy.</a:t>
                      </a:r>
                      <a:endParaRPr lang="en-IN" sz="1600" b="0" i="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ase"/>
                      <a:r>
                        <a:rPr lang="en-US" sz="1600" dirty="0">
                          <a:latin typeface="Times New Roman" panose="02020603050405020304" pitchFamily="18" charset="0"/>
                          <a:cs typeface="Times New Roman" panose="02020603050405020304" pitchFamily="18" charset="0"/>
                        </a:rPr>
                        <a:t>The paper proposes a task recommendation model for inexpert and new workers in crowdsourcing systems, using skill taxonomy and participation probability of expert workers.</a:t>
                      </a:r>
                      <a:endParaRPr lang="en-IN" sz="1600" b="0" i="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just" rtl="0" fontAlgn="base">
                        <a:buFont typeface="Arial" panose="020B0604020202020204" pitchFamily="34" charset="0"/>
                        <a:buNone/>
                      </a:pPr>
                      <a:r>
                        <a:rPr lang="en-US" sz="1600" dirty="0">
                          <a:latin typeface="Times New Roman" panose="02020603050405020304" pitchFamily="18" charset="0"/>
                          <a:cs typeface="Times New Roman" panose="02020603050405020304" pitchFamily="18" charset="0"/>
                        </a:rPr>
                        <a:t>This Model's limitation: Assessing workers and tasks with single skills may overlook real-world complexity.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ase"/>
                      <a:r>
                        <a:rPr lang="en-US" sz="1600" dirty="0">
                          <a:latin typeface="Times New Roman" panose="02020603050405020304" pitchFamily="18" charset="0"/>
                          <a:cs typeface="Times New Roman" panose="02020603050405020304" pitchFamily="18" charset="0"/>
                        </a:rPr>
                        <a:t>Future work includes extending the model to handle multiple skills, improving the recommendation accuracy, and exploring more complex recommendation algorithms.</a:t>
                      </a:r>
                      <a:endParaRPr lang="en-IN" sz="1600" b="0" i="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12362805"/>
                  </a:ext>
                </a:extLst>
              </a:tr>
              <a:tr h="561172">
                <a:tc>
                  <a:txBody>
                    <a:bodyPr/>
                    <a:lstStyle/>
                    <a:p>
                      <a:pPr fontAlgn="ctr"/>
                      <a:endParaRPr lang="en-IN">
                        <a:effectLst/>
                      </a:endParaRPr>
                    </a:p>
                    <a:p>
                      <a:pPr algn="l" rtl="0" fontAlgn="base"/>
                      <a:r>
                        <a:rPr lang="en-IN" sz="1200" b="0" i="0">
                          <a:effectLst/>
                          <a:latin typeface="Times New Roman" panose="02020603050405020304" pitchFamily="18" charset="0"/>
                        </a:rPr>
                        <a:t>  </a:t>
                      </a:r>
                      <a:endParaRPr lang="en-IN" b="0" i="0">
                        <a:effectLst/>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fontAlgn="ctr"/>
                      <a:endParaRPr lang="en-IN" dirty="0">
                        <a:effectLst/>
                      </a:endParaRPr>
                    </a:p>
                    <a:p>
                      <a:pPr algn="l" rtl="0" fontAlgn="base"/>
                      <a:r>
                        <a:rPr lang="en-IN" sz="1200" b="0" i="0" dirty="0">
                          <a:effectLst/>
                          <a:latin typeface="Times New Roman" panose="02020603050405020304" pitchFamily="18" charset="0"/>
                        </a:rPr>
                        <a:t>  </a:t>
                      </a:r>
                      <a:endParaRPr lang="en-IN" b="0" i="0" dirty="0">
                        <a:effectLst/>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fontAlgn="ctr"/>
                      <a:endParaRPr lang="en-IN" dirty="0">
                        <a:effectLst/>
                      </a:endParaRPr>
                    </a:p>
                    <a:p>
                      <a:pPr algn="l" rtl="0" fontAlgn="base"/>
                      <a:r>
                        <a:rPr lang="en-IN" sz="1200" b="0" i="0" dirty="0">
                          <a:effectLst/>
                          <a:latin typeface="Times New Roman" panose="02020603050405020304" pitchFamily="18" charset="0"/>
                        </a:rPr>
                        <a:t>  </a:t>
                      </a:r>
                      <a:endParaRPr lang="en-IN" b="0" i="0" dirty="0">
                        <a:effectLst/>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fontAlgn="ctr"/>
                      <a:endParaRPr lang="en-IN" dirty="0">
                        <a:effectLst/>
                      </a:endParaRPr>
                    </a:p>
                    <a:p>
                      <a:pPr algn="l" rtl="0" fontAlgn="base"/>
                      <a:r>
                        <a:rPr lang="en-IN" sz="1200" b="0" i="0" dirty="0">
                          <a:effectLst/>
                          <a:latin typeface="Times New Roman" panose="02020603050405020304" pitchFamily="18" charset="0"/>
                        </a:rPr>
                        <a:t>  </a:t>
                      </a:r>
                      <a:endParaRPr lang="en-IN" b="0" i="0" dirty="0">
                        <a:effectLst/>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fontAlgn="ctr"/>
                      <a:endParaRPr lang="en-IN" dirty="0">
                        <a:effectLst/>
                      </a:endParaRPr>
                    </a:p>
                    <a:p>
                      <a:pPr algn="l" rtl="0" fontAlgn="base"/>
                      <a:r>
                        <a:rPr lang="en-IN" sz="1200" b="0" i="0" dirty="0">
                          <a:effectLst/>
                          <a:latin typeface="Times New Roman" panose="02020603050405020304" pitchFamily="18" charset="0"/>
                        </a:rPr>
                        <a:t>  </a:t>
                      </a:r>
                      <a:endParaRPr lang="en-IN" b="0" i="0" dirty="0">
                        <a:effectLst/>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83685751"/>
                  </a:ext>
                </a:extLst>
              </a:tr>
            </a:tbl>
          </a:graphicData>
        </a:graphic>
      </p:graphicFrame>
    </p:spTree>
    <p:extLst>
      <p:ext uri="{BB962C8B-B14F-4D97-AF65-F5344CB8AC3E}">
        <p14:creationId xmlns:p14="http://schemas.microsoft.com/office/powerpoint/2010/main" val="1466174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5697CAA-920D-27FA-2389-90BC3C505464}"/>
              </a:ext>
            </a:extLst>
          </p:cNvPr>
          <p:cNvSpPr>
            <a:spLocks noGrp="1"/>
          </p:cNvSpPr>
          <p:nvPr>
            <p:ph idx="1"/>
          </p:nvPr>
        </p:nvSpPr>
        <p:spPr>
          <a:xfrm>
            <a:off x="571498" y="1137256"/>
            <a:ext cx="11315701" cy="4933760"/>
          </a:xfrm>
        </p:spPr>
        <p:txBody>
          <a:bodyPr vert="horz" lIns="91440" tIns="45720" rIns="91440" bIns="45720" rtlCol="0" anchor="t">
            <a:normAutofit/>
          </a:bodyPr>
          <a:lstStyle/>
          <a:p>
            <a:pPr marL="0" indent="0">
              <a:buNone/>
            </a:pPr>
            <a:endParaRPr lang="en-GB" dirty="0"/>
          </a:p>
          <a:p>
            <a:pPr marL="0" indent="0">
              <a:buNone/>
            </a:pPr>
            <a:endParaRPr lang="en-GB" dirty="0"/>
          </a:p>
          <a:p>
            <a:pPr marL="0" indent="0">
              <a:buNone/>
            </a:pPr>
            <a:endParaRPr lang="en-GB" dirty="0"/>
          </a:p>
          <a:p>
            <a:pPr marL="0" indent="0">
              <a:buNone/>
            </a:pPr>
            <a:endParaRPr lang="en-GB" dirty="0"/>
          </a:p>
        </p:txBody>
      </p:sp>
      <p:sp>
        <p:nvSpPr>
          <p:cNvPr id="3" name="Title 2">
            <a:extLst>
              <a:ext uri="{FF2B5EF4-FFF2-40B4-BE49-F238E27FC236}">
                <a16:creationId xmlns:a16="http://schemas.microsoft.com/office/drawing/2014/main" id="{771BB9B5-4E4C-C5FF-36B7-632BDFB2A24E}"/>
              </a:ext>
            </a:extLst>
          </p:cNvPr>
          <p:cNvSpPr>
            <a:spLocks noGrp="1"/>
          </p:cNvSpPr>
          <p:nvPr>
            <p:ph type="title"/>
          </p:nvPr>
        </p:nvSpPr>
        <p:spPr>
          <a:xfrm>
            <a:off x="437028" y="639354"/>
            <a:ext cx="10515600" cy="421441"/>
          </a:xfrm>
        </p:spPr>
        <p:txBody>
          <a:bodyPr>
            <a:normAutofit fontScale="90000"/>
          </a:bodyPr>
          <a:lstStyle/>
          <a:p>
            <a:r>
              <a:rPr lang="en-US" dirty="0">
                <a:latin typeface="Georgia"/>
              </a:rPr>
              <a:t>Background Study/Related Work</a:t>
            </a:r>
            <a:endParaRPr lang="en-GB" dirty="0">
              <a:latin typeface="Georgia"/>
            </a:endParaRPr>
          </a:p>
          <a:p>
            <a:endParaRPr lang="en-GB" dirty="0"/>
          </a:p>
        </p:txBody>
      </p:sp>
      <p:graphicFrame>
        <p:nvGraphicFramePr>
          <p:cNvPr id="4" name="Table 3">
            <a:extLst>
              <a:ext uri="{FF2B5EF4-FFF2-40B4-BE49-F238E27FC236}">
                <a16:creationId xmlns:a16="http://schemas.microsoft.com/office/drawing/2014/main" id="{DF8970E5-DC4B-BE23-4EE6-33DE1A9CCD39}"/>
              </a:ext>
            </a:extLst>
          </p:cNvPr>
          <p:cNvGraphicFramePr>
            <a:graphicFrameLocks noGrp="1"/>
          </p:cNvGraphicFramePr>
          <p:nvPr>
            <p:extLst>
              <p:ext uri="{D42A27DB-BD31-4B8C-83A1-F6EECF244321}">
                <p14:modId xmlns:p14="http://schemas.microsoft.com/office/powerpoint/2010/main" val="1627673471"/>
              </p:ext>
            </p:extLst>
          </p:nvPr>
        </p:nvGraphicFramePr>
        <p:xfrm>
          <a:off x="571498" y="1285904"/>
          <a:ext cx="11049004" cy="4648200"/>
        </p:xfrm>
        <a:graphic>
          <a:graphicData uri="http://schemas.openxmlformats.org/drawingml/2006/table">
            <a:tbl>
              <a:tblPr/>
              <a:tblGrid>
                <a:gridCol w="1840008">
                  <a:extLst>
                    <a:ext uri="{9D8B030D-6E8A-4147-A177-3AD203B41FA5}">
                      <a16:colId xmlns:a16="http://schemas.microsoft.com/office/drawing/2014/main" val="1337618479"/>
                    </a:ext>
                  </a:extLst>
                </a:gridCol>
                <a:gridCol w="2456329">
                  <a:extLst>
                    <a:ext uri="{9D8B030D-6E8A-4147-A177-3AD203B41FA5}">
                      <a16:colId xmlns:a16="http://schemas.microsoft.com/office/drawing/2014/main" val="2786992942"/>
                    </a:ext>
                  </a:extLst>
                </a:gridCol>
                <a:gridCol w="2333066">
                  <a:extLst>
                    <a:ext uri="{9D8B030D-6E8A-4147-A177-3AD203B41FA5}">
                      <a16:colId xmlns:a16="http://schemas.microsoft.com/office/drawing/2014/main" val="3853498532"/>
                    </a:ext>
                  </a:extLst>
                </a:gridCol>
                <a:gridCol w="2113428">
                  <a:extLst>
                    <a:ext uri="{9D8B030D-6E8A-4147-A177-3AD203B41FA5}">
                      <a16:colId xmlns:a16="http://schemas.microsoft.com/office/drawing/2014/main" val="2150754490"/>
                    </a:ext>
                  </a:extLst>
                </a:gridCol>
                <a:gridCol w="2306173">
                  <a:extLst>
                    <a:ext uri="{9D8B030D-6E8A-4147-A177-3AD203B41FA5}">
                      <a16:colId xmlns:a16="http://schemas.microsoft.com/office/drawing/2014/main" val="2118826406"/>
                    </a:ext>
                  </a:extLst>
                </a:gridCol>
              </a:tblGrid>
              <a:tr h="146984">
                <a:tc>
                  <a:txBody>
                    <a:bodyPr/>
                    <a:lstStyle/>
                    <a:p>
                      <a:pPr fontAlgn="ctr"/>
                      <a:endParaRPr lang="en-IN" sz="1500" dirty="0">
                        <a:effectLst/>
                        <a:latin typeface="Times New Roman" panose="02020603050405020304" pitchFamily="18" charset="0"/>
                        <a:cs typeface="Times New Roman" panose="02020603050405020304" pitchFamily="18" charset="0"/>
                      </a:endParaRPr>
                    </a:p>
                    <a:p>
                      <a:pPr algn="l" rtl="0" fontAlgn="base"/>
                      <a:r>
                        <a:rPr lang="en-IN" sz="1500" b="0" i="0" dirty="0">
                          <a:effectLst/>
                          <a:latin typeface="Times New Roman" panose="02020603050405020304" pitchFamily="18" charset="0"/>
                          <a:cs typeface="Times New Roman" panose="02020603050405020304" pitchFamily="18" charset="0"/>
                        </a:rPr>
                        <a:t>Title &amp;year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IN" sz="1500" dirty="0">
                        <a:effectLst/>
                        <a:latin typeface="Times New Roman" panose="02020603050405020304" pitchFamily="18" charset="0"/>
                        <a:cs typeface="Times New Roman" panose="02020603050405020304" pitchFamily="18" charset="0"/>
                      </a:endParaRPr>
                    </a:p>
                    <a:p>
                      <a:pPr algn="l" rtl="0" fontAlgn="base"/>
                      <a:r>
                        <a:rPr lang="en-IN" sz="1500" b="0" i="0" dirty="0">
                          <a:effectLst/>
                          <a:latin typeface="Times New Roman" panose="02020603050405020304" pitchFamily="18" charset="0"/>
                          <a:cs typeface="Times New Roman" panose="02020603050405020304" pitchFamily="18" charset="0"/>
                        </a:rPr>
                        <a:t>Problem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IN" sz="1500" dirty="0">
                        <a:effectLst/>
                        <a:latin typeface="Times New Roman" panose="02020603050405020304" pitchFamily="18" charset="0"/>
                        <a:cs typeface="Times New Roman" panose="02020603050405020304" pitchFamily="18" charset="0"/>
                      </a:endParaRPr>
                    </a:p>
                    <a:p>
                      <a:pPr algn="l" rtl="0" fontAlgn="base"/>
                      <a:r>
                        <a:rPr lang="en-IN" sz="1500" b="0" i="0" dirty="0">
                          <a:effectLst/>
                          <a:latin typeface="Times New Roman" panose="02020603050405020304" pitchFamily="18" charset="0"/>
                          <a:cs typeface="Times New Roman" panose="02020603050405020304" pitchFamily="18" charset="0"/>
                        </a:rPr>
                        <a:t>Contributions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IN" sz="1500" dirty="0">
                        <a:effectLst/>
                        <a:latin typeface="Times New Roman" panose="02020603050405020304" pitchFamily="18" charset="0"/>
                        <a:cs typeface="Times New Roman" panose="02020603050405020304" pitchFamily="18" charset="0"/>
                      </a:endParaRPr>
                    </a:p>
                    <a:p>
                      <a:pPr algn="l" rtl="0" fontAlgn="base"/>
                      <a:r>
                        <a:rPr lang="en-IN" sz="1500" b="0" i="0" dirty="0">
                          <a:effectLst/>
                          <a:latin typeface="Times New Roman" panose="02020603050405020304" pitchFamily="18" charset="0"/>
                          <a:cs typeface="Times New Roman" panose="02020603050405020304" pitchFamily="18" charset="0"/>
                        </a:rPr>
                        <a:t>Limitations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IN" sz="1500" dirty="0">
                        <a:effectLst/>
                        <a:latin typeface="Times New Roman" panose="02020603050405020304" pitchFamily="18" charset="0"/>
                        <a:cs typeface="Times New Roman" panose="02020603050405020304" pitchFamily="18" charset="0"/>
                      </a:endParaRPr>
                    </a:p>
                    <a:p>
                      <a:pPr algn="l" rtl="0" fontAlgn="base"/>
                      <a:r>
                        <a:rPr lang="en-IN" sz="1500" b="0" i="0" dirty="0">
                          <a:effectLst/>
                          <a:latin typeface="Times New Roman" panose="02020603050405020304" pitchFamily="18" charset="0"/>
                          <a:cs typeface="Times New Roman" panose="02020603050405020304" pitchFamily="18" charset="0"/>
                        </a:rPr>
                        <a:t>Open problems/Future work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697066"/>
                  </a:ext>
                </a:extLst>
              </a:tr>
              <a:tr h="561172">
                <a:tc>
                  <a:txBody>
                    <a:bodyPr/>
                    <a:lstStyle/>
                    <a:p>
                      <a:pPr algn="l" rtl="0" fontAlgn="base"/>
                      <a:r>
                        <a:rPr lang="en-IN" sz="1600" dirty="0">
                          <a:latin typeface="Times New Roman" panose="02020603050405020304" pitchFamily="18" charset="0"/>
                          <a:cs typeface="Times New Roman" panose="02020603050405020304" pitchFamily="18" charset="0"/>
                        </a:rPr>
                        <a:t>Aggregating Reliable Submissions in Crowdsourcing Systems</a:t>
                      </a:r>
                    </a:p>
                    <a:p>
                      <a:pPr algn="l" rtl="0" fontAlgn="base"/>
                      <a:endParaRPr lang="en-IN" sz="1600" dirty="0">
                        <a:latin typeface="Times New Roman" panose="02020603050405020304" pitchFamily="18" charset="0"/>
                        <a:cs typeface="Times New Roman" panose="02020603050405020304" pitchFamily="18" charset="0"/>
                      </a:endParaRPr>
                    </a:p>
                    <a:p>
                      <a:pPr algn="l" rtl="0" fontAlgn="base"/>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Ayswarya</a:t>
                      </a:r>
                      <a:r>
                        <a:rPr lang="en-IN" sz="1600" dirty="0">
                          <a:latin typeface="Times New Roman" panose="02020603050405020304" pitchFamily="18" charset="0"/>
                          <a:cs typeface="Times New Roman" panose="02020603050405020304" pitchFamily="18" charset="0"/>
                        </a:rPr>
                        <a:t> R Kurup; G P Sajeev; J. Swaminathan, (2021)] </a:t>
                      </a:r>
                      <a:endParaRPr lang="en-IN" sz="1600" b="0" i="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rtl="0" fontAlgn="base">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 crowdsourcing systems, the quality of submissions from workers can vary due to differences in expertise and knowledge background. </a:t>
                      </a:r>
                    </a:p>
                    <a:p>
                      <a:pPr marL="285750" indent="-285750" algn="l" rtl="0" fontAlgn="base">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Existing task aggregation methods mainly focus on structured submissions and do not consider the cost incurred for completing tasks. </a:t>
                      </a:r>
                      <a:endParaRPr lang="en-IN" sz="1600" b="0" i="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rtl="0" fontAlgn="base">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Estimating submission quality based on worker reliability, task difficulty, and similarity. EM approach is used to improve results. </a:t>
                      </a:r>
                    </a:p>
                    <a:p>
                      <a:pPr marL="285750" indent="-285750" algn="l" rtl="0" fontAlgn="base">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method effectively estimates submission quality and addresses the cold-start problem by leveraging submission similarity. </a:t>
                      </a:r>
                      <a:endParaRPr lang="en-IN" sz="1600" b="0" i="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ase"/>
                      <a:r>
                        <a:rPr lang="en-US" sz="1600" dirty="0">
                          <a:latin typeface="Times New Roman" panose="02020603050405020304" pitchFamily="18" charset="0"/>
                          <a:cs typeface="Times New Roman" panose="02020603050405020304" pitchFamily="18" charset="0"/>
                        </a:rPr>
                        <a:t>Adaptive threshold for cost minimization and improved expertness estimation using diverse similarity approaches. Future research could explore generalizing our approach to different crowdsourcing tasks. </a:t>
                      </a:r>
                      <a:endParaRPr lang="en-IN" sz="1600" b="0" i="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rtl="0" fontAlgn="base">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Explore adaptive cost minimization, refine worker expertness estimation with diverse similarity metrics.</a:t>
                      </a:r>
                    </a:p>
                    <a:p>
                      <a:pPr marL="285750" indent="-285750" algn="l" rtl="0" fontAlgn="base">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Extend the approach to diverse task types, validate on real platforms, and improve user interface for better engagement and task completion rates. </a:t>
                      </a:r>
                      <a:endParaRPr lang="en-IN" sz="1600" b="0" i="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12362805"/>
                  </a:ext>
                </a:extLst>
              </a:tr>
              <a:tr h="0">
                <a:tc>
                  <a:txBody>
                    <a:bodyPr/>
                    <a:lstStyle/>
                    <a:p>
                      <a:pPr fontAlgn="ctr"/>
                      <a:endParaRPr lang="en-IN" b="0" i="0" dirty="0">
                        <a:effectLst/>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fontAlgn="ctr"/>
                      <a:endParaRPr lang="en-IN" b="0" i="0" dirty="0">
                        <a:effectLst/>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fontAlgn="ctr"/>
                      <a:endParaRPr lang="en-IN" b="0" i="0" dirty="0">
                        <a:effectLst/>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fontAlgn="ctr"/>
                      <a:endParaRPr lang="en-IN" b="0" i="0" dirty="0">
                        <a:effectLst/>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fontAlgn="ctr"/>
                      <a:endParaRPr lang="en-IN" b="0" i="0" dirty="0">
                        <a:effectLst/>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83685751"/>
                  </a:ext>
                </a:extLst>
              </a:tr>
            </a:tbl>
          </a:graphicData>
        </a:graphic>
      </p:graphicFrame>
    </p:spTree>
    <p:extLst>
      <p:ext uri="{BB962C8B-B14F-4D97-AF65-F5344CB8AC3E}">
        <p14:creationId xmlns:p14="http://schemas.microsoft.com/office/powerpoint/2010/main" val="2136742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5697CAA-920D-27FA-2389-90BC3C505464}"/>
              </a:ext>
            </a:extLst>
          </p:cNvPr>
          <p:cNvSpPr>
            <a:spLocks noGrp="1"/>
          </p:cNvSpPr>
          <p:nvPr>
            <p:ph idx="1"/>
          </p:nvPr>
        </p:nvSpPr>
        <p:spPr>
          <a:xfrm>
            <a:off x="571498" y="1137256"/>
            <a:ext cx="11315701" cy="4933760"/>
          </a:xfrm>
        </p:spPr>
        <p:txBody>
          <a:bodyPr vert="horz" lIns="91440" tIns="45720" rIns="91440" bIns="45720" rtlCol="0" anchor="t">
            <a:normAutofit/>
          </a:bodyPr>
          <a:lstStyle/>
          <a:p>
            <a:pPr marL="0" indent="0">
              <a:buNone/>
            </a:pPr>
            <a:endParaRPr lang="en-GB" dirty="0"/>
          </a:p>
          <a:p>
            <a:pPr marL="0" indent="0">
              <a:buNone/>
            </a:pPr>
            <a:endParaRPr lang="en-GB" dirty="0"/>
          </a:p>
          <a:p>
            <a:pPr marL="0" indent="0">
              <a:buNone/>
            </a:pPr>
            <a:endParaRPr lang="en-GB" dirty="0"/>
          </a:p>
          <a:p>
            <a:pPr marL="0" indent="0">
              <a:buNone/>
            </a:pPr>
            <a:endParaRPr lang="en-GB" dirty="0"/>
          </a:p>
        </p:txBody>
      </p:sp>
      <p:sp>
        <p:nvSpPr>
          <p:cNvPr id="3" name="Title 2">
            <a:extLst>
              <a:ext uri="{FF2B5EF4-FFF2-40B4-BE49-F238E27FC236}">
                <a16:creationId xmlns:a16="http://schemas.microsoft.com/office/drawing/2014/main" id="{771BB9B5-4E4C-C5FF-36B7-632BDFB2A24E}"/>
              </a:ext>
            </a:extLst>
          </p:cNvPr>
          <p:cNvSpPr>
            <a:spLocks noGrp="1"/>
          </p:cNvSpPr>
          <p:nvPr>
            <p:ph type="title"/>
          </p:nvPr>
        </p:nvSpPr>
        <p:spPr>
          <a:xfrm>
            <a:off x="437028" y="639354"/>
            <a:ext cx="10515600" cy="421441"/>
          </a:xfrm>
        </p:spPr>
        <p:txBody>
          <a:bodyPr>
            <a:normAutofit fontScale="90000"/>
          </a:bodyPr>
          <a:lstStyle/>
          <a:p>
            <a:r>
              <a:rPr lang="en-US" dirty="0">
                <a:latin typeface="Georgia"/>
              </a:rPr>
              <a:t>Background Study/Related Work</a:t>
            </a:r>
            <a:endParaRPr lang="en-GB" dirty="0">
              <a:latin typeface="Georgia"/>
            </a:endParaRPr>
          </a:p>
          <a:p>
            <a:endParaRPr lang="en-GB" dirty="0"/>
          </a:p>
        </p:txBody>
      </p:sp>
      <p:graphicFrame>
        <p:nvGraphicFramePr>
          <p:cNvPr id="4" name="Table 3">
            <a:extLst>
              <a:ext uri="{FF2B5EF4-FFF2-40B4-BE49-F238E27FC236}">
                <a16:creationId xmlns:a16="http://schemas.microsoft.com/office/drawing/2014/main" id="{DF8970E5-DC4B-BE23-4EE6-33DE1A9CCD39}"/>
              </a:ext>
            </a:extLst>
          </p:cNvPr>
          <p:cNvGraphicFramePr>
            <a:graphicFrameLocks noGrp="1"/>
          </p:cNvGraphicFramePr>
          <p:nvPr>
            <p:extLst>
              <p:ext uri="{D42A27DB-BD31-4B8C-83A1-F6EECF244321}">
                <p14:modId xmlns:p14="http://schemas.microsoft.com/office/powerpoint/2010/main" val="1695621265"/>
              </p:ext>
            </p:extLst>
          </p:nvPr>
        </p:nvGraphicFramePr>
        <p:xfrm>
          <a:off x="571498" y="1238954"/>
          <a:ext cx="10984009" cy="4889332"/>
        </p:xfrm>
        <a:graphic>
          <a:graphicData uri="http://schemas.openxmlformats.org/drawingml/2006/table">
            <a:tbl>
              <a:tblPr/>
              <a:tblGrid>
                <a:gridCol w="1822078">
                  <a:extLst>
                    <a:ext uri="{9D8B030D-6E8A-4147-A177-3AD203B41FA5}">
                      <a16:colId xmlns:a16="http://schemas.microsoft.com/office/drawing/2014/main" val="1337618479"/>
                    </a:ext>
                  </a:extLst>
                </a:gridCol>
                <a:gridCol w="2571525">
                  <a:extLst>
                    <a:ext uri="{9D8B030D-6E8A-4147-A177-3AD203B41FA5}">
                      <a16:colId xmlns:a16="http://schemas.microsoft.com/office/drawing/2014/main" val="2786992942"/>
                    </a:ext>
                  </a:extLst>
                </a:gridCol>
                <a:gridCol w="2196802">
                  <a:extLst>
                    <a:ext uri="{9D8B030D-6E8A-4147-A177-3AD203B41FA5}">
                      <a16:colId xmlns:a16="http://schemas.microsoft.com/office/drawing/2014/main" val="3853498532"/>
                    </a:ext>
                  </a:extLst>
                </a:gridCol>
                <a:gridCol w="2304826">
                  <a:extLst>
                    <a:ext uri="{9D8B030D-6E8A-4147-A177-3AD203B41FA5}">
                      <a16:colId xmlns:a16="http://schemas.microsoft.com/office/drawing/2014/main" val="2150754490"/>
                    </a:ext>
                  </a:extLst>
                </a:gridCol>
                <a:gridCol w="2088778">
                  <a:extLst>
                    <a:ext uri="{9D8B030D-6E8A-4147-A177-3AD203B41FA5}">
                      <a16:colId xmlns:a16="http://schemas.microsoft.com/office/drawing/2014/main" val="2118826406"/>
                    </a:ext>
                  </a:extLst>
                </a:gridCol>
              </a:tblGrid>
              <a:tr h="561172">
                <a:tc>
                  <a:txBody>
                    <a:bodyPr/>
                    <a:lstStyle/>
                    <a:p>
                      <a:pPr fontAlgn="ctr"/>
                      <a:endParaRPr lang="en-IN" sz="1600" dirty="0">
                        <a:effectLst/>
                        <a:latin typeface="Times New Roman" panose="02020603050405020304" pitchFamily="18" charset="0"/>
                        <a:cs typeface="Times New Roman" panose="02020603050405020304" pitchFamily="18" charset="0"/>
                      </a:endParaRPr>
                    </a:p>
                    <a:p>
                      <a:pPr algn="l" rtl="0" fontAlgn="base"/>
                      <a:r>
                        <a:rPr lang="en-IN" sz="1600" b="0" i="0" dirty="0">
                          <a:effectLst/>
                          <a:latin typeface="Times New Roman" panose="02020603050405020304" pitchFamily="18" charset="0"/>
                          <a:cs typeface="Times New Roman" panose="02020603050405020304" pitchFamily="18" charset="0"/>
                        </a:rPr>
                        <a:t>Title &amp;year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IN" sz="1600" dirty="0">
                        <a:effectLst/>
                        <a:latin typeface="Times New Roman" panose="02020603050405020304" pitchFamily="18" charset="0"/>
                        <a:cs typeface="Times New Roman" panose="02020603050405020304" pitchFamily="18" charset="0"/>
                      </a:endParaRPr>
                    </a:p>
                    <a:p>
                      <a:pPr algn="l" rtl="0" fontAlgn="base"/>
                      <a:r>
                        <a:rPr lang="en-IN" sz="1600" b="0" i="0" dirty="0">
                          <a:effectLst/>
                          <a:latin typeface="Times New Roman" panose="02020603050405020304" pitchFamily="18" charset="0"/>
                          <a:cs typeface="Times New Roman" panose="02020603050405020304" pitchFamily="18" charset="0"/>
                        </a:rPr>
                        <a:t>Problem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IN" sz="1600" dirty="0">
                        <a:effectLst/>
                        <a:latin typeface="Times New Roman" panose="02020603050405020304" pitchFamily="18" charset="0"/>
                        <a:cs typeface="Times New Roman" panose="02020603050405020304" pitchFamily="18" charset="0"/>
                      </a:endParaRPr>
                    </a:p>
                    <a:p>
                      <a:pPr algn="l" rtl="0" fontAlgn="base"/>
                      <a:r>
                        <a:rPr lang="en-IN" sz="1600" b="0" i="0" dirty="0">
                          <a:effectLst/>
                          <a:latin typeface="Times New Roman" panose="02020603050405020304" pitchFamily="18" charset="0"/>
                          <a:cs typeface="Times New Roman" panose="02020603050405020304" pitchFamily="18" charset="0"/>
                        </a:rPr>
                        <a:t>Contributions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IN" sz="1600" dirty="0">
                        <a:effectLst/>
                        <a:latin typeface="Times New Roman" panose="02020603050405020304" pitchFamily="18" charset="0"/>
                        <a:cs typeface="Times New Roman" panose="02020603050405020304" pitchFamily="18" charset="0"/>
                      </a:endParaRPr>
                    </a:p>
                    <a:p>
                      <a:pPr algn="l" rtl="0" fontAlgn="base"/>
                      <a:r>
                        <a:rPr lang="en-IN" sz="1600" b="0" i="0" dirty="0">
                          <a:effectLst/>
                          <a:latin typeface="Times New Roman" panose="02020603050405020304" pitchFamily="18" charset="0"/>
                          <a:cs typeface="Times New Roman" panose="02020603050405020304" pitchFamily="18" charset="0"/>
                        </a:rPr>
                        <a:t>Limitations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IN" sz="1600" dirty="0">
                        <a:effectLst/>
                        <a:latin typeface="Times New Roman" panose="02020603050405020304" pitchFamily="18" charset="0"/>
                        <a:cs typeface="Times New Roman" panose="02020603050405020304" pitchFamily="18" charset="0"/>
                      </a:endParaRPr>
                    </a:p>
                    <a:p>
                      <a:pPr algn="l" rtl="0" fontAlgn="base"/>
                      <a:r>
                        <a:rPr lang="en-IN" sz="1600" b="0" i="0" dirty="0">
                          <a:effectLst/>
                          <a:latin typeface="Times New Roman" panose="02020603050405020304" pitchFamily="18" charset="0"/>
                          <a:cs typeface="Times New Roman" panose="02020603050405020304" pitchFamily="18" charset="0"/>
                        </a:rPr>
                        <a:t>Open problems/Future work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697066"/>
                  </a:ext>
                </a:extLst>
              </a:tr>
              <a:tr h="561172">
                <a:tc>
                  <a:txBody>
                    <a:bodyPr/>
                    <a:lstStyle/>
                    <a:p>
                      <a:pPr algn="l" rtl="0" fontAlgn="base"/>
                      <a:r>
                        <a:rPr lang="en-US" sz="1600" dirty="0">
                          <a:latin typeface="Times New Roman" panose="02020603050405020304" pitchFamily="18" charset="0"/>
                          <a:cs typeface="Times New Roman" panose="02020603050405020304" pitchFamily="18" charset="0"/>
                        </a:rPr>
                        <a:t>Task Recommendation in Reward Based</a:t>
                      </a:r>
                    </a:p>
                    <a:p>
                      <a:pPr algn="l" rtl="0" fontAlgn="base"/>
                      <a:endParaRPr lang="en-US" sz="1600" dirty="0">
                        <a:latin typeface="Times New Roman" panose="02020603050405020304" pitchFamily="18" charset="0"/>
                        <a:cs typeface="Times New Roman" panose="02020603050405020304" pitchFamily="18" charset="0"/>
                      </a:endParaRPr>
                    </a:p>
                    <a:p>
                      <a:pPr algn="l" rtl="0" fontAlgn="base"/>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Ayswarya</a:t>
                      </a:r>
                      <a:r>
                        <a:rPr lang="en-US" sz="1600" dirty="0">
                          <a:latin typeface="Times New Roman" panose="02020603050405020304" pitchFamily="18" charset="0"/>
                          <a:cs typeface="Times New Roman" panose="02020603050405020304" pitchFamily="18" charset="0"/>
                        </a:rPr>
                        <a:t> R Kurup </a:t>
                      </a:r>
                      <a:r>
                        <a:rPr lang="en-IN" sz="1600" dirty="0">
                          <a:latin typeface="Times New Roman" panose="02020603050405020304" pitchFamily="18" charset="0"/>
                          <a:cs typeface="Times New Roman" panose="02020603050405020304" pitchFamily="18" charset="0"/>
                        </a:rPr>
                        <a:t>,G P Sajeev(2023)] </a:t>
                      </a:r>
                      <a:endParaRPr lang="en-IN" sz="1600" b="0" i="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rtl="0" fontAlgn="base">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Addressing task recommendation challenges in dynamic crowdsourcing environments.</a:t>
                      </a:r>
                    </a:p>
                    <a:p>
                      <a:pPr marL="285750" indent="-285750" algn="l" rtl="0" fontAlgn="base">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Exploring hybrid models combining implicit and explicit feedback for improved accuracy. </a:t>
                      </a:r>
                    </a:p>
                    <a:p>
                      <a:pPr marL="285750" indent="-285750" algn="l" rtl="0" fontAlgn="base">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Investigating user interface and user experience enhancements to encourage worker engagement.</a:t>
                      </a:r>
                      <a:endParaRPr lang="en-IN" sz="1600" b="0" i="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rtl="0" fontAlgn="base">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Introduces a task recommendation model for reward-based crowdsourcing, combining implicit feedback and explicit features.</a:t>
                      </a:r>
                    </a:p>
                    <a:p>
                      <a:pPr marL="285750" indent="-285750" algn="l" rtl="0" fontAlgn="base">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model outperforms matrix factorization and reward based models, reducing data sparsity. </a:t>
                      </a:r>
                      <a:endParaRPr lang="en-IN" sz="1600" b="0" i="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rtl="0" fontAlgn="base">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Limited evaluation on larger datasets and comparison with state-of the-art methods.</a:t>
                      </a:r>
                    </a:p>
                    <a:p>
                      <a:pPr marL="285750" indent="-285750" algn="l" rtl="0" fontAlgn="base">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Generalization to diverse crowdsourcing platforms and investigation of the model's scalability remain unexplored.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rtl="0" fontAlgn="base">
                        <a:buFont typeface="Arial" panose="020B0604020202020204" pitchFamily="34" charset="0"/>
                        <a:buNone/>
                      </a:pPr>
                      <a:r>
                        <a:rPr lang="en-US" sz="1600" dirty="0">
                          <a:latin typeface="Times New Roman" panose="02020603050405020304" pitchFamily="18" charset="0"/>
                          <a:cs typeface="Times New Roman" panose="02020603050405020304" pitchFamily="18" charset="0"/>
                        </a:rPr>
                        <a:t>Some of the Future work and problems for Task Recommendation in Reward-Based are Extending evaluation on larger datasets and comparing with state-of-the-art methods. </a:t>
                      </a:r>
                      <a:endParaRPr lang="en-IN" sz="1600" b="0" i="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12362805"/>
                  </a:ext>
                </a:extLst>
              </a:tr>
              <a:tr h="561172">
                <a:tc>
                  <a:txBody>
                    <a:bodyPr/>
                    <a:lstStyle/>
                    <a:p>
                      <a:pPr fontAlgn="ctr"/>
                      <a:endParaRPr lang="en-IN">
                        <a:effectLst/>
                      </a:endParaRPr>
                    </a:p>
                    <a:p>
                      <a:pPr algn="l" rtl="0" fontAlgn="base"/>
                      <a:r>
                        <a:rPr lang="en-IN" sz="1200" b="0" i="0">
                          <a:effectLst/>
                          <a:latin typeface="Times New Roman" panose="02020603050405020304" pitchFamily="18" charset="0"/>
                        </a:rPr>
                        <a:t>  </a:t>
                      </a:r>
                      <a:endParaRPr lang="en-IN" b="0" i="0">
                        <a:effectLst/>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fontAlgn="ctr"/>
                      <a:endParaRPr lang="en-IN" dirty="0">
                        <a:effectLst/>
                      </a:endParaRPr>
                    </a:p>
                    <a:p>
                      <a:pPr algn="l" rtl="0" fontAlgn="base"/>
                      <a:r>
                        <a:rPr lang="en-IN" sz="1200" b="0" i="0" dirty="0">
                          <a:effectLst/>
                          <a:latin typeface="Times New Roman" panose="02020603050405020304" pitchFamily="18" charset="0"/>
                        </a:rPr>
                        <a:t>  </a:t>
                      </a:r>
                      <a:endParaRPr lang="en-IN" b="0" i="0" dirty="0">
                        <a:effectLst/>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fontAlgn="ctr"/>
                      <a:endParaRPr lang="en-IN" dirty="0">
                        <a:effectLst/>
                      </a:endParaRPr>
                    </a:p>
                    <a:p>
                      <a:pPr algn="l" rtl="0" fontAlgn="base"/>
                      <a:r>
                        <a:rPr lang="en-IN" sz="1200" b="0" i="0" dirty="0">
                          <a:effectLst/>
                          <a:latin typeface="Times New Roman" panose="02020603050405020304" pitchFamily="18" charset="0"/>
                        </a:rPr>
                        <a:t>  </a:t>
                      </a:r>
                      <a:endParaRPr lang="en-IN" b="0" i="0" dirty="0">
                        <a:effectLst/>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fontAlgn="ctr"/>
                      <a:endParaRPr lang="en-IN">
                        <a:effectLst/>
                      </a:endParaRPr>
                    </a:p>
                    <a:p>
                      <a:pPr algn="l" rtl="0" fontAlgn="base"/>
                      <a:r>
                        <a:rPr lang="en-IN" sz="1200" b="0" i="0">
                          <a:effectLst/>
                          <a:latin typeface="Times New Roman" panose="02020603050405020304" pitchFamily="18" charset="0"/>
                        </a:rPr>
                        <a:t>  </a:t>
                      </a:r>
                      <a:endParaRPr lang="en-IN" b="0" i="0">
                        <a:effectLst/>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fontAlgn="ctr"/>
                      <a:endParaRPr lang="en-IN" dirty="0">
                        <a:effectLst/>
                      </a:endParaRPr>
                    </a:p>
                    <a:p>
                      <a:pPr algn="l" rtl="0" fontAlgn="base"/>
                      <a:r>
                        <a:rPr lang="en-IN" sz="1200" b="0" i="0" dirty="0">
                          <a:effectLst/>
                          <a:latin typeface="Times New Roman" panose="02020603050405020304" pitchFamily="18" charset="0"/>
                        </a:rPr>
                        <a:t>  </a:t>
                      </a:r>
                      <a:endParaRPr lang="en-IN" b="0" i="0" dirty="0">
                        <a:effectLst/>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83685751"/>
                  </a:ext>
                </a:extLst>
              </a:tr>
            </a:tbl>
          </a:graphicData>
        </a:graphic>
      </p:graphicFrame>
    </p:spTree>
    <p:extLst>
      <p:ext uri="{BB962C8B-B14F-4D97-AF65-F5344CB8AC3E}">
        <p14:creationId xmlns:p14="http://schemas.microsoft.com/office/powerpoint/2010/main" val="603032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5697CAA-920D-27FA-2389-90BC3C505464}"/>
              </a:ext>
            </a:extLst>
          </p:cNvPr>
          <p:cNvSpPr>
            <a:spLocks noGrp="1"/>
          </p:cNvSpPr>
          <p:nvPr>
            <p:ph idx="1"/>
          </p:nvPr>
        </p:nvSpPr>
        <p:spPr>
          <a:xfrm>
            <a:off x="571498" y="1137256"/>
            <a:ext cx="11315701" cy="4933760"/>
          </a:xfrm>
        </p:spPr>
        <p:txBody>
          <a:bodyPr vert="horz" lIns="91440" tIns="45720" rIns="91440" bIns="45720" rtlCol="0" anchor="t">
            <a:normAutofit/>
          </a:bodyPr>
          <a:lstStyle/>
          <a:p>
            <a:pPr marL="0" indent="0">
              <a:buNone/>
            </a:pPr>
            <a:endParaRPr lang="en-GB" dirty="0"/>
          </a:p>
          <a:p>
            <a:pPr marL="0" indent="0">
              <a:buNone/>
            </a:pPr>
            <a:endParaRPr lang="en-GB" dirty="0"/>
          </a:p>
          <a:p>
            <a:pPr marL="0" indent="0">
              <a:buNone/>
            </a:pPr>
            <a:endParaRPr lang="en-GB" dirty="0"/>
          </a:p>
          <a:p>
            <a:pPr marL="0" indent="0">
              <a:buNone/>
            </a:pPr>
            <a:endParaRPr lang="en-GB" dirty="0"/>
          </a:p>
        </p:txBody>
      </p:sp>
      <p:sp>
        <p:nvSpPr>
          <p:cNvPr id="3" name="Title 2">
            <a:extLst>
              <a:ext uri="{FF2B5EF4-FFF2-40B4-BE49-F238E27FC236}">
                <a16:creationId xmlns:a16="http://schemas.microsoft.com/office/drawing/2014/main" id="{771BB9B5-4E4C-C5FF-36B7-632BDFB2A24E}"/>
              </a:ext>
            </a:extLst>
          </p:cNvPr>
          <p:cNvSpPr>
            <a:spLocks noGrp="1"/>
          </p:cNvSpPr>
          <p:nvPr>
            <p:ph type="title"/>
          </p:nvPr>
        </p:nvSpPr>
        <p:spPr>
          <a:xfrm>
            <a:off x="437028" y="639354"/>
            <a:ext cx="10515600" cy="421441"/>
          </a:xfrm>
        </p:spPr>
        <p:txBody>
          <a:bodyPr>
            <a:normAutofit fontScale="90000"/>
          </a:bodyPr>
          <a:lstStyle/>
          <a:p>
            <a:r>
              <a:rPr lang="en-US" dirty="0">
                <a:latin typeface="Georgia"/>
              </a:rPr>
              <a:t>Background Study/Related Work</a:t>
            </a:r>
            <a:endParaRPr lang="en-GB" dirty="0">
              <a:latin typeface="Georgia"/>
            </a:endParaRPr>
          </a:p>
          <a:p>
            <a:endParaRPr lang="en-GB" dirty="0"/>
          </a:p>
        </p:txBody>
      </p:sp>
      <p:graphicFrame>
        <p:nvGraphicFramePr>
          <p:cNvPr id="4" name="Table 3">
            <a:extLst>
              <a:ext uri="{FF2B5EF4-FFF2-40B4-BE49-F238E27FC236}">
                <a16:creationId xmlns:a16="http://schemas.microsoft.com/office/drawing/2014/main" id="{DF8970E5-DC4B-BE23-4EE6-33DE1A9CCD39}"/>
              </a:ext>
            </a:extLst>
          </p:cNvPr>
          <p:cNvGraphicFramePr>
            <a:graphicFrameLocks noGrp="1"/>
          </p:cNvGraphicFramePr>
          <p:nvPr>
            <p:extLst>
              <p:ext uri="{D42A27DB-BD31-4B8C-83A1-F6EECF244321}">
                <p14:modId xmlns:p14="http://schemas.microsoft.com/office/powerpoint/2010/main" val="762005654"/>
              </p:ext>
            </p:extLst>
          </p:nvPr>
        </p:nvGraphicFramePr>
        <p:xfrm>
          <a:off x="571497" y="1137256"/>
          <a:ext cx="11049005" cy="4889332"/>
        </p:xfrm>
        <a:graphic>
          <a:graphicData uri="http://schemas.openxmlformats.org/drawingml/2006/table">
            <a:tbl>
              <a:tblPr/>
              <a:tblGrid>
                <a:gridCol w="1866902">
                  <a:extLst>
                    <a:ext uri="{9D8B030D-6E8A-4147-A177-3AD203B41FA5}">
                      <a16:colId xmlns:a16="http://schemas.microsoft.com/office/drawing/2014/main" val="1337618479"/>
                    </a:ext>
                  </a:extLst>
                </a:gridCol>
                <a:gridCol w="2088777">
                  <a:extLst>
                    <a:ext uri="{9D8B030D-6E8A-4147-A177-3AD203B41FA5}">
                      <a16:colId xmlns:a16="http://schemas.microsoft.com/office/drawing/2014/main" val="2786992942"/>
                    </a:ext>
                  </a:extLst>
                </a:gridCol>
                <a:gridCol w="2563905">
                  <a:extLst>
                    <a:ext uri="{9D8B030D-6E8A-4147-A177-3AD203B41FA5}">
                      <a16:colId xmlns:a16="http://schemas.microsoft.com/office/drawing/2014/main" val="3853498532"/>
                    </a:ext>
                  </a:extLst>
                </a:gridCol>
                <a:gridCol w="2420471">
                  <a:extLst>
                    <a:ext uri="{9D8B030D-6E8A-4147-A177-3AD203B41FA5}">
                      <a16:colId xmlns:a16="http://schemas.microsoft.com/office/drawing/2014/main" val="2150754490"/>
                    </a:ext>
                  </a:extLst>
                </a:gridCol>
                <a:gridCol w="2108950">
                  <a:extLst>
                    <a:ext uri="{9D8B030D-6E8A-4147-A177-3AD203B41FA5}">
                      <a16:colId xmlns:a16="http://schemas.microsoft.com/office/drawing/2014/main" val="2118826406"/>
                    </a:ext>
                  </a:extLst>
                </a:gridCol>
              </a:tblGrid>
              <a:tr h="561172">
                <a:tc>
                  <a:txBody>
                    <a:bodyPr/>
                    <a:lstStyle/>
                    <a:p>
                      <a:pPr fontAlgn="ctr"/>
                      <a:endParaRPr lang="en-IN" sz="1600" dirty="0">
                        <a:effectLst/>
                        <a:latin typeface="Times New Roman" panose="02020603050405020304" pitchFamily="18" charset="0"/>
                        <a:cs typeface="Times New Roman" panose="02020603050405020304" pitchFamily="18" charset="0"/>
                      </a:endParaRPr>
                    </a:p>
                    <a:p>
                      <a:pPr algn="l" rtl="0" fontAlgn="base"/>
                      <a:r>
                        <a:rPr lang="en-IN" sz="1600" b="0" i="0" dirty="0">
                          <a:effectLst/>
                          <a:latin typeface="Times New Roman" panose="02020603050405020304" pitchFamily="18" charset="0"/>
                          <a:cs typeface="Times New Roman" panose="02020603050405020304" pitchFamily="18" charset="0"/>
                        </a:rPr>
                        <a:t>Title &amp;year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IN" sz="1600" dirty="0">
                        <a:effectLst/>
                        <a:latin typeface="Times New Roman" panose="02020603050405020304" pitchFamily="18" charset="0"/>
                        <a:cs typeface="Times New Roman" panose="02020603050405020304" pitchFamily="18" charset="0"/>
                      </a:endParaRPr>
                    </a:p>
                    <a:p>
                      <a:pPr algn="l" rtl="0" fontAlgn="base"/>
                      <a:r>
                        <a:rPr lang="en-IN" sz="1600" b="0" i="0" dirty="0">
                          <a:effectLst/>
                          <a:latin typeface="Times New Roman" panose="02020603050405020304" pitchFamily="18" charset="0"/>
                          <a:cs typeface="Times New Roman" panose="02020603050405020304" pitchFamily="18" charset="0"/>
                        </a:rPr>
                        <a:t>Problem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IN" sz="1600" dirty="0">
                        <a:effectLst/>
                        <a:latin typeface="Times New Roman" panose="02020603050405020304" pitchFamily="18" charset="0"/>
                        <a:cs typeface="Times New Roman" panose="02020603050405020304" pitchFamily="18" charset="0"/>
                      </a:endParaRPr>
                    </a:p>
                    <a:p>
                      <a:pPr algn="l" rtl="0" fontAlgn="base"/>
                      <a:r>
                        <a:rPr lang="en-IN" sz="1600" b="0" i="0" dirty="0">
                          <a:effectLst/>
                          <a:latin typeface="Times New Roman" panose="02020603050405020304" pitchFamily="18" charset="0"/>
                          <a:cs typeface="Times New Roman" panose="02020603050405020304" pitchFamily="18" charset="0"/>
                        </a:rPr>
                        <a:t>Contributions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IN" sz="1600" dirty="0">
                        <a:effectLst/>
                        <a:latin typeface="Times New Roman" panose="02020603050405020304" pitchFamily="18" charset="0"/>
                        <a:cs typeface="Times New Roman" panose="02020603050405020304" pitchFamily="18" charset="0"/>
                      </a:endParaRPr>
                    </a:p>
                    <a:p>
                      <a:pPr algn="l" rtl="0" fontAlgn="base"/>
                      <a:r>
                        <a:rPr lang="en-IN" sz="1600" b="0" i="0" dirty="0">
                          <a:effectLst/>
                          <a:latin typeface="Times New Roman" panose="02020603050405020304" pitchFamily="18" charset="0"/>
                          <a:cs typeface="Times New Roman" panose="02020603050405020304" pitchFamily="18" charset="0"/>
                        </a:rPr>
                        <a:t>Limitations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IN" sz="1600" dirty="0">
                        <a:effectLst/>
                        <a:latin typeface="Times New Roman" panose="02020603050405020304" pitchFamily="18" charset="0"/>
                        <a:cs typeface="Times New Roman" panose="02020603050405020304" pitchFamily="18" charset="0"/>
                      </a:endParaRPr>
                    </a:p>
                    <a:p>
                      <a:pPr algn="l" rtl="0" fontAlgn="base"/>
                      <a:r>
                        <a:rPr lang="en-IN" sz="1600" b="0" i="0" dirty="0">
                          <a:effectLst/>
                          <a:latin typeface="Times New Roman" panose="02020603050405020304" pitchFamily="18" charset="0"/>
                          <a:cs typeface="Times New Roman" panose="02020603050405020304" pitchFamily="18" charset="0"/>
                        </a:rPr>
                        <a:t>Open problems/Future work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697066"/>
                  </a:ext>
                </a:extLst>
              </a:tr>
              <a:tr h="561172">
                <a:tc>
                  <a:txBody>
                    <a:bodyPr/>
                    <a:lstStyle/>
                    <a:p>
                      <a:pPr algn="l" rtl="0" fontAlgn="base"/>
                      <a:r>
                        <a:rPr lang="en-IN" sz="1600" dirty="0">
                          <a:latin typeface="Times New Roman" panose="02020603050405020304" pitchFamily="18" charset="0"/>
                          <a:cs typeface="Times New Roman" panose="02020603050405020304" pitchFamily="18" charset="0"/>
                        </a:rPr>
                        <a:t>Outlier Detection for Streaming Task Assignment in Crowdsourcing [Yan Zhao; </a:t>
                      </a:r>
                      <a:r>
                        <a:rPr lang="en-IN" sz="1600" dirty="0" err="1">
                          <a:latin typeface="Times New Roman" panose="02020603050405020304" pitchFamily="18" charset="0"/>
                          <a:cs typeface="Times New Roman" panose="02020603050405020304" pitchFamily="18" charset="0"/>
                        </a:rPr>
                        <a:t>Xuanhao</a:t>
                      </a:r>
                      <a:r>
                        <a:rPr lang="en-IN" sz="1600" dirty="0">
                          <a:latin typeface="Times New Roman" panose="02020603050405020304" pitchFamily="18" charset="0"/>
                          <a:cs typeface="Times New Roman" panose="02020603050405020304" pitchFamily="18" charset="0"/>
                        </a:rPr>
                        <a:t> Chen; Liwei Deng et al.(2022)] </a:t>
                      </a:r>
                      <a:endParaRPr lang="en-IN" sz="1600" b="0" i="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ase"/>
                      <a:r>
                        <a:rPr lang="en-US" sz="1600" dirty="0">
                          <a:latin typeface="Times New Roman" panose="02020603050405020304" pitchFamily="18" charset="0"/>
                          <a:cs typeface="Times New Roman" panose="02020603050405020304" pitchFamily="18" charset="0"/>
                        </a:rPr>
                        <a:t>The problem is the lack of validation in real-world crowdsourcing platforms, limiting its practical applicability under diverse and dynamic crowdsourcing environments.</a:t>
                      </a:r>
                      <a:endParaRPr lang="en-IN" sz="1600" b="0" i="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rtl="0" fontAlgn="base">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paper proposes an efficient outlier detection framework for streaming task assignment in crowdsourcing, considering both malicious workers and invalid tasks. </a:t>
                      </a:r>
                    </a:p>
                    <a:p>
                      <a:pPr marL="285750" indent="-285750" algn="l" rtl="0" fontAlgn="base">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It introduces a SA Generative Adversarial Network (GAN) outlier detector to identify outliers. </a:t>
                      </a:r>
                      <a:endParaRPr lang="en-IN" sz="1600" b="0" i="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rtl="0" fontAlgn="base">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proposed outlier detection framework's limitations include the lack of real-world deployment, limited exploration of anomalies beyond malicious workers and invalid tasks.</a:t>
                      </a:r>
                    </a:p>
                    <a:p>
                      <a:pPr marL="285750" indent="-285750" algn="l" rtl="0" fontAlgn="base">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Scalability concerns for large crowdsourcing platforms, adaptability to evolving dynamics, impact on tasks.</a:t>
                      </a:r>
                      <a:endParaRPr lang="en-IN" sz="1600" b="0" i="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ase"/>
                      <a:r>
                        <a:rPr lang="en-US" sz="1600" dirty="0">
                          <a:latin typeface="Times New Roman" panose="02020603050405020304" pitchFamily="18" charset="0"/>
                          <a:cs typeface="Times New Roman" panose="02020603050405020304" pitchFamily="18" charset="0"/>
                        </a:rPr>
                        <a:t>Real-world deployment and validation, using semi-supervised, evaluating under various streaming scenarios, integrating contextual information to enhance outlier detection, and improving task assignment efficiency</a:t>
                      </a:r>
                      <a:endParaRPr lang="en-IN" sz="1600" b="0" i="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12362805"/>
                  </a:ext>
                </a:extLst>
              </a:tr>
              <a:tr h="561172">
                <a:tc>
                  <a:txBody>
                    <a:bodyPr/>
                    <a:lstStyle/>
                    <a:p>
                      <a:pPr fontAlgn="ctr"/>
                      <a:endParaRPr lang="en-IN">
                        <a:effectLst/>
                      </a:endParaRPr>
                    </a:p>
                    <a:p>
                      <a:pPr algn="l" rtl="0" fontAlgn="base"/>
                      <a:r>
                        <a:rPr lang="en-IN" sz="1200" b="0" i="0">
                          <a:effectLst/>
                          <a:latin typeface="Times New Roman" panose="02020603050405020304" pitchFamily="18" charset="0"/>
                        </a:rPr>
                        <a:t>  </a:t>
                      </a:r>
                      <a:endParaRPr lang="en-IN" b="0" i="0">
                        <a:effectLst/>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fontAlgn="ctr"/>
                      <a:endParaRPr lang="en-IN" dirty="0">
                        <a:effectLst/>
                      </a:endParaRPr>
                    </a:p>
                    <a:p>
                      <a:pPr algn="l" rtl="0" fontAlgn="base"/>
                      <a:r>
                        <a:rPr lang="en-IN" sz="1200" b="0" i="0" dirty="0">
                          <a:effectLst/>
                          <a:latin typeface="Times New Roman" panose="02020603050405020304" pitchFamily="18" charset="0"/>
                        </a:rPr>
                        <a:t>  </a:t>
                      </a:r>
                      <a:endParaRPr lang="en-IN" b="0" i="0" dirty="0">
                        <a:effectLst/>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fontAlgn="ctr"/>
                      <a:endParaRPr lang="en-IN" dirty="0">
                        <a:effectLst/>
                      </a:endParaRPr>
                    </a:p>
                    <a:p>
                      <a:pPr algn="l" rtl="0" fontAlgn="base"/>
                      <a:r>
                        <a:rPr lang="en-IN" sz="1200" b="0" i="0" dirty="0">
                          <a:effectLst/>
                          <a:latin typeface="Times New Roman" panose="02020603050405020304" pitchFamily="18" charset="0"/>
                        </a:rPr>
                        <a:t>  </a:t>
                      </a:r>
                      <a:endParaRPr lang="en-IN" b="0" i="0" dirty="0">
                        <a:effectLst/>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fontAlgn="ctr"/>
                      <a:endParaRPr lang="en-IN" dirty="0">
                        <a:effectLst/>
                      </a:endParaRPr>
                    </a:p>
                    <a:p>
                      <a:pPr algn="l" rtl="0" fontAlgn="base"/>
                      <a:r>
                        <a:rPr lang="en-IN" sz="1200" b="0" i="0" dirty="0">
                          <a:effectLst/>
                          <a:latin typeface="Times New Roman" panose="02020603050405020304" pitchFamily="18" charset="0"/>
                        </a:rPr>
                        <a:t>  </a:t>
                      </a:r>
                      <a:endParaRPr lang="en-IN" b="0" i="0" dirty="0">
                        <a:effectLst/>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fontAlgn="ctr"/>
                      <a:endParaRPr lang="en-IN" dirty="0">
                        <a:effectLst/>
                      </a:endParaRPr>
                    </a:p>
                    <a:p>
                      <a:pPr algn="l" rtl="0" fontAlgn="base"/>
                      <a:r>
                        <a:rPr lang="en-IN" sz="1200" b="0" i="0" dirty="0">
                          <a:effectLst/>
                          <a:latin typeface="Times New Roman" panose="02020603050405020304" pitchFamily="18" charset="0"/>
                        </a:rPr>
                        <a:t>  </a:t>
                      </a:r>
                      <a:endParaRPr lang="en-IN" b="0" i="0" dirty="0">
                        <a:effectLst/>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83685751"/>
                  </a:ext>
                </a:extLst>
              </a:tr>
            </a:tbl>
          </a:graphicData>
        </a:graphic>
      </p:graphicFrame>
    </p:spTree>
    <p:extLst>
      <p:ext uri="{BB962C8B-B14F-4D97-AF65-F5344CB8AC3E}">
        <p14:creationId xmlns:p14="http://schemas.microsoft.com/office/powerpoint/2010/main" val="4270258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5697CAA-920D-27FA-2389-90BC3C505464}"/>
              </a:ext>
            </a:extLst>
          </p:cNvPr>
          <p:cNvSpPr>
            <a:spLocks noGrp="1"/>
          </p:cNvSpPr>
          <p:nvPr>
            <p:ph idx="1"/>
          </p:nvPr>
        </p:nvSpPr>
        <p:spPr>
          <a:xfrm>
            <a:off x="571498" y="1137256"/>
            <a:ext cx="11315701" cy="4933760"/>
          </a:xfrm>
        </p:spPr>
        <p:txBody>
          <a:bodyPr vert="horz" lIns="91440" tIns="45720" rIns="91440" bIns="45720" rtlCol="0" anchor="t">
            <a:normAutofit/>
          </a:bodyPr>
          <a:lstStyle/>
          <a:p>
            <a:pPr marL="0" indent="0">
              <a:buNone/>
            </a:pPr>
            <a:endParaRPr lang="en-GB" dirty="0"/>
          </a:p>
          <a:p>
            <a:pPr marL="0" indent="0">
              <a:buNone/>
            </a:pPr>
            <a:endParaRPr lang="en-GB" dirty="0"/>
          </a:p>
          <a:p>
            <a:pPr marL="0" indent="0">
              <a:buNone/>
            </a:pPr>
            <a:endParaRPr lang="en-GB" dirty="0"/>
          </a:p>
          <a:p>
            <a:pPr marL="0" indent="0">
              <a:buNone/>
            </a:pPr>
            <a:endParaRPr lang="en-GB" dirty="0"/>
          </a:p>
        </p:txBody>
      </p:sp>
      <p:sp>
        <p:nvSpPr>
          <p:cNvPr id="3" name="Title 2">
            <a:extLst>
              <a:ext uri="{FF2B5EF4-FFF2-40B4-BE49-F238E27FC236}">
                <a16:creationId xmlns:a16="http://schemas.microsoft.com/office/drawing/2014/main" id="{771BB9B5-4E4C-C5FF-36B7-632BDFB2A24E}"/>
              </a:ext>
            </a:extLst>
          </p:cNvPr>
          <p:cNvSpPr>
            <a:spLocks noGrp="1"/>
          </p:cNvSpPr>
          <p:nvPr>
            <p:ph type="title"/>
          </p:nvPr>
        </p:nvSpPr>
        <p:spPr>
          <a:xfrm>
            <a:off x="437028" y="639354"/>
            <a:ext cx="10515600" cy="421441"/>
          </a:xfrm>
        </p:spPr>
        <p:txBody>
          <a:bodyPr>
            <a:normAutofit fontScale="90000"/>
          </a:bodyPr>
          <a:lstStyle/>
          <a:p>
            <a:r>
              <a:rPr lang="en-US" dirty="0">
                <a:latin typeface="Georgia"/>
              </a:rPr>
              <a:t>Background Study/Related Work</a:t>
            </a:r>
            <a:endParaRPr lang="en-GB" dirty="0">
              <a:latin typeface="Georgia"/>
            </a:endParaRPr>
          </a:p>
          <a:p>
            <a:endParaRPr lang="en-GB" dirty="0"/>
          </a:p>
        </p:txBody>
      </p:sp>
      <p:graphicFrame>
        <p:nvGraphicFramePr>
          <p:cNvPr id="4" name="Table 3">
            <a:extLst>
              <a:ext uri="{FF2B5EF4-FFF2-40B4-BE49-F238E27FC236}">
                <a16:creationId xmlns:a16="http://schemas.microsoft.com/office/drawing/2014/main" id="{DF8970E5-DC4B-BE23-4EE6-33DE1A9CCD39}"/>
              </a:ext>
            </a:extLst>
          </p:cNvPr>
          <p:cNvGraphicFramePr>
            <a:graphicFrameLocks noGrp="1"/>
          </p:cNvGraphicFramePr>
          <p:nvPr>
            <p:extLst>
              <p:ext uri="{D42A27DB-BD31-4B8C-83A1-F6EECF244321}">
                <p14:modId xmlns:p14="http://schemas.microsoft.com/office/powerpoint/2010/main" val="2810315813"/>
              </p:ext>
            </p:extLst>
          </p:nvPr>
        </p:nvGraphicFramePr>
        <p:xfrm>
          <a:off x="437028" y="1181684"/>
          <a:ext cx="11183474" cy="4889332"/>
        </p:xfrm>
        <a:graphic>
          <a:graphicData uri="http://schemas.openxmlformats.org/drawingml/2006/table">
            <a:tbl>
              <a:tblPr/>
              <a:tblGrid>
                <a:gridCol w="2027348">
                  <a:extLst>
                    <a:ext uri="{9D8B030D-6E8A-4147-A177-3AD203B41FA5}">
                      <a16:colId xmlns:a16="http://schemas.microsoft.com/office/drawing/2014/main" val="1337618479"/>
                    </a:ext>
                  </a:extLst>
                </a:gridCol>
                <a:gridCol w="2266542">
                  <a:extLst>
                    <a:ext uri="{9D8B030D-6E8A-4147-A177-3AD203B41FA5}">
                      <a16:colId xmlns:a16="http://schemas.microsoft.com/office/drawing/2014/main" val="2786992942"/>
                    </a:ext>
                  </a:extLst>
                </a:gridCol>
                <a:gridCol w="2416194">
                  <a:extLst>
                    <a:ext uri="{9D8B030D-6E8A-4147-A177-3AD203B41FA5}">
                      <a16:colId xmlns:a16="http://schemas.microsoft.com/office/drawing/2014/main" val="3853498532"/>
                    </a:ext>
                  </a:extLst>
                </a:gridCol>
                <a:gridCol w="2328582">
                  <a:extLst>
                    <a:ext uri="{9D8B030D-6E8A-4147-A177-3AD203B41FA5}">
                      <a16:colId xmlns:a16="http://schemas.microsoft.com/office/drawing/2014/main" val="2150754490"/>
                    </a:ext>
                  </a:extLst>
                </a:gridCol>
                <a:gridCol w="2144808">
                  <a:extLst>
                    <a:ext uri="{9D8B030D-6E8A-4147-A177-3AD203B41FA5}">
                      <a16:colId xmlns:a16="http://schemas.microsoft.com/office/drawing/2014/main" val="2118826406"/>
                    </a:ext>
                  </a:extLst>
                </a:gridCol>
              </a:tblGrid>
              <a:tr h="561172">
                <a:tc>
                  <a:txBody>
                    <a:bodyPr/>
                    <a:lstStyle/>
                    <a:p>
                      <a:pPr fontAlgn="ctr"/>
                      <a:endParaRPr lang="en-IN" sz="1600" dirty="0">
                        <a:effectLst/>
                        <a:latin typeface="Times New Roman" panose="02020603050405020304" pitchFamily="18" charset="0"/>
                        <a:cs typeface="Times New Roman" panose="02020603050405020304" pitchFamily="18" charset="0"/>
                      </a:endParaRPr>
                    </a:p>
                    <a:p>
                      <a:pPr algn="l" rtl="0" fontAlgn="base"/>
                      <a:r>
                        <a:rPr lang="en-IN" sz="1600" b="0" i="0" dirty="0">
                          <a:effectLst/>
                          <a:latin typeface="Times New Roman" panose="02020603050405020304" pitchFamily="18" charset="0"/>
                          <a:cs typeface="Times New Roman" panose="02020603050405020304" pitchFamily="18" charset="0"/>
                        </a:rPr>
                        <a:t>Title &amp;year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IN" sz="1600" dirty="0">
                        <a:effectLst/>
                        <a:latin typeface="Times New Roman" panose="02020603050405020304" pitchFamily="18" charset="0"/>
                        <a:cs typeface="Times New Roman" panose="02020603050405020304" pitchFamily="18" charset="0"/>
                      </a:endParaRPr>
                    </a:p>
                    <a:p>
                      <a:pPr algn="l" rtl="0" fontAlgn="base"/>
                      <a:r>
                        <a:rPr lang="en-IN" sz="1600" b="0" i="0" dirty="0">
                          <a:effectLst/>
                          <a:latin typeface="Times New Roman" panose="02020603050405020304" pitchFamily="18" charset="0"/>
                          <a:cs typeface="Times New Roman" panose="02020603050405020304" pitchFamily="18" charset="0"/>
                        </a:rPr>
                        <a:t>Problem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IN" sz="1600" dirty="0">
                        <a:effectLst/>
                        <a:latin typeface="Times New Roman" panose="02020603050405020304" pitchFamily="18" charset="0"/>
                        <a:cs typeface="Times New Roman" panose="02020603050405020304" pitchFamily="18" charset="0"/>
                      </a:endParaRPr>
                    </a:p>
                    <a:p>
                      <a:pPr algn="l" rtl="0" fontAlgn="base"/>
                      <a:r>
                        <a:rPr lang="en-IN" sz="1600" b="0" i="0" dirty="0">
                          <a:effectLst/>
                          <a:latin typeface="Times New Roman" panose="02020603050405020304" pitchFamily="18" charset="0"/>
                          <a:cs typeface="Times New Roman" panose="02020603050405020304" pitchFamily="18" charset="0"/>
                        </a:rPr>
                        <a:t>Contributions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IN" sz="1600" dirty="0">
                        <a:effectLst/>
                        <a:latin typeface="Times New Roman" panose="02020603050405020304" pitchFamily="18" charset="0"/>
                        <a:cs typeface="Times New Roman" panose="02020603050405020304" pitchFamily="18" charset="0"/>
                      </a:endParaRPr>
                    </a:p>
                    <a:p>
                      <a:pPr algn="l" rtl="0" fontAlgn="base"/>
                      <a:r>
                        <a:rPr lang="en-IN" sz="1600" b="0" i="0" dirty="0">
                          <a:effectLst/>
                          <a:latin typeface="Times New Roman" panose="02020603050405020304" pitchFamily="18" charset="0"/>
                          <a:cs typeface="Times New Roman" panose="02020603050405020304" pitchFamily="18" charset="0"/>
                        </a:rPr>
                        <a:t>Limitations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IN" sz="1600" dirty="0">
                        <a:effectLst/>
                        <a:latin typeface="Times New Roman" panose="02020603050405020304" pitchFamily="18" charset="0"/>
                        <a:cs typeface="Times New Roman" panose="02020603050405020304" pitchFamily="18" charset="0"/>
                      </a:endParaRPr>
                    </a:p>
                    <a:p>
                      <a:pPr algn="l" rtl="0" fontAlgn="base"/>
                      <a:r>
                        <a:rPr lang="en-IN" sz="1600" b="0" i="0" dirty="0">
                          <a:effectLst/>
                          <a:latin typeface="Times New Roman" panose="02020603050405020304" pitchFamily="18" charset="0"/>
                          <a:cs typeface="Times New Roman" panose="02020603050405020304" pitchFamily="18" charset="0"/>
                        </a:rPr>
                        <a:t>Open problems/Future work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697066"/>
                  </a:ext>
                </a:extLst>
              </a:tr>
              <a:tr h="561172">
                <a:tc>
                  <a:txBody>
                    <a:bodyPr/>
                    <a:lstStyle/>
                    <a:p>
                      <a:pPr algn="l" rtl="0" fontAlgn="base"/>
                      <a:r>
                        <a:rPr lang="en-IN" sz="1600" dirty="0">
                          <a:latin typeface="Times New Roman" panose="02020603050405020304" pitchFamily="18" charset="0"/>
                          <a:cs typeface="Times New Roman" panose="02020603050405020304" pitchFamily="18" charset="0"/>
                        </a:rPr>
                        <a:t>Failure Prediction in Crowdsourced Software Development [Abdullah </a:t>
                      </a:r>
                      <a:r>
                        <a:rPr lang="en-IN" sz="1600" dirty="0" err="1">
                          <a:latin typeface="Times New Roman" panose="02020603050405020304" pitchFamily="18" charset="0"/>
                          <a:cs typeface="Times New Roman" panose="02020603050405020304" pitchFamily="18" charset="0"/>
                        </a:rPr>
                        <a:t>Khanfor</a:t>
                      </a:r>
                      <a:r>
                        <a:rPr lang="en-IN" sz="1600" dirty="0">
                          <a:latin typeface="Times New Roman" panose="02020603050405020304" pitchFamily="18" charset="0"/>
                          <a:cs typeface="Times New Roman" panose="02020603050405020304" pitchFamily="18" charset="0"/>
                        </a:rPr>
                        <a:t>, Ye Yang, Gregg </a:t>
                      </a:r>
                      <a:r>
                        <a:rPr lang="en-IN" sz="1600" dirty="0" err="1">
                          <a:latin typeface="Times New Roman" panose="02020603050405020304" pitchFamily="18" charset="0"/>
                          <a:cs typeface="Times New Roman" panose="02020603050405020304" pitchFamily="18" charset="0"/>
                        </a:rPr>
                        <a:t>Vesonder</a:t>
                      </a:r>
                      <a:r>
                        <a:rPr lang="en-IN" sz="1600" dirty="0">
                          <a:latin typeface="Times New Roman" panose="02020603050405020304" pitchFamily="18" charset="0"/>
                          <a:cs typeface="Times New Roman" panose="02020603050405020304" pitchFamily="18" charset="0"/>
                        </a:rPr>
                        <a:t>, Dave </a:t>
                      </a:r>
                      <a:r>
                        <a:rPr lang="en-IN" sz="1600" dirty="0" err="1">
                          <a:latin typeface="Times New Roman" panose="02020603050405020304" pitchFamily="18" charset="0"/>
                          <a:cs typeface="Times New Roman" panose="02020603050405020304" pitchFamily="18" charset="0"/>
                        </a:rPr>
                        <a:t>Messinger</a:t>
                      </a:r>
                      <a:endParaRPr lang="en-IN" sz="1600" b="0" i="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ase"/>
                      <a:r>
                        <a:rPr lang="en-US" sz="1600" dirty="0">
                          <a:latin typeface="Times New Roman" panose="02020603050405020304" pitchFamily="18" charset="0"/>
                          <a:cs typeface="Times New Roman" panose="02020603050405020304" pitchFamily="18" charset="0"/>
                        </a:rPr>
                        <a:t>This paper highlights the need to address non competitive crowdsourcing tasks and explore additional metrics for failure prediction, while considering potential internal threats in the evaluation process. </a:t>
                      </a:r>
                      <a:endParaRPr lang="en-IN" sz="1600" b="0" i="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rtl="0" fontAlgn="base">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This paper proposes a failure prediction framework for software crowdsourcing, achieving high accuracy using machine learning.</a:t>
                      </a:r>
                    </a:p>
                    <a:p>
                      <a:pPr marL="285750" indent="-285750" algn="l" rtl="0" fontAlgn="base">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It identifies influencing factors for failure prediction and presents practical recommendations for managing task failure risks.</a:t>
                      </a:r>
                      <a:endParaRPr lang="en-IN" sz="1600" b="0" i="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rtl="0" fontAlgn="base">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study focuses only on competitive tasks on the Top Coder platform, overlooking non competitive or collaborative tasks. </a:t>
                      </a:r>
                    </a:p>
                    <a:p>
                      <a:pPr marL="285750" indent="-285750" algn="l" rtl="0" fontAlgn="base">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Some competition factors and metrics need further investigation, and internal threats should be considered.</a:t>
                      </a:r>
                      <a:endParaRPr lang="en-IN" sz="1600" b="0" i="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ase"/>
                      <a:r>
                        <a:rPr lang="en-US" sz="1600" dirty="0">
                          <a:latin typeface="Times New Roman" panose="02020603050405020304" pitchFamily="18" charset="0"/>
                          <a:cs typeface="Times New Roman" panose="02020603050405020304" pitchFamily="18" charset="0"/>
                        </a:rPr>
                        <a:t>Future work includes studying supply and demand for technologies and workers, exploring social network analysis, Text mining and gathering broader data for evaluation. </a:t>
                      </a:r>
                      <a:endParaRPr lang="en-IN" sz="1600" b="0" i="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12362805"/>
                  </a:ext>
                </a:extLst>
              </a:tr>
              <a:tr h="561172">
                <a:tc>
                  <a:txBody>
                    <a:bodyPr/>
                    <a:lstStyle/>
                    <a:p>
                      <a:pPr fontAlgn="ctr"/>
                      <a:endParaRPr lang="en-IN">
                        <a:effectLst/>
                      </a:endParaRPr>
                    </a:p>
                    <a:p>
                      <a:pPr algn="l" rtl="0" fontAlgn="base"/>
                      <a:r>
                        <a:rPr lang="en-IN" sz="1200" b="0" i="0">
                          <a:effectLst/>
                          <a:latin typeface="Times New Roman" panose="02020603050405020304" pitchFamily="18" charset="0"/>
                        </a:rPr>
                        <a:t>  </a:t>
                      </a:r>
                      <a:endParaRPr lang="en-IN" b="0" i="0">
                        <a:effectLst/>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fontAlgn="ctr"/>
                      <a:endParaRPr lang="en-IN" dirty="0">
                        <a:effectLst/>
                      </a:endParaRPr>
                    </a:p>
                    <a:p>
                      <a:pPr algn="l" rtl="0" fontAlgn="base"/>
                      <a:r>
                        <a:rPr lang="en-IN" sz="1200" b="0" i="0" dirty="0">
                          <a:effectLst/>
                          <a:latin typeface="Times New Roman" panose="02020603050405020304" pitchFamily="18" charset="0"/>
                        </a:rPr>
                        <a:t>  </a:t>
                      </a:r>
                      <a:endParaRPr lang="en-IN" b="0" i="0" dirty="0">
                        <a:effectLst/>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fontAlgn="ctr"/>
                      <a:endParaRPr lang="en-IN" dirty="0">
                        <a:effectLst/>
                      </a:endParaRPr>
                    </a:p>
                    <a:p>
                      <a:pPr algn="l" rtl="0" fontAlgn="base"/>
                      <a:r>
                        <a:rPr lang="en-IN" sz="1200" b="0" i="0" dirty="0">
                          <a:effectLst/>
                          <a:latin typeface="Times New Roman" panose="02020603050405020304" pitchFamily="18" charset="0"/>
                        </a:rPr>
                        <a:t>  </a:t>
                      </a:r>
                      <a:endParaRPr lang="en-IN" b="0" i="0" dirty="0">
                        <a:effectLst/>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fontAlgn="ctr"/>
                      <a:endParaRPr lang="en-IN">
                        <a:effectLst/>
                      </a:endParaRPr>
                    </a:p>
                    <a:p>
                      <a:pPr algn="l" rtl="0" fontAlgn="base"/>
                      <a:r>
                        <a:rPr lang="en-IN" sz="1200" b="0" i="0">
                          <a:effectLst/>
                          <a:latin typeface="Times New Roman" panose="02020603050405020304" pitchFamily="18" charset="0"/>
                        </a:rPr>
                        <a:t>  </a:t>
                      </a:r>
                      <a:endParaRPr lang="en-IN" b="0" i="0">
                        <a:effectLst/>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fontAlgn="ctr"/>
                      <a:endParaRPr lang="en-IN" dirty="0">
                        <a:effectLst/>
                      </a:endParaRPr>
                    </a:p>
                    <a:p>
                      <a:pPr algn="l" rtl="0" fontAlgn="base"/>
                      <a:r>
                        <a:rPr lang="en-IN" sz="1200" b="0" i="0" dirty="0">
                          <a:effectLst/>
                          <a:latin typeface="Times New Roman" panose="02020603050405020304" pitchFamily="18" charset="0"/>
                        </a:rPr>
                        <a:t>  </a:t>
                      </a:r>
                      <a:endParaRPr lang="en-IN" b="0" i="0" dirty="0">
                        <a:effectLst/>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83685751"/>
                  </a:ext>
                </a:extLst>
              </a:tr>
            </a:tbl>
          </a:graphicData>
        </a:graphic>
      </p:graphicFrame>
    </p:spTree>
    <p:extLst>
      <p:ext uri="{BB962C8B-B14F-4D97-AF65-F5344CB8AC3E}">
        <p14:creationId xmlns:p14="http://schemas.microsoft.com/office/powerpoint/2010/main" val="2990400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1C3C4DE-D87F-11B0-9148-7D5846E306A7}"/>
              </a:ext>
            </a:extLst>
          </p:cNvPr>
          <p:cNvSpPr>
            <a:spLocks noGrp="1"/>
          </p:cNvSpPr>
          <p:nvPr>
            <p:ph idx="1"/>
          </p:nvPr>
        </p:nvSpPr>
        <p:spPr>
          <a:xfrm>
            <a:off x="571499" y="1379303"/>
            <a:ext cx="10515600" cy="4908082"/>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Dynamic Worker Skills: </a:t>
            </a:r>
          </a:p>
          <a:p>
            <a:pPr marL="0" indent="0">
              <a:buNone/>
            </a:pPr>
            <a:r>
              <a:rPr lang="en-US" sz="2400" dirty="0">
                <a:latin typeface="Times New Roman" panose="02020603050405020304" pitchFamily="18" charset="0"/>
                <a:cs typeface="Times New Roman" panose="02020603050405020304" pitchFamily="18" charset="0"/>
              </a:rPr>
              <a:t>	Worker skills can change over time, and new workers with unique expertise join the platform. The challenge lies in continuously updating the task allocation algorithm to accommodate these dynamic changes and ensure accurate matching of tasks with suitable workers. </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Complex Task Dependencies: </a:t>
            </a:r>
          </a:p>
          <a:p>
            <a:pPr marL="0" indent="0">
              <a:buNone/>
            </a:pPr>
            <a:r>
              <a:rPr lang="en-US" sz="2400" dirty="0">
                <a:latin typeface="Times New Roman" panose="02020603050405020304" pitchFamily="18" charset="0"/>
                <a:cs typeface="Times New Roman" panose="02020603050405020304" pitchFamily="18" charset="0"/>
              </a:rPr>
              <a:t>	Some tasks may have dependencies on others, making it crucial to consider task sequences and interdependencies during allocation. Handling complex task structures requires advanced algorithms and efficient data management to avoid task bottlenecks and ensure smooth workflow distribution. </a:t>
            </a:r>
            <a:endParaRPr lang="en-IN" sz="24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F94C292F-69AB-6307-6EEF-22A06CB5FEE2}"/>
              </a:ext>
            </a:extLst>
          </p:cNvPr>
          <p:cNvSpPr>
            <a:spLocks noGrp="1"/>
          </p:cNvSpPr>
          <p:nvPr>
            <p:ph type="title"/>
          </p:nvPr>
        </p:nvSpPr>
        <p:spPr/>
        <p:txBody>
          <a:bodyPr>
            <a:normAutofit fontScale="90000"/>
          </a:bodyPr>
          <a:lstStyle/>
          <a:p>
            <a:r>
              <a:rPr lang="en-US" dirty="0"/>
              <a:t>Persisting Challenges</a:t>
            </a:r>
            <a:endParaRPr lang="en-IN" dirty="0"/>
          </a:p>
        </p:txBody>
      </p:sp>
    </p:spTree>
    <p:extLst>
      <p:ext uri="{BB962C8B-B14F-4D97-AF65-F5344CB8AC3E}">
        <p14:creationId xmlns:p14="http://schemas.microsoft.com/office/powerpoint/2010/main" val="2021526502"/>
      </p:ext>
    </p:extLst>
  </p:cSld>
  <p:clrMapOvr>
    <a:masterClrMapping/>
  </p:clrMapOvr>
</p:sld>
</file>

<file path=ppt/theme/theme1.xml><?xml version="1.0" encoding="utf-8"?>
<a:theme xmlns:a="http://schemas.openxmlformats.org/drawingml/2006/main" name="Presentation Cover pag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resentation slides">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43CD6CE29747349A5A94DA81629FDC5" ma:contentTypeVersion="11" ma:contentTypeDescription="Create a new document." ma:contentTypeScope="" ma:versionID="dc06cc9d132ff9dbfd94d33746a170bc">
  <xsd:schema xmlns:xsd="http://www.w3.org/2001/XMLSchema" xmlns:xs="http://www.w3.org/2001/XMLSchema" xmlns:p="http://schemas.microsoft.com/office/2006/metadata/properties" xmlns:ns2="288a120d-550d-410d-8e83-3a0debd8f61a" xmlns:ns3="b2fc7224-56e7-4a56-81e9-64380d6fda13" targetNamespace="http://schemas.microsoft.com/office/2006/metadata/properties" ma:root="true" ma:fieldsID="3e4d2b7f430bf8adbb47ab8b4dbba55a" ns2:_="" ns3:_="">
    <xsd:import namespace="288a120d-550d-410d-8e83-3a0debd8f61a"/>
    <xsd:import namespace="b2fc7224-56e7-4a56-81e9-64380d6fda1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8a120d-550d-410d-8e83-3a0debd8f61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2fc7224-56e7-4a56-81e9-64380d6fda13"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C86E6DA-5186-4C2D-B67F-DA1E8DD817FC}">
  <ds:schemaRefs>
    <ds:schemaRef ds:uri="http://schemas.microsoft.com/office/infopath/2007/PartnerControls"/>
    <ds:schemaRef ds:uri="b2fc7224-56e7-4a56-81e9-64380d6fda13"/>
    <ds:schemaRef ds:uri="http://schemas.microsoft.com/office/2006/documentManagement/types"/>
    <ds:schemaRef ds:uri="http://purl.org/dc/terms/"/>
    <ds:schemaRef ds:uri="http://purl.org/dc/elements/1.1/"/>
    <ds:schemaRef ds:uri="288a120d-550d-410d-8e83-3a0debd8f61a"/>
    <ds:schemaRef ds:uri="http://schemas.openxmlformats.org/package/2006/metadata/core-properties"/>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896A51D3-70D6-4C59-A5F9-E965D4778D21}">
  <ds:schemaRefs>
    <ds:schemaRef ds:uri="288a120d-550d-410d-8e83-3a0debd8f61a"/>
    <ds:schemaRef ds:uri="b2fc7224-56e7-4a56-81e9-64380d6fda1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0/xmlns/"/>
    <ds:schemaRef ds:uri="http://www.w3.org/2001/XMLSchema"/>
  </ds:schemaRefs>
</ds:datastoreItem>
</file>

<file path=customXml/itemProps3.xml><?xml version="1.0" encoding="utf-8"?>
<ds:datastoreItem xmlns:ds="http://schemas.openxmlformats.org/officeDocument/2006/customXml" ds:itemID="{414EAF80-A9B1-4397-8673-948369AFEFE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346</TotalTime>
  <Words>1631</Words>
  <Application>Microsoft Office PowerPoint</Application>
  <PresentationFormat>Widescreen</PresentationFormat>
  <Paragraphs>217</Paragraphs>
  <Slides>17</Slides>
  <Notes>0</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17</vt:i4>
      </vt:variant>
    </vt:vector>
  </HeadingPairs>
  <TitlesOfParts>
    <vt:vector size="31" baseType="lpstr">
      <vt:lpstr>Arial</vt:lpstr>
      <vt:lpstr>Avenir Next LT Pro</vt:lpstr>
      <vt:lpstr>Calibri</vt:lpstr>
      <vt:lpstr>Calibri Light</vt:lpstr>
      <vt:lpstr>Futura</vt:lpstr>
      <vt:lpstr>Garamond</vt:lpstr>
      <vt:lpstr>Georgia</vt:lpstr>
      <vt:lpstr>Poppins</vt:lpstr>
      <vt:lpstr>Raleway Medium</vt:lpstr>
      <vt:lpstr>Raleway SemiBold</vt:lpstr>
      <vt:lpstr>Times New Roman</vt:lpstr>
      <vt:lpstr>Presentation Cover page</vt:lpstr>
      <vt:lpstr>Presentation slides</vt:lpstr>
      <vt:lpstr>Office Theme</vt:lpstr>
      <vt:lpstr>PowerPoint Presentation</vt:lpstr>
      <vt:lpstr>Introduction</vt:lpstr>
      <vt:lpstr>Motivation</vt:lpstr>
      <vt:lpstr>Background Study/Related Work </vt:lpstr>
      <vt:lpstr>Background Study/Related Work </vt:lpstr>
      <vt:lpstr>Background Study/Related Work </vt:lpstr>
      <vt:lpstr>Background Study/Related Work </vt:lpstr>
      <vt:lpstr>Background Study/Related Work </vt:lpstr>
      <vt:lpstr>Persisting Challenges</vt:lpstr>
      <vt:lpstr>High Level Design</vt:lpstr>
      <vt:lpstr>Project Contributions</vt:lpstr>
      <vt:lpstr>Project Contributions</vt:lpstr>
      <vt:lpstr>Algorithms </vt:lpstr>
      <vt:lpstr>Algorithms </vt:lpstr>
      <vt:lpstr>Current status</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KSUM-SB2-XPS-35</dc:creator>
  <cp:lastModifiedBy>Manikanta Thota</cp:lastModifiedBy>
  <cp:revision>15</cp:revision>
  <dcterms:created xsi:type="dcterms:W3CDTF">2020-07-03T08:40:50Z</dcterms:created>
  <dcterms:modified xsi:type="dcterms:W3CDTF">2023-09-17T16:21:09Z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0x010100643CD6CE29747349A5A94DA81629FDC5</vt:lpwstr>
  </property>
</Properties>
</file>