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22"/>
  </p:notesMasterIdLst>
  <p:handoutMasterIdLst>
    <p:handoutMasterId r:id="rId23"/>
  </p:handoutMasterIdLst>
  <p:sldIdLst>
    <p:sldId id="467" r:id="rId7"/>
    <p:sldId id="950" r:id="rId8"/>
    <p:sldId id="960" r:id="rId9"/>
    <p:sldId id="966" r:id="rId10"/>
    <p:sldId id="972" r:id="rId11"/>
    <p:sldId id="973" r:id="rId12"/>
    <p:sldId id="967" r:id="rId13"/>
    <p:sldId id="952" r:id="rId14"/>
    <p:sldId id="971" r:id="rId15"/>
    <p:sldId id="974" r:id="rId16"/>
    <p:sldId id="968" r:id="rId17"/>
    <p:sldId id="975" r:id="rId18"/>
    <p:sldId id="969" r:id="rId19"/>
    <p:sldId id="970" r:id="rId20"/>
    <p:sldId id="9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196" autoAdjust="0"/>
  </p:normalViewPr>
  <p:slideViewPr>
    <p:cSldViewPr snapToGrid="0">
      <p:cViewPr varScale="1">
        <p:scale>
          <a:sx n="85" d="100"/>
          <a:sy n="85" d="100"/>
        </p:scale>
        <p:origin x="581"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9/17/2023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2257378" y="2349530"/>
            <a:ext cx="7677243" cy="4016484"/>
          </a:xfrm>
          <a:prstGeom prst="rect">
            <a:avLst/>
          </a:prstGeom>
          <a:noFill/>
        </p:spPr>
        <p:txBody>
          <a:bodyPr wrap="square" lIns="91440" tIns="45720" rIns="91440" bIns="45720" rtlCol="0" anchor="t">
            <a:spAutoFit/>
          </a:bodyPr>
          <a:lstStyle/>
          <a:p>
            <a:pPr algn="ctr"/>
            <a:r>
              <a:rPr lang="en-US" sz="3500" dirty="0">
                <a:solidFill>
                  <a:schemeClr val="bg1"/>
                </a:solidFill>
                <a:latin typeface="Times New Roman" panose="02020603050405020304" pitchFamily="18" charset="0"/>
                <a:cs typeface="Times New Roman" panose="02020603050405020304" pitchFamily="18" charset="0"/>
              </a:rPr>
              <a:t>Efficient Task Allocation and Failure Detection in Crowdsourcing Platforms</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3300" dirty="0">
                <a:solidFill>
                  <a:schemeClr val="bg1"/>
                </a:solidFill>
                <a:latin typeface="Times New Roman" panose="02020603050405020304" pitchFamily="18" charset="0"/>
                <a:cs typeface="Times New Roman" panose="02020603050405020304" pitchFamily="18" charset="0"/>
              </a:rPr>
              <a:t>Team Number: D6</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2300" dirty="0">
                <a:solidFill>
                  <a:schemeClr val="bg1"/>
                </a:solidFill>
                <a:latin typeface="Times New Roman" panose="02020603050405020304" pitchFamily="18" charset="0"/>
                <a:cs typeface="Times New Roman" panose="02020603050405020304" pitchFamily="18" charset="0"/>
              </a:rPr>
              <a:t>Sindhu Sahithi - AM.EN.U4CSE20326</a:t>
            </a:r>
          </a:p>
          <a:p>
            <a:pPr algn="ctr"/>
            <a:r>
              <a:rPr lang="en-US" sz="2300" dirty="0">
                <a:solidFill>
                  <a:schemeClr val="bg1"/>
                </a:solidFill>
                <a:latin typeface="Times New Roman" panose="02020603050405020304" pitchFamily="18" charset="0"/>
                <a:cs typeface="Times New Roman" panose="02020603050405020304" pitchFamily="18" charset="0"/>
              </a:rPr>
              <a:t>Manikanta    -    AM.EN.U4CSE20370</a:t>
            </a:r>
          </a:p>
          <a:p>
            <a:pPr algn="ctr"/>
            <a:r>
              <a:rPr lang="en-US" sz="2300" dirty="0">
                <a:solidFill>
                  <a:schemeClr val="bg1"/>
                </a:solidFill>
                <a:latin typeface="Times New Roman" panose="02020603050405020304" pitchFamily="18" charset="0"/>
                <a:cs typeface="Times New Roman" panose="02020603050405020304" pitchFamily="18" charset="0"/>
              </a:rPr>
              <a:t>Surya Teja    -    AM.EN.U4CSE20371</a:t>
            </a:r>
          </a:p>
          <a:p>
            <a:pPr algn="ctr"/>
            <a:r>
              <a:rPr lang="en-US" sz="2300" dirty="0" err="1">
                <a:solidFill>
                  <a:schemeClr val="bg1"/>
                </a:solidFill>
                <a:latin typeface="Times New Roman" panose="02020603050405020304" pitchFamily="18" charset="0"/>
                <a:cs typeface="Times New Roman" panose="02020603050405020304" pitchFamily="18" charset="0"/>
              </a:rPr>
              <a:t>Anushree</a:t>
            </a:r>
            <a:r>
              <a:rPr lang="en-US" sz="2300" dirty="0">
                <a:solidFill>
                  <a:schemeClr val="bg1"/>
                </a:solidFill>
                <a:latin typeface="Times New Roman" panose="02020603050405020304" pitchFamily="18" charset="0"/>
                <a:cs typeface="Times New Roman" panose="02020603050405020304" pitchFamily="18" charset="0"/>
              </a:rPr>
              <a:t>      -    AM.EN.U4CSE20375</a:t>
            </a:r>
            <a:endParaRPr lang="en-US" sz="4000" dirty="0">
              <a:solidFill>
                <a:schemeClr val="bg1"/>
              </a:solidFill>
              <a:cs typeface="Calibri"/>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303958"/>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335525" y="6501048"/>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sp>
        <p:nvSpPr>
          <p:cNvPr id="2" name="TextBox 1">
            <a:extLst>
              <a:ext uri="{FF2B5EF4-FFF2-40B4-BE49-F238E27FC236}">
                <a16:creationId xmlns:a16="http://schemas.microsoft.com/office/drawing/2014/main" id="{17EDD83A-000F-C7C5-2C3F-D1193742B3FC}"/>
              </a:ext>
            </a:extLst>
          </p:cNvPr>
          <p:cNvSpPr txBox="1"/>
          <p:nvPr/>
        </p:nvSpPr>
        <p:spPr>
          <a:xfrm>
            <a:off x="4017144" y="3606800"/>
            <a:ext cx="4157709"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Guide - Ms. </a:t>
            </a:r>
            <a:r>
              <a:rPr lang="en-US" sz="2600" dirty="0" err="1">
                <a:solidFill>
                  <a:schemeClr val="bg1"/>
                </a:solidFill>
                <a:latin typeface="Times New Roman" panose="02020603050405020304" pitchFamily="18" charset="0"/>
                <a:cs typeface="Times New Roman" panose="02020603050405020304" pitchFamily="18" charset="0"/>
              </a:rPr>
              <a:t>Lekshmi</a:t>
            </a:r>
            <a:r>
              <a:rPr lang="en-US" sz="2600" dirty="0">
                <a:solidFill>
                  <a:schemeClr val="bg1"/>
                </a:solidFill>
                <a:latin typeface="Times New Roman" panose="02020603050405020304" pitchFamily="18" charset="0"/>
                <a:cs typeface="Times New Roman" panose="02020603050405020304" pitchFamily="18" charset="0"/>
              </a:rPr>
              <a:t> S Nair</a:t>
            </a:r>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2. Allocation of the New Tasks </a:t>
            </a:r>
          </a:p>
          <a:p>
            <a:pPr marL="0" indent="0">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Tasks that arise will be meticulously assigned to workers based on a comprehensive evaluation of several key factors. These factors include the specific skill sets possessed by the workers, the precise requirements of the tasks at hand, the historical approval ratings of the workers, and the expected completion timeframe.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Subsequently, a judicious matching process will ensue, ensuring that the forthcoming tasks are allocated to workers in a manner that aligns seamlessly with these aforementioned criteria.</a:t>
            </a: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402545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090269"/>
            <a:ext cx="10515600" cy="4908082"/>
          </a:xfrm>
        </p:spPr>
        <p:txBody>
          <a:bodyPr>
            <a:normAutofit/>
          </a:bodyPr>
          <a:lstStyle/>
          <a:p>
            <a:pPr marL="0" indent="0" algn="just">
              <a:buNone/>
            </a:pPr>
            <a:r>
              <a:rPr lang="en-IN" sz="2600" dirty="0">
                <a:latin typeface="Times New Roman" panose="02020603050405020304" pitchFamily="18" charset="0"/>
                <a:cs typeface="Times New Roman" panose="02020603050405020304" pitchFamily="18" charset="0"/>
              </a:rPr>
              <a:t>Expert matching model</a:t>
            </a:r>
          </a:p>
          <a:p>
            <a:pPr algn="just"/>
            <a:endParaRPr lang="en-IN"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Let Wie be the set of inexpert workers and We be the set of expert workers.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 new worker Wie should map to another participant We who has exact or very similar skills.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At first, we compute the distance between the skill set of an inexpert worker and the available expert workers.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And then according to their matching score we will map them.</a:t>
            </a:r>
            <a:endParaRPr lang="en-IN" sz="2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25739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305422"/>
            <a:ext cx="10515600" cy="4908082"/>
          </a:xfrm>
        </p:spPr>
        <p:txBody>
          <a:bodyPr/>
          <a:lstStyle/>
          <a:p>
            <a:pPr marL="0" indent="0">
              <a:buNone/>
            </a:pPr>
            <a:r>
              <a:rPr lang="en-IN" dirty="0">
                <a:latin typeface="Times New Roman" panose="02020603050405020304" pitchFamily="18" charset="0"/>
                <a:cs typeface="Times New Roman" panose="02020603050405020304" pitchFamily="18" charset="0"/>
              </a:rPr>
              <a:t>Task matching model</a:t>
            </a:r>
          </a:p>
          <a:p>
            <a:pPr marL="0" indent="0">
              <a:buNone/>
            </a:pPr>
            <a:endParaRPr lang="en-IN" dirty="0"/>
          </a:p>
          <a:p>
            <a:pPr algn="just"/>
            <a:r>
              <a:rPr lang="en-US" dirty="0">
                <a:latin typeface="Times New Roman" panose="02020603050405020304" pitchFamily="18" charset="0"/>
                <a:cs typeface="Times New Roman" panose="02020603050405020304" pitchFamily="18" charset="0"/>
              </a:rPr>
              <a:t>In this model we compute the matching between workers and tasks</a:t>
            </a:r>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Then we compute the similarity between the workers and tasks using the similarity measures.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Tasks with higher similarity in skills are recommended to the worker. </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92289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2015797"/>
            <a:ext cx="10515600" cy="2291744"/>
          </a:xfrm>
        </p:spPr>
        <p:txBody>
          <a:bodyPr/>
          <a:lstStyle/>
          <a:p>
            <a:r>
              <a:rPr lang="en-US" dirty="0"/>
              <a:t>Identifying the Attributes of the dataset</a:t>
            </a:r>
          </a:p>
          <a:p>
            <a:r>
              <a:rPr lang="en-US" dirty="0"/>
              <a:t>Creating the dataset</a:t>
            </a:r>
            <a:endParaRPr lang="en-IN" dirty="0"/>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a:xfrm>
            <a:off x="571499" y="958261"/>
            <a:ext cx="10515600" cy="421441"/>
          </a:xfrm>
        </p:spPr>
        <p:txBody>
          <a:bodyPr>
            <a:normAutofit fontScale="90000"/>
          </a:bodyPr>
          <a:lstStyle/>
          <a:p>
            <a:r>
              <a:rPr lang="en-US" dirty="0"/>
              <a:t>Current status</a:t>
            </a:r>
            <a:endParaRPr lang="en-IN" dirty="0"/>
          </a:p>
        </p:txBody>
      </p:sp>
    </p:spTree>
    <p:extLst>
      <p:ext uri="{BB962C8B-B14F-4D97-AF65-F5344CB8AC3E}">
        <p14:creationId xmlns:p14="http://schemas.microsoft.com/office/powerpoint/2010/main" val="275357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a:xfrm>
            <a:off x="571499" y="1110362"/>
            <a:ext cx="10515600" cy="4908082"/>
          </a:xfrm>
        </p:spPr>
        <p:txBody>
          <a:bodyPr>
            <a:noAutofit/>
          </a:bodyPr>
          <a:lstStyle/>
          <a:p>
            <a:pPr algn="just"/>
            <a:r>
              <a:rPr lang="en-US" sz="2100" dirty="0">
                <a:latin typeface="Times New Roman" panose="02020603050405020304" pitchFamily="18" charset="0"/>
                <a:cs typeface="Times New Roman" panose="02020603050405020304" pitchFamily="18" charset="0"/>
              </a:rPr>
              <a:t>A. R. Kurup and G. P. Sajeev, “Task recommendation in Reward-Based crowdsourcing systems,” in Fifth International Symposium on Women in Computing and Informatics (WCI-2017), Manipal, Mangalore, India, Sep. 2017, pp. 1511–1518.</a:t>
            </a:r>
          </a:p>
          <a:p>
            <a:pPr algn="just"/>
            <a:r>
              <a:rPr lang="en-IN" sz="2100" dirty="0" err="1">
                <a:latin typeface="Times New Roman" panose="02020603050405020304" pitchFamily="18" charset="0"/>
                <a:cs typeface="Times New Roman" panose="02020603050405020304" pitchFamily="18" charset="0"/>
              </a:rPr>
              <a:t>Ayswarya</a:t>
            </a:r>
            <a:r>
              <a:rPr lang="en-IN" sz="2100" dirty="0">
                <a:latin typeface="Times New Roman" panose="02020603050405020304" pitchFamily="18" charset="0"/>
                <a:cs typeface="Times New Roman" panose="02020603050405020304" pitchFamily="18" charset="0"/>
              </a:rPr>
              <a:t> R Kurup and G P Sajeev, “</a:t>
            </a:r>
            <a:r>
              <a:rPr lang="en-US" sz="2100" dirty="0">
                <a:latin typeface="Times New Roman" panose="02020603050405020304" pitchFamily="18" charset="0"/>
                <a:cs typeface="Times New Roman" panose="02020603050405020304" pitchFamily="18" charset="0"/>
              </a:rPr>
              <a:t>Task Personalization for In expertise Workers in Incentive Based Crowdsourcing Platforms, </a:t>
            </a:r>
            <a:r>
              <a:rPr lang="en-IN" sz="2100" dirty="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2018 International Conference on Advances in Computing, Communications and Informatics (ICACCI), Bangalore, India, Sep. 2018.</a:t>
            </a:r>
          </a:p>
          <a:p>
            <a:pPr algn="just"/>
            <a:r>
              <a:rPr lang="en-US" sz="2100" dirty="0">
                <a:latin typeface="Times New Roman" panose="02020603050405020304" pitchFamily="18" charset="0"/>
                <a:cs typeface="Times New Roman" panose="02020603050405020304" pitchFamily="18" charset="0"/>
              </a:rPr>
              <a:t>K. Li, J. Xiao, Y. Wang, and Q. Wang, “Analysis of the key factors for software quality in crowdsourcing development: An empirical study on top coder. com,” in Computer Software and Applications Conference (COMPSAC), 2013 IEEE 37th Annual. IEEE, 2013, pp. 812–817.</a:t>
            </a:r>
          </a:p>
          <a:p>
            <a:pPr algn="just"/>
            <a:r>
              <a:rPr lang="en-US" sz="2100" dirty="0">
                <a:latin typeface="Times New Roman" panose="02020603050405020304" pitchFamily="18" charset="0"/>
                <a:cs typeface="Times New Roman" panose="02020603050405020304" pitchFamily="18" charset="0"/>
              </a:rPr>
              <a:t>A. R. Kurup and G. P. Sajeev, “Task recommendation in Reward-Based crowdsourcing systems,” in Fifth International Symposium on Women in Computing and Informatics (WCI-2017), Manipal, Mangalore, India, Sep. 2017, pp. 1511–1518.</a:t>
            </a:r>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22520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a:xfrm>
            <a:off x="571498" y="608115"/>
            <a:ext cx="10515600" cy="421441"/>
          </a:xfrm>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8" y="904050"/>
            <a:ext cx="11118477" cy="4908082"/>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This project aims to tackle the challenges of task allocation in crowdsourcing platforms, ensuring efficient assignment of tasks to workers based on their skills and task difficulty. Efficient task assignment is paramount for productivity and growth.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The problem is significant due to the increasing popularity of crowdsourcing platforms. We will be delivering a fostering mentorship mapping. Our approach will match tasks with the right individuals, ensuring optimal workforce utilization and task completion. </a:t>
            </a:r>
          </a:p>
        </p:txBody>
      </p:sp>
    </p:spTree>
    <p:extLst>
      <p:ext uri="{BB962C8B-B14F-4D97-AF65-F5344CB8AC3E}">
        <p14:creationId xmlns:p14="http://schemas.microsoft.com/office/powerpoint/2010/main" val="5833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a:xfrm>
            <a:off x="571499" y="608115"/>
            <a:ext cx="10515600" cy="421441"/>
          </a:xfrm>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029556"/>
            <a:ext cx="10515600" cy="4908082"/>
          </a:xfrm>
        </p:spPr>
        <p:txBody>
          <a:bodyPr>
            <a:normAutofit/>
          </a:bodyPr>
          <a:lstStyle/>
          <a:p>
            <a:pPr marL="0" indent="0" algn="just">
              <a:buNone/>
            </a:pP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	</a:t>
            </a:r>
          </a:p>
          <a:p>
            <a:pPr marL="0" indent="0" algn="just">
              <a:buNone/>
            </a:pP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	The motivation lies in enhancing platform efficiency, client satisfaction, and freelancer success. Persisting challenges include designing an accurate task allocation algorithm. And the need to improve efficiency and quality by reducing task allocation errors and preventing task failures.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7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3766291206"/>
              </p:ext>
            </p:extLst>
          </p:nvPr>
        </p:nvGraphicFramePr>
        <p:xfrm>
          <a:off x="571498" y="984334"/>
          <a:ext cx="10792920" cy="4889332"/>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Personalization for In expertise Workers in Incentive Based Crowdsourcing Platforms</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Kurup,G</a:t>
                      </a:r>
                      <a:r>
                        <a:rPr lang="en-US" sz="1600" dirty="0">
                          <a:latin typeface="Times New Roman" panose="02020603050405020304" pitchFamily="18" charset="0"/>
                          <a:cs typeface="Times New Roman" panose="02020603050405020304" pitchFamily="18" charset="0"/>
                        </a:rPr>
                        <a:t> P Sajeev; Dept of Computer Science 2023)</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presents a task recommendation model for inexpert workers in crowdsourcing, but it needs further exploration to handle multiple skills and enhance the recommendation accuracy.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proposes a task recommendation model for inexpert and new workers in crowdsourcing systems, using skill taxonomy and participation probability of expert workers.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This Model's limitation: Assessing workers and tasks with single skills may overlook real-world complexity. Future work includes multi-skill considerations, improved accuracy, and advanced algorithms to expand the model's utility across diverse crowdsourcing platforms.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Future work includes extending the model to handle multiple skills, improving the recommendation accuracy, and exploring more complex recommendation algorithms.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146617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126689600"/>
              </p:ext>
            </p:extLst>
          </p:nvPr>
        </p:nvGraphicFramePr>
        <p:xfrm>
          <a:off x="571498" y="984334"/>
          <a:ext cx="10792920" cy="5349240"/>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32609">
                  <a:extLst>
                    <a:ext uri="{9D8B030D-6E8A-4147-A177-3AD203B41FA5}">
                      <a16:colId xmlns:a16="http://schemas.microsoft.com/office/drawing/2014/main" val="2150754490"/>
                    </a:ext>
                  </a:extLst>
                </a:gridCol>
                <a:gridCol w="2184559">
                  <a:extLst>
                    <a:ext uri="{9D8B030D-6E8A-4147-A177-3AD203B41FA5}">
                      <a16:colId xmlns:a16="http://schemas.microsoft.com/office/drawing/2014/main" val="2118826406"/>
                    </a:ext>
                  </a:extLst>
                </a:gridCol>
              </a:tblGrid>
              <a:tr h="146984">
                <a:tc>
                  <a:txBody>
                    <a:bodyPr/>
                    <a:lstStyle/>
                    <a:p>
                      <a:pP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500" dirty="0">
                          <a:latin typeface="Times New Roman" panose="02020603050405020304" pitchFamily="18" charset="0"/>
                          <a:cs typeface="Times New Roman" panose="02020603050405020304" pitchFamily="18" charset="0"/>
                        </a:rPr>
                        <a:t>Aggregating Reliable Submissions in Crowdsourcing Systems</a:t>
                      </a:r>
                    </a:p>
                    <a:p>
                      <a:pPr algn="l" rtl="0" fontAlgn="base"/>
                      <a:endParaRPr lang="en-IN" sz="1500" dirty="0">
                        <a:latin typeface="Times New Roman" panose="02020603050405020304" pitchFamily="18" charset="0"/>
                        <a:cs typeface="Times New Roman" panose="02020603050405020304" pitchFamily="18" charset="0"/>
                      </a:endParaRPr>
                    </a:p>
                    <a:p>
                      <a:pPr algn="l" rtl="0" fontAlgn="base"/>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Ayswarya</a:t>
                      </a:r>
                      <a:r>
                        <a:rPr lang="en-IN" sz="1500" dirty="0">
                          <a:latin typeface="Times New Roman" panose="02020603050405020304" pitchFamily="18" charset="0"/>
                          <a:cs typeface="Times New Roman" panose="02020603050405020304" pitchFamily="18" charset="0"/>
                        </a:rPr>
                        <a:t> R Kurup; G P Sajeev; J. Swaminathan, (2021)]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In crowdsourcing systems, the quality of submissions from workers can vary due to differences in expertise and knowledge background. Existing task aggregation methods mainly focus on structured submissions and do not consider the cost incurred for completing tasks. Additionally, probabilistic methods for answer aggregation may be sensitive to sparsity in the data.</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Estimating submission quality based on worker reliability, task difficulty, and similarity. EM approach is used to improve results. The method effectively estimates submission quality and addresses the cold-start problem by leveraging submission similarity. Comparisons with state-of-the-art techniques validate its effectiveness, emphasizing the importance of worker.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Adaptive threshold for cost minimization and improved expertness estimation using diverse similarity approaches. Future research could explore generalizing our approach to different crowdsourcing tasks.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Some of the Future work and problems for task aggregation in crowdsourcing: Explore adaptive cost minimization, refine worker expertness estimation with diverse similarity metrics, extend the approach to diverse task types, handle data sparsity, validate on real platforms, and improve user interface for better engagement and task completion rates.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0">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1367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2333732973"/>
              </p:ext>
            </p:extLst>
          </p:nvPr>
        </p:nvGraphicFramePr>
        <p:xfrm>
          <a:off x="571498" y="984334"/>
          <a:ext cx="10792920" cy="5377012"/>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Recommendation in Reward Based</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Kurup </a:t>
                      </a:r>
                      <a:r>
                        <a:rPr lang="en-IN" sz="1600" dirty="0">
                          <a:latin typeface="Times New Roman" panose="02020603050405020304" pitchFamily="18" charset="0"/>
                          <a:cs typeface="Times New Roman" panose="02020603050405020304" pitchFamily="18" charset="0"/>
                        </a:rPr>
                        <a:t>,G P Sajeev(2023)]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Addressing task recommendation challenges in dynamic crowdsourcing environments. Exploring hybrid models combining implicit and explicit feedback for improved accuracy. Investigating user interface and user experience enhancements to encourage worker engagement.</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This paper introduces a task recommendation model for reward-based crowdsourcing, combining implicit feedback and explicit features. The model outperforms matrix factorization and reward based models, reducing data sparsity. Utilizing participation data and worker-task feature vectors enhances reward gain prediction.</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Limited evaluation on larger datasets and comparison with state-of the-art methods. Generalization to diverse crowdsourcing platforms and investigation of the model's scalability remain unexplored. Further analysis required to handle cold-start problem for new workers effectively.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Some of the Future work and problems for Task Recommendation in Reward-Based are Extending evaluation on larger datasets and comparing with state-of-the-art methods. Generalizing the model for diverse crowdsourcing platforms and addressing scalability concerns.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60303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a:xfrm>
            <a:off x="571499" y="1379303"/>
            <a:ext cx="10515600" cy="490808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Dynamic Worker Skills: </a:t>
            </a:r>
          </a:p>
          <a:p>
            <a:pPr marL="0" indent="0">
              <a:buNone/>
            </a:pPr>
            <a:r>
              <a:rPr lang="en-US" sz="2400" dirty="0">
                <a:latin typeface="Times New Roman" panose="02020603050405020304" pitchFamily="18" charset="0"/>
                <a:cs typeface="Times New Roman" panose="02020603050405020304" pitchFamily="18" charset="0"/>
              </a:rPr>
              <a:t>	Worker skills can change over time, and new workers with unique expertise join the platform. The challenge lies in continuously updating the task allocation algorithm to accommodate these dynamic changes and ensure accurate matching of tasks with suitable workers.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Complex Task Dependencies: </a:t>
            </a:r>
          </a:p>
          <a:p>
            <a:pPr marL="0" indent="0">
              <a:buNone/>
            </a:pPr>
            <a:r>
              <a:rPr lang="en-US" sz="2400" dirty="0">
                <a:latin typeface="Times New Roman" panose="02020603050405020304" pitchFamily="18" charset="0"/>
                <a:cs typeface="Times New Roman" panose="02020603050405020304" pitchFamily="18" charset="0"/>
              </a:rPr>
              <a:t>	Some tasks may have dependencies on others, making it crucial to consider task sequences and interdependencies during allocation. Handling complex task structures requires advanced algorithms and efficient data management to avoid task bottlenecks and ensure smooth workflow distribution.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dirty="0"/>
              <a:t>Persisting Challenges</a:t>
            </a:r>
            <a:endParaRPr lang="en-IN" dirty="0"/>
          </a:p>
        </p:txBody>
      </p:sp>
    </p:spTree>
    <p:extLst>
      <p:ext uri="{BB962C8B-B14F-4D97-AF65-F5344CB8AC3E}">
        <p14:creationId xmlns:p14="http://schemas.microsoft.com/office/powerpoint/2010/main" val="202152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a:t>
            </a:r>
            <a:endParaRPr lang="en-IN" dirty="0"/>
          </a:p>
        </p:txBody>
      </p:sp>
      <p:pic>
        <p:nvPicPr>
          <p:cNvPr id="6" name="Content Placeholder 5">
            <a:extLst>
              <a:ext uri="{FF2B5EF4-FFF2-40B4-BE49-F238E27FC236}">
                <a16:creationId xmlns:a16="http://schemas.microsoft.com/office/drawing/2014/main" id="{87439D4A-0E6E-09E6-1F81-1CDCBAD5E426}"/>
              </a:ext>
            </a:extLst>
          </p:cNvPr>
          <p:cNvPicPr>
            <a:picLocks noGrp="1" noChangeAspect="1"/>
          </p:cNvPicPr>
          <p:nvPr>
            <p:ph idx="1"/>
          </p:nvPr>
        </p:nvPicPr>
        <p:blipFill>
          <a:blip r:embed="rId2"/>
          <a:stretch>
            <a:fillRect/>
          </a:stretch>
        </p:blipFill>
        <p:spPr>
          <a:xfrm>
            <a:off x="2427893" y="1136650"/>
            <a:ext cx="6802814" cy="4908550"/>
          </a:xfrm>
        </p:spPr>
      </p:pic>
    </p:spTree>
    <p:extLst>
      <p:ext uri="{BB962C8B-B14F-4D97-AF65-F5344CB8AC3E}">
        <p14:creationId xmlns:p14="http://schemas.microsoft.com/office/powerpoint/2010/main" val="277507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Mapping In Expert Workers to the Expert Workers</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The primary objective is to establish a structured mentorship program where experienced workers are paired with less experienced counterparts. This mentorship arrangement aims to harness the expertise of the seasoned workers, who will assume the role of mentors, guiding and delegating tasks to their less experienced counterparts.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The intended outcome of this initiative is twofold: firstly, it aims to optimize the utilization of the workforce by efficiently channeling their skills and knowledge, and secondly, it strives to enhance task completion rates by streamlining the workflow through the introduction of this mentorship-based approach.</a:t>
            </a:r>
          </a:p>
          <a:p>
            <a:pPr marL="0" indent="0" algn="just">
              <a:buNone/>
            </a:pPr>
            <a:r>
              <a:rPr lang="en-US" sz="2200" dirty="0">
                <a:latin typeface="Times New Roman" panose="02020603050405020304" pitchFamily="18" charset="0"/>
                <a:cs typeface="Times New Roman" panose="02020603050405020304" pitchFamily="18" charset="0"/>
              </a:rPr>
              <a:t>	</a:t>
            </a:r>
          </a:p>
          <a:p>
            <a:pPr marL="514350" indent="-514350">
              <a:buAutoNum type="arabicPeriod"/>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1464440457"/>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2.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245</TotalTime>
  <Words>1404</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Arial</vt:lpstr>
      <vt:lpstr>Avenir Next LT Pro</vt:lpstr>
      <vt:lpstr>Calibri</vt:lpstr>
      <vt:lpstr>Calibri Light</vt:lpstr>
      <vt:lpstr>Futura</vt:lpstr>
      <vt:lpstr>Garamond</vt:lpstr>
      <vt:lpstr>Georgia</vt:lpstr>
      <vt:lpstr>Poppins</vt:lpstr>
      <vt:lpstr>Raleway Medium</vt:lpstr>
      <vt:lpstr>Raleway SemiBold</vt:lpstr>
      <vt:lpstr>Times New Roman</vt:lpstr>
      <vt:lpstr>Presentation Cover page</vt:lpstr>
      <vt:lpstr>Presentation slides</vt:lpstr>
      <vt:lpstr>Office Theme</vt:lpstr>
      <vt:lpstr>PowerPoint Presentation</vt:lpstr>
      <vt:lpstr>Introduction</vt:lpstr>
      <vt:lpstr>Motivation</vt:lpstr>
      <vt:lpstr>Background Study/Related Work </vt:lpstr>
      <vt:lpstr>Background Study/Related Work </vt:lpstr>
      <vt:lpstr>Background Study/Related Work </vt:lpstr>
      <vt:lpstr>Persisting Challenges</vt:lpstr>
      <vt:lpstr>High Level Design</vt:lpstr>
      <vt:lpstr>Project Contributions</vt:lpstr>
      <vt:lpstr>Project Contributions</vt:lpstr>
      <vt:lpstr>Algorithms </vt:lpstr>
      <vt:lpstr>Algorithms </vt:lpstr>
      <vt:lpstr>Current status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Manikanta Thota</cp:lastModifiedBy>
  <cp:revision>12</cp:revision>
  <dcterms:created xsi:type="dcterms:W3CDTF">2020-07-03T08:40:50Z</dcterms:created>
  <dcterms:modified xsi:type="dcterms:W3CDTF">2023-09-17T14:00:26Z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