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5BC29-27C0-DB80-3A42-3FB77F46B6D5}" v="92" dt="2024-12-27T09:54:14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F82F1-D687-4C72-91E1-CA175BB209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D8E04-2A47-4EC4-9BDE-E80C36BE81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INTRODUCTION</a:t>
          </a:r>
          <a:endParaRPr lang="en-US" dirty="0"/>
        </a:p>
      </dgm:t>
    </dgm:pt>
    <dgm:pt modelId="{16237BD5-54CF-4CE4-8783-01C1D04C809B}" type="parTrans" cxnId="{7AFDC109-828B-4141-91EC-C662846B39DA}">
      <dgm:prSet/>
      <dgm:spPr/>
      <dgm:t>
        <a:bodyPr/>
        <a:lstStyle/>
        <a:p>
          <a:endParaRPr lang="en-US"/>
        </a:p>
      </dgm:t>
    </dgm:pt>
    <dgm:pt modelId="{2AF8239A-BD8F-4C50-B2ED-4D8753D4C8C4}" type="sibTrans" cxnId="{7AFDC109-828B-4141-91EC-C662846B39DA}">
      <dgm:prSet/>
      <dgm:spPr/>
      <dgm:t>
        <a:bodyPr/>
        <a:lstStyle/>
        <a:p>
          <a:endParaRPr lang="en-US"/>
        </a:p>
      </dgm:t>
    </dgm:pt>
    <dgm:pt modelId="{4E265C52-EEEA-47E2-A291-D419BCEEC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DASHBOARD</a:t>
          </a:r>
          <a:endParaRPr lang="en-US" dirty="0"/>
        </a:p>
      </dgm:t>
    </dgm:pt>
    <dgm:pt modelId="{6A7503DA-F798-46CD-9756-B0EE6BDF45F8}" type="parTrans" cxnId="{D149B2F6-ABA8-4897-9401-30E2B7A03D54}">
      <dgm:prSet/>
      <dgm:spPr/>
      <dgm:t>
        <a:bodyPr/>
        <a:lstStyle/>
        <a:p>
          <a:endParaRPr lang="en-US"/>
        </a:p>
      </dgm:t>
    </dgm:pt>
    <dgm:pt modelId="{938BDF9B-C003-4DAD-87FA-053AD6B0ADA3}" type="sibTrans" cxnId="{D149B2F6-ABA8-4897-9401-30E2B7A03D54}">
      <dgm:prSet/>
      <dgm:spPr/>
      <dgm:t>
        <a:bodyPr/>
        <a:lstStyle/>
        <a:p>
          <a:endParaRPr lang="en-US"/>
        </a:p>
      </dgm:t>
    </dgm:pt>
    <dgm:pt modelId="{2364542A-BC84-4022-BA61-92F1BE2C6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OBJECTIVES : KPIs</a:t>
          </a:r>
          <a:endParaRPr lang="en-US"/>
        </a:p>
      </dgm:t>
    </dgm:pt>
    <dgm:pt modelId="{DE5E8BA2-799C-4EE7-9059-876D9870111B}" type="parTrans" cxnId="{B65963E2-D997-488E-8021-AC90841F88A9}">
      <dgm:prSet/>
      <dgm:spPr/>
      <dgm:t>
        <a:bodyPr/>
        <a:lstStyle/>
        <a:p>
          <a:endParaRPr lang="en-US"/>
        </a:p>
      </dgm:t>
    </dgm:pt>
    <dgm:pt modelId="{6D2D52E5-724A-4F17-838C-837ED3D2C0AF}" type="sibTrans" cxnId="{B65963E2-D997-488E-8021-AC90841F88A9}">
      <dgm:prSet/>
      <dgm:spPr/>
      <dgm:t>
        <a:bodyPr/>
        <a:lstStyle/>
        <a:p>
          <a:endParaRPr lang="en-US"/>
        </a:p>
      </dgm:t>
    </dgm:pt>
    <dgm:pt modelId="{BAA182C1-EE27-4F05-9583-26929CE2A4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ANALYSIS</a:t>
          </a:r>
          <a:endParaRPr lang="en-US"/>
        </a:p>
      </dgm:t>
    </dgm:pt>
    <dgm:pt modelId="{1E3613EF-4915-4F38-9143-D5EFE464834D}" type="parTrans" cxnId="{BD53A6FE-299C-4638-9EE7-88E1762C6D19}">
      <dgm:prSet/>
      <dgm:spPr/>
      <dgm:t>
        <a:bodyPr/>
        <a:lstStyle/>
        <a:p>
          <a:endParaRPr lang="en-US"/>
        </a:p>
      </dgm:t>
    </dgm:pt>
    <dgm:pt modelId="{D7F9F1B2-19AC-4D98-A80F-5AEE07370F3C}" type="sibTrans" cxnId="{BD53A6FE-299C-4638-9EE7-88E1762C6D19}">
      <dgm:prSet/>
      <dgm:spPr/>
      <dgm:t>
        <a:bodyPr/>
        <a:lstStyle/>
        <a:p>
          <a:endParaRPr lang="en-US"/>
        </a:p>
      </dgm:t>
    </dgm:pt>
    <dgm:pt modelId="{D0C2C4BA-EA66-41AC-B00F-F373AC854C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RECOMMENDATION AND INSIGHT CONCLUSION</a:t>
          </a:r>
          <a:endParaRPr lang="en-US"/>
        </a:p>
      </dgm:t>
    </dgm:pt>
    <dgm:pt modelId="{DD3E5CBD-F03B-4057-9BBC-150A7135C7BD}" type="parTrans" cxnId="{5DE4346D-C964-4BDF-9DAB-A235A9F6DAE7}">
      <dgm:prSet/>
      <dgm:spPr/>
      <dgm:t>
        <a:bodyPr/>
        <a:lstStyle/>
        <a:p>
          <a:endParaRPr lang="en-US"/>
        </a:p>
      </dgm:t>
    </dgm:pt>
    <dgm:pt modelId="{DFD3FDAE-030F-46DF-B291-D5A76F82336D}" type="sibTrans" cxnId="{5DE4346D-C964-4BDF-9DAB-A235A9F6DAE7}">
      <dgm:prSet/>
      <dgm:spPr/>
      <dgm:t>
        <a:bodyPr/>
        <a:lstStyle/>
        <a:p>
          <a:endParaRPr lang="en-US"/>
        </a:p>
      </dgm:t>
    </dgm:pt>
    <dgm:pt modelId="{2D28259C-75B3-4AE0-AB81-8E1C92631652}" type="pres">
      <dgm:prSet presAssocID="{5DCF82F1-D687-4C72-91E1-CA175BB20948}" presName="root" presStyleCnt="0">
        <dgm:presLayoutVars>
          <dgm:dir/>
          <dgm:resizeHandles val="exact"/>
        </dgm:presLayoutVars>
      </dgm:prSet>
      <dgm:spPr/>
    </dgm:pt>
    <dgm:pt modelId="{E563C580-76CE-4DBB-A05A-EEE036D5B4E0}" type="pres">
      <dgm:prSet presAssocID="{46FD8E04-2A47-4EC4-9BDE-E80C36BE81A4}" presName="compNode" presStyleCnt="0"/>
      <dgm:spPr/>
    </dgm:pt>
    <dgm:pt modelId="{A413B4FC-5D2A-4EA3-B719-157D6BCF909B}" type="pres">
      <dgm:prSet presAssocID="{46FD8E04-2A47-4EC4-9BDE-E80C36BE81A4}" presName="bgRect" presStyleLbl="bgShp" presStyleIdx="0" presStyleCnt="5" custLinFactNeighborX="117" custLinFactNeighborY="9773"/>
      <dgm:spPr/>
    </dgm:pt>
    <dgm:pt modelId="{C4C85C08-2BE0-410B-81AD-15AEA5DBE7A7}" type="pres">
      <dgm:prSet presAssocID="{46FD8E04-2A47-4EC4-9BDE-E80C36BE81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DAF073A6-D27D-4E28-910E-87DD823D2DD4}" type="pres">
      <dgm:prSet presAssocID="{46FD8E04-2A47-4EC4-9BDE-E80C36BE81A4}" presName="spaceRect" presStyleCnt="0"/>
      <dgm:spPr/>
    </dgm:pt>
    <dgm:pt modelId="{CC427F6B-A498-4300-8B37-22E341791E66}" type="pres">
      <dgm:prSet presAssocID="{46FD8E04-2A47-4EC4-9BDE-E80C36BE81A4}" presName="parTx" presStyleLbl="revTx" presStyleIdx="0" presStyleCnt="5">
        <dgm:presLayoutVars>
          <dgm:chMax val="0"/>
          <dgm:chPref val="0"/>
        </dgm:presLayoutVars>
      </dgm:prSet>
      <dgm:spPr/>
    </dgm:pt>
    <dgm:pt modelId="{97F36E46-F7F9-49DA-8131-7D6C0DA345B4}" type="pres">
      <dgm:prSet presAssocID="{2AF8239A-BD8F-4C50-B2ED-4D8753D4C8C4}" presName="sibTrans" presStyleCnt="0"/>
      <dgm:spPr/>
    </dgm:pt>
    <dgm:pt modelId="{94B27483-2F0A-49AC-B9E6-38660E78C7D2}" type="pres">
      <dgm:prSet presAssocID="{4E265C52-EEEA-47E2-A291-D419BCEECBA6}" presName="compNode" presStyleCnt="0"/>
      <dgm:spPr/>
    </dgm:pt>
    <dgm:pt modelId="{08421010-BEFE-46D2-86D3-900BC2F01F38}" type="pres">
      <dgm:prSet presAssocID="{4E265C52-EEEA-47E2-A291-D419BCEECBA6}" presName="bgRect" presStyleLbl="bgShp" presStyleIdx="1" presStyleCnt="5"/>
      <dgm:spPr/>
    </dgm:pt>
    <dgm:pt modelId="{D1744A23-F599-4133-AA03-0DFA9EA4F2BA}" type="pres">
      <dgm:prSet presAssocID="{4E265C52-EEEA-47E2-A291-D419BCEECB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C0DDD2-F3E2-4A18-9BAB-B3E208251C18}" type="pres">
      <dgm:prSet presAssocID="{4E265C52-EEEA-47E2-A291-D419BCEECBA6}" presName="spaceRect" presStyleCnt="0"/>
      <dgm:spPr/>
    </dgm:pt>
    <dgm:pt modelId="{F26C3C71-5F35-4E92-8D99-E508B3F58BF1}" type="pres">
      <dgm:prSet presAssocID="{4E265C52-EEEA-47E2-A291-D419BCEECBA6}" presName="parTx" presStyleLbl="revTx" presStyleIdx="1" presStyleCnt="5">
        <dgm:presLayoutVars>
          <dgm:chMax val="0"/>
          <dgm:chPref val="0"/>
        </dgm:presLayoutVars>
      </dgm:prSet>
      <dgm:spPr/>
    </dgm:pt>
    <dgm:pt modelId="{75DF5FE3-7A3E-4FD1-AC9B-110E3F6DF391}" type="pres">
      <dgm:prSet presAssocID="{938BDF9B-C003-4DAD-87FA-053AD6B0ADA3}" presName="sibTrans" presStyleCnt="0"/>
      <dgm:spPr/>
    </dgm:pt>
    <dgm:pt modelId="{18480FBD-6288-4D87-ACA8-79B232C94402}" type="pres">
      <dgm:prSet presAssocID="{2364542A-BC84-4022-BA61-92F1BE2C65A3}" presName="compNode" presStyleCnt="0"/>
      <dgm:spPr/>
    </dgm:pt>
    <dgm:pt modelId="{1A9B98B9-0F03-463B-9E80-69C58A80E058}" type="pres">
      <dgm:prSet presAssocID="{2364542A-BC84-4022-BA61-92F1BE2C65A3}" presName="bgRect" presStyleLbl="bgShp" presStyleIdx="2" presStyleCnt="5"/>
      <dgm:spPr/>
    </dgm:pt>
    <dgm:pt modelId="{F4CA2AC4-4D27-473C-AAE4-8A3B92884E86}" type="pres">
      <dgm:prSet presAssocID="{2364542A-BC84-4022-BA61-92F1BE2C65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"/>
        </a:ext>
      </dgm:extLst>
    </dgm:pt>
    <dgm:pt modelId="{0A122BA9-668B-43B0-BAC4-FA22944BA035}" type="pres">
      <dgm:prSet presAssocID="{2364542A-BC84-4022-BA61-92F1BE2C65A3}" presName="spaceRect" presStyleCnt="0"/>
      <dgm:spPr/>
    </dgm:pt>
    <dgm:pt modelId="{0B0437AE-C009-49CE-A919-B125437581BF}" type="pres">
      <dgm:prSet presAssocID="{2364542A-BC84-4022-BA61-92F1BE2C65A3}" presName="parTx" presStyleLbl="revTx" presStyleIdx="2" presStyleCnt="5">
        <dgm:presLayoutVars>
          <dgm:chMax val="0"/>
          <dgm:chPref val="0"/>
        </dgm:presLayoutVars>
      </dgm:prSet>
      <dgm:spPr/>
    </dgm:pt>
    <dgm:pt modelId="{5B8EFC73-9A46-468E-8592-DEFFEA8AA48C}" type="pres">
      <dgm:prSet presAssocID="{6D2D52E5-724A-4F17-838C-837ED3D2C0AF}" presName="sibTrans" presStyleCnt="0"/>
      <dgm:spPr/>
    </dgm:pt>
    <dgm:pt modelId="{6F8843F4-B2C9-4835-ACAE-E4B36CF33EEA}" type="pres">
      <dgm:prSet presAssocID="{BAA182C1-EE27-4F05-9583-26929CE2A454}" presName="compNode" presStyleCnt="0"/>
      <dgm:spPr/>
    </dgm:pt>
    <dgm:pt modelId="{D79B7091-7751-4FA0-B18D-7DFE0C977924}" type="pres">
      <dgm:prSet presAssocID="{BAA182C1-EE27-4F05-9583-26929CE2A454}" presName="bgRect" presStyleLbl="bgShp" presStyleIdx="3" presStyleCnt="5"/>
      <dgm:spPr/>
    </dgm:pt>
    <dgm:pt modelId="{9253BA37-58B6-40F3-8CE9-AF64FB9794E7}" type="pres">
      <dgm:prSet presAssocID="{BAA182C1-EE27-4F05-9583-26929CE2A4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41FC6B1C-EEBA-421E-B71D-B828B93A63BE}" type="pres">
      <dgm:prSet presAssocID="{BAA182C1-EE27-4F05-9583-26929CE2A454}" presName="spaceRect" presStyleCnt="0"/>
      <dgm:spPr/>
    </dgm:pt>
    <dgm:pt modelId="{0F189A86-5536-48C3-A947-E08AC96B9812}" type="pres">
      <dgm:prSet presAssocID="{BAA182C1-EE27-4F05-9583-26929CE2A454}" presName="parTx" presStyleLbl="revTx" presStyleIdx="3" presStyleCnt="5">
        <dgm:presLayoutVars>
          <dgm:chMax val="0"/>
          <dgm:chPref val="0"/>
        </dgm:presLayoutVars>
      </dgm:prSet>
      <dgm:spPr/>
    </dgm:pt>
    <dgm:pt modelId="{01FF3F19-3B44-45B5-AC15-9606CFA163F8}" type="pres">
      <dgm:prSet presAssocID="{D7F9F1B2-19AC-4D98-A80F-5AEE07370F3C}" presName="sibTrans" presStyleCnt="0"/>
      <dgm:spPr/>
    </dgm:pt>
    <dgm:pt modelId="{12296E83-41F8-4642-A5A8-97223B0F8E8D}" type="pres">
      <dgm:prSet presAssocID="{D0C2C4BA-EA66-41AC-B00F-F373AC854C26}" presName="compNode" presStyleCnt="0"/>
      <dgm:spPr/>
    </dgm:pt>
    <dgm:pt modelId="{E1347249-AAEF-466E-9A2C-F5BD1FCF7143}" type="pres">
      <dgm:prSet presAssocID="{D0C2C4BA-EA66-41AC-B00F-F373AC854C26}" presName="bgRect" presStyleLbl="bgShp" presStyleIdx="4" presStyleCnt="5"/>
      <dgm:spPr/>
    </dgm:pt>
    <dgm:pt modelId="{8BDF2D9E-F828-4B53-9321-6C214F621A01}" type="pres">
      <dgm:prSet presAssocID="{D0C2C4BA-EA66-41AC-B00F-F373AC854C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50B82183-50DB-47E4-9198-59D111937E23}" type="pres">
      <dgm:prSet presAssocID="{D0C2C4BA-EA66-41AC-B00F-F373AC854C26}" presName="spaceRect" presStyleCnt="0"/>
      <dgm:spPr/>
    </dgm:pt>
    <dgm:pt modelId="{727B1390-CCCB-4B9C-8188-7856D7CAF5E1}" type="pres">
      <dgm:prSet presAssocID="{D0C2C4BA-EA66-41AC-B00F-F373AC854C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BBBF06-F474-4F3A-9295-D934338D5EB8}" type="presOf" srcId="{46FD8E04-2A47-4EC4-9BDE-E80C36BE81A4}" destId="{CC427F6B-A498-4300-8B37-22E341791E66}" srcOrd="0" destOrd="0" presId="urn:microsoft.com/office/officeart/2018/2/layout/IconVerticalSolidList"/>
    <dgm:cxn modelId="{7AFDC109-828B-4141-91EC-C662846B39DA}" srcId="{5DCF82F1-D687-4C72-91E1-CA175BB20948}" destId="{46FD8E04-2A47-4EC4-9BDE-E80C36BE81A4}" srcOrd="0" destOrd="0" parTransId="{16237BD5-54CF-4CE4-8783-01C1D04C809B}" sibTransId="{2AF8239A-BD8F-4C50-B2ED-4D8753D4C8C4}"/>
    <dgm:cxn modelId="{DC16C30F-AFAC-49EF-A653-02B63DB1721A}" type="presOf" srcId="{5DCF82F1-D687-4C72-91E1-CA175BB20948}" destId="{2D28259C-75B3-4AE0-AB81-8E1C92631652}" srcOrd="0" destOrd="0" presId="urn:microsoft.com/office/officeart/2018/2/layout/IconVerticalSolidList"/>
    <dgm:cxn modelId="{5DE4346D-C964-4BDF-9DAB-A235A9F6DAE7}" srcId="{5DCF82F1-D687-4C72-91E1-CA175BB20948}" destId="{D0C2C4BA-EA66-41AC-B00F-F373AC854C26}" srcOrd="4" destOrd="0" parTransId="{DD3E5CBD-F03B-4057-9BBC-150A7135C7BD}" sibTransId="{DFD3FDAE-030F-46DF-B291-D5A76F82336D}"/>
    <dgm:cxn modelId="{00DB7996-2427-4961-ABE7-7B4F29FFFE5D}" type="presOf" srcId="{D0C2C4BA-EA66-41AC-B00F-F373AC854C26}" destId="{727B1390-CCCB-4B9C-8188-7856D7CAF5E1}" srcOrd="0" destOrd="0" presId="urn:microsoft.com/office/officeart/2018/2/layout/IconVerticalSolidList"/>
    <dgm:cxn modelId="{DC5A8C9A-06A6-4B39-BDED-1195F0010D69}" type="presOf" srcId="{2364542A-BC84-4022-BA61-92F1BE2C65A3}" destId="{0B0437AE-C009-49CE-A919-B125437581BF}" srcOrd="0" destOrd="0" presId="urn:microsoft.com/office/officeart/2018/2/layout/IconVerticalSolidList"/>
    <dgm:cxn modelId="{E286F09C-702A-44B9-AB32-B46A33100CE5}" type="presOf" srcId="{BAA182C1-EE27-4F05-9583-26929CE2A454}" destId="{0F189A86-5536-48C3-A947-E08AC96B9812}" srcOrd="0" destOrd="0" presId="urn:microsoft.com/office/officeart/2018/2/layout/IconVerticalSolidList"/>
    <dgm:cxn modelId="{935AB4C9-2FDD-4167-A15B-6FA870978F87}" type="presOf" srcId="{4E265C52-EEEA-47E2-A291-D419BCEECBA6}" destId="{F26C3C71-5F35-4E92-8D99-E508B3F58BF1}" srcOrd="0" destOrd="0" presId="urn:microsoft.com/office/officeart/2018/2/layout/IconVerticalSolidList"/>
    <dgm:cxn modelId="{B65963E2-D997-488E-8021-AC90841F88A9}" srcId="{5DCF82F1-D687-4C72-91E1-CA175BB20948}" destId="{2364542A-BC84-4022-BA61-92F1BE2C65A3}" srcOrd="2" destOrd="0" parTransId="{DE5E8BA2-799C-4EE7-9059-876D9870111B}" sibTransId="{6D2D52E5-724A-4F17-838C-837ED3D2C0AF}"/>
    <dgm:cxn modelId="{D149B2F6-ABA8-4897-9401-30E2B7A03D54}" srcId="{5DCF82F1-D687-4C72-91E1-CA175BB20948}" destId="{4E265C52-EEEA-47E2-A291-D419BCEECBA6}" srcOrd="1" destOrd="0" parTransId="{6A7503DA-F798-46CD-9756-B0EE6BDF45F8}" sibTransId="{938BDF9B-C003-4DAD-87FA-053AD6B0ADA3}"/>
    <dgm:cxn modelId="{BD53A6FE-299C-4638-9EE7-88E1762C6D19}" srcId="{5DCF82F1-D687-4C72-91E1-CA175BB20948}" destId="{BAA182C1-EE27-4F05-9583-26929CE2A454}" srcOrd="3" destOrd="0" parTransId="{1E3613EF-4915-4F38-9143-D5EFE464834D}" sibTransId="{D7F9F1B2-19AC-4D98-A80F-5AEE07370F3C}"/>
    <dgm:cxn modelId="{D10CD8AE-2C0B-40AC-9BB5-8F0EBAE11165}" type="presParOf" srcId="{2D28259C-75B3-4AE0-AB81-8E1C92631652}" destId="{E563C580-76CE-4DBB-A05A-EEE036D5B4E0}" srcOrd="0" destOrd="0" presId="urn:microsoft.com/office/officeart/2018/2/layout/IconVerticalSolidList"/>
    <dgm:cxn modelId="{FD064881-493F-46ED-A84E-39155768B541}" type="presParOf" srcId="{E563C580-76CE-4DBB-A05A-EEE036D5B4E0}" destId="{A413B4FC-5D2A-4EA3-B719-157D6BCF909B}" srcOrd="0" destOrd="0" presId="urn:microsoft.com/office/officeart/2018/2/layout/IconVerticalSolidList"/>
    <dgm:cxn modelId="{42952E5B-B9B2-463F-905F-0B49E3ADB194}" type="presParOf" srcId="{E563C580-76CE-4DBB-A05A-EEE036D5B4E0}" destId="{C4C85C08-2BE0-410B-81AD-15AEA5DBE7A7}" srcOrd="1" destOrd="0" presId="urn:microsoft.com/office/officeart/2018/2/layout/IconVerticalSolidList"/>
    <dgm:cxn modelId="{09D35A8D-AC62-4D12-8E64-193389FBCC15}" type="presParOf" srcId="{E563C580-76CE-4DBB-A05A-EEE036D5B4E0}" destId="{DAF073A6-D27D-4E28-910E-87DD823D2DD4}" srcOrd="2" destOrd="0" presId="urn:microsoft.com/office/officeart/2018/2/layout/IconVerticalSolidList"/>
    <dgm:cxn modelId="{67F88C69-5160-4033-8A07-D3C42036E543}" type="presParOf" srcId="{E563C580-76CE-4DBB-A05A-EEE036D5B4E0}" destId="{CC427F6B-A498-4300-8B37-22E341791E66}" srcOrd="3" destOrd="0" presId="urn:microsoft.com/office/officeart/2018/2/layout/IconVerticalSolidList"/>
    <dgm:cxn modelId="{C521E955-4A0B-46C1-ADD7-14EEB0A288DB}" type="presParOf" srcId="{2D28259C-75B3-4AE0-AB81-8E1C92631652}" destId="{97F36E46-F7F9-49DA-8131-7D6C0DA345B4}" srcOrd="1" destOrd="0" presId="urn:microsoft.com/office/officeart/2018/2/layout/IconVerticalSolidList"/>
    <dgm:cxn modelId="{8683301B-1945-4F75-A97D-49524D4E4F04}" type="presParOf" srcId="{2D28259C-75B3-4AE0-AB81-8E1C92631652}" destId="{94B27483-2F0A-49AC-B9E6-38660E78C7D2}" srcOrd="2" destOrd="0" presId="urn:microsoft.com/office/officeart/2018/2/layout/IconVerticalSolidList"/>
    <dgm:cxn modelId="{7FDC5A40-A9C3-450F-B50B-F4AC74E6BADE}" type="presParOf" srcId="{94B27483-2F0A-49AC-B9E6-38660E78C7D2}" destId="{08421010-BEFE-46D2-86D3-900BC2F01F38}" srcOrd="0" destOrd="0" presId="urn:microsoft.com/office/officeart/2018/2/layout/IconVerticalSolidList"/>
    <dgm:cxn modelId="{E669B05A-B4CC-4D87-AEE2-1998D57EA486}" type="presParOf" srcId="{94B27483-2F0A-49AC-B9E6-38660E78C7D2}" destId="{D1744A23-F599-4133-AA03-0DFA9EA4F2BA}" srcOrd="1" destOrd="0" presId="urn:microsoft.com/office/officeart/2018/2/layout/IconVerticalSolidList"/>
    <dgm:cxn modelId="{B3AF81E2-C1BB-4C1D-BAA2-457603BB2155}" type="presParOf" srcId="{94B27483-2F0A-49AC-B9E6-38660E78C7D2}" destId="{B7C0DDD2-F3E2-4A18-9BAB-B3E208251C18}" srcOrd="2" destOrd="0" presId="urn:microsoft.com/office/officeart/2018/2/layout/IconVerticalSolidList"/>
    <dgm:cxn modelId="{7C7F26A8-0E5F-4CE3-B3F6-172C9A137BBB}" type="presParOf" srcId="{94B27483-2F0A-49AC-B9E6-38660E78C7D2}" destId="{F26C3C71-5F35-4E92-8D99-E508B3F58BF1}" srcOrd="3" destOrd="0" presId="urn:microsoft.com/office/officeart/2018/2/layout/IconVerticalSolidList"/>
    <dgm:cxn modelId="{A50BAA49-8E67-49FA-9527-B3B202A9D9C7}" type="presParOf" srcId="{2D28259C-75B3-4AE0-AB81-8E1C92631652}" destId="{75DF5FE3-7A3E-4FD1-AC9B-110E3F6DF391}" srcOrd="3" destOrd="0" presId="urn:microsoft.com/office/officeart/2018/2/layout/IconVerticalSolidList"/>
    <dgm:cxn modelId="{2030DD03-5384-471C-A721-1A71DD2B3062}" type="presParOf" srcId="{2D28259C-75B3-4AE0-AB81-8E1C92631652}" destId="{18480FBD-6288-4D87-ACA8-79B232C94402}" srcOrd="4" destOrd="0" presId="urn:microsoft.com/office/officeart/2018/2/layout/IconVerticalSolidList"/>
    <dgm:cxn modelId="{115A5E85-3858-45D8-8ABF-F6AB33415D85}" type="presParOf" srcId="{18480FBD-6288-4D87-ACA8-79B232C94402}" destId="{1A9B98B9-0F03-463B-9E80-69C58A80E058}" srcOrd="0" destOrd="0" presId="urn:microsoft.com/office/officeart/2018/2/layout/IconVerticalSolidList"/>
    <dgm:cxn modelId="{045299DE-8B0D-42CD-9DC2-B2DBE933F7A0}" type="presParOf" srcId="{18480FBD-6288-4D87-ACA8-79B232C94402}" destId="{F4CA2AC4-4D27-473C-AAE4-8A3B92884E86}" srcOrd="1" destOrd="0" presId="urn:microsoft.com/office/officeart/2018/2/layout/IconVerticalSolidList"/>
    <dgm:cxn modelId="{45185B6E-9489-4CE7-A61B-1EBF558DA7F1}" type="presParOf" srcId="{18480FBD-6288-4D87-ACA8-79B232C94402}" destId="{0A122BA9-668B-43B0-BAC4-FA22944BA035}" srcOrd="2" destOrd="0" presId="urn:microsoft.com/office/officeart/2018/2/layout/IconVerticalSolidList"/>
    <dgm:cxn modelId="{AD3A7C17-AD7A-4165-9ACE-677434A5379A}" type="presParOf" srcId="{18480FBD-6288-4D87-ACA8-79B232C94402}" destId="{0B0437AE-C009-49CE-A919-B125437581BF}" srcOrd="3" destOrd="0" presId="urn:microsoft.com/office/officeart/2018/2/layout/IconVerticalSolidList"/>
    <dgm:cxn modelId="{CE8A907D-A83F-42BB-A5FC-48813A154B5F}" type="presParOf" srcId="{2D28259C-75B3-4AE0-AB81-8E1C92631652}" destId="{5B8EFC73-9A46-468E-8592-DEFFEA8AA48C}" srcOrd="5" destOrd="0" presId="urn:microsoft.com/office/officeart/2018/2/layout/IconVerticalSolidList"/>
    <dgm:cxn modelId="{8B1F23C0-226B-41E7-A357-C39F5B1905FC}" type="presParOf" srcId="{2D28259C-75B3-4AE0-AB81-8E1C92631652}" destId="{6F8843F4-B2C9-4835-ACAE-E4B36CF33EEA}" srcOrd="6" destOrd="0" presId="urn:microsoft.com/office/officeart/2018/2/layout/IconVerticalSolidList"/>
    <dgm:cxn modelId="{EAB646B0-5E3F-4DCB-AD14-8B775CFA6ECA}" type="presParOf" srcId="{6F8843F4-B2C9-4835-ACAE-E4B36CF33EEA}" destId="{D79B7091-7751-4FA0-B18D-7DFE0C977924}" srcOrd="0" destOrd="0" presId="urn:microsoft.com/office/officeart/2018/2/layout/IconVerticalSolidList"/>
    <dgm:cxn modelId="{4CB4F074-CC41-45BC-B37C-5CEDF49595F7}" type="presParOf" srcId="{6F8843F4-B2C9-4835-ACAE-E4B36CF33EEA}" destId="{9253BA37-58B6-40F3-8CE9-AF64FB9794E7}" srcOrd="1" destOrd="0" presId="urn:microsoft.com/office/officeart/2018/2/layout/IconVerticalSolidList"/>
    <dgm:cxn modelId="{FB87AE40-D702-4737-9C5C-F8180DB7241C}" type="presParOf" srcId="{6F8843F4-B2C9-4835-ACAE-E4B36CF33EEA}" destId="{41FC6B1C-EEBA-421E-B71D-B828B93A63BE}" srcOrd="2" destOrd="0" presId="urn:microsoft.com/office/officeart/2018/2/layout/IconVerticalSolidList"/>
    <dgm:cxn modelId="{C2E81A04-F6FE-4537-9F19-A5CAB51D0101}" type="presParOf" srcId="{6F8843F4-B2C9-4835-ACAE-E4B36CF33EEA}" destId="{0F189A86-5536-48C3-A947-E08AC96B9812}" srcOrd="3" destOrd="0" presId="urn:microsoft.com/office/officeart/2018/2/layout/IconVerticalSolidList"/>
    <dgm:cxn modelId="{EC16476C-6E3A-487D-9064-01348BE8B97D}" type="presParOf" srcId="{2D28259C-75B3-4AE0-AB81-8E1C92631652}" destId="{01FF3F19-3B44-45B5-AC15-9606CFA163F8}" srcOrd="7" destOrd="0" presId="urn:microsoft.com/office/officeart/2018/2/layout/IconVerticalSolidList"/>
    <dgm:cxn modelId="{D965CB4D-3B46-4F49-A3EF-DC65D9058589}" type="presParOf" srcId="{2D28259C-75B3-4AE0-AB81-8E1C92631652}" destId="{12296E83-41F8-4642-A5A8-97223B0F8E8D}" srcOrd="8" destOrd="0" presId="urn:microsoft.com/office/officeart/2018/2/layout/IconVerticalSolidList"/>
    <dgm:cxn modelId="{728CE433-8863-44AD-A8C4-0AAF23FDD584}" type="presParOf" srcId="{12296E83-41F8-4642-A5A8-97223B0F8E8D}" destId="{E1347249-AAEF-466E-9A2C-F5BD1FCF7143}" srcOrd="0" destOrd="0" presId="urn:microsoft.com/office/officeart/2018/2/layout/IconVerticalSolidList"/>
    <dgm:cxn modelId="{6765649D-9831-4073-8347-2ED73C1369D5}" type="presParOf" srcId="{12296E83-41F8-4642-A5A8-97223B0F8E8D}" destId="{8BDF2D9E-F828-4B53-9321-6C214F621A01}" srcOrd="1" destOrd="0" presId="urn:microsoft.com/office/officeart/2018/2/layout/IconVerticalSolidList"/>
    <dgm:cxn modelId="{0A63E9DF-6FF7-4D44-8A4B-D1856934E303}" type="presParOf" srcId="{12296E83-41F8-4642-A5A8-97223B0F8E8D}" destId="{50B82183-50DB-47E4-9198-59D111937E23}" srcOrd="2" destOrd="0" presId="urn:microsoft.com/office/officeart/2018/2/layout/IconVerticalSolidList"/>
    <dgm:cxn modelId="{AD8723BC-7E5A-4C07-BA5C-E81F6437ADF2}" type="presParOf" srcId="{12296E83-41F8-4642-A5A8-97223B0F8E8D}" destId="{727B1390-CCCB-4B9C-8188-7856D7CAF5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BEDA4-5B7D-4EA2-93CD-0D3B36EAC80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AF09C-3DDC-41C4-BAB3-0F089A8EF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Leverage High-Performing Products</a:t>
          </a:r>
          <a:r>
            <a:rPr lang="en-US" dirty="0"/>
            <a:t>: Bikes should remain the primary focus for profit generation. Consider promoting premium models to sustain their profitability.</a:t>
          </a:r>
        </a:p>
      </dgm:t>
    </dgm:pt>
    <dgm:pt modelId="{B604A39A-E455-4182-98C5-7E65CB2C1D7F}" type="parTrans" cxnId="{62623290-E3AD-4F29-BAE5-BB81FD58B208}">
      <dgm:prSet/>
      <dgm:spPr/>
      <dgm:t>
        <a:bodyPr/>
        <a:lstStyle/>
        <a:p>
          <a:endParaRPr lang="en-US"/>
        </a:p>
      </dgm:t>
    </dgm:pt>
    <dgm:pt modelId="{4F2B7825-C846-4749-89D8-13AAAA84A171}" type="sibTrans" cxnId="{62623290-E3AD-4F29-BAE5-BB81FD58B2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C56DC0-4646-4AED-9013-E6D4EE4CC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Revitalize Low-Profit Categories</a:t>
          </a:r>
          <a:r>
            <a:rPr lang="en-US"/>
            <a:t>: Improve accessory and clothing profitability through strategies like cross-selling, bundling, or targeted marketing campaigns.</a:t>
          </a:r>
        </a:p>
      </dgm:t>
    </dgm:pt>
    <dgm:pt modelId="{4A217BBF-B591-4CD4-ACBB-F988A0E17013}" type="parTrans" cxnId="{5012A0D1-5FC8-4145-87FD-5ABEAE6596CA}">
      <dgm:prSet/>
      <dgm:spPr/>
      <dgm:t>
        <a:bodyPr/>
        <a:lstStyle/>
        <a:p>
          <a:endParaRPr lang="en-US"/>
        </a:p>
      </dgm:t>
    </dgm:pt>
    <dgm:pt modelId="{6ACE4DD7-DCB0-4337-A690-AFA0B83A8306}" type="sibTrans" cxnId="{5012A0D1-5FC8-4145-87FD-5ABEAE6596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60CF62-67CD-4578-A955-85368A7A4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Operational Efficiency</a:t>
          </a:r>
          <a:r>
            <a:rPr lang="en-US"/>
            <a:t>: Reassess cost structures for accessories and clothing to identify opportunities for cost reduction without compromising quality.</a:t>
          </a:r>
        </a:p>
      </dgm:t>
    </dgm:pt>
    <dgm:pt modelId="{3FE4F8C9-37BF-4A7D-9B4F-460BA7B8676B}" type="parTrans" cxnId="{85B6EF97-5C27-4F10-8CC8-B8AFBDDCEA4B}">
      <dgm:prSet/>
      <dgm:spPr/>
      <dgm:t>
        <a:bodyPr/>
        <a:lstStyle/>
        <a:p>
          <a:endParaRPr lang="en-US"/>
        </a:p>
      </dgm:t>
    </dgm:pt>
    <dgm:pt modelId="{A23708FA-C67D-4FF2-9F67-19FE3D761F47}" type="sibTrans" cxnId="{85B6EF97-5C27-4F10-8CC8-B8AFBDDCEA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08EF28-5082-4EBC-9245-9178AF301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approach can balance the product portfolio while maximizing overall profitability.</a:t>
          </a:r>
        </a:p>
      </dgm:t>
    </dgm:pt>
    <dgm:pt modelId="{0DD64888-C86C-4912-82E0-9EBA981F6610}" type="parTrans" cxnId="{4B18E4DD-4E40-4475-B3FB-17C746267BDE}">
      <dgm:prSet/>
      <dgm:spPr/>
      <dgm:t>
        <a:bodyPr/>
        <a:lstStyle/>
        <a:p>
          <a:endParaRPr lang="en-US"/>
        </a:p>
      </dgm:t>
    </dgm:pt>
    <dgm:pt modelId="{0D0DF580-B9B5-4C59-8902-5E99F6518644}" type="sibTrans" cxnId="{4B18E4DD-4E40-4475-B3FB-17C746267BDE}">
      <dgm:prSet/>
      <dgm:spPr/>
      <dgm:t>
        <a:bodyPr/>
        <a:lstStyle/>
        <a:p>
          <a:endParaRPr lang="en-US"/>
        </a:p>
      </dgm:t>
    </dgm:pt>
    <dgm:pt modelId="{B23FD524-D00B-43A9-BC9B-703F8245F5C6}" type="pres">
      <dgm:prSet presAssocID="{959BEDA4-5B7D-4EA2-93CD-0D3B36EAC80A}" presName="root" presStyleCnt="0">
        <dgm:presLayoutVars>
          <dgm:dir/>
          <dgm:resizeHandles val="exact"/>
        </dgm:presLayoutVars>
      </dgm:prSet>
      <dgm:spPr/>
    </dgm:pt>
    <dgm:pt modelId="{295EBBC3-BC01-4C4D-8C43-217DB91FCE3F}" type="pres">
      <dgm:prSet presAssocID="{959BEDA4-5B7D-4EA2-93CD-0D3B36EAC80A}" presName="container" presStyleCnt="0">
        <dgm:presLayoutVars>
          <dgm:dir/>
          <dgm:resizeHandles val="exact"/>
        </dgm:presLayoutVars>
      </dgm:prSet>
      <dgm:spPr/>
    </dgm:pt>
    <dgm:pt modelId="{A4ACFE4B-DDD1-41F2-AFDB-CC45A1F79D4A}" type="pres">
      <dgm:prSet presAssocID="{A16AF09C-3DDC-41C4-BAB3-0F089A8EF740}" presName="compNode" presStyleCnt="0"/>
      <dgm:spPr/>
    </dgm:pt>
    <dgm:pt modelId="{1E97F24B-D1BA-4B62-946C-41087B4AEEB0}" type="pres">
      <dgm:prSet presAssocID="{A16AF09C-3DDC-41C4-BAB3-0F089A8EF740}" presName="iconBgRect" presStyleLbl="bgShp" presStyleIdx="0" presStyleCnt="4"/>
      <dgm:spPr/>
    </dgm:pt>
    <dgm:pt modelId="{D396DF81-8517-49A1-953C-1D8C824C4974}" type="pres">
      <dgm:prSet presAssocID="{A16AF09C-3DDC-41C4-BAB3-0F089A8EF7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BF3690E6-F2E7-43B1-B37F-627C497D608F}" type="pres">
      <dgm:prSet presAssocID="{A16AF09C-3DDC-41C4-BAB3-0F089A8EF740}" presName="spaceRect" presStyleCnt="0"/>
      <dgm:spPr/>
    </dgm:pt>
    <dgm:pt modelId="{7164ADA7-5AED-4246-9244-8C31D5F7A003}" type="pres">
      <dgm:prSet presAssocID="{A16AF09C-3DDC-41C4-BAB3-0F089A8EF740}" presName="textRect" presStyleLbl="revTx" presStyleIdx="0" presStyleCnt="4">
        <dgm:presLayoutVars>
          <dgm:chMax val="1"/>
          <dgm:chPref val="1"/>
        </dgm:presLayoutVars>
      </dgm:prSet>
      <dgm:spPr/>
    </dgm:pt>
    <dgm:pt modelId="{596F3D06-7B66-49C6-90CF-0BBB97A80E67}" type="pres">
      <dgm:prSet presAssocID="{4F2B7825-C846-4749-89D8-13AAAA84A171}" presName="sibTrans" presStyleLbl="sibTrans2D1" presStyleIdx="0" presStyleCnt="0"/>
      <dgm:spPr/>
    </dgm:pt>
    <dgm:pt modelId="{7E3B762D-5162-4A1D-ACBC-4514E8FE4C75}" type="pres">
      <dgm:prSet presAssocID="{A2C56DC0-4646-4AED-9013-E6D4EE4CC419}" presName="compNode" presStyleCnt="0"/>
      <dgm:spPr/>
    </dgm:pt>
    <dgm:pt modelId="{730DC77D-6CED-4402-B42F-7827BBA6743C}" type="pres">
      <dgm:prSet presAssocID="{A2C56DC0-4646-4AED-9013-E6D4EE4CC419}" presName="iconBgRect" presStyleLbl="bgShp" presStyleIdx="1" presStyleCnt="4"/>
      <dgm:spPr/>
    </dgm:pt>
    <dgm:pt modelId="{76FF627E-0200-4FAB-8E83-889A9DD07DE6}" type="pres">
      <dgm:prSet presAssocID="{A2C56DC0-4646-4AED-9013-E6D4EE4CC4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958CAE1-0047-43D3-87DA-E1A904D77243}" type="pres">
      <dgm:prSet presAssocID="{A2C56DC0-4646-4AED-9013-E6D4EE4CC419}" presName="spaceRect" presStyleCnt="0"/>
      <dgm:spPr/>
    </dgm:pt>
    <dgm:pt modelId="{2ECA4CEE-B0BF-4386-A6DA-F6F7DC678ACE}" type="pres">
      <dgm:prSet presAssocID="{A2C56DC0-4646-4AED-9013-E6D4EE4CC419}" presName="textRect" presStyleLbl="revTx" presStyleIdx="1" presStyleCnt="4">
        <dgm:presLayoutVars>
          <dgm:chMax val="1"/>
          <dgm:chPref val="1"/>
        </dgm:presLayoutVars>
      </dgm:prSet>
      <dgm:spPr/>
    </dgm:pt>
    <dgm:pt modelId="{2E8714BA-B12F-413B-AFC5-057F2A9DE1AC}" type="pres">
      <dgm:prSet presAssocID="{6ACE4DD7-DCB0-4337-A690-AFA0B83A8306}" presName="sibTrans" presStyleLbl="sibTrans2D1" presStyleIdx="0" presStyleCnt="0"/>
      <dgm:spPr/>
    </dgm:pt>
    <dgm:pt modelId="{4C7D4D2C-6A60-42AB-8FAA-3DD636D2A3E3}" type="pres">
      <dgm:prSet presAssocID="{C260CF62-67CD-4578-A955-85368A7A4B93}" presName="compNode" presStyleCnt="0"/>
      <dgm:spPr/>
    </dgm:pt>
    <dgm:pt modelId="{277F022D-A643-4143-91C4-99DB57387BBF}" type="pres">
      <dgm:prSet presAssocID="{C260CF62-67CD-4578-A955-85368A7A4B93}" presName="iconBgRect" presStyleLbl="bgShp" presStyleIdx="2" presStyleCnt="4"/>
      <dgm:spPr/>
    </dgm:pt>
    <dgm:pt modelId="{1B625628-DCA9-4F4D-902D-70256A1E9FD1}" type="pres">
      <dgm:prSet presAssocID="{C260CF62-67CD-4578-A955-85368A7A4B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916E060B-4A69-4049-A73D-A7DEDB8C9045}" type="pres">
      <dgm:prSet presAssocID="{C260CF62-67CD-4578-A955-85368A7A4B93}" presName="spaceRect" presStyleCnt="0"/>
      <dgm:spPr/>
    </dgm:pt>
    <dgm:pt modelId="{85AE3127-F380-4A20-B427-03ED2EFE4424}" type="pres">
      <dgm:prSet presAssocID="{C260CF62-67CD-4578-A955-85368A7A4B93}" presName="textRect" presStyleLbl="revTx" presStyleIdx="2" presStyleCnt="4">
        <dgm:presLayoutVars>
          <dgm:chMax val="1"/>
          <dgm:chPref val="1"/>
        </dgm:presLayoutVars>
      </dgm:prSet>
      <dgm:spPr/>
    </dgm:pt>
    <dgm:pt modelId="{B0172DE4-982A-4172-9958-7ACD08802E1E}" type="pres">
      <dgm:prSet presAssocID="{A23708FA-C67D-4FF2-9F67-19FE3D761F47}" presName="sibTrans" presStyleLbl="sibTrans2D1" presStyleIdx="0" presStyleCnt="0"/>
      <dgm:spPr/>
    </dgm:pt>
    <dgm:pt modelId="{0EC4DD26-3310-4F04-9941-88AEB0315A0C}" type="pres">
      <dgm:prSet presAssocID="{3308EF28-5082-4EBC-9245-9178AF301ACD}" presName="compNode" presStyleCnt="0"/>
      <dgm:spPr/>
    </dgm:pt>
    <dgm:pt modelId="{27ACF2CC-FF23-4D5A-9805-6BBA15DC7F41}" type="pres">
      <dgm:prSet presAssocID="{3308EF28-5082-4EBC-9245-9178AF301ACD}" presName="iconBgRect" presStyleLbl="bgShp" presStyleIdx="3" presStyleCnt="4"/>
      <dgm:spPr/>
    </dgm:pt>
    <dgm:pt modelId="{EF2BF485-407E-41A5-AFCC-7C6DC5D67D5F}" type="pres">
      <dgm:prSet presAssocID="{3308EF28-5082-4EBC-9245-9178AF301A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A014FCC-6661-4509-9C57-DA5B84B0BEB3}" type="pres">
      <dgm:prSet presAssocID="{3308EF28-5082-4EBC-9245-9178AF301ACD}" presName="spaceRect" presStyleCnt="0"/>
      <dgm:spPr/>
    </dgm:pt>
    <dgm:pt modelId="{15780643-3612-45E5-A28F-7569B5EBD03C}" type="pres">
      <dgm:prSet presAssocID="{3308EF28-5082-4EBC-9245-9178AF301A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15177A-39BE-4962-8D00-3BEAA69A510A}" type="presOf" srcId="{959BEDA4-5B7D-4EA2-93CD-0D3B36EAC80A}" destId="{B23FD524-D00B-43A9-BC9B-703F8245F5C6}" srcOrd="0" destOrd="0" presId="urn:microsoft.com/office/officeart/2018/2/layout/IconCircleList"/>
    <dgm:cxn modelId="{FCC5437B-C289-4AAE-B9FC-DB7D1E3EE7A6}" type="presOf" srcId="{C260CF62-67CD-4578-A955-85368A7A4B93}" destId="{85AE3127-F380-4A20-B427-03ED2EFE4424}" srcOrd="0" destOrd="0" presId="urn:microsoft.com/office/officeart/2018/2/layout/IconCircleList"/>
    <dgm:cxn modelId="{FF4C8D89-809B-4946-9A64-5704F3D12C01}" type="presOf" srcId="{A16AF09C-3DDC-41C4-BAB3-0F089A8EF740}" destId="{7164ADA7-5AED-4246-9244-8C31D5F7A003}" srcOrd="0" destOrd="0" presId="urn:microsoft.com/office/officeart/2018/2/layout/IconCircleList"/>
    <dgm:cxn modelId="{62623290-E3AD-4F29-BAE5-BB81FD58B208}" srcId="{959BEDA4-5B7D-4EA2-93CD-0D3B36EAC80A}" destId="{A16AF09C-3DDC-41C4-BAB3-0F089A8EF740}" srcOrd="0" destOrd="0" parTransId="{B604A39A-E455-4182-98C5-7E65CB2C1D7F}" sibTransId="{4F2B7825-C846-4749-89D8-13AAAA84A171}"/>
    <dgm:cxn modelId="{85B6EF97-5C27-4F10-8CC8-B8AFBDDCEA4B}" srcId="{959BEDA4-5B7D-4EA2-93CD-0D3B36EAC80A}" destId="{C260CF62-67CD-4578-A955-85368A7A4B93}" srcOrd="2" destOrd="0" parTransId="{3FE4F8C9-37BF-4A7D-9B4F-460BA7B8676B}" sibTransId="{A23708FA-C67D-4FF2-9F67-19FE3D761F47}"/>
    <dgm:cxn modelId="{F7E76FAC-999D-46D3-87FB-40AD721E1D33}" type="presOf" srcId="{A2C56DC0-4646-4AED-9013-E6D4EE4CC419}" destId="{2ECA4CEE-B0BF-4386-A6DA-F6F7DC678ACE}" srcOrd="0" destOrd="0" presId="urn:microsoft.com/office/officeart/2018/2/layout/IconCircleList"/>
    <dgm:cxn modelId="{B7C069CF-4BDB-49BA-A29A-849AD421DCEE}" type="presOf" srcId="{4F2B7825-C846-4749-89D8-13AAAA84A171}" destId="{596F3D06-7B66-49C6-90CF-0BBB97A80E67}" srcOrd="0" destOrd="0" presId="urn:microsoft.com/office/officeart/2018/2/layout/IconCircleList"/>
    <dgm:cxn modelId="{4C840FD1-412E-43BE-8CC6-B426E56E683C}" type="presOf" srcId="{A23708FA-C67D-4FF2-9F67-19FE3D761F47}" destId="{B0172DE4-982A-4172-9958-7ACD08802E1E}" srcOrd="0" destOrd="0" presId="urn:microsoft.com/office/officeart/2018/2/layout/IconCircleList"/>
    <dgm:cxn modelId="{5012A0D1-5FC8-4145-87FD-5ABEAE6596CA}" srcId="{959BEDA4-5B7D-4EA2-93CD-0D3B36EAC80A}" destId="{A2C56DC0-4646-4AED-9013-E6D4EE4CC419}" srcOrd="1" destOrd="0" parTransId="{4A217BBF-B591-4CD4-ACBB-F988A0E17013}" sibTransId="{6ACE4DD7-DCB0-4337-A690-AFA0B83A8306}"/>
    <dgm:cxn modelId="{9CF935D2-6C08-441B-81F7-231C65C7A069}" type="presOf" srcId="{3308EF28-5082-4EBC-9245-9178AF301ACD}" destId="{15780643-3612-45E5-A28F-7569B5EBD03C}" srcOrd="0" destOrd="0" presId="urn:microsoft.com/office/officeart/2018/2/layout/IconCircleList"/>
    <dgm:cxn modelId="{4B18E4DD-4E40-4475-B3FB-17C746267BDE}" srcId="{959BEDA4-5B7D-4EA2-93CD-0D3B36EAC80A}" destId="{3308EF28-5082-4EBC-9245-9178AF301ACD}" srcOrd="3" destOrd="0" parTransId="{0DD64888-C86C-4912-82E0-9EBA981F6610}" sibTransId="{0D0DF580-B9B5-4C59-8902-5E99F6518644}"/>
    <dgm:cxn modelId="{431B52DE-724A-41EB-92F2-C05FF37EBF6E}" type="presOf" srcId="{6ACE4DD7-DCB0-4337-A690-AFA0B83A8306}" destId="{2E8714BA-B12F-413B-AFC5-057F2A9DE1AC}" srcOrd="0" destOrd="0" presId="urn:microsoft.com/office/officeart/2018/2/layout/IconCircleList"/>
    <dgm:cxn modelId="{8BB4EFB4-ED8F-4A2D-B921-5A0459FB4D40}" type="presParOf" srcId="{B23FD524-D00B-43A9-BC9B-703F8245F5C6}" destId="{295EBBC3-BC01-4C4D-8C43-217DB91FCE3F}" srcOrd="0" destOrd="0" presId="urn:microsoft.com/office/officeart/2018/2/layout/IconCircleList"/>
    <dgm:cxn modelId="{A7EA526A-6BCE-4019-98CF-28D744BA1AF7}" type="presParOf" srcId="{295EBBC3-BC01-4C4D-8C43-217DB91FCE3F}" destId="{A4ACFE4B-DDD1-41F2-AFDB-CC45A1F79D4A}" srcOrd="0" destOrd="0" presId="urn:microsoft.com/office/officeart/2018/2/layout/IconCircleList"/>
    <dgm:cxn modelId="{68A5BB9E-36EA-40B1-8E41-0E35AF185309}" type="presParOf" srcId="{A4ACFE4B-DDD1-41F2-AFDB-CC45A1F79D4A}" destId="{1E97F24B-D1BA-4B62-946C-41087B4AEEB0}" srcOrd="0" destOrd="0" presId="urn:microsoft.com/office/officeart/2018/2/layout/IconCircleList"/>
    <dgm:cxn modelId="{5957251A-BB76-407F-8D90-B74CCEBEB952}" type="presParOf" srcId="{A4ACFE4B-DDD1-41F2-AFDB-CC45A1F79D4A}" destId="{D396DF81-8517-49A1-953C-1D8C824C4974}" srcOrd="1" destOrd="0" presId="urn:microsoft.com/office/officeart/2018/2/layout/IconCircleList"/>
    <dgm:cxn modelId="{896931D0-4A28-4E90-BD9D-C3898EAD41C2}" type="presParOf" srcId="{A4ACFE4B-DDD1-41F2-AFDB-CC45A1F79D4A}" destId="{BF3690E6-F2E7-43B1-B37F-627C497D608F}" srcOrd="2" destOrd="0" presId="urn:microsoft.com/office/officeart/2018/2/layout/IconCircleList"/>
    <dgm:cxn modelId="{E763C471-AD7D-4697-8A68-ADF46C1D262C}" type="presParOf" srcId="{A4ACFE4B-DDD1-41F2-AFDB-CC45A1F79D4A}" destId="{7164ADA7-5AED-4246-9244-8C31D5F7A003}" srcOrd="3" destOrd="0" presId="urn:microsoft.com/office/officeart/2018/2/layout/IconCircleList"/>
    <dgm:cxn modelId="{8E683C01-DC3B-4123-A145-DE97C75F8B99}" type="presParOf" srcId="{295EBBC3-BC01-4C4D-8C43-217DB91FCE3F}" destId="{596F3D06-7B66-49C6-90CF-0BBB97A80E67}" srcOrd="1" destOrd="0" presId="urn:microsoft.com/office/officeart/2018/2/layout/IconCircleList"/>
    <dgm:cxn modelId="{4A00C126-4247-43AE-B5E9-9651C8F5DFBF}" type="presParOf" srcId="{295EBBC3-BC01-4C4D-8C43-217DB91FCE3F}" destId="{7E3B762D-5162-4A1D-ACBC-4514E8FE4C75}" srcOrd="2" destOrd="0" presId="urn:microsoft.com/office/officeart/2018/2/layout/IconCircleList"/>
    <dgm:cxn modelId="{FE7E3280-DC0B-4353-81C2-5540575EFFA8}" type="presParOf" srcId="{7E3B762D-5162-4A1D-ACBC-4514E8FE4C75}" destId="{730DC77D-6CED-4402-B42F-7827BBA6743C}" srcOrd="0" destOrd="0" presId="urn:microsoft.com/office/officeart/2018/2/layout/IconCircleList"/>
    <dgm:cxn modelId="{B4483D7A-5600-4397-9740-B943CA17121F}" type="presParOf" srcId="{7E3B762D-5162-4A1D-ACBC-4514E8FE4C75}" destId="{76FF627E-0200-4FAB-8E83-889A9DD07DE6}" srcOrd="1" destOrd="0" presId="urn:microsoft.com/office/officeart/2018/2/layout/IconCircleList"/>
    <dgm:cxn modelId="{4A5C801D-E37F-45B4-BC03-C46CE4D8B025}" type="presParOf" srcId="{7E3B762D-5162-4A1D-ACBC-4514E8FE4C75}" destId="{6958CAE1-0047-43D3-87DA-E1A904D77243}" srcOrd="2" destOrd="0" presId="urn:microsoft.com/office/officeart/2018/2/layout/IconCircleList"/>
    <dgm:cxn modelId="{F3E2FC2B-77C0-4C6A-8096-057C0287DFC7}" type="presParOf" srcId="{7E3B762D-5162-4A1D-ACBC-4514E8FE4C75}" destId="{2ECA4CEE-B0BF-4386-A6DA-F6F7DC678ACE}" srcOrd="3" destOrd="0" presId="urn:microsoft.com/office/officeart/2018/2/layout/IconCircleList"/>
    <dgm:cxn modelId="{D8AF830C-E3AC-4CFC-9242-045E9A9F4708}" type="presParOf" srcId="{295EBBC3-BC01-4C4D-8C43-217DB91FCE3F}" destId="{2E8714BA-B12F-413B-AFC5-057F2A9DE1AC}" srcOrd="3" destOrd="0" presId="urn:microsoft.com/office/officeart/2018/2/layout/IconCircleList"/>
    <dgm:cxn modelId="{FE5B4BC8-2B27-4185-B83E-D5BED4F62A5E}" type="presParOf" srcId="{295EBBC3-BC01-4C4D-8C43-217DB91FCE3F}" destId="{4C7D4D2C-6A60-42AB-8FAA-3DD636D2A3E3}" srcOrd="4" destOrd="0" presId="urn:microsoft.com/office/officeart/2018/2/layout/IconCircleList"/>
    <dgm:cxn modelId="{1986AF2F-30EF-423F-931D-AE7580E3500B}" type="presParOf" srcId="{4C7D4D2C-6A60-42AB-8FAA-3DD636D2A3E3}" destId="{277F022D-A643-4143-91C4-99DB57387BBF}" srcOrd="0" destOrd="0" presId="urn:microsoft.com/office/officeart/2018/2/layout/IconCircleList"/>
    <dgm:cxn modelId="{007FCDFD-BFD9-468B-AEF8-3C5C521C204C}" type="presParOf" srcId="{4C7D4D2C-6A60-42AB-8FAA-3DD636D2A3E3}" destId="{1B625628-DCA9-4F4D-902D-70256A1E9FD1}" srcOrd="1" destOrd="0" presId="urn:microsoft.com/office/officeart/2018/2/layout/IconCircleList"/>
    <dgm:cxn modelId="{2500B19A-78D4-4C8C-8A60-9697484BAFDD}" type="presParOf" srcId="{4C7D4D2C-6A60-42AB-8FAA-3DD636D2A3E3}" destId="{916E060B-4A69-4049-A73D-A7DEDB8C9045}" srcOrd="2" destOrd="0" presId="urn:microsoft.com/office/officeart/2018/2/layout/IconCircleList"/>
    <dgm:cxn modelId="{C9A79468-763C-4971-8383-FC6C137D774E}" type="presParOf" srcId="{4C7D4D2C-6A60-42AB-8FAA-3DD636D2A3E3}" destId="{85AE3127-F380-4A20-B427-03ED2EFE4424}" srcOrd="3" destOrd="0" presId="urn:microsoft.com/office/officeart/2018/2/layout/IconCircleList"/>
    <dgm:cxn modelId="{B30CDCE7-C4F4-4C28-9508-C12124AFEEEB}" type="presParOf" srcId="{295EBBC3-BC01-4C4D-8C43-217DB91FCE3F}" destId="{B0172DE4-982A-4172-9958-7ACD08802E1E}" srcOrd="5" destOrd="0" presId="urn:microsoft.com/office/officeart/2018/2/layout/IconCircleList"/>
    <dgm:cxn modelId="{BE04D910-ABE7-43AD-8732-34B992ACF200}" type="presParOf" srcId="{295EBBC3-BC01-4C4D-8C43-217DB91FCE3F}" destId="{0EC4DD26-3310-4F04-9941-88AEB0315A0C}" srcOrd="6" destOrd="0" presId="urn:microsoft.com/office/officeart/2018/2/layout/IconCircleList"/>
    <dgm:cxn modelId="{EE1B4A98-8A36-4F75-96EE-838949697F27}" type="presParOf" srcId="{0EC4DD26-3310-4F04-9941-88AEB0315A0C}" destId="{27ACF2CC-FF23-4D5A-9805-6BBA15DC7F41}" srcOrd="0" destOrd="0" presId="urn:microsoft.com/office/officeart/2018/2/layout/IconCircleList"/>
    <dgm:cxn modelId="{F6BB9DCC-B845-412D-8934-CF7E192DD2F1}" type="presParOf" srcId="{0EC4DD26-3310-4F04-9941-88AEB0315A0C}" destId="{EF2BF485-407E-41A5-AFCC-7C6DC5D67D5F}" srcOrd="1" destOrd="0" presId="urn:microsoft.com/office/officeart/2018/2/layout/IconCircleList"/>
    <dgm:cxn modelId="{0FF10A98-F104-4F8F-9A8B-59175E119759}" type="presParOf" srcId="{0EC4DD26-3310-4F04-9941-88AEB0315A0C}" destId="{BA014FCC-6661-4509-9C57-DA5B84B0BEB3}" srcOrd="2" destOrd="0" presId="urn:microsoft.com/office/officeart/2018/2/layout/IconCircleList"/>
    <dgm:cxn modelId="{CC334087-9B57-4E5E-9E17-FB3EF3530461}" type="presParOf" srcId="{0EC4DD26-3310-4F04-9941-88AEB0315A0C}" destId="{15780643-3612-45E5-A28F-7569B5EBD0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3B4FC-5D2A-4EA3-B719-157D6BCF909B}">
      <dsp:nvSpPr>
        <dsp:cNvPr id="0" name=""/>
        <dsp:cNvSpPr/>
      </dsp:nvSpPr>
      <dsp:spPr>
        <a:xfrm>
          <a:off x="0" y="53836"/>
          <a:ext cx="8596668" cy="525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85C08-2BE0-410B-81AD-15AEA5DBE7A7}">
      <dsp:nvSpPr>
        <dsp:cNvPr id="0" name=""/>
        <dsp:cNvSpPr/>
      </dsp:nvSpPr>
      <dsp:spPr>
        <a:xfrm>
          <a:off x="159000" y="120732"/>
          <a:ext cx="289091" cy="289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27F6B-A498-4300-8B37-22E341791E66}">
      <dsp:nvSpPr>
        <dsp:cNvPr id="0" name=""/>
        <dsp:cNvSpPr/>
      </dsp:nvSpPr>
      <dsp:spPr>
        <a:xfrm>
          <a:off x="607092" y="2467"/>
          <a:ext cx="7989575" cy="5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28" tIns="55628" rIns="55628" bIns="556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INTRODUCTION</a:t>
          </a:r>
          <a:endParaRPr lang="en-US" sz="1900" kern="1200" dirty="0"/>
        </a:p>
      </dsp:txBody>
      <dsp:txXfrm>
        <a:off x="607092" y="2467"/>
        <a:ext cx="7989575" cy="525621"/>
      </dsp:txXfrm>
    </dsp:sp>
    <dsp:sp modelId="{08421010-BEFE-46D2-86D3-900BC2F01F38}">
      <dsp:nvSpPr>
        <dsp:cNvPr id="0" name=""/>
        <dsp:cNvSpPr/>
      </dsp:nvSpPr>
      <dsp:spPr>
        <a:xfrm>
          <a:off x="0" y="659494"/>
          <a:ext cx="8596668" cy="525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44A23-F599-4133-AA03-0DFA9EA4F2BA}">
      <dsp:nvSpPr>
        <dsp:cNvPr id="0" name=""/>
        <dsp:cNvSpPr/>
      </dsp:nvSpPr>
      <dsp:spPr>
        <a:xfrm>
          <a:off x="159000" y="777759"/>
          <a:ext cx="289091" cy="289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C3C71-5F35-4E92-8D99-E508B3F58BF1}">
      <dsp:nvSpPr>
        <dsp:cNvPr id="0" name=""/>
        <dsp:cNvSpPr/>
      </dsp:nvSpPr>
      <dsp:spPr>
        <a:xfrm>
          <a:off x="607092" y="659494"/>
          <a:ext cx="7989575" cy="5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28" tIns="55628" rIns="55628" bIns="556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DASHBOARD</a:t>
          </a:r>
          <a:endParaRPr lang="en-US" sz="1900" kern="1200" dirty="0"/>
        </a:p>
      </dsp:txBody>
      <dsp:txXfrm>
        <a:off x="607092" y="659494"/>
        <a:ext cx="7989575" cy="525621"/>
      </dsp:txXfrm>
    </dsp:sp>
    <dsp:sp modelId="{1A9B98B9-0F03-463B-9E80-69C58A80E058}">
      <dsp:nvSpPr>
        <dsp:cNvPr id="0" name=""/>
        <dsp:cNvSpPr/>
      </dsp:nvSpPr>
      <dsp:spPr>
        <a:xfrm>
          <a:off x="0" y="1316520"/>
          <a:ext cx="8596668" cy="525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A2AC4-4D27-473C-AAE4-8A3B92884E86}">
      <dsp:nvSpPr>
        <dsp:cNvPr id="0" name=""/>
        <dsp:cNvSpPr/>
      </dsp:nvSpPr>
      <dsp:spPr>
        <a:xfrm>
          <a:off x="159000" y="1434785"/>
          <a:ext cx="289091" cy="289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437AE-C009-49CE-A919-B125437581BF}">
      <dsp:nvSpPr>
        <dsp:cNvPr id="0" name=""/>
        <dsp:cNvSpPr/>
      </dsp:nvSpPr>
      <dsp:spPr>
        <a:xfrm>
          <a:off x="607092" y="1316520"/>
          <a:ext cx="7989575" cy="5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28" tIns="55628" rIns="55628" bIns="556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OBJECTIVES : KPIs</a:t>
          </a:r>
          <a:endParaRPr lang="en-US" sz="1900" kern="1200"/>
        </a:p>
      </dsp:txBody>
      <dsp:txXfrm>
        <a:off x="607092" y="1316520"/>
        <a:ext cx="7989575" cy="525621"/>
      </dsp:txXfrm>
    </dsp:sp>
    <dsp:sp modelId="{D79B7091-7751-4FA0-B18D-7DFE0C977924}">
      <dsp:nvSpPr>
        <dsp:cNvPr id="0" name=""/>
        <dsp:cNvSpPr/>
      </dsp:nvSpPr>
      <dsp:spPr>
        <a:xfrm>
          <a:off x="0" y="1973547"/>
          <a:ext cx="8596668" cy="525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3BA37-58B6-40F3-8CE9-AF64FB9794E7}">
      <dsp:nvSpPr>
        <dsp:cNvPr id="0" name=""/>
        <dsp:cNvSpPr/>
      </dsp:nvSpPr>
      <dsp:spPr>
        <a:xfrm>
          <a:off x="159000" y="2091812"/>
          <a:ext cx="289091" cy="2890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89A86-5536-48C3-A947-E08AC96B9812}">
      <dsp:nvSpPr>
        <dsp:cNvPr id="0" name=""/>
        <dsp:cNvSpPr/>
      </dsp:nvSpPr>
      <dsp:spPr>
        <a:xfrm>
          <a:off x="607092" y="1973547"/>
          <a:ext cx="7989575" cy="5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28" tIns="55628" rIns="55628" bIns="556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ANALYSIS</a:t>
          </a:r>
          <a:endParaRPr lang="en-US" sz="1900" kern="1200"/>
        </a:p>
      </dsp:txBody>
      <dsp:txXfrm>
        <a:off x="607092" y="1973547"/>
        <a:ext cx="7989575" cy="525621"/>
      </dsp:txXfrm>
    </dsp:sp>
    <dsp:sp modelId="{E1347249-AAEF-466E-9A2C-F5BD1FCF7143}">
      <dsp:nvSpPr>
        <dsp:cNvPr id="0" name=""/>
        <dsp:cNvSpPr/>
      </dsp:nvSpPr>
      <dsp:spPr>
        <a:xfrm>
          <a:off x="0" y="2630574"/>
          <a:ext cx="8596668" cy="525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F2D9E-F828-4B53-9321-6C214F621A01}">
      <dsp:nvSpPr>
        <dsp:cNvPr id="0" name=""/>
        <dsp:cNvSpPr/>
      </dsp:nvSpPr>
      <dsp:spPr>
        <a:xfrm>
          <a:off x="159000" y="2748838"/>
          <a:ext cx="289091" cy="2890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B1390-CCCB-4B9C-8188-7856D7CAF5E1}">
      <dsp:nvSpPr>
        <dsp:cNvPr id="0" name=""/>
        <dsp:cNvSpPr/>
      </dsp:nvSpPr>
      <dsp:spPr>
        <a:xfrm>
          <a:off x="607092" y="2630574"/>
          <a:ext cx="7989575" cy="5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28" tIns="55628" rIns="55628" bIns="556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RECOMMENDATION AND INSIGHT CONCLUSION</a:t>
          </a:r>
          <a:endParaRPr lang="en-US" sz="1900" kern="1200"/>
        </a:p>
      </dsp:txBody>
      <dsp:txXfrm>
        <a:off x="607092" y="2630574"/>
        <a:ext cx="7989575" cy="525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7F24B-D1BA-4B62-946C-41087B4AEEB0}">
      <dsp:nvSpPr>
        <dsp:cNvPr id="0" name=""/>
        <dsp:cNvSpPr/>
      </dsp:nvSpPr>
      <dsp:spPr>
        <a:xfrm>
          <a:off x="164296" y="430925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6DF81-8517-49A1-953C-1D8C824C4974}">
      <dsp:nvSpPr>
        <dsp:cNvPr id="0" name=""/>
        <dsp:cNvSpPr/>
      </dsp:nvSpPr>
      <dsp:spPr>
        <a:xfrm>
          <a:off x="403021" y="669650"/>
          <a:ext cx="659336" cy="659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4ADA7-5AED-4246-9244-8C31D5F7A003}">
      <dsp:nvSpPr>
        <dsp:cNvPr id="0" name=""/>
        <dsp:cNvSpPr/>
      </dsp:nvSpPr>
      <dsp:spPr>
        <a:xfrm>
          <a:off x="1544681" y="430925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Leverage High-Performing Products</a:t>
          </a:r>
          <a:r>
            <a:rPr lang="en-US" sz="1200" kern="1200" dirty="0"/>
            <a:t>: Bikes should remain the primary focus for profit generation. Consider promoting premium models to sustain their profitability.</a:t>
          </a:r>
        </a:p>
      </dsp:txBody>
      <dsp:txXfrm>
        <a:off x="1544681" y="430925"/>
        <a:ext cx="2679571" cy="1136787"/>
      </dsp:txXfrm>
    </dsp:sp>
    <dsp:sp modelId="{730DC77D-6CED-4402-B42F-7827BBA6743C}">
      <dsp:nvSpPr>
        <dsp:cNvPr id="0" name=""/>
        <dsp:cNvSpPr/>
      </dsp:nvSpPr>
      <dsp:spPr>
        <a:xfrm>
          <a:off x="4691147" y="430925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F627E-0200-4FAB-8E83-889A9DD07DE6}">
      <dsp:nvSpPr>
        <dsp:cNvPr id="0" name=""/>
        <dsp:cNvSpPr/>
      </dsp:nvSpPr>
      <dsp:spPr>
        <a:xfrm>
          <a:off x="4929872" y="669650"/>
          <a:ext cx="659336" cy="659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A4CEE-B0BF-4386-A6DA-F6F7DC678ACE}">
      <dsp:nvSpPr>
        <dsp:cNvPr id="0" name=""/>
        <dsp:cNvSpPr/>
      </dsp:nvSpPr>
      <dsp:spPr>
        <a:xfrm>
          <a:off x="6071532" y="430925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Revitalize Low-Profit Categories</a:t>
          </a:r>
          <a:r>
            <a:rPr lang="en-US" sz="1200" kern="1200"/>
            <a:t>: Improve accessory and clothing profitability through strategies like cross-selling, bundling, or targeted marketing campaigns.</a:t>
          </a:r>
        </a:p>
      </dsp:txBody>
      <dsp:txXfrm>
        <a:off x="6071532" y="430925"/>
        <a:ext cx="2679571" cy="1136787"/>
      </dsp:txXfrm>
    </dsp:sp>
    <dsp:sp modelId="{277F022D-A643-4143-91C4-99DB57387BBF}">
      <dsp:nvSpPr>
        <dsp:cNvPr id="0" name=""/>
        <dsp:cNvSpPr/>
      </dsp:nvSpPr>
      <dsp:spPr>
        <a:xfrm>
          <a:off x="164296" y="2209908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25628-DCA9-4F4D-902D-70256A1E9FD1}">
      <dsp:nvSpPr>
        <dsp:cNvPr id="0" name=""/>
        <dsp:cNvSpPr/>
      </dsp:nvSpPr>
      <dsp:spPr>
        <a:xfrm>
          <a:off x="403021" y="2448634"/>
          <a:ext cx="659336" cy="659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E3127-F380-4A20-B427-03ED2EFE4424}">
      <dsp:nvSpPr>
        <dsp:cNvPr id="0" name=""/>
        <dsp:cNvSpPr/>
      </dsp:nvSpPr>
      <dsp:spPr>
        <a:xfrm>
          <a:off x="1544681" y="2209908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Operational Efficiency</a:t>
          </a:r>
          <a:r>
            <a:rPr lang="en-US" sz="1200" kern="1200"/>
            <a:t>: Reassess cost structures for accessories and clothing to identify opportunities for cost reduction without compromising quality.</a:t>
          </a:r>
        </a:p>
      </dsp:txBody>
      <dsp:txXfrm>
        <a:off x="1544681" y="2209908"/>
        <a:ext cx="2679571" cy="1136787"/>
      </dsp:txXfrm>
    </dsp:sp>
    <dsp:sp modelId="{27ACF2CC-FF23-4D5A-9805-6BBA15DC7F41}">
      <dsp:nvSpPr>
        <dsp:cNvPr id="0" name=""/>
        <dsp:cNvSpPr/>
      </dsp:nvSpPr>
      <dsp:spPr>
        <a:xfrm>
          <a:off x="4691147" y="2209908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BF485-407E-41A5-AFCC-7C6DC5D67D5F}">
      <dsp:nvSpPr>
        <dsp:cNvPr id="0" name=""/>
        <dsp:cNvSpPr/>
      </dsp:nvSpPr>
      <dsp:spPr>
        <a:xfrm>
          <a:off x="4929872" y="2448634"/>
          <a:ext cx="659336" cy="659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80643-3612-45E5-A28F-7569B5EBD03C}">
      <dsp:nvSpPr>
        <dsp:cNvPr id="0" name=""/>
        <dsp:cNvSpPr/>
      </dsp:nvSpPr>
      <dsp:spPr>
        <a:xfrm>
          <a:off x="6071532" y="2209908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approach can balance the product portfolio while maximizing overall profitability.</a:t>
          </a:r>
        </a:p>
      </dsp:txBody>
      <dsp:txXfrm>
        <a:off x="6071532" y="2209908"/>
        <a:ext cx="2679571" cy="1136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8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5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1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6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6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9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1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8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6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6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E251-CB97-489C-A74E-8F20C16C6477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8EF606-DE98-456E-9995-E74A254B2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7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6205-887D-69F5-5717-CDF9D9151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0030" y="5188449"/>
            <a:ext cx="2467937" cy="819088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756F-FD61-8A46-8382-6D0B4497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1" y="949184"/>
            <a:ext cx="10650402" cy="29960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3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28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E008-7CBC-3A98-91BB-9503275C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3"/>
                </a:solidFill>
              </a:rPr>
              <a:t>Strategic Implications</a:t>
            </a:r>
            <a:r>
              <a:rPr lang="en-US" sz="3200" dirty="0">
                <a:solidFill>
                  <a:schemeClr val="accent3"/>
                </a:solidFill>
              </a:rPr>
              <a:t>: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32F02ED-AF12-3F7D-3BD0-56ED2A1C3D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98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D5D47-67C2-0DC8-DF54-524175E5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89F668E-A3CA-61EC-94C8-409E6EE6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87011"/>
            <a:ext cx="8173092" cy="4899489"/>
          </a:xfrm>
          <a:prstGeom prst="roundRect">
            <a:avLst>
              <a:gd name="adj" fmla="val 11949"/>
            </a:avLst>
          </a:prstGeom>
          <a:solidFill>
            <a:srgbClr val="FFFFFF">
              <a:shade val="85000"/>
            </a:srgbClr>
          </a:solidFill>
          <a:ln>
            <a:solidFill>
              <a:schemeClr val="tx2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057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BB3913-4CE4-31E1-1F90-2AE9CEA1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78" y="791110"/>
            <a:ext cx="9703459" cy="7458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CYCLES ANALYSIS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5BB9AF-6080-69D9-91E3-0CBAE21325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732598"/>
              </p:ext>
            </p:extLst>
          </p:nvPr>
        </p:nvGraphicFramePr>
        <p:xfrm>
          <a:off x="2589212" y="2516253"/>
          <a:ext cx="8596668" cy="315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2940068-8AE5-FEDA-1144-5AA061A8B09B}"/>
              </a:ext>
            </a:extLst>
          </p:cNvPr>
          <p:cNvSpPr txBox="1">
            <a:spLocks/>
          </p:cNvSpPr>
          <p:nvPr/>
        </p:nvSpPr>
        <p:spPr>
          <a:xfrm>
            <a:off x="2455331" y="1678804"/>
            <a:ext cx="2753667" cy="745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51B99-94C4-10FC-3160-68D46EE69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  <a:prstGeom prst="rect">
            <a:avLst/>
          </a:prstGeom>
        </p:spPr>
        <p:txBody>
          <a:bodyPr vert="horz" lIns="228600" tIns="228600" rIns="228600" bIns="228600" rtlCol="0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Adventure Works Cycles</a:t>
            </a:r>
            <a:endParaRPr lang="en-US" sz="3300" b="1" i="0" kern="1200" cap="none" spc="-15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7667234F-2326-E22C-C95E-E36D0A12E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73062" y="2133600"/>
            <a:ext cx="8131550" cy="3777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Adventure Works Cycles is a leading multinational manufacturer of metal 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composite bicycles, serving North American, European, and Asian markets.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Based in Bothell, Washington, employing 290 staff members.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Operations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plant in Mexico for critical subcomponents, established in the 2000s.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assembly in Bothell, Washington.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Exclusive production and distribution of the touring bicycle product group since 2001.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Vision: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Expand market share through innovation and strategy.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online sales channels.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Enhance cost-efficiency in operations.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0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8979-B559-BADA-8F6A-B23B950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7D77-B5AA-C72D-B0A1-C61860CB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B88D5-1AB9-CCA7-1C60-444F1794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55" y="628919"/>
            <a:ext cx="10356440" cy="5761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622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149F-633B-558F-1082-ADEB6767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191" y="446926"/>
            <a:ext cx="6850419" cy="7115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Business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1291-F78A-4B14-2FDA-D55302A5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192" y="1335641"/>
            <a:ext cx="6850419" cy="507543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$29.36M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$17.28M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$12.08M (41.2% profit margin)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18.48K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606 unique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60.4K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overall profitability with a 41.2% margin.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product variety (606 items) catering to diverse customer needs.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customer base generating significant order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6E1E2-5150-98BA-60EC-7F1F2562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68" y="1000682"/>
            <a:ext cx="2095900" cy="5223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23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8470-A1F2-C5B2-C569-BC312E9D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0E70-7957-1BAB-A6BD-99D7DE0C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75" y="2040467"/>
            <a:ext cx="5192957" cy="387075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latin typeface="Times New Roman"/>
                <a:cs typeface="Times New Roman"/>
              </a:rPr>
              <a:t>Key Insights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/>
                <a:cs typeface="Times New Roman"/>
              </a:rPr>
              <a:t>Bikes</a:t>
            </a:r>
            <a:r>
              <a:rPr lang="en-US" sz="1600">
                <a:latin typeface="Times New Roman"/>
                <a:cs typeface="Times New Roman"/>
              </a:rPr>
              <a:t>: High sales (28.32M) and profit (11.51M), but lower order volume (25.17%).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/>
                <a:cs typeface="Times New Roman"/>
              </a:rPr>
              <a:t>Accessories</a:t>
            </a:r>
            <a:r>
              <a:rPr lang="en-US" sz="1600">
                <a:latin typeface="Times New Roman"/>
                <a:cs typeface="Times New Roman"/>
              </a:rPr>
              <a:t>: Largest orders (59.76%), moderate sales (0.7M), and profit (0.44M).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/>
                <a:cs typeface="Times New Roman"/>
              </a:rPr>
              <a:t>Clothing</a:t>
            </a:r>
            <a:r>
              <a:rPr lang="en-US" sz="1600">
                <a:latin typeface="Times New Roman"/>
                <a:cs typeface="Times New Roman"/>
              </a:rPr>
              <a:t>: Lowest across all metrics (15.07% orders, 0.34M sales, 0.14M profit).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latin typeface="Times New Roman"/>
                <a:cs typeface="Times New Roman"/>
              </a:rPr>
              <a:t>Recommendations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Bikes</a:t>
            </a:r>
            <a:r>
              <a:rPr lang="en-US" sz="1600">
                <a:latin typeface="Times New Roman"/>
                <a:cs typeface="Times New Roman"/>
              </a:rPr>
              <a:t>: Promote premium models; target marketing to boost sales further.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Accessories</a:t>
            </a:r>
            <a:r>
              <a:rPr lang="en-US" sz="1600">
                <a:latin typeface="Times New Roman"/>
                <a:cs typeface="Times New Roman"/>
              </a:rPr>
              <a:t>: Improve pricing and bundling with Bikes to enhance profit.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Clothing</a:t>
            </a:r>
            <a:r>
              <a:rPr lang="en-US" sz="1600">
                <a:latin typeface="Times New Roman"/>
                <a:cs typeface="Times New Roman"/>
              </a:rPr>
              <a:t>: Introduce discounts or targeted campaigns to increase demand.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Cross-Selling</a:t>
            </a:r>
            <a:r>
              <a:rPr lang="en-US" sz="1600">
                <a:latin typeface="Times New Roman"/>
                <a:cs typeface="Times New Roman"/>
              </a:rPr>
              <a:t>: Bundle products (e.g., Bikes + Accessories) to drive overall revenue</a:t>
            </a:r>
          </a:p>
          <a:p>
            <a:pPr>
              <a:lnSpc>
                <a:spcPct val="90000"/>
              </a:lnSpc>
            </a:pPr>
            <a:endParaRPr lang="en-IN" sz="1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CE8FE-F170-C0EC-219D-B50FB134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99" b="-1"/>
          <a:stretch/>
        </p:blipFill>
        <p:spPr>
          <a:xfrm>
            <a:off x="7736146" y="711199"/>
            <a:ext cx="3709265" cy="541923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59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128C-E8D2-27A3-52CA-2DE20187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Country-Wise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2B92-7E24-7887-F759-40D8C076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366" y="1998362"/>
            <a:ext cx="6137967" cy="39128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Times New Roman"/>
                <a:cs typeface="Times New Roman"/>
              </a:rPr>
              <a:t>Key Insights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cs typeface="Times New Roman"/>
              </a:rPr>
              <a:t>United States</a:t>
            </a:r>
            <a:r>
              <a:rPr lang="en-US" sz="1600" dirty="0">
                <a:latin typeface="Times New Roman"/>
                <a:cs typeface="Times New Roman"/>
              </a:rPr>
              <a:t>: Highest sales ($9.39M, 31.98%) and orders (21.34K). Strong customer base (7.82K).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cs typeface="Times New Roman"/>
              </a:rPr>
              <a:t>Australia</a:t>
            </a:r>
            <a:r>
              <a:rPr lang="en-US" sz="1600" dirty="0">
                <a:latin typeface="Times New Roman"/>
                <a:cs typeface="Times New Roman"/>
              </a:rPr>
              <a:t>: Second-highest sales ($9.06M, 30.86%) and orders (13.35K).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cs typeface="Times New Roman"/>
              </a:rPr>
              <a:t>United Kingdom, Germany, France</a:t>
            </a:r>
            <a:r>
              <a:rPr lang="en-US" sz="1600" dirty="0">
                <a:latin typeface="Times New Roman"/>
                <a:cs typeface="Times New Roman"/>
              </a:rPr>
              <a:t>: Moderate performance with growth potential.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cs typeface="Times New Roman"/>
              </a:rPr>
              <a:t>Canada</a:t>
            </a:r>
            <a:r>
              <a:rPr lang="en-US" sz="1600" dirty="0">
                <a:latin typeface="Times New Roman"/>
                <a:cs typeface="Times New Roman"/>
              </a:rPr>
              <a:t>: Lowest sales ($1.98M, 6.74%) and customer engagement.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/>
                <a:cs typeface="Times New Roman"/>
              </a:rPr>
              <a:t>Recommendations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b="1" dirty="0">
                <a:latin typeface="Times New Roman"/>
                <a:cs typeface="Times New Roman"/>
              </a:rPr>
              <a:t>Expand High-Performing Regions</a:t>
            </a:r>
            <a:r>
              <a:rPr lang="en-US" sz="1600" dirty="0">
                <a:latin typeface="Times New Roman"/>
                <a:cs typeface="Times New Roman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Focus on the U.S. and Australia to maximize revenue.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b="1" dirty="0">
                <a:latin typeface="Times New Roman"/>
                <a:cs typeface="Times New Roman"/>
              </a:rPr>
              <a:t>Boost European Markets</a:t>
            </a:r>
            <a:r>
              <a:rPr lang="en-US" sz="1600" dirty="0">
                <a:latin typeface="Times New Roman"/>
                <a:cs typeface="Times New Roman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Target United Kingdom, Germany, and France with promotions and tailored campaigns.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b="1" dirty="0">
                <a:latin typeface="Times New Roman"/>
                <a:cs typeface="Times New Roman"/>
              </a:rPr>
              <a:t>Grow in Canada</a:t>
            </a:r>
            <a:r>
              <a:rPr lang="en-US" sz="1600" dirty="0">
                <a:latin typeface="Times New Roman"/>
                <a:cs typeface="Times New Roman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Run awareness campaigns and customer acquisition initiatives.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B74FE3-515A-AD29-F58E-7175190A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3" y="1099336"/>
            <a:ext cx="3452117" cy="481188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874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C2E6-BAA5-85DF-92C7-29E8E929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002" y="306333"/>
            <a:ext cx="5216828" cy="84437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Profit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34B6-AFC5-D87A-0C8D-7DB1FA42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829" y="1335641"/>
            <a:ext cx="4240782" cy="530155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growth in 2013, with the highest sales ($16.35M) and profit.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peaked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($3.21M)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($2.94M), suggesting seasonal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mirrors sales but shows stability in months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018A2-6073-30A8-484B-F18E99B6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4" y="1415220"/>
            <a:ext cx="6625688" cy="4808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643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E9FB3-CAF6-7020-CFE5-0766F108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9" b="1872"/>
          <a:stretch/>
        </p:blipFill>
        <p:spPr>
          <a:xfrm>
            <a:off x="687388" y="966032"/>
            <a:ext cx="5509773" cy="5002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B3D01-8D7D-6923-1EFF-5D536BA7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36" y="966033"/>
            <a:ext cx="5068789" cy="5002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8368D-0B3D-FD67-2EB1-69567579D45C}"/>
              </a:ext>
            </a:extLst>
          </p:cNvPr>
          <p:cNvSpPr txBox="1"/>
          <p:nvPr/>
        </p:nvSpPr>
        <p:spPr>
          <a:xfrm>
            <a:off x="4232519" y="116416"/>
            <a:ext cx="5070231" cy="52322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3"/>
                </a:solidFill>
              </a:rPr>
              <a:t>Top products &amp; Customers</a:t>
            </a:r>
          </a:p>
        </p:txBody>
      </p:sp>
    </p:spTree>
    <p:extLst>
      <p:ext uri="{BB962C8B-B14F-4D97-AF65-F5344CB8AC3E}">
        <p14:creationId xmlns:p14="http://schemas.microsoft.com/office/powerpoint/2010/main" val="2803468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</TotalTime>
  <Words>555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 Group 6</vt:lpstr>
      <vt:lpstr>ADVENTURE WORKS CYCLES ANALYSIS </vt:lpstr>
      <vt:lpstr>Introduction to Adventure Works Cycles</vt:lpstr>
      <vt:lpstr>PowerPoint Presentation</vt:lpstr>
      <vt:lpstr>Overall Business KPIs</vt:lpstr>
      <vt:lpstr>Product Category</vt:lpstr>
      <vt:lpstr>Country-Wise Sales Analysis</vt:lpstr>
      <vt:lpstr>Sales and Profit Trends</vt:lpstr>
      <vt:lpstr>PowerPoint Presentation</vt:lpstr>
      <vt:lpstr>Strategic Implications: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Manikanta Ambati</dc:creator>
  <cp:lastModifiedBy>Manikanta Ambati</cp:lastModifiedBy>
  <cp:revision>5</cp:revision>
  <dcterms:created xsi:type="dcterms:W3CDTF">2024-12-26T15:33:12Z</dcterms:created>
  <dcterms:modified xsi:type="dcterms:W3CDTF">2024-12-27T17:09:39Z</dcterms:modified>
</cp:coreProperties>
</file>