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</p:sldMasterIdLst>
  <p:notesMasterIdLst>
    <p:notesMasterId r:id="rId10"/>
  </p:notesMasterIdLst>
  <p:sldIdLst>
    <p:sldId id="312" r:id="rId3"/>
    <p:sldId id="313" r:id="rId4"/>
    <p:sldId id="314" r:id="rId5"/>
    <p:sldId id="256" r:id="rId6"/>
    <p:sldId id="315" r:id="rId7"/>
    <p:sldId id="317" r:id="rId8"/>
    <p:sldId id="31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F77-4563-9050-38914608526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F77-4563-9050-38914608526B}"/>
              </c:ext>
            </c:extLst>
          </c:dPt>
          <c:cat>
            <c:strRef>
              <c:f>Sheet1!$A$2:$A$3</c:f>
              <c:strCache>
                <c:ptCount val="2"/>
                <c:pt idx="0">
                  <c:v>Efficiency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0.6</c:v>
                </c:pt>
                <c:pt idx="1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F77-4563-9050-3891460852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span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69C-46DE-8A07-7FC086E73BE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69C-46DE-8A07-7FC086E73BE6}"/>
              </c:ext>
            </c:extLst>
          </c:dPt>
          <c:cat>
            <c:strRef>
              <c:f>Sheet1!$A$2:$A$3</c:f>
              <c:strCache>
                <c:ptCount val="2"/>
                <c:pt idx="0">
                  <c:v>Scalability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0.15</c:v>
                </c:pt>
                <c:pt idx="1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69C-46DE-8A07-7FC086E73B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span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DB873-BC46-4767-A757-DA57AEC98E31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2E732-0C86-4C89-97D5-61D5FFAEF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90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732BE-DA2B-B40A-4F7E-5FC12413E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ACC45-8189-8F16-D6C2-38FA3F634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483BD-CA5C-2FAE-30F5-C39B36DB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67C17-7BA2-CA9B-C809-68CF64D0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D44A2-8153-9A42-E388-A1DE69EC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551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5115D-2016-A611-2AB3-928A0C95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0D966-2D4D-6D69-9417-95CA521BE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69D45-1199-DD68-BB9E-4541BD0FE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7B352-96E6-CFF0-A49B-6A04216AA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0C938-1E05-1101-7DFA-4F5AC543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81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D5D5AE-D8DA-B5F7-21F4-D594F73D2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3A5E4-15B4-56D9-DA94-8C99766AC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C1BBC-9E3A-7BCC-C54E-F749918D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20027-EB2D-6D12-CE33-CC644218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7AE3A-A784-9EE9-7483-CDC23BDA5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810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0" y="688288"/>
            <a:ext cx="4433455" cy="3966824"/>
          </a:xfrm>
        </p:spPr>
        <p:txBody>
          <a:bodyPr anchor="t">
            <a:noAutofit/>
          </a:bodyPr>
          <a:lstStyle>
            <a:lvl1pPr>
              <a:defRPr sz="72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6096000" cy="685799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11636" y="5936851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22411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5801"/>
            <a:ext cx="7661275" cy="2057400"/>
          </a:xfrm>
        </p:spPr>
        <p:txBody>
          <a:bodyPr wrap="square"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2" y="3429000"/>
            <a:ext cx="3283527" cy="23802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AB1C8803-0542-76BB-6DF0-FCC5FE74BC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54237" y="2819905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16191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54237" y="3429000"/>
            <a:ext cx="3283527" cy="238023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35C6E61-8847-4830-9FF4-365A758995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16191" y="3429001"/>
            <a:ext cx="3283527" cy="238023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42440634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6" y="685804"/>
            <a:ext cx="7661274" cy="2069086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2" y="3429000"/>
            <a:ext cx="3283527" cy="23802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54237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54237" y="3429000"/>
            <a:ext cx="3283527" cy="238023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853487" y="1153397"/>
            <a:ext cx="2871788" cy="449925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75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8289"/>
            <a:ext cx="5629275" cy="2689838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61909" y="1030325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61909" y="1632997"/>
            <a:ext cx="4763366" cy="119333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8F14F2A9-59FA-754E-5B1E-11A58CA07A3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61909" y="2836716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B23DCBD-0AA5-7D57-EC78-48DF1E6328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61909" y="3439389"/>
            <a:ext cx="4763366" cy="14115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3020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8289"/>
            <a:ext cx="5629275" cy="2138039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1" y="3429000"/>
            <a:ext cx="5143501" cy="23802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826327"/>
            <a:ext cx="5143500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96000" y="1153397"/>
            <a:ext cx="5629275" cy="449925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50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8289"/>
            <a:ext cx="5629275" cy="2689838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61909" y="1030325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61909" y="1632997"/>
            <a:ext cx="4763366" cy="119333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8F14F2A9-59FA-754E-5B1E-11A58CA07A3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61909" y="2836716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B23DCBD-0AA5-7D57-EC78-48DF1E6328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61909" y="3439389"/>
            <a:ext cx="4763366" cy="14115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Picture Placeholder 11">
            <a:extLst>
              <a:ext uri="{FF2B5EF4-FFF2-40B4-BE49-F238E27FC236}">
                <a16:creationId xmlns:a16="http://schemas.microsoft.com/office/drawing/2014/main" id="{D96AF8D7-D3E5-B5C6-030A-DFBC5AEC7D0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92282" y="3616037"/>
            <a:ext cx="5503718" cy="207190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68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CD049-71FF-411B-BCE5-A051E826B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C7692D-ABCF-997B-650B-266DF91A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748"/>
            <a:ext cx="27432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E306B-148D-CE50-D43B-2DEE1378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748"/>
            <a:ext cx="41148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411AD-3E1B-501F-B9F8-D0AAF3F5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492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E72686-CE9D-3B74-9DE2-86FB708C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748"/>
            <a:ext cx="27432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822D6-F437-1E07-DBC9-57FD7321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748"/>
            <a:ext cx="41148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AF305-6821-F7EE-9D30-6FE81EC2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7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41682-BF29-D405-F2E4-66B83BFFF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521F2-17EF-9357-AE93-6DE614473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DDDF9-DDB4-7973-E775-DB37AB25D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31D93-2AB7-BCEE-B7D4-93CFB2C3E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A8A6A-B1C7-EDAB-C012-8AEEE3AA2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0942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0" y="688288"/>
            <a:ext cx="4433455" cy="3966824"/>
          </a:xfrm>
        </p:spPr>
        <p:txBody>
          <a:bodyPr anchor="t">
            <a:noAutofit/>
          </a:bodyPr>
          <a:lstStyle>
            <a:lvl1pPr>
              <a:defRPr sz="75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6096000" cy="685799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11636" y="5936851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3551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066667" cy="4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8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5B2D-B822-83AD-93FF-81B67D2DE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3BF22-3032-27E5-1277-985F90BB1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641D4-0BD2-A679-D218-963D2154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69AA8-922D-05DF-33DA-BFECA5E2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36ABC-D8F1-077B-CF98-F644A030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25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C169E-80EF-D496-A99D-FD438816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E961-515C-6933-9192-95B2774D0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4EA29-59E1-A877-8C52-F54F6C3BF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6BEBE-8728-ADAF-FBB3-55B0E48C9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5BD86-74F8-BBC6-19DE-F9DDDFFD9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4BE59-D8BD-CF36-DAF1-418045B40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71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44EFA-BBB8-EDCB-C899-2C786D53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2B5E6-DAF8-DEDB-CD6C-AD9849A47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12250-B560-6B97-BD1B-88EE85031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43AB3-EDB8-4DF2-4D31-2FBC2EF24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4E38ED-6008-48D8-238E-CA72BDC9C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CCBECF-0744-861A-B33F-CACD15B1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152DF6-1297-28E4-74CE-B18D93188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656341-2429-A7A8-99F6-7452613AF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49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FBFB-C5E9-236C-68EE-902261FA7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F5ADB-C8FD-1B2D-ECC3-2076F6D10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C074D-1B99-A53F-DDB3-76E9B1D4D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7D15B-4BE2-92C1-D682-2B27E97F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67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38B583-BB34-AF63-7C07-FF52A9BD4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06F82-7CD1-D5A6-AF84-4892B2EC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1EF4A-BCDC-4E9C-A7AC-724A711E2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39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A792F-B816-1827-D605-3E3BEAB01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DD15E-8758-C5A8-AC5E-C50C8F327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61471-FB7D-BF1E-7C13-AD8B1CA8D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F9ADF-DA20-6A68-1D6C-FE414C184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36D08-E30F-32CF-5502-5E324C09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8B8D5-2F41-F13D-557C-B34968726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420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AB32A-AA46-17CB-8C02-13C869EFC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19958-41EB-28BC-299F-22E79DE074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7D1B4-587B-B883-C0B7-987EEA456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FB627-F6B9-BA3D-03E1-E79E0883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61853-D2D9-36D9-2FC4-6508DADA1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160FB-AC98-737C-B0F2-FE2BD3B2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47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155414-B561-A41B-9103-4D9E087BA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BDCED-970C-86F9-FCF0-FFF5F1F26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AF2B6-4D34-6433-DC7C-B329E25D6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ECF33-2191-4AA5-B63A-FC0415881E9B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90F09-A1FB-5DBD-10B9-B8EAB13FF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F0716-2B87-6194-1156-0D10A6CCC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75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D9625-ED1C-9C68-D8B9-B6502FCC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523"/>
            <a:ext cx="10515600" cy="1325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293A9-2FAF-A155-DC7A-FE995344A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229"/>
            <a:ext cx="10515600" cy="4351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1B5DE-B15D-9D1C-21D2-953FFCB00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323958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">
            <a:extLst>
              <a:ext uri="{FF2B5EF4-FFF2-40B4-BE49-F238E27FC236}">
                <a16:creationId xmlns:a16="http://schemas.microsoft.com/office/drawing/2014/main" id="{2CC72135-826E-3084-1ACC-9293218F24EE}"/>
              </a:ext>
            </a:extLst>
          </p:cNvPr>
          <p:cNvGrpSpPr/>
          <p:nvPr userDrawn="1"/>
        </p:nvGrpSpPr>
        <p:grpSpPr>
          <a:xfrm>
            <a:off x="11350549" y="6275881"/>
            <a:ext cx="378619" cy="267073"/>
            <a:chOff x="0" y="0"/>
            <a:chExt cx="504824" cy="356095"/>
          </a:xfrm>
        </p:grpSpPr>
        <p:sp>
          <p:nvSpPr>
            <p:cNvPr id="8" name="Line">
              <a:extLst>
                <a:ext uri="{FF2B5EF4-FFF2-40B4-BE49-F238E27FC236}">
                  <a16:creationId xmlns:a16="http://schemas.microsoft.com/office/drawing/2014/main" id="{024BCD63-D1A0-9E6D-3EA4-16D1E0509D18}"/>
                </a:ext>
              </a:extLst>
            </p:cNvPr>
            <p:cNvSpPr/>
            <p:nvPr/>
          </p:nvSpPr>
          <p:spPr>
            <a:xfrm>
              <a:off x="0" y="180134"/>
              <a:ext cx="504825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  <p:sp>
          <p:nvSpPr>
            <p:cNvPr id="9" name="Line">
              <a:extLst>
                <a:ext uri="{FF2B5EF4-FFF2-40B4-BE49-F238E27FC236}">
                  <a16:creationId xmlns:a16="http://schemas.microsoft.com/office/drawing/2014/main" id="{3E483999-BF7F-A26B-845E-8C65CD948361}"/>
                </a:ext>
              </a:extLst>
            </p:cNvPr>
            <p:cNvSpPr/>
            <p:nvPr/>
          </p:nvSpPr>
          <p:spPr>
            <a:xfrm>
              <a:off x="324689" y="0"/>
              <a:ext cx="177185" cy="17718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  <p:sp>
          <p:nvSpPr>
            <p:cNvPr id="10" name="Line">
              <a:extLst>
                <a:ext uri="{FF2B5EF4-FFF2-40B4-BE49-F238E27FC236}">
                  <a16:creationId xmlns:a16="http://schemas.microsoft.com/office/drawing/2014/main" id="{B9696663-8271-B1D6-1A2F-9E2DDAA3DD5E}"/>
                </a:ext>
              </a:extLst>
            </p:cNvPr>
            <p:cNvSpPr/>
            <p:nvPr/>
          </p:nvSpPr>
          <p:spPr>
            <a:xfrm flipV="1">
              <a:off x="324689" y="178911"/>
              <a:ext cx="177185" cy="17718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</p:grpSp>
      <p:sp>
        <p:nvSpPr>
          <p:cNvPr id="11" name="textruta 3">
            <a:extLst>
              <a:ext uri="{FF2B5EF4-FFF2-40B4-BE49-F238E27FC236}">
                <a16:creationId xmlns:a16="http://schemas.microsoft.com/office/drawing/2014/main" id="{2DC00BBB-96D5-E144-A351-6386B4BABF32}"/>
              </a:ext>
            </a:extLst>
          </p:cNvPr>
          <p:cNvSpPr txBox="1"/>
          <p:nvPr userDrawn="1"/>
        </p:nvSpPr>
        <p:spPr>
          <a:xfrm>
            <a:off x="10707476" y="6260827"/>
            <a:ext cx="759780" cy="300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89" rIns="34289">
            <a:spAutoFit/>
          </a:bodyPr>
          <a:lstStyle>
            <a:lvl1pPr>
              <a:lnSpc>
                <a:spcPct val="90000"/>
              </a:lnSpc>
              <a:spcBef>
                <a:spcPts val="600"/>
              </a:spcBef>
              <a:defRPr sz="2000">
                <a:solidFill>
                  <a:srgbClr val="000000"/>
                </a:solidFill>
              </a:defRPr>
            </a:lvl1pPr>
          </a:lstStyle>
          <a:p>
            <a:r>
              <a:rPr sz="1500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27664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9" r:id="rId7"/>
    <p:sldLayoutId id="2147483680" r:id="rId8"/>
    <p:sldLayoutId id="2147483681" r:id="rId9"/>
    <p:sldLayoutId id="2147483682" r:id="rId10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0">
          <p15:clr>
            <a:srgbClr val="F26B43"/>
          </p15:clr>
        </p15:guide>
        <p15:guide id="2" pos="392">
          <p15:clr>
            <a:srgbClr val="F26B43"/>
          </p15:clr>
        </p15:guide>
        <p15:guide id="3" orient="horz" pos="5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4.png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C660B10-D622-7696-9B8F-A29742AFB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Chatbot for Simple 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34E2EC-7405-2A62-940B-47EB7719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1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739B64-C005-FA51-D057-C4B59A15B6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38462" y="5767754"/>
            <a:ext cx="2956701" cy="77177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BONDILI MANIKANTHA SINGH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21JR1A1240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82FB6-9563-E8EA-4D06-351FD95A5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15" y="328979"/>
            <a:ext cx="609600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0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A1586-2D1A-DE9C-EA06-14AD5F7AF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Introduction to Chatbot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D23622-9883-D60B-66D0-D6DA83B7E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2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84C7C-6CBD-784A-C53A-82DA5898D4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 chatbot is a computer program designed to simulate conversation with human users, especially over the internet. It is powered by artificial intelligence and natural language processing to understand and respond to user queries.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1BB69-52F6-BAE2-4A36-9A881E8B05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Define what a chatbot is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FC006-A6DF-2542-CA06-D721D2F89B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Explain its purpose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8B3BB5-176B-B9E0-6480-50C6F49A9FD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Showcase its benefits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D80456-4EFD-6D56-FE81-154FC33E845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The main purpose of a chatbot is to automate customer support and provide instant responses to frequently asked questions. It streamlines interactions, saves time for users and businesses, and enhances user experience.</a:t>
            </a:r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08995FE-8E6B-9CD2-001A-737FAEEA5B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Chatbots offer 24/7 availability, consistent responses, scalability, and cost-effectiveness. They can handle simple queries efficiently, free up human agents for more complex tasks, and improve overall customer satisfaction.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37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4E4F9-C002-156A-AEB6-7D70F692B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Building a Chatbot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8013F2-099C-0944-73DA-D5F015F3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3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52319-723A-3FDF-DFC5-5C081E5616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Building a chatbot involves defining objectives, selecting a platform, designing conversation flows, integrating AI capabilities, testing, and deploying. Each step is crucial for creating an effective chatbot.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78D2D1-BC71-4DDB-7871-A7AA4F782E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/>
              <a:t>Discuss the steps involved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2653EE-6146-E572-8548-7E7F8691F2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/>
              <a:t>Highlight key considerations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537339-FFE9-3BE5-A1BB-91D2DC1905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Consider factors like target audience, tone of voice, language support, security measures, and continuous improvement. Understanding user needs and feedback is essential for refining the chatbot over time.</a:t>
            </a:r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D70FB1-7B38-9791-6E3B-86A7E9D43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764" y="508001"/>
            <a:ext cx="4157784" cy="503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63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479741"/>
              </p:ext>
            </p:extLst>
          </p:nvPr>
        </p:nvGraphicFramePr>
        <p:xfrm>
          <a:off x="838200" y="1832835"/>
          <a:ext cx="10363200" cy="3813278"/>
        </p:xfrm>
        <a:graphic>
          <a:graphicData uri="http://schemas.openxmlformats.org/drawingml/2006/table">
            <a:tbl>
              <a:tblPr/>
              <a:tblGrid>
                <a:gridCol w="5203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75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Calibri SemiBold" pitchFamily="34" charset="0"/>
                          <a:ea typeface="Calibri SemiBold" pitchFamily="34" charset="-122"/>
                          <a:cs typeface="Calibri SemiBold" pitchFamily="34" charset="-120"/>
                        </a:rPr>
                        <a:t>Feature</a:t>
                      </a:r>
                      <a:endParaRPr lang="en-US" sz="1400" dirty="0">
                        <a:latin typeface="Calibri SemiBold" charset="0"/>
                        <a:ea typeface="Calibri SemiBold" charset="0"/>
                        <a:cs typeface="Calibri SemiBold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Calibri SemiBold" pitchFamily="34" charset="0"/>
                          <a:ea typeface="Calibri SemiBold" pitchFamily="34" charset="-122"/>
                          <a:cs typeface="Calibri SemiBold" pitchFamily="34" charset="-120"/>
                        </a:rPr>
                        <a:t>Description</a:t>
                      </a:r>
                      <a:endParaRPr lang="en-US" sz="1400" dirty="0">
                        <a:latin typeface="Calibri SemiBold" charset="0"/>
                        <a:ea typeface="Calibri SemiBold" charset="0"/>
                        <a:cs typeface="Calibri SemiBold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75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Natural Language Processing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Ability to understand user inputs in normal language.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75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FAQ Integration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Database of frequently asked questions for quick responses.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75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Multi-Platform Support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Availability on various messaging platforms.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75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Personalization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Tailoring responses based on user preferences.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75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Analytics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Tracking usage data for insights and improvements.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475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Human Handover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Seamless transfer to human agents for complex issues.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914400" y="723900"/>
            <a:ext cx="10439400" cy="13208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000" dirty="0">
                <a:solidFill>
                  <a:schemeClr val="accent5"/>
                </a:solidFill>
                <a:latin typeface="Calibri"/>
                <a:ea typeface="Calibri"/>
                <a:cs typeface="Calibri"/>
              </a:rPr>
              <a:t>Chatbot Features</a:t>
            </a:r>
          </a:p>
        </p:txBody>
      </p:sp>
      <p:sp>
        <p:nvSpPr>
          <p:cNvPr id="4" name="Shape 1"/>
          <p:cNvSpPr/>
          <p:nvPr/>
        </p:nvSpPr>
        <p:spPr>
          <a:xfrm>
            <a:off x="393700" y="5880100"/>
            <a:ext cx="11328400" cy="12700"/>
          </a:xfrm>
          <a:prstGeom prst="line">
            <a:avLst/>
          </a:prstGeom>
          <a:noFill/>
          <a:ln>
            <a:solidFill>
              <a:srgbClr val="000000"/>
            </a:solidFill>
          </a:ln>
        </p:spPr>
        <p:txBody>
          <a:bodyPr/>
          <a:lstStyle/>
          <a:p>
            <a:endParaRPr lang="en-IN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11353800" y="317500"/>
            <a:ext cx="368300" cy="355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050" b="0">
                <a:latin typeface="Calibri"/>
                <a:ea typeface="Calibri"/>
                <a:cs typeface="Calibri"/>
              </a:rPr>
              <a:pPr algn="ctr"/>
              <a:t>4</a:t>
            </a:fld>
            <a:endParaRPr lang="en-US" sz="105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29F81-A276-DDEC-0669-AB20085D1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User Interaction with Chatbot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15FE68-FD23-89FE-EABF-C2538D804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5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7198E-DF2C-098A-C836-E93B057DEE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Users interact with a chatbot by typing or speaking questions, receiving automated responses, and engaging in a conversation flow. Chatbots can offer buttons, menus, and suggestions to guide user interactions.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7E4FA-AAD5-2559-DCA8-7A8E1647C15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Explain how users can interact</a:t>
            </a:r>
            <a:endParaRPr lang="en-IN" dirty="0">
              <a:solidFill>
                <a:srgbClr val="FFC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958CEB-EB74-A178-5FFE-1BBA9AFDB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339" y="688289"/>
            <a:ext cx="62486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742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0"/>
          <p:cNvGraphicFramePr/>
          <p:nvPr>
            <p:extLst>
              <p:ext uri="{D42A27DB-BD31-4B8C-83A1-F6EECF244321}">
                <p14:modId xmlns:p14="http://schemas.microsoft.com/office/powerpoint/2010/main" val="1097004648"/>
              </p:ext>
            </p:extLst>
          </p:nvPr>
        </p:nvGraphicFramePr>
        <p:xfrm>
          <a:off x="5219700" y="1917700"/>
          <a:ext cx="1816100" cy="181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1"/>
          <p:cNvGraphicFramePr/>
          <p:nvPr>
            <p:extLst>
              <p:ext uri="{D42A27DB-BD31-4B8C-83A1-F6EECF244321}">
                <p14:modId xmlns:p14="http://schemas.microsoft.com/office/powerpoint/2010/main" val="1905084867"/>
              </p:ext>
            </p:extLst>
          </p:nvPr>
        </p:nvGraphicFramePr>
        <p:xfrm>
          <a:off x="8826500" y="1917700"/>
          <a:ext cx="1816100" cy="181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11353800" y="317500"/>
            <a:ext cx="368300" cy="355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050" b="0">
                <a:latin typeface="Calibri"/>
                <a:ea typeface="Calibri"/>
                <a:cs typeface="Calibri"/>
              </a:rPr>
              <a:pPr algn="ctr"/>
              <a:t>6</a:t>
            </a:fld>
            <a:endParaRPr lang="en-US" sz="1050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5337F6-65BE-4FC6-9C30-E114340E961D}"/>
              </a:ext>
            </a:extLst>
          </p:cNvPr>
          <p:cNvSpPr txBox="1"/>
          <p:nvPr/>
        </p:nvSpPr>
        <p:spPr>
          <a:xfrm>
            <a:off x="914400" y="723900"/>
            <a:ext cx="10439400" cy="1015663"/>
          </a:xfrm>
          <a:prstGeom prst="rect">
            <a:avLst/>
          </a:prstGeom>
          <a:noFill/>
        </p:spPr>
        <p:txBody>
          <a:bodyPr vertOverflow="overflow" vert="horz" wrap="square" rtlCol="0" anchor="t" anchorCtr="0">
            <a:spAutoFit/>
          </a:bodyPr>
          <a:lstStyle/>
          <a:p>
            <a:r>
              <a:rPr lang="en-IN" sz="6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Chatbot Implementation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51AA41-24EA-4526-82C9-4F5AD24E4261}"/>
              </a:ext>
            </a:extLst>
          </p:cNvPr>
          <p:cNvSpPr txBox="1"/>
          <p:nvPr/>
        </p:nvSpPr>
        <p:spPr>
          <a:xfrm>
            <a:off x="5664200" y="25908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IN" sz="2400" dirty="0">
                <a:latin typeface="Calibri"/>
                <a:ea typeface="Calibri"/>
                <a:cs typeface="Calibri"/>
              </a:rPr>
              <a:t>60%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FE971F-62E2-4E6F-9105-5FF061E91012}"/>
              </a:ext>
            </a:extLst>
          </p:cNvPr>
          <p:cNvSpPr txBox="1"/>
          <p:nvPr/>
        </p:nvSpPr>
        <p:spPr>
          <a:xfrm>
            <a:off x="9271000" y="25908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IN" sz="2400">
                <a:latin typeface="Calibri"/>
                <a:ea typeface="Calibri"/>
                <a:cs typeface="Calibri"/>
              </a:rPr>
              <a:t>15%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F333D1-D185-4515-A58E-EC93EDDE72FA}"/>
              </a:ext>
            </a:extLst>
          </p:cNvPr>
          <p:cNvSpPr txBox="1"/>
          <p:nvPr/>
        </p:nvSpPr>
        <p:spPr>
          <a:xfrm>
            <a:off x="4559300" y="4194001"/>
            <a:ext cx="3060700" cy="346249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IN" sz="1650" dirty="0">
                <a:solidFill>
                  <a:srgbClr val="FF0000"/>
                </a:solidFill>
              </a:rPr>
              <a:t>Efficiency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1CF4D2-DB08-4FD7-8728-167C9E1302D0}"/>
              </a:ext>
            </a:extLst>
          </p:cNvPr>
          <p:cNvSpPr txBox="1"/>
          <p:nvPr/>
        </p:nvSpPr>
        <p:spPr>
          <a:xfrm>
            <a:off x="4559300" y="4610100"/>
            <a:ext cx="3060700" cy="13208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US" sz="1600">
                <a:latin typeface="Calibri"/>
                <a:ea typeface="Calibri"/>
                <a:cs typeface="Calibri"/>
              </a:rPr>
              <a:t>Chatbots have shown an efficiency rate of 60% in handling simple questions, reducing response times and enhancing customer satisfaction.</a:t>
            </a:r>
            <a:endParaRPr lang="en-IN" sz="1600">
              <a:latin typeface="Calibri"/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132B28-BD02-4BC2-8624-52B21423CC7B}"/>
              </a:ext>
            </a:extLst>
          </p:cNvPr>
          <p:cNvSpPr txBox="1"/>
          <p:nvPr/>
        </p:nvSpPr>
        <p:spPr>
          <a:xfrm>
            <a:off x="8204200" y="4200351"/>
            <a:ext cx="3060700" cy="346249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IN" sz="1650" dirty="0">
                <a:solidFill>
                  <a:srgbClr val="FF0000"/>
                </a:solidFill>
              </a:rPr>
              <a:t>Scalability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BF6E50-5DCE-4A57-AC6D-408BC9C007BD}"/>
              </a:ext>
            </a:extLst>
          </p:cNvPr>
          <p:cNvSpPr txBox="1"/>
          <p:nvPr/>
        </p:nvSpPr>
        <p:spPr>
          <a:xfrm>
            <a:off x="8204200" y="4610100"/>
            <a:ext cx="3060700" cy="13208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US" sz="1600">
                <a:latin typeface="Calibri"/>
                <a:ea typeface="Calibri"/>
                <a:cs typeface="Calibri"/>
              </a:rPr>
              <a:t>The implementation of chatbots offers a scalable solution, capable of handling a growing number of simple questions without the need for additional resources.</a:t>
            </a:r>
            <a:endParaRPr lang="en-IN" sz="1600">
              <a:latin typeface="Calibri"/>
              <a:ea typeface="Calibri"/>
              <a:cs typeface="Calibri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FB45A7B-7DE4-2A3D-CC3F-40952C2956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62" y="2099966"/>
            <a:ext cx="4200769" cy="420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2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22D6-C193-BB05-E857-14EB9B48A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Chatbot Benefits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4239A7-DA03-FCEE-BFE3-B0AD06C6F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7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4E13D-12E8-F878-56E6-0C35EA00FA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Implementing a chatbot for handling simple queries streamlines customer support, reduces response times, and increases operational efficiency. It leads to cost savings and improved customer satisfaction.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18C5EF-B8D6-4CB9-0EF3-E12F6A71D7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Advantages of implementing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ACB553-11EF-CA00-1771-4886C4C557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Impact on customer experience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8180A42-B2F4-B81B-2611-9853E42321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Efficiency in query resolution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71AB65D-06EC-DC08-A463-74D4BF96E4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Chatbots enhance customer experience by offering instant responses, personalized interactions, and round-the-clock support. They contribute to higher engagement levels and build brand loyalty.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8FA7B55-15BA-BD58-4B42-2B075A9B757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Chatbots provide quick and accurate answers to simple questions, freeing up human agents for more complex tasks. This results in faster query resolution and a more streamlined support process.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8487F6-AB42-F19C-F457-B0E8F08AE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030" y="225196"/>
            <a:ext cx="4454770" cy="259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6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dn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4">
    <wetp:webextensionref xmlns:r="http://schemas.openxmlformats.org/officeDocument/2006/relationships" r:id="rId1"/>
  </wetp:taskpane>
  <wetp:taskpane dockstate="right" visibility="0" width="525" row="3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CE3135F0-6EDB-4DCD-BBAA-735999808711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CDA010A6-2F29-474E-9D3D-567C29BD2A30}">
  <we:reference id="wa200005669" version="2.0.0.0" store="en-US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482</Words>
  <Application>Microsoft Office PowerPoint</Application>
  <PresentationFormat>Widescreen</PresentationFormat>
  <Paragraphs>56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Calibri SemiBold</vt:lpstr>
      <vt:lpstr>Office Theme</vt:lpstr>
      <vt:lpstr>Midnight</vt:lpstr>
      <vt:lpstr>Chatbot for Simple Questions</vt:lpstr>
      <vt:lpstr>Introduction to Chatbot</vt:lpstr>
      <vt:lpstr>Building a Chatbot</vt:lpstr>
      <vt:lpstr>PowerPoint Presentation</vt:lpstr>
      <vt:lpstr>User Interaction with Chatbot</vt:lpstr>
      <vt:lpstr>PowerPoint Presentation</vt:lpstr>
      <vt:lpstr>Chatbot Benefits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Bad Boy</dc:creator>
  <cp:lastModifiedBy>Kishore Kumar</cp:lastModifiedBy>
  <cp:revision>5</cp:revision>
  <dcterms:created xsi:type="dcterms:W3CDTF">2024-07-27T18:44:52Z</dcterms:created>
  <dcterms:modified xsi:type="dcterms:W3CDTF">2024-08-01T13:48:17Z</dcterms:modified>
</cp:coreProperties>
</file>