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2.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65" r:id="rId4"/>
    <p:sldId id="306" r:id="rId5"/>
    <p:sldId id="307" r:id="rId6"/>
    <p:sldId id="308" r:id="rId7"/>
    <p:sldId id="309" r:id="rId8"/>
    <p:sldId id="310" r:id="rId9"/>
    <p:sldId id="312" r:id="rId10"/>
    <p:sldId id="315" r:id="rId11"/>
    <p:sldId id="316" r:id="rId12"/>
    <p:sldId id="317" r:id="rId13"/>
    <p:sldId id="318" r:id="rId14"/>
    <p:sldId id="319" r:id="rId15"/>
    <p:sldId id="321" r:id="rId16"/>
    <p:sldId id="322" r:id="rId17"/>
    <p:sldId id="323" r:id="rId18"/>
    <p:sldId id="326" r:id="rId19"/>
    <p:sldId id="327" r:id="rId20"/>
    <p:sldId id="324" r:id="rId21"/>
    <p:sldId id="325" r:id="rId22"/>
  </p:sldIdLst>
  <p:sldSz cx="12192000" cy="6858000"/>
  <p:notesSz cx="6858000" cy="9144000"/>
  <p:embeddedFontLst>
    <p:embeddedFont>
      <p:font typeface="等线 Light" panose="02010600030101010101" charset="-122"/>
      <p:regular r:id="rId27"/>
    </p:embeddedFont>
    <p:embeddedFont>
      <p:font typeface="等线" panose="02010600030101010101" charset="-122"/>
      <p:regular r:id="rId28"/>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5" userDrawn="1">
          <p15:clr>
            <a:srgbClr val="A4A3A4"/>
          </p15:clr>
        </p15:guide>
        <p15:guide id="2" pos="3849" userDrawn="1">
          <p15:clr>
            <a:srgbClr val="A4A3A4"/>
          </p15:clr>
        </p15:guide>
        <p15:guide id="3" pos="7260" userDrawn="1">
          <p15:clr>
            <a:srgbClr val="A4A3A4"/>
          </p15:clr>
        </p15:guide>
        <p15:guide id="4" pos="43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春波 赵" initials="春波"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A2625"/>
    <a:srgbClr val="F67654"/>
    <a:srgbClr val="0B506C"/>
    <a:srgbClr val="0286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04" d="100"/>
          <a:sy n="104" d="100"/>
        </p:scale>
        <p:origin x="798" y="120"/>
      </p:cViewPr>
      <p:guideLst>
        <p:guide orient="horz" pos="2195"/>
        <p:guide pos="3849"/>
        <p:guide pos="7260"/>
        <p:guide pos="4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font" Target="fonts/font2.fntdata"/><Relationship Id="rId27" Type="http://schemas.openxmlformats.org/officeDocument/2006/relationships/font" Target="fonts/font1.fntdata"/><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3" name="稻壳儿春秋广告/盗版必究        原创来源：http://chn.docer.com/works?userid=199329941#!/work_time"/>
          <p:cNvSpPr>
            <a:spLocks noGrp="1"/>
          </p:cNvSpPr>
          <p:nvPr>
            <p:ph type="pic" sz="quarter" idx="10"/>
          </p:nvPr>
        </p:nvSpPr>
        <p:spPr>
          <a:xfrm>
            <a:off x="695324" y="2753359"/>
            <a:ext cx="3091992" cy="1810910"/>
          </a:xfrm>
          <a:custGeom>
            <a:avLst/>
            <a:gdLst>
              <a:gd name="connsiteX0" fmla="*/ 0 w 3091992"/>
              <a:gd name="connsiteY0" fmla="*/ 0 h 1810910"/>
              <a:gd name="connsiteX1" fmla="*/ 3091992 w 3091992"/>
              <a:gd name="connsiteY1" fmla="*/ 0 h 1810910"/>
              <a:gd name="connsiteX2" fmla="*/ 3091992 w 3091992"/>
              <a:gd name="connsiteY2" fmla="*/ 1810910 h 1810910"/>
              <a:gd name="connsiteX3" fmla="*/ 0 w 3091992"/>
              <a:gd name="connsiteY3" fmla="*/ 1810910 h 1810910"/>
            </a:gdLst>
            <a:ahLst/>
            <a:cxnLst>
              <a:cxn ang="0">
                <a:pos x="connsiteX0" y="connsiteY0"/>
              </a:cxn>
              <a:cxn ang="0">
                <a:pos x="connsiteX1" y="connsiteY1"/>
              </a:cxn>
              <a:cxn ang="0">
                <a:pos x="connsiteX2" y="connsiteY2"/>
              </a:cxn>
              <a:cxn ang="0">
                <a:pos x="connsiteX3" y="connsiteY3"/>
              </a:cxn>
            </a:cxnLst>
            <a:rect l="l" t="t" r="r" b="b"/>
            <a:pathLst>
              <a:path w="3091992" h="1810910">
                <a:moveTo>
                  <a:pt x="0" y="0"/>
                </a:moveTo>
                <a:lnTo>
                  <a:pt x="3091992" y="0"/>
                </a:lnTo>
                <a:lnTo>
                  <a:pt x="3091992" y="1810910"/>
                </a:lnTo>
                <a:lnTo>
                  <a:pt x="0" y="1810910"/>
                </a:lnTo>
                <a:close/>
              </a:path>
            </a:pathLst>
          </a:custGeom>
        </p:spPr>
        <p:txBody>
          <a:bodyPr wrap="square">
            <a:noAutofit/>
          </a:bodyPr>
          <a:lstStyle/>
          <a:p>
            <a:endParaRPr lang="zh-CN" altLang="en-US" dirty="0"/>
          </a:p>
        </p:txBody>
      </p:sp>
      <p:sp>
        <p:nvSpPr>
          <p:cNvPr id="12" name="稻壳儿春秋广告/盗版必究        原创来源：http://chn.docer.com/works?userid=199329941#!/work_time"/>
          <p:cNvSpPr>
            <a:spLocks noGrp="1"/>
          </p:cNvSpPr>
          <p:nvPr>
            <p:ph type="pic" sz="quarter" idx="11"/>
          </p:nvPr>
        </p:nvSpPr>
        <p:spPr>
          <a:xfrm>
            <a:off x="8404681" y="2753359"/>
            <a:ext cx="3091992" cy="1810910"/>
          </a:xfrm>
          <a:custGeom>
            <a:avLst/>
            <a:gdLst>
              <a:gd name="connsiteX0" fmla="*/ 0 w 3091992"/>
              <a:gd name="connsiteY0" fmla="*/ 0 h 1810910"/>
              <a:gd name="connsiteX1" fmla="*/ 3091992 w 3091992"/>
              <a:gd name="connsiteY1" fmla="*/ 0 h 1810910"/>
              <a:gd name="connsiteX2" fmla="*/ 3091992 w 3091992"/>
              <a:gd name="connsiteY2" fmla="*/ 1810910 h 1810910"/>
              <a:gd name="connsiteX3" fmla="*/ 0 w 3091992"/>
              <a:gd name="connsiteY3" fmla="*/ 1810910 h 1810910"/>
            </a:gdLst>
            <a:ahLst/>
            <a:cxnLst>
              <a:cxn ang="0">
                <a:pos x="connsiteX0" y="connsiteY0"/>
              </a:cxn>
              <a:cxn ang="0">
                <a:pos x="connsiteX1" y="connsiteY1"/>
              </a:cxn>
              <a:cxn ang="0">
                <a:pos x="connsiteX2" y="connsiteY2"/>
              </a:cxn>
              <a:cxn ang="0">
                <a:pos x="connsiteX3" y="connsiteY3"/>
              </a:cxn>
            </a:cxnLst>
            <a:rect l="l" t="t" r="r" b="b"/>
            <a:pathLst>
              <a:path w="3091992" h="1810910">
                <a:moveTo>
                  <a:pt x="0" y="0"/>
                </a:moveTo>
                <a:lnTo>
                  <a:pt x="3091992" y="0"/>
                </a:lnTo>
                <a:lnTo>
                  <a:pt x="3091992" y="1810910"/>
                </a:lnTo>
                <a:lnTo>
                  <a:pt x="0" y="1810910"/>
                </a:lnTo>
                <a:close/>
              </a:path>
            </a:pathLst>
          </a:custGeom>
        </p:spPr>
        <p:txBody>
          <a:bodyPr wrap="square">
            <a:noAutofit/>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标题幻灯片">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D4EC519-839C-453F-84A3-C3D2935476E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730A939-DD6A-4E34-B614-19C610E30EC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5" name="稻壳儿春秋广告/盗版必究        原创来源：http://chn.docer.com/works?userid=199329941#!/work_time"/>
          <p:cNvSpPr>
            <a:spLocks noGrp="1"/>
          </p:cNvSpPr>
          <p:nvPr>
            <p:ph type="pic" sz="quarter" idx="10"/>
          </p:nvPr>
        </p:nvSpPr>
        <p:spPr>
          <a:xfrm>
            <a:off x="-1" y="1594687"/>
            <a:ext cx="3840480" cy="4231937"/>
          </a:xfrm>
          <a:custGeom>
            <a:avLst/>
            <a:gdLst>
              <a:gd name="connsiteX0" fmla="*/ 0 w 3840480"/>
              <a:gd name="connsiteY0" fmla="*/ 0 h 4231937"/>
              <a:gd name="connsiteX1" fmla="*/ 3840480 w 3840480"/>
              <a:gd name="connsiteY1" fmla="*/ 0 h 4231937"/>
              <a:gd name="connsiteX2" fmla="*/ 3840480 w 3840480"/>
              <a:gd name="connsiteY2" fmla="*/ 4231937 h 4231937"/>
              <a:gd name="connsiteX3" fmla="*/ 0 w 3840480"/>
              <a:gd name="connsiteY3" fmla="*/ 4231937 h 4231937"/>
            </a:gdLst>
            <a:ahLst/>
            <a:cxnLst>
              <a:cxn ang="0">
                <a:pos x="connsiteX0" y="connsiteY0"/>
              </a:cxn>
              <a:cxn ang="0">
                <a:pos x="connsiteX1" y="connsiteY1"/>
              </a:cxn>
              <a:cxn ang="0">
                <a:pos x="connsiteX2" y="connsiteY2"/>
              </a:cxn>
              <a:cxn ang="0">
                <a:pos x="connsiteX3" y="connsiteY3"/>
              </a:cxn>
            </a:cxnLst>
            <a:rect l="l" t="t" r="r" b="b"/>
            <a:pathLst>
              <a:path w="3840480" h="4231937">
                <a:moveTo>
                  <a:pt x="0" y="0"/>
                </a:moveTo>
                <a:lnTo>
                  <a:pt x="3840480" y="0"/>
                </a:lnTo>
                <a:lnTo>
                  <a:pt x="3840480" y="4231937"/>
                </a:lnTo>
                <a:lnTo>
                  <a:pt x="0" y="4231937"/>
                </a:lnTo>
                <a:close/>
              </a:path>
            </a:pathLst>
          </a:custGeom>
        </p:spPr>
        <p:txBody>
          <a:bodyPr wrap="square">
            <a:noAutofit/>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1B7C7-535E-4E94-B1E9-46A4B2AB559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DD6754-BD22-46CA-AAC9-FDCA2715F4F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5.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稻壳儿春秋广告/盗版必究        原创来源：http://chn.docer.com/works?userid=199329941#!/work_time"/>
          <p:cNvSpPr/>
          <p:nvPr/>
        </p:nvSpPr>
        <p:spPr>
          <a:xfrm>
            <a:off x="772120" y="0"/>
            <a:ext cx="4498380" cy="1671059"/>
          </a:xfrm>
          <a:custGeom>
            <a:avLst/>
            <a:gdLst>
              <a:gd name="connsiteX0" fmla="*/ 0 w 5863628"/>
              <a:gd name="connsiteY0" fmla="*/ 0 h 2178221"/>
              <a:gd name="connsiteX1" fmla="*/ 5863628 w 5863628"/>
              <a:gd name="connsiteY1" fmla="*/ 0 h 2178221"/>
              <a:gd name="connsiteX2" fmla="*/ 4218278 w 5863628"/>
              <a:gd name="connsiteY2" fmla="*/ 1645350 h 2178221"/>
              <a:gd name="connsiteX3" fmla="*/ 1645350 w 5863628"/>
              <a:gd name="connsiteY3" fmla="*/ 1645350 h 2178221"/>
              <a:gd name="connsiteX4" fmla="*/ 0 w 5863628"/>
              <a:gd name="connsiteY4" fmla="*/ 0 h 21782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3628" h="2178221">
                <a:moveTo>
                  <a:pt x="0" y="0"/>
                </a:moveTo>
                <a:lnTo>
                  <a:pt x="5863628" y="0"/>
                </a:lnTo>
                <a:lnTo>
                  <a:pt x="4218278" y="1645350"/>
                </a:lnTo>
                <a:cubicBezTo>
                  <a:pt x="3507784" y="2355845"/>
                  <a:pt x="2355845" y="2355845"/>
                  <a:pt x="1645350" y="1645350"/>
                </a:cubicBezTo>
                <a:lnTo>
                  <a:pt x="0" y="0"/>
                </a:ln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5" name="稻壳儿春秋广告/盗版必究        原创来源：http://chn.docer.com/works?userid=199329941#!/work_time"/>
          <p:cNvSpPr/>
          <p:nvPr/>
        </p:nvSpPr>
        <p:spPr>
          <a:xfrm rot="2700000">
            <a:off x="-1523657" y="2698198"/>
            <a:ext cx="4966314" cy="4966314"/>
          </a:xfrm>
          <a:prstGeom prst="roundRect">
            <a:avLst/>
          </a:pr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rot="2700000">
            <a:off x="3668105" y="4637763"/>
            <a:ext cx="1087184" cy="1087184"/>
          </a:xfrm>
          <a:prstGeom prst="roundRect">
            <a:avLst/>
          </a:pr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8" name="稻壳儿春秋广告/盗版必究        原创来源：http://chn.docer.com/works?userid=199329941#!/work_time"/>
          <p:cNvSpPr/>
          <p:nvPr/>
        </p:nvSpPr>
        <p:spPr>
          <a:xfrm rot="2700000">
            <a:off x="8200402" y="-1071791"/>
            <a:ext cx="2998691" cy="2998690"/>
          </a:xfrm>
          <a:prstGeom prst="roundRect">
            <a:avLst/>
          </a:pr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9" name="稻壳儿春秋广告/盗版必究        原创来源：http://chn.docer.com/works?userid=199329941#!/work_time"/>
          <p:cNvSpPr/>
          <p:nvPr/>
        </p:nvSpPr>
        <p:spPr>
          <a:xfrm rot="2700000">
            <a:off x="8972401" y="-1548003"/>
            <a:ext cx="3713986" cy="3713985"/>
          </a:xfrm>
          <a:prstGeom prst="roundRect">
            <a:avLst/>
          </a:pr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1" name="稻壳儿春秋广告/盗版必究        原创来源：http://chn.docer.com/works?userid=199329941#!/work_time"/>
          <p:cNvSpPr/>
          <p:nvPr/>
        </p:nvSpPr>
        <p:spPr>
          <a:xfrm rot="2700000">
            <a:off x="3400571" y="2610630"/>
            <a:ext cx="606728" cy="606728"/>
          </a:xfrm>
          <a:prstGeom prst="roundRect">
            <a:avLst/>
          </a:pr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3" name="稻壳儿春秋广告/盗版必究        原创来源：http://chn.docer.com/works?userid=199329941#!/work_time"/>
          <p:cNvSpPr/>
          <p:nvPr/>
        </p:nvSpPr>
        <p:spPr>
          <a:xfrm rot="2700000">
            <a:off x="-3463370" y="3085103"/>
            <a:ext cx="4192504" cy="419250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4" name="稻壳儿春秋广告/盗版必究        原创来源：http://chn.docer.com/works?userid=199329941#!/work_time"/>
          <p:cNvSpPr txBox="1"/>
          <p:nvPr/>
        </p:nvSpPr>
        <p:spPr>
          <a:xfrm>
            <a:off x="5163128" y="4109631"/>
            <a:ext cx="6333548" cy="755650"/>
          </a:xfrm>
          <a:prstGeom prst="rect">
            <a:avLst/>
          </a:prstGeom>
          <a:noFill/>
        </p:spPr>
        <p:txBody>
          <a:bodyPr wrap="square" rtlCol="0">
            <a:spAutoFit/>
          </a:bodyPr>
          <a:lstStyle/>
          <a:p>
            <a:pPr algn="r">
              <a:lnSpc>
                <a:spcPct val="120000"/>
              </a:lnSpc>
            </a:pPr>
            <a:r>
              <a:rPr lang="en-US" altLang="zh-CN" sz="3600" dirty="0">
                <a:solidFill>
                  <a:srgbClr val="F67654"/>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Project Report</a:t>
            </a:r>
            <a:endParaRPr lang="en-US" altLang="zh-CN" sz="3600" dirty="0">
              <a:solidFill>
                <a:srgbClr val="F67654"/>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6" name="稻壳儿春秋广告/盗版必究        原创来源：http://chn.docer.com/works?userid=199329941#!/work_time"/>
          <p:cNvSpPr txBox="1"/>
          <p:nvPr/>
        </p:nvSpPr>
        <p:spPr>
          <a:xfrm>
            <a:off x="2885440" y="2909570"/>
            <a:ext cx="8611235" cy="1198880"/>
          </a:xfrm>
          <a:prstGeom prst="rect">
            <a:avLst/>
          </a:prstGeom>
          <a:noFill/>
        </p:spPr>
        <p:txBody>
          <a:bodyPr wrap="square" rtlCol="0">
            <a:spAutoFit/>
          </a:bodyPr>
          <a:lstStyle/>
          <a:p>
            <a:pPr algn="r"/>
            <a:r>
              <a:rPr lang="en-US" altLang="zh-CN" sz="72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Intelligent Shelves</a:t>
            </a:r>
            <a:endParaRPr lang="en-US" altLang="zh-CN" sz="72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32" name="稻壳儿春秋广告/盗版必究        原创来源：http://chn.docer.com/works?userid=199329941#!/work_time"/>
          <p:cNvSpPr/>
          <p:nvPr/>
        </p:nvSpPr>
        <p:spPr>
          <a:xfrm>
            <a:off x="1363194" y="3"/>
            <a:ext cx="2862972" cy="998458"/>
          </a:xfrm>
          <a:custGeom>
            <a:avLst/>
            <a:gdLst>
              <a:gd name="connsiteX0" fmla="*/ 0 w 3731877"/>
              <a:gd name="connsiteY0" fmla="*/ 0 h 1301487"/>
              <a:gd name="connsiteX1" fmla="*/ 3731877 w 3731877"/>
              <a:gd name="connsiteY1" fmla="*/ 0 h 1301487"/>
              <a:gd name="connsiteX2" fmla="*/ 2829516 w 3731877"/>
              <a:gd name="connsiteY2" fmla="*/ 902360 h 1301487"/>
              <a:gd name="connsiteX3" fmla="*/ 902361 w 3731877"/>
              <a:gd name="connsiteY3" fmla="*/ 902360 h 1301487"/>
            </a:gdLst>
            <a:ahLst/>
            <a:cxnLst>
              <a:cxn ang="0">
                <a:pos x="connsiteX0" y="connsiteY0"/>
              </a:cxn>
              <a:cxn ang="0">
                <a:pos x="connsiteX1" y="connsiteY1"/>
              </a:cxn>
              <a:cxn ang="0">
                <a:pos x="connsiteX2" y="connsiteY2"/>
              </a:cxn>
              <a:cxn ang="0">
                <a:pos x="connsiteX3" y="connsiteY3"/>
              </a:cxn>
            </a:cxnLst>
            <a:rect l="l" t="t" r="r" b="b"/>
            <a:pathLst>
              <a:path w="3731877" h="1301487">
                <a:moveTo>
                  <a:pt x="0" y="0"/>
                </a:moveTo>
                <a:lnTo>
                  <a:pt x="3731877" y="0"/>
                </a:lnTo>
                <a:lnTo>
                  <a:pt x="2829516" y="902360"/>
                </a:lnTo>
                <a:cubicBezTo>
                  <a:pt x="2297347" y="1434530"/>
                  <a:pt x="1434530" y="1434530"/>
                  <a:pt x="902361" y="90236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稻壳儿春秋广告/盗版必究        原创来源：http://chn.docer.com/works?userid=199329941#!/work_time"/>
          <p:cNvSpPr/>
          <p:nvPr/>
        </p:nvSpPr>
        <p:spPr>
          <a:xfrm>
            <a:off x="75056" y="1"/>
            <a:ext cx="1387398" cy="693699"/>
          </a:xfrm>
          <a:custGeom>
            <a:avLst/>
            <a:gdLst>
              <a:gd name="connsiteX0" fmla="*/ 0 w 1387398"/>
              <a:gd name="connsiteY0" fmla="*/ 0 h 693699"/>
              <a:gd name="connsiteX1" fmla="*/ 1387398 w 1387398"/>
              <a:gd name="connsiteY1" fmla="*/ 0 h 693699"/>
              <a:gd name="connsiteX2" fmla="*/ 1334326 w 1387398"/>
              <a:gd name="connsiteY2" fmla="*/ 128128 h 693699"/>
              <a:gd name="connsiteX3" fmla="*/ 821827 w 1387398"/>
              <a:gd name="connsiteY3" fmla="*/ 640627 h 693699"/>
              <a:gd name="connsiteX4" fmla="*/ 565571 w 1387398"/>
              <a:gd name="connsiteY4" fmla="*/ 640627 h 693699"/>
              <a:gd name="connsiteX5" fmla="*/ 53072 w 1387398"/>
              <a:gd name="connsiteY5" fmla="*/ 128128 h 693699"/>
              <a:gd name="connsiteX6" fmla="*/ 0 w 1387398"/>
              <a:gd name="connsiteY6" fmla="*/ 0 h 69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398" h="693699">
                <a:moveTo>
                  <a:pt x="0" y="0"/>
                </a:moveTo>
                <a:lnTo>
                  <a:pt x="1387398" y="0"/>
                </a:lnTo>
                <a:cubicBezTo>
                  <a:pt x="1387398" y="46373"/>
                  <a:pt x="1369708" y="92747"/>
                  <a:pt x="1334326" y="128128"/>
                </a:cubicBezTo>
                <a:lnTo>
                  <a:pt x="821827" y="640627"/>
                </a:lnTo>
                <a:cubicBezTo>
                  <a:pt x="751064" y="711390"/>
                  <a:pt x="636334" y="711390"/>
                  <a:pt x="565571" y="640627"/>
                </a:cubicBezTo>
                <a:lnTo>
                  <a:pt x="53072" y="128128"/>
                </a:lnTo>
                <a:cubicBezTo>
                  <a:pt x="17691" y="92747"/>
                  <a:pt x="0" y="46373"/>
                  <a:pt x="0" y="0"/>
                </a:cubicBezTo>
                <a:close/>
              </a:path>
            </a:pathLst>
          </a:cu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a:off x="973258" y="0"/>
            <a:ext cx="838222" cy="419110"/>
          </a:xfrm>
          <a:custGeom>
            <a:avLst/>
            <a:gdLst>
              <a:gd name="connsiteX0" fmla="*/ 0 w 838222"/>
              <a:gd name="connsiteY0" fmla="*/ 0 h 419110"/>
              <a:gd name="connsiteX1" fmla="*/ 838222 w 838222"/>
              <a:gd name="connsiteY1" fmla="*/ 0 h 419110"/>
              <a:gd name="connsiteX2" fmla="*/ 806157 w 838222"/>
              <a:gd name="connsiteY2" fmla="*/ 77411 h 419110"/>
              <a:gd name="connsiteX3" fmla="*/ 496522 w 838222"/>
              <a:gd name="connsiteY3" fmla="*/ 387046 h 419110"/>
              <a:gd name="connsiteX4" fmla="*/ 341700 w 838222"/>
              <a:gd name="connsiteY4" fmla="*/ 387046 h 419110"/>
              <a:gd name="connsiteX5" fmla="*/ 32065 w 838222"/>
              <a:gd name="connsiteY5" fmla="*/ 77411 h 419110"/>
              <a:gd name="connsiteX6" fmla="*/ 0 w 838222"/>
              <a:gd name="connsiteY6" fmla="*/ 0 h 4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22" h="419110">
                <a:moveTo>
                  <a:pt x="0" y="0"/>
                </a:moveTo>
                <a:lnTo>
                  <a:pt x="838222" y="0"/>
                </a:lnTo>
                <a:cubicBezTo>
                  <a:pt x="838222" y="28017"/>
                  <a:pt x="827534" y="56035"/>
                  <a:pt x="806157" y="77411"/>
                </a:cubicBezTo>
                <a:lnTo>
                  <a:pt x="496522" y="387046"/>
                </a:lnTo>
                <a:cubicBezTo>
                  <a:pt x="453769" y="429799"/>
                  <a:pt x="384453" y="429799"/>
                  <a:pt x="341700" y="387046"/>
                </a:cubicBezTo>
                <a:lnTo>
                  <a:pt x="32065" y="77411"/>
                </a:lnTo>
                <a:cubicBezTo>
                  <a:pt x="10689" y="56035"/>
                  <a:pt x="0" y="28017"/>
                  <a:pt x="0" y="0"/>
                </a:cubicBezTo>
                <a:close/>
              </a:path>
            </a:pathLst>
          </a:cu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1" name="稻壳儿春秋广告/盗版必究        原创来源：http://chn.docer.com/works?userid=199329941#!/work_time"/>
          <p:cNvSpPr/>
          <p:nvPr/>
        </p:nvSpPr>
        <p:spPr>
          <a:xfrm>
            <a:off x="10606842" y="6001428"/>
            <a:ext cx="1585158" cy="856572"/>
          </a:xfrm>
          <a:custGeom>
            <a:avLst/>
            <a:gdLst>
              <a:gd name="connsiteX0" fmla="*/ 982227 w 1585158"/>
              <a:gd name="connsiteY0" fmla="*/ 1 h 856572"/>
              <a:gd name="connsiteX1" fmla="*/ 1196736 w 1585158"/>
              <a:gd name="connsiteY1" fmla="*/ 88853 h 856572"/>
              <a:gd name="connsiteX2" fmla="*/ 1585158 w 1585158"/>
              <a:gd name="connsiteY2" fmla="*/ 477276 h 856572"/>
              <a:gd name="connsiteX3" fmla="*/ 1585158 w 1585158"/>
              <a:gd name="connsiteY3" fmla="*/ 856572 h 856572"/>
              <a:gd name="connsiteX4" fmla="*/ 0 w 1585158"/>
              <a:gd name="connsiteY4" fmla="*/ 856572 h 856572"/>
              <a:gd name="connsiteX5" fmla="*/ 767718 w 1585158"/>
              <a:gd name="connsiteY5" fmla="*/ 88853 h 856572"/>
              <a:gd name="connsiteX6" fmla="*/ 982227 w 1585158"/>
              <a:gd name="connsiteY6" fmla="*/ 1 h 85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158" h="856572">
                <a:moveTo>
                  <a:pt x="982227" y="1"/>
                </a:moveTo>
                <a:cubicBezTo>
                  <a:pt x="1059864" y="0"/>
                  <a:pt x="1137501" y="29618"/>
                  <a:pt x="1196736" y="88853"/>
                </a:cubicBezTo>
                <a:lnTo>
                  <a:pt x="1585158" y="477276"/>
                </a:lnTo>
                <a:lnTo>
                  <a:pt x="1585158" y="856572"/>
                </a:lnTo>
                <a:lnTo>
                  <a:pt x="0" y="856572"/>
                </a:lnTo>
                <a:lnTo>
                  <a:pt x="767718" y="88853"/>
                </a:lnTo>
                <a:cubicBezTo>
                  <a:pt x="826953" y="29618"/>
                  <a:pt x="904590" y="0"/>
                  <a:pt x="982227" y="1"/>
                </a:cubicBezTo>
                <a:close/>
              </a:path>
            </a:pathLst>
          </a:cu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5" name="稻壳儿春秋广告/盗版必究        原创来源：http://chn.docer.com/works?userid=199329941#!/work_time"/>
          <p:cNvSpPr/>
          <p:nvPr/>
        </p:nvSpPr>
        <p:spPr>
          <a:xfrm>
            <a:off x="10848444" y="6419271"/>
            <a:ext cx="1101953" cy="438729"/>
          </a:xfrm>
          <a:custGeom>
            <a:avLst/>
            <a:gdLst>
              <a:gd name="connsiteX0" fmla="*/ 550977 w 1101953"/>
              <a:gd name="connsiteY0" fmla="*/ 0 h 438729"/>
              <a:gd name="connsiteX1" fmla="*/ 742595 w 1101953"/>
              <a:gd name="connsiteY1" fmla="*/ 79371 h 438729"/>
              <a:gd name="connsiteX2" fmla="*/ 1101953 w 1101953"/>
              <a:gd name="connsiteY2" fmla="*/ 438729 h 438729"/>
              <a:gd name="connsiteX3" fmla="*/ 0 w 1101953"/>
              <a:gd name="connsiteY3" fmla="*/ 438729 h 438729"/>
              <a:gd name="connsiteX4" fmla="*/ 359358 w 1101953"/>
              <a:gd name="connsiteY4" fmla="*/ 79371 h 438729"/>
              <a:gd name="connsiteX5" fmla="*/ 550977 w 1101953"/>
              <a:gd name="connsiteY5" fmla="*/ 0 h 43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53" h="438729">
                <a:moveTo>
                  <a:pt x="550977" y="0"/>
                </a:moveTo>
                <a:cubicBezTo>
                  <a:pt x="620329" y="0"/>
                  <a:pt x="689681" y="26457"/>
                  <a:pt x="742595" y="79371"/>
                </a:cubicBezTo>
                <a:lnTo>
                  <a:pt x="1101953" y="438729"/>
                </a:lnTo>
                <a:lnTo>
                  <a:pt x="0" y="438729"/>
                </a:lnTo>
                <a:lnTo>
                  <a:pt x="359358" y="79371"/>
                </a:lnTo>
                <a:cubicBezTo>
                  <a:pt x="412272" y="26457"/>
                  <a:pt x="481624" y="0"/>
                  <a:pt x="550977" y="0"/>
                </a:cubicBez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5" name="稻壳儿春秋广告/盗版必究        原创来源：http://chn.docer.com/works?userid=199329941#!/work_time"/>
          <p:cNvSpPr txBox="1"/>
          <p:nvPr/>
        </p:nvSpPr>
        <p:spPr>
          <a:xfrm>
            <a:off x="1583055" y="392430"/>
            <a:ext cx="8392160" cy="706755"/>
          </a:xfrm>
          <a:prstGeom prst="rect">
            <a:avLst/>
          </a:prstGeom>
          <a:noFill/>
        </p:spPr>
        <p:txBody>
          <a:bodyPr wrap="square" rtlCol="0">
            <a:spAutoFit/>
          </a:bodyPr>
          <a:lstStyle/>
          <a:p>
            <a:pPr algn="ctr"/>
            <a:r>
              <a:rPr lang="en-US" altLang="zh-CN" sz="4000" b="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System Design (contd.)</a:t>
            </a:r>
            <a:endParaRPr lang="en-US" altLang="zh-CN" sz="4000" b="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6" name="稻壳儿春秋广告/盗版必究        原创来源：http://chn.docer.com/works?userid=199329941#!/work_time"/>
          <p:cNvSpPr txBox="1"/>
          <p:nvPr/>
        </p:nvSpPr>
        <p:spPr>
          <a:xfrm>
            <a:off x="695325" y="942975"/>
            <a:ext cx="10050780" cy="5057775"/>
          </a:xfrm>
          <a:prstGeom prst="rect">
            <a:avLst/>
          </a:prstGeom>
          <a:noFill/>
        </p:spPr>
        <p:txBody>
          <a:bodyPr wrap="square" rtlCol="0">
            <a:noAutofit/>
          </a:bodyPr>
          <a:lstStyle/>
          <a:p>
            <a:pPr marL="342900" indent="-342900" algn="l">
              <a:lnSpc>
                <a:spcPct val="150000"/>
              </a:lnSpc>
              <a:buFont typeface="Arial" panose="020B0604020202020204" pitchFamily="34" charset="0"/>
              <a:buChar char="•"/>
            </a:pP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0" name="稻壳儿春秋广告/盗版必究        原创来源：http://chn.docer.com/works?userid=199329941#!/work_time"/>
          <p:cNvSpPr/>
          <p:nvPr/>
        </p:nvSpPr>
        <p:spPr bwMode="auto">
          <a:xfrm>
            <a:off x="9359503" y="2021617"/>
            <a:ext cx="504589" cy="371111"/>
          </a:xfrm>
          <a:custGeom>
            <a:avLst/>
            <a:gdLst>
              <a:gd name="T0" fmla="*/ 0 w 499"/>
              <a:gd name="T1" fmla="*/ 0 h 367"/>
              <a:gd name="T2" fmla="*/ 252 w 499"/>
              <a:gd name="T3" fmla="*/ 156 h 367"/>
              <a:gd name="T4" fmla="*/ 499 w 499"/>
              <a:gd name="T5" fmla="*/ 0 h 367"/>
              <a:gd name="T6" fmla="*/ 252 w 499"/>
              <a:gd name="T7" fmla="*/ 367 h 367"/>
              <a:gd name="T8" fmla="*/ 0 w 499"/>
              <a:gd name="T9" fmla="*/ 0 h 367"/>
            </a:gdLst>
            <a:ahLst/>
            <a:cxnLst>
              <a:cxn ang="0">
                <a:pos x="T0" y="T1"/>
              </a:cxn>
              <a:cxn ang="0">
                <a:pos x="T2" y="T3"/>
              </a:cxn>
              <a:cxn ang="0">
                <a:pos x="T4" y="T5"/>
              </a:cxn>
              <a:cxn ang="0">
                <a:pos x="T6" y="T7"/>
              </a:cxn>
              <a:cxn ang="0">
                <a:pos x="T8" y="T9"/>
              </a:cxn>
            </a:cxnLst>
            <a:rect l="0" t="0" r="r" b="b"/>
            <a:pathLst>
              <a:path w="499" h="367">
                <a:moveTo>
                  <a:pt x="0" y="0"/>
                </a:moveTo>
                <a:lnTo>
                  <a:pt x="252" y="156"/>
                </a:lnTo>
                <a:lnTo>
                  <a:pt x="499" y="0"/>
                </a:lnTo>
                <a:lnTo>
                  <a:pt x="252" y="3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27" name="稻壳儿春秋广告/盗版必究        原创来源：http://chn.docer.com/works?userid=199329941#!/work_time"/>
          <p:cNvSpPr/>
          <p:nvPr/>
        </p:nvSpPr>
        <p:spPr bwMode="auto">
          <a:xfrm>
            <a:off x="5843707" y="3783128"/>
            <a:ext cx="504589" cy="371111"/>
          </a:xfrm>
          <a:custGeom>
            <a:avLst/>
            <a:gdLst>
              <a:gd name="T0" fmla="*/ 0 w 499"/>
              <a:gd name="T1" fmla="*/ 0 h 367"/>
              <a:gd name="T2" fmla="*/ 252 w 499"/>
              <a:gd name="T3" fmla="*/ 150 h 367"/>
              <a:gd name="T4" fmla="*/ 499 w 499"/>
              <a:gd name="T5" fmla="*/ 0 h 367"/>
              <a:gd name="T6" fmla="*/ 252 w 499"/>
              <a:gd name="T7" fmla="*/ 367 h 367"/>
              <a:gd name="T8" fmla="*/ 0 w 499"/>
              <a:gd name="T9" fmla="*/ 0 h 367"/>
            </a:gdLst>
            <a:ahLst/>
            <a:cxnLst>
              <a:cxn ang="0">
                <a:pos x="T0" y="T1"/>
              </a:cxn>
              <a:cxn ang="0">
                <a:pos x="T2" y="T3"/>
              </a:cxn>
              <a:cxn ang="0">
                <a:pos x="T4" y="T5"/>
              </a:cxn>
              <a:cxn ang="0">
                <a:pos x="T6" y="T7"/>
              </a:cxn>
              <a:cxn ang="0">
                <a:pos x="T8" y="T9"/>
              </a:cxn>
            </a:cxnLst>
            <a:rect l="0" t="0" r="r" b="b"/>
            <a:pathLst>
              <a:path w="499" h="367">
                <a:moveTo>
                  <a:pt x="0" y="0"/>
                </a:moveTo>
                <a:lnTo>
                  <a:pt x="252" y="150"/>
                </a:lnTo>
                <a:lnTo>
                  <a:pt x="499" y="0"/>
                </a:lnTo>
                <a:lnTo>
                  <a:pt x="252" y="3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28" name="稻壳儿春秋广告/盗版必究        原创来源：http://chn.docer.com/works?userid=199329941#!/work_time"/>
          <p:cNvSpPr/>
          <p:nvPr/>
        </p:nvSpPr>
        <p:spPr bwMode="auto">
          <a:xfrm>
            <a:off x="5843707" y="3484823"/>
            <a:ext cx="504589" cy="371111"/>
          </a:xfrm>
          <a:custGeom>
            <a:avLst/>
            <a:gdLst>
              <a:gd name="T0" fmla="*/ 0 w 499"/>
              <a:gd name="T1" fmla="*/ 0 h 367"/>
              <a:gd name="T2" fmla="*/ 252 w 499"/>
              <a:gd name="T3" fmla="*/ 156 h 367"/>
              <a:gd name="T4" fmla="*/ 499 w 499"/>
              <a:gd name="T5" fmla="*/ 0 h 367"/>
              <a:gd name="T6" fmla="*/ 252 w 499"/>
              <a:gd name="T7" fmla="*/ 367 h 367"/>
              <a:gd name="T8" fmla="*/ 0 w 499"/>
              <a:gd name="T9" fmla="*/ 0 h 367"/>
            </a:gdLst>
            <a:ahLst/>
            <a:cxnLst>
              <a:cxn ang="0">
                <a:pos x="T0" y="T1"/>
              </a:cxn>
              <a:cxn ang="0">
                <a:pos x="T2" y="T3"/>
              </a:cxn>
              <a:cxn ang="0">
                <a:pos x="T4" y="T5"/>
              </a:cxn>
              <a:cxn ang="0">
                <a:pos x="T6" y="T7"/>
              </a:cxn>
              <a:cxn ang="0">
                <a:pos x="T8" y="T9"/>
              </a:cxn>
            </a:cxnLst>
            <a:rect l="0" t="0" r="r" b="b"/>
            <a:pathLst>
              <a:path w="499" h="367">
                <a:moveTo>
                  <a:pt x="0" y="0"/>
                </a:moveTo>
                <a:lnTo>
                  <a:pt x="252" y="156"/>
                </a:lnTo>
                <a:lnTo>
                  <a:pt x="499" y="0"/>
                </a:lnTo>
                <a:lnTo>
                  <a:pt x="252" y="3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2" name="稻壳儿春秋广告/盗版必究        原创来源：http://chn.docer.com/works?userid=199329941#!/work_time"/>
          <p:cNvSpPr txBox="1"/>
          <p:nvPr/>
        </p:nvSpPr>
        <p:spPr>
          <a:xfrm>
            <a:off x="822325" y="1069975"/>
            <a:ext cx="10050780" cy="5057775"/>
          </a:xfrm>
          <a:prstGeom prst="rect">
            <a:avLst/>
          </a:prstGeom>
          <a:noFill/>
        </p:spPr>
        <p:txBody>
          <a:bodyPr wrap="square" rtlCol="0">
            <a:noAutofit/>
          </a:bodyPr>
          <a:p>
            <a:pPr marL="342900" indent="-342900" algn="l">
              <a:lnSpc>
                <a:spcPct val="150000"/>
              </a:lnSpc>
              <a:buFont typeface="Arial" panose="020B0604020202020204" pitchFamily="34" charset="0"/>
              <a:buChar char="•"/>
            </a:pPr>
            <a:r>
              <a:rPr lang="en-US" altLang="zh-CN" sz="2200" b="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Backend</a:t>
            </a:r>
            <a:r>
              <a:rPr lang="en-US" altLang="zh-CN" sz="22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a:t>
            </a:r>
            <a:endParaRPr lang="en-US" altLang="zh-CN" sz="22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pPr marL="800100" lvl="1" indent="-342900" algn="l">
              <a:lnSpc>
                <a:spcPct val="150000"/>
              </a:lnSpc>
              <a:buFont typeface="Arial" panose="020B0604020202020204" pitchFamily="34" charset="0"/>
              <a:buChar char="•"/>
            </a:pPr>
            <a:r>
              <a:rPr lang="en-US" altLang="zh-CN" sz="22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Event Handling:</a:t>
            </a:r>
            <a:endParaRPr lang="en-US" altLang="zh-CN" sz="22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pPr marL="1257300" lvl="2" indent="-342900" algn="l">
              <a:lnSpc>
                <a:spcPct val="150000"/>
              </a:lnSpc>
              <a:buFont typeface="Arial" panose="020B0604020202020204" pitchFamily="34" charset="0"/>
              <a:buChar char="•"/>
            </a:pPr>
            <a:r>
              <a:rPr lang="en-US" altLang="zh-CN" sz="22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Backend will process events from both simulation software and customer view.</a:t>
            </a:r>
            <a:endParaRPr lang="en-US" altLang="zh-CN" sz="22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pPr marL="1257300" lvl="2" indent="-342900" algn="l">
              <a:lnSpc>
                <a:spcPct val="150000"/>
              </a:lnSpc>
              <a:buFont typeface="Arial" panose="020B0604020202020204" pitchFamily="34" charset="0"/>
              <a:buChar char="•"/>
            </a:pPr>
            <a:r>
              <a:rPr lang="en-US" altLang="zh-CN" sz="22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Immediate database updates when items are added or removed in the simulation software.</a:t>
            </a:r>
            <a:endParaRPr lang="en-US" altLang="zh-CN" sz="22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pPr marL="342900" lvl="0" indent="-342900" algn="l">
              <a:lnSpc>
                <a:spcPct val="150000"/>
              </a:lnSpc>
              <a:buFont typeface="Arial" panose="020B0604020202020204" pitchFamily="34" charset="0"/>
              <a:buChar char="•"/>
            </a:pPr>
            <a:r>
              <a:rPr lang="en-US" altLang="zh-CN" sz="2200" b="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APIs in Backend:</a:t>
            </a:r>
            <a:endParaRPr lang="en-US" altLang="zh-CN" sz="22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pPr marL="800100" lvl="1" indent="-342900" algn="l">
              <a:lnSpc>
                <a:spcPct val="150000"/>
              </a:lnSpc>
              <a:buFont typeface="Arial" panose="020B0604020202020204" pitchFamily="34" charset="0"/>
              <a:buChar char="•"/>
            </a:pPr>
            <a:r>
              <a:rPr lang="en-US" altLang="zh-CN" sz="22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GET/store_structure:</a:t>
            </a:r>
            <a:endParaRPr lang="en-US" altLang="zh-CN" sz="22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pPr lvl="2" indent="0" algn="l">
              <a:lnSpc>
                <a:spcPct val="150000"/>
              </a:lnSpc>
              <a:buNone/>
            </a:pPr>
            <a:r>
              <a:rPr lang="en-US" altLang="zh-CN" sz="22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Purpose: Obtain store structure information.</a:t>
            </a:r>
            <a:endParaRPr lang="en-US" altLang="zh-CN" sz="22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pPr lvl="2" indent="0" algn="l">
              <a:lnSpc>
                <a:spcPct val="150000"/>
              </a:lnSpc>
              <a:buNone/>
            </a:pPr>
            <a:r>
              <a:rPr lang="en-US" altLang="zh-CN" sz="22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Usage: Both front-ends (simulation and customer views).</a:t>
            </a:r>
            <a:endParaRPr lang="en-US" altLang="zh-CN" sz="22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pPr lvl="2" indent="0" algn="l">
              <a:lnSpc>
                <a:spcPct val="150000"/>
              </a:lnSpc>
              <a:buNone/>
            </a:pPr>
            <a:r>
              <a:rPr lang="en-US" altLang="zh-CN" sz="22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Details: Provides data on the number of racks, rows, and shelf details.</a:t>
            </a:r>
            <a:endParaRPr lang="en-US" altLang="zh-CN" sz="22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稻壳儿春秋广告/盗版必究        原创来源：http://chn.docer.com/works?userid=199329941#!/work_time"/>
          <p:cNvSpPr/>
          <p:nvPr/>
        </p:nvSpPr>
        <p:spPr>
          <a:xfrm>
            <a:off x="75056" y="1"/>
            <a:ext cx="1387398" cy="693699"/>
          </a:xfrm>
          <a:custGeom>
            <a:avLst/>
            <a:gdLst>
              <a:gd name="connsiteX0" fmla="*/ 0 w 1387398"/>
              <a:gd name="connsiteY0" fmla="*/ 0 h 693699"/>
              <a:gd name="connsiteX1" fmla="*/ 1387398 w 1387398"/>
              <a:gd name="connsiteY1" fmla="*/ 0 h 693699"/>
              <a:gd name="connsiteX2" fmla="*/ 1334326 w 1387398"/>
              <a:gd name="connsiteY2" fmla="*/ 128128 h 693699"/>
              <a:gd name="connsiteX3" fmla="*/ 821827 w 1387398"/>
              <a:gd name="connsiteY3" fmla="*/ 640627 h 693699"/>
              <a:gd name="connsiteX4" fmla="*/ 565571 w 1387398"/>
              <a:gd name="connsiteY4" fmla="*/ 640627 h 693699"/>
              <a:gd name="connsiteX5" fmla="*/ 53072 w 1387398"/>
              <a:gd name="connsiteY5" fmla="*/ 128128 h 693699"/>
              <a:gd name="connsiteX6" fmla="*/ 0 w 1387398"/>
              <a:gd name="connsiteY6" fmla="*/ 0 h 69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398" h="693699">
                <a:moveTo>
                  <a:pt x="0" y="0"/>
                </a:moveTo>
                <a:lnTo>
                  <a:pt x="1387398" y="0"/>
                </a:lnTo>
                <a:cubicBezTo>
                  <a:pt x="1387398" y="46373"/>
                  <a:pt x="1369708" y="92747"/>
                  <a:pt x="1334326" y="128128"/>
                </a:cubicBezTo>
                <a:lnTo>
                  <a:pt x="821827" y="640627"/>
                </a:lnTo>
                <a:cubicBezTo>
                  <a:pt x="751064" y="711390"/>
                  <a:pt x="636334" y="711390"/>
                  <a:pt x="565571" y="640627"/>
                </a:cubicBezTo>
                <a:lnTo>
                  <a:pt x="53072" y="128128"/>
                </a:lnTo>
                <a:cubicBezTo>
                  <a:pt x="17691" y="92747"/>
                  <a:pt x="0" y="46373"/>
                  <a:pt x="0" y="0"/>
                </a:cubicBezTo>
                <a:close/>
              </a:path>
            </a:pathLst>
          </a:cu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a:off x="973258" y="0"/>
            <a:ext cx="838222" cy="419110"/>
          </a:xfrm>
          <a:custGeom>
            <a:avLst/>
            <a:gdLst>
              <a:gd name="connsiteX0" fmla="*/ 0 w 838222"/>
              <a:gd name="connsiteY0" fmla="*/ 0 h 419110"/>
              <a:gd name="connsiteX1" fmla="*/ 838222 w 838222"/>
              <a:gd name="connsiteY1" fmla="*/ 0 h 419110"/>
              <a:gd name="connsiteX2" fmla="*/ 806157 w 838222"/>
              <a:gd name="connsiteY2" fmla="*/ 77411 h 419110"/>
              <a:gd name="connsiteX3" fmla="*/ 496522 w 838222"/>
              <a:gd name="connsiteY3" fmla="*/ 387046 h 419110"/>
              <a:gd name="connsiteX4" fmla="*/ 341700 w 838222"/>
              <a:gd name="connsiteY4" fmla="*/ 387046 h 419110"/>
              <a:gd name="connsiteX5" fmla="*/ 32065 w 838222"/>
              <a:gd name="connsiteY5" fmla="*/ 77411 h 419110"/>
              <a:gd name="connsiteX6" fmla="*/ 0 w 838222"/>
              <a:gd name="connsiteY6" fmla="*/ 0 h 4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22" h="419110">
                <a:moveTo>
                  <a:pt x="0" y="0"/>
                </a:moveTo>
                <a:lnTo>
                  <a:pt x="838222" y="0"/>
                </a:lnTo>
                <a:cubicBezTo>
                  <a:pt x="838222" y="28017"/>
                  <a:pt x="827534" y="56035"/>
                  <a:pt x="806157" y="77411"/>
                </a:cubicBezTo>
                <a:lnTo>
                  <a:pt x="496522" y="387046"/>
                </a:lnTo>
                <a:cubicBezTo>
                  <a:pt x="453769" y="429799"/>
                  <a:pt x="384453" y="429799"/>
                  <a:pt x="341700" y="387046"/>
                </a:cubicBezTo>
                <a:lnTo>
                  <a:pt x="32065" y="77411"/>
                </a:lnTo>
                <a:cubicBezTo>
                  <a:pt x="10689" y="56035"/>
                  <a:pt x="0" y="28017"/>
                  <a:pt x="0" y="0"/>
                </a:cubicBezTo>
                <a:close/>
              </a:path>
            </a:pathLst>
          </a:cu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1" name="稻壳儿春秋广告/盗版必究        原创来源：http://chn.docer.com/works?userid=199329941#!/work_time"/>
          <p:cNvSpPr/>
          <p:nvPr/>
        </p:nvSpPr>
        <p:spPr>
          <a:xfrm>
            <a:off x="10606842" y="6001428"/>
            <a:ext cx="1585158" cy="856572"/>
          </a:xfrm>
          <a:custGeom>
            <a:avLst/>
            <a:gdLst>
              <a:gd name="connsiteX0" fmla="*/ 982227 w 1585158"/>
              <a:gd name="connsiteY0" fmla="*/ 1 h 856572"/>
              <a:gd name="connsiteX1" fmla="*/ 1196736 w 1585158"/>
              <a:gd name="connsiteY1" fmla="*/ 88853 h 856572"/>
              <a:gd name="connsiteX2" fmla="*/ 1585158 w 1585158"/>
              <a:gd name="connsiteY2" fmla="*/ 477276 h 856572"/>
              <a:gd name="connsiteX3" fmla="*/ 1585158 w 1585158"/>
              <a:gd name="connsiteY3" fmla="*/ 856572 h 856572"/>
              <a:gd name="connsiteX4" fmla="*/ 0 w 1585158"/>
              <a:gd name="connsiteY4" fmla="*/ 856572 h 856572"/>
              <a:gd name="connsiteX5" fmla="*/ 767718 w 1585158"/>
              <a:gd name="connsiteY5" fmla="*/ 88853 h 856572"/>
              <a:gd name="connsiteX6" fmla="*/ 982227 w 1585158"/>
              <a:gd name="connsiteY6" fmla="*/ 1 h 85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158" h="856572">
                <a:moveTo>
                  <a:pt x="982227" y="1"/>
                </a:moveTo>
                <a:cubicBezTo>
                  <a:pt x="1059864" y="0"/>
                  <a:pt x="1137501" y="29618"/>
                  <a:pt x="1196736" y="88853"/>
                </a:cubicBezTo>
                <a:lnTo>
                  <a:pt x="1585158" y="477276"/>
                </a:lnTo>
                <a:lnTo>
                  <a:pt x="1585158" y="856572"/>
                </a:lnTo>
                <a:lnTo>
                  <a:pt x="0" y="856572"/>
                </a:lnTo>
                <a:lnTo>
                  <a:pt x="767718" y="88853"/>
                </a:lnTo>
                <a:cubicBezTo>
                  <a:pt x="826953" y="29618"/>
                  <a:pt x="904590" y="0"/>
                  <a:pt x="982227" y="1"/>
                </a:cubicBezTo>
                <a:close/>
              </a:path>
            </a:pathLst>
          </a:cu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5" name="稻壳儿春秋广告/盗版必究        原创来源：http://chn.docer.com/works?userid=199329941#!/work_time"/>
          <p:cNvSpPr/>
          <p:nvPr/>
        </p:nvSpPr>
        <p:spPr>
          <a:xfrm>
            <a:off x="10848444" y="6419271"/>
            <a:ext cx="1101953" cy="438729"/>
          </a:xfrm>
          <a:custGeom>
            <a:avLst/>
            <a:gdLst>
              <a:gd name="connsiteX0" fmla="*/ 550977 w 1101953"/>
              <a:gd name="connsiteY0" fmla="*/ 0 h 438729"/>
              <a:gd name="connsiteX1" fmla="*/ 742595 w 1101953"/>
              <a:gd name="connsiteY1" fmla="*/ 79371 h 438729"/>
              <a:gd name="connsiteX2" fmla="*/ 1101953 w 1101953"/>
              <a:gd name="connsiteY2" fmla="*/ 438729 h 438729"/>
              <a:gd name="connsiteX3" fmla="*/ 0 w 1101953"/>
              <a:gd name="connsiteY3" fmla="*/ 438729 h 438729"/>
              <a:gd name="connsiteX4" fmla="*/ 359358 w 1101953"/>
              <a:gd name="connsiteY4" fmla="*/ 79371 h 438729"/>
              <a:gd name="connsiteX5" fmla="*/ 550977 w 1101953"/>
              <a:gd name="connsiteY5" fmla="*/ 0 h 43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53" h="438729">
                <a:moveTo>
                  <a:pt x="550977" y="0"/>
                </a:moveTo>
                <a:cubicBezTo>
                  <a:pt x="620329" y="0"/>
                  <a:pt x="689681" y="26457"/>
                  <a:pt x="742595" y="79371"/>
                </a:cubicBezTo>
                <a:lnTo>
                  <a:pt x="1101953" y="438729"/>
                </a:lnTo>
                <a:lnTo>
                  <a:pt x="0" y="438729"/>
                </a:lnTo>
                <a:lnTo>
                  <a:pt x="359358" y="79371"/>
                </a:lnTo>
                <a:cubicBezTo>
                  <a:pt x="412272" y="26457"/>
                  <a:pt x="481624" y="0"/>
                  <a:pt x="550977" y="0"/>
                </a:cubicBez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5" name="稻壳儿春秋广告/盗版必究        原创来源：http://chn.docer.com/works?userid=199329941#!/work_time"/>
          <p:cNvSpPr txBox="1"/>
          <p:nvPr/>
        </p:nvSpPr>
        <p:spPr>
          <a:xfrm>
            <a:off x="1583055" y="392430"/>
            <a:ext cx="8392160" cy="706755"/>
          </a:xfrm>
          <a:prstGeom prst="rect">
            <a:avLst/>
          </a:prstGeom>
          <a:noFill/>
        </p:spPr>
        <p:txBody>
          <a:bodyPr wrap="square" rtlCol="0">
            <a:spAutoFit/>
          </a:bodyPr>
          <a:lstStyle/>
          <a:p>
            <a:pPr algn="ctr"/>
            <a:r>
              <a:rPr lang="en-US" altLang="zh-CN" sz="4000" b="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System Design (contd.)</a:t>
            </a:r>
            <a:endParaRPr lang="en-US" altLang="zh-CN" sz="4000" b="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6" name="稻壳儿春秋广告/盗版必究        原创来源：http://chn.docer.com/works?userid=199329941#!/work_time"/>
          <p:cNvSpPr txBox="1"/>
          <p:nvPr/>
        </p:nvSpPr>
        <p:spPr>
          <a:xfrm>
            <a:off x="695325" y="942975"/>
            <a:ext cx="10050780" cy="5057775"/>
          </a:xfrm>
          <a:prstGeom prst="rect">
            <a:avLst/>
          </a:prstGeom>
          <a:noFill/>
        </p:spPr>
        <p:txBody>
          <a:bodyPr wrap="square" rtlCol="0">
            <a:noAutofit/>
          </a:bodyPr>
          <a:lstStyle/>
          <a:p>
            <a:pPr marL="342900" indent="-342900" algn="l">
              <a:lnSpc>
                <a:spcPct val="150000"/>
              </a:lnSpc>
              <a:buFont typeface="Arial" panose="020B0604020202020204" pitchFamily="34" charset="0"/>
              <a:buChar char="•"/>
            </a:pP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0" name="稻壳儿春秋广告/盗版必究        原创来源：http://chn.docer.com/works?userid=199329941#!/work_time"/>
          <p:cNvSpPr/>
          <p:nvPr/>
        </p:nvSpPr>
        <p:spPr bwMode="auto">
          <a:xfrm>
            <a:off x="9359503" y="2021617"/>
            <a:ext cx="504589" cy="371111"/>
          </a:xfrm>
          <a:custGeom>
            <a:avLst/>
            <a:gdLst>
              <a:gd name="T0" fmla="*/ 0 w 499"/>
              <a:gd name="T1" fmla="*/ 0 h 367"/>
              <a:gd name="T2" fmla="*/ 252 w 499"/>
              <a:gd name="T3" fmla="*/ 156 h 367"/>
              <a:gd name="T4" fmla="*/ 499 w 499"/>
              <a:gd name="T5" fmla="*/ 0 h 367"/>
              <a:gd name="T6" fmla="*/ 252 w 499"/>
              <a:gd name="T7" fmla="*/ 367 h 367"/>
              <a:gd name="T8" fmla="*/ 0 w 499"/>
              <a:gd name="T9" fmla="*/ 0 h 367"/>
            </a:gdLst>
            <a:ahLst/>
            <a:cxnLst>
              <a:cxn ang="0">
                <a:pos x="T0" y="T1"/>
              </a:cxn>
              <a:cxn ang="0">
                <a:pos x="T2" y="T3"/>
              </a:cxn>
              <a:cxn ang="0">
                <a:pos x="T4" y="T5"/>
              </a:cxn>
              <a:cxn ang="0">
                <a:pos x="T6" y="T7"/>
              </a:cxn>
              <a:cxn ang="0">
                <a:pos x="T8" y="T9"/>
              </a:cxn>
            </a:cxnLst>
            <a:rect l="0" t="0" r="r" b="b"/>
            <a:pathLst>
              <a:path w="499" h="367">
                <a:moveTo>
                  <a:pt x="0" y="0"/>
                </a:moveTo>
                <a:lnTo>
                  <a:pt x="252" y="156"/>
                </a:lnTo>
                <a:lnTo>
                  <a:pt x="499" y="0"/>
                </a:lnTo>
                <a:lnTo>
                  <a:pt x="252" y="3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27" name="稻壳儿春秋广告/盗版必究        原创来源：http://chn.docer.com/works?userid=199329941#!/work_time"/>
          <p:cNvSpPr/>
          <p:nvPr/>
        </p:nvSpPr>
        <p:spPr bwMode="auto">
          <a:xfrm>
            <a:off x="5843707" y="3783128"/>
            <a:ext cx="504589" cy="371111"/>
          </a:xfrm>
          <a:custGeom>
            <a:avLst/>
            <a:gdLst>
              <a:gd name="T0" fmla="*/ 0 w 499"/>
              <a:gd name="T1" fmla="*/ 0 h 367"/>
              <a:gd name="T2" fmla="*/ 252 w 499"/>
              <a:gd name="T3" fmla="*/ 150 h 367"/>
              <a:gd name="T4" fmla="*/ 499 w 499"/>
              <a:gd name="T5" fmla="*/ 0 h 367"/>
              <a:gd name="T6" fmla="*/ 252 w 499"/>
              <a:gd name="T7" fmla="*/ 367 h 367"/>
              <a:gd name="T8" fmla="*/ 0 w 499"/>
              <a:gd name="T9" fmla="*/ 0 h 367"/>
            </a:gdLst>
            <a:ahLst/>
            <a:cxnLst>
              <a:cxn ang="0">
                <a:pos x="T0" y="T1"/>
              </a:cxn>
              <a:cxn ang="0">
                <a:pos x="T2" y="T3"/>
              </a:cxn>
              <a:cxn ang="0">
                <a:pos x="T4" y="T5"/>
              </a:cxn>
              <a:cxn ang="0">
                <a:pos x="T6" y="T7"/>
              </a:cxn>
              <a:cxn ang="0">
                <a:pos x="T8" y="T9"/>
              </a:cxn>
            </a:cxnLst>
            <a:rect l="0" t="0" r="r" b="b"/>
            <a:pathLst>
              <a:path w="499" h="367">
                <a:moveTo>
                  <a:pt x="0" y="0"/>
                </a:moveTo>
                <a:lnTo>
                  <a:pt x="252" y="150"/>
                </a:lnTo>
                <a:lnTo>
                  <a:pt x="499" y="0"/>
                </a:lnTo>
                <a:lnTo>
                  <a:pt x="252" y="3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28" name="稻壳儿春秋广告/盗版必究        原创来源：http://chn.docer.com/works?userid=199329941#!/work_time"/>
          <p:cNvSpPr/>
          <p:nvPr/>
        </p:nvSpPr>
        <p:spPr bwMode="auto">
          <a:xfrm>
            <a:off x="5843707" y="3484823"/>
            <a:ext cx="504589" cy="371111"/>
          </a:xfrm>
          <a:custGeom>
            <a:avLst/>
            <a:gdLst>
              <a:gd name="T0" fmla="*/ 0 w 499"/>
              <a:gd name="T1" fmla="*/ 0 h 367"/>
              <a:gd name="T2" fmla="*/ 252 w 499"/>
              <a:gd name="T3" fmla="*/ 156 h 367"/>
              <a:gd name="T4" fmla="*/ 499 w 499"/>
              <a:gd name="T5" fmla="*/ 0 h 367"/>
              <a:gd name="T6" fmla="*/ 252 w 499"/>
              <a:gd name="T7" fmla="*/ 367 h 367"/>
              <a:gd name="T8" fmla="*/ 0 w 499"/>
              <a:gd name="T9" fmla="*/ 0 h 367"/>
            </a:gdLst>
            <a:ahLst/>
            <a:cxnLst>
              <a:cxn ang="0">
                <a:pos x="T0" y="T1"/>
              </a:cxn>
              <a:cxn ang="0">
                <a:pos x="T2" y="T3"/>
              </a:cxn>
              <a:cxn ang="0">
                <a:pos x="T4" y="T5"/>
              </a:cxn>
              <a:cxn ang="0">
                <a:pos x="T6" y="T7"/>
              </a:cxn>
              <a:cxn ang="0">
                <a:pos x="T8" y="T9"/>
              </a:cxn>
            </a:cxnLst>
            <a:rect l="0" t="0" r="r" b="b"/>
            <a:pathLst>
              <a:path w="499" h="367">
                <a:moveTo>
                  <a:pt x="0" y="0"/>
                </a:moveTo>
                <a:lnTo>
                  <a:pt x="252" y="156"/>
                </a:lnTo>
                <a:lnTo>
                  <a:pt x="499" y="0"/>
                </a:lnTo>
                <a:lnTo>
                  <a:pt x="252" y="3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2" name="稻壳儿春秋广告/盗版必究        原创来源：http://chn.docer.com/works?userid=199329941#!/work_time"/>
          <p:cNvSpPr txBox="1"/>
          <p:nvPr/>
        </p:nvSpPr>
        <p:spPr>
          <a:xfrm>
            <a:off x="822325" y="1069975"/>
            <a:ext cx="10050780" cy="5057775"/>
          </a:xfrm>
          <a:prstGeom prst="rect">
            <a:avLst/>
          </a:prstGeom>
          <a:noFill/>
        </p:spPr>
        <p:txBody>
          <a:bodyPr wrap="square" rtlCol="0">
            <a:noAutofit/>
          </a:bodyPr>
          <a:p>
            <a:pPr marL="342900" indent="-342900" algn="l">
              <a:lnSpc>
                <a:spcPct val="150000"/>
              </a:lnSpc>
              <a:buFont typeface="Arial" panose="020B0604020202020204" pitchFamily="34" charset="0"/>
              <a:buChar char="•"/>
            </a:pPr>
            <a:r>
              <a:rPr lang="en-US" altLang="zh-CN" sz="2200" b="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APIs in Backend:</a:t>
            </a:r>
            <a:endParaRPr lang="en-US" altLang="zh-CN" sz="22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pPr marL="800100" lvl="1" indent="-342900" algn="l">
              <a:lnSpc>
                <a:spcPct val="150000"/>
              </a:lnSpc>
              <a:buFont typeface="Arial" panose="020B0604020202020204" pitchFamily="34" charset="0"/>
              <a:buChar char="•"/>
            </a:pPr>
            <a:r>
              <a:rPr lang="en-US" altLang="zh-CN" sz="22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GET/shelf_data:</a:t>
            </a:r>
            <a:endParaRPr lang="en-US" altLang="zh-CN" sz="22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pPr lvl="2" indent="0" algn="l">
              <a:lnSpc>
                <a:spcPct val="150000"/>
              </a:lnSpc>
              <a:buNone/>
            </a:pPr>
            <a:r>
              <a:rPr lang="en-US" altLang="zh-CN" sz="22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Purpose: Retrieve shelf details.</a:t>
            </a:r>
            <a:endParaRPr lang="en-US" altLang="zh-CN" sz="22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pPr lvl="2" indent="0" algn="l">
              <a:lnSpc>
                <a:spcPct val="150000"/>
              </a:lnSpc>
              <a:buNone/>
            </a:pPr>
            <a:r>
              <a:rPr lang="en-US" altLang="zh-CN" sz="22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Usage: Both front-ends.</a:t>
            </a:r>
            <a:endParaRPr lang="en-US" altLang="zh-CN" sz="22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pPr lvl="2" indent="0" algn="l">
              <a:lnSpc>
                <a:spcPct val="150000"/>
              </a:lnSpc>
              <a:buNone/>
            </a:pPr>
            <a:r>
              <a:rPr lang="en-US" altLang="zh-CN" sz="22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Details: Fetches information about items on the shelf, including quantity and price.</a:t>
            </a:r>
            <a:endParaRPr lang="en-US" altLang="zh-CN" sz="22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pPr marL="800100" lvl="1" indent="-342900" algn="l">
              <a:lnSpc>
                <a:spcPct val="150000"/>
              </a:lnSpc>
              <a:buFont typeface="Arial" panose="020B0604020202020204" pitchFamily="34" charset="0"/>
              <a:buChar char="•"/>
            </a:pPr>
            <a:r>
              <a:rPr lang="en-US" altLang="zh-CN" sz="22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PUT/shelf_item:</a:t>
            </a:r>
            <a:endParaRPr lang="en-US" altLang="zh-CN" sz="22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pPr lvl="2" indent="0" algn="l">
              <a:lnSpc>
                <a:spcPct val="150000"/>
              </a:lnSpc>
              <a:buNone/>
            </a:pPr>
            <a:r>
              <a:rPr lang="en-US" altLang="zh-CN" sz="22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Purpose: Update item information in shelfs.</a:t>
            </a:r>
            <a:endParaRPr lang="en-US" altLang="zh-CN" sz="22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pPr lvl="2" indent="0" algn="l">
              <a:lnSpc>
                <a:spcPct val="150000"/>
              </a:lnSpc>
              <a:buNone/>
            </a:pPr>
            <a:r>
              <a:rPr lang="en-US" altLang="zh-CN" sz="22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Usage: Both front-ends.</a:t>
            </a:r>
            <a:endParaRPr lang="en-US" altLang="zh-CN" sz="22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pPr lvl="2" indent="0" algn="l">
              <a:lnSpc>
                <a:spcPct val="150000"/>
              </a:lnSpc>
              <a:buNone/>
            </a:pPr>
            <a:r>
              <a:rPr lang="en-US" altLang="zh-CN" sz="22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Details: Used to modify items, quantity, or price on the shelf.</a:t>
            </a:r>
            <a:endParaRPr lang="en-US" altLang="zh-CN" sz="22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稻壳儿春秋广告/盗版必究        原创来源：http://chn.docer.com/works?userid=199329941#!/work_time"/>
          <p:cNvSpPr/>
          <p:nvPr/>
        </p:nvSpPr>
        <p:spPr>
          <a:xfrm>
            <a:off x="75056" y="1"/>
            <a:ext cx="1387398" cy="693699"/>
          </a:xfrm>
          <a:custGeom>
            <a:avLst/>
            <a:gdLst>
              <a:gd name="connsiteX0" fmla="*/ 0 w 1387398"/>
              <a:gd name="connsiteY0" fmla="*/ 0 h 693699"/>
              <a:gd name="connsiteX1" fmla="*/ 1387398 w 1387398"/>
              <a:gd name="connsiteY1" fmla="*/ 0 h 693699"/>
              <a:gd name="connsiteX2" fmla="*/ 1334326 w 1387398"/>
              <a:gd name="connsiteY2" fmla="*/ 128128 h 693699"/>
              <a:gd name="connsiteX3" fmla="*/ 821827 w 1387398"/>
              <a:gd name="connsiteY3" fmla="*/ 640627 h 693699"/>
              <a:gd name="connsiteX4" fmla="*/ 565571 w 1387398"/>
              <a:gd name="connsiteY4" fmla="*/ 640627 h 693699"/>
              <a:gd name="connsiteX5" fmla="*/ 53072 w 1387398"/>
              <a:gd name="connsiteY5" fmla="*/ 128128 h 693699"/>
              <a:gd name="connsiteX6" fmla="*/ 0 w 1387398"/>
              <a:gd name="connsiteY6" fmla="*/ 0 h 69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398" h="693699">
                <a:moveTo>
                  <a:pt x="0" y="0"/>
                </a:moveTo>
                <a:lnTo>
                  <a:pt x="1387398" y="0"/>
                </a:lnTo>
                <a:cubicBezTo>
                  <a:pt x="1387398" y="46373"/>
                  <a:pt x="1369708" y="92747"/>
                  <a:pt x="1334326" y="128128"/>
                </a:cubicBezTo>
                <a:lnTo>
                  <a:pt x="821827" y="640627"/>
                </a:lnTo>
                <a:cubicBezTo>
                  <a:pt x="751064" y="711390"/>
                  <a:pt x="636334" y="711390"/>
                  <a:pt x="565571" y="640627"/>
                </a:cubicBezTo>
                <a:lnTo>
                  <a:pt x="53072" y="128128"/>
                </a:lnTo>
                <a:cubicBezTo>
                  <a:pt x="17691" y="92747"/>
                  <a:pt x="0" y="46373"/>
                  <a:pt x="0" y="0"/>
                </a:cubicBezTo>
                <a:close/>
              </a:path>
            </a:pathLst>
          </a:cu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a:off x="973258" y="0"/>
            <a:ext cx="838222" cy="419110"/>
          </a:xfrm>
          <a:custGeom>
            <a:avLst/>
            <a:gdLst>
              <a:gd name="connsiteX0" fmla="*/ 0 w 838222"/>
              <a:gd name="connsiteY0" fmla="*/ 0 h 419110"/>
              <a:gd name="connsiteX1" fmla="*/ 838222 w 838222"/>
              <a:gd name="connsiteY1" fmla="*/ 0 h 419110"/>
              <a:gd name="connsiteX2" fmla="*/ 806157 w 838222"/>
              <a:gd name="connsiteY2" fmla="*/ 77411 h 419110"/>
              <a:gd name="connsiteX3" fmla="*/ 496522 w 838222"/>
              <a:gd name="connsiteY3" fmla="*/ 387046 h 419110"/>
              <a:gd name="connsiteX4" fmla="*/ 341700 w 838222"/>
              <a:gd name="connsiteY4" fmla="*/ 387046 h 419110"/>
              <a:gd name="connsiteX5" fmla="*/ 32065 w 838222"/>
              <a:gd name="connsiteY5" fmla="*/ 77411 h 419110"/>
              <a:gd name="connsiteX6" fmla="*/ 0 w 838222"/>
              <a:gd name="connsiteY6" fmla="*/ 0 h 4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22" h="419110">
                <a:moveTo>
                  <a:pt x="0" y="0"/>
                </a:moveTo>
                <a:lnTo>
                  <a:pt x="838222" y="0"/>
                </a:lnTo>
                <a:cubicBezTo>
                  <a:pt x="838222" y="28017"/>
                  <a:pt x="827534" y="56035"/>
                  <a:pt x="806157" y="77411"/>
                </a:cubicBezTo>
                <a:lnTo>
                  <a:pt x="496522" y="387046"/>
                </a:lnTo>
                <a:cubicBezTo>
                  <a:pt x="453769" y="429799"/>
                  <a:pt x="384453" y="429799"/>
                  <a:pt x="341700" y="387046"/>
                </a:cubicBezTo>
                <a:lnTo>
                  <a:pt x="32065" y="77411"/>
                </a:lnTo>
                <a:cubicBezTo>
                  <a:pt x="10689" y="56035"/>
                  <a:pt x="0" y="28017"/>
                  <a:pt x="0" y="0"/>
                </a:cubicBezTo>
                <a:close/>
              </a:path>
            </a:pathLst>
          </a:cu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1" name="稻壳儿春秋广告/盗版必究        原创来源：http://chn.docer.com/works?userid=199329941#!/work_time"/>
          <p:cNvSpPr/>
          <p:nvPr/>
        </p:nvSpPr>
        <p:spPr>
          <a:xfrm>
            <a:off x="10606842" y="6001428"/>
            <a:ext cx="1585158" cy="856572"/>
          </a:xfrm>
          <a:custGeom>
            <a:avLst/>
            <a:gdLst>
              <a:gd name="connsiteX0" fmla="*/ 982227 w 1585158"/>
              <a:gd name="connsiteY0" fmla="*/ 1 h 856572"/>
              <a:gd name="connsiteX1" fmla="*/ 1196736 w 1585158"/>
              <a:gd name="connsiteY1" fmla="*/ 88853 h 856572"/>
              <a:gd name="connsiteX2" fmla="*/ 1585158 w 1585158"/>
              <a:gd name="connsiteY2" fmla="*/ 477276 h 856572"/>
              <a:gd name="connsiteX3" fmla="*/ 1585158 w 1585158"/>
              <a:gd name="connsiteY3" fmla="*/ 856572 h 856572"/>
              <a:gd name="connsiteX4" fmla="*/ 0 w 1585158"/>
              <a:gd name="connsiteY4" fmla="*/ 856572 h 856572"/>
              <a:gd name="connsiteX5" fmla="*/ 767718 w 1585158"/>
              <a:gd name="connsiteY5" fmla="*/ 88853 h 856572"/>
              <a:gd name="connsiteX6" fmla="*/ 982227 w 1585158"/>
              <a:gd name="connsiteY6" fmla="*/ 1 h 85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158" h="856572">
                <a:moveTo>
                  <a:pt x="982227" y="1"/>
                </a:moveTo>
                <a:cubicBezTo>
                  <a:pt x="1059864" y="0"/>
                  <a:pt x="1137501" y="29618"/>
                  <a:pt x="1196736" y="88853"/>
                </a:cubicBezTo>
                <a:lnTo>
                  <a:pt x="1585158" y="477276"/>
                </a:lnTo>
                <a:lnTo>
                  <a:pt x="1585158" y="856572"/>
                </a:lnTo>
                <a:lnTo>
                  <a:pt x="0" y="856572"/>
                </a:lnTo>
                <a:lnTo>
                  <a:pt x="767718" y="88853"/>
                </a:lnTo>
                <a:cubicBezTo>
                  <a:pt x="826953" y="29618"/>
                  <a:pt x="904590" y="0"/>
                  <a:pt x="982227" y="1"/>
                </a:cubicBezTo>
                <a:close/>
              </a:path>
            </a:pathLst>
          </a:cu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5" name="稻壳儿春秋广告/盗版必究        原创来源：http://chn.docer.com/works?userid=199329941#!/work_time"/>
          <p:cNvSpPr/>
          <p:nvPr/>
        </p:nvSpPr>
        <p:spPr>
          <a:xfrm>
            <a:off x="10848444" y="6419271"/>
            <a:ext cx="1101953" cy="438729"/>
          </a:xfrm>
          <a:custGeom>
            <a:avLst/>
            <a:gdLst>
              <a:gd name="connsiteX0" fmla="*/ 550977 w 1101953"/>
              <a:gd name="connsiteY0" fmla="*/ 0 h 438729"/>
              <a:gd name="connsiteX1" fmla="*/ 742595 w 1101953"/>
              <a:gd name="connsiteY1" fmla="*/ 79371 h 438729"/>
              <a:gd name="connsiteX2" fmla="*/ 1101953 w 1101953"/>
              <a:gd name="connsiteY2" fmla="*/ 438729 h 438729"/>
              <a:gd name="connsiteX3" fmla="*/ 0 w 1101953"/>
              <a:gd name="connsiteY3" fmla="*/ 438729 h 438729"/>
              <a:gd name="connsiteX4" fmla="*/ 359358 w 1101953"/>
              <a:gd name="connsiteY4" fmla="*/ 79371 h 438729"/>
              <a:gd name="connsiteX5" fmla="*/ 550977 w 1101953"/>
              <a:gd name="connsiteY5" fmla="*/ 0 h 43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53" h="438729">
                <a:moveTo>
                  <a:pt x="550977" y="0"/>
                </a:moveTo>
                <a:cubicBezTo>
                  <a:pt x="620329" y="0"/>
                  <a:pt x="689681" y="26457"/>
                  <a:pt x="742595" y="79371"/>
                </a:cubicBezTo>
                <a:lnTo>
                  <a:pt x="1101953" y="438729"/>
                </a:lnTo>
                <a:lnTo>
                  <a:pt x="0" y="438729"/>
                </a:lnTo>
                <a:lnTo>
                  <a:pt x="359358" y="79371"/>
                </a:lnTo>
                <a:cubicBezTo>
                  <a:pt x="412272" y="26457"/>
                  <a:pt x="481624" y="0"/>
                  <a:pt x="550977" y="0"/>
                </a:cubicBez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5" name="稻壳儿春秋广告/盗版必究        原创来源：http://chn.docer.com/works?userid=199329941#!/work_time"/>
          <p:cNvSpPr txBox="1"/>
          <p:nvPr/>
        </p:nvSpPr>
        <p:spPr>
          <a:xfrm>
            <a:off x="1583055" y="392430"/>
            <a:ext cx="8392160" cy="706755"/>
          </a:xfrm>
          <a:prstGeom prst="rect">
            <a:avLst/>
          </a:prstGeom>
          <a:noFill/>
        </p:spPr>
        <p:txBody>
          <a:bodyPr wrap="square" rtlCol="0">
            <a:spAutoFit/>
          </a:bodyPr>
          <a:lstStyle/>
          <a:p>
            <a:pPr algn="ctr"/>
            <a:r>
              <a:rPr lang="en-US" altLang="zh-CN" sz="4000" b="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Technical Results</a:t>
            </a:r>
            <a:endParaRPr lang="en-US" altLang="zh-CN" sz="4000" b="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6" name="稻壳儿春秋广告/盗版必究        原创来源：http://chn.docer.com/works?userid=199329941#!/work_time"/>
          <p:cNvSpPr txBox="1"/>
          <p:nvPr/>
        </p:nvSpPr>
        <p:spPr>
          <a:xfrm>
            <a:off x="695325" y="942975"/>
            <a:ext cx="10050780" cy="5057775"/>
          </a:xfrm>
          <a:prstGeom prst="rect">
            <a:avLst/>
          </a:prstGeom>
          <a:noFill/>
        </p:spPr>
        <p:txBody>
          <a:bodyPr wrap="square" rtlCol="0">
            <a:noAutofit/>
          </a:bodyPr>
          <a:lstStyle/>
          <a:p>
            <a:pPr marL="342900" indent="-342900" algn="l">
              <a:lnSpc>
                <a:spcPct val="150000"/>
              </a:lnSpc>
              <a:buFont typeface="Arial" panose="020B0604020202020204" pitchFamily="34" charset="0"/>
              <a:buChar char="•"/>
            </a:pP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0" name="稻壳儿春秋广告/盗版必究        原创来源：http://chn.docer.com/works?userid=199329941#!/work_time"/>
          <p:cNvSpPr/>
          <p:nvPr/>
        </p:nvSpPr>
        <p:spPr bwMode="auto">
          <a:xfrm>
            <a:off x="9359503" y="2021617"/>
            <a:ext cx="504589" cy="371111"/>
          </a:xfrm>
          <a:custGeom>
            <a:avLst/>
            <a:gdLst>
              <a:gd name="T0" fmla="*/ 0 w 499"/>
              <a:gd name="T1" fmla="*/ 0 h 367"/>
              <a:gd name="T2" fmla="*/ 252 w 499"/>
              <a:gd name="T3" fmla="*/ 156 h 367"/>
              <a:gd name="T4" fmla="*/ 499 w 499"/>
              <a:gd name="T5" fmla="*/ 0 h 367"/>
              <a:gd name="T6" fmla="*/ 252 w 499"/>
              <a:gd name="T7" fmla="*/ 367 h 367"/>
              <a:gd name="T8" fmla="*/ 0 w 499"/>
              <a:gd name="T9" fmla="*/ 0 h 367"/>
            </a:gdLst>
            <a:ahLst/>
            <a:cxnLst>
              <a:cxn ang="0">
                <a:pos x="T0" y="T1"/>
              </a:cxn>
              <a:cxn ang="0">
                <a:pos x="T2" y="T3"/>
              </a:cxn>
              <a:cxn ang="0">
                <a:pos x="T4" y="T5"/>
              </a:cxn>
              <a:cxn ang="0">
                <a:pos x="T6" y="T7"/>
              </a:cxn>
              <a:cxn ang="0">
                <a:pos x="T8" y="T9"/>
              </a:cxn>
            </a:cxnLst>
            <a:rect l="0" t="0" r="r" b="b"/>
            <a:pathLst>
              <a:path w="499" h="367">
                <a:moveTo>
                  <a:pt x="0" y="0"/>
                </a:moveTo>
                <a:lnTo>
                  <a:pt x="252" y="156"/>
                </a:lnTo>
                <a:lnTo>
                  <a:pt x="499" y="0"/>
                </a:lnTo>
                <a:lnTo>
                  <a:pt x="252" y="3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27" name="稻壳儿春秋广告/盗版必究        原创来源：http://chn.docer.com/works?userid=199329941#!/work_time"/>
          <p:cNvSpPr/>
          <p:nvPr/>
        </p:nvSpPr>
        <p:spPr bwMode="auto">
          <a:xfrm>
            <a:off x="5843707" y="3783128"/>
            <a:ext cx="504589" cy="371111"/>
          </a:xfrm>
          <a:custGeom>
            <a:avLst/>
            <a:gdLst>
              <a:gd name="T0" fmla="*/ 0 w 499"/>
              <a:gd name="T1" fmla="*/ 0 h 367"/>
              <a:gd name="T2" fmla="*/ 252 w 499"/>
              <a:gd name="T3" fmla="*/ 150 h 367"/>
              <a:gd name="T4" fmla="*/ 499 w 499"/>
              <a:gd name="T5" fmla="*/ 0 h 367"/>
              <a:gd name="T6" fmla="*/ 252 w 499"/>
              <a:gd name="T7" fmla="*/ 367 h 367"/>
              <a:gd name="T8" fmla="*/ 0 w 499"/>
              <a:gd name="T9" fmla="*/ 0 h 367"/>
            </a:gdLst>
            <a:ahLst/>
            <a:cxnLst>
              <a:cxn ang="0">
                <a:pos x="T0" y="T1"/>
              </a:cxn>
              <a:cxn ang="0">
                <a:pos x="T2" y="T3"/>
              </a:cxn>
              <a:cxn ang="0">
                <a:pos x="T4" y="T5"/>
              </a:cxn>
              <a:cxn ang="0">
                <a:pos x="T6" y="T7"/>
              </a:cxn>
              <a:cxn ang="0">
                <a:pos x="T8" y="T9"/>
              </a:cxn>
            </a:cxnLst>
            <a:rect l="0" t="0" r="r" b="b"/>
            <a:pathLst>
              <a:path w="499" h="367">
                <a:moveTo>
                  <a:pt x="0" y="0"/>
                </a:moveTo>
                <a:lnTo>
                  <a:pt x="252" y="150"/>
                </a:lnTo>
                <a:lnTo>
                  <a:pt x="499" y="0"/>
                </a:lnTo>
                <a:lnTo>
                  <a:pt x="252" y="3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28" name="稻壳儿春秋广告/盗版必究        原创来源：http://chn.docer.com/works?userid=199329941#!/work_time"/>
          <p:cNvSpPr/>
          <p:nvPr/>
        </p:nvSpPr>
        <p:spPr bwMode="auto">
          <a:xfrm>
            <a:off x="5843707" y="3484823"/>
            <a:ext cx="504589" cy="371111"/>
          </a:xfrm>
          <a:custGeom>
            <a:avLst/>
            <a:gdLst>
              <a:gd name="T0" fmla="*/ 0 w 499"/>
              <a:gd name="T1" fmla="*/ 0 h 367"/>
              <a:gd name="T2" fmla="*/ 252 w 499"/>
              <a:gd name="T3" fmla="*/ 156 h 367"/>
              <a:gd name="T4" fmla="*/ 499 w 499"/>
              <a:gd name="T5" fmla="*/ 0 h 367"/>
              <a:gd name="T6" fmla="*/ 252 w 499"/>
              <a:gd name="T7" fmla="*/ 367 h 367"/>
              <a:gd name="T8" fmla="*/ 0 w 499"/>
              <a:gd name="T9" fmla="*/ 0 h 367"/>
            </a:gdLst>
            <a:ahLst/>
            <a:cxnLst>
              <a:cxn ang="0">
                <a:pos x="T0" y="T1"/>
              </a:cxn>
              <a:cxn ang="0">
                <a:pos x="T2" y="T3"/>
              </a:cxn>
              <a:cxn ang="0">
                <a:pos x="T4" y="T5"/>
              </a:cxn>
              <a:cxn ang="0">
                <a:pos x="T6" y="T7"/>
              </a:cxn>
              <a:cxn ang="0">
                <a:pos x="T8" y="T9"/>
              </a:cxn>
            </a:cxnLst>
            <a:rect l="0" t="0" r="r" b="b"/>
            <a:pathLst>
              <a:path w="499" h="367">
                <a:moveTo>
                  <a:pt x="0" y="0"/>
                </a:moveTo>
                <a:lnTo>
                  <a:pt x="252" y="156"/>
                </a:lnTo>
                <a:lnTo>
                  <a:pt x="499" y="0"/>
                </a:lnTo>
                <a:lnTo>
                  <a:pt x="252" y="3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2" name="稻壳儿春秋广告/盗版必究        原创来源：http://chn.docer.com/works?userid=199329941#!/work_time"/>
          <p:cNvSpPr txBox="1"/>
          <p:nvPr/>
        </p:nvSpPr>
        <p:spPr>
          <a:xfrm>
            <a:off x="822325" y="1069975"/>
            <a:ext cx="10050780" cy="5057775"/>
          </a:xfrm>
          <a:prstGeom prst="rect">
            <a:avLst/>
          </a:prstGeom>
          <a:noFill/>
        </p:spPr>
        <p:txBody>
          <a:bodyPr wrap="square" rtlCol="0">
            <a:noAutofit/>
          </a:bodyPr>
          <a:p>
            <a:pPr marL="342900" indent="-342900" algn="l">
              <a:lnSpc>
                <a:spcPct val="150000"/>
              </a:lnSpc>
              <a:buFont typeface="Arial" panose="020B0604020202020204" pitchFamily="34" charset="0"/>
              <a:buChar char="•"/>
            </a:pPr>
            <a:r>
              <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We have achieved the all phases mentioned in the initial project plan, including the successful implementation of software (frontend and backend) components, testing and deployment.</a:t>
            </a: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pPr marL="342900" indent="-342900" algn="l">
              <a:lnSpc>
                <a:spcPct val="150000"/>
              </a:lnSpc>
              <a:buFont typeface="Arial" panose="020B0604020202020204" pitchFamily="34" charset="0"/>
              <a:buChar char="•"/>
            </a:pPr>
            <a:r>
              <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Testing has shown that the core functionality, including real-time inventory updates, is operational. </a:t>
            </a: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pPr marL="342900" indent="-342900" algn="l">
              <a:lnSpc>
                <a:spcPct val="150000"/>
              </a:lnSpc>
              <a:buFont typeface="Arial" panose="020B0604020202020204" pitchFamily="34" charset="0"/>
              <a:buChar char="•"/>
            </a:pPr>
            <a:r>
              <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Some technical issues, such as data synchronization and minor performance bottlenecks, have been identified and are addressed.</a:t>
            </a: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稻壳儿春秋广告/盗版必究        原创来源：http://chn.docer.com/works?userid=199329941#!/work_time"/>
          <p:cNvSpPr/>
          <p:nvPr/>
        </p:nvSpPr>
        <p:spPr>
          <a:xfrm>
            <a:off x="75056" y="1"/>
            <a:ext cx="1387398" cy="693699"/>
          </a:xfrm>
          <a:custGeom>
            <a:avLst/>
            <a:gdLst>
              <a:gd name="connsiteX0" fmla="*/ 0 w 1387398"/>
              <a:gd name="connsiteY0" fmla="*/ 0 h 693699"/>
              <a:gd name="connsiteX1" fmla="*/ 1387398 w 1387398"/>
              <a:gd name="connsiteY1" fmla="*/ 0 h 693699"/>
              <a:gd name="connsiteX2" fmla="*/ 1334326 w 1387398"/>
              <a:gd name="connsiteY2" fmla="*/ 128128 h 693699"/>
              <a:gd name="connsiteX3" fmla="*/ 821827 w 1387398"/>
              <a:gd name="connsiteY3" fmla="*/ 640627 h 693699"/>
              <a:gd name="connsiteX4" fmla="*/ 565571 w 1387398"/>
              <a:gd name="connsiteY4" fmla="*/ 640627 h 693699"/>
              <a:gd name="connsiteX5" fmla="*/ 53072 w 1387398"/>
              <a:gd name="connsiteY5" fmla="*/ 128128 h 693699"/>
              <a:gd name="connsiteX6" fmla="*/ 0 w 1387398"/>
              <a:gd name="connsiteY6" fmla="*/ 0 h 69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398" h="693699">
                <a:moveTo>
                  <a:pt x="0" y="0"/>
                </a:moveTo>
                <a:lnTo>
                  <a:pt x="1387398" y="0"/>
                </a:lnTo>
                <a:cubicBezTo>
                  <a:pt x="1387398" y="46373"/>
                  <a:pt x="1369708" y="92747"/>
                  <a:pt x="1334326" y="128128"/>
                </a:cubicBezTo>
                <a:lnTo>
                  <a:pt x="821827" y="640627"/>
                </a:lnTo>
                <a:cubicBezTo>
                  <a:pt x="751064" y="711390"/>
                  <a:pt x="636334" y="711390"/>
                  <a:pt x="565571" y="640627"/>
                </a:cubicBezTo>
                <a:lnTo>
                  <a:pt x="53072" y="128128"/>
                </a:lnTo>
                <a:cubicBezTo>
                  <a:pt x="17691" y="92747"/>
                  <a:pt x="0" y="46373"/>
                  <a:pt x="0" y="0"/>
                </a:cubicBezTo>
                <a:close/>
              </a:path>
            </a:pathLst>
          </a:cu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a:off x="973258" y="0"/>
            <a:ext cx="838222" cy="419110"/>
          </a:xfrm>
          <a:custGeom>
            <a:avLst/>
            <a:gdLst>
              <a:gd name="connsiteX0" fmla="*/ 0 w 838222"/>
              <a:gd name="connsiteY0" fmla="*/ 0 h 419110"/>
              <a:gd name="connsiteX1" fmla="*/ 838222 w 838222"/>
              <a:gd name="connsiteY1" fmla="*/ 0 h 419110"/>
              <a:gd name="connsiteX2" fmla="*/ 806157 w 838222"/>
              <a:gd name="connsiteY2" fmla="*/ 77411 h 419110"/>
              <a:gd name="connsiteX3" fmla="*/ 496522 w 838222"/>
              <a:gd name="connsiteY3" fmla="*/ 387046 h 419110"/>
              <a:gd name="connsiteX4" fmla="*/ 341700 w 838222"/>
              <a:gd name="connsiteY4" fmla="*/ 387046 h 419110"/>
              <a:gd name="connsiteX5" fmla="*/ 32065 w 838222"/>
              <a:gd name="connsiteY5" fmla="*/ 77411 h 419110"/>
              <a:gd name="connsiteX6" fmla="*/ 0 w 838222"/>
              <a:gd name="connsiteY6" fmla="*/ 0 h 4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22" h="419110">
                <a:moveTo>
                  <a:pt x="0" y="0"/>
                </a:moveTo>
                <a:lnTo>
                  <a:pt x="838222" y="0"/>
                </a:lnTo>
                <a:cubicBezTo>
                  <a:pt x="838222" y="28017"/>
                  <a:pt x="827534" y="56035"/>
                  <a:pt x="806157" y="77411"/>
                </a:cubicBezTo>
                <a:lnTo>
                  <a:pt x="496522" y="387046"/>
                </a:lnTo>
                <a:cubicBezTo>
                  <a:pt x="453769" y="429799"/>
                  <a:pt x="384453" y="429799"/>
                  <a:pt x="341700" y="387046"/>
                </a:cubicBezTo>
                <a:lnTo>
                  <a:pt x="32065" y="77411"/>
                </a:lnTo>
                <a:cubicBezTo>
                  <a:pt x="10689" y="56035"/>
                  <a:pt x="0" y="28017"/>
                  <a:pt x="0" y="0"/>
                </a:cubicBezTo>
                <a:close/>
              </a:path>
            </a:pathLst>
          </a:cu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1" name="稻壳儿春秋广告/盗版必究        原创来源：http://chn.docer.com/works?userid=199329941#!/work_time"/>
          <p:cNvSpPr/>
          <p:nvPr/>
        </p:nvSpPr>
        <p:spPr>
          <a:xfrm>
            <a:off x="10606842" y="6001428"/>
            <a:ext cx="1585158" cy="856572"/>
          </a:xfrm>
          <a:custGeom>
            <a:avLst/>
            <a:gdLst>
              <a:gd name="connsiteX0" fmla="*/ 982227 w 1585158"/>
              <a:gd name="connsiteY0" fmla="*/ 1 h 856572"/>
              <a:gd name="connsiteX1" fmla="*/ 1196736 w 1585158"/>
              <a:gd name="connsiteY1" fmla="*/ 88853 h 856572"/>
              <a:gd name="connsiteX2" fmla="*/ 1585158 w 1585158"/>
              <a:gd name="connsiteY2" fmla="*/ 477276 h 856572"/>
              <a:gd name="connsiteX3" fmla="*/ 1585158 w 1585158"/>
              <a:gd name="connsiteY3" fmla="*/ 856572 h 856572"/>
              <a:gd name="connsiteX4" fmla="*/ 0 w 1585158"/>
              <a:gd name="connsiteY4" fmla="*/ 856572 h 856572"/>
              <a:gd name="connsiteX5" fmla="*/ 767718 w 1585158"/>
              <a:gd name="connsiteY5" fmla="*/ 88853 h 856572"/>
              <a:gd name="connsiteX6" fmla="*/ 982227 w 1585158"/>
              <a:gd name="connsiteY6" fmla="*/ 1 h 85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158" h="856572">
                <a:moveTo>
                  <a:pt x="982227" y="1"/>
                </a:moveTo>
                <a:cubicBezTo>
                  <a:pt x="1059864" y="0"/>
                  <a:pt x="1137501" y="29618"/>
                  <a:pt x="1196736" y="88853"/>
                </a:cubicBezTo>
                <a:lnTo>
                  <a:pt x="1585158" y="477276"/>
                </a:lnTo>
                <a:lnTo>
                  <a:pt x="1585158" y="856572"/>
                </a:lnTo>
                <a:lnTo>
                  <a:pt x="0" y="856572"/>
                </a:lnTo>
                <a:lnTo>
                  <a:pt x="767718" y="88853"/>
                </a:lnTo>
                <a:cubicBezTo>
                  <a:pt x="826953" y="29618"/>
                  <a:pt x="904590" y="0"/>
                  <a:pt x="982227" y="1"/>
                </a:cubicBezTo>
                <a:close/>
              </a:path>
            </a:pathLst>
          </a:cu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5" name="稻壳儿春秋广告/盗版必究        原创来源：http://chn.docer.com/works?userid=199329941#!/work_time"/>
          <p:cNvSpPr/>
          <p:nvPr/>
        </p:nvSpPr>
        <p:spPr>
          <a:xfrm>
            <a:off x="10848444" y="6419271"/>
            <a:ext cx="1101953" cy="438729"/>
          </a:xfrm>
          <a:custGeom>
            <a:avLst/>
            <a:gdLst>
              <a:gd name="connsiteX0" fmla="*/ 550977 w 1101953"/>
              <a:gd name="connsiteY0" fmla="*/ 0 h 438729"/>
              <a:gd name="connsiteX1" fmla="*/ 742595 w 1101953"/>
              <a:gd name="connsiteY1" fmla="*/ 79371 h 438729"/>
              <a:gd name="connsiteX2" fmla="*/ 1101953 w 1101953"/>
              <a:gd name="connsiteY2" fmla="*/ 438729 h 438729"/>
              <a:gd name="connsiteX3" fmla="*/ 0 w 1101953"/>
              <a:gd name="connsiteY3" fmla="*/ 438729 h 438729"/>
              <a:gd name="connsiteX4" fmla="*/ 359358 w 1101953"/>
              <a:gd name="connsiteY4" fmla="*/ 79371 h 438729"/>
              <a:gd name="connsiteX5" fmla="*/ 550977 w 1101953"/>
              <a:gd name="connsiteY5" fmla="*/ 0 h 43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53" h="438729">
                <a:moveTo>
                  <a:pt x="550977" y="0"/>
                </a:moveTo>
                <a:cubicBezTo>
                  <a:pt x="620329" y="0"/>
                  <a:pt x="689681" y="26457"/>
                  <a:pt x="742595" y="79371"/>
                </a:cubicBezTo>
                <a:lnTo>
                  <a:pt x="1101953" y="438729"/>
                </a:lnTo>
                <a:lnTo>
                  <a:pt x="0" y="438729"/>
                </a:lnTo>
                <a:lnTo>
                  <a:pt x="359358" y="79371"/>
                </a:lnTo>
                <a:cubicBezTo>
                  <a:pt x="412272" y="26457"/>
                  <a:pt x="481624" y="0"/>
                  <a:pt x="550977" y="0"/>
                </a:cubicBez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5" name="稻壳儿春秋广告/盗版必究        原创来源：http://chn.docer.com/works?userid=199329941#!/work_time"/>
          <p:cNvSpPr txBox="1"/>
          <p:nvPr/>
        </p:nvSpPr>
        <p:spPr>
          <a:xfrm>
            <a:off x="1583055" y="392430"/>
            <a:ext cx="8392160" cy="706755"/>
          </a:xfrm>
          <a:prstGeom prst="rect">
            <a:avLst/>
          </a:prstGeom>
          <a:noFill/>
        </p:spPr>
        <p:txBody>
          <a:bodyPr wrap="square" rtlCol="0">
            <a:spAutoFit/>
          </a:bodyPr>
          <a:lstStyle/>
          <a:p>
            <a:pPr algn="ctr"/>
            <a:r>
              <a:rPr lang="en-US" altLang="zh-CN" sz="4000" b="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Technical Results</a:t>
            </a:r>
            <a:endParaRPr lang="en-US" altLang="zh-CN" sz="4000" b="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6" name="稻壳儿春秋广告/盗版必究        原创来源：http://chn.docer.com/works?userid=199329941#!/work_time"/>
          <p:cNvSpPr txBox="1"/>
          <p:nvPr/>
        </p:nvSpPr>
        <p:spPr>
          <a:xfrm>
            <a:off x="695325" y="942975"/>
            <a:ext cx="10050780" cy="5057775"/>
          </a:xfrm>
          <a:prstGeom prst="rect">
            <a:avLst/>
          </a:prstGeom>
          <a:noFill/>
        </p:spPr>
        <p:txBody>
          <a:bodyPr wrap="square" rtlCol="0">
            <a:noAutofit/>
          </a:bodyPr>
          <a:lstStyle/>
          <a:p>
            <a:pPr marL="342900" indent="-342900" algn="l">
              <a:lnSpc>
                <a:spcPct val="150000"/>
              </a:lnSpc>
              <a:buFont typeface="Arial" panose="020B0604020202020204" pitchFamily="34" charset="0"/>
              <a:buChar char="•"/>
            </a:pP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0" name="稻壳儿春秋广告/盗版必究        原创来源：http://chn.docer.com/works?userid=199329941#!/work_time"/>
          <p:cNvSpPr/>
          <p:nvPr/>
        </p:nvSpPr>
        <p:spPr bwMode="auto">
          <a:xfrm>
            <a:off x="9359503" y="2021617"/>
            <a:ext cx="504589" cy="371111"/>
          </a:xfrm>
          <a:custGeom>
            <a:avLst/>
            <a:gdLst>
              <a:gd name="T0" fmla="*/ 0 w 499"/>
              <a:gd name="T1" fmla="*/ 0 h 367"/>
              <a:gd name="T2" fmla="*/ 252 w 499"/>
              <a:gd name="T3" fmla="*/ 156 h 367"/>
              <a:gd name="T4" fmla="*/ 499 w 499"/>
              <a:gd name="T5" fmla="*/ 0 h 367"/>
              <a:gd name="T6" fmla="*/ 252 w 499"/>
              <a:gd name="T7" fmla="*/ 367 h 367"/>
              <a:gd name="T8" fmla="*/ 0 w 499"/>
              <a:gd name="T9" fmla="*/ 0 h 367"/>
            </a:gdLst>
            <a:ahLst/>
            <a:cxnLst>
              <a:cxn ang="0">
                <a:pos x="T0" y="T1"/>
              </a:cxn>
              <a:cxn ang="0">
                <a:pos x="T2" y="T3"/>
              </a:cxn>
              <a:cxn ang="0">
                <a:pos x="T4" y="T5"/>
              </a:cxn>
              <a:cxn ang="0">
                <a:pos x="T6" y="T7"/>
              </a:cxn>
              <a:cxn ang="0">
                <a:pos x="T8" y="T9"/>
              </a:cxn>
            </a:cxnLst>
            <a:rect l="0" t="0" r="r" b="b"/>
            <a:pathLst>
              <a:path w="499" h="367">
                <a:moveTo>
                  <a:pt x="0" y="0"/>
                </a:moveTo>
                <a:lnTo>
                  <a:pt x="252" y="156"/>
                </a:lnTo>
                <a:lnTo>
                  <a:pt x="499" y="0"/>
                </a:lnTo>
                <a:lnTo>
                  <a:pt x="252" y="3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27" name="稻壳儿春秋广告/盗版必究        原创来源：http://chn.docer.com/works?userid=199329941#!/work_time"/>
          <p:cNvSpPr/>
          <p:nvPr/>
        </p:nvSpPr>
        <p:spPr bwMode="auto">
          <a:xfrm>
            <a:off x="5843707" y="3783128"/>
            <a:ext cx="504589" cy="371111"/>
          </a:xfrm>
          <a:custGeom>
            <a:avLst/>
            <a:gdLst>
              <a:gd name="T0" fmla="*/ 0 w 499"/>
              <a:gd name="T1" fmla="*/ 0 h 367"/>
              <a:gd name="T2" fmla="*/ 252 w 499"/>
              <a:gd name="T3" fmla="*/ 150 h 367"/>
              <a:gd name="T4" fmla="*/ 499 w 499"/>
              <a:gd name="T5" fmla="*/ 0 h 367"/>
              <a:gd name="T6" fmla="*/ 252 w 499"/>
              <a:gd name="T7" fmla="*/ 367 h 367"/>
              <a:gd name="T8" fmla="*/ 0 w 499"/>
              <a:gd name="T9" fmla="*/ 0 h 367"/>
            </a:gdLst>
            <a:ahLst/>
            <a:cxnLst>
              <a:cxn ang="0">
                <a:pos x="T0" y="T1"/>
              </a:cxn>
              <a:cxn ang="0">
                <a:pos x="T2" y="T3"/>
              </a:cxn>
              <a:cxn ang="0">
                <a:pos x="T4" y="T5"/>
              </a:cxn>
              <a:cxn ang="0">
                <a:pos x="T6" y="T7"/>
              </a:cxn>
              <a:cxn ang="0">
                <a:pos x="T8" y="T9"/>
              </a:cxn>
            </a:cxnLst>
            <a:rect l="0" t="0" r="r" b="b"/>
            <a:pathLst>
              <a:path w="499" h="367">
                <a:moveTo>
                  <a:pt x="0" y="0"/>
                </a:moveTo>
                <a:lnTo>
                  <a:pt x="252" y="150"/>
                </a:lnTo>
                <a:lnTo>
                  <a:pt x="499" y="0"/>
                </a:lnTo>
                <a:lnTo>
                  <a:pt x="252" y="3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28" name="稻壳儿春秋广告/盗版必究        原创来源：http://chn.docer.com/works?userid=199329941#!/work_time"/>
          <p:cNvSpPr/>
          <p:nvPr/>
        </p:nvSpPr>
        <p:spPr bwMode="auto">
          <a:xfrm>
            <a:off x="5843707" y="3484823"/>
            <a:ext cx="504589" cy="371111"/>
          </a:xfrm>
          <a:custGeom>
            <a:avLst/>
            <a:gdLst>
              <a:gd name="T0" fmla="*/ 0 w 499"/>
              <a:gd name="T1" fmla="*/ 0 h 367"/>
              <a:gd name="T2" fmla="*/ 252 w 499"/>
              <a:gd name="T3" fmla="*/ 156 h 367"/>
              <a:gd name="T4" fmla="*/ 499 w 499"/>
              <a:gd name="T5" fmla="*/ 0 h 367"/>
              <a:gd name="T6" fmla="*/ 252 w 499"/>
              <a:gd name="T7" fmla="*/ 367 h 367"/>
              <a:gd name="T8" fmla="*/ 0 w 499"/>
              <a:gd name="T9" fmla="*/ 0 h 367"/>
            </a:gdLst>
            <a:ahLst/>
            <a:cxnLst>
              <a:cxn ang="0">
                <a:pos x="T0" y="T1"/>
              </a:cxn>
              <a:cxn ang="0">
                <a:pos x="T2" y="T3"/>
              </a:cxn>
              <a:cxn ang="0">
                <a:pos x="T4" y="T5"/>
              </a:cxn>
              <a:cxn ang="0">
                <a:pos x="T6" y="T7"/>
              </a:cxn>
              <a:cxn ang="0">
                <a:pos x="T8" y="T9"/>
              </a:cxn>
            </a:cxnLst>
            <a:rect l="0" t="0" r="r" b="b"/>
            <a:pathLst>
              <a:path w="499" h="367">
                <a:moveTo>
                  <a:pt x="0" y="0"/>
                </a:moveTo>
                <a:lnTo>
                  <a:pt x="252" y="156"/>
                </a:lnTo>
                <a:lnTo>
                  <a:pt x="499" y="0"/>
                </a:lnTo>
                <a:lnTo>
                  <a:pt x="252" y="3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2" name="稻壳儿春秋广告/盗版必究        原创来源：http://chn.docer.com/works?userid=199329941#!/work_time"/>
          <p:cNvSpPr txBox="1"/>
          <p:nvPr/>
        </p:nvSpPr>
        <p:spPr>
          <a:xfrm>
            <a:off x="822325" y="1069975"/>
            <a:ext cx="10050780" cy="5057775"/>
          </a:xfrm>
          <a:prstGeom prst="rect">
            <a:avLst/>
          </a:prstGeom>
          <a:noFill/>
        </p:spPr>
        <p:txBody>
          <a:bodyPr wrap="square" rtlCol="0">
            <a:noAutofit/>
          </a:bodyPr>
          <a:p>
            <a:pPr marL="342900" indent="-342900" algn="l">
              <a:lnSpc>
                <a:spcPct val="150000"/>
              </a:lnSpc>
              <a:buFont typeface="Arial" panose="020B0604020202020204" pitchFamily="34" charset="0"/>
              <a:buChar char="•"/>
            </a:pPr>
            <a:r>
              <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Backend Testing: (GET store_structure API)</a:t>
            </a: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pPr indent="457200" algn="l">
              <a:lnSpc>
                <a:spcPct val="150000"/>
              </a:lnSpc>
              <a:buFont typeface="Arial" panose="020B0604020202020204" pitchFamily="34" charset="0"/>
              <a:buNone/>
            </a:pP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pic>
        <p:nvPicPr>
          <p:cNvPr id="4" name="Picture 1"/>
          <p:cNvPicPr>
            <a:picLocks noChangeAspect="1"/>
          </p:cNvPicPr>
          <p:nvPr/>
        </p:nvPicPr>
        <p:blipFill>
          <a:blip r:embed="rId1"/>
          <a:stretch>
            <a:fillRect/>
          </a:stretch>
        </p:blipFill>
        <p:spPr>
          <a:xfrm>
            <a:off x="1462405" y="2021840"/>
            <a:ext cx="8401685" cy="4667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稻壳儿春秋广告/盗版必究        原创来源：http://chn.docer.com/works?userid=199329941#!/work_time"/>
          <p:cNvSpPr/>
          <p:nvPr/>
        </p:nvSpPr>
        <p:spPr>
          <a:xfrm>
            <a:off x="75056" y="1"/>
            <a:ext cx="1387398" cy="693699"/>
          </a:xfrm>
          <a:custGeom>
            <a:avLst/>
            <a:gdLst>
              <a:gd name="connsiteX0" fmla="*/ 0 w 1387398"/>
              <a:gd name="connsiteY0" fmla="*/ 0 h 693699"/>
              <a:gd name="connsiteX1" fmla="*/ 1387398 w 1387398"/>
              <a:gd name="connsiteY1" fmla="*/ 0 h 693699"/>
              <a:gd name="connsiteX2" fmla="*/ 1334326 w 1387398"/>
              <a:gd name="connsiteY2" fmla="*/ 128128 h 693699"/>
              <a:gd name="connsiteX3" fmla="*/ 821827 w 1387398"/>
              <a:gd name="connsiteY3" fmla="*/ 640627 h 693699"/>
              <a:gd name="connsiteX4" fmla="*/ 565571 w 1387398"/>
              <a:gd name="connsiteY4" fmla="*/ 640627 h 693699"/>
              <a:gd name="connsiteX5" fmla="*/ 53072 w 1387398"/>
              <a:gd name="connsiteY5" fmla="*/ 128128 h 693699"/>
              <a:gd name="connsiteX6" fmla="*/ 0 w 1387398"/>
              <a:gd name="connsiteY6" fmla="*/ 0 h 69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398" h="693699">
                <a:moveTo>
                  <a:pt x="0" y="0"/>
                </a:moveTo>
                <a:lnTo>
                  <a:pt x="1387398" y="0"/>
                </a:lnTo>
                <a:cubicBezTo>
                  <a:pt x="1387398" y="46373"/>
                  <a:pt x="1369708" y="92747"/>
                  <a:pt x="1334326" y="128128"/>
                </a:cubicBezTo>
                <a:lnTo>
                  <a:pt x="821827" y="640627"/>
                </a:lnTo>
                <a:cubicBezTo>
                  <a:pt x="751064" y="711390"/>
                  <a:pt x="636334" y="711390"/>
                  <a:pt x="565571" y="640627"/>
                </a:cubicBezTo>
                <a:lnTo>
                  <a:pt x="53072" y="128128"/>
                </a:lnTo>
                <a:cubicBezTo>
                  <a:pt x="17691" y="92747"/>
                  <a:pt x="0" y="46373"/>
                  <a:pt x="0" y="0"/>
                </a:cubicBezTo>
                <a:close/>
              </a:path>
            </a:pathLst>
          </a:cu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a:off x="973258" y="0"/>
            <a:ext cx="838222" cy="419110"/>
          </a:xfrm>
          <a:custGeom>
            <a:avLst/>
            <a:gdLst>
              <a:gd name="connsiteX0" fmla="*/ 0 w 838222"/>
              <a:gd name="connsiteY0" fmla="*/ 0 h 419110"/>
              <a:gd name="connsiteX1" fmla="*/ 838222 w 838222"/>
              <a:gd name="connsiteY1" fmla="*/ 0 h 419110"/>
              <a:gd name="connsiteX2" fmla="*/ 806157 w 838222"/>
              <a:gd name="connsiteY2" fmla="*/ 77411 h 419110"/>
              <a:gd name="connsiteX3" fmla="*/ 496522 w 838222"/>
              <a:gd name="connsiteY3" fmla="*/ 387046 h 419110"/>
              <a:gd name="connsiteX4" fmla="*/ 341700 w 838222"/>
              <a:gd name="connsiteY4" fmla="*/ 387046 h 419110"/>
              <a:gd name="connsiteX5" fmla="*/ 32065 w 838222"/>
              <a:gd name="connsiteY5" fmla="*/ 77411 h 419110"/>
              <a:gd name="connsiteX6" fmla="*/ 0 w 838222"/>
              <a:gd name="connsiteY6" fmla="*/ 0 h 4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22" h="419110">
                <a:moveTo>
                  <a:pt x="0" y="0"/>
                </a:moveTo>
                <a:lnTo>
                  <a:pt x="838222" y="0"/>
                </a:lnTo>
                <a:cubicBezTo>
                  <a:pt x="838222" y="28017"/>
                  <a:pt x="827534" y="56035"/>
                  <a:pt x="806157" y="77411"/>
                </a:cubicBezTo>
                <a:lnTo>
                  <a:pt x="496522" y="387046"/>
                </a:lnTo>
                <a:cubicBezTo>
                  <a:pt x="453769" y="429799"/>
                  <a:pt x="384453" y="429799"/>
                  <a:pt x="341700" y="387046"/>
                </a:cubicBezTo>
                <a:lnTo>
                  <a:pt x="32065" y="77411"/>
                </a:lnTo>
                <a:cubicBezTo>
                  <a:pt x="10689" y="56035"/>
                  <a:pt x="0" y="28017"/>
                  <a:pt x="0" y="0"/>
                </a:cubicBezTo>
                <a:close/>
              </a:path>
            </a:pathLst>
          </a:cu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1" name="稻壳儿春秋广告/盗版必究        原创来源：http://chn.docer.com/works?userid=199329941#!/work_time"/>
          <p:cNvSpPr/>
          <p:nvPr/>
        </p:nvSpPr>
        <p:spPr>
          <a:xfrm>
            <a:off x="10606842" y="6001428"/>
            <a:ext cx="1585158" cy="856572"/>
          </a:xfrm>
          <a:custGeom>
            <a:avLst/>
            <a:gdLst>
              <a:gd name="connsiteX0" fmla="*/ 982227 w 1585158"/>
              <a:gd name="connsiteY0" fmla="*/ 1 h 856572"/>
              <a:gd name="connsiteX1" fmla="*/ 1196736 w 1585158"/>
              <a:gd name="connsiteY1" fmla="*/ 88853 h 856572"/>
              <a:gd name="connsiteX2" fmla="*/ 1585158 w 1585158"/>
              <a:gd name="connsiteY2" fmla="*/ 477276 h 856572"/>
              <a:gd name="connsiteX3" fmla="*/ 1585158 w 1585158"/>
              <a:gd name="connsiteY3" fmla="*/ 856572 h 856572"/>
              <a:gd name="connsiteX4" fmla="*/ 0 w 1585158"/>
              <a:gd name="connsiteY4" fmla="*/ 856572 h 856572"/>
              <a:gd name="connsiteX5" fmla="*/ 767718 w 1585158"/>
              <a:gd name="connsiteY5" fmla="*/ 88853 h 856572"/>
              <a:gd name="connsiteX6" fmla="*/ 982227 w 1585158"/>
              <a:gd name="connsiteY6" fmla="*/ 1 h 85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158" h="856572">
                <a:moveTo>
                  <a:pt x="982227" y="1"/>
                </a:moveTo>
                <a:cubicBezTo>
                  <a:pt x="1059864" y="0"/>
                  <a:pt x="1137501" y="29618"/>
                  <a:pt x="1196736" y="88853"/>
                </a:cubicBezTo>
                <a:lnTo>
                  <a:pt x="1585158" y="477276"/>
                </a:lnTo>
                <a:lnTo>
                  <a:pt x="1585158" y="856572"/>
                </a:lnTo>
                <a:lnTo>
                  <a:pt x="0" y="856572"/>
                </a:lnTo>
                <a:lnTo>
                  <a:pt x="767718" y="88853"/>
                </a:lnTo>
                <a:cubicBezTo>
                  <a:pt x="826953" y="29618"/>
                  <a:pt x="904590" y="0"/>
                  <a:pt x="982227" y="1"/>
                </a:cubicBezTo>
                <a:close/>
              </a:path>
            </a:pathLst>
          </a:cu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5" name="稻壳儿春秋广告/盗版必究        原创来源：http://chn.docer.com/works?userid=199329941#!/work_time"/>
          <p:cNvSpPr/>
          <p:nvPr/>
        </p:nvSpPr>
        <p:spPr>
          <a:xfrm>
            <a:off x="10848444" y="6419271"/>
            <a:ext cx="1101953" cy="438729"/>
          </a:xfrm>
          <a:custGeom>
            <a:avLst/>
            <a:gdLst>
              <a:gd name="connsiteX0" fmla="*/ 550977 w 1101953"/>
              <a:gd name="connsiteY0" fmla="*/ 0 h 438729"/>
              <a:gd name="connsiteX1" fmla="*/ 742595 w 1101953"/>
              <a:gd name="connsiteY1" fmla="*/ 79371 h 438729"/>
              <a:gd name="connsiteX2" fmla="*/ 1101953 w 1101953"/>
              <a:gd name="connsiteY2" fmla="*/ 438729 h 438729"/>
              <a:gd name="connsiteX3" fmla="*/ 0 w 1101953"/>
              <a:gd name="connsiteY3" fmla="*/ 438729 h 438729"/>
              <a:gd name="connsiteX4" fmla="*/ 359358 w 1101953"/>
              <a:gd name="connsiteY4" fmla="*/ 79371 h 438729"/>
              <a:gd name="connsiteX5" fmla="*/ 550977 w 1101953"/>
              <a:gd name="connsiteY5" fmla="*/ 0 h 43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53" h="438729">
                <a:moveTo>
                  <a:pt x="550977" y="0"/>
                </a:moveTo>
                <a:cubicBezTo>
                  <a:pt x="620329" y="0"/>
                  <a:pt x="689681" y="26457"/>
                  <a:pt x="742595" y="79371"/>
                </a:cubicBezTo>
                <a:lnTo>
                  <a:pt x="1101953" y="438729"/>
                </a:lnTo>
                <a:lnTo>
                  <a:pt x="0" y="438729"/>
                </a:lnTo>
                <a:lnTo>
                  <a:pt x="359358" y="79371"/>
                </a:lnTo>
                <a:cubicBezTo>
                  <a:pt x="412272" y="26457"/>
                  <a:pt x="481624" y="0"/>
                  <a:pt x="550977" y="0"/>
                </a:cubicBez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5" name="稻壳儿春秋广告/盗版必究        原创来源：http://chn.docer.com/works?userid=199329941#!/work_time"/>
          <p:cNvSpPr txBox="1"/>
          <p:nvPr/>
        </p:nvSpPr>
        <p:spPr>
          <a:xfrm>
            <a:off x="1583055" y="392430"/>
            <a:ext cx="8392160" cy="706755"/>
          </a:xfrm>
          <a:prstGeom prst="rect">
            <a:avLst/>
          </a:prstGeom>
          <a:noFill/>
        </p:spPr>
        <p:txBody>
          <a:bodyPr wrap="square" rtlCol="0">
            <a:spAutoFit/>
          </a:bodyPr>
          <a:lstStyle/>
          <a:p>
            <a:pPr algn="ctr"/>
            <a:r>
              <a:rPr lang="en-US" altLang="zh-CN" sz="4000" b="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Technical Results</a:t>
            </a:r>
            <a:endParaRPr lang="en-US" altLang="zh-CN" sz="4000" b="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6" name="稻壳儿春秋广告/盗版必究        原创来源：http://chn.docer.com/works?userid=199329941#!/work_time"/>
          <p:cNvSpPr txBox="1"/>
          <p:nvPr/>
        </p:nvSpPr>
        <p:spPr>
          <a:xfrm>
            <a:off x="695325" y="942975"/>
            <a:ext cx="10050780" cy="5057775"/>
          </a:xfrm>
          <a:prstGeom prst="rect">
            <a:avLst/>
          </a:prstGeom>
          <a:noFill/>
        </p:spPr>
        <p:txBody>
          <a:bodyPr wrap="square" rtlCol="0">
            <a:noAutofit/>
          </a:bodyPr>
          <a:lstStyle/>
          <a:p>
            <a:pPr marL="342900" indent="-342900" algn="l">
              <a:lnSpc>
                <a:spcPct val="150000"/>
              </a:lnSpc>
              <a:buFont typeface="Arial" panose="020B0604020202020204" pitchFamily="34" charset="0"/>
              <a:buChar char="•"/>
            </a:pP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0" name="稻壳儿春秋广告/盗版必究        原创来源：http://chn.docer.com/works?userid=199329941#!/work_time"/>
          <p:cNvSpPr/>
          <p:nvPr/>
        </p:nvSpPr>
        <p:spPr bwMode="auto">
          <a:xfrm>
            <a:off x="9359503" y="2021617"/>
            <a:ext cx="504589" cy="371111"/>
          </a:xfrm>
          <a:custGeom>
            <a:avLst/>
            <a:gdLst>
              <a:gd name="T0" fmla="*/ 0 w 499"/>
              <a:gd name="T1" fmla="*/ 0 h 367"/>
              <a:gd name="T2" fmla="*/ 252 w 499"/>
              <a:gd name="T3" fmla="*/ 156 h 367"/>
              <a:gd name="T4" fmla="*/ 499 w 499"/>
              <a:gd name="T5" fmla="*/ 0 h 367"/>
              <a:gd name="T6" fmla="*/ 252 w 499"/>
              <a:gd name="T7" fmla="*/ 367 h 367"/>
              <a:gd name="T8" fmla="*/ 0 w 499"/>
              <a:gd name="T9" fmla="*/ 0 h 367"/>
            </a:gdLst>
            <a:ahLst/>
            <a:cxnLst>
              <a:cxn ang="0">
                <a:pos x="T0" y="T1"/>
              </a:cxn>
              <a:cxn ang="0">
                <a:pos x="T2" y="T3"/>
              </a:cxn>
              <a:cxn ang="0">
                <a:pos x="T4" y="T5"/>
              </a:cxn>
              <a:cxn ang="0">
                <a:pos x="T6" y="T7"/>
              </a:cxn>
              <a:cxn ang="0">
                <a:pos x="T8" y="T9"/>
              </a:cxn>
            </a:cxnLst>
            <a:rect l="0" t="0" r="r" b="b"/>
            <a:pathLst>
              <a:path w="499" h="367">
                <a:moveTo>
                  <a:pt x="0" y="0"/>
                </a:moveTo>
                <a:lnTo>
                  <a:pt x="252" y="156"/>
                </a:lnTo>
                <a:lnTo>
                  <a:pt x="499" y="0"/>
                </a:lnTo>
                <a:lnTo>
                  <a:pt x="252" y="3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27" name="稻壳儿春秋广告/盗版必究        原创来源：http://chn.docer.com/works?userid=199329941#!/work_time"/>
          <p:cNvSpPr/>
          <p:nvPr/>
        </p:nvSpPr>
        <p:spPr bwMode="auto">
          <a:xfrm>
            <a:off x="5843707" y="3783128"/>
            <a:ext cx="504589" cy="371111"/>
          </a:xfrm>
          <a:custGeom>
            <a:avLst/>
            <a:gdLst>
              <a:gd name="T0" fmla="*/ 0 w 499"/>
              <a:gd name="T1" fmla="*/ 0 h 367"/>
              <a:gd name="T2" fmla="*/ 252 w 499"/>
              <a:gd name="T3" fmla="*/ 150 h 367"/>
              <a:gd name="T4" fmla="*/ 499 w 499"/>
              <a:gd name="T5" fmla="*/ 0 h 367"/>
              <a:gd name="T6" fmla="*/ 252 w 499"/>
              <a:gd name="T7" fmla="*/ 367 h 367"/>
              <a:gd name="T8" fmla="*/ 0 w 499"/>
              <a:gd name="T9" fmla="*/ 0 h 367"/>
            </a:gdLst>
            <a:ahLst/>
            <a:cxnLst>
              <a:cxn ang="0">
                <a:pos x="T0" y="T1"/>
              </a:cxn>
              <a:cxn ang="0">
                <a:pos x="T2" y="T3"/>
              </a:cxn>
              <a:cxn ang="0">
                <a:pos x="T4" y="T5"/>
              </a:cxn>
              <a:cxn ang="0">
                <a:pos x="T6" y="T7"/>
              </a:cxn>
              <a:cxn ang="0">
                <a:pos x="T8" y="T9"/>
              </a:cxn>
            </a:cxnLst>
            <a:rect l="0" t="0" r="r" b="b"/>
            <a:pathLst>
              <a:path w="499" h="367">
                <a:moveTo>
                  <a:pt x="0" y="0"/>
                </a:moveTo>
                <a:lnTo>
                  <a:pt x="252" y="150"/>
                </a:lnTo>
                <a:lnTo>
                  <a:pt x="499" y="0"/>
                </a:lnTo>
                <a:lnTo>
                  <a:pt x="252" y="3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28" name="稻壳儿春秋广告/盗版必究        原创来源：http://chn.docer.com/works?userid=199329941#!/work_time"/>
          <p:cNvSpPr/>
          <p:nvPr/>
        </p:nvSpPr>
        <p:spPr bwMode="auto">
          <a:xfrm>
            <a:off x="5843707" y="3484823"/>
            <a:ext cx="504589" cy="371111"/>
          </a:xfrm>
          <a:custGeom>
            <a:avLst/>
            <a:gdLst>
              <a:gd name="T0" fmla="*/ 0 w 499"/>
              <a:gd name="T1" fmla="*/ 0 h 367"/>
              <a:gd name="T2" fmla="*/ 252 w 499"/>
              <a:gd name="T3" fmla="*/ 156 h 367"/>
              <a:gd name="T4" fmla="*/ 499 w 499"/>
              <a:gd name="T5" fmla="*/ 0 h 367"/>
              <a:gd name="T6" fmla="*/ 252 w 499"/>
              <a:gd name="T7" fmla="*/ 367 h 367"/>
              <a:gd name="T8" fmla="*/ 0 w 499"/>
              <a:gd name="T9" fmla="*/ 0 h 367"/>
            </a:gdLst>
            <a:ahLst/>
            <a:cxnLst>
              <a:cxn ang="0">
                <a:pos x="T0" y="T1"/>
              </a:cxn>
              <a:cxn ang="0">
                <a:pos x="T2" y="T3"/>
              </a:cxn>
              <a:cxn ang="0">
                <a:pos x="T4" y="T5"/>
              </a:cxn>
              <a:cxn ang="0">
                <a:pos x="T6" y="T7"/>
              </a:cxn>
              <a:cxn ang="0">
                <a:pos x="T8" y="T9"/>
              </a:cxn>
            </a:cxnLst>
            <a:rect l="0" t="0" r="r" b="b"/>
            <a:pathLst>
              <a:path w="499" h="367">
                <a:moveTo>
                  <a:pt x="0" y="0"/>
                </a:moveTo>
                <a:lnTo>
                  <a:pt x="252" y="156"/>
                </a:lnTo>
                <a:lnTo>
                  <a:pt x="499" y="0"/>
                </a:lnTo>
                <a:lnTo>
                  <a:pt x="252" y="3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2" name="稻壳儿春秋广告/盗版必究        原创来源：http://chn.docer.com/works?userid=199329941#!/work_time"/>
          <p:cNvSpPr txBox="1"/>
          <p:nvPr/>
        </p:nvSpPr>
        <p:spPr>
          <a:xfrm>
            <a:off x="822325" y="1069975"/>
            <a:ext cx="10050780" cy="5057775"/>
          </a:xfrm>
          <a:prstGeom prst="rect">
            <a:avLst/>
          </a:prstGeom>
          <a:noFill/>
        </p:spPr>
        <p:txBody>
          <a:bodyPr wrap="square" rtlCol="0">
            <a:noAutofit/>
          </a:bodyPr>
          <a:p>
            <a:pPr marL="342900" indent="-342900" algn="l">
              <a:lnSpc>
                <a:spcPct val="150000"/>
              </a:lnSpc>
              <a:buFont typeface="Arial" panose="020B0604020202020204" pitchFamily="34" charset="0"/>
              <a:buChar char="•"/>
            </a:pPr>
            <a:r>
              <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Backend Testing: (GET shelf_data API)</a:t>
            </a: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pPr indent="457200" algn="l">
              <a:lnSpc>
                <a:spcPct val="150000"/>
              </a:lnSpc>
              <a:buFont typeface="Arial" panose="020B0604020202020204" pitchFamily="34" charset="0"/>
              <a:buNone/>
            </a:pP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pic>
        <p:nvPicPr>
          <p:cNvPr id="4" name="Picture 1"/>
          <p:cNvPicPr>
            <a:picLocks noChangeAspect="1"/>
          </p:cNvPicPr>
          <p:nvPr/>
        </p:nvPicPr>
        <p:blipFill>
          <a:blip r:embed="rId1"/>
          <a:stretch>
            <a:fillRect/>
          </a:stretch>
        </p:blipFill>
        <p:spPr>
          <a:xfrm>
            <a:off x="1462405" y="2021840"/>
            <a:ext cx="8401685" cy="4667250"/>
          </a:xfrm>
          <a:prstGeom prst="rect">
            <a:avLst/>
          </a:prstGeom>
          <a:noFill/>
          <a:ln>
            <a:noFill/>
          </a:ln>
        </p:spPr>
      </p:pic>
      <p:pic>
        <p:nvPicPr>
          <p:cNvPr id="5" name="Picture 2"/>
          <p:cNvPicPr>
            <a:picLocks noChangeAspect="1"/>
          </p:cNvPicPr>
          <p:nvPr/>
        </p:nvPicPr>
        <p:blipFill>
          <a:blip r:embed="rId2"/>
          <a:stretch>
            <a:fillRect/>
          </a:stretch>
        </p:blipFill>
        <p:spPr>
          <a:xfrm>
            <a:off x="1462405" y="2021840"/>
            <a:ext cx="8401685" cy="474091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稻壳儿春秋广告/盗版必究        原创来源：http://chn.docer.com/works?userid=199329941#!/work_time"/>
          <p:cNvSpPr/>
          <p:nvPr/>
        </p:nvSpPr>
        <p:spPr>
          <a:xfrm>
            <a:off x="75056" y="1"/>
            <a:ext cx="1387398" cy="693699"/>
          </a:xfrm>
          <a:custGeom>
            <a:avLst/>
            <a:gdLst>
              <a:gd name="connsiteX0" fmla="*/ 0 w 1387398"/>
              <a:gd name="connsiteY0" fmla="*/ 0 h 693699"/>
              <a:gd name="connsiteX1" fmla="*/ 1387398 w 1387398"/>
              <a:gd name="connsiteY1" fmla="*/ 0 h 693699"/>
              <a:gd name="connsiteX2" fmla="*/ 1334326 w 1387398"/>
              <a:gd name="connsiteY2" fmla="*/ 128128 h 693699"/>
              <a:gd name="connsiteX3" fmla="*/ 821827 w 1387398"/>
              <a:gd name="connsiteY3" fmla="*/ 640627 h 693699"/>
              <a:gd name="connsiteX4" fmla="*/ 565571 w 1387398"/>
              <a:gd name="connsiteY4" fmla="*/ 640627 h 693699"/>
              <a:gd name="connsiteX5" fmla="*/ 53072 w 1387398"/>
              <a:gd name="connsiteY5" fmla="*/ 128128 h 693699"/>
              <a:gd name="connsiteX6" fmla="*/ 0 w 1387398"/>
              <a:gd name="connsiteY6" fmla="*/ 0 h 69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398" h="693699">
                <a:moveTo>
                  <a:pt x="0" y="0"/>
                </a:moveTo>
                <a:lnTo>
                  <a:pt x="1387398" y="0"/>
                </a:lnTo>
                <a:cubicBezTo>
                  <a:pt x="1387398" y="46373"/>
                  <a:pt x="1369708" y="92747"/>
                  <a:pt x="1334326" y="128128"/>
                </a:cubicBezTo>
                <a:lnTo>
                  <a:pt x="821827" y="640627"/>
                </a:lnTo>
                <a:cubicBezTo>
                  <a:pt x="751064" y="711390"/>
                  <a:pt x="636334" y="711390"/>
                  <a:pt x="565571" y="640627"/>
                </a:cubicBezTo>
                <a:lnTo>
                  <a:pt x="53072" y="128128"/>
                </a:lnTo>
                <a:cubicBezTo>
                  <a:pt x="17691" y="92747"/>
                  <a:pt x="0" y="46373"/>
                  <a:pt x="0" y="0"/>
                </a:cubicBezTo>
                <a:close/>
              </a:path>
            </a:pathLst>
          </a:cu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a:off x="973258" y="0"/>
            <a:ext cx="838222" cy="419110"/>
          </a:xfrm>
          <a:custGeom>
            <a:avLst/>
            <a:gdLst>
              <a:gd name="connsiteX0" fmla="*/ 0 w 838222"/>
              <a:gd name="connsiteY0" fmla="*/ 0 h 419110"/>
              <a:gd name="connsiteX1" fmla="*/ 838222 w 838222"/>
              <a:gd name="connsiteY1" fmla="*/ 0 h 419110"/>
              <a:gd name="connsiteX2" fmla="*/ 806157 w 838222"/>
              <a:gd name="connsiteY2" fmla="*/ 77411 h 419110"/>
              <a:gd name="connsiteX3" fmla="*/ 496522 w 838222"/>
              <a:gd name="connsiteY3" fmla="*/ 387046 h 419110"/>
              <a:gd name="connsiteX4" fmla="*/ 341700 w 838222"/>
              <a:gd name="connsiteY4" fmla="*/ 387046 h 419110"/>
              <a:gd name="connsiteX5" fmla="*/ 32065 w 838222"/>
              <a:gd name="connsiteY5" fmla="*/ 77411 h 419110"/>
              <a:gd name="connsiteX6" fmla="*/ 0 w 838222"/>
              <a:gd name="connsiteY6" fmla="*/ 0 h 4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22" h="419110">
                <a:moveTo>
                  <a:pt x="0" y="0"/>
                </a:moveTo>
                <a:lnTo>
                  <a:pt x="838222" y="0"/>
                </a:lnTo>
                <a:cubicBezTo>
                  <a:pt x="838222" y="28017"/>
                  <a:pt x="827534" y="56035"/>
                  <a:pt x="806157" y="77411"/>
                </a:cubicBezTo>
                <a:lnTo>
                  <a:pt x="496522" y="387046"/>
                </a:lnTo>
                <a:cubicBezTo>
                  <a:pt x="453769" y="429799"/>
                  <a:pt x="384453" y="429799"/>
                  <a:pt x="341700" y="387046"/>
                </a:cubicBezTo>
                <a:lnTo>
                  <a:pt x="32065" y="77411"/>
                </a:lnTo>
                <a:cubicBezTo>
                  <a:pt x="10689" y="56035"/>
                  <a:pt x="0" y="28017"/>
                  <a:pt x="0" y="0"/>
                </a:cubicBezTo>
                <a:close/>
              </a:path>
            </a:pathLst>
          </a:cu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1" name="稻壳儿春秋广告/盗版必究        原创来源：http://chn.docer.com/works?userid=199329941#!/work_time"/>
          <p:cNvSpPr/>
          <p:nvPr/>
        </p:nvSpPr>
        <p:spPr>
          <a:xfrm>
            <a:off x="10606842" y="6001428"/>
            <a:ext cx="1585158" cy="856572"/>
          </a:xfrm>
          <a:custGeom>
            <a:avLst/>
            <a:gdLst>
              <a:gd name="connsiteX0" fmla="*/ 982227 w 1585158"/>
              <a:gd name="connsiteY0" fmla="*/ 1 h 856572"/>
              <a:gd name="connsiteX1" fmla="*/ 1196736 w 1585158"/>
              <a:gd name="connsiteY1" fmla="*/ 88853 h 856572"/>
              <a:gd name="connsiteX2" fmla="*/ 1585158 w 1585158"/>
              <a:gd name="connsiteY2" fmla="*/ 477276 h 856572"/>
              <a:gd name="connsiteX3" fmla="*/ 1585158 w 1585158"/>
              <a:gd name="connsiteY3" fmla="*/ 856572 h 856572"/>
              <a:gd name="connsiteX4" fmla="*/ 0 w 1585158"/>
              <a:gd name="connsiteY4" fmla="*/ 856572 h 856572"/>
              <a:gd name="connsiteX5" fmla="*/ 767718 w 1585158"/>
              <a:gd name="connsiteY5" fmla="*/ 88853 h 856572"/>
              <a:gd name="connsiteX6" fmla="*/ 982227 w 1585158"/>
              <a:gd name="connsiteY6" fmla="*/ 1 h 85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158" h="856572">
                <a:moveTo>
                  <a:pt x="982227" y="1"/>
                </a:moveTo>
                <a:cubicBezTo>
                  <a:pt x="1059864" y="0"/>
                  <a:pt x="1137501" y="29618"/>
                  <a:pt x="1196736" y="88853"/>
                </a:cubicBezTo>
                <a:lnTo>
                  <a:pt x="1585158" y="477276"/>
                </a:lnTo>
                <a:lnTo>
                  <a:pt x="1585158" y="856572"/>
                </a:lnTo>
                <a:lnTo>
                  <a:pt x="0" y="856572"/>
                </a:lnTo>
                <a:lnTo>
                  <a:pt x="767718" y="88853"/>
                </a:lnTo>
                <a:cubicBezTo>
                  <a:pt x="826953" y="29618"/>
                  <a:pt x="904590" y="0"/>
                  <a:pt x="982227" y="1"/>
                </a:cubicBezTo>
                <a:close/>
              </a:path>
            </a:pathLst>
          </a:cu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5" name="稻壳儿春秋广告/盗版必究        原创来源：http://chn.docer.com/works?userid=199329941#!/work_time"/>
          <p:cNvSpPr/>
          <p:nvPr/>
        </p:nvSpPr>
        <p:spPr>
          <a:xfrm>
            <a:off x="10848444" y="6419271"/>
            <a:ext cx="1101953" cy="438729"/>
          </a:xfrm>
          <a:custGeom>
            <a:avLst/>
            <a:gdLst>
              <a:gd name="connsiteX0" fmla="*/ 550977 w 1101953"/>
              <a:gd name="connsiteY0" fmla="*/ 0 h 438729"/>
              <a:gd name="connsiteX1" fmla="*/ 742595 w 1101953"/>
              <a:gd name="connsiteY1" fmla="*/ 79371 h 438729"/>
              <a:gd name="connsiteX2" fmla="*/ 1101953 w 1101953"/>
              <a:gd name="connsiteY2" fmla="*/ 438729 h 438729"/>
              <a:gd name="connsiteX3" fmla="*/ 0 w 1101953"/>
              <a:gd name="connsiteY3" fmla="*/ 438729 h 438729"/>
              <a:gd name="connsiteX4" fmla="*/ 359358 w 1101953"/>
              <a:gd name="connsiteY4" fmla="*/ 79371 h 438729"/>
              <a:gd name="connsiteX5" fmla="*/ 550977 w 1101953"/>
              <a:gd name="connsiteY5" fmla="*/ 0 h 43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53" h="438729">
                <a:moveTo>
                  <a:pt x="550977" y="0"/>
                </a:moveTo>
                <a:cubicBezTo>
                  <a:pt x="620329" y="0"/>
                  <a:pt x="689681" y="26457"/>
                  <a:pt x="742595" y="79371"/>
                </a:cubicBezTo>
                <a:lnTo>
                  <a:pt x="1101953" y="438729"/>
                </a:lnTo>
                <a:lnTo>
                  <a:pt x="0" y="438729"/>
                </a:lnTo>
                <a:lnTo>
                  <a:pt x="359358" y="79371"/>
                </a:lnTo>
                <a:cubicBezTo>
                  <a:pt x="412272" y="26457"/>
                  <a:pt x="481624" y="0"/>
                  <a:pt x="550977" y="0"/>
                </a:cubicBez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5" name="稻壳儿春秋广告/盗版必究        原创来源：http://chn.docer.com/works?userid=199329941#!/work_time"/>
          <p:cNvSpPr txBox="1"/>
          <p:nvPr/>
        </p:nvSpPr>
        <p:spPr>
          <a:xfrm>
            <a:off x="1583055" y="392430"/>
            <a:ext cx="8392160" cy="706755"/>
          </a:xfrm>
          <a:prstGeom prst="rect">
            <a:avLst/>
          </a:prstGeom>
          <a:noFill/>
        </p:spPr>
        <p:txBody>
          <a:bodyPr wrap="square" rtlCol="0">
            <a:spAutoFit/>
          </a:bodyPr>
          <a:lstStyle/>
          <a:p>
            <a:pPr algn="ctr"/>
            <a:r>
              <a:rPr lang="en-US" altLang="zh-CN" sz="4000" b="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Technical Results</a:t>
            </a:r>
            <a:endParaRPr lang="en-US" altLang="zh-CN" sz="4000" b="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6" name="稻壳儿春秋广告/盗版必究        原创来源：http://chn.docer.com/works?userid=199329941#!/work_time"/>
          <p:cNvSpPr txBox="1"/>
          <p:nvPr/>
        </p:nvSpPr>
        <p:spPr>
          <a:xfrm>
            <a:off x="695325" y="942975"/>
            <a:ext cx="10050780" cy="5057775"/>
          </a:xfrm>
          <a:prstGeom prst="rect">
            <a:avLst/>
          </a:prstGeom>
          <a:noFill/>
        </p:spPr>
        <p:txBody>
          <a:bodyPr wrap="square" rtlCol="0">
            <a:noAutofit/>
          </a:bodyPr>
          <a:lstStyle/>
          <a:p>
            <a:pPr marL="342900" indent="-342900" algn="l">
              <a:lnSpc>
                <a:spcPct val="150000"/>
              </a:lnSpc>
              <a:buFont typeface="Arial" panose="020B0604020202020204" pitchFamily="34" charset="0"/>
              <a:buChar char="•"/>
            </a:pP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0" name="稻壳儿春秋广告/盗版必究        原创来源：http://chn.docer.com/works?userid=199329941#!/work_time"/>
          <p:cNvSpPr/>
          <p:nvPr/>
        </p:nvSpPr>
        <p:spPr bwMode="auto">
          <a:xfrm>
            <a:off x="9359503" y="2021617"/>
            <a:ext cx="504589" cy="371111"/>
          </a:xfrm>
          <a:custGeom>
            <a:avLst/>
            <a:gdLst>
              <a:gd name="T0" fmla="*/ 0 w 499"/>
              <a:gd name="T1" fmla="*/ 0 h 367"/>
              <a:gd name="T2" fmla="*/ 252 w 499"/>
              <a:gd name="T3" fmla="*/ 156 h 367"/>
              <a:gd name="T4" fmla="*/ 499 w 499"/>
              <a:gd name="T5" fmla="*/ 0 h 367"/>
              <a:gd name="T6" fmla="*/ 252 w 499"/>
              <a:gd name="T7" fmla="*/ 367 h 367"/>
              <a:gd name="T8" fmla="*/ 0 w 499"/>
              <a:gd name="T9" fmla="*/ 0 h 367"/>
            </a:gdLst>
            <a:ahLst/>
            <a:cxnLst>
              <a:cxn ang="0">
                <a:pos x="T0" y="T1"/>
              </a:cxn>
              <a:cxn ang="0">
                <a:pos x="T2" y="T3"/>
              </a:cxn>
              <a:cxn ang="0">
                <a:pos x="T4" y="T5"/>
              </a:cxn>
              <a:cxn ang="0">
                <a:pos x="T6" y="T7"/>
              </a:cxn>
              <a:cxn ang="0">
                <a:pos x="T8" y="T9"/>
              </a:cxn>
            </a:cxnLst>
            <a:rect l="0" t="0" r="r" b="b"/>
            <a:pathLst>
              <a:path w="499" h="367">
                <a:moveTo>
                  <a:pt x="0" y="0"/>
                </a:moveTo>
                <a:lnTo>
                  <a:pt x="252" y="156"/>
                </a:lnTo>
                <a:lnTo>
                  <a:pt x="499" y="0"/>
                </a:lnTo>
                <a:lnTo>
                  <a:pt x="252" y="3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27" name="稻壳儿春秋广告/盗版必究        原创来源：http://chn.docer.com/works?userid=199329941#!/work_time"/>
          <p:cNvSpPr/>
          <p:nvPr/>
        </p:nvSpPr>
        <p:spPr bwMode="auto">
          <a:xfrm>
            <a:off x="5843707" y="3783128"/>
            <a:ext cx="504589" cy="371111"/>
          </a:xfrm>
          <a:custGeom>
            <a:avLst/>
            <a:gdLst>
              <a:gd name="T0" fmla="*/ 0 w 499"/>
              <a:gd name="T1" fmla="*/ 0 h 367"/>
              <a:gd name="T2" fmla="*/ 252 w 499"/>
              <a:gd name="T3" fmla="*/ 150 h 367"/>
              <a:gd name="T4" fmla="*/ 499 w 499"/>
              <a:gd name="T5" fmla="*/ 0 h 367"/>
              <a:gd name="T6" fmla="*/ 252 w 499"/>
              <a:gd name="T7" fmla="*/ 367 h 367"/>
              <a:gd name="T8" fmla="*/ 0 w 499"/>
              <a:gd name="T9" fmla="*/ 0 h 367"/>
            </a:gdLst>
            <a:ahLst/>
            <a:cxnLst>
              <a:cxn ang="0">
                <a:pos x="T0" y="T1"/>
              </a:cxn>
              <a:cxn ang="0">
                <a:pos x="T2" y="T3"/>
              </a:cxn>
              <a:cxn ang="0">
                <a:pos x="T4" y="T5"/>
              </a:cxn>
              <a:cxn ang="0">
                <a:pos x="T6" y="T7"/>
              </a:cxn>
              <a:cxn ang="0">
                <a:pos x="T8" y="T9"/>
              </a:cxn>
            </a:cxnLst>
            <a:rect l="0" t="0" r="r" b="b"/>
            <a:pathLst>
              <a:path w="499" h="367">
                <a:moveTo>
                  <a:pt x="0" y="0"/>
                </a:moveTo>
                <a:lnTo>
                  <a:pt x="252" y="150"/>
                </a:lnTo>
                <a:lnTo>
                  <a:pt x="499" y="0"/>
                </a:lnTo>
                <a:lnTo>
                  <a:pt x="252" y="3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28" name="稻壳儿春秋广告/盗版必究        原创来源：http://chn.docer.com/works?userid=199329941#!/work_time"/>
          <p:cNvSpPr/>
          <p:nvPr/>
        </p:nvSpPr>
        <p:spPr bwMode="auto">
          <a:xfrm>
            <a:off x="5843707" y="3484823"/>
            <a:ext cx="504589" cy="371111"/>
          </a:xfrm>
          <a:custGeom>
            <a:avLst/>
            <a:gdLst>
              <a:gd name="T0" fmla="*/ 0 w 499"/>
              <a:gd name="T1" fmla="*/ 0 h 367"/>
              <a:gd name="T2" fmla="*/ 252 w 499"/>
              <a:gd name="T3" fmla="*/ 156 h 367"/>
              <a:gd name="T4" fmla="*/ 499 w 499"/>
              <a:gd name="T5" fmla="*/ 0 h 367"/>
              <a:gd name="T6" fmla="*/ 252 w 499"/>
              <a:gd name="T7" fmla="*/ 367 h 367"/>
              <a:gd name="T8" fmla="*/ 0 w 499"/>
              <a:gd name="T9" fmla="*/ 0 h 367"/>
            </a:gdLst>
            <a:ahLst/>
            <a:cxnLst>
              <a:cxn ang="0">
                <a:pos x="T0" y="T1"/>
              </a:cxn>
              <a:cxn ang="0">
                <a:pos x="T2" y="T3"/>
              </a:cxn>
              <a:cxn ang="0">
                <a:pos x="T4" y="T5"/>
              </a:cxn>
              <a:cxn ang="0">
                <a:pos x="T6" y="T7"/>
              </a:cxn>
              <a:cxn ang="0">
                <a:pos x="T8" y="T9"/>
              </a:cxn>
            </a:cxnLst>
            <a:rect l="0" t="0" r="r" b="b"/>
            <a:pathLst>
              <a:path w="499" h="367">
                <a:moveTo>
                  <a:pt x="0" y="0"/>
                </a:moveTo>
                <a:lnTo>
                  <a:pt x="252" y="156"/>
                </a:lnTo>
                <a:lnTo>
                  <a:pt x="499" y="0"/>
                </a:lnTo>
                <a:lnTo>
                  <a:pt x="252" y="3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2" name="稻壳儿春秋广告/盗版必究        原创来源：http://chn.docer.com/works?userid=199329941#!/work_time"/>
          <p:cNvSpPr txBox="1"/>
          <p:nvPr/>
        </p:nvSpPr>
        <p:spPr>
          <a:xfrm>
            <a:off x="822325" y="1069975"/>
            <a:ext cx="10050780" cy="5057775"/>
          </a:xfrm>
          <a:prstGeom prst="rect">
            <a:avLst/>
          </a:prstGeom>
          <a:noFill/>
        </p:spPr>
        <p:txBody>
          <a:bodyPr wrap="square" rtlCol="0">
            <a:noAutofit/>
          </a:bodyPr>
          <a:p>
            <a:pPr marL="342900" indent="-342900" algn="l">
              <a:lnSpc>
                <a:spcPct val="150000"/>
              </a:lnSpc>
              <a:buFont typeface="Arial" panose="020B0604020202020204" pitchFamily="34" charset="0"/>
              <a:buChar char="•"/>
            </a:pPr>
            <a:r>
              <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Backend Testing: (PUT shelf_item API)</a:t>
            </a: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pPr indent="457200" algn="l">
              <a:lnSpc>
                <a:spcPct val="150000"/>
              </a:lnSpc>
              <a:buFont typeface="Arial" panose="020B0604020202020204" pitchFamily="34" charset="0"/>
              <a:buNone/>
            </a:pP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pic>
        <p:nvPicPr>
          <p:cNvPr id="3" name="Picture 3"/>
          <p:cNvPicPr>
            <a:picLocks noChangeAspect="1"/>
          </p:cNvPicPr>
          <p:nvPr/>
        </p:nvPicPr>
        <p:blipFill>
          <a:blip r:embed="rId1"/>
          <a:stretch>
            <a:fillRect/>
          </a:stretch>
        </p:blipFill>
        <p:spPr>
          <a:xfrm>
            <a:off x="1811655" y="2021840"/>
            <a:ext cx="8009890" cy="234505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稻壳儿春秋广告/盗版必究        原创来源：http://chn.docer.com/works?userid=199329941#!/work_time"/>
          <p:cNvSpPr/>
          <p:nvPr/>
        </p:nvSpPr>
        <p:spPr>
          <a:xfrm>
            <a:off x="75056" y="1"/>
            <a:ext cx="1387398" cy="693699"/>
          </a:xfrm>
          <a:custGeom>
            <a:avLst/>
            <a:gdLst>
              <a:gd name="connsiteX0" fmla="*/ 0 w 1387398"/>
              <a:gd name="connsiteY0" fmla="*/ 0 h 693699"/>
              <a:gd name="connsiteX1" fmla="*/ 1387398 w 1387398"/>
              <a:gd name="connsiteY1" fmla="*/ 0 h 693699"/>
              <a:gd name="connsiteX2" fmla="*/ 1334326 w 1387398"/>
              <a:gd name="connsiteY2" fmla="*/ 128128 h 693699"/>
              <a:gd name="connsiteX3" fmla="*/ 821827 w 1387398"/>
              <a:gd name="connsiteY3" fmla="*/ 640627 h 693699"/>
              <a:gd name="connsiteX4" fmla="*/ 565571 w 1387398"/>
              <a:gd name="connsiteY4" fmla="*/ 640627 h 693699"/>
              <a:gd name="connsiteX5" fmla="*/ 53072 w 1387398"/>
              <a:gd name="connsiteY5" fmla="*/ 128128 h 693699"/>
              <a:gd name="connsiteX6" fmla="*/ 0 w 1387398"/>
              <a:gd name="connsiteY6" fmla="*/ 0 h 69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398" h="693699">
                <a:moveTo>
                  <a:pt x="0" y="0"/>
                </a:moveTo>
                <a:lnTo>
                  <a:pt x="1387398" y="0"/>
                </a:lnTo>
                <a:cubicBezTo>
                  <a:pt x="1387398" y="46373"/>
                  <a:pt x="1369708" y="92747"/>
                  <a:pt x="1334326" y="128128"/>
                </a:cubicBezTo>
                <a:lnTo>
                  <a:pt x="821827" y="640627"/>
                </a:lnTo>
                <a:cubicBezTo>
                  <a:pt x="751064" y="711390"/>
                  <a:pt x="636334" y="711390"/>
                  <a:pt x="565571" y="640627"/>
                </a:cubicBezTo>
                <a:lnTo>
                  <a:pt x="53072" y="128128"/>
                </a:lnTo>
                <a:cubicBezTo>
                  <a:pt x="17691" y="92747"/>
                  <a:pt x="0" y="46373"/>
                  <a:pt x="0" y="0"/>
                </a:cubicBezTo>
                <a:close/>
              </a:path>
            </a:pathLst>
          </a:cu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a:off x="973258" y="0"/>
            <a:ext cx="838222" cy="419110"/>
          </a:xfrm>
          <a:custGeom>
            <a:avLst/>
            <a:gdLst>
              <a:gd name="connsiteX0" fmla="*/ 0 w 838222"/>
              <a:gd name="connsiteY0" fmla="*/ 0 h 419110"/>
              <a:gd name="connsiteX1" fmla="*/ 838222 w 838222"/>
              <a:gd name="connsiteY1" fmla="*/ 0 h 419110"/>
              <a:gd name="connsiteX2" fmla="*/ 806157 w 838222"/>
              <a:gd name="connsiteY2" fmla="*/ 77411 h 419110"/>
              <a:gd name="connsiteX3" fmla="*/ 496522 w 838222"/>
              <a:gd name="connsiteY3" fmla="*/ 387046 h 419110"/>
              <a:gd name="connsiteX4" fmla="*/ 341700 w 838222"/>
              <a:gd name="connsiteY4" fmla="*/ 387046 h 419110"/>
              <a:gd name="connsiteX5" fmla="*/ 32065 w 838222"/>
              <a:gd name="connsiteY5" fmla="*/ 77411 h 419110"/>
              <a:gd name="connsiteX6" fmla="*/ 0 w 838222"/>
              <a:gd name="connsiteY6" fmla="*/ 0 h 4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22" h="419110">
                <a:moveTo>
                  <a:pt x="0" y="0"/>
                </a:moveTo>
                <a:lnTo>
                  <a:pt x="838222" y="0"/>
                </a:lnTo>
                <a:cubicBezTo>
                  <a:pt x="838222" y="28017"/>
                  <a:pt x="827534" y="56035"/>
                  <a:pt x="806157" y="77411"/>
                </a:cubicBezTo>
                <a:lnTo>
                  <a:pt x="496522" y="387046"/>
                </a:lnTo>
                <a:cubicBezTo>
                  <a:pt x="453769" y="429799"/>
                  <a:pt x="384453" y="429799"/>
                  <a:pt x="341700" y="387046"/>
                </a:cubicBezTo>
                <a:lnTo>
                  <a:pt x="32065" y="77411"/>
                </a:lnTo>
                <a:cubicBezTo>
                  <a:pt x="10689" y="56035"/>
                  <a:pt x="0" y="28017"/>
                  <a:pt x="0" y="0"/>
                </a:cubicBezTo>
                <a:close/>
              </a:path>
            </a:pathLst>
          </a:cu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1" name="稻壳儿春秋广告/盗版必究        原创来源：http://chn.docer.com/works?userid=199329941#!/work_time"/>
          <p:cNvSpPr/>
          <p:nvPr/>
        </p:nvSpPr>
        <p:spPr>
          <a:xfrm>
            <a:off x="10606842" y="6001428"/>
            <a:ext cx="1585158" cy="856572"/>
          </a:xfrm>
          <a:custGeom>
            <a:avLst/>
            <a:gdLst>
              <a:gd name="connsiteX0" fmla="*/ 982227 w 1585158"/>
              <a:gd name="connsiteY0" fmla="*/ 1 h 856572"/>
              <a:gd name="connsiteX1" fmla="*/ 1196736 w 1585158"/>
              <a:gd name="connsiteY1" fmla="*/ 88853 h 856572"/>
              <a:gd name="connsiteX2" fmla="*/ 1585158 w 1585158"/>
              <a:gd name="connsiteY2" fmla="*/ 477276 h 856572"/>
              <a:gd name="connsiteX3" fmla="*/ 1585158 w 1585158"/>
              <a:gd name="connsiteY3" fmla="*/ 856572 h 856572"/>
              <a:gd name="connsiteX4" fmla="*/ 0 w 1585158"/>
              <a:gd name="connsiteY4" fmla="*/ 856572 h 856572"/>
              <a:gd name="connsiteX5" fmla="*/ 767718 w 1585158"/>
              <a:gd name="connsiteY5" fmla="*/ 88853 h 856572"/>
              <a:gd name="connsiteX6" fmla="*/ 982227 w 1585158"/>
              <a:gd name="connsiteY6" fmla="*/ 1 h 85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158" h="856572">
                <a:moveTo>
                  <a:pt x="982227" y="1"/>
                </a:moveTo>
                <a:cubicBezTo>
                  <a:pt x="1059864" y="0"/>
                  <a:pt x="1137501" y="29618"/>
                  <a:pt x="1196736" y="88853"/>
                </a:cubicBezTo>
                <a:lnTo>
                  <a:pt x="1585158" y="477276"/>
                </a:lnTo>
                <a:lnTo>
                  <a:pt x="1585158" y="856572"/>
                </a:lnTo>
                <a:lnTo>
                  <a:pt x="0" y="856572"/>
                </a:lnTo>
                <a:lnTo>
                  <a:pt x="767718" y="88853"/>
                </a:lnTo>
                <a:cubicBezTo>
                  <a:pt x="826953" y="29618"/>
                  <a:pt x="904590" y="0"/>
                  <a:pt x="982227" y="1"/>
                </a:cubicBezTo>
                <a:close/>
              </a:path>
            </a:pathLst>
          </a:cu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5" name="稻壳儿春秋广告/盗版必究        原创来源：http://chn.docer.com/works?userid=199329941#!/work_time"/>
          <p:cNvSpPr/>
          <p:nvPr/>
        </p:nvSpPr>
        <p:spPr>
          <a:xfrm>
            <a:off x="10848444" y="6419271"/>
            <a:ext cx="1101953" cy="438729"/>
          </a:xfrm>
          <a:custGeom>
            <a:avLst/>
            <a:gdLst>
              <a:gd name="connsiteX0" fmla="*/ 550977 w 1101953"/>
              <a:gd name="connsiteY0" fmla="*/ 0 h 438729"/>
              <a:gd name="connsiteX1" fmla="*/ 742595 w 1101953"/>
              <a:gd name="connsiteY1" fmla="*/ 79371 h 438729"/>
              <a:gd name="connsiteX2" fmla="*/ 1101953 w 1101953"/>
              <a:gd name="connsiteY2" fmla="*/ 438729 h 438729"/>
              <a:gd name="connsiteX3" fmla="*/ 0 w 1101953"/>
              <a:gd name="connsiteY3" fmla="*/ 438729 h 438729"/>
              <a:gd name="connsiteX4" fmla="*/ 359358 w 1101953"/>
              <a:gd name="connsiteY4" fmla="*/ 79371 h 438729"/>
              <a:gd name="connsiteX5" fmla="*/ 550977 w 1101953"/>
              <a:gd name="connsiteY5" fmla="*/ 0 h 43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53" h="438729">
                <a:moveTo>
                  <a:pt x="550977" y="0"/>
                </a:moveTo>
                <a:cubicBezTo>
                  <a:pt x="620329" y="0"/>
                  <a:pt x="689681" y="26457"/>
                  <a:pt x="742595" y="79371"/>
                </a:cubicBezTo>
                <a:lnTo>
                  <a:pt x="1101953" y="438729"/>
                </a:lnTo>
                <a:lnTo>
                  <a:pt x="0" y="438729"/>
                </a:lnTo>
                <a:lnTo>
                  <a:pt x="359358" y="79371"/>
                </a:lnTo>
                <a:cubicBezTo>
                  <a:pt x="412272" y="26457"/>
                  <a:pt x="481624" y="0"/>
                  <a:pt x="550977" y="0"/>
                </a:cubicBez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5" name="稻壳儿春秋广告/盗版必究        原创来源：http://chn.docer.com/works?userid=199329941#!/work_time"/>
          <p:cNvSpPr txBox="1"/>
          <p:nvPr/>
        </p:nvSpPr>
        <p:spPr>
          <a:xfrm>
            <a:off x="1583055" y="392430"/>
            <a:ext cx="8392160" cy="706755"/>
          </a:xfrm>
          <a:prstGeom prst="rect">
            <a:avLst/>
          </a:prstGeom>
          <a:noFill/>
        </p:spPr>
        <p:txBody>
          <a:bodyPr wrap="square" rtlCol="0">
            <a:spAutoFit/>
          </a:bodyPr>
          <a:lstStyle/>
          <a:p>
            <a:pPr algn="ctr"/>
            <a:r>
              <a:rPr lang="en-US" altLang="zh-CN" sz="4000" b="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Technical Results</a:t>
            </a:r>
            <a:endParaRPr lang="en-US" altLang="zh-CN" sz="4000" b="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6" name="稻壳儿春秋广告/盗版必究        原创来源：http://chn.docer.com/works?userid=199329941#!/work_time"/>
          <p:cNvSpPr txBox="1"/>
          <p:nvPr/>
        </p:nvSpPr>
        <p:spPr>
          <a:xfrm>
            <a:off x="695325" y="942975"/>
            <a:ext cx="10050780" cy="5057775"/>
          </a:xfrm>
          <a:prstGeom prst="rect">
            <a:avLst/>
          </a:prstGeom>
          <a:noFill/>
        </p:spPr>
        <p:txBody>
          <a:bodyPr wrap="square" rtlCol="0">
            <a:noAutofit/>
          </a:bodyPr>
          <a:lstStyle/>
          <a:p>
            <a:pPr marL="342900" indent="-342900" algn="l">
              <a:lnSpc>
                <a:spcPct val="150000"/>
              </a:lnSpc>
              <a:buFont typeface="Arial" panose="020B0604020202020204" pitchFamily="34" charset="0"/>
              <a:buChar char="•"/>
            </a:pP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0" name="稻壳儿春秋广告/盗版必究        原创来源：http://chn.docer.com/works?userid=199329941#!/work_time"/>
          <p:cNvSpPr/>
          <p:nvPr/>
        </p:nvSpPr>
        <p:spPr bwMode="auto">
          <a:xfrm>
            <a:off x="9359503" y="2021617"/>
            <a:ext cx="504589" cy="371111"/>
          </a:xfrm>
          <a:custGeom>
            <a:avLst/>
            <a:gdLst>
              <a:gd name="T0" fmla="*/ 0 w 499"/>
              <a:gd name="T1" fmla="*/ 0 h 367"/>
              <a:gd name="T2" fmla="*/ 252 w 499"/>
              <a:gd name="T3" fmla="*/ 156 h 367"/>
              <a:gd name="T4" fmla="*/ 499 w 499"/>
              <a:gd name="T5" fmla="*/ 0 h 367"/>
              <a:gd name="T6" fmla="*/ 252 w 499"/>
              <a:gd name="T7" fmla="*/ 367 h 367"/>
              <a:gd name="T8" fmla="*/ 0 w 499"/>
              <a:gd name="T9" fmla="*/ 0 h 367"/>
            </a:gdLst>
            <a:ahLst/>
            <a:cxnLst>
              <a:cxn ang="0">
                <a:pos x="T0" y="T1"/>
              </a:cxn>
              <a:cxn ang="0">
                <a:pos x="T2" y="T3"/>
              </a:cxn>
              <a:cxn ang="0">
                <a:pos x="T4" y="T5"/>
              </a:cxn>
              <a:cxn ang="0">
                <a:pos x="T6" y="T7"/>
              </a:cxn>
              <a:cxn ang="0">
                <a:pos x="T8" y="T9"/>
              </a:cxn>
            </a:cxnLst>
            <a:rect l="0" t="0" r="r" b="b"/>
            <a:pathLst>
              <a:path w="499" h="367">
                <a:moveTo>
                  <a:pt x="0" y="0"/>
                </a:moveTo>
                <a:lnTo>
                  <a:pt x="252" y="156"/>
                </a:lnTo>
                <a:lnTo>
                  <a:pt x="499" y="0"/>
                </a:lnTo>
                <a:lnTo>
                  <a:pt x="252" y="3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27" name="稻壳儿春秋广告/盗版必究        原创来源：http://chn.docer.com/works?userid=199329941#!/work_time"/>
          <p:cNvSpPr/>
          <p:nvPr/>
        </p:nvSpPr>
        <p:spPr bwMode="auto">
          <a:xfrm>
            <a:off x="5843707" y="3783128"/>
            <a:ext cx="504589" cy="371111"/>
          </a:xfrm>
          <a:custGeom>
            <a:avLst/>
            <a:gdLst>
              <a:gd name="T0" fmla="*/ 0 w 499"/>
              <a:gd name="T1" fmla="*/ 0 h 367"/>
              <a:gd name="T2" fmla="*/ 252 w 499"/>
              <a:gd name="T3" fmla="*/ 150 h 367"/>
              <a:gd name="T4" fmla="*/ 499 w 499"/>
              <a:gd name="T5" fmla="*/ 0 h 367"/>
              <a:gd name="T6" fmla="*/ 252 w 499"/>
              <a:gd name="T7" fmla="*/ 367 h 367"/>
              <a:gd name="T8" fmla="*/ 0 w 499"/>
              <a:gd name="T9" fmla="*/ 0 h 367"/>
            </a:gdLst>
            <a:ahLst/>
            <a:cxnLst>
              <a:cxn ang="0">
                <a:pos x="T0" y="T1"/>
              </a:cxn>
              <a:cxn ang="0">
                <a:pos x="T2" y="T3"/>
              </a:cxn>
              <a:cxn ang="0">
                <a:pos x="T4" y="T5"/>
              </a:cxn>
              <a:cxn ang="0">
                <a:pos x="T6" y="T7"/>
              </a:cxn>
              <a:cxn ang="0">
                <a:pos x="T8" y="T9"/>
              </a:cxn>
            </a:cxnLst>
            <a:rect l="0" t="0" r="r" b="b"/>
            <a:pathLst>
              <a:path w="499" h="367">
                <a:moveTo>
                  <a:pt x="0" y="0"/>
                </a:moveTo>
                <a:lnTo>
                  <a:pt x="252" y="150"/>
                </a:lnTo>
                <a:lnTo>
                  <a:pt x="499" y="0"/>
                </a:lnTo>
                <a:lnTo>
                  <a:pt x="252" y="3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28" name="稻壳儿春秋广告/盗版必究        原创来源：http://chn.docer.com/works?userid=199329941#!/work_time"/>
          <p:cNvSpPr/>
          <p:nvPr/>
        </p:nvSpPr>
        <p:spPr bwMode="auto">
          <a:xfrm>
            <a:off x="5843707" y="3484823"/>
            <a:ext cx="504589" cy="371111"/>
          </a:xfrm>
          <a:custGeom>
            <a:avLst/>
            <a:gdLst>
              <a:gd name="T0" fmla="*/ 0 w 499"/>
              <a:gd name="T1" fmla="*/ 0 h 367"/>
              <a:gd name="T2" fmla="*/ 252 w 499"/>
              <a:gd name="T3" fmla="*/ 156 h 367"/>
              <a:gd name="T4" fmla="*/ 499 w 499"/>
              <a:gd name="T5" fmla="*/ 0 h 367"/>
              <a:gd name="T6" fmla="*/ 252 w 499"/>
              <a:gd name="T7" fmla="*/ 367 h 367"/>
              <a:gd name="T8" fmla="*/ 0 w 499"/>
              <a:gd name="T9" fmla="*/ 0 h 367"/>
            </a:gdLst>
            <a:ahLst/>
            <a:cxnLst>
              <a:cxn ang="0">
                <a:pos x="T0" y="T1"/>
              </a:cxn>
              <a:cxn ang="0">
                <a:pos x="T2" y="T3"/>
              </a:cxn>
              <a:cxn ang="0">
                <a:pos x="T4" y="T5"/>
              </a:cxn>
              <a:cxn ang="0">
                <a:pos x="T6" y="T7"/>
              </a:cxn>
              <a:cxn ang="0">
                <a:pos x="T8" y="T9"/>
              </a:cxn>
            </a:cxnLst>
            <a:rect l="0" t="0" r="r" b="b"/>
            <a:pathLst>
              <a:path w="499" h="367">
                <a:moveTo>
                  <a:pt x="0" y="0"/>
                </a:moveTo>
                <a:lnTo>
                  <a:pt x="252" y="156"/>
                </a:lnTo>
                <a:lnTo>
                  <a:pt x="499" y="0"/>
                </a:lnTo>
                <a:lnTo>
                  <a:pt x="252" y="3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2" name="稻壳儿春秋广告/盗版必究        原创来源：http://chn.docer.com/works?userid=199329941#!/work_time"/>
          <p:cNvSpPr txBox="1"/>
          <p:nvPr/>
        </p:nvSpPr>
        <p:spPr>
          <a:xfrm>
            <a:off x="822325" y="1069975"/>
            <a:ext cx="10050780" cy="5057775"/>
          </a:xfrm>
          <a:prstGeom prst="rect">
            <a:avLst/>
          </a:prstGeom>
          <a:noFill/>
        </p:spPr>
        <p:txBody>
          <a:bodyPr wrap="square" rtlCol="0">
            <a:noAutofit/>
          </a:bodyPr>
          <a:p>
            <a:pPr marL="342900" indent="-342900" algn="l">
              <a:lnSpc>
                <a:spcPct val="150000"/>
              </a:lnSpc>
              <a:buFont typeface="Arial" panose="020B0604020202020204" pitchFamily="34" charset="0"/>
              <a:buChar char="•"/>
            </a:pPr>
            <a:r>
              <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Front end Testing: (Store View)</a:t>
            </a: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pPr indent="457200" algn="l">
              <a:lnSpc>
                <a:spcPct val="150000"/>
              </a:lnSpc>
              <a:buFont typeface="Arial" panose="020B0604020202020204" pitchFamily="34" charset="0"/>
              <a:buNone/>
            </a:pP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pic>
        <p:nvPicPr>
          <p:cNvPr id="5" name="Picture 4"/>
          <p:cNvPicPr>
            <a:picLocks noChangeAspect="1"/>
          </p:cNvPicPr>
          <p:nvPr/>
        </p:nvPicPr>
        <p:blipFill>
          <a:blip r:embed="rId1"/>
          <a:stretch>
            <a:fillRect/>
          </a:stretch>
        </p:blipFill>
        <p:spPr>
          <a:xfrm>
            <a:off x="973455" y="1852295"/>
            <a:ext cx="10087610" cy="39357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稻壳儿春秋广告/盗版必究        原创来源：http://chn.docer.com/works?userid=199329941#!/work_time"/>
          <p:cNvSpPr/>
          <p:nvPr/>
        </p:nvSpPr>
        <p:spPr>
          <a:xfrm>
            <a:off x="75056" y="1"/>
            <a:ext cx="1387398" cy="693699"/>
          </a:xfrm>
          <a:custGeom>
            <a:avLst/>
            <a:gdLst>
              <a:gd name="connsiteX0" fmla="*/ 0 w 1387398"/>
              <a:gd name="connsiteY0" fmla="*/ 0 h 693699"/>
              <a:gd name="connsiteX1" fmla="*/ 1387398 w 1387398"/>
              <a:gd name="connsiteY1" fmla="*/ 0 h 693699"/>
              <a:gd name="connsiteX2" fmla="*/ 1334326 w 1387398"/>
              <a:gd name="connsiteY2" fmla="*/ 128128 h 693699"/>
              <a:gd name="connsiteX3" fmla="*/ 821827 w 1387398"/>
              <a:gd name="connsiteY3" fmla="*/ 640627 h 693699"/>
              <a:gd name="connsiteX4" fmla="*/ 565571 w 1387398"/>
              <a:gd name="connsiteY4" fmla="*/ 640627 h 693699"/>
              <a:gd name="connsiteX5" fmla="*/ 53072 w 1387398"/>
              <a:gd name="connsiteY5" fmla="*/ 128128 h 693699"/>
              <a:gd name="connsiteX6" fmla="*/ 0 w 1387398"/>
              <a:gd name="connsiteY6" fmla="*/ 0 h 69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398" h="693699">
                <a:moveTo>
                  <a:pt x="0" y="0"/>
                </a:moveTo>
                <a:lnTo>
                  <a:pt x="1387398" y="0"/>
                </a:lnTo>
                <a:cubicBezTo>
                  <a:pt x="1387398" y="46373"/>
                  <a:pt x="1369708" y="92747"/>
                  <a:pt x="1334326" y="128128"/>
                </a:cubicBezTo>
                <a:lnTo>
                  <a:pt x="821827" y="640627"/>
                </a:lnTo>
                <a:cubicBezTo>
                  <a:pt x="751064" y="711390"/>
                  <a:pt x="636334" y="711390"/>
                  <a:pt x="565571" y="640627"/>
                </a:cubicBezTo>
                <a:lnTo>
                  <a:pt x="53072" y="128128"/>
                </a:lnTo>
                <a:cubicBezTo>
                  <a:pt x="17691" y="92747"/>
                  <a:pt x="0" y="46373"/>
                  <a:pt x="0" y="0"/>
                </a:cubicBezTo>
                <a:close/>
              </a:path>
            </a:pathLst>
          </a:cu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a:off x="973258" y="0"/>
            <a:ext cx="838222" cy="419110"/>
          </a:xfrm>
          <a:custGeom>
            <a:avLst/>
            <a:gdLst>
              <a:gd name="connsiteX0" fmla="*/ 0 w 838222"/>
              <a:gd name="connsiteY0" fmla="*/ 0 h 419110"/>
              <a:gd name="connsiteX1" fmla="*/ 838222 w 838222"/>
              <a:gd name="connsiteY1" fmla="*/ 0 h 419110"/>
              <a:gd name="connsiteX2" fmla="*/ 806157 w 838222"/>
              <a:gd name="connsiteY2" fmla="*/ 77411 h 419110"/>
              <a:gd name="connsiteX3" fmla="*/ 496522 w 838222"/>
              <a:gd name="connsiteY3" fmla="*/ 387046 h 419110"/>
              <a:gd name="connsiteX4" fmla="*/ 341700 w 838222"/>
              <a:gd name="connsiteY4" fmla="*/ 387046 h 419110"/>
              <a:gd name="connsiteX5" fmla="*/ 32065 w 838222"/>
              <a:gd name="connsiteY5" fmla="*/ 77411 h 419110"/>
              <a:gd name="connsiteX6" fmla="*/ 0 w 838222"/>
              <a:gd name="connsiteY6" fmla="*/ 0 h 4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22" h="419110">
                <a:moveTo>
                  <a:pt x="0" y="0"/>
                </a:moveTo>
                <a:lnTo>
                  <a:pt x="838222" y="0"/>
                </a:lnTo>
                <a:cubicBezTo>
                  <a:pt x="838222" y="28017"/>
                  <a:pt x="827534" y="56035"/>
                  <a:pt x="806157" y="77411"/>
                </a:cubicBezTo>
                <a:lnTo>
                  <a:pt x="496522" y="387046"/>
                </a:lnTo>
                <a:cubicBezTo>
                  <a:pt x="453769" y="429799"/>
                  <a:pt x="384453" y="429799"/>
                  <a:pt x="341700" y="387046"/>
                </a:cubicBezTo>
                <a:lnTo>
                  <a:pt x="32065" y="77411"/>
                </a:lnTo>
                <a:cubicBezTo>
                  <a:pt x="10689" y="56035"/>
                  <a:pt x="0" y="28017"/>
                  <a:pt x="0" y="0"/>
                </a:cubicBezTo>
                <a:close/>
              </a:path>
            </a:pathLst>
          </a:cu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1" name="稻壳儿春秋广告/盗版必究        原创来源：http://chn.docer.com/works?userid=199329941#!/work_time"/>
          <p:cNvSpPr/>
          <p:nvPr/>
        </p:nvSpPr>
        <p:spPr>
          <a:xfrm>
            <a:off x="10606842" y="6001428"/>
            <a:ext cx="1585158" cy="856572"/>
          </a:xfrm>
          <a:custGeom>
            <a:avLst/>
            <a:gdLst>
              <a:gd name="connsiteX0" fmla="*/ 982227 w 1585158"/>
              <a:gd name="connsiteY0" fmla="*/ 1 h 856572"/>
              <a:gd name="connsiteX1" fmla="*/ 1196736 w 1585158"/>
              <a:gd name="connsiteY1" fmla="*/ 88853 h 856572"/>
              <a:gd name="connsiteX2" fmla="*/ 1585158 w 1585158"/>
              <a:gd name="connsiteY2" fmla="*/ 477276 h 856572"/>
              <a:gd name="connsiteX3" fmla="*/ 1585158 w 1585158"/>
              <a:gd name="connsiteY3" fmla="*/ 856572 h 856572"/>
              <a:gd name="connsiteX4" fmla="*/ 0 w 1585158"/>
              <a:gd name="connsiteY4" fmla="*/ 856572 h 856572"/>
              <a:gd name="connsiteX5" fmla="*/ 767718 w 1585158"/>
              <a:gd name="connsiteY5" fmla="*/ 88853 h 856572"/>
              <a:gd name="connsiteX6" fmla="*/ 982227 w 1585158"/>
              <a:gd name="connsiteY6" fmla="*/ 1 h 85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158" h="856572">
                <a:moveTo>
                  <a:pt x="982227" y="1"/>
                </a:moveTo>
                <a:cubicBezTo>
                  <a:pt x="1059864" y="0"/>
                  <a:pt x="1137501" y="29618"/>
                  <a:pt x="1196736" y="88853"/>
                </a:cubicBezTo>
                <a:lnTo>
                  <a:pt x="1585158" y="477276"/>
                </a:lnTo>
                <a:lnTo>
                  <a:pt x="1585158" y="856572"/>
                </a:lnTo>
                <a:lnTo>
                  <a:pt x="0" y="856572"/>
                </a:lnTo>
                <a:lnTo>
                  <a:pt x="767718" y="88853"/>
                </a:lnTo>
                <a:cubicBezTo>
                  <a:pt x="826953" y="29618"/>
                  <a:pt x="904590" y="0"/>
                  <a:pt x="982227" y="1"/>
                </a:cubicBezTo>
                <a:close/>
              </a:path>
            </a:pathLst>
          </a:cu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5" name="稻壳儿春秋广告/盗版必究        原创来源：http://chn.docer.com/works?userid=199329941#!/work_time"/>
          <p:cNvSpPr/>
          <p:nvPr/>
        </p:nvSpPr>
        <p:spPr>
          <a:xfrm>
            <a:off x="10848444" y="6419271"/>
            <a:ext cx="1101953" cy="438729"/>
          </a:xfrm>
          <a:custGeom>
            <a:avLst/>
            <a:gdLst>
              <a:gd name="connsiteX0" fmla="*/ 550977 w 1101953"/>
              <a:gd name="connsiteY0" fmla="*/ 0 h 438729"/>
              <a:gd name="connsiteX1" fmla="*/ 742595 w 1101953"/>
              <a:gd name="connsiteY1" fmla="*/ 79371 h 438729"/>
              <a:gd name="connsiteX2" fmla="*/ 1101953 w 1101953"/>
              <a:gd name="connsiteY2" fmla="*/ 438729 h 438729"/>
              <a:gd name="connsiteX3" fmla="*/ 0 w 1101953"/>
              <a:gd name="connsiteY3" fmla="*/ 438729 h 438729"/>
              <a:gd name="connsiteX4" fmla="*/ 359358 w 1101953"/>
              <a:gd name="connsiteY4" fmla="*/ 79371 h 438729"/>
              <a:gd name="connsiteX5" fmla="*/ 550977 w 1101953"/>
              <a:gd name="connsiteY5" fmla="*/ 0 h 43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53" h="438729">
                <a:moveTo>
                  <a:pt x="550977" y="0"/>
                </a:moveTo>
                <a:cubicBezTo>
                  <a:pt x="620329" y="0"/>
                  <a:pt x="689681" y="26457"/>
                  <a:pt x="742595" y="79371"/>
                </a:cubicBezTo>
                <a:lnTo>
                  <a:pt x="1101953" y="438729"/>
                </a:lnTo>
                <a:lnTo>
                  <a:pt x="0" y="438729"/>
                </a:lnTo>
                <a:lnTo>
                  <a:pt x="359358" y="79371"/>
                </a:lnTo>
                <a:cubicBezTo>
                  <a:pt x="412272" y="26457"/>
                  <a:pt x="481624" y="0"/>
                  <a:pt x="550977" y="0"/>
                </a:cubicBez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5" name="稻壳儿春秋广告/盗版必究        原创来源：http://chn.docer.com/works?userid=199329941#!/work_time"/>
          <p:cNvSpPr txBox="1"/>
          <p:nvPr/>
        </p:nvSpPr>
        <p:spPr>
          <a:xfrm>
            <a:off x="1583055" y="392430"/>
            <a:ext cx="8392160" cy="706755"/>
          </a:xfrm>
          <a:prstGeom prst="rect">
            <a:avLst/>
          </a:prstGeom>
          <a:noFill/>
        </p:spPr>
        <p:txBody>
          <a:bodyPr wrap="square" rtlCol="0">
            <a:spAutoFit/>
          </a:bodyPr>
          <a:lstStyle/>
          <a:p>
            <a:pPr algn="ctr"/>
            <a:r>
              <a:rPr lang="en-US" altLang="zh-CN" sz="4000" b="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Technical Results</a:t>
            </a:r>
            <a:endParaRPr lang="en-US" altLang="zh-CN" sz="4000" b="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6" name="稻壳儿春秋广告/盗版必究        原创来源：http://chn.docer.com/works?userid=199329941#!/work_time"/>
          <p:cNvSpPr txBox="1"/>
          <p:nvPr/>
        </p:nvSpPr>
        <p:spPr>
          <a:xfrm>
            <a:off x="695325" y="942975"/>
            <a:ext cx="10050780" cy="5057775"/>
          </a:xfrm>
          <a:prstGeom prst="rect">
            <a:avLst/>
          </a:prstGeom>
          <a:noFill/>
        </p:spPr>
        <p:txBody>
          <a:bodyPr wrap="square" rtlCol="0">
            <a:noAutofit/>
          </a:bodyPr>
          <a:lstStyle/>
          <a:p>
            <a:pPr marL="342900" indent="-342900" algn="l">
              <a:lnSpc>
                <a:spcPct val="150000"/>
              </a:lnSpc>
              <a:buFont typeface="Arial" panose="020B0604020202020204" pitchFamily="34" charset="0"/>
              <a:buChar char="•"/>
            </a:pP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0" name="稻壳儿春秋广告/盗版必究        原创来源：http://chn.docer.com/works?userid=199329941#!/work_time"/>
          <p:cNvSpPr/>
          <p:nvPr/>
        </p:nvSpPr>
        <p:spPr bwMode="auto">
          <a:xfrm>
            <a:off x="9359503" y="2021617"/>
            <a:ext cx="504589" cy="371111"/>
          </a:xfrm>
          <a:custGeom>
            <a:avLst/>
            <a:gdLst>
              <a:gd name="T0" fmla="*/ 0 w 499"/>
              <a:gd name="T1" fmla="*/ 0 h 367"/>
              <a:gd name="T2" fmla="*/ 252 w 499"/>
              <a:gd name="T3" fmla="*/ 156 h 367"/>
              <a:gd name="T4" fmla="*/ 499 w 499"/>
              <a:gd name="T5" fmla="*/ 0 h 367"/>
              <a:gd name="T6" fmla="*/ 252 w 499"/>
              <a:gd name="T7" fmla="*/ 367 h 367"/>
              <a:gd name="T8" fmla="*/ 0 w 499"/>
              <a:gd name="T9" fmla="*/ 0 h 367"/>
            </a:gdLst>
            <a:ahLst/>
            <a:cxnLst>
              <a:cxn ang="0">
                <a:pos x="T0" y="T1"/>
              </a:cxn>
              <a:cxn ang="0">
                <a:pos x="T2" y="T3"/>
              </a:cxn>
              <a:cxn ang="0">
                <a:pos x="T4" y="T5"/>
              </a:cxn>
              <a:cxn ang="0">
                <a:pos x="T6" y="T7"/>
              </a:cxn>
              <a:cxn ang="0">
                <a:pos x="T8" y="T9"/>
              </a:cxn>
            </a:cxnLst>
            <a:rect l="0" t="0" r="r" b="b"/>
            <a:pathLst>
              <a:path w="499" h="367">
                <a:moveTo>
                  <a:pt x="0" y="0"/>
                </a:moveTo>
                <a:lnTo>
                  <a:pt x="252" y="156"/>
                </a:lnTo>
                <a:lnTo>
                  <a:pt x="499" y="0"/>
                </a:lnTo>
                <a:lnTo>
                  <a:pt x="252" y="3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27" name="稻壳儿春秋广告/盗版必究        原创来源：http://chn.docer.com/works?userid=199329941#!/work_time"/>
          <p:cNvSpPr/>
          <p:nvPr/>
        </p:nvSpPr>
        <p:spPr bwMode="auto">
          <a:xfrm>
            <a:off x="5843707" y="3783128"/>
            <a:ext cx="504589" cy="371111"/>
          </a:xfrm>
          <a:custGeom>
            <a:avLst/>
            <a:gdLst>
              <a:gd name="T0" fmla="*/ 0 w 499"/>
              <a:gd name="T1" fmla="*/ 0 h 367"/>
              <a:gd name="T2" fmla="*/ 252 w 499"/>
              <a:gd name="T3" fmla="*/ 150 h 367"/>
              <a:gd name="T4" fmla="*/ 499 w 499"/>
              <a:gd name="T5" fmla="*/ 0 h 367"/>
              <a:gd name="T6" fmla="*/ 252 w 499"/>
              <a:gd name="T7" fmla="*/ 367 h 367"/>
              <a:gd name="T8" fmla="*/ 0 w 499"/>
              <a:gd name="T9" fmla="*/ 0 h 367"/>
            </a:gdLst>
            <a:ahLst/>
            <a:cxnLst>
              <a:cxn ang="0">
                <a:pos x="T0" y="T1"/>
              </a:cxn>
              <a:cxn ang="0">
                <a:pos x="T2" y="T3"/>
              </a:cxn>
              <a:cxn ang="0">
                <a:pos x="T4" y="T5"/>
              </a:cxn>
              <a:cxn ang="0">
                <a:pos x="T6" y="T7"/>
              </a:cxn>
              <a:cxn ang="0">
                <a:pos x="T8" y="T9"/>
              </a:cxn>
            </a:cxnLst>
            <a:rect l="0" t="0" r="r" b="b"/>
            <a:pathLst>
              <a:path w="499" h="367">
                <a:moveTo>
                  <a:pt x="0" y="0"/>
                </a:moveTo>
                <a:lnTo>
                  <a:pt x="252" y="150"/>
                </a:lnTo>
                <a:lnTo>
                  <a:pt x="499" y="0"/>
                </a:lnTo>
                <a:lnTo>
                  <a:pt x="252" y="3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28" name="稻壳儿春秋广告/盗版必究        原创来源：http://chn.docer.com/works?userid=199329941#!/work_time"/>
          <p:cNvSpPr/>
          <p:nvPr/>
        </p:nvSpPr>
        <p:spPr bwMode="auto">
          <a:xfrm>
            <a:off x="5843707" y="3484823"/>
            <a:ext cx="504589" cy="371111"/>
          </a:xfrm>
          <a:custGeom>
            <a:avLst/>
            <a:gdLst>
              <a:gd name="T0" fmla="*/ 0 w 499"/>
              <a:gd name="T1" fmla="*/ 0 h 367"/>
              <a:gd name="T2" fmla="*/ 252 w 499"/>
              <a:gd name="T3" fmla="*/ 156 h 367"/>
              <a:gd name="T4" fmla="*/ 499 w 499"/>
              <a:gd name="T5" fmla="*/ 0 h 367"/>
              <a:gd name="T6" fmla="*/ 252 w 499"/>
              <a:gd name="T7" fmla="*/ 367 h 367"/>
              <a:gd name="T8" fmla="*/ 0 w 499"/>
              <a:gd name="T9" fmla="*/ 0 h 367"/>
            </a:gdLst>
            <a:ahLst/>
            <a:cxnLst>
              <a:cxn ang="0">
                <a:pos x="T0" y="T1"/>
              </a:cxn>
              <a:cxn ang="0">
                <a:pos x="T2" y="T3"/>
              </a:cxn>
              <a:cxn ang="0">
                <a:pos x="T4" y="T5"/>
              </a:cxn>
              <a:cxn ang="0">
                <a:pos x="T6" y="T7"/>
              </a:cxn>
              <a:cxn ang="0">
                <a:pos x="T8" y="T9"/>
              </a:cxn>
            </a:cxnLst>
            <a:rect l="0" t="0" r="r" b="b"/>
            <a:pathLst>
              <a:path w="499" h="367">
                <a:moveTo>
                  <a:pt x="0" y="0"/>
                </a:moveTo>
                <a:lnTo>
                  <a:pt x="252" y="156"/>
                </a:lnTo>
                <a:lnTo>
                  <a:pt x="499" y="0"/>
                </a:lnTo>
                <a:lnTo>
                  <a:pt x="252" y="3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2" name="稻壳儿春秋广告/盗版必究        原创来源：http://chn.docer.com/works?userid=199329941#!/work_time"/>
          <p:cNvSpPr txBox="1"/>
          <p:nvPr/>
        </p:nvSpPr>
        <p:spPr>
          <a:xfrm>
            <a:off x="822325" y="1069975"/>
            <a:ext cx="10050780" cy="5057775"/>
          </a:xfrm>
          <a:prstGeom prst="rect">
            <a:avLst/>
          </a:prstGeom>
          <a:noFill/>
        </p:spPr>
        <p:txBody>
          <a:bodyPr wrap="square" rtlCol="0">
            <a:noAutofit/>
          </a:bodyPr>
          <a:p>
            <a:pPr marL="342900" indent="-342900" algn="l">
              <a:lnSpc>
                <a:spcPct val="150000"/>
              </a:lnSpc>
              <a:buFont typeface="Arial" panose="020B0604020202020204" pitchFamily="34" charset="0"/>
              <a:buChar char="•"/>
            </a:pPr>
            <a:r>
              <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Front end Testing: Displays warning sign in realtime when stock is low and becomes zero</a:t>
            </a: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pPr indent="457200" algn="l">
              <a:lnSpc>
                <a:spcPct val="150000"/>
              </a:lnSpc>
              <a:buFont typeface="Arial" panose="020B0604020202020204" pitchFamily="34" charset="0"/>
              <a:buNone/>
            </a:pP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pic>
        <p:nvPicPr>
          <p:cNvPr id="3" name="Picture 2"/>
          <p:cNvPicPr>
            <a:picLocks noChangeAspect="1"/>
          </p:cNvPicPr>
          <p:nvPr/>
        </p:nvPicPr>
        <p:blipFill>
          <a:blip r:embed="rId1"/>
          <a:stretch>
            <a:fillRect/>
          </a:stretch>
        </p:blipFill>
        <p:spPr>
          <a:xfrm>
            <a:off x="2173605" y="2256790"/>
            <a:ext cx="6743700" cy="42767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稻壳儿春秋广告/盗版必究        原创来源：http://chn.docer.com/works?userid=199329941#!/work_time"/>
          <p:cNvSpPr/>
          <p:nvPr/>
        </p:nvSpPr>
        <p:spPr>
          <a:xfrm>
            <a:off x="75056" y="1"/>
            <a:ext cx="1387398" cy="693699"/>
          </a:xfrm>
          <a:custGeom>
            <a:avLst/>
            <a:gdLst>
              <a:gd name="connsiteX0" fmla="*/ 0 w 1387398"/>
              <a:gd name="connsiteY0" fmla="*/ 0 h 693699"/>
              <a:gd name="connsiteX1" fmla="*/ 1387398 w 1387398"/>
              <a:gd name="connsiteY1" fmla="*/ 0 h 693699"/>
              <a:gd name="connsiteX2" fmla="*/ 1334326 w 1387398"/>
              <a:gd name="connsiteY2" fmla="*/ 128128 h 693699"/>
              <a:gd name="connsiteX3" fmla="*/ 821827 w 1387398"/>
              <a:gd name="connsiteY3" fmla="*/ 640627 h 693699"/>
              <a:gd name="connsiteX4" fmla="*/ 565571 w 1387398"/>
              <a:gd name="connsiteY4" fmla="*/ 640627 h 693699"/>
              <a:gd name="connsiteX5" fmla="*/ 53072 w 1387398"/>
              <a:gd name="connsiteY5" fmla="*/ 128128 h 693699"/>
              <a:gd name="connsiteX6" fmla="*/ 0 w 1387398"/>
              <a:gd name="connsiteY6" fmla="*/ 0 h 69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398" h="693699">
                <a:moveTo>
                  <a:pt x="0" y="0"/>
                </a:moveTo>
                <a:lnTo>
                  <a:pt x="1387398" y="0"/>
                </a:lnTo>
                <a:cubicBezTo>
                  <a:pt x="1387398" y="46373"/>
                  <a:pt x="1369708" y="92747"/>
                  <a:pt x="1334326" y="128128"/>
                </a:cubicBezTo>
                <a:lnTo>
                  <a:pt x="821827" y="640627"/>
                </a:lnTo>
                <a:cubicBezTo>
                  <a:pt x="751064" y="711390"/>
                  <a:pt x="636334" y="711390"/>
                  <a:pt x="565571" y="640627"/>
                </a:cubicBezTo>
                <a:lnTo>
                  <a:pt x="53072" y="128128"/>
                </a:lnTo>
                <a:cubicBezTo>
                  <a:pt x="17691" y="92747"/>
                  <a:pt x="0" y="46373"/>
                  <a:pt x="0" y="0"/>
                </a:cubicBezTo>
                <a:close/>
              </a:path>
            </a:pathLst>
          </a:cu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a:off x="973258" y="0"/>
            <a:ext cx="838222" cy="419110"/>
          </a:xfrm>
          <a:custGeom>
            <a:avLst/>
            <a:gdLst>
              <a:gd name="connsiteX0" fmla="*/ 0 w 838222"/>
              <a:gd name="connsiteY0" fmla="*/ 0 h 419110"/>
              <a:gd name="connsiteX1" fmla="*/ 838222 w 838222"/>
              <a:gd name="connsiteY1" fmla="*/ 0 h 419110"/>
              <a:gd name="connsiteX2" fmla="*/ 806157 w 838222"/>
              <a:gd name="connsiteY2" fmla="*/ 77411 h 419110"/>
              <a:gd name="connsiteX3" fmla="*/ 496522 w 838222"/>
              <a:gd name="connsiteY3" fmla="*/ 387046 h 419110"/>
              <a:gd name="connsiteX4" fmla="*/ 341700 w 838222"/>
              <a:gd name="connsiteY4" fmla="*/ 387046 h 419110"/>
              <a:gd name="connsiteX5" fmla="*/ 32065 w 838222"/>
              <a:gd name="connsiteY5" fmla="*/ 77411 h 419110"/>
              <a:gd name="connsiteX6" fmla="*/ 0 w 838222"/>
              <a:gd name="connsiteY6" fmla="*/ 0 h 4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22" h="419110">
                <a:moveTo>
                  <a:pt x="0" y="0"/>
                </a:moveTo>
                <a:lnTo>
                  <a:pt x="838222" y="0"/>
                </a:lnTo>
                <a:cubicBezTo>
                  <a:pt x="838222" y="28017"/>
                  <a:pt x="827534" y="56035"/>
                  <a:pt x="806157" y="77411"/>
                </a:cubicBezTo>
                <a:lnTo>
                  <a:pt x="496522" y="387046"/>
                </a:lnTo>
                <a:cubicBezTo>
                  <a:pt x="453769" y="429799"/>
                  <a:pt x="384453" y="429799"/>
                  <a:pt x="341700" y="387046"/>
                </a:cubicBezTo>
                <a:lnTo>
                  <a:pt x="32065" y="77411"/>
                </a:lnTo>
                <a:cubicBezTo>
                  <a:pt x="10689" y="56035"/>
                  <a:pt x="0" y="28017"/>
                  <a:pt x="0" y="0"/>
                </a:cubicBezTo>
                <a:close/>
              </a:path>
            </a:pathLst>
          </a:cu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1" name="稻壳儿春秋广告/盗版必究        原创来源：http://chn.docer.com/works?userid=199329941#!/work_time"/>
          <p:cNvSpPr/>
          <p:nvPr/>
        </p:nvSpPr>
        <p:spPr>
          <a:xfrm>
            <a:off x="10606842" y="6001428"/>
            <a:ext cx="1585158" cy="856572"/>
          </a:xfrm>
          <a:custGeom>
            <a:avLst/>
            <a:gdLst>
              <a:gd name="connsiteX0" fmla="*/ 982227 w 1585158"/>
              <a:gd name="connsiteY0" fmla="*/ 1 h 856572"/>
              <a:gd name="connsiteX1" fmla="*/ 1196736 w 1585158"/>
              <a:gd name="connsiteY1" fmla="*/ 88853 h 856572"/>
              <a:gd name="connsiteX2" fmla="*/ 1585158 w 1585158"/>
              <a:gd name="connsiteY2" fmla="*/ 477276 h 856572"/>
              <a:gd name="connsiteX3" fmla="*/ 1585158 w 1585158"/>
              <a:gd name="connsiteY3" fmla="*/ 856572 h 856572"/>
              <a:gd name="connsiteX4" fmla="*/ 0 w 1585158"/>
              <a:gd name="connsiteY4" fmla="*/ 856572 h 856572"/>
              <a:gd name="connsiteX5" fmla="*/ 767718 w 1585158"/>
              <a:gd name="connsiteY5" fmla="*/ 88853 h 856572"/>
              <a:gd name="connsiteX6" fmla="*/ 982227 w 1585158"/>
              <a:gd name="connsiteY6" fmla="*/ 1 h 85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158" h="856572">
                <a:moveTo>
                  <a:pt x="982227" y="1"/>
                </a:moveTo>
                <a:cubicBezTo>
                  <a:pt x="1059864" y="0"/>
                  <a:pt x="1137501" y="29618"/>
                  <a:pt x="1196736" y="88853"/>
                </a:cubicBezTo>
                <a:lnTo>
                  <a:pt x="1585158" y="477276"/>
                </a:lnTo>
                <a:lnTo>
                  <a:pt x="1585158" y="856572"/>
                </a:lnTo>
                <a:lnTo>
                  <a:pt x="0" y="856572"/>
                </a:lnTo>
                <a:lnTo>
                  <a:pt x="767718" y="88853"/>
                </a:lnTo>
                <a:cubicBezTo>
                  <a:pt x="826953" y="29618"/>
                  <a:pt x="904590" y="0"/>
                  <a:pt x="982227" y="1"/>
                </a:cubicBezTo>
                <a:close/>
              </a:path>
            </a:pathLst>
          </a:cu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5" name="稻壳儿春秋广告/盗版必究        原创来源：http://chn.docer.com/works?userid=199329941#!/work_time"/>
          <p:cNvSpPr/>
          <p:nvPr/>
        </p:nvSpPr>
        <p:spPr>
          <a:xfrm>
            <a:off x="10848444" y="6419271"/>
            <a:ext cx="1101953" cy="438729"/>
          </a:xfrm>
          <a:custGeom>
            <a:avLst/>
            <a:gdLst>
              <a:gd name="connsiteX0" fmla="*/ 550977 w 1101953"/>
              <a:gd name="connsiteY0" fmla="*/ 0 h 438729"/>
              <a:gd name="connsiteX1" fmla="*/ 742595 w 1101953"/>
              <a:gd name="connsiteY1" fmla="*/ 79371 h 438729"/>
              <a:gd name="connsiteX2" fmla="*/ 1101953 w 1101953"/>
              <a:gd name="connsiteY2" fmla="*/ 438729 h 438729"/>
              <a:gd name="connsiteX3" fmla="*/ 0 w 1101953"/>
              <a:gd name="connsiteY3" fmla="*/ 438729 h 438729"/>
              <a:gd name="connsiteX4" fmla="*/ 359358 w 1101953"/>
              <a:gd name="connsiteY4" fmla="*/ 79371 h 438729"/>
              <a:gd name="connsiteX5" fmla="*/ 550977 w 1101953"/>
              <a:gd name="connsiteY5" fmla="*/ 0 h 43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53" h="438729">
                <a:moveTo>
                  <a:pt x="550977" y="0"/>
                </a:moveTo>
                <a:cubicBezTo>
                  <a:pt x="620329" y="0"/>
                  <a:pt x="689681" y="26457"/>
                  <a:pt x="742595" y="79371"/>
                </a:cubicBezTo>
                <a:lnTo>
                  <a:pt x="1101953" y="438729"/>
                </a:lnTo>
                <a:lnTo>
                  <a:pt x="0" y="438729"/>
                </a:lnTo>
                <a:lnTo>
                  <a:pt x="359358" y="79371"/>
                </a:lnTo>
                <a:cubicBezTo>
                  <a:pt x="412272" y="26457"/>
                  <a:pt x="481624" y="0"/>
                  <a:pt x="550977" y="0"/>
                </a:cubicBez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5" name="稻壳儿春秋广告/盗版必究        原创来源：http://chn.docer.com/works?userid=199329941#!/work_time"/>
          <p:cNvSpPr txBox="1"/>
          <p:nvPr/>
        </p:nvSpPr>
        <p:spPr>
          <a:xfrm>
            <a:off x="1583055" y="392430"/>
            <a:ext cx="8392160" cy="706755"/>
          </a:xfrm>
          <a:prstGeom prst="rect">
            <a:avLst/>
          </a:prstGeom>
          <a:noFill/>
        </p:spPr>
        <p:txBody>
          <a:bodyPr wrap="square" rtlCol="0">
            <a:spAutoFit/>
          </a:bodyPr>
          <a:lstStyle/>
          <a:p>
            <a:pPr algn="ctr"/>
            <a:r>
              <a:rPr lang="en-US" altLang="zh-CN" sz="4000" b="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Technical Results</a:t>
            </a:r>
            <a:endParaRPr lang="en-US" altLang="zh-CN" sz="4000" b="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6" name="稻壳儿春秋广告/盗版必究        原创来源：http://chn.docer.com/works?userid=199329941#!/work_time"/>
          <p:cNvSpPr txBox="1"/>
          <p:nvPr/>
        </p:nvSpPr>
        <p:spPr>
          <a:xfrm>
            <a:off x="695325" y="942975"/>
            <a:ext cx="10050780" cy="5057775"/>
          </a:xfrm>
          <a:prstGeom prst="rect">
            <a:avLst/>
          </a:prstGeom>
          <a:noFill/>
        </p:spPr>
        <p:txBody>
          <a:bodyPr wrap="square" rtlCol="0">
            <a:noAutofit/>
          </a:bodyPr>
          <a:lstStyle/>
          <a:p>
            <a:pPr marL="342900" indent="-342900" algn="l">
              <a:lnSpc>
                <a:spcPct val="150000"/>
              </a:lnSpc>
              <a:buFont typeface="Arial" panose="020B0604020202020204" pitchFamily="34" charset="0"/>
              <a:buChar char="•"/>
            </a:pP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0" name="稻壳儿春秋广告/盗版必究        原创来源：http://chn.docer.com/works?userid=199329941#!/work_time"/>
          <p:cNvSpPr/>
          <p:nvPr/>
        </p:nvSpPr>
        <p:spPr bwMode="auto">
          <a:xfrm>
            <a:off x="9359503" y="2021617"/>
            <a:ext cx="504589" cy="371111"/>
          </a:xfrm>
          <a:custGeom>
            <a:avLst/>
            <a:gdLst>
              <a:gd name="T0" fmla="*/ 0 w 499"/>
              <a:gd name="T1" fmla="*/ 0 h 367"/>
              <a:gd name="T2" fmla="*/ 252 w 499"/>
              <a:gd name="T3" fmla="*/ 156 h 367"/>
              <a:gd name="T4" fmla="*/ 499 w 499"/>
              <a:gd name="T5" fmla="*/ 0 h 367"/>
              <a:gd name="T6" fmla="*/ 252 w 499"/>
              <a:gd name="T7" fmla="*/ 367 h 367"/>
              <a:gd name="T8" fmla="*/ 0 w 499"/>
              <a:gd name="T9" fmla="*/ 0 h 367"/>
            </a:gdLst>
            <a:ahLst/>
            <a:cxnLst>
              <a:cxn ang="0">
                <a:pos x="T0" y="T1"/>
              </a:cxn>
              <a:cxn ang="0">
                <a:pos x="T2" y="T3"/>
              </a:cxn>
              <a:cxn ang="0">
                <a:pos x="T4" y="T5"/>
              </a:cxn>
              <a:cxn ang="0">
                <a:pos x="T6" y="T7"/>
              </a:cxn>
              <a:cxn ang="0">
                <a:pos x="T8" y="T9"/>
              </a:cxn>
            </a:cxnLst>
            <a:rect l="0" t="0" r="r" b="b"/>
            <a:pathLst>
              <a:path w="499" h="367">
                <a:moveTo>
                  <a:pt x="0" y="0"/>
                </a:moveTo>
                <a:lnTo>
                  <a:pt x="252" y="156"/>
                </a:lnTo>
                <a:lnTo>
                  <a:pt x="499" y="0"/>
                </a:lnTo>
                <a:lnTo>
                  <a:pt x="252" y="3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27" name="稻壳儿春秋广告/盗版必究        原创来源：http://chn.docer.com/works?userid=199329941#!/work_time"/>
          <p:cNvSpPr/>
          <p:nvPr/>
        </p:nvSpPr>
        <p:spPr bwMode="auto">
          <a:xfrm>
            <a:off x="5843707" y="3783128"/>
            <a:ext cx="504589" cy="371111"/>
          </a:xfrm>
          <a:custGeom>
            <a:avLst/>
            <a:gdLst>
              <a:gd name="T0" fmla="*/ 0 w 499"/>
              <a:gd name="T1" fmla="*/ 0 h 367"/>
              <a:gd name="T2" fmla="*/ 252 w 499"/>
              <a:gd name="T3" fmla="*/ 150 h 367"/>
              <a:gd name="T4" fmla="*/ 499 w 499"/>
              <a:gd name="T5" fmla="*/ 0 h 367"/>
              <a:gd name="T6" fmla="*/ 252 w 499"/>
              <a:gd name="T7" fmla="*/ 367 h 367"/>
              <a:gd name="T8" fmla="*/ 0 w 499"/>
              <a:gd name="T9" fmla="*/ 0 h 367"/>
            </a:gdLst>
            <a:ahLst/>
            <a:cxnLst>
              <a:cxn ang="0">
                <a:pos x="T0" y="T1"/>
              </a:cxn>
              <a:cxn ang="0">
                <a:pos x="T2" y="T3"/>
              </a:cxn>
              <a:cxn ang="0">
                <a:pos x="T4" y="T5"/>
              </a:cxn>
              <a:cxn ang="0">
                <a:pos x="T6" y="T7"/>
              </a:cxn>
              <a:cxn ang="0">
                <a:pos x="T8" y="T9"/>
              </a:cxn>
            </a:cxnLst>
            <a:rect l="0" t="0" r="r" b="b"/>
            <a:pathLst>
              <a:path w="499" h="367">
                <a:moveTo>
                  <a:pt x="0" y="0"/>
                </a:moveTo>
                <a:lnTo>
                  <a:pt x="252" y="150"/>
                </a:lnTo>
                <a:lnTo>
                  <a:pt x="499" y="0"/>
                </a:lnTo>
                <a:lnTo>
                  <a:pt x="252" y="3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28" name="稻壳儿春秋广告/盗版必究        原创来源：http://chn.docer.com/works?userid=199329941#!/work_time"/>
          <p:cNvSpPr/>
          <p:nvPr/>
        </p:nvSpPr>
        <p:spPr bwMode="auto">
          <a:xfrm>
            <a:off x="5843707" y="3484823"/>
            <a:ext cx="504589" cy="371111"/>
          </a:xfrm>
          <a:custGeom>
            <a:avLst/>
            <a:gdLst>
              <a:gd name="T0" fmla="*/ 0 w 499"/>
              <a:gd name="T1" fmla="*/ 0 h 367"/>
              <a:gd name="T2" fmla="*/ 252 w 499"/>
              <a:gd name="T3" fmla="*/ 156 h 367"/>
              <a:gd name="T4" fmla="*/ 499 w 499"/>
              <a:gd name="T5" fmla="*/ 0 h 367"/>
              <a:gd name="T6" fmla="*/ 252 w 499"/>
              <a:gd name="T7" fmla="*/ 367 h 367"/>
              <a:gd name="T8" fmla="*/ 0 w 499"/>
              <a:gd name="T9" fmla="*/ 0 h 367"/>
            </a:gdLst>
            <a:ahLst/>
            <a:cxnLst>
              <a:cxn ang="0">
                <a:pos x="T0" y="T1"/>
              </a:cxn>
              <a:cxn ang="0">
                <a:pos x="T2" y="T3"/>
              </a:cxn>
              <a:cxn ang="0">
                <a:pos x="T4" y="T5"/>
              </a:cxn>
              <a:cxn ang="0">
                <a:pos x="T6" y="T7"/>
              </a:cxn>
              <a:cxn ang="0">
                <a:pos x="T8" y="T9"/>
              </a:cxn>
            </a:cxnLst>
            <a:rect l="0" t="0" r="r" b="b"/>
            <a:pathLst>
              <a:path w="499" h="367">
                <a:moveTo>
                  <a:pt x="0" y="0"/>
                </a:moveTo>
                <a:lnTo>
                  <a:pt x="252" y="156"/>
                </a:lnTo>
                <a:lnTo>
                  <a:pt x="499" y="0"/>
                </a:lnTo>
                <a:lnTo>
                  <a:pt x="252" y="3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2" name="稻壳儿春秋广告/盗版必究        原创来源：http://chn.docer.com/works?userid=199329941#!/work_time"/>
          <p:cNvSpPr txBox="1"/>
          <p:nvPr/>
        </p:nvSpPr>
        <p:spPr>
          <a:xfrm>
            <a:off x="822325" y="1069975"/>
            <a:ext cx="10050780" cy="5057775"/>
          </a:xfrm>
          <a:prstGeom prst="rect">
            <a:avLst/>
          </a:prstGeom>
          <a:noFill/>
        </p:spPr>
        <p:txBody>
          <a:bodyPr wrap="square" rtlCol="0">
            <a:noAutofit/>
          </a:bodyPr>
          <a:p>
            <a:pPr marL="342900" indent="-342900" algn="l">
              <a:lnSpc>
                <a:spcPct val="150000"/>
              </a:lnSpc>
              <a:buFont typeface="Arial" panose="020B0604020202020204" pitchFamily="34" charset="0"/>
              <a:buChar char="•"/>
            </a:pPr>
            <a:r>
              <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Front end Testing: Search option to quickly search for the desired item</a:t>
            </a: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pPr indent="457200" algn="l">
              <a:lnSpc>
                <a:spcPct val="150000"/>
              </a:lnSpc>
              <a:buFont typeface="Arial" panose="020B0604020202020204" pitchFamily="34" charset="0"/>
              <a:buNone/>
            </a:pP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pic>
        <p:nvPicPr>
          <p:cNvPr id="4" name="Picture 3"/>
          <p:cNvPicPr>
            <a:picLocks noChangeAspect="1"/>
          </p:cNvPicPr>
          <p:nvPr/>
        </p:nvPicPr>
        <p:blipFill>
          <a:blip r:embed="rId1"/>
          <a:stretch>
            <a:fillRect/>
          </a:stretch>
        </p:blipFill>
        <p:spPr>
          <a:xfrm>
            <a:off x="474345" y="1885315"/>
            <a:ext cx="11476355" cy="411543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稻壳儿春秋广告/盗版必究        原创来源：http://chn.docer.com/works?userid=199329941#!/work_time"/>
          <p:cNvSpPr/>
          <p:nvPr/>
        </p:nvSpPr>
        <p:spPr>
          <a:xfrm>
            <a:off x="75056" y="1"/>
            <a:ext cx="1387398" cy="693699"/>
          </a:xfrm>
          <a:custGeom>
            <a:avLst/>
            <a:gdLst>
              <a:gd name="connsiteX0" fmla="*/ 0 w 1387398"/>
              <a:gd name="connsiteY0" fmla="*/ 0 h 693699"/>
              <a:gd name="connsiteX1" fmla="*/ 1387398 w 1387398"/>
              <a:gd name="connsiteY1" fmla="*/ 0 h 693699"/>
              <a:gd name="connsiteX2" fmla="*/ 1334326 w 1387398"/>
              <a:gd name="connsiteY2" fmla="*/ 128128 h 693699"/>
              <a:gd name="connsiteX3" fmla="*/ 821827 w 1387398"/>
              <a:gd name="connsiteY3" fmla="*/ 640627 h 693699"/>
              <a:gd name="connsiteX4" fmla="*/ 565571 w 1387398"/>
              <a:gd name="connsiteY4" fmla="*/ 640627 h 693699"/>
              <a:gd name="connsiteX5" fmla="*/ 53072 w 1387398"/>
              <a:gd name="connsiteY5" fmla="*/ 128128 h 693699"/>
              <a:gd name="connsiteX6" fmla="*/ 0 w 1387398"/>
              <a:gd name="connsiteY6" fmla="*/ 0 h 69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398" h="693699">
                <a:moveTo>
                  <a:pt x="0" y="0"/>
                </a:moveTo>
                <a:lnTo>
                  <a:pt x="1387398" y="0"/>
                </a:lnTo>
                <a:cubicBezTo>
                  <a:pt x="1387398" y="46373"/>
                  <a:pt x="1369708" y="92747"/>
                  <a:pt x="1334326" y="128128"/>
                </a:cubicBezTo>
                <a:lnTo>
                  <a:pt x="821827" y="640627"/>
                </a:lnTo>
                <a:cubicBezTo>
                  <a:pt x="751064" y="711390"/>
                  <a:pt x="636334" y="711390"/>
                  <a:pt x="565571" y="640627"/>
                </a:cubicBezTo>
                <a:lnTo>
                  <a:pt x="53072" y="128128"/>
                </a:lnTo>
                <a:cubicBezTo>
                  <a:pt x="17691" y="92747"/>
                  <a:pt x="0" y="46373"/>
                  <a:pt x="0" y="0"/>
                </a:cubicBezTo>
                <a:close/>
              </a:path>
            </a:pathLst>
          </a:cu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a:off x="973258" y="0"/>
            <a:ext cx="838222" cy="419110"/>
          </a:xfrm>
          <a:custGeom>
            <a:avLst/>
            <a:gdLst>
              <a:gd name="connsiteX0" fmla="*/ 0 w 838222"/>
              <a:gd name="connsiteY0" fmla="*/ 0 h 419110"/>
              <a:gd name="connsiteX1" fmla="*/ 838222 w 838222"/>
              <a:gd name="connsiteY1" fmla="*/ 0 h 419110"/>
              <a:gd name="connsiteX2" fmla="*/ 806157 w 838222"/>
              <a:gd name="connsiteY2" fmla="*/ 77411 h 419110"/>
              <a:gd name="connsiteX3" fmla="*/ 496522 w 838222"/>
              <a:gd name="connsiteY3" fmla="*/ 387046 h 419110"/>
              <a:gd name="connsiteX4" fmla="*/ 341700 w 838222"/>
              <a:gd name="connsiteY4" fmla="*/ 387046 h 419110"/>
              <a:gd name="connsiteX5" fmla="*/ 32065 w 838222"/>
              <a:gd name="connsiteY5" fmla="*/ 77411 h 419110"/>
              <a:gd name="connsiteX6" fmla="*/ 0 w 838222"/>
              <a:gd name="connsiteY6" fmla="*/ 0 h 4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22" h="419110">
                <a:moveTo>
                  <a:pt x="0" y="0"/>
                </a:moveTo>
                <a:lnTo>
                  <a:pt x="838222" y="0"/>
                </a:lnTo>
                <a:cubicBezTo>
                  <a:pt x="838222" y="28017"/>
                  <a:pt x="827534" y="56035"/>
                  <a:pt x="806157" y="77411"/>
                </a:cubicBezTo>
                <a:lnTo>
                  <a:pt x="496522" y="387046"/>
                </a:lnTo>
                <a:cubicBezTo>
                  <a:pt x="453769" y="429799"/>
                  <a:pt x="384453" y="429799"/>
                  <a:pt x="341700" y="387046"/>
                </a:cubicBezTo>
                <a:lnTo>
                  <a:pt x="32065" y="77411"/>
                </a:lnTo>
                <a:cubicBezTo>
                  <a:pt x="10689" y="56035"/>
                  <a:pt x="0" y="28017"/>
                  <a:pt x="0" y="0"/>
                </a:cubicBezTo>
                <a:close/>
              </a:path>
            </a:pathLst>
          </a:cu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1" name="稻壳儿春秋广告/盗版必究        原创来源：http://chn.docer.com/works?userid=199329941#!/work_time"/>
          <p:cNvSpPr/>
          <p:nvPr/>
        </p:nvSpPr>
        <p:spPr>
          <a:xfrm>
            <a:off x="10606842" y="6001428"/>
            <a:ext cx="1585158" cy="856572"/>
          </a:xfrm>
          <a:custGeom>
            <a:avLst/>
            <a:gdLst>
              <a:gd name="connsiteX0" fmla="*/ 982227 w 1585158"/>
              <a:gd name="connsiteY0" fmla="*/ 1 h 856572"/>
              <a:gd name="connsiteX1" fmla="*/ 1196736 w 1585158"/>
              <a:gd name="connsiteY1" fmla="*/ 88853 h 856572"/>
              <a:gd name="connsiteX2" fmla="*/ 1585158 w 1585158"/>
              <a:gd name="connsiteY2" fmla="*/ 477276 h 856572"/>
              <a:gd name="connsiteX3" fmla="*/ 1585158 w 1585158"/>
              <a:gd name="connsiteY3" fmla="*/ 856572 h 856572"/>
              <a:gd name="connsiteX4" fmla="*/ 0 w 1585158"/>
              <a:gd name="connsiteY4" fmla="*/ 856572 h 856572"/>
              <a:gd name="connsiteX5" fmla="*/ 767718 w 1585158"/>
              <a:gd name="connsiteY5" fmla="*/ 88853 h 856572"/>
              <a:gd name="connsiteX6" fmla="*/ 982227 w 1585158"/>
              <a:gd name="connsiteY6" fmla="*/ 1 h 85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158" h="856572">
                <a:moveTo>
                  <a:pt x="982227" y="1"/>
                </a:moveTo>
                <a:cubicBezTo>
                  <a:pt x="1059864" y="0"/>
                  <a:pt x="1137501" y="29618"/>
                  <a:pt x="1196736" y="88853"/>
                </a:cubicBezTo>
                <a:lnTo>
                  <a:pt x="1585158" y="477276"/>
                </a:lnTo>
                <a:lnTo>
                  <a:pt x="1585158" y="856572"/>
                </a:lnTo>
                <a:lnTo>
                  <a:pt x="0" y="856572"/>
                </a:lnTo>
                <a:lnTo>
                  <a:pt x="767718" y="88853"/>
                </a:lnTo>
                <a:cubicBezTo>
                  <a:pt x="826953" y="29618"/>
                  <a:pt x="904590" y="0"/>
                  <a:pt x="982227" y="1"/>
                </a:cubicBezTo>
                <a:close/>
              </a:path>
            </a:pathLst>
          </a:cu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5" name="稻壳儿春秋广告/盗版必究        原创来源：http://chn.docer.com/works?userid=199329941#!/work_time"/>
          <p:cNvSpPr/>
          <p:nvPr/>
        </p:nvSpPr>
        <p:spPr>
          <a:xfrm>
            <a:off x="10848444" y="6419271"/>
            <a:ext cx="1101953" cy="438729"/>
          </a:xfrm>
          <a:custGeom>
            <a:avLst/>
            <a:gdLst>
              <a:gd name="connsiteX0" fmla="*/ 550977 w 1101953"/>
              <a:gd name="connsiteY0" fmla="*/ 0 h 438729"/>
              <a:gd name="connsiteX1" fmla="*/ 742595 w 1101953"/>
              <a:gd name="connsiteY1" fmla="*/ 79371 h 438729"/>
              <a:gd name="connsiteX2" fmla="*/ 1101953 w 1101953"/>
              <a:gd name="connsiteY2" fmla="*/ 438729 h 438729"/>
              <a:gd name="connsiteX3" fmla="*/ 0 w 1101953"/>
              <a:gd name="connsiteY3" fmla="*/ 438729 h 438729"/>
              <a:gd name="connsiteX4" fmla="*/ 359358 w 1101953"/>
              <a:gd name="connsiteY4" fmla="*/ 79371 h 438729"/>
              <a:gd name="connsiteX5" fmla="*/ 550977 w 1101953"/>
              <a:gd name="connsiteY5" fmla="*/ 0 h 43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53" h="438729">
                <a:moveTo>
                  <a:pt x="550977" y="0"/>
                </a:moveTo>
                <a:cubicBezTo>
                  <a:pt x="620329" y="0"/>
                  <a:pt x="689681" y="26457"/>
                  <a:pt x="742595" y="79371"/>
                </a:cubicBezTo>
                <a:lnTo>
                  <a:pt x="1101953" y="438729"/>
                </a:lnTo>
                <a:lnTo>
                  <a:pt x="0" y="438729"/>
                </a:lnTo>
                <a:lnTo>
                  <a:pt x="359358" y="79371"/>
                </a:lnTo>
                <a:cubicBezTo>
                  <a:pt x="412272" y="26457"/>
                  <a:pt x="481624" y="0"/>
                  <a:pt x="550977" y="0"/>
                </a:cubicBez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5" name="稻壳儿春秋广告/盗版必究        原创来源：http://chn.docer.com/works?userid=199329941#!/work_time"/>
          <p:cNvSpPr txBox="1"/>
          <p:nvPr/>
        </p:nvSpPr>
        <p:spPr>
          <a:xfrm>
            <a:off x="1583055" y="392430"/>
            <a:ext cx="8392160" cy="706755"/>
          </a:xfrm>
          <a:prstGeom prst="rect">
            <a:avLst/>
          </a:prstGeom>
          <a:noFill/>
        </p:spPr>
        <p:txBody>
          <a:bodyPr wrap="square" rtlCol="0">
            <a:spAutoFit/>
          </a:bodyPr>
          <a:lstStyle/>
          <a:p>
            <a:pPr algn="ctr"/>
            <a:r>
              <a:rPr lang="en-US" altLang="zh-CN" sz="4000" b="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Technical Results</a:t>
            </a:r>
            <a:endParaRPr lang="en-US" altLang="zh-CN" sz="4000" b="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6" name="稻壳儿春秋广告/盗版必究        原创来源：http://chn.docer.com/works?userid=199329941#!/work_time"/>
          <p:cNvSpPr txBox="1"/>
          <p:nvPr/>
        </p:nvSpPr>
        <p:spPr>
          <a:xfrm>
            <a:off x="695325" y="942975"/>
            <a:ext cx="10050780" cy="5057775"/>
          </a:xfrm>
          <a:prstGeom prst="rect">
            <a:avLst/>
          </a:prstGeom>
          <a:noFill/>
        </p:spPr>
        <p:txBody>
          <a:bodyPr wrap="square" rtlCol="0">
            <a:noAutofit/>
          </a:bodyPr>
          <a:lstStyle/>
          <a:p>
            <a:pPr marL="342900" indent="-342900" algn="l">
              <a:lnSpc>
                <a:spcPct val="150000"/>
              </a:lnSpc>
              <a:buFont typeface="Arial" panose="020B0604020202020204" pitchFamily="34" charset="0"/>
              <a:buChar char="•"/>
            </a:pP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0" name="稻壳儿春秋广告/盗版必究        原创来源：http://chn.docer.com/works?userid=199329941#!/work_time"/>
          <p:cNvSpPr/>
          <p:nvPr/>
        </p:nvSpPr>
        <p:spPr bwMode="auto">
          <a:xfrm>
            <a:off x="9359503" y="2021617"/>
            <a:ext cx="504589" cy="371111"/>
          </a:xfrm>
          <a:custGeom>
            <a:avLst/>
            <a:gdLst>
              <a:gd name="T0" fmla="*/ 0 w 499"/>
              <a:gd name="T1" fmla="*/ 0 h 367"/>
              <a:gd name="T2" fmla="*/ 252 w 499"/>
              <a:gd name="T3" fmla="*/ 156 h 367"/>
              <a:gd name="T4" fmla="*/ 499 w 499"/>
              <a:gd name="T5" fmla="*/ 0 h 367"/>
              <a:gd name="T6" fmla="*/ 252 w 499"/>
              <a:gd name="T7" fmla="*/ 367 h 367"/>
              <a:gd name="T8" fmla="*/ 0 w 499"/>
              <a:gd name="T9" fmla="*/ 0 h 367"/>
            </a:gdLst>
            <a:ahLst/>
            <a:cxnLst>
              <a:cxn ang="0">
                <a:pos x="T0" y="T1"/>
              </a:cxn>
              <a:cxn ang="0">
                <a:pos x="T2" y="T3"/>
              </a:cxn>
              <a:cxn ang="0">
                <a:pos x="T4" y="T5"/>
              </a:cxn>
              <a:cxn ang="0">
                <a:pos x="T6" y="T7"/>
              </a:cxn>
              <a:cxn ang="0">
                <a:pos x="T8" y="T9"/>
              </a:cxn>
            </a:cxnLst>
            <a:rect l="0" t="0" r="r" b="b"/>
            <a:pathLst>
              <a:path w="499" h="367">
                <a:moveTo>
                  <a:pt x="0" y="0"/>
                </a:moveTo>
                <a:lnTo>
                  <a:pt x="252" y="156"/>
                </a:lnTo>
                <a:lnTo>
                  <a:pt x="499" y="0"/>
                </a:lnTo>
                <a:lnTo>
                  <a:pt x="252" y="3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27" name="稻壳儿春秋广告/盗版必究        原创来源：http://chn.docer.com/works?userid=199329941#!/work_time"/>
          <p:cNvSpPr/>
          <p:nvPr/>
        </p:nvSpPr>
        <p:spPr bwMode="auto">
          <a:xfrm>
            <a:off x="5843707" y="3783128"/>
            <a:ext cx="504589" cy="371111"/>
          </a:xfrm>
          <a:custGeom>
            <a:avLst/>
            <a:gdLst>
              <a:gd name="T0" fmla="*/ 0 w 499"/>
              <a:gd name="T1" fmla="*/ 0 h 367"/>
              <a:gd name="T2" fmla="*/ 252 w 499"/>
              <a:gd name="T3" fmla="*/ 150 h 367"/>
              <a:gd name="T4" fmla="*/ 499 w 499"/>
              <a:gd name="T5" fmla="*/ 0 h 367"/>
              <a:gd name="T6" fmla="*/ 252 w 499"/>
              <a:gd name="T7" fmla="*/ 367 h 367"/>
              <a:gd name="T8" fmla="*/ 0 w 499"/>
              <a:gd name="T9" fmla="*/ 0 h 367"/>
            </a:gdLst>
            <a:ahLst/>
            <a:cxnLst>
              <a:cxn ang="0">
                <a:pos x="T0" y="T1"/>
              </a:cxn>
              <a:cxn ang="0">
                <a:pos x="T2" y="T3"/>
              </a:cxn>
              <a:cxn ang="0">
                <a:pos x="T4" y="T5"/>
              </a:cxn>
              <a:cxn ang="0">
                <a:pos x="T6" y="T7"/>
              </a:cxn>
              <a:cxn ang="0">
                <a:pos x="T8" y="T9"/>
              </a:cxn>
            </a:cxnLst>
            <a:rect l="0" t="0" r="r" b="b"/>
            <a:pathLst>
              <a:path w="499" h="367">
                <a:moveTo>
                  <a:pt x="0" y="0"/>
                </a:moveTo>
                <a:lnTo>
                  <a:pt x="252" y="150"/>
                </a:lnTo>
                <a:lnTo>
                  <a:pt x="499" y="0"/>
                </a:lnTo>
                <a:lnTo>
                  <a:pt x="252" y="3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28" name="稻壳儿春秋广告/盗版必究        原创来源：http://chn.docer.com/works?userid=199329941#!/work_time"/>
          <p:cNvSpPr/>
          <p:nvPr/>
        </p:nvSpPr>
        <p:spPr bwMode="auto">
          <a:xfrm>
            <a:off x="5843707" y="3484823"/>
            <a:ext cx="504589" cy="371111"/>
          </a:xfrm>
          <a:custGeom>
            <a:avLst/>
            <a:gdLst>
              <a:gd name="T0" fmla="*/ 0 w 499"/>
              <a:gd name="T1" fmla="*/ 0 h 367"/>
              <a:gd name="T2" fmla="*/ 252 w 499"/>
              <a:gd name="T3" fmla="*/ 156 h 367"/>
              <a:gd name="T4" fmla="*/ 499 w 499"/>
              <a:gd name="T5" fmla="*/ 0 h 367"/>
              <a:gd name="T6" fmla="*/ 252 w 499"/>
              <a:gd name="T7" fmla="*/ 367 h 367"/>
              <a:gd name="T8" fmla="*/ 0 w 499"/>
              <a:gd name="T9" fmla="*/ 0 h 367"/>
            </a:gdLst>
            <a:ahLst/>
            <a:cxnLst>
              <a:cxn ang="0">
                <a:pos x="T0" y="T1"/>
              </a:cxn>
              <a:cxn ang="0">
                <a:pos x="T2" y="T3"/>
              </a:cxn>
              <a:cxn ang="0">
                <a:pos x="T4" y="T5"/>
              </a:cxn>
              <a:cxn ang="0">
                <a:pos x="T6" y="T7"/>
              </a:cxn>
              <a:cxn ang="0">
                <a:pos x="T8" y="T9"/>
              </a:cxn>
            </a:cxnLst>
            <a:rect l="0" t="0" r="r" b="b"/>
            <a:pathLst>
              <a:path w="499" h="367">
                <a:moveTo>
                  <a:pt x="0" y="0"/>
                </a:moveTo>
                <a:lnTo>
                  <a:pt x="252" y="156"/>
                </a:lnTo>
                <a:lnTo>
                  <a:pt x="499" y="0"/>
                </a:lnTo>
                <a:lnTo>
                  <a:pt x="252" y="3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2" name="稻壳儿春秋广告/盗版必究        原创来源：http://chn.docer.com/works?userid=199329941#!/work_time"/>
          <p:cNvSpPr txBox="1"/>
          <p:nvPr/>
        </p:nvSpPr>
        <p:spPr>
          <a:xfrm>
            <a:off x="822325" y="1069975"/>
            <a:ext cx="10050780" cy="5057775"/>
          </a:xfrm>
          <a:prstGeom prst="rect">
            <a:avLst/>
          </a:prstGeom>
          <a:noFill/>
        </p:spPr>
        <p:txBody>
          <a:bodyPr wrap="square" rtlCol="0">
            <a:noAutofit/>
          </a:bodyPr>
          <a:p>
            <a:pPr marL="342900" indent="-342900" algn="l">
              <a:lnSpc>
                <a:spcPct val="150000"/>
              </a:lnSpc>
              <a:buFont typeface="Arial" panose="020B0604020202020204" pitchFamily="34" charset="0"/>
              <a:buChar char="•"/>
            </a:pPr>
            <a:r>
              <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Front end Testing: (Simulator)</a:t>
            </a: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pPr indent="457200" algn="l">
              <a:lnSpc>
                <a:spcPct val="150000"/>
              </a:lnSpc>
              <a:buFont typeface="Arial" panose="020B0604020202020204" pitchFamily="34" charset="0"/>
              <a:buNone/>
            </a:pP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pic>
        <p:nvPicPr>
          <p:cNvPr id="3" name="Picture 2"/>
          <p:cNvPicPr>
            <a:picLocks noChangeAspect="1"/>
          </p:cNvPicPr>
          <p:nvPr/>
        </p:nvPicPr>
        <p:blipFill>
          <a:blip r:embed="rId1"/>
          <a:stretch>
            <a:fillRect/>
          </a:stretch>
        </p:blipFill>
        <p:spPr>
          <a:xfrm>
            <a:off x="594995" y="1745615"/>
            <a:ext cx="10791825" cy="42989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稻壳儿春秋广告/盗版必究        原创来源：http://chn.docer.com/works?userid=199329941#!/work_time"/>
          <p:cNvSpPr/>
          <p:nvPr/>
        </p:nvSpPr>
        <p:spPr>
          <a:xfrm>
            <a:off x="75056" y="1"/>
            <a:ext cx="1387398" cy="693699"/>
          </a:xfrm>
          <a:custGeom>
            <a:avLst/>
            <a:gdLst>
              <a:gd name="connsiteX0" fmla="*/ 0 w 1387398"/>
              <a:gd name="connsiteY0" fmla="*/ 0 h 693699"/>
              <a:gd name="connsiteX1" fmla="*/ 1387398 w 1387398"/>
              <a:gd name="connsiteY1" fmla="*/ 0 h 693699"/>
              <a:gd name="connsiteX2" fmla="*/ 1334326 w 1387398"/>
              <a:gd name="connsiteY2" fmla="*/ 128128 h 693699"/>
              <a:gd name="connsiteX3" fmla="*/ 821827 w 1387398"/>
              <a:gd name="connsiteY3" fmla="*/ 640627 h 693699"/>
              <a:gd name="connsiteX4" fmla="*/ 565571 w 1387398"/>
              <a:gd name="connsiteY4" fmla="*/ 640627 h 693699"/>
              <a:gd name="connsiteX5" fmla="*/ 53072 w 1387398"/>
              <a:gd name="connsiteY5" fmla="*/ 128128 h 693699"/>
              <a:gd name="connsiteX6" fmla="*/ 0 w 1387398"/>
              <a:gd name="connsiteY6" fmla="*/ 0 h 69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398" h="693699">
                <a:moveTo>
                  <a:pt x="0" y="0"/>
                </a:moveTo>
                <a:lnTo>
                  <a:pt x="1387398" y="0"/>
                </a:lnTo>
                <a:cubicBezTo>
                  <a:pt x="1387398" y="46373"/>
                  <a:pt x="1369708" y="92747"/>
                  <a:pt x="1334326" y="128128"/>
                </a:cubicBezTo>
                <a:lnTo>
                  <a:pt x="821827" y="640627"/>
                </a:lnTo>
                <a:cubicBezTo>
                  <a:pt x="751064" y="711390"/>
                  <a:pt x="636334" y="711390"/>
                  <a:pt x="565571" y="640627"/>
                </a:cubicBezTo>
                <a:lnTo>
                  <a:pt x="53072" y="128128"/>
                </a:lnTo>
                <a:cubicBezTo>
                  <a:pt x="17691" y="92747"/>
                  <a:pt x="0" y="46373"/>
                  <a:pt x="0" y="0"/>
                </a:cubicBezTo>
                <a:close/>
              </a:path>
            </a:pathLst>
          </a:cu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a:off x="973258" y="0"/>
            <a:ext cx="838222" cy="419110"/>
          </a:xfrm>
          <a:custGeom>
            <a:avLst/>
            <a:gdLst>
              <a:gd name="connsiteX0" fmla="*/ 0 w 838222"/>
              <a:gd name="connsiteY0" fmla="*/ 0 h 419110"/>
              <a:gd name="connsiteX1" fmla="*/ 838222 w 838222"/>
              <a:gd name="connsiteY1" fmla="*/ 0 h 419110"/>
              <a:gd name="connsiteX2" fmla="*/ 806157 w 838222"/>
              <a:gd name="connsiteY2" fmla="*/ 77411 h 419110"/>
              <a:gd name="connsiteX3" fmla="*/ 496522 w 838222"/>
              <a:gd name="connsiteY3" fmla="*/ 387046 h 419110"/>
              <a:gd name="connsiteX4" fmla="*/ 341700 w 838222"/>
              <a:gd name="connsiteY4" fmla="*/ 387046 h 419110"/>
              <a:gd name="connsiteX5" fmla="*/ 32065 w 838222"/>
              <a:gd name="connsiteY5" fmla="*/ 77411 h 419110"/>
              <a:gd name="connsiteX6" fmla="*/ 0 w 838222"/>
              <a:gd name="connsiteY6" fmla="*/ 0 h 4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22" h="419110">
                <a:moveTo>
                  <a:pt x="0" y="0"/>
                </a:moveTo>
                <a:lnTo>
                  <a:pt x="838222" y="0"/>
                </a:lnTo>
                <a:cubicBezTo>
                  <a:pt x="838222" y="28017"/>
                  <a:pt x="827534" y="56035"/>
                  <a:pt x="806157" y="77411"/>
                </a:cubicBezTo>
                <a:lnTo>
                  <a:pt x="496522" y="387046"/>
                </a:lnTo>
                <a:cubicBezTo>
                  <a:pt x="453769" y="429799"/>
                  <a:pt x="384453" y="429799"/>
                  <a:pt x="341700" y="387046"/>
                </a:cubicBezTo>
                <a:lnTo>
                  <a:pt x="32065" y="77411"/>
                </a:lnTo>
                <a:cubicBezTo>
                  <a:pt x="10689" y="56035"/>
                  <a:pt x="0" y="28017"/>
                  <a:pt x="0" y="0"/>
                </a:cubicBezTo>
                <a:close/>
              </a:path>
            </a:pathLst>
          </a:cu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1" name="稻壳儿春秋广告/盗版必究        原创来源：http://chn.docer.com/works?userid=199329941#!/work_time"/>
          <p:cNvSpPr/>
          <p:nvPr/>
        </p:nvSpPr>
        <p:spPr>
          <a:xfrm>
            <a:off x="10606842" y="6001428"/>
            <a:ext cx="1585158" cy="856572"/>
          </a:xfrm>
          <a:custGeom>
            <a:avLst/>
            <a:gdLst>
              <a:gd name="connsiteX0" fmla="*/ 982227 w 1585158"/>
              <a:gd name="connsiteY0" fmla="*/ 1 h 856572"/>
              <a:gd name="connsiteX1" fmla="*/ 1196736 w 1585158"/>
              <a:gd name="connsiteY1" fmla="*/ 88853 h 856572"/>
              <a:gd name="connsiteX2" fmla="*/ 1585158 w 1585158"/>
              <a:gd name="connsiteY2" fmla="*/ 477276 h 856572"/>
              <a:gd name="connsiteX3" fmla="*/ 1585158 w 1585158"/>
              <a:gd name="connsiteY3" fmla="*/ 856572 h 856572"/>
              <a:gd name="connsiteX4" fmla="*/ 0 w 1585158"/>
              <a:gd name="connsiteY4" fmla="*/ 856572 h 856572"/>
              <a:gd name="connsiteX5" fmla="*/ 767718 w 1585158"/>
              <a:gd name="connsiteY5" fmla="*/ 88853 h 856572"/>
              <a:gd name="connsiteX6" fmla="*/ 982227 w 1585158"/>
              <a:gd name="connsiteY6" fmla="*/ 1 h 85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158" h="856572">
                <a:moveTo>
                  <a:pt x="982227" y="1"/>
                </a:moveTo>
                <a:cubicBezTo>
                  <a:pt x="1059864" y="0"/>
                  <a:pt x="1137501" y="29618"/>
                  <a:pt x="1196736" y="88853"/>
                </a:cubicBezTo>
                <a:lnTo>
                  <a:pt x="1585158" y="477276"/>
                </a:lnTo>
                <a:lnTo>
                  <a:pt x="1585158" y="856572"/>
                </a:lnTo>
                <a:lnTo>
                  <a:pt x="0" y="856572"/>
                </a:lnTo>
                <a:lnTo>
                  <a:pt x="767718" y="88853"/>
                </a:lnTo>
                <a:cubicBezTo>
                  <a:pt x="826953" y="29618"/>
                  <a:pt x="904590" y="0"/>
                  <a:pt x="982227" y="1"/>
                </a:cubicBezTo>
                <a:close/>
              </a:path>
            </a:pathLst>
          </a:cu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5" name="稻壳儿春秋广告/盗版必究        原创来源：http://chn.docer.com/works?userid=199329941#!/work_time"/>
          <p:cNvSpPr/>
          <p:nvPr/>
        </p:nvSpPr>
        <p:spPr>
          <a:xfrm>
            <a:off x="10848444" y="6419271"/>
            <a:ext cx="1101953" cy="438729"/>
          </a:xfrm>
          <a:custGeom>
            <a:avLst/>
            <a:gdLst>
              <a:gd name="connsiteX0" fmla="*/ 550977 w 1101953"/>
              <a:gd name="connsiteY0" fmla="*/ 0 h 438729"/>
              <a:gd name="connsiteX1" fmla="*/ 742595 w 1101953"/>
              <a:gd name="connsiteY1" fmla="*/ 79371 h 438729"/>
              <a:gd name="connsiteX2" fmla="*/ 1101953 w 1101953"/>
              <a:gd name="connsiteY2" fmla="*/ 438729 h 438729"/>
              <a:gd name="connsiteX3" fmla="*/ 0 w 1101953"/>
              <a:gd name="connsiteY3" fmla="*/ 438729 h 438729"/>
              <a:gd name="connsiteX4" fmla="*/ 359358 w 1101953"/>
              <a:gd name="connsiteY4" fmla="*/ 79371 h 438729"/>
              <a:gd name="connsiteX5" fmla="*/ 550977 w 1101953"/>
              <a:gd name="connsiteY5" fmla="*/ 0 h 43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53" h="438729">
                <a:moveTo>
                  <a:pt x="550977" y="0"/>
                </a:moveTo>
                <a:cubicBezTo>
                  <a:pt x="620329" y="0"/>
                  <a:pt x="689681" y="26457"/>
                  <a:pt x="742595" y="79371"/>
                </a:cubicBezTo>
                <a:lnTo>
                  <a:pt x="1101953" y="438729"/>
                </a:lnTo>
                <a:lnTo>
                  <a:pt x="0" y="438729"/>
                </a:lnTo>
                <a:lnTo>
                  <a:pt x="359358" y="79371"/>
                </a:lnTo>
                <a:cubicBezTo>
                  <a:pt x="412272" y="26457"/>
                  <a:pt x="481624" y="0"/>
                  <a:pt x="550977" y="0"/>
                </a:cubicBez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5" name="稻壳儿春秋广告/盗版必究        原创来源：http://chn.docer.com/works?userid=199329941#!/work_time"/>
          <p:cNvSpPr txBox="1"/>
          <p:nvPr/>
        </p:nvSpPr>
        <p:spPr>
          <a:xfrm>
            <a:off x="2851785" y="392430"/>
            <a:ext cx="4940935" cy="706755"/>
          </a:xfrm>
          <a:prstGeom prst="rect">
            <a:avLst/>
          </a:prstGeom>
          <a:noFill/>
        </p:spPr>
        <p:txBody>
          <a:bodyPr wrap="square" rtlCol="0">
            <a:spAutoFit/>
          </a:bodyPr>
          <a:lstStyle/>
          <a:p>
            <a:pPr algn="ctr"/>
            <a:r>
              <a:rPr lang="en-US" altLang="zh-CN" sz="4000" b="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Introduction</a:t>
            </a:r>
            <a:endParaRPr lang="en-US" altLang="zh-CN" sz="4000" b="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6" name="稻壳儿春秋广告/盗版必究        原创来源：http://chn.docer.com/works?userid=199329941#!/work_time"/>
          <p:cNvSpPr txBox="1"/>
          <p:nvPr/>
        </p:nvSpPr>
        <p:spPr>
          <a:xfrm>
            <a:off x="695325" y="942975"/>
            <a:ext cx="10050780" cy="5057775"/>
          </a:xfrm>
          <a:prstGeom prst="rect">
            <a:avLst/>
          </a:prstGeom>
          <a:noFill/>
        </p:spPr>
        <p:txBody>
          <a:bodyPr wrap="square" rtlCol="0">
            <a:noAutofit/>
          </a:bodyPr>
          <a:lstStyle/>
          <a:p>
            <a:pPr marL="342900" indent="-342900" algn="l">
              <a:lnSpc>
                <a:spcPct val="150000"/>
              </a:lnSpc>
              <a:buFont typeface="Arial" panose="020B0604020202020204" pitchFamily="34" charset="0"/>
              <a:buChar char="•"/>
            </a:pPr>
            <a:r>
              <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The goal of this project was to use advanced inventory management to change the retail environment. Our objectives were to guarantee constant availability, offer real-time product updates, and create a seamless shopping experience.</a:t>
            </a: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pPr marL="342900" indent="-342900" algn="l">
              <a:lnSpc>
                <a:spcPct val="150000"/>
              </a:lnSpc>
              <a:buFont typeface="Arial" panose="020B0604020202020204" pitchFamily="34" charset="0"/>
              <a:buChar char="•"/>
            </a:pPr>
            <a:r>
              <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This report covers technical accomplishments, project milestones, and the effective deployment of the Intelligent Shelves system. </a:t>
            </a: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0" name="稻壳儿春秋广告/盗版必究        原创来源：http://chn.docer.com/works?userid=199329941#!/work_time"/>
          <p:cNvSpPr/>
          <p:nvPr/>
        </p:nvSpPr>
        <p:spPr bwMode="auto">
          <a:xfrm>
            <a:off x="9359503" y="2021617"/>
            <a:ext cx="504589" cy="371111"/>
          </a:xfrm>
          <a:custGeom>
            <a:avLst/>
            <a:gdLst>
              <a:gd name="T0" fmla="*/ 0 w 499"/>
              <a:gd name="T1" fmla="*/ 0 h 367"/>
              <a:gd name="T2" fmla="*/ 252 w 499"/>
              <a:gd name="T3" fmla="*/ 156 h 367"/>
              <a:gd name="T4" fmla="*/ 499 w 499"/>
              <a:gd name="T5" fmla="*/ 0 h 367"/>
              <a:gd name="T6" fmla="*/ 252 w 499"/>
              <a:gd name="T7" fmla="*/ 367 h 367"/>
              <a:gd name="T8" fmla="*/ 0 w 499"/>
              <a:gd name="T9" fmla="*/ 0 h 367"/>
            </a:gdLst>
            <a:ahLst/>
            <a:cxnLst>
              <a:cxn ang="0">
                <a:pos x="T0" y="T1"/>
              </a:cxn>
              <a:cxn ang="0">
                <a:pos x="T2" y="T3"/>
              </a:cxn>
              <a:cxn ang="0">
                <a:pos x="T4" y="T5"/>
              </a:cxn>
              <a:cxn ang="0">
                <a:pos x="T6" y="T7"/>
              </a:cxn>
              <a:cxn ang="0">
                <a:pos x="T8" y="T9"/>
              </a:cxn>
            </a:cxnLst>
            <a:rect l="0" t="0" r="r" b="b"/>
            <a:pathLst>
              <a:path w="499" h="367">
                <a:moveTo>
                  <a:pt x="0" y="0"/>
                </a:moveTo>
                <a:lnTo>
                  <a:pt x="252" y="156"/>
                </a:lnTo>
                <a:lnTo>
                  <a:pt x="499" y="0"/>
                </a:lnTo>
                <a:lnTo>
                  <a:pt x="252" y="3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27" name="稻壳儿春秋广告/盗版必究        原创来源：http://chn.docer.com/works?userid=199329941#!/work_time"/>
          <p:cNvSpPr/>
          <p:nvPr/>
        </p:nvSpPr>
        <p:spPr bwMode="auto">
          <a:xfrm>
            <a:off x="5843707" y="3783128"/>
            <a:ext cx="504589" cy="371111"/>
          </a:xfrm>
          <a:custGeom>
            <a:avLst/>
            <a:gdLst>
              <a:gd name="T0" fmla="*/ 0 w 499"/>
              <a:gd name="T1" fmla="*/ 0 h 367"/>
              <a:gd name="T2" fmla="*/ 252 w 499"/>
              <a:gd name="T3" fmla="*/ 150 h 367"/>
              <a:gd name="T4" fmla="*/ 499 w 499"/>
              <a:gd name="T5" fmla="*/ 0 h 367"/>
              <a:gd name="T6" fmla="*/ 252 w 499"/>
              <a:gd name="T7" fmla="*/ 367 h 367"/>
              <a:gd name="T8" fmla="*/ 0 w 499"/>
              <a:gd name="T9" fmla="*/ 0 h 367"/>
            </a:gdLst>
            <a:ahLst/>
            <a:cxnLst>
              <a:cxn ang="0">
                <a:pos x="T0" y="T1"/>
              </a:cxn>
              <a:cxn ang="0">
                <a:pos x="T2" y="T3"/>
              </a:cxn>
              <a:cxn ang="0">
                <a:pos x="T4" y="T5"/>
              </a:cxn>
              <a:cxn ang="0">
                <a:pos x="T6" y="T7"/>
              </a:cxn>
              <a:cxn ang="0">
                <a:pos x="T8" y="T9"/>
              </a:cxn>
            </a:cxnLst>
            <a:rect l="0" t="0" r="r" b="b"/>
            <a:pathLst>
              <a:path w="499" h="367">
                <a:moveTo>
                  <a:pt x="0" y="0"/>
                </a:moveTo>
                <a:lnTo>
                  <a:pt x="252" y="150"/>
                </a:lnTo>
                <a:lnTo>
                  <a:pt x="499" y="0"/>
                </a:lnTo>
                <a:lnTo>
                  <a:pt x="252" y="3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28" name="稻壳儿春秋广告/盗版必究        原创来源：http://chn.docer.com/works?userid=199329941#!/work_time"/>
          <p:cNvSpPr/>
          <p:nvPr/>
        </p:nvSpPr>
        <p:spPr bwMode="auto">
          <a:xfrm>
            <a:off x="5843707" y="3484823"/>
            <a:ext cx="504589" cy="371111"/>
          </a:xfrm>
          <a:custGeom>
            <a:avLst/>
            <a:gdLst>
              <a:gd name="T0" fmla="*/ 0 w 499"/>
              <a:gd name="T1" fmla="*/ 0 h 367"/>
              <a:gd name="T2" fmla="*/ 252 w 499"/>
              <a:gd name="T3" fmla="*/ 156 h 367"/>
              <a:gd name="T4" fmla="*/ 499 w 499"/>
              <a:gd name="T5" fmla="*/ 0 h 367"/>
              <a:gd name="T6" fmla="*/ 252 w 499"/>
              <a:gd name="T7" fmla="*/ 367 h 367"/>
              <a:gd name="T8" fmla="*/ 0 w 499"/>
              <a:gd name="T9" fmla="*/ 0 h 367"/>
            </a:gdLst>
            <a:ahLst/>
            <a:cxnLst>
              <a:cxn ang="0">
                <a:pos x="T0" y="T1"/>
              </a:cxn>
              <a:cxn ang="0">
                <a:pos x="T2" y="T3"/>
              </a:cxn>
              <a:cxn ang="0">
                <a:pos x="T4" y="T5"/>
              </a:cxn>
              <a:cxn ang="0">
                <a:pos x="T6" y="T7"/>
              </a:cxn>
              <a:cxn ang="0">
                <a:pos x="T8" y="T9"/>
              </a:cxn>
            </a:cxnLst>
            <a:rect l="0" t="0" r="r" b="b"/>
            <a:pathLst>
              <a:path w="499" h="367">
                <a:moveTo>
                  <a:pt x="0" y="0"/>
                </a:moveTo>
                <a:lnTo>
                  <a:pt x="252" y="156"/>
                </a:lnTo>
                <a:lnTo>
                  <a:pt x="499" y="0"/>
                </a:lnTo>
                <a:lnTo>
                  <a:pt x="252" y="3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稻壳儿春秋广告/盗版必究        原创来源：http://chn.docer.com/works?userid=199329941#!/work_time"/>
          <p:cNvSpPr/>
          <p:nvPr/>
        </p:nvSpPr>
        <p:spPr>
          <a:xfrm>
            <a:off x="75056" y="1"/>
            <a:ext cx="1387398" cy="693699"/>
          </a:xfrm>
          <a:custGeom>
            <a:avLst/>
            <a:gdLst>
              <a:gd name="connsiteX0" fmla="*/ 0 w 1387398"/>
              <a:gd name="connsiteY0" fmla="*/ 0 h 693699"/>
              <a:gd name="connsiteX1" fmla="*/ 1387398 w 1387398"/>
              <a:gd name="connsiteY1" fmla="*/ 0 h 693699"/>
              <a:gd name="connsiteX2" fmla="*/ 1334326 w 1387398"/>
              <a:gd name="connsiteY2" fmla="*/ 128128 h 693699"/>
              <a:gd name="connsiteX3" fmla="*/ 821827 w 1387398"/>
              <a:gd name="connsiteY3" fmla="*/ 640627 h 693699"/>
              <a:gd name="connsiteX4" fmla="*/ 565571 w 1387398"/>
              <a:gd name="connsiteY4" fmla="*/ 640627 h 693699"/>
              <a:gd name="connsiteX5" fmla="*/ 53072 w 1387398"/>
              <a:gd name="connsiteY5" fmla="*/ 128128 h 693699"/>
              <a:gd name="connsiteX6" fmla="*/ 0 w 1387398"/>
              <a:gd name="connsiteY6" fmla="*/ 0 h 69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398" h="693699">
                <a:moveTo>
                  <a:pt x="0" y="0"/>
                </a:moveTo>
                <a:lnTo>
                  <a:pt x="1387398" y="0"/>
                </a:lnTo>
                <a:cubicBezTo>
                  <a:pt x="1387398" y="46373"/>
                  <a:pt x="1369708" y="92747"/>
                  <a:pt x="1334326" y="128128"/>
                </a:cubicBezTo>
                <a:lnTo>
                  <a:pt x="821827" y="640627"/>
                </a:lnTo>
                <a:cubicBezTo>
                  <a:pt x="751064" y="711390"/>
                  <a:pt x="636334" y="711390"/>
                  <a:pt x="565571" y="640627"/>
                </a:cubicBezTo>
                <a:lnTo>
                  <a:pt x="53072" y="128128"/>
                </a:lnTo>
                <a:cubicBezTo>
                  <a:pt x="17691" y="92747"/>
                  <a:pt x="0" y="46373"/>
                  <a:pt x="0" y="0"/>
                </a:cubicBezTo>
                <a:close/>
              </a:path>
            </a:pathLst>
          </a:cu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a:off x="973258" y="0"/>
            <a:ext cx="838222" cy="419110"/>
          </a:xfrm>
          <a:custGeom>
            <a:avLst/>
            <a:gdLst>
              <a:gd name="connsiteX0" fmla="*/ 0 w 838222"/>
              <a:gd name="connsiteY0" fmla="*/ 0 h 419110"/>
              <a:gd name="connsiteX1" fmla="*/ 838222 w 838222"/>
              <a:gd name="connsiteY1" fmla="*/ 0 h 419110"/>
              <a:gd name="connsiteX2" fmla="*/ 806157 w 838222"/>
              <a:gd name="connsiteY2" fmla="*/ 77411 h 419110"/>
              <a:gd name="connsiteX3" fmla="*/ 496522 w 838222"/>
              <a:gd name="connsiteY3" fmla="*/ 387046 h 419110"/>
              <a:gd name="connsiteX4" fmla="*/ 341700 w 838222"/>
              <a:gd name="connsiteY4" fmla="*/ 387046 h 419110"/>
              <a:gd name="connsiteX5" fmla="*/ 32065 w 838222"/>
              <a:gd name="connsiteY5" fmla="*/ 77411 h 419110"/>
              <a:gd name="connsiteX6" fmla="*/ 0 w 838222"/>
              <a:gd name="connsiteY6" fmla="*/ 0 h 4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22" h="419110">
                <a:moveTo>
                  <a:pt x="0" y="0"/>
                </a:moveTo>
                <a:lnTo>
                  <a:pt x="838222" y="0"/>
                </a:lnTo>
                <a:cubicBezTo>
                  <a:pt x="838222" y="28017"/>
                  <a:pt x="827534" y="56035"/>
                  <a:pt x="806157" y="77411"/>
                </a:cubicBezTo>
                <a:lnTo>
                  <a:pt x="496522" y="387046"/>
                </a:lnTo>
                <a:cubicBezTo>
                  <a:pt x="453769" y="429799"/>
                  <a:pt x="384453" y="429799"/>
                  <a:pt x="341700" y="387046"/>
                </a:cubicBezTo>
                <a:lnTo>
                  <a:pt x="32065" y="77411"/>
                </a:lnTo>
                <a:cubicBezTo>
                  <a:pt x="10689" y="56035"/>
                  <a:pt x="0" y="28017"/>
                  <a:pt x="0" y="0"/>
                </a:cubicBezTo>
                <a:close/>
              </a:path>
            </a:pathLst>
          </a:cu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1" name="稻壳儿春秋广告/盗版必究        原创来源：http://chn.docer.com/works?userid=199329941#!/work_time"/>
          <p:cNvSpPr/>
          <p:nvPr/>
        </p:nvSpPr>
        <p:spPr>
          <a:xfrm>
            <a:off x="10606842" y="6001428"/>
            <a:ext cx="1585158" cy="856572"/>
          </a:xfrm>
          <a:custGeom>
            <a:avLst/>
            <a:gdLst>
              <a:gd name="connsiteX0" fmla="*/ 982227 w 1585158"/>
              <a:gd name="connsiteY0" fmla="*/ 1 h 856572"/>
              <a:gd name="connsiteX1" fmla="*/ 1196736 w 1585158"/>
              <a:gd name="connsiteY1" fmla="*/ 88853 h 856572"/>
              <a:gd name="connsiteX2" fmla="*/ 1585158 w 1585158"/>
              <a:gd name="connsiteY2" fmla="*/ 477276 h 856572"/>
              <a:gd name="connsiteX3" fmla="*/ 1585158 w 1585158"/>
              <a:gd name="connsiteY3" fmla="*/ 856572 h 856572"/>
              <a:gd name="connsiteX4" fmla="*/ 0 w 1585158"/>
              <a:gd name="connsiteY4" fmla="*/ 856572 h 856572"/>
              <a:gd name="connsiteX5" fmla="*/ 767718 w 1585158"/>
              <a:gd name="connsiteY5" fmla="*/ 88853 h 856572"/>
              <a:gd name="connsiteX6" fmla="*/ 982227 w 1585158"/>
              <a:gd name="connsiteY6" fmla="*/ 1 h 85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158" h="856572">
                <a:moveTo>
                  <a:pt x="982227" y="1"/>
                </a:moveTo>
                <a:cubicBezTo>
                  <a:pt x="1059864" y="0"/>
                  <a:pt x="1137501" y="29618"/>
                  <a:pt x="1196736" y="88853"/>
                </a:cubicBezTo>
                <a:lnTo>
                  <a:pt x="1585158" y="477276"/>
                </a:lnTo>
                <a:lnTo>
                  <a:pt x="1585158" y="856572"/>
                </a:lnTo>
                <a:lnTo>
                  <a:pt x="0" y="856572"/>
                </a:lnTo>
                <a:lnTo>
                  <a:pt x="767718" y="88853"/>
                </a:lnTo>
                <a:cubicBezTo>
                  <a:pt x="826953" y="29618"/>
                  <a:pt x="904590" y="0"/>
                  <a:pt x="982227" y="1"/>
                </a:cubicBezTo>
                <a:close/>
              </a:path>
            </a:pathLst>
          </a:cu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5" name="稻壳儿春秋广告/盗版必究        原创来源：http://chn.docer.com/works?userid=199329941#!/work_time"/>
          <p:cNvSpPr/>
          <p:nvPr/>
        </p:nvSpPr>
        <p:spPr>
          <a:xfrm>
            <a:off x="10848444" y="6419271"/>
            <a:ext cx="1101953" cy="438729"/>
          </a:xfrm>
          <a:custGeom>
            <a:avLst/>
            <a:gdLst>
              <a:gd name="connsiteX0" fmla="*/ 550977 w 1101953"/>
              <a:gd name="connsiteY0" fmla="*/ 0 h 438729"/>
              <a:gd name="connsiteX1" fmla="*/ 742595 w 1101953"/>
              <a:gd name="connsiteY1" fmla="*/ 79371 h 438729"/>
              <a:gd name="connsiteX2" fmla="*/ 1101953 w 1101953"/>
              <a:gd name="connsiteY2" fmla="*/ 438729 h 438729"/>
              <a:gd name="connsiteX3" fmla="*/ 0 w 1101953"/>
              <a:gd name="connsiteY3" fmla="*/ 438729 h 438729"/>
              <a:gd name="connsiteX4" fmla="*/ 359358 w 1101953"/>
              <a:gd name="connsiteY4" fmla="*/ 79371 h 438729"/>
              <a:gd name="connsiteX5" fmla="*/ 550977 w 1101953"/>
              <a:gd name="connsiteY5" fmla="*/ 0 h 43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53" h="438729">
                <a:moveTo>
                  <a:pt x="550977" y="0"/>
                </a:moveTo>
                <a:cubicBezTo>
                  <a:pt x="620329" y="0"/>
                  <a:pt x="689681" y="26457"/>
                  <a:pt x="742595" y="79371"/>
                </a:cubicBezTo>
                <a:lnTo>
                  <a:pt x="1101953" y="438729"/>
                </a:lnTo>
                <a:lnTo>
                  <a:pt x="0" y="438729"/>
                </a:lnTo>
                <a:lnTo>
                  <a:pt x="359358" y="79371"/>
                </a:lnTo>
                <a:cubicBezTo>
                  <a:pt x="412272" y="26457"/>
                  <a:pt x="481624" y="0"/>
                  <a:pt x="550977" y="0"/>
                </a:cubicBez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5" name="稻壳儿春秋广告/盗版必究        原创来源：http://chn.docer.com/works?userid=199329941#!/work_time"/>
          <p:cNvSpPr txBox="1"/>
          <p:nvPr/>
        </p:nvSpPr>
        <p:spPr>
          <a:xfrm>
            <a:off x="1583055" y="392430"/>
            <a:ext cx="8392160" cy="706755"/>
          </a:xfrm>
          <a:prstGeom prst="rect">
            <a:avLst/>
          </a:prstGeom>
          <a:noFill/>
        </p:spPr>
        <p:txBody>
          <a:bodyPr wrap="square" rtlCol="0">
            <a:spAutoFit/>
          </a:bodyPr>
          <a:lstStyle/>
          <a:p>
            <a:pPr algn="ctr"/>
            <a:r>
              <a:rPr lang="en-US" altLang="zh-CN" sz="4000" b="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Summary</a:t>
            </a:r>
            <a:endParaRPr lang="en-US" altLang="zh-CN" sz="4000" b="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6" name="稻壳儿春秋广告/盗版必究        原创来源：http://chn.docer.com/works?userid=199329941#!/work_time"/>
          <p:cNvSpPr txBox="1"/>
          <p:nvPr/>
        </p:nvSpPr>
        <p:spPr>
          <a:xfrm>
            <a:off x="695325" y="942975"/>
            <a:ext cx="10050780" cy="5057775"/>
          </a:xfrm>
          <a:prstGeom prst="rect">
            <a:avLst/>
          </a:prstGeom>
          <a:noFill/>
        </p:spPr>
        <p:txBody>
          <a:bodyPr wrap="square" rtlCol="0">
            <a:noAutofit/>
          </a:bodyPr>
          <a:lstStyle/>
          <a:p>
            <a:pPr marL="342900" indent="-342900" algn="l">
              <a:lnSpc>
                <a:spcPct val="150000"/>
              </a:lnSpc>
              <a:buFont typeface="Arial" panose="020B0604020202020204" pitchFamily="34" charset="0"/>
              <a:buChar char="•"/>
            </a:pP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0" name="稻壳儿春秋广告/盗版必究        原创来源：http://chn.docer.com/works?userid=199329941#!/work_time"/>
          <p:cNvSpPr/>
          <p:nvPr/>
        </p:nvSpPr>
        <p:spPr bwMode="auto">
          <a:xfrm>
            <a:off x="9359503" y="2021617"/>
            <a:ext cx="504589" cy="371111"/>
          </a:xfrm>
          <a:custGeom>
            <a:avLst/>
            <a:gdLst>
              <a:gd name="T0" fmla="*/ 0 w 499"/>
              <a:gd name="T1" fmla="*/ 0 h 367"/>
              <a:gd name="T2" fmla="*/ 252 w 499"/>
              <a:gd name="T3" fmla="*/ 156 h 367"/>
              <a:gd name="T4" fmla="*/ 499 w 499"/>
              <a:gd name="T5" fmla="*/ 0 h 367"/>
              <a:gd name="T6" fmla="*/ 252 w 499"/>
              <a:gd name="T7" fmla="*/ 367 h 367"/>
              <a:gd name="T8" fmla="*/ 0 w 499"/>
              <a:gd name="T9" fmla="*/ 0 h 367"/>
            </a:gdLst>
            <a:ahLst/>
            <a:cxnLst>
              <a:cxn ang="0">
                <a:pos x="T0" y="T1"/>
              </a:cxn>
              <a:cxn ang="0">
                <a:pos x="T2" y="T3"/>
              </a:cxn>
              <a:cxn ang="0">
                <a:pos x="T4" y="T5"/>
              </a:cxn>
              <a:cxn ang="0">
                <a:pos x="T6" y="T7"/>
              </a:cxn>
              <a:cxn ang="0">
                <a:pos x="T8" y="T9"/>
              </a:cxn>
            </a:cxnLst>
            <a:rect l="0" t="0" r="r" b="b"/>
            <a:pathLst>
              <a:path w="499" h="367">
                <a:moveTo>
                  <a:pt x="0" y="0"/>
                </a:moveTo>
                <a:lnTo>
                  <a:pt x="252" y="156"/>
                </a:lnTo>
                <a:lnTo>
                  <a:pt x="499" y="0"/>
                </a:lnTo>
                <a:lnTo>
                  <a:pt x="252" y="3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27" name="稻壳儿春秋广告/盗版必究        原创来源：http://chn.docer.com/works?userid=199329941#!/work_time"/>
          <p:cNvSpPr/>
          <p:nvPr/>
        </p:nvSpPr>
        <p:spPr bwMode="auto">
          <a:xfrm>
            <a:off x="5843707" y="3783128"/>
            <a:ext cx="504589" cy="371111"/>
          </a:xfrm>
          <a:custGeom>
            <a:avLst/>
            <a:gdLst>
              <a:gd name="T0" fmla="*/ 0 w 499"/>
              <a:gd name="T1" fmla="*/ 0 h 367"/>
              <a:gd name="T2" fmla="*/ 252 w 499"/>
              <a:gd name="T3" fmla="*/ 150 h 367"/>
              <a:gd name="T4" fmla="*/ 499 w 499"/>
              <a:gd name="T5" fmla="*/ 0 h 367"/>
              <a:gd name="T6" fmla="*/ 252 w 499"/>
              <a:gd name="T7" fmla="*/ 367 h 367"/>
              <a:gd name="T8" fmla="*/ 0 w 499"/>
              <a:gd name="T9" fmla="*/ 0 h 367"/>
            </a:gdLst>
            <a:ahLst/>
            <a:cxnLst>
              <a:cxn ang="0">
                <a:pos x="T0" y="T1"/>
              </a:cxn>
              <a:cxn ang="0">
                <a:pos x="T2" y="T3"/>
              </a:cxn>
              <a:cxn ang="0">
                <a:pos x="T4" y="T5"/>
              </a:cxn>
              <a:cxn ang="0">
                <a:pos x="T6" y="T7"/>
              </a:cxn>
              <a:cxn ang="0">
                <a:pos x="T8" y="T9"/>
              </a:cxn>
            </a:cxnLst>
            <a:rect l="0" t="0" r="r" b="b"/>
            <a:pathLst>
              <a:path w="499" h="367">
                <a:moveTo>
                  <a:pt x="0" y="0"/>
                </a:moveTo>
                <a:lnTo>
                  <a:pt x="252" y="150"/>
                </a:lnTo>
                <a:lnTo>
                  <a:pt x="499" y="0"/>
                </a:lnTo>
                <a:lnTo>
                  <a:pt x="252" y="3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28" name="稻壳儿春秋广告/盗版必究        原创来源：http://chn.docer.com/works?userid=199329941#!/work_time"/>
          <p:cNvSpPr/>
          <p:nvPr/>
        </p:nvSpPr>
        <p:spPr bwMode="auto">
          <a:xfrm>
            <a:off x="5843707" y="3484823"/>
            <a:ext cx="504589" cy="371111"/>
          </a:xfrm>
          <a:custGeom>
            <a:avLst/>
            <a:gdLst>
              <a:gd name="T0" fmla="*/ 0 w 499"/>
              <a:gd name="T1" fmla="*/ 0 h 367"/>
              <a:gd name="T2" fmla="*/ 252 w 499"/>
              <a:gd name="T3" fmla="*/ 156 h 367"/>
              <a:gd name="T4" fmla="*/ 499 w 499"/>
              <a:gd name="T5" fmla="*/ 0 h 367"/>
              <a:gd name="T6" fmla="*/ 252 w 499"/>
              <a:gd name="T7" fmla="*/ 367 h 367"/>
              <a:gd name="T8" fmla="*/ 0 w 499"/>
              <a:gd name="T9" fmla="*/ 0 h 367"/>
            </a:gdLst>
            <a:ahLst/>
            <a:cxnLst>
              <a:cxn ang="0">
                <a:pos x="T0" y="T1"/>
              </a:cxn>
              <a:cxn ang="0">
                <a:pos x="T2" y="T3"/>
              </a:cxn>
              <a:cxn ang="0">
                <a:pos x="T4" y="T5"/>
              </a:cxn>
              <a:cxn ang="0">
                <a:pos x="T6" y="T7"/>
              </a:cxn>
              <a:cxn ang="0">
                <a:pos x="T8" y="T9"/>
              </a:cxn>
            </a:cxnLst>
            <a:rect l="0" t="0" r="r" b="b"/>
            <a:pathLst>
              <a:path w="499" h="367">
                <a:moveTo>
                  <a:pt x="0" y="0"/>
                </a:moveTo>
                <a:lnTo>
                  <a:pt x="252" y="156"/>
                </a:lnTo>
                <a:lnTo>
                  <a:pt x="499" y="0"/>
                </a:lnTo>
                <a:lnTo>
                  <a:pt x="252" y="3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2" name="稻壳儿春秋广告/盗版必究        原创来源：http://chn.docer.com/works?userid=199329941#!/work_time"/>
          <p:cNvSpPr txBox="1"/>
          <p:nvPr/>
        </p:nvSpPr>
        <p:spPr>
          <a:xfrm>
            <a:off x="822325" y="1069975"/>
            <a:ext cx="10050780" cy="5057775"/>
          </a:xfrm>
          <a:prstGeom prst="rect">
            <a:avLst/>
          </a:prstGeom>
          <a:noFill/>
        </p:spPr>
        <p:txBody>
          <a:bodyPr wrap="square" rtlCol="0">
            <a:noAutofit/>
          </a:bodyPr>
          <a:p>
            <a:pPr marL="342900" indent="-342900" algn="l">
              <a:lnSpc>
                <a:spcPct val="150000"/>
              </a:lnSpc>
              <a:buFont typeface="Arial" panose="020B0604020202020204" pitchFamily="34" charset="0"/>
              <a:buChar char="•"/>
            </a:pPr>
            <a:r>
              <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With its sophisticated simulation software that emulates user shopping behavior and lets items be removed from virtual shelves with dynamic quantity value adjustments in line, the project has successfully met all of its planned requirements. </a:t>
            </a: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pPr marL="342900" indent="-342900" algn="l">
              <a:lnSpc>
                <a:spcPct val="150000"/>
              </a:lnSpc>
              <a:buFont typeface="Arial" panose="020B0604020202020204" pitchFamily="34" charset="0"/>
              <a:buChar char="•"/>
            </a:pPr>
            <a:r>
              <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An improved and immersive user experience is ensured by the store view's frequent refreshes and real-time updates. </a:t>
            </a: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pPr marL="342900" indent="-342900" algn="l">
              <a:lnSpc>
                <a:spcPct val="150000"/>
              </a:lnSpc>
              <a:buFont typeface="Arial" panose="020B0604020202020204" pitchFamily="34" charset="0"/>
              <a:buChar char="•"/>
            </a:pPr>
            <a:r>
              <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A centralized, responsive system that allows for precise tracking and fast reaction to stock changes is made possible by the smooth synchronization between simulation actions and store view updates.</a:t>
            </a: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稻壳儿春秋广告/盗版必究        原创来源：http://chn.docer.com/works?userid=199329941#!/work_time"/>
          <p:cNvSpPr/>
          <p:nvPr/>
        </p:nvSpPr>
        <p:spPr>
          <a:xfrm>
            <a:off x="75056" y="1"/>
            <a:ext cx="1387398" cy="693699"/>
          </a:xfrm>
          <a:custGeom>
            <a:avLst/>
            <a:gdLst>
              <a:gd name="connsiteX0" fmla="*/ 0 w 1387398"/>
              <a:gd name="connsiteY0" fmla="*/ 0 h 693699"/>
              <a:gd name="connsiteX1" fmla="*/ 1387398 w 1387398"/>
              <a:gd name="connsiteY1" fmla="*/ 0 h 693699"/>
              <a:gd name="connsiteX2" fmla="*/ 1334326 w 1387398"/>
              <a:gd name="connsiteY2" fmla="*/ 128128 h 693699"/>
              <a:gd name="connsiteX3" fmla="*/ 821827 w 1387398"/>
              <a:gd name="connsiteY3" fmla="*/ 640627 h 693699"/>
              <a:gd name="connsiteX4" fmla="*/ 565571 w 1387398"/>
              <a:gd name="connsiteY4" fmla="*/ 640627 h 693699"/>
              <a:gd name="connsiteX5" fmla="*/ 53072 w 1387398"/>
              <a:gd name="connsiteY5" fmla="*/ 128128 h 693699"/>
              <a:gd name="connsiteX6" fmla="*/ 0 w 1387398"/>
              <a:gd name="connsiteY6" fmla="*/ 0 h 69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398" h="693699">
                <a:moveTo>
                  <a:pt x="0" y="0"/>
                </a:moveTo>
                <a:lnTo>
                  <a:pt x="1387398" y="0"/>
                </a:lnTo>
                <a:cubicBezTo>
                  <a:pt x="1387398" y="46373"/>
                  <a:pt x="1369708" y="92747"/>
                  <a:pt x="1334326" y="128128"/>
                </a:cubicBezTo>
                <a:lnTo>
                  <a:pt x="821827" y="640627"/>
                </a:lnTo>
                <a:cubicBezTo>
                  <a:pt x="751064" y="711390"/>
                  <a:pt x="636334" y="711390"/>
                  <a:pt x="565571" y="640627"/>
                </a:cubicBezTo>
                <a:lnTo>
                  <a:pt x="53072" y="128128"/>
                </a:lnTo>
                <a:cubicBezTo>
                  <a:pt x="17691" y="92747"/>
                  <a:pt x="0" y="46373"/>
                  <a:pt x="0" y="0"/>
                </a:cubicBezTo>
                <a:close/>
              </a:path>
            </a:pathLst>
          </a:cu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a:off x="973258" y="0"/>
            <a:ext cx="838222" cy="419110"/>
          </a:xfrm>
          <a:custGeom>
            <a:avLst/>
            <a:gdLst>
              <a:gd name="connsiteX0" fmla="*/ 0 w 838222"/>
              <a:gd name="connsiteY0" fmla="*/ 0 h 419110"/>
              <a:gd name="connsiteX1" fmla="*/ 838222 w 838222"/>
              <a:gd name="connsiteY1" fmla="*/ 0 h 419110"/>
              <a:gd name="connsiteX2" fmla="*/ 806157 w 838222"/>
              <a:gd name="connsiteY2" fmla="*/ 77411 h 419110"/>
              <a:gd name="connsiteX3" fmla="*/ 496522 w 838222"/>
              <a:gd name="connsiteY3" fmla="*/ 387046 h 419110"/>
              <a:gd name="connsiteX4" fmla="*/ 341700 w 838222"/>
              <a:gd name="connsiteY4" fmla="*/ 387046 h 419110"/>
              <a:gd name="connsiteX5" fmla="*/ 32065 w 838222"/>
              <a:gd name="connsiteY5" fmla="*/ 77411 h 419110"/>
              <a:gd name="connsiteX6" fmla="*/ 0 w 838222"/>
              <a:gd name="connsiteY6" fmla="*/ 0 h 4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22" h="419110">
                <a:moveTo>
                  <a:pt x="0" y="0"/>
                </a:moveTo>
                <a:lnTo>
                  <a:pt x="838222" y="0"/>
                </a:lnTo>
                <a:cubicBezTo>
                  <a:pt x="838222" y="28017"/>
                  <a:pt x="827534" y="56035"/>
                  <a:pt x="806157" y="77411"/>
                </a:cubicBezTo>
                <a:lnTo>
                  <a:pt x="496522" y="387046"/>
                </a:lnTo>
                <a:cubicBezTo>
                  <a:pt x="453769" y="429799"/>
                  <a:pt x="384453" y="429799"/>
                  <a:pt x="341700" y="387046"/>
                </a:cubicBezTo>
                <a:lnTo>
                  <a:pt x="32065" y="77411"/>
                </a:lnTo>
                <a:cubicBezTo>
                  <a:pt x="10689" y="56035"/>
                  <a:pt x="0" y="28017"/>
                  <a:pt x="0" y="0"/>
                </a:cubicBezTo>
                <a:close/>
              </a:path>
            </a:pathLst>
          </a:cu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1" name="稻壳儿春秋广告/盗版必究        原创来源：http://chn.docer.com/works?userid=199329941#!/work_time"/>
          <p:cNvSpPr/>
          <p:nvPr/>
        </p:nvSpPr>
        <p:spPr>
          <a:xfrm>
            <a:off x="10606842" y="6001428"/>
            <a:ext cx="1585158" cy="856572"/>
          </a:xfrm>
          <a:custGeom>
            <a:avLst/>
            <a:gdLst>
              <a:gd name="connsiteX0" fmla="*/ 982227 w 1585158"/>
              <a:gd name="connsiteY0" fmla="*/ 1 h 856572"/>
              <a:gd name="connsiteX1" fmla="*/ 1196736 w 1585158"/>
              <a:gd name="connsiteY1" fmla="*/ 88853 h 856572"/>
              <a:gd name="connsiteX2" fmla="*/ 1585158 w 1585158"/>
              <a:gd name="connsiteY2" fmla="*/ 477276 h 856572"/>
              <a:gd name="connsiteX3" fmla="*/ 1585158 w 1585158"/>
              <a:gd name="connsiteY3" fmla="*/ 856572 h 856572"/>
              <a:gd name="connsiteX4" fmla="*/ 0 w 1585158"/>
              <a:gd name="connsiteY4" fmla="*/ 856572 h 856572"/>
              <a:gd name="connsiteX5" fmla="*/ 767718 w 1585158"/>
              <a:gd name="connsiteY5" fmla="*/ 88853 h 856572"/>
              <a:gd name="connsiteX6" fmla="*/ 982227 w 1585158"/>
              <a:gd name="connsiteY6" fmla="*/ 1 h 85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158" h="856572">
                <a:moveTo>
                  <a:pt x="982227" y="1"/>
                </a:moveTo>
                <a:cubicBezTo>
                  <a:pt x="1059864" y="0"/>
                  <a:pt x="1137501" y="29618"/>
                  <a:pt x="1196736" y="88853"/>
                </a:cubicBezTo>
                <a:lnTo>
                  <a:pt x="1585158" y="477276"/>
                </a:lnTo>
                <a:lnTo>
                  <a:pt x="1585158" y="856572"/>
                </a:lnTo>
                <a:lnTo>
                  <a:pt x="0" y="856572"/>
                </a:lnTo>
                <a:lnTo>
                  <a:pt x="767718" y="88853"/>
                </a:lnTo>
                <a:cubicBezTo>
                  <a:pt x="826953" y="29618"/>
                  <a:pt x="904590" y="0"/>
                  <a:pt x="982227" y="1"/>
                </a:cubicBezTo>
                <a:close/>
              </a:path>
            </a:pathLst>
          </a:cu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5" name="稻壳儿春秋广告/盗版必究        原创来源：http://chn.docer.com/works?userid=199329941#!/work_time"/>
          <p:cNvSpPr/>
          <p:nvPr/>
        </p:nvSpPr>
        <p:spPr>
          <a:xfrm>
            <a:off x="10848444" y="6419271"/>
            <a:ext cx="1101953" cy="438729"/>
          </a:xfrm>
          <a:custGeom>
            <a:avLst/>
            <a:gdLst>
              <a:gd name="connsiteX0" fmla="*/ 550977 w 1101953"/>
              <a:gd name="connsiteY0" fmla="*/ 0 h 438729"/>
              <a:gd name="connsiteX1" fmla="*/ 742595 w 1101953"/>
              <a:gd name="connsiteY1" fmla="*/ 79371 h 438729"/>
              <a:gd name="connsiteX2" fmla="*/ 1101953 w 1101953"/>
              <a:gd name="connsiteY2" fmla="*/ 438729 h 438729"/>
              <a:gd name="connsiteX3" fmla="*/ 0 w 1101953"/>
              <a:gd name="connsiteY3" fmla="*/ 438729 h 438729"/>
              <a:gd name="connsiteX4" fmla="*/ 359358 w 1101953"/>
              <a:gd name="connsiteY4" fmla="*/ 79371 h 438729"/>
              <a:gd name="connsiteX5" fmla="*/ 550977 w 1101953"/>
              <a:gd name="connsiteY5" fmla="*/ 0 h 43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53" h="438729">
                <a:moveTo>
                  <a:pt x="550977" y="0"/>
                </a:moveTo>
                <a:cubicBezTo>
                  <a:pt x="620329" y="0"/>
                  <a:pt x="689681" y="26457"/>
                  <a:pt x="742595" y="79371"/>
                </a:cubicBezTo>
                <a:lnTo>
                  <a:pt x="1101953" y="438729"/>
                </a:lnTo>
                <a:lnTo>
                  <a:pt x="0" y="438729"/>
                </a:lnTo>
                <a:lnTo>
                  <a:pt x="359358" y="79371"/>
                </a:lnTo>
                <a:cubicBezTo>
                  <a:pt x="412272" y="26457"/>
                  <a:pt x="481624" y="0"/>
                  <a:pt x="550977" y="0"/>
                </a:cubicBez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5" name="稻壳儿春秋广告/盗版必究        原创来源：http://chn.docer.com/works?userid=199329941#!/work_time"/>
          <p:cNvSpPr txBox="1"/>
          <p:nvPr/>
        </p:nvSpPr>
        <p:spPr>
          <a:xfrm>
            <a:off x="2851785" y="392430"/>
            <a:ext cx="4940935" cy="706755"/>
          </a:xfrm>
          <a:prstGeom prst="rect">
            <a:avLst/>
          </a:prstGeom>
          <a:noFill/>
        </p:spPr>
        <p:txBody>
          <a:bodyPr wrap="square" rtlCol="0">
            <a:spAutoFit/>
          </a:bodyPr>
          <a:lstStyle/>
          <a:p>
            <a:pPr algn="ctr"/>
            <a:r>
              <a:rPr lang="en-US" altLang="zh-CN" sz="4000" b="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Requirements</a:t>
            </a:r>
            <a:endParaRPr lang="en-US" altLang="zh-CN" sz="4000" b="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6" name="稻壳儿春秋广告/盗版必究        原创来源：http://chn.docer.com/works?userid=199329941#!/work_time"/>
          <p:cNvSpPr txBox="1"/>
          <p:nvPr/>
        </p:nvSpPr>
        <p:spPr>
          <a:xfrm>
            <a:off x="695325" y="942975"/>
            <a:ext cx="10050780" cy="5057775"/>
          </a:xfrm>
          <a:prstGeom prst="rect">
            <a:avLst/>
          </a:prstGeom>
          <a:noFill/>
        </p:spPr>
        <p:txBody>
          <a:bodyPr wrap="square" rtlCol="0">
            <a:noAutofit/>
          </a:bodyPr>
          <a:lstStyle/>
          <a:p>
            <a:pPr marL="342900" indent="-342900" algn="l">
              <a:lnSpc>
                <a:spcPct val="150000"/>
              </a:lnSpc>
              <a:buFont typeface="Arial" panose="020B0604020202020204" pitchFamily="34" charset="0"/>
              <a:buChar char="•"/>
            </a:pPr>
            <a:r>
              <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Real-Time Inventory Updates:</a:t>
            </a: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pPr marL="800100" lvl="1" indent="-342900" algn="l">
              <a:lnSpc>
                <a:spcPct val="150000"/>
              </a:lnSpc>
              <a:buFont typeface="Arial" panose="020B0604020202020204" pitchFamily="34" charset="0"/>
              <a:buChar char="•"/>
            </a:pPr>
            <a:r>
              <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Accurate and real-time updates on product availability.</a:t>
            </a: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pPr marL="800100" lvl="1" indent="-342900" algn="l">
              <a:lnSpc>
                <a:spcPct val="150000"/>
              </a:lnSpc>
              <a:buFont typeface="Arial" panose="020B0604020202020204" pitchFamily="34" charset="0"/>
              <a:buChar char="•"/>
            </a:pPr>
            <a:r>
              <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Display of product availability on digital screens instantly.</a:t>
            </a: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pPr marL="800100" lvl="1" indent="-342900" algn="l">
              <a:lnSpc>
                <a:spcPct val="150000"/>
              </a:lnSpc>
              <a:buFont typeface="Arial" panose="020B0604020202020204" pitchFamily="34" charset="0"/>
              <a:buChar char="•"/>
            </a:pPr>
            <a:r>
              <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Assurance that intended purchases are in stock.</a:t>
            </a: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pPr marL="800100" lvl="1" indent="-342900" algn="l">
              <a:lnSpc>
                <a:spcPct val="150000"/>
              </a:lnSpc>
              <a:buFont typeface="Arial" panose="020B0604020202020204" pitchFamily="34" charset="0"/>
              <a:buChar char="•"/>
            </a:pP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pPr marL="342900" indent="-342900" algn="l">
              <a:lnSpc>
                <a:spcPct val="150000"/>
              </a:lnSpc>
              <a:buFont typeface="Arial" panose="020B0604020202020204" pitchFamily="34" charset="0"/>
              <a:buChar char="•"/>
            </a:pPr>
            <a:r>
              <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Ease of Use:</a:t>
            </a: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pPr marL="800100" lvl="1" indent="-342900" algn="l">
              <a:lnSpc>
                <a:spcPct val="150000"/>
              </a:lnSpc>
              <a:buFont typeface="Arial" panose="020B0604020202020204" pitchFamily="34" charset="0"/>
              <a:buChar char="•"/>
            </a:pPr>
            <a:r>
              <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User-friendly interface on digital screens.</a:t>
            </a: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pPr marL="800100" lvl="1" indent="-342900" algn="l">
              <a:lnSpc>
                <a:spcPct val="150000"/>
              </a:lnSpc>
              <a:buFont typeface="Arial" panose="020B0604020202020204" pitchFamily="34" charset="0"/>
              <a:buChar char="•"/>
            </a:pPr>
            <a:r>
              <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Quick and easy product availability checks.</a:t>
            </a: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pPr marL="800100" lvl="1" indent="-342900" algn="l">
              <a:lnSpc>
                <a:spcPct val="150000"/>
              </a:lnSpc>
              <a:buFont typeface="Arial" panose="020B0604020202020204" pitchFamily="34" charset="0"/>
              <a:buChar char="•"/>
            </a:pPr>
            <a:r>
              <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Intuitive and straightforward design, requiring minimal guidance.</a:t>
            </a: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0" name="稻壳儿春秋广告/盗版必究        原创来源：http://chn.docer.com/works?userid=199329941#!/work_time"/>
          <p:cNvSpPr/>
          <p:nvPr/>
        </p:nvSpPr>
        <p:spPr bwMode="auto">
          <a:xfrm>
            <a:off x="9359503" y="2021617"/>
            <a:ext cx="504589" cy="371111"/>
          </a:xfrm>
          <a:custGeom>
            <a:avLst/>
            <a:gdLst>
              <a:gd name="T0" fmla="*/ 0 w 499"/>
              <a:gd name="T1" fmla="*/ 0 h 367"/>
              <a:gd name="T2" fmla="*/ 252 w 499"/>
              <a:gd name="T3" fmla="*/ 156 h 367"/>
              <a:gd name="T4" fmla="*/ 499 w 499"/>
              <a:gd name="T5" fmla="*/ 0 h 367"/>
              <a:gd name="T6" fmla="*/ 252 w 499"/>
              <a:gd name="T7" fmla="*/ 367 h 367"/>
              <a:gd name="T8" fmla="*/ 0 w 499"/>
              <a:gd name="T9" fmla="*/ 0 h 367"/>
            </a:gdLst>
            <a:ahLst/>
            <a:cxnLst>
              <a:cxn ang="0">
                <a:pos x="T0" y="T1"/>
              </a:cxn>
              <a:cxn ang="0">
                <a:pos x="T2" y="T3"/>
              </a:cxn>
              <a:cxn ang="0">
                <a:pos x="T4" y="T5"/>
              </a:cxn>
              <a:cxn ang="0">
                <a:pos x="T6" y="T7"/>
              </a:cxn>
              <a:cxn ang="0">
                <a:pos x="T8" y="T9"/>
              </a:cxn>
            </a:cxnLst>
            <a:rect l="0" t="0" r="r" b="b"/>
            <a:pathLst>
              <a:path w="499" h="367">
                <a:moveTo>
                  <a:pt x="0" y="0"/>
                </a:moveTo>
                <a:lnTo>
                  <a:pt x="252" y="156"/>
                </a:lnTo>
                <a:lnTo>
                  <a:pt x="499" y="0"/>
                </a:lnTo>
                <a:lnTo>
                  <a:pt x="252" y="3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27" name="稻壳儿春秋广告/盗版必究        原创来源：http://chn.docer.com/works?userid=199329941#!/work_time"/>
          <p:cNvSpPr/>
          <p:nvPr/>
        </p:nvSpPr>
        <p:spPr bwMode="auto">
          <a:xfrm>
            <a:off x="5843707" y="3783128"/>
            <a:ext cx="504589" cy="371111"/>
          </a:xfrm>
          <a:custGeom>
            <a:avLst/>
            <a:gdLst>
              <a:gd name="T0" fmla="*/ 0 w 499"/>
              <a:gd name="T1" fmla="*/ 0 h 367"/>
              <a:gd name="T2" fmla="*/ 252 w 499"/>
              <a:gd name="T3" fmla="*/ 150 h 367"/>
              <a:gd name="T4" fmla="*/ 499 w 499"/>
              <a:gd name="T5" fmla="*/ 0 h 367"/>
              <a:gd name="T6" fmla="*/ 252 w 499"/>
              <a:gd name="T7" fmla="*/ 367 h 367"/>
              <a:gd name="T8" fmla="*/ 0 w 499"/>
              <a:gd name="T9" fmla="*/ 0 h 367"/>
            </a:gdLst>
            <a:ahLst/>
            <a:cxnLst>
              <a:cxn ang="0">
                <a:pos x="T0" y="T1"/>
              </a:cxn>
              <a:cxn ang="0">
                <a:pos x="T2" y="T3"/>
              </a:cxn>
              <a:cxn ang="0">
                <a:pos x="T4" y="T5"/>
              </a:cxn>
              <a:cxn ang="0">
                <a:pos x="T6" y="T7"/>
              </a:cxn>
              <a:cxn ang="0">
                <a:pos x="T8" y="T9"/>
              </a:cxn>
            </a:cxnLst>
            <a:rect l="0" t="0" r="r" b="b"/>
            <a:pathLst>
              <a:path w="499" h="367">
                <a:moveTo>
                  <a:pt x="0" y="0"/>
                </a:moveTo>
                <a:lnTo>
                  <a:pt x="252" y="150"/>
                </a:lnTo>
                <a:lnTo>
                  <a:pt x="499" y="0"/>
                </a:lnTo>
                <a:lnTo>
                  <a:pt x="252" y="3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28" name="稻壳儿春秋广告/盗版必究        原创来源：http://chn.docer.com/works?userid=199329941#!/work_time"/>
          <p:cNvSpPr/>
          <p:nvPr/>
        </p:nvSpPr>
        <p:spPr bwMode="auto">
          <a:xfrm>
            <a:off x="5843707" y="3484823"/>
            <a:ext cx="504589" cy="371111"/>
          </a:xfrm>
          <a:custGeom>
            <a:avLst/>
            <a:gdLst>
              <a:gd name="T0" fmla="*/ 0 w 499"/>
              <a:gd name="T1" fmla="*/ 0 h 367"/>
              <a:gd name="T2" fmla="*/ 252 w 499"/>
              <a:gd name="T3" fmla="*/ 156 h 367"/>
              <a:gd name="T4" fmla="*/ 499 w 499"/>
              <a:gd name="T5" fmla="*/ 0 h 367"/>
              <a:gd name="T6" fmla="*/ 252 w 499"/>
              <a:gd name="T7" fmla="*/ 367 h 367"/>
              <a:gd name="T8" fmla="*/ 0 w 499"/>
              <a:gd name="T9" fmla="*/ 0 h 367"/>
            </a:gdLst>
            <a:ahLst/>
            <a:cxnLst>
              <a:cxn ang="0">
                <a:pos x="T0" y="T1"/>
              </a:cxn>
              <a:cxn ang="0">
                <a:pos x="T2" y="T3"/>
              </a:cxn>
              <a:cxn ang="0">
                <a:pos x="T4" y="T5"/>
              </a:cxn>
              <a:cxn ang="0">
                <a:pos x="T6" y="T7"/>
              </a:cxn>
              <a:cxn ang="0">
                <a:pos x="T8" y="T9"/>
              </a:cxn>
            </a:cxnLst>
            <a:rect l="0" t="0" r="r" b="b"/>
            <a:pathLst>
              <a:path w="499" h="367">
                <a:moveTo>
                  <a:pt x="0" y="0"/>
                </a:moveTo>
                <a:lnTo>
                  <a:pt x="252" y="156"/>
                </a:lnTo>
                <a:lnTo>
                  <a:pt x="499" y="0"/>
                </a:lnTo>
                <a:lnTo>
                  <a:pt x="252" y="3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稻壳儿春秋广告/盗版必究        原创来源：http://chn.docer.com/works?userid=199329941#!/work_time"/>
          <p:cNvSpPr/>
          <p:nvPr/>
        </p:nvSpPr>
        <p:spPr>
          <a:xfrm>
            <a:off x="75056" y="1"/>
            <a:ext cx="1387398" cy="693699"/>
          </a:xfrm>
          <a:custGeom>
            <a:avLst/>
            <a:gdLst>
              <a:gd name="connsiteX0" fmla="*/ 0 w 1387398"/>
              <a:gd name="connsiteY0" fmla="*/ 0 h 693699"/>
              <a:gd name="connsiteX1" fmla="*/ 1387398 w 1387398"/>
              <a:gd name="connsiteY1" fmla="*/ 0 h 693699"/>
              <a:gd name="connsiteX2" fmla="*/ 1334326 w 1387398"/>
              <a:gd name="connsiteY2" fmla="*/ 128128 h 693699"/>
              <a:gd name="connsiteX3" fmla="*/ 821827 w 1387398"/>
              <a:gd name="connsiteY3" fmla="*/ 640627 h 693699"/>
              <a:gd name="connsiteX4" fmla="*/ 565571 w 1387398"/>
              <a:gd name="connsiteY4" fmla="*/ 640627 h 693699"/>
              <a:gd name="connsiteX5" fmla="*/ 53072 w 1387398"/>
              <a:gd name="connsiteY5" fmla="*/ 128128 h 693699"/>
              <a:gd name="connsiteX6" fmla="*/ 0 w 1387398"/>
              <a:gd name="connsiteY6" fmla="*/ 0 h 69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398" h="693699">
                <a:moveTo>
                  <a:pt x="0" y="0"/>
                </a:moveTo>
                <a:lnTo>
                  <a:pt x="1387398" y="0"/>
                </a:lnTo>
                <a:cubicBezTo>
                  <a:pt x="1387398" y="46373"/>
                  <a:pt x="1369708" y="92747"/>
                  <a:pt x="1334326" y="128128"/>
                </a:cubicBezTo>
                <a:lnTo>
                  <a:pt x="821827" y="640627"/>
                </a:lnTo>
                <a:cubicBezTo>
                  <a:pt x="751064" y="711390"/>
                  <a:pt x="636334" y="711390"/>
                  <a:pt x="565571" y="640627"/>
                </a:cubicBezTo>
                <a:lnTo>
                  <a:pt x="53072" y="128128"/>
                </a:lnTo>
                <a:cubicBezTo>
                  <a:pt x="17691" y="92747"/>
                  <a:pt x="0" y="46373"/>
                  <a:pt x="0" y="0"/>
                </a:cubicBezTo>
                <a:close/>
              </a:path>
            </a:pathLst>
          </a:cu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a:off x="973258" y="0"/>
            <a:ext cx="838222" cy="419110"/>
          </a:xfrm>
          <a:custGeom>
            <a:avLst/>
            <a:gdLst>
              <a:gd name="connsiteX0" fmla="*/ 0 w 838222"/>
              <a:gd name="connsiteY0" fmla="*/ 0 h 419110"/>
              <a:gd name="connsiteX1" fmla="*/ 838222 w 838222"/>
              <a:gd name="connsiteY1" fmla="*/ 0 h 419110"/>
              <a:gd name="connsiteX2" fmla="*/ 806157 w 838222"/>
              <a:gd name="connsiteY2" fmla="*/ 77411 h 419110"/>
              <a:gd name="connsiteX3" fmla="*/ 496522 w 838222"/>
              <a:gd name="connsiteY3" fmla="*/ 387046 h 419110"/>
              <a:gd name="connsiteX4" fmla="*/ 341700 w 838222"/>
              <a:gd name="connsiteY4" fmla="*/ 387046 h 419110"/>
              <a:gd name="connsiteX5" fmla="*/ 32065 w 838222"/>
              <a:gd name="connsiteY5" fmla="*/ 77411 h 419110"/>
              <a:gd name="connsiteX6" fmla="*/ 0 w 838222"/>
              <a:gd name="connsiteY6" fmla="*/ 0 h 4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22" h="419110">
                <a:moveTo>
                  <a:pt x="0" y="0"/>
                </a:moveTo>
                <a:lnTo>
                  <a:pt x="838222" y="0"/>
                </a:lnTo>
                <a:cubicBezTo>
                  <a:pt x="838222" y="28017"/>
                  <a:pt x="827534" y="56035"/>
                  <a:pt x="806157" y="77411"/>
                </a:cubicBezTo>
                <a:lnTo>
                  <a:pt x="496522" y="387046"/>
                </a:lnTo>
                <a:cubicBezTo>
                  <a:pt x="453769" y="429799"/>
                  <a:pt x="384453" y="429799"/>
                  <a:pt x="341700" y="387046"/>
                </a:cubicBezTo>
                <a:lnTo>
                  <a:pt x="32065" y="77411"/>
                </a:lnTo>
                <a:cubicBezTo>
                  <a:pt x="10689" y="56035"/>
                  <a:pt x="0" y="28017"/>
                  <a:pt x="0" y="0"/>
                </a:cubicBezTo>
                <a:close/>
              </a:path>
            </a:pathLst>
          </a:cu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1" name="稻壳儿春秋广告/盗版必究        原创来源：http://chn.docer.com/works?userid=199329941#!/work_time"/>
          <p:cNvSpPr/>
          <p:nvPr/>
        </p:nvSpPr>
        <p:spPr>
          <a:xfrm>
            <a:off x="10606842" y="6001428"/>
            <a:ext cx="1585158" cy="856572"/>
          </a:xfrm>
          <a:custGeom>
            <a:avLst/>
            <a:gdLst>
              <a:gd name="connsiteX0" fmla="*/ 982227 w 1585158"/>
              <a:gd name="connsiteY0" fmla="*/ 1 h 856572"/>
              <a:gd name="connsiteX1" fmla="*/ 1196736 w 1585158"/>
              <a:gd name="connsiteY1" fmla="*/ 88853 h 856572"/>
              <a:gd name="connsiteX2" fmla="*/ 1585158 w 1585158"/>
              <a:gd name="connsiteY2" fmla="*/ 477276 h 856572"/>
              <a:gd name="connsiteX3" fmla="*/ 1585158 w 1585158"/>
              <a:gd name="connsiteY3" fmla="*/ 856572 h 856572"/>
              <a:gd name="connsiteX4" fmla="*/ 0 w 1585158"/>
              <a:gd name="connsiteY4" fmla="*/ 856572 h 856572"/>
              <a:gd name="connsiteX5" fmla="*/ 767718 w 1585158"/>
              <a:gd name="connsiteY5" fmla="*/ 88853 h 856572"/>
              <a:gd name="connsiteX6" fmla="*/ 982227 w 1585158"/>
              <a:gd name="connsiteY6" fmla="*/ 1 h 85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158" h="856572">
                <a:moveTo>
                  <a:pt x="982227" y="1"/>
                </a:moveTo>
                <a:cubicBezTo>
                  <a:pt x="1059864" y="0"/>
                  <a:pt x="1137501" y="29618"/>
                  <a:pt x="1196736" y="88853"/>
                </a:cubicBezTo>
                <a:lnTo>
                  <a:pt x="1585158" y="477276"/>
                </a:lnTo>
                <a:lnTo>
                  <a:pt x="1585158" y="856572"/>
                </a:lnTo>
                <a:lnTo>
                  <a:pt x="0" y="856572"/>
                </a:lnTo>
                <a:lnTo>
                  <a:pt x="767718" y="88853"/>
                </a:lnTo>
                <a:cubicBezTo>
                  <a:pt x="826953" y="29618"/>
                  <a:pt x="904590" y="0"/>
                  <a:pt x="982227" y="1"/>
                </a:cubicBezTo>
                <a:close/>
              </a:path>
            </a:pathLst>
          </a:cu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5" name="稻壳儿春秋广告/盗版必究        原创来源：http://chn.docer.com/works?userid=199329941#!/work_time"/>
          <p:cNvSpPr/>
          <p:nvPr/>
        </p:nvSpPr>
        <p:spPr>
          <a:xfrm>
            <a:off x="10848444" y="6419271"/>
            <a:ext cx="1101953" cy="438729"/>
          </a:xfrm>
          <a:custGeom>
            <a:avLst/>
            <a:gdLst>
              <a:gd name="connsiteX0" fmla="*/ 550977 w 1101953"/>
              <a:gd name="connsiteY0" fmla="*/ 0 h 438729"/>
              <a:gd name="connsiteX1" fmla="*/ 742595 w 1101953"/>
              <a:gd name="connsiteY1" fmla="*/ 79371 h 438729"/>
              <a:gd name="connsiteX2" fmla="*/ 1101953 w 1101953"/>
              <a:gd name="connsiteY2" fmla="*/ 438729 h 438729"/>
              <a:gd name="connsiteX3" fmla="*/ 0 w 1101953"/>
              <a:gd name="connsiteY3" fmla="*/ 438729 h 438729"/>
              <a:gd name="connsiteX4" fmla="*/ 359358 w 1101953"/>
              <a:gd name="connsiteY4" fmla="*/ 79371 h 438729"/>
              <a:gd name="connsiteX5" fmla="*/ 550977 w 1101953"/>
              <a:gd name="connsiteY5" fmla="*/ 0 h 43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53" h="438729">
                <a:moveTo>
                  <a:pt x="550977" y="0"/>
                </a:moveTo>
                <a:cubicBezTo>
                  <a:pt x="620329" y="0"/>
                  <a:pt x="689681" y="26457"/>
                  <a:pt x="742595" y="79371"/>
                </a:cubicBezTo>
                <a:lnTo>
                  <a:pt x="1101953" y="438729"/>
                </a:lnTo>
                <a:lnTo>
                  <a:pt x="0" y="438729"/>
                </a:lnTo>
                <a:lnTo>
                  <a:pt x="359358" y="79371"/>
                </a:lnTo>
                <a:cubicBezTo>
                  <a:pt x="412272" y="26457"/>
                  <a:pt x="481624" y="0"/>
                  <a:pt x="550977" y="0"/>
                </a:cubicBez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5" name="稻壳儿春秋广告/盗版必究        原创来源：http://chn.docer.com/works?userid=199329941#!/work_time"/>
          <p:cNvSpPr txBox="1"/>
          <p:nvPr/>
        </p:nvSpPr>
        <p:spPr>
          <a:xfrm>
            <a:off x="1583055" y="392430"/>
            <a:ext cx="8392160" cy="706755"/>
          </a:xfrm>
          <a:prstGeom prst="rect">
            <a:avLst/>
          </a:prstGeom>
          <a:noFill/>
        </p:spPr>
        <p:txBody>
          <a:bodyPr wrap="square" rtlCol="0">
            <a:spAutoFit/>
          </a:bodyPr>
          <a:lstStyle/>
          <a:p>
            <a:pPr algn="ctr"/>
            <a:r>
              <a:rPr lang="en-US" altLang="zh-CN" sz="4000" b="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Requirements (Contd.)</a:t>
            </a:r>
            <a:endParaRPr lang="en-US" altLang="zh-CN" sz="4000" b="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6" name="稻壳儿春秋广告/盗版必究        原创来源：http://chn.docer.com/works?userid=199329941#!/work_time"/>
          <p:cNvSpPr txBox="1"/>
          <p:nvPr/>
        </p:nvSpPr>
        <p:spPr>
          <a:xfrm>
            <a:off x="695325" y="942975"/>
            <a:ext cx="10050780" cy="5057775"/>
          </a:xfrm>
          <a:prstGeom prst="rect">
            <a:avLst/>
          </a:prstGeom>
          <a:noFill/>
        </p:spPr>
        <p:txBody>
          <a:bodyPr wrap="square" rtlCol="0">
            <a:noAutofit/>
          </a:bodyPr>
          <a:lstStyle/>
          <a:p>
            <a:pPr marL="342900" indent="-342900" algn="l">
              <a:lnSpc>
                <a:spcPct val="150000"/>
              </a:lnSpc>
              <a:buFont typeface="Arial" panose="020B0604020202020204" pitchFamily="34" charset="0"/>
              <a:buChar char="•"/>
            </a:pPr>
            <a:r>
              <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Consistent Availability:</a:t>
            </a: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pPr marL="800100" lvl="1" indent="-342900" algn="l">
              <a:lnSpc>
                <a:spcPct val="150000"/>
              </a:lnSpc>
              <a:buFont typeface="Arial" panose="020B0604020202020204" pitchFamily="34" charset="0"/>
              <a:buChar char="•"/>
            </a:pPr>
            <a:r>
              <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Assurance of consistent product availability.</a:t>
            </a: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pPr marL="800100" lvl="1" indent="-342900" algn="l">
              <a:lnSpc>
                <a:spcPct val="150000"/>
              </a:lnSpc>
              <a:buFont typeface="Arial" panose="020B0604020202020204" pitchFamily="34" charset="0"/>
              <a:buChar char="•"/>
            </a:pPr>
            <a:r>
              <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Reduction of instances with empty shelves.</a:t>
            </a: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pPr marL="800100" lvl="1" indent="-342900" algn="l">
              <a:lnSpc>
                <a:spcPct val="150000"/>
              </a:lnSpc>
              <a:buFont typeface="Arial" panose="020B0604020202020204" pitchFamily="34" charset="0"/>
              <a:buChar char="•"/>
            </a:pPr>
            <a:r>
              <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Ensuring the store has the items customers need.</a:t>
            </a: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pPr marL="800100" lvl="1" indent="-342900" algn="l">
              <a:lnSpc>
                <a:spcPct val="150000"/>
              </a:lnSpc>
              <a:buFont typeface="Arial" panose="020B0604020202020204" pitchFamily="34" charset="0"/>
              <a:buChar char="•"/>
            </a:pP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pPr marL="342900" lvl="0" indent="-342900" algn="l">
              <a:lnSpc>
                <a:spcPct val="150000"/>
              </a:lnSpc>
              <a:buFont typeface="Arial" panose="020B0604020202020204" pitchFamily="34" charset="0"/>
              <a:buChar char="•"/>
            </a:pPr>
            <a:r>
              <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Efficient Shopping:</a:t>
            </a: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pPr marL="800100" lvl="1" indent="-342900" algn="l">
              <a:lnSpc>
                <a:spcPct val="150000"/>
              </a:lnSpc>
              <a:buFont typeface="Arial" panose="020B0604020202020204" pitchFamily="34" charset="0"/>
              <a:buChar char="•"/>
            </a:pPr>
            <a:r>
              <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Efficient and pleasant shopping experience.</a:t>
            </a: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pPr marL="800100" lvl="1" indent="-342900" algn="l">
              <a:lnSpc>
                <a:spcPct val="150000"/>
              </a:lnSpc>
              <a:buFont typeface="Arial" panose="020B0604020202020204" pitchFamily="34" charset="0"/>
              <a:buChar char="•"/>
            </a:pPr>
            <a:r>
              <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Quick and easy product discovery.</a:t>
            </a: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pPr marL="800100" lvl="1" indent="-342900" algn="l">
              <a:lnSpc>
                <a:spcPct val="150000"/>
              </a:lnSpc>
              <a:buFont typeface="Arial" panose="020B0604020202020204" pitchFamily="34" charset="0"/>
              <a:buChar char="•"/>
            </a:pPr>
            <a:r>
              <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Minimization of frustration in searching for out-of-stock items.</a:t>
            </a: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0" name="稻壳儿春秋广告/盗版必究        原创来源：http://chn.docer.com/works?userid=199329941#!/work_time"/>
          <p:cNvSpPr/>
          <p:nvPr/>
        </p:nvSpPr>
        <p:spPr bwMode="auto">
          <a:xfrm>
            <a:off x="9359503" y="2021617"/>
            <a:ext cx="504589" cy="371111"/>
          </a:xfrm>
          <a:custGeom>
            <a:avLst/>
            <a:gdLst>
              <a:gd name="T0" fmla="*/ 0 w 499"/>
              <a:gd name="T1" fmla="*/ 0 h 367"/>
              <a:gd name="T2" fmla="*/ 252 w 499"/>
              <a:gd name="T3" fmla="*/ 156 h 367"/>
              <a:gd name="T4" fmla="*/ 499 w 499"/>
              <a:gd name="T5" fmla="*/ 0 h 367"/>
              <a:gd name="T6" fmla="*/ 252 w 499"/>
              <a:gd name="T7" fmla="*/ 367 h 367"/>
              <a:gd name="T8" fmla="*/ 0 w 499"/>
              <a:gd name="T9" fmla="*/ 0 h 367"/>
            </a:gdLst>
            <a:ahLst/>
            <a:cxnLst>
              <a:cxn ang="0">
                <a:pos x="T0" y="T1"/>
              </a:cxn>
              <a:cxn ang="0">
                <a:pos x="T2" y="T3"/>
              </a:cxn>
              <a:cxn ang="0">
                <a:pos x="T4" y="T5"/>
              </a:cxn>
              <a:cxn ang="0">
                <a:pos x="T6" y="T7"/>
              </a:cxn>
              <a:cxn ang="0">
                <a:pos x="T8" y="T9"/>
              </a:cxn>
            </a:cxnLst>
            <a:rect l="0" t="0" r="r" b="b"/>
            <a:pathLst>
              <a:path w="499" h="367">
                <a:moveTo>
                  <a:pt x="0" y="0"/>
                </a:moveTo>
                <a:lnTo>
                  <a:pt x="252" y="156"/>
                </a:lnTo>
                <a:lnTo>
                  <a:pt x="499" y="0"/>
                </a:lnTo>
                <a:lnTo>
                  <a:pt x="252" y="3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27" name="稻壳儿春秋广告/盗版必究        原创来源：http://chn.docer.com/works?userid=199329941#!/work_time"/>
          <p:cNvSpPr/>
          <p:nvPr/>
        </p:nvSpPr>
        <p:spPr bwMode="auto">
          <a:xfrm>
            <a:off x="5843707" y="3783128"/>
            <a:ext cx="504589" cy="371111"/>
          </a:xfrm>
          <a:custGeom>
            <a:avLst/>
            <a:gdLst>
              <a:gd name="T0" fmla="*/ 0 w 499"/>
              <a:gd name="T1" fmla="*/ 0 h 367"/>
              <a:gd name="T2" fmla="*/ 252 w 499"/>
              <a:gd name="T3" fmla="*/ 150 h 367"/>
              <a:gd name="T4" fmla="*/ 499 w 499"/>
              <a:gd name="T5" fmla="*/ 0 h 367"/>
              <a:gd name="T6" fmla="*/ 252 w 499"/>
              <a:gd name="T7" fmla="*/ 367 h 367"/>
              <a:gd name="T8" fmla="*/ 0 w 499"/>
              <a:gd name="T9" fmla="*/ 0 h 367"/>
            </a:gdLst>
            <a:ahLst/>
            <a:cxnLst>
              <a:cxn ang="0">
                <a:pos x="T0" y="T1"/>
              </a:cxn>
              <a:cxn ang="0">
                <a:pos x="T2" y="T3"/>
              </a:cxn>
              <a:cxn ang="0">
                <a:pos x="T4" y="T5"/>
              </a:cxn>
              <a:cxn ang="0">
                <a:pos x="T6" y="T7"/>
              </a:cxn>
              <a:cxn ang="0">
                <a:pos x="T8" y="T9"/>
              </a:cxn>
            </a:cxnLst>
            <a:rect l="0" t="0" r="r" b="b"/>
            <a:pathLst>
              <a:path w="499" h="367">
                <a:moveTo>
                  <a:pt x="0" y="0"/>
                </a:moveTo>
                <a:lnTo>
                  <a:pt x="252" y="150"/>
                </a:lnTo>
                <a:lnTo>
                  <a:pt x="499" y="0"/>
                </a:lnTo>
                <a:lnTo>
                  <a:pt x="252" y="3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28" name="稻壳儿春秋广告/盗版必究        原创来源：http://chn.docer.com/works?userid=199329941#!/work_time"/>
          <p:cNvSpPr/>
          <p:nvPr/>
        </p:nvSpPr>
        <p:spPr bwMode="auto">
          <a:xfrm>
            <a:off x="5843707" y="3484823"/>
            <a:ext cx="504589" cy="371111"/>
          </a:xfrm>
          <a:custGeom>
            <a:avLst/>
            <a:gdLst>
              <a:gd name="T0" fmla="*/ 0 w 499"/>
              <a:gd name="T1" fmla="*/ 0 h 367"/>
              <a:gd name="T2" fmla="*/ 252 w 499"/>
              <a:gd name="T3" fmla="*/ 156 h 367"/>
              <a:gd name="T4" fmla="*/ 499 w 499"/>
              <a:gd name="T5" fmla="*/ 0 h 367"/>
              <a:gd name="T6" fmla="*/ 252 w 499"/>
              <a:gd name="T7" fmla="*/ 367 h 367"/>
              <a:gd name="T8" fmla="*/ 0 w 499"/>
              <a:gd name="T9" fmla="*/ 0 h 367"/>
            </a:gdLst>
            <a:ahLst/>
            <a:cxnLst>
              <a:cxn ang="0">
                <a:pos x="T0" y="T1"/>
              </a:cxn>
              <a:cxn ang="0">
                <a:pos x="T2" y="T3"/>
              </a:cxn>
              <a:cxn ang="0">
                <a:pos x="T4" y="T5"/>
              </a:cxn>
              <a:cxn ang="0">
                <a:pos x="T6" y="T7"/>
              </a:cxn>
              <a:cxn ang="0">
                <a:pos x="T8" y="T9"/>
              </a:cxn>
            </a:cxnLst>
            <a:rect l="0" t="0" r="r" b="b"/>
            <a:pathLst>
              <a:path w="499" h="367">
                <a:moveTo>
                  <a:pt x="0" y="0"/>
                </a:moveTo>
                <a:lnTo>
                  <a:pt x="252" y="156"/>
                </a:lnTo>
                <a:lnTo>
                  <a:pt x="499" y="0"/>
                </a:lnTo>
                <a:lnTo>
                  <a:pt x="252" y="3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稻壳儿春秋广告/盗版必究        原创来源：http://chn.docer.com/works?userid=199329941#!/work_time"/>
          <p:cNvSpPr/>
          <p:nvPr/>
        </p:nvSpPr>
        <p:spPr>
          <a:xfrm>
            <a:off x="75056" y="1"/>
            <a:ext cx="1387398" cy="693699"/>
          </a:xfrm>
          <a:custGeom>
            <a:avLst/>
            <a:gdLst>
              <a:gd name="connsiteX0" fmla="*/ 0 w 1387398"/>
              <a:gd name="connsiteY0" fmla="*/ 0 h 693699"/>
              <a:gd name="connsiteX1" fmla="*/ 1387398 w 1387398"/>
              <a:gd name="connsiteY1" fmla="*/ 0 h 693699"/>
              <a:gd name="connsiteX2" fmla="*/ 1334326 w 1387398"/>
              <a:gd name="connsiteY2" fmla="*/ 128128 h 693699"/>
              <a:gd name="connsiteX3" fmla="*/ 821827 w 1387398"/>
              <a:gd name="connsiteY3" fmla="*/ 640627 h 693699"/>
              <a:gd name="connsiteX4" fmla="*/ 565571 w 1387398"/>
              <a:gd name="connsiteY4" fmla="*/ 640627 h 693699"/>
              <a:gd name="connsiteX5" fmla="*/ 53072 w 1387398"/>
              <a:gd name="connsiteY5" fmla="*/ 128128 h 693699"/>
              <a:gd name="connsiteX6" fmla="*/ 0 w 1387398"/>
              <a:gd name="connsiteY6" fmla="*/ 0 h 69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398" h="693699">
                <a:moveTo>
                  <a:pt x="0" y="0"/>
                </a:moveTo>
                <a:lnTo>
                  <a:pt x="1387398" y="0"/>
                </a:lnTo>
                <a:cubicBezTo>
                  <a:pt x="1387398" y="46373"/>
                  <a:pt x="1369708" y="92747"/>
                  <a:pt x="1334326" y="128128"/>
                </a:cubicBezTo>
                <a:lnTo>
                  <a:pt x="821827" y="640627"/>
                </a:lnTo>
                <a:cubicBezTo>
                  <a:pt x="751064" y="711390"/>
                  <a:pt x="636334" y="711390"/>
                  <a:pt x="565571" y="640627"/>
                </a:cubicBezTo>
                <a:lnTo>
                  <a:pt x="53072" y="128128"/>
                </a:lnTo>
                <a:cubicBezTo>
                  <a:pt x="17691" y="92747"/>
                  <a:pt x="0" y="46373"/>
                  <a:pt x="0" y="0"/>
                </a:cubicBezTo>
                <a:close/>
              </a:path>
            </a:pathLst>
          </a:cu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a:off x="973258" y="0"/>
            <a:ext cx="838222" cy="419110"/>
          </a:xfrm>
          <a:custGeom>
            <a:avLst/>
            <a:gdLst>
              <a:gd name="connsiteX0" fmla="*/ 0 w 838222"/>
              <a:gd name="connsiteY0" fmla="*/ 0 h 419110"/>
              <a:gd name="connsiteX1" fmla="*/ 838222 w 838222"/>
              <a:gd name="connsiteY1" fmla="*/ 0 h 419110"/>
              <a:gd name="connsiteX2" fmla="*/ 806157 w 838222"/>
              <a:gd name="connsiteY2" fmla="*/ 77411 h 419110"/>
              <a:gd name="connsiteX3" fmla="*/ 496522 w 838222"/>
              <a:gd name="connsiteY3" fmla="*/ 387046 h 419110"/>
              <a:gd name="connsiteX4" fmla="*/ 341700 w 838222"/>
              <a:gd name="connsiteY4" fmla="*/ 387046 h 419110"/>
              <a:gd name="connsiteX5" fmla="*/ 32065 w 838222"/>
              <a:gd name="connsiteY5" fmla="*/ 77411 h 419110"/>
              <a:gd name="connsiteX6" fmla="*/ 0 w 838222"/>
              <a:gd name="connsiteY6" fmla="*/ 0 h 4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22" h="419110">
                <a:moveTo>
                  <a:pt x="0" y="0"/>
                </a:moveTo>
                <a:lnTo>
                  <a:pt x="838222" y="0"/>
                </a:lnTo>
                <a:cubicBezTo>
                  <a:pt x="838222" y="28017"/>
                  <a:pt x="827534" y="56035"/>
                  <a:pt x="806157" y="77411"/>
                </a:cubicBezTo>
                <a:lnTo>
                  <a:pt x="496522" y="387046"/>
                </a:lnTo>
                <a:cubicBezTo>
                  <a:pt x="453769" y="429799"/>
                  <a:pt x="384453" y="429799"/>
                  <a:pt x="341700" y="387046"/>
                </a:cubicBezTo>
                <a:lnTo>
                  <a:pt x="32065" y="77411"/>
                </a:lnTo>
                <a:cubicBezTo>
                  <a:pt x="10689" y="56035"/>
                  <a:pt x="0" y="28017"/>
                  <a:pt x="0" y="0"/>
                </a:cubicBezTo>
                <a:close/>
              </a:path>
            </a:pathLst>
          </a:cu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1" name="稻壳儿春秋广告/盗版必究        原创来源：http://chn.docer.com/works?userid=199329941#!/work_time"/>
          <p:cNvSpPr/>
          <p:nvPr/>
        </p:nvSpPr>
        <p:spPr>
          <a:xfrm>
            <a:off x="10606842" y="6001428"/>
            <a:ext cx="1585158" cy="856572"/>
          </a:xfrm>
          <a:custGeom>
            <a:avLst/>
            <a:gdLst>
              <a:gd name="connsiteX0" fmla="*/ 982227 w 1585158"/>
              <a:gd name="connsiteY0" fmla="*/ 1 h 856572"/>
              <a:gd name="connsiteX1" fmla="*/ 1196736 w 1585158"/>
              <a:gd name="connsiteY1" fmla="*/ 88853 h 856572"/>
              <a:gd name="connsiteX2" fmla="*/ 1585158 w 1585158"/>
              <a:gd name="connsiteY2" fmla="*/ 477276 h 856572"/>
              <a:gd name="connsiteX3" fmla="*/ 1585158 w 1585158"/>
              <a:gd name="connsiteY3" fmla="*/ 856572 h 856572"/>
              <a:gd name="connsiteX4" fmla="*/ 0 w 1585158"/>
              <a:gd name="connsiteY4" fmla="*/ 856572 h 856572"/>
              <a:gd name="connsiteX5" fmla="*/ 767718 w 1585158"/>
              <a:gd name="connsiteY5" fmla="*/ 88853 h 856572"/>
              <a:gd name="connsiteX6" fmla="*/ 982227 w 1585158"/>
              <a:gd name="connsiteY6" fmla="*/ 1 h 85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158" h="856572">
                <a:moveTo>
                  <a:pt x="982227" y="1"/>
                </a:moveTo>
                <a:cubicBezTo>
                  <a:pt x="1059864" y="0"/>
                  <a:pt x="1137501" y="29618"/>
                  <a:pt x="1196736" y="88853"/>
                </a:cubicBezTo>
                <a:lnTo>
                  <a:pt x="1585158" y="477276"/>
                </a:lnTo>
                <a:lnTo>
                  <a:pt x="1585158" y="856572"/>
                </a:lnTo>
                <a:lnTo>
                  <a:pt x="0" y="856572"/>
                </a:lnTo>
                <a:lnTo>
                  <a:pt x="767718" y="88853"/>
                </a:lnTo>
                <a:cubicBezTo>
                  <a:pt x="826953" y="29618"/>
                  <a:pt x="904590" y="0"/>
                  <a:pt x="982227" y="1"/>
                </a:cubicBezTo>
                <a:close/>
              </a:path>
            </a:pathLst>
          </a:cu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5" name="稻壳儿春秋广告/盗版必究        原创来源：http://chn.docer.com/works?userid=199329941#!/work_time"/>
          <p:cNvSpPr/>
          <p:nvPr/>
        </p:nvSpPr>
        <p:spPr>
          <a:xfrm>
            <a:off x="10848444" y="6419271"/>
            <a:ext cx="1101953" cy="438729"/>
          </a:xfrm>
          <a:custGeom>
            <a:avLst/>
            <a:gdLst>
              <a:gd name="connsiteX0" fmla="*/ 550977 w 1101953"/>
              <a:gd name="connsiteY0" fmla="*/ 0 h 438729"/>
              <a:gd name="connsiteX1" fmla="*/ 742595 w 1101953"/>
              <a:gd name="connsiteY1" fmla="*/ 79371 h 438729"/>
              <a:gd name="connsiteX2" fmla="*/ 1101953 w 1101953"/>
              <a:gd name="connsiteY2" fmla="*/ 438729 h 438729"/>
              <a:gd name="connsiteX3" fmla="*/ 0 w 1101953"/>
              <a:gd name="connsiteY3" fmla="*/ 438729 h 438729"/>
              <a:gd name="connsiteX4" fmla="*/ 359358 w 1101953"/>
              <a:gd name="connsiteY4" fmla="*/ 79371 h 438729"/>
              <a:gd name="connsiteX5" fmla="*/ 550977 w 1101953"/>
              <a:gd name="connsiteY5" fmla="*/ 0 h 43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53" h="438729">
                <a:moveTo>
                  <a:pt x="550977" y="0"/>
                </a:moveTo>
                <a:cubicBezTo>
                  <a:pt x="620329" y="0"/>
                  <a:pt x="689681" y="26457"/>
                  <a:pt x="742595" y="79371"/>
                </a:cubicBezTo>
                <a:lnTo>
                  <a:pt x="1101953" y="438729"/>
                </a:lnTo>
                <a:lnTo>
                  <a:pt x="0" y="438729"/>
                </a:lnTo>
                <a:lnTo>
                  <a:pt x="359358" y="79371"/>
                </a:lnTo>
                <a:cubicBezTo>
                  <a:pt x="412272" y="26457"/>
                  <a:pt x="481624" y="0"/>
                  <a:pt x="550977" y="0"/>
                </a:cubicBez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5" name="稻壳儿春秋广告/盗版必究        原创来源：http://chn.docer.com/works?userid=199329941#!/work_time"/>
          <p:cNvSpPr txBox="1"/>
          <p:nvPr/>
        </p:nvSpPr>
        <p:spPr>
          <a:xfrm>
            <a:off x="1583055" y="392430"/>
            <a:ext cx="8392160" cy="706755"/>
          </a:xfrm>
          <a:prstGeom prst="rect">
            <a:avLst/>
          </a:prstGeom>
          <a:noFill/>
        </p:spPr>
        <p:txBody>
          <a:bodyPr wrap="square" rtlCol="0">
            <a:spAutoFit/>
          </a:bodyPr>
          <a:lstStyle/>
          <a:p>
            <a:pPr algn="ctr"/>
            <a:r>
              <a:rPr lang="en-US" altLang="zh-CN" sz="4000" b="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System Requirements</a:t>
            </a:r>
            <a:endParaRPr lang="en-US" altLang="zh-CN" sz="4000" b="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6" name="稻壳儿春秋广告/盗版必究        原创来源：http://chn.docer.com/works?userid=199329941#!/work_time"/>
          <p:cNvSpPr txBox="1"/>
          <p:nvPr/>
        </p:nvSpPr>
        <p:spPr>
          <a:xfrm>
            <a:off x="695325" y="942975"/>
            <a:ext cx="10050780" cy="5057775"/>
          </a:xfrm>
          <a:prstGeom prst="rect">
            <a:avLst/>
          </a:prstGeom>
          <a:noFill/>
        </p:spPr>
        <p:txBody>
          <a:bodyPr wrap="square" rtlCol="0">
            <a:noAutofit/>
          </a:bodyPr>
          <a:lstStyle/>
          <a:p>
            <a:pPr marL="342900" indent="-342900" algn="l">
              <a:lnSpc>
                <a:spcPct val="150000"/>
              </a:lnSpc>
              <a:buFont typeface="Arial" panose="020B0604020202020204" pitchFamily="34" charset="0"/>
              <a:buChar char="•"/>
            </a:pPr>
            <a:r>
              <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Real-Time Data Processing:</a:t>
            </a: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pPr marL="800100" lvl="1" indent="-342900" algn="l">
              <a:lnSpc>
                <a:spcPct val="150000"/>
              </a:lnSpc>
              <a:buFont typeface="Arial" panose="020B0604020202020204" pitchFamily="34" charset="0"/>
              <a:buChar char="•"/>
            </a:pPr>
            <a:r>
              <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Capable of processing data in real time.</a:t>
            </a: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pPr marL="800100" lvl="1" indent="-342900" algn="l">
              <a:lnSpc>
                <a:spcPct val="150000"/>
              </a:lnSpc>
              <a:buFont typeface="Arial" panose="020B0604020202020204" pitchFamily="34" charset="0"/>
              <a:buChar char="•"/>
            </a:pPr>
            <a:r>
              <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Immediate reflection of inventory changes on digital screens.</a:t>
            </a: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pPr marL="800100" lvl="1" indent="-342900" algn="l">
              <a:lnSpc>
                <a:spcPct val="150000"/>
              </a:lnSpc>
              <a:buFont typeface="Arial" panose="020B0604020202020204" pitchFamily="34" charset="0"/>
              <a:buChar char="•"/>
            </a:pP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pPr marL="342900" lvl="0" indent="-342900" algn="l">
              <a:lnSpc>
                <a:spcPct val="150000"/>
              </a:lnSpc>
              <a:buFont typeface="Arial" panose="020B0604020202020204" pitchFamily="34" charset="0"/>
              <a:buChar char="•"/>
            </a:pPr>
            <a:r>
              <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Simulated Software:</a:t>
            </a: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pPr marL="800100" lvl="1" indent="-342900" algn="l">
              <a:lnSpc>
                <a:spcPct val="150000"/>
              </a:lnSpc>
              <a:buFont typeface="Arial" panose="020B0604020202020204" pitchFamily="34" charset="0"/>
              <a:buChar char="•"/>
            </a:pPr>
            <a:r>
              <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Inclusion of simulated software for accurate external environment mimicry.</a:t>
            </a: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pPr marL="800100" lvl="1" indent="-342900" algn="l">
              <a:lnSpc>
                <a:spcPct val="150000"/>
              </a:lnSpc>
              <a:buFont typeface="Arial" panose="020B0604020202020204" pitchFamily="34" charset="0"/>
              <a:buChar char="•"/>
            </a:pPr>
            <a:r>
              <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Realistic representation of inventory movements and updates for testing and optimization.</a:t>
            </a: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0" name="稻壳儿春秋广告/盗版必究        原创来源：http://chn.docer.com/works?userid=199329941#!/work_time"/>
          <p:cNvSpPr/>
          <p:nvPr/>
        </p:nvSpPr>
        <p:spPr bwMode="auto">
          <a:xfrm>
            <a:off x="9359503" y="2021617"/>
            <a:ext cx="504589" cy="371111"/>
          </a:xfrm>
          <a:custGeom>
            <a:avLst/>
            <a:gdLst>
              <a:gd name="T0" fmla="*/ 0 w 499"/>
              <a:gd name="T1" fmla="*/ 0 h 367"/>
              <a:gd name="T2" fmla="*/ 252 w 499"/>
              <a:gd name="T3" fmla="*/ 156 h 367"/>
              <a:gd name="T4" fmla="*/ 499 w 499"/>
              <a:gd name="T5" fmla="*/ 0 h 367"/>
              <a:gd name="T6" fmla="*/ 252 w 499"/>
              <a:gd name="T7" fmla="*/ 367 h 367"/>
              <a:gd name="T8" fmla="*/ 0 w 499"/>
              <a:gd name="T9" fmla="*/ 0 h 367"/>
            </a:gdLst>
            <a:ahLst/>
            <a:cxnLst>
              <a:cxn ang="0">
                <a:pos x="T0" y="T1"/>
              </a:cxn>
              <a:cxn ang="0">
                <a:pos x="T2" y="T3"/>
              </a:cxn>
              <a:cxn ang="0">
                <a:pos x="T4" y="T5"/>
              </a:cxn>
              <a:cxn ang="0">
                <a:pos x="T6" y="T7"/>
              </a:cxn>
              <a:cxn ang="0">
                <a:pos x="T8" y="T9"/>
              </a:cxn>
            </a:cxnLst>
            <a:rect l="0" t="0" r="r" b="b"/>
            <a:pathLst>
              <a:path w="499" h="367">
                <a:moveTo>
                  <a:pt x="0" y="0"/>
                </a:moveTo>
                <a:lnTo>
                  <a:pt x="252" y="156"/>
                </a:lnTo>
                <a:lnTo>
                  <a:pt x="499" y="0"/>
                </a:lnTo>
                <a:lnTo>
                  <a:pt x="252" y="3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27" name="稻壳儿春秋广告/盗版必究        原创来源：http://chn.docer.com/works?userid=199329941#!/work_time"/>
          <p:cNvSpPr/>
          <p:nvPr/>
        </p:nvSpPr>
        <p:spPr bwMode="auto">
          <a:xfrm>
            <a:off x="5843707" y="3783128"/>
            <a:ext cx="504589" cy="371111"/>
          </a:xfrm>
          <a:custGeom>
            <a:avLst/>
            <a:gdLst>
              <a:gd name="T0" fmla="*/ 0 w 499"/>
              <a:gd name="T1" fmla="*/ 0 h 367"/>
              <a:gd name="T2" fmla="*/ 252 w 499"/>
              <a:gd name="T3" fmla="*/ 150 h 367"/>
              <a:gd name="T4" fmla="*/ 499 w 499"/>
              <a:gd name="T5" fmla="*/ 0 h 367"/>
              <a:gd name="T6" fmla="*/ 252 w 499"/>
              <a:gd name="T7" fmla="*/ 367 h 367"/>
              <a:gd name="T8" fmla="*/ 0 w 499"/>
              <a:gd name="T9" fmla="*/ 0 h 367"/>
            </a:gdLst>
            <a:ahLst/>
            <a:cxnLst>
              <a:cxn ang="0">
                <a:pos x="T0" y="T1"/>
              </a:cxn>
              <a:cxn ang="0">
                <a:pos x="T2" y="T3"/>
              </a:cxn>
              <a:cxn ang="0">
                <a:pos x="T4" y="T5"/>
              </a:cxn>
              <a:cxn ang="0">
                <a:pos x="T6" y="T7"/>
              </a:cxn>
              <a:cxn ang="0">
                <a:pos x="T8" y="T9"/>
              </a:cxn>
            </a:cxnLst>
            <a:rect l="0" t="0" r="r" b="b"/>
            <a:pathLst>
              <a:path w="499" h="367">
                <a:moveTo>
                  <a:pt x="0" y="0"/>
                </a:moveTo>
                <a:lnTo>
                  <a:pt x="252" y="150"/>
                </a:lnTo>
                <a:lnTo>
                  <a:pt x="499" y="0"/>
                </a:lnTo>
                <a:lnTo>
                  <a:pt x="252" y="3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28" name="稻壳儿春秋广告/盗版必究        原创来源：http://chn.docer.com/works?userid=199329941#!/work_time"/>
          <p:cNvSpPr/>
          <p:nvPr/>
        </p:nvSpPr>
        <p:spPr bwMode="auto">
          <a:xfrm>
            <a:off x="5843707" y="3484823"/>
            <a:ext cx="504589" cy="371111"/>
          </a:xfrm>
          <a:custGeom>
            <a:avLst/>
            <a:gdLst>
              <a:gd name="T0" fmla="*/ 0 w 499"/>
              <a:gd name="T1" fmla="*/ 0 h 367"/>
              <a:gd name="T2" fmla="*/ 252 w 499"/>
              <a:gd name="T3" fmla="*/ 156 h 367"/>
              <a:gd name="T4" fmla="*/ 499 w 499"/>
              <a:gd name="T5" fmla="*/ 0 h 367"/>
              <a:gd name="T6" fmla="*/ 252 w 499"/>
              <a:gd name="T7" fmla="*/ 367 h 367"/>
              <a:gd name="T8" fmla="*/ 0 w 499"/>
              <a:gd name="T9" fmla="*/ 0 h 367"/>
            </a:gdLst>
            <a:ahLst/>
            <a:cxnLst>
              <a:cxn ang="0">
                <a:pos x="T0" y="T1"/>
              </a:cxn>
              <a:cxn ang="0">
                <a:pos x="T2" y="T3"/>
              </a:cxn>
              <a:cxn ang="0">
                <a:pos x="T4" y="T5"/>
              </a:cxn>
              <a:cxn ang="0">
                <a:pos x="T6" y="T7"/>
              </a:cxn>
              <a:cxn ang="0">
                <a:pos x="T8" y="T9"/>
              </a:cxn>
            </a:cxnLst>
            <a:rect l="0" t="0" r="r" b="b"/>
            <a:pathLst>
              <a:path w="499" h="367">
                <a:moveTo>
                  <a:pt x="0" y="0"/>
                </a:moveTo>
                <a:lnTo>
                  <a:pt x="252" y="156"/>
                </a:lnTo>
                <a:lnTo>
                  <a:pt x="499" y="0"/>
                </a:lnTo>
                <a:lnTo>
                  <a:pt x="252" y="3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稻壳儿春秋广告/盗版必究        原创来源：http://chn.docer.com/works?userid=199329941#!/work_time"/>
          <p:cNvSpPr/>
          <p:nvPr/>
        </p:nvSpPr>
        <p:spPr>
          <a:xfrm>
            <a:off x="75056" y="1"/>
            <a:ext cx="1387398" cy="693699"/>
          </a:xfrm>
          <a:custGeom>
            <a:avLst/>
            <a:gdLst>
              <a:gd name="connsiteX0" fmla="*/ 0 w 1387398"/>
              <a:gd name="connsiteY0" fmla="*/ 0 h 693699"/>
              <a:gd name="connsiteX1" fmla="*/ 1387398 w 1387398"/>
              <a:gd name="connsiteY1" fmla="*/ 0 h 693699"/>
              <a:gd name="connsiteX2" fmla="*/ 1334326 w 1387398"/>
              <a:gd name="connsiteY2" fmla="*/ 128128 h 693699"/>
              <a:gd name="connsiteX3" fmla="*/ 821827 w 1387398"/>
              <a:gd name="connsiteY3" fmla="*/ 640627 h 693699"/>
              <a:gd name="connsiteX4" fmla="*/ 565571 w 1387398"/>
              <a:gd name="connsiteY4" fmla="*/ 640627 h 693699"/>
              <a:gd name="connsiteX5" fmla="*/ 53072 w 1387398"/>
              <a:gd name="connsiteY5" fmla="*/ 128128 h 693699"/>
              <a:gd name="connsiteX6" fmla="*/ 0 w 1387398"/>
              <a:gd name="connsiteY6" fmla="*/ 0 h 69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398" h="693699">
                <a:moveTo>
                  <a:pt x="0" y="0"/>
                </a:moveTo>
                <a:lnTo>
                  <a:pt x="1387398" y="0"/>
                </a:lnTo>
                <a:cubicBezTo>
                  <a:pt x="1387398" y="46373"/>
                  <a:pt x="1369708" y="92747"/>
                  <a:pt x="1334326" y="128128"/>
                </a:cubicBezTo>
                <a:lnTo>
                  <a:pt x="821827" y="640627"/>
                </a:lnTo>
                <a:cubicBezTo>
                  <a:pt x="751064" y="711390"/>
                  <a:pt x="636334" y="711390"/>
                  <a:pt x="565571" y="640627"/>
                </a:cubicBezTo>
                <a:lnTo>
                  <a:pt x="53072" y="128128"/>
                </a:lnTo>
                <a:cubicBezTo>
                  <a:pt x="17691" y="92747"/>
                  <a:pt x="0" y="46373"/>
                  <a:pt x="0" y="0"/>
                </a:cubicBezTo>
                <a:close/>
              </a:path>
            </a:pathLst>
          </a:cu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a:off x="973258" y="0"/>
            <a:ext cx="838222" cy="419110"/>
          </a:xfrm>
          <a:custGeom>
            <a:avLst/>
            <a:gdLst>
              <a:gd name="connsiteX0" fmla="*/ 0 w 838222"/>
              <a:gd name="connsiteY0" fmla="*/ 0 h 419110"/>
              <a:gd name="connsiteX1" fmla="*/ 838222 w 838222"/>
              <a:gd name="connsiteY1" fmla="*/ 0 h 419110"/>
              <a:gd name="connsiteX2" fmla="*/ 806157 w 838222"/>
              <a:gd name="connsiteY2" fmla="*/ 77411 h 419110"/>
              <a:gd name="connsiteX3" fmla="*/ 496522 w 838222"/>
              <a:gd name="connsiteY3" fmla="*/ 387046 h 419110"/>
              <a:gd name="connsiteX4" fmla="*/ 341700 w 838222"/>
              <a:gd name="connsiteY4" fmla="*/ 387046 h 419110"/>
              <a:gd name="connsiteX5" fmla="*/ 32065 w 838222"/>
              <a:gd name="connsiteY5" fmla="*/ 77411 h 419110"/>
              <a:gd name="connsiteX6" fmla="*/ 0 w 838222"/>
              <a:gd name="connsiteY6" fmla="*/ 0 h 4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22" h="419110">
                <a:moveTo>
                  <a:pt x="0" y="0"/>
                </a:moveTo>
                <a:lnTo>
                  <a:pt x="838222" y="0"/>
                </a:lnTo>
                <a:cubicBezTo>
                  <a:pt x="838222" y="28017"/>
                  <a:pt x="827534" y="56035"/>
                  <a:pt x="806157" y="77411"/>
                </a:cubicBezTo>
                <a:lnTo>
                  <a:pt x="496522" y="387046"/>
                </a:lnTo>
                <a:cubicBezTo>
                  <a:pt x="453769" y="429799"/>
                  <a:pt x="384453" y="429799"/>
                  <a:pt x="341700" y="387046"/>
                </a:cubicBezTo>
                <a:lnTo>
                  <a:pt x="32065" y="77411"/>
                </a:lnTo>
                <a:cubicBezTo>
                  <a:pt x="10689" y="56035"/>
                  <a:pt x="0" y="28017"/>
                  <a:pt x="0" y="0"/>
                </a:cubicBezTo>
                <a:close/>
              </a:path>
            </a:pathLst>
          </a:cu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1" name="稻壳儿春秋广告/盗版必究        原创来源：http://chn.docer.com/works?userid=199329941#!/work_time"/>
          <p:cNvSpPr/>
          <p:nvPr/>
        </p:nvSpPr>
        <p:spPr>
          <a:xfrm>
            <a:off x="10606842" y="6001428"/>
            <a:ext cx="1585158" cy="856572"/>
          </a:xfrm>
          <a:custGeom>
            <a:avLst/>
            <a:gdLst>
              <a:gd name="connsiteX0" fmla="*/ 982227 w 1585158"/>
              <a:gd name="connsiteY0" fmla="*/ 1 h 856572"/>
              <a:gd name="connsiteX1" fmla="*/ 1196736 w 1585158"/>
              <a:gd name="connsiteY1" fmla="*/ 88853 h 856572"/>
              <a:gd name="connsiteX2" fmla="*/ 1585158 w 1585158"/>
              <a:gd name="connsiteY2" fmla="*/ 477276 h 856572"/>
              <a:gd name="connsiteX3" fmla="*/ 1585158 w 1585158"/>
              <a:gd name="connsiteY3" fmla="*/ 856572 h 856572"/>
              <a:gd name="connsiteX4" fmla="*/ 0 w 1585158"/>
              <a:gd name="connsiteY4" fmla="*/ 856572 h 856572"/>
              <a:gd name="connsiteX5" fmla="*/ 767718 w 1585158"/>
              <a:gd name="connsiteY5" fmla="*/ 88853 h 856572"/>
              <a:gd name="connsiteX6" fmla="*/ 982227 w 1585158"/>
              <a:gd name="connsiteY6" fmla="*/ 1 h 85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158" h="856572">
                <a:moveTo>
                  <a:pt x="982227" y="1"/>
                </a:moveTo>
                <a:cubicBezTo>
                  <a:pt x="1059864" y="0"/>
                  <a:pt x="1137501" y="29618"/>
                  <a:pt x="1196736" y="88853"/>
                </a:cubicBezTo>
                <a:lnTo>
                  <a:pt x="1585158" y="477276"/>
                </a:lnTo>
                <a:lnTo>
                  <a:pt x="1585158" y="856572"/>
                </a:lnTo>
                <a:lnTo>
                  <a:pt x="0" y="856572"/>
                </a:lnTo>
                <a:lnTo>
                  <a:pt x="767718" y="88853"/>
                </a:lnTo>
                <a:cubicBezTo>
                  <a:pt x="826953" y="29618"/>
                  <a:pt x="904590" y="0"/>
                  <a:pt x="982227" y="1"/>
                </a:cubicBezTo>
                <a:close/>
              </a:path>
            </a:pathLst>
          </a:cu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5" name="稻壳儿春秋广告/盗版必究        原创来源：http://chn.docer.com/works?userid=199329941#!/work_time"/>
          <p:cNvSpPr/>
          <p:nvPr/>
        </p:nvSpPr>
        <p:spPr>
          <a:xfrm>
            <a:off x="10848444" y="6419271"/>
            <a:ext cx="1101953" cy="438729"/>
          </a:xfrm>
          <a:custGeom>
            <a:avLst/>
            <a:gdLst>
              <a:gd name="connsiteX0" fmla="*/ 550977 w 1101953"/>
              <a:gd name="connsiteY0" fmla="*/ 0 h 438729"/>
              <a:gd name="connsiteX1" fmla="*/ 742595 w 1101953"/>
              <a:gd name="connsiteY1" fmla="*/ 79371 h 438729"/>
              <a:gd name="connsiteX2" fmla="*/ 1101953 w 1101953"/>
              <a:gd name="connsiteY2" fmla="*/ 438729 h 438729"/>
              <a:gd name="connsiteX3" fmla="*/ 0 w 1101953"/>
              <a:gd name="connsiteY3" fmla="*/ 438729 h 438729"/>
              <a:gd name="connsiteX4" fmla="*/ 359358 w 1101953"/>
              <a:gd name="connsiteY4" fmla="*/ 79371 h 438729"/>
              <a:gd name="connsiteX5" fmla="*/ 550977 w 1101953"/>
              <a:gd name="connsiteY5" fmla="*/ 0 h 43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53" h="438729">
                <a:moveTo>
                  <a:pt x="550977" y="0"/>
                </a:moveTo>
                <a:cubicBezTo>
                  <a:pt x="620329" y="0"/>
                  <a:pt x="689681" y="26457"/>
                  <a:pt x="742595" y="79371"/>
                </a:cubicBezTo>
                <a:lnTo>
                  <a:pt x="1101953" y="438729"/>
                </a:lnTo>
                <a:lnTo>
                  <a:pt x="0" y="438729"/>
                </a:lnTo>
                <a:lnTo>
                  <a:pt x="359358" y="79371"/>
                </a:lnTo>
                <a:cubicBezTo>
                  <a:pt x="412272" y="26457"/>
                  <a:pt x="481624" y="0"/>
                  <a:pt x="550977" y="0"/>
                </a:cubicBez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5" name="稻壳儿春秋广告/盗版必究        原创来源：http://chn.docer.com/works?userid=199329941#!/work_time"/>
          <p:cNvSpPr txBox="1"/>
          <p:nvPr/>
        </p:nvSpPr>
        <p:spPr>
          <a:xfrm>
            <a:off x="1583055" y="392430"/>
            <a:ext cx="8392160" cy="706755"/>
          </a:xfrm>
          <a:prstGeom prst="rect">
            <a:avLst/>
          </a:prstGeom>
          <a:noFill/>
        </p:spPr>
        <p:txBody>
          <a:bodyPr wrap="square" rtlCol="0">
            <a:spAutoFit/>
          </a:bodyPr>
          <a:lstStyle/>
          <a:p>
            <a:pPr algn="ctr"/>
            <a:r>
              <a:rPr lang="en-US" altLang="zh-CN" sz="4000" b="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System Requirements (contd.)</a:t>
            </a:r>
            <a:endParaRPr lang="en-US" altLang="zh-CN" sz="4000" b="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6" name="稻壳儿春秋广告/盗版必究        原创来源：http://chn.docer.com/works?userid=199329941#!/work_time"/>
          <p:cNvSpPr txBox="1"/>
          <p:nvPr/>
        </p:nvSpPr>
        <p:spPr>
          <a:xfrm>
            <a:off x="695325" y="942975"/>
            <a:ext cx="10050780" cy="5057775"/>
          </a:xfrm>
          <a:prstGeom prst="rect">
            <a:avLst/>
          </a:prstGeom>
          <a:noFill/>
        </p:spPr>
        <p:txBody>
          <a:bodyPr wrap="square" rtlCol="0">
            <a:noAutofit/>
          </a:bodyPr>
          <a:lstStyle/>
          <a:p>
            <a:pPr marL="342900" indent="-342900" algn="l">
              <a:lnSpc>
                <a:spcPct val="150000"/>
              </a:lnSpc>
              <a:buFont typeface="Arial" panose="020B0604020202020204" pitchFamily="34" charset="0"/>
              <a:buChar char="•"/>
            </a:pPr>
            <a:r>
              <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Backend Functionality:</a:t>
            </a: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pPr marL="800100" lvl="1" indent="-342900" algn="l">
              <a:lnSpc>
                <a:spcPct val="150000"/>
              </a:lnSpc>
              <a:buFont typeface="Arial" panose="020B0604020202020204" pitchFamily="34" charset="0"/>
              <a:buChar char="•"/>
            </a:pPr>
            <a:r>
              <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Development to handle data processing, inventory tracking, and communication with simulated software.</a:t>
            </a: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pPr marL="800100" lvl="1" indent="-342900" algn="l">
              <a:lnSpc>
                <a:spcPct val="150000"/>
              </a:lnSpc>
              <a:buFont typeface="Arial" panose="020B0604020202020204" pitchFamily="34" charset="0"/>
              <a:buChar char="•"/>
            </a:pP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pPr marL="342900" lvl="0" indent="-342900" algn="l">
              <a:lnSpc>
                <a:spcPct val="150000"/>
              </a:lnSpc>
              <a:buFont typeface="Arial" panose="020B0604020202020204" pitchFamily="34" charset="0"/>
              <a:buChar char="•"/>
            </a:pPr>
            <a:r>
              <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Frontend User Interface:</a:t>
            </a: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pPr marL="800100" lvl="1" indent="-342900" algn="l">
              <a:lnSpc>
                <a:spcPct val="150000"/>
              </a:lnSpc>
              <a:buFont typeface="Arial" panose="020B0604020202020204" pitchFamily="34" charset="0"/>
              <a:buChar char="•"/>
            </a:pPr>
            <a:r>
              <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Intuitive user interface for digital screens.</a:t>
            </a: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pPr marL="800100" lvl="1" indent="-342900" algn="l">
              <a:lnSpc>
                <a:spcPct val="150000"/>
              </a:lnSpc>
              <a:buFont typeface="Arial" panose="020B0604020202020204" pitchFamily="34" charset="0"/>
              <a:buChar char="•"/>
            </a:pPr>
            <a:r>
              <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Real-time inventory status display.</a:t>
            </a: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pPr marL="800100" lvl="1" indent="-342900" algn="l">
              <a:lnSpc>
                <a:spcPct val="150000"/>
              </a:lnSpc>
              <a:buFont typeface="Arial" panose="020B0604020202020204" pitchFamily="34" charset="0"/>
              <a:buChar char="•"/>
            </a:pPr>
            <a:r>
              <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Seamless integration with backend for data retrieval and display.</a:t>
            </a: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0" name="稻壳儿春秋广告/盗版必究        原创来源：http://chn.docer.com/works?userid=199329941#!/work_time"/>
          <p:cNvSpPr/>
          <p:nvPr/>
        </p:nvSpPr>
        <p:spPr bwMode="auto">
          <a:xfrm>
            <a:off x="9359503" y="2021617"/>
            <a:ext cx="504589" cy="371111"/>
          </a:xfrm>
          <a:custGeom>
            <a:avLst/>
            <a:gdLst>
              <a:gd name="T0" fmla="*/ 0 w 499"/>
              <a:gd name="T1" fmla="*/ 0 h 367"/>
              <a:gd name="T2" fmla="*/ 252 w 499"/>
              <a:gd name="T3" fmla="*/ 156 h 367"/>
              <a:gd name="T4" fmla="*/ 499 w 499"/>
              <a:gd name="T5" fmla="*/ 0 h 367"/>
              <a:gd name="T6" fmla="*/ 252 w 499"/>
              <a:gd name="T7" fmla="*/ 367 h 367"/>
              <a:gd name="T8" fmla="*/ 0 w 499"/>
              <a:gd name="T9" fmla="*/ 0 h 367"/>
            </a:gdLst>
            <a:ahLst/>
            <a:cxnLst>
              <a:cxn ang="0">
                <a:pos x="T0" y="T1"/>
              </a:cxn>
              <a:cxn ang="0">
                <a:pos x="T2" y="T3"/>
              </a:cxn>
              <a:cxn ang="0">
                <a:pos x="T4" y="T5"/>
              </a:cxn>
              <a:cxn ang="0">
                <a:pos x="T6" y="T7"/>
              </a:cxn>
              <a:cxn ang="0">
                <a:pos x="T8" y="T9"/>
              </a:cxn>
            </a:cxnLst>
            <a:rect l="0" t="0" r="r" b="b"/>
            <a:pathLst>
              <a:path w="499" h="367">
                <a:moveTo>
                  <a:pt x="0" y="0"/>
                </a:moveTo>
                <a:lnTo>
                  <a:pt x="252" y="156"/>
                </a:lnTo>
                <a:lnTo>
                  <a:pt x="499" y="0"/>
                </a:lnTo>
                <a:lnTo>
                  <a:pt x="252" y="3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27" name="稻壳儿春秋广告/盗版必究        原创来源：http://chn.docer.com/works?userid=199329941#!/work_time"/>
          <p:cNvSpPr/>
          <p:nvPr/>
        </p:nvSpPr>
        <p:spPr bwMode="auto">
          <a:xfrm>
            <a:off x="5843707" y="3783128"/>
            <a:ext cx="504589" cy="371111"/>
          </a:xfrm>
          <a:custGeom>
            <a:avLst/>
            <a:gdLst>
              <a:gd name="T0" fmla="*/ 0 w 499"/>
              <a:gd name="T1" fmla="*/ 0 h 367"/>
              <a:gd name="T2" fmla="*/ 252 w 499"/>
              <a:gd name="T3" fmla="*/ 150 h 367"/>
              <a:gd name="T4" fmla="*/ 499 w 499"/>
              <a:gd name="T5" fmla="*/ 0 h 367"/>
              <a:gd name="T6" fmla="*/ 252 w 499"/>
              <a:gd name="T7" fmla="*/ 367 h 367"/>
              <a:gd name="T8" fmla="*/ 0 w 499"/>
              <a:gd name="T9" fmla="*/ 0 h 367"/>
            </a:gdLst>
            <a:ahLst/>
            <a:cxnLst>
              <a:cxn ang="0">
                <a:pos x="T0" y="T1"/>
              </a:cxn>
              <a:cxn ang="0">
                <a:pos x="T2" y="T3"/>
              </a:cxn>
              <a:cxn ang="0">
                <a:pos x="T4" y="T5"/>
              </a:cxn>
              <a:cxn ang="0">
                <a:pos x="T6" y="T7"/>
              </a:cxn>
              <a:cxn ang="0">
                <a:pos x="T8" y="T9"/>
              </a:cxn>
            </a:cxnLst>
            <a:rect l="0" t="0" r="r" b="b"/>
            <a:pathLst>
              <a:path w="499" h="367">
                <a:moveTo>
                  <a:pt x="0" y="0"/>
                </a:moveTo>
                <a:lnTo>
                  <a:pt x="252" y="150"/>
                </a:lnTo>
                <a:lnTo>
                  <a:pt x="499" y="0"/>
                </a:lnTo>
                <a:lnTo>
                  <a:pt x="252" y="3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28" name="稻壳儿春秋广告/盗版必究        原创来源：http://chn.docer.com/works?userid=199329941#!/work_time"/>
          <p:cNvSpPr/>
          <p:nvPr/>
        </p:nvSpPr>
        <p:spPr bwMode="auto">
          <a:xfrm>
            <a:off x="5843707" y="3484823"/>
            <a:ext cx="504589" cy="371111"/>
          </a:xfrm>
          <a:custGeom>
            <a:avLst/>
            <a:gdLst>
              <a:gd name="T0" fmla="*/ 0 w 499"/>
              <a:gd name="T1" fmla="*/ 0 h 367"/>
              <a:gd name="T2" fmla="*/ 252 w 499"/>
              <a:gd name="T3" fmla="*/ 156 h 367"/>
              <a:gd name="T4" fmla="*/ 499 w 499"/>
              <a:gd name="T5" fmla="*/ 0 h 367"/>
              <a:gd name="T6" fmla="*/ 252 w 499"/>
              <a:gd name="T7" fmla="*/ 367 h 367"/>
              <a:gd name="T8" fmla="*/ 0 w 499"/>
              <a:gd name="T9" fmla="*/ 0 h 367"/>
            </a:gdLst>
            <a:ahLst/>
            <a:cxnLst>
              <a:cxn ang="0">
                <a:pos x="T0" y="T1"/>
              </a:cxn>
              <a:cxn ang="0">
                <a:pos x="T2" y="T3"/>
              </a:cxn>
              <a:cxn ang="0">
                <a:pos x="T4" y="T5"/>
              </a:cxn>
              <a:cxn ang="0">
                <a:pos x="T6" y="T7"/>
              </a:cxn>
              <a:cxn ang="0">
                <a:pos x="T8" y="T9"/>
              </a:cxn>
            </a:cxnLst>
            <a:rect l="0" t="0" r="r" b="b"/>
            <a:pathLst>
              <a:path w="499" h="367">
                <a:moveTo>
                  <a:pt x="0" y="0"/>
                </a:moveTo>
                <a:lnTo>
                  <a:pt x="252" y="156"/>
                </a:lnTo>
                <a:lnTo>
                  <a:pt x="499" y="0"/>
                </a:lnTo>
                <a:lnTo>
                  <a:pt x="252" y="3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稻壳儿春秋广告/盗版必究        原创来源：http://chn.docer.com/works?userid=199329941#!/work_time"/>
          <p:cNvSpPr/>
          <p:nvPr/>
        </p:nvSpPr>
        <p:spPr>
          <a:xfrm>
            <a:off x="75056" y="1"/>
            <a:ext cx="1387398" cy="693699"/>
          </a:xfrm>
          <a:custGeom>
            <a:avLst/>
            <a:gdLst>
              <a:gd name="connsiteX0" fmla="*/ 0 w 1387398"/>
              <a:gd name="connsiteY0" fmla="*/ 0 h 693699"/>
              <a:gd name="connsiteX1" fmla="*/ 1387398 w 1387398"/>
              <a:gd name="connsiteY1" fmla="*/ 0 h 693699"/>
              <a:gd name="connsiteX2" fmla="*/ 1334326 w 1387398"/>
              <a:gd name="connsiteY2" fmla="*/ 128128 h 693699"/>
              <a:gd name="connsiteX3" fmla="*/ 821827 w 1387398"/>
              <a:gd name="connsiteY3" fmla="*/ 640627 h 693699"/>
              <a:gd name="connsiteX4" fmla="*/ 565571 w 1387398"/>
              <a:gd name="connsiteY4" fmla="*/ 640627 h 693699"/>
              <a:gd name="connsiteX5" fmla="*/ 53072 w 1387398"/>
              <a:gd name="connsiteY5" fmla="*/ 128128 h 693699"/>
              <a:gd name="connsiteX6" fmla="*/ 0 w 1387398"/>
              <a:gd name="connsiteY6" fmla="*/ 0 h 69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398" h="693699">
                <a:moveTo>
                  <a:pt x="0" y="0"/>
                </a:moveTo>
                <a:lnTo>
                  <a:pt x="1387398" y="0"/>
                </a:lnTo>
                <a:cubicBezTo>
                  <a:pt x="1387398" y="46373"/>
                  <a:pt x="1369708" y="92747"/>
                  <a:pt x="1334326" y="128128"/>
                </a:cubicBezTo>
                <a:lnTo>
                  <a:pt x="821827" y="640627"/>
                </a:lnTo>
                <a:cubicBezTo>
                  <a:pt x="751064" y="711390"/>
                  <a:pt x="636334" y="711390"/>
                  <a:pt x="565571" y="640627"/>
                </a:cubicBezTo>
                <a:lnTo>
                  <a:pt x="53072" y="128128"/>
                </a:lnTo>
                <a:cubicBezTo>
                  <a:pt x="17691" y="92747"/>
                  <a:pt x="0" y="46373"/>
                  <a:pt x="0" y="0"/>
                </a:cubicBezTo>
                <a:close/>
              </a:path>
            </a:pathLst>
          </a:cu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a:off x="973258" y="0"/>
            <a:ext cx="838222" cy="419110"/>
          </a:xfrm>
          <a:custGeom>
            <a:avLst/>
            <a:gdLst>
              <a:gd name="connsiteX0" fmla="*/ 0 w 838222"/>
              <a:gd name="connsiteY0" fmla="*/ 0 h 419110"/>
              <a:gd name="connsiteX1" fmla="*/ 838222 w 838222"/>
              <a:gd name="connsiteY1" fmla="*/ 0 h 419110"/>
              <a:gd name="connsiteX2" fmla="*/ 806157 w 838222"/>
              <a:gd name="connsiteY2" fmla="*/ 77411 h 419110"/>
              <a:gd name="connsiteX3" fmla="*/ 496522 w 838222"/>
              <a:gd name="connsiteY3" fmla="*/ 387046 h 419110"/>
              <a:gd name="connsiteX4" fmla="*/ 341700 w 838222"/>
              <a:gd name="connsiteY4" fmla="*/ 387046 h 419110"/>
              <a:gd name="connsiteX5" fmla="*/ 32065 w 838222"/>
              <a:gd name="connsiteY5" fmla="*/ 77411 h 419110"/>
              <a:gd name="connsiteX6" fmla="*/ 0 w 838222"/>
              <a:gd name="connsiteY6" fmla="*/ 0 h 4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22" h="419110">
                <a:moveTo>
                  <a:pt x="0" y="0"/>
                </a:moveTo>
                <a:lnTo>
                  <a:pt x="838222" y="0"/>
                </a:lnTo>
                <a:cubicBezTo>
                  <a:pt x="838222" y="28017"/>
                  <a:pt x="827534" y="56035"/>
                  <a:pt x="806157" y="77411"/>
                </a:cubicBezTo>
                <a:lnTo>
                  <a:pt x="496522" y="387046"/>
                </a:lnTo>
                <a:cubicBezTo>
                  <a:pt x="453769" y="429799"/>
                  <a:pt x="384453" y="429799"/>
                  <a:pt x="341700" y="387046"/>
                </a:cubicBezTo>
                <a:lnTo>
                  <a:pt x="32065" y="77411"/>
                </a:lnTo>
                <a:cubicBezTo>
                  <a:pt x="10689" y="56035"/>
                  <a:pt x="0" y="28017"/>
                  <a:pt x="0" y="0"/>
                </a:cubicBezTo>
                <a:close/>
              </a:path>
            </a:pathLst>
          </a:cu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1" name="稻壳儿春秋广告/盗版必究        原创来源：http://chn.docer.com/works?userid=199329941#!/work_time"/>
          <p:cNvSpPr/>
          <p:nvPr/>
        </p:nvSpPr>
        <p:spPr>
          <a:xfrm>
            <a:off x="10606842" y="6001428"/>
            <a:ext cx="1585158" cy="856572"/>
          </a:xfrm>
          <a:custGeom>
            <a:avLst/>
            <a:gdLst>
              <a:gd name="connsiteX0" fmla="*/ 982227 w 1585158"/>
              <a:gd name="connsiteY0" fmla="*/ 1 h 856572"/>
              <a:gd name="connsiteX1" fmla="*/ 1196736 w 1585158"/>
              <a:gd name="connsiteY1" fmla="*/ 88853 h 856572"/>
              <a:gd name="connsiteX2" fmla="*/ 1585158 w 1585158"/>
              <a:gd name="connsiteY2" fmla="*/ 477276 h 856572"/>
              <a:gd name="connsiteX3" fmla="*/ 1585158 w 1585158"/>
              <a:gd name="connsiteY3" fmla="*/ 856572 h 856572"/>
              <a:gd name="connsiteX4" fmla="*/ 0 w 1585158"/>
              <a:gd name="connsiteY4" fmla="*/ 856572 h 856572"/>
              <a:gd name="connsiteX5" fmla="*/ 767718 w 1585158"/>
              <a:gd name="connsiteY5" fmla="*/ 88853 h 856572"/>
              <a:gd name="connsiteX6" fmla="*/ 982227 w 1585158"/>
              <a:gd name="connsiteY6" fmla="*/ 1 h 85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158" h="856572">
                <a:moveTo>
                  <a:pt x="982227" y="1"/>
                </a:moveTo>
                <a:cubicBezTo>
                  <a:pt x="1059864" y="0"/>
                  <a:pt x="1137501" y="29618"/>
                  <a:pt x="1196736" y="88853"/>
                </a:cubicBezTo>
                <a:lnTo>
                  <a:pt x="1585158" y="477276"/>
                </a:lnTo>
                <a:lnTo>
                  <a:pt x="1585158" y="856572"/>
                </a:lnTo>
                <a:lnTo>
                  <a:pt x="0" y="856572"/>
                </a:lnTo>
                <a:lnTo>
                  <a:pt x="767718" y="88853"/>
                </a:lnTo>
                <a:cubicBezTo>
                  <a:pt x="826953" y="29618"/>
                  <a:pt x="904590" y="0"/>
                  <a:pt x="982227" y="1"/>
                </a:cubicBezTo>
                <a:close/>
              </a:path>
            </a:pathLst>
          </a:cu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5" name="稻壳儿春秋广告/盗版必究        原创来源：http://chn.docer.com/works?userid=199329941#!/work_time"/>
          <p:cNvSpPr/>
          <p:nvPr/>
        </p:nvSpPr>
        <p:spPr>
          <a:xfrm>
            <a:off x="10848444" y="6419271"/>
            <a:ext cx="1101953" cy="438729"/>
          </a:xfrm>
          <a:custGeom>
            <a:avLst/>
            <a:gdLst>
              <a:gd name="connsiteX0" fmla="*/ 550977 w 1101953"/>
              <a:gd name="connsiteY0" fmla="*/ 0 h 438729"/>
              <a:gd name="connsiteX1" fmla="*/ 742595 w 1101953"/>
              <a:gd name="connsiteY1" fmla="*/ 79371 h 438729"/>
              <a:gd name="connsiteX2" fmla="*/ 1101953 w 1101953"/>
              <a:gd name="connsiteY2" fmla="*/ 438729 h 438729"/>
              <a:gd name="connsiteX3" fmla="*/ 0 w 1101953"/>
              <a:gd name="connsiteY3" fmla="*/ 438729 h 438729"/>
              <a:gd name="connsiteX4" fmla="*/ 359358 w 1101953"/>
              <a:gd name="connsiteY4" fmla="*/ 79371 h 438729"/>
              <a:gd name="connsiteX5" fmla="*/ 550977 w 1101953"/>
              <a:gd name="connsiteY5" fmla="*/ 0 h 43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53" h="438729">
                <a:moveTo>
                  <a:pt x="550977" y="0"/>
                </a:moveTo>
                <a:cubicBezTo>
                  <a:pt x="620329" y="0"/>
                  <a:pt x="689681" y="26457"/>
                  <a:pt x="742595" y="79371"/>
                </a:cubicBezTo>
                <a:lnTo>
                  <a:pt x="1101953" y="438729"/>
                </a:lnTo>
                <a:lnTo>
                  <a:pt x="0" y="438729"/>
                </a:lnTo>
                <a:lnTo>
                  <a:pt x="359358" y="79371"/>
                </a:lnTo>
                <a:cubicBezTo>
                  <a:pt x="412272" y="26457"/>
                  <a:pt x="481624" y="0"/>
                  <a:pt x="550977" y="0"/>
                </a:cubicBez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5" name="稻壳儿春秋广告/盗版必究        原创来源：http://chn.docer.com/works?userid=199329941#!/work_time"/>
          <p:cNvSpPr txBox="1"/>
          <p:nvPr/>
        </p:nvSpPr>
        <p:spPr>
          <a:xfrm>
            <a:off x="1583055" y="392430"/>
            <a:ext cx="8392160" cy="706755"/>
          </a:xfrm>
          <a:prstGeom prst="rect">
            <a:avLst/>
          </a:prstGeom>
          <a:noFill/>
        </p:spPr>
        <p:txBody>
          <a:bodyPr wrap="square" rtlCol="0">
            <a:spAutoFit/>
          </a:bodyPr>
          <a:lstStyle/>
          <a:p>
            <a:pPr algn="ctr"/>
            <a:r>
              <a:rPr lang="en-US" altLang="zh-CN" sz="4000" b="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System Architecture</a:t>
            </a:r>
            <a:endParaRPr lang="en-US" altLang="zh-CN" sz="4000" b="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6" name="稻壳儿春秋广告/盗版必究        原创来源：http://chn.docer.com/works?userid=199329941#!/work_time"/>
          <p:cNvSpPr txBox="1"/>
          <p:nvPr/>
        </p:nvSpPr>
        <p:spPr>
          <a:xfrm>
            <a:off x="695325" y="942975"/>
            <a:ext cx="10050780" cy="5057775"/>
          </a:xfrm>
          <a:prstGeom prst="rect">
            <a:avLst/>
          </a:prstGeom>
          <a:noFill/>
        </p:spPr>
        <p:txBody>
          <a:bodyPr wrap="square" rtlCol="0">
            <a:noAutofit/>
          </a:bodyPr>
          <a:lstStyle/>
          <a:p>
            <a:pPr marL="342900" indent="-342900" algn="l">
              <a:lnSpc>
                <a:spcPct val="150000"/>
              </a:lnSpc>
              <a:buFont typeface="Arial" panose="020B0604020202020204" pitchFamily="34" charset="0"/>
              <a:buChar char="•"/>
            </a:pP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0" name="稻壳儿春秋广告/盗版必究        原创来源：http://chn.docer.com/works?userid=199329941#!/work_time"/>
          <p:cNvSpPr/>
          <p:nvPr/>
        </p:nvSpPr>
        <p:spPr bwMode="auto">
          <a:xfrm>
            <a:off x="9359503" y="2021617"/>
            <a:ext cx="504589" cy="371111"/>
          </a:xfrm>
          <a:custGeom>
            <a:avLst/>
            <a:gdLst>
              <a:gd name="T0" fmla="*/ 0 w 499"/>
              <a:gd name="T1" fmla="*/ 0 h 367"/>
              <a:gd name="T2" fmla="*/ 252 w 499"/>
              <a:gd name="T3" fmla="*/ 156 h 367"/>
              <a:gd name="T4" fmla="*/ 499 w 499"/>
              <a:gd name="T5" fmla="*/ 0 h 367"/>
              <a:gd name="T6" fmla="*/ 252 w 499"/>
              <a:gd name="T7" fmla="*/ 367 h 367"/>
              <a:gd name="T8" fmla="*/ 0 w 499"/>
              <a:gd name="T9" fmla="*/ 0 h 367"/>
            </a:gdLst>
            <a:ahLst/>
            <a:cxnLst>
              <a:cxn ang="0">
                <a:pos x="T0" y="T1"/>
              </a:cxn>
              <a:cxn ang="0">
                <a:pos x="T2" y="T3"/>
              </a:cxn>
              <a:cxn ang="0">
                <a:pos x="T4" y="T5"/>
              </a:cxn>
              <a:cxn ang="0">
                <a:pos x="T6" y="T7"/>
              </a:cxn>
              <a:cxn ang="0">
                <a:pos x="T8" y="T9"/>
              </a:cxn>
            </a:cxnLst>
            <a:rect l="0" t="0" r="r" b="b"/>
            <a:pathLst>
              <a:path w="499" h="367">
                <a:moveTo>
                  <a:pt x="0" y="0"/>
                </a:moveTo>
                <a:lnTo>
                  <a:pt x="252" y="156"/>
                </a:lnTo>
                <a:lnTo>
                  <a:pt x="499" y="0"/>
                </a:lnTo>
                <a:lnTo>
                  <a:pt x="252" y="3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27" name="稻壳儿春秋广告/盗版必究        原创来源：http://chn.docer.com/works?userid=199329941#!/work_time"/>
          <p:cNvSpPr/>
          <p:nvPr/>
        </p:nvSpPr>
        <p:spPr bwMode="auto">
          <a:xfrm>
            <a:off x="5843707" y="3783128"/>
            <a:ext cx="504589" cy="371111"/>
          </a:xfrm>
          <a:custGeom>
            <a:avLst/>
            <a:gdLst>
              <a:gd name="T0" fmla="*/ 0 w 499"/>
              <a:gd name="T1" fmla="*/ 0 h 367"/>
              <a:gd name="T2" fmla="*/ 252 w 499"/>
              <a:gd name="T3" fmla="*/ 150 h 367"/>
              <a:gd name="T4" fmla="*/ 499 w 499"/>
              <a:gd name="T5" fmla="*/ 0 h 367"/>
              <a:gd name="T6" fmla="*/ 252 w 499"/>
              <a:gd name="T7" fmla="*/ 367 h 367"/>
              <a:gd name="T8" fmla="*/ 0 w 499"/>
              <a:gd name="T9" fmla="*/ 0 h 367"/>
            </a:gdLst>
            <a:ahLst/>
            <a:cxnLst>
              <a:cxn ang="0">
                <a:pos x="T0" y="T1"/>
              </a:cxn>
              <a:cxn ang="0">
                <a:pos x="T2" y="T3"/>
              </a:cxn>
              <a:cxn ang="0">
                <a:pos x="T4" y="T5"/>
              </a:cxn>
              <a:cxn ang="0">
                <a:pos x="T6" y="T7"/>
              </a:cxn>
              <a:cxn ang="0">
                <a:pos x="T8" y="T9"/>
              </a:cxn>
            </a:cxnLst>
            <a:rect l="0" t="0" r="r" b="b"/>
            <a:pathLst>
              <a:path w="499" h="367">
                <a:moveTo>
                  <a:pt x="0" y="0"/>
                </a:moveTo>
                <a:lnTo>
                  <a:pt x="252" y="150"/>
                </a:lnTo>
                <a:lnTo>
                  <a:pt x="499" y="0"/>
                </a:lnTo>
                <a:lnTo>
                  <a:pt x="252" y="3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28" name="稻壳儿春秋广告/盗版必究        原创来源：http://chn.docer.com/works?userid=199329941#!/work_time"/>
          <p:cNvSpPr/>
          <p:nvPr/>
        </p:nvSpPr>
        <p:spPr bwMode="auto">
          <a:xfrm>
            <a:off x="5843707" y="3484823"/>
            <a:ext cx="504589" cy="371111"/>
          </a:xfrm>
          <a:custGeom>
            <a:avLst/>
            <a:gdLst>
              <a:gd name="T0" fmla="*/ 0 w 499"/>
              <a:gd name="T1" fmla="*/ 0 h 367"/>
              <a:gd name="T2" fmla="*/ 252 w 499"/>
              <a:gd name="T3" fmla="*/ 156 h 367"/>
              <a:gd name="T4" fmla="*/ 499 w 499"/>
              <a:gd name="T5" fmla="*/ 0 h 367"/>
              <a:gd name="T6" fmla="*/ 252 w 499"/>
              <a:gd name="T7" fmla="*/ 367 h 367"/>
              <a:gd name="T8" fmla="*/ 0 w 499"/>
              <a:gd name="T9" fmla="*/ 0 h 367"/>
            </a:gdLst>
            <a:ahLst/>
            <a:cxnLst>
              <a:cxn ang="0">
                <a:pos x="T0" y="T1"/>
              </a:cxn>
              <a:cxn ang="0">
                <a:pos x="T2" y="T3"/>
              </a:cxn>
              <a:cxn ang="0">
                <a:pos x="T4" y="T5"/>
              </a:cxn>
              <a:cxn ang="0">
                <a:pos x="T6" y="T7"/>
              </a:cxn>
              <a:cxn ang="0">
                <a:pos x="T8" y="T9"/>
              </a:cxn>
            </a:cxnLst>
            <a:rect l="0" t="0" r="r" b="b"/>
            <a:pathLst>
              <a:path w="499" h="367">
                <a:moveTo>
                  <a:pt x="0" y="0"/>
                </a:moveTo>
                <a:lnTo>
                  <a:pt x="252" y="156"/>
                </a:lnTo>
                <a:lnTo>
                  <a:pt x="499" y="0"/>
                </a:lnTo>
                <a:lnTo>
                  <a:pt x="252" y="3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pic>
        <p:nvPicPr>
          <p:cNvPr id="3" name="image3.png"/>
          <p:cNvPicPr preferRelativeResize="0"/>
          <p:nvPr/>
        </p:nvPicPr>
        <p:blipFill>
          <a:blip r:embed="rId1"/>
          <a:srcRect/>
          <a:stretch>
            <a:fillRect/>
          </a:stretch>
        </p:blipFill>
        <p:spPr>
          <a:xfrm>
            <a:off x="2950210" y="1247775"/>
            <a:ext cx="6409055" cy="51720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稻壳儿春秋广告/盗版必究        原创来源：http://chn.docer.com/works?userid=199329941#!/work_time"/>
          <p:cNvSpPr/>
          <p:nvPr/>
        </p:nvSpPr>
        <p:spPr>
          <a:xfrm>
            <a:off x="75056" y="1"/>
            <a:ext cx="1387398" cy="693699"/>
          </a:xfrm>
          <a:custGeom>
            <a:avLst/>
            <a:gdLst>
              <a:gd name="connsiteX0" fmla="*/ 0 w 1387398"/>
              <a:gd name="connsiteY0" fmla="*/ 0 h 693699"/>
              <a:gd name="connsiteX1" fmla="*/ 1387398 w 1387398"/>
              <a:gd name="connsiteY1" fmla="*/ 0 h 693699"/>
              <a:gd name="connsiteX2" fmla="*/ 1334326 w 1387398"/>
              <a:gd name="connsiteY2" fmla="*/ 128128 h 693699"/>
              <a:gd name="connsiteX3" fmla="*/ 821827 w 1387398"/>
              <a:gd name="connsiteY3" fmla="*/ 640627 h 693699"/>
              <a:gd name="connsiteX4" fmla="*/ 565571 w 1387398"/>
              <a:gd name="connsiteY4" fmla="*/ 640627 h 693699"/>
              <a:gd name="connsiteX5" fmla="*/ 53072 w 1387398"/>
              <a:gd name="connsiteY5" fmla="*/ 128128 h 693699"/>
              <a:gd name="connsiteX6" fmla="*/ 0 w 1387398"/>
              <a:gd name="connsiteY6" fmla="*/ 0 h 69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398" h="693699">
                <a:moveTo>
                  <a:pt x="0" y="0"/>
                </a:moveTo>
                <a:lnTo>
                  <a:pt x="1387398" y="0"/>
                </a:lnTo>
                <a:cubicBezTo>
                  <a:pt x="1387398" y="46373"/>
                  <a:pt x="1369708" y="92747"/>
                  <a:pt x="1334326" y="128128"/>
                </a:cubicBezTo>
                <a:lnTo>
                  <a:pt x="821827" y="640627"/>
                </a:lnTo>
                <a:cubicBezTo>
                  <a:pt x="751064" y="711390"/>
                  <a:pt x="636334" y="711390"/>
                  <a:pt x="565571" y="640627"/>
                </a:cubicBezTo>
                <a:lnTo>
                  <a:pt x="53072" y="128128"/>
                </a:lnTo>
                <a:cubicBezTo>
                  <a:pt x="17691" y="92747"/>
                  <a:pt x="0" y="46373"/>
                  <a:pt x="0" y="0"/>
                </a:cubicBezTo>
                <a:close/>
              </a:path>
            </a:pathLst>
          </a:cu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a:off x="973258" y="0"/>
            <a:ext cx="838222" cy="419110"/>
          </a:xfrm>
          <a:custGeom>
            <a:avLst/>
            <a:gdLst>
              <a:gd name="connsiteX0" fmla="*/ 0 w 838222"/>
              <a:gd name="connsiteY0" fmla="*/ 0 h 419110"/>
              <a:gd name="connsiteX1" fmla="*/ 838222 w 838222"/>
              <a:gd name="connsiteY1" fmla="*/ 0 h 419110"/>
              <a:gd name="connsiteX2" fmla="*/ 806157 w 838222"/>
              <a:gd name="connsiteY2" fmla="*/ 77411 h 419110"/>
              <a:gd name="connsiteX3" fmla="*/ 496522 w 838222"/>
              <a:gd name="connsiteY3" fmla="*/ 387046 h 419110"/>
              <a:gd name="connsiteX4" fmla="*/ 341700 w 838222"/>
              <a:gd name="connsiteY4" fmla="*/ 387046 h 419110"/>
              <a:gd name="connsiteX5" fmla="*/ 32065 w 838222"/>
              <a:gd name="connsiteY5" fmla="*/ 77411 h 419110"/>
              <a:gd name="connsiteX6" fmla="*/ 0 w 838222"/>
              <a:gd name="connsiteY6" fmla="*/ 0 h 4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22" h="419110">
                <a:moveTo>
                  <a:pt x="0" y="0"/>
                </a:moveTo>
                <a:lnTo>
                  <a:pt x="838222" y="0"/>
                </a:lnTo>
                <a:cubicBezTo>
                  <a:pt x="838222" y="28017"/>
                  <a:pt x="827534" y="56035"/>
                  <a:pt x="806157" y="77411"/>
                </a:cubicBezTo>
                <a:lnTo>
                  <a:pt x="496522" y="387046"/>
                </a:lnTo>
                <a:cubicBezTo>
                  <a:pt x="453769" y="429799"/>
                  <a:pt x="384453" y="429799"/>
                  <a:pt x="341700" y="387046"/>
                </a:cubicBezTo>
                <a:lnTo>
                  <a:pt x="32065" y="77411"/>
                </a:lnTo>
                <a:cubicBezTo>
                  <a:pt x="10689" y="56035"/>
                  <a:pt x="0" y="28017"/>
                  <a:pt x="0" y="0"/>
                </a:cubicBezTo>
                <a:close/>
              </a:path>
            </a:pathLst>
          </a:cu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1" name="稻壳儿春秋广告/盗版必究        原创来源：http://chn.docer.com/works?userid=199329941#!/work_time"/>
          <p:cNvSpPr/>
          <p:nvPr/>
        </p:nvSpPr>
        <p:spPr>
          <a:xfrm>
            <a:off x="10606842" y="6001428"/>
            <a:ext cx="1585158" cy="856572"/>
          </a:xfrm>
          <a:custGeom>
            <a:avLst/>
            <a:gdLst>
              <a:gd name="connsiteX0" fmla="*/ 982227 w 1585158"/>
              <a:gd name="connsiteY0" fmla="*/ 1 h 856572"/>
              <a:gd name="connsiteX1" fmla="*/ 1196736 w 1585158"/>
              <a:gd name="connsiteY1" fmla="*/ 88853 h 856572"/>
              <a:gd name="connsiteX2" fmla="*/ 1585158 w 1585158"/>
              <a:gd name="connsiteY2" fmla="*/ 477276 h 856572"/>
              <a:gd name="connsiteX3" fmla="*/ 1585158 w 1585158"/>
              <a:gd name="connsiteY3" fmla="*/ 856572 h 856572"/>
              <a:gd name="connsiteX4" fmla="*/ 0 w 1585158"/>
              <a:gd name="connsiteY4" fmla="*/ 856572 h 856572"/>
              <a:gd name="connsiteX5" fmla="*/ 767718 w 1585158"/>
              <a:gd name="connsiteY5" fmla="*/ 88853 h 856572"/>
              <a:gd name="connsiteX6" fmla="*/ 982227 w 1585158"/>
              <a:gd name="connsiteY6" fmla="*/ 1 h 85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158" h="856572">
                <a:moveTo>
                  <a:pt x="982227" y="1"/>
                </a:moveTo>
                <a:cubicBezTo>
                  <a:pt x="1059864" y="0"/>
                  <a:pt x="1137501" y="29618"/>
                  <a:pt x="1196736" y="88853"/>
                </a:cubicBezTo>
                <a:lnTo>
                  <a:pt x="1585158" y="477276"/>
                </a:lnTo>
                <a:lnTo>
                  <a:pt x="1585158" y="856572"/>
                </a:lnTo>
                <a:lnTo>
                  <a:pt x="0" y="856572"/>
                </a:lnTo>
                <a:lnTo>
                  <a:pt x="767718" y="88853"/>
                </a:lnTo>
                <a:cubicBezTo>
                  <a:pt x="826953" y="29618"/>
                  <a:pt x="904590" y="0"/>
                  <a:pt x="982227" y="1"/>
                </a:cubicBezTo>
                <a:close/>
              </a:path>
            </a:pathLst>
          </a:cu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5" name="稻壳儿春秋广告/盗版必究        原创来源：http://chn.docer.com/works?userid=199329941#!/work_time"/>
          <p:cNvSpPr/>
          <p:nvPr/>
        </p:nvSpPr>
        <p:spPr>
          <a:xfrm>
            <a:off x="10848444" y="6419271"/>
            <a:ext cx="1101953" cy="438729"/>
          </a:xfrm>
          <a:custGeom>
            <a:avLst/>
            <a:gdLst>
              <a:gd name="connsiteX0" fmla="*/ 550977 w 1101953"/>
              <a:gd name="connsiteY0" fmla="*/ 0 h 438729"/>
              <a:gd name="connsiteX1" fmla="*/ 742595 w 1101953"/>
              <a:gd name="connsiteY1" fmla="*/ 79371 h 438729"/>
              <a:gd name="connsiteX2" fmla="*/ 1101953 w 1101953"/>
              <a:gd name="connsiteY2" fmla="*/ 438729 h 438729"/>
              <a:gd name="connsiteX3" fmla="*/ 0 w 1101953"/>
              <a:gd name="connsiteY3" fmla="*/ 438729 h 438729"/>
              <a:gd name="connsiteX4" fmla="*/ 359358 w 1101953"/>
              <a:gd name="connsiteY4" fmla="*/ 79371 h 438729"/>
              <a:gd name="connsiteX5" fmla="*/ 550977 w 1101953"/>
              <a:gd name="connsiteY5" fmla="*/ 0 h 43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53" h="438729">
                <a:moveTo>
                  <a:pt x="550977" y="0"/>
                </a:moveTo>
                <a:cubicBezTo>
                  <a:pt x="620329" y="0"/>
                  <a:pt x="689681" y="26457"/>
                  <a:pt x="742595" y="79371"/>
                </a:cubicBezTo>
                <a:lnTo>
                  <a:pt x="1101953" y="438729"/>
                </a:lnTo>
                <a:lnTo>
                  <a:pt x="0" y="438729"/>
                </a:lnTo>
                <a:lnTo>
                  <a:pt x="359358" y="79371"/>
                </a:lnTo>
                <a:cubicBezTo>
                  <a:pt x="412272" y="26457"/>
                  <a:pt x="481624" y="0"/>
                  <a:pt x="550977" y="0"/>
                </a:cubicBez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5" name="稻壳儿春秋广告/盗版必究        原创来源：http://chn.docer.com/works?userid=199329941#!/work_time"/>
          <p:cNvSpPr txBox="1"/>
          <p:nvPr/>
        </p:nvSpPr>
        <p:spPr>
          <a:xfrm>
            <a:off x="1583055" y="392430"/>
            <a:ext cx="8392160" cy="706755"/>
          </a:xfrm>
          <a:prstGeom prst="rect">
            <a:avLst/>
          </a:prstGeom>
          <a:noFill/>
        </p:spPr>
        <p:txBody>
          <a:bodyPr wrap="square" rtlCol="0">
            <a:spAutoFit/>
          </a:bodyPr>
          <a:lstStyle/>
          <a:p>
            <a:pPr algn="ctr"/>
            <a:r>
              <a:rPr lang="en-US" altLang="zh-CN" sz="4000" b="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System Design</a:t>
            </a:r>
            <a:endParaRPr lang="en-US" altLang="zh-CN" sz="4000" b="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6" name="稻壳儿春秋广告/盗版必究        原创来源：http://chn.docer.com/works?userid=199329941#!/work_time"/>
          <p:cNvSpPr txBox="1"/>
          <p:nvPr/>
        </p:nvSpPr>
        <p:spPr>
          <a:xfrm>
            <a:off x="695325" y="942975"/>
            <a:ext cx="10050780" cy="5057775"/>
          </a:xfrm>
          <a:prstGeom prst="rect">
            <a:avLst/>
          </a:prstGeom>
          <a:noFill/>
        </p:spPr>
        <p:txBody>
          <a:bodyPr wrap="square" rtlCol="0">
            <a:noAutofit/>
          </a:bodyPr>
          <a:lstStyle/>
          <a:p>
            <a:pPr marL="342900" indent="-342900" algn="l">
              <a:lnSpc>
                <a:spcPct val="150000"/>
              </a:lnSpc>
              <a:buFont typeface="Arial" panose="020B0604020202020204" pitchFamily="34" charset="0"/>
              <a:buChar char="•"/>
            </a:pP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0" name="稻壳儿春秋广告/盗版必究        原创来源：http://chn.docer.com/works?userid=199329941#!/work_time"/>
          <p:cNvSpPr/>
          <p:nvPr/>
        </p:nvSpPr>
        <p:spPr bwMode="auto">
          <a:xfrm>
            <a:off x="9359503" y="2021617"/>
            <a:ext cx="504589" cy="371111"/>
          </a:xfrm>
          <a:custGeom>
            <a:avLst/>
            <a:gdLst>
              <a:gd name="T0" fmla="*/ 0 w 499"/>
              <a:gd name="T1" fmla="*/ 0 h 367"/>
              <a:gd name="T2" fmla="*/ 252 w 499"/>
              <a:gd name="T3" fmla="*/ 156 h 367"/>
              <a:gd name="T4" fmla="*/ 499 w 499"/>
              <a:gd name="T5" fmla="*/ 0 h 367"/>
              <a:gd name="T6" fmla="*/ 252 w 499"/>
              <a:gd name="T7" fmla="*/ 367 h 367"/>
              <a:gd name="T8" fmla="*/ 0 w 499"/>
              <a:gd name="T9" fmla="*/ 0 h 367"/>
            </a:gdLst>
            <a:ahLst/>
            <a:cxnLst>
              <a:cxn ang="0">
                <a:pos x="T0" y="T1"/>
              </a:cxn>
              <a:cxn ang="0">
                <a:pos x="T2" y="T3"/>
              </a:cxn>
              <a:cxn ang="0">
                <a:pos x="T4" y="T5"/>
              </a:cxn>
              <a:cxn ang="0">
                <a:pos x="T6" y="T7"/>
              </a:cxn>
              <a:cxn ang="0">
                <a:pos x="T8" y="T9"/>
              </a:cxn>
            </a:cxnLst>
            <a:rect l="0" t="0" r="r" b="b"/>
            <a:pathLst>
              <a:path w="499" h="367">
                <a:moveTo>
                  <a:pt x="0" y="0"/>
                </a:moveTo>
                <a:lnTo>
                  <a:pt x="252" y="156"/>
                </a:lnTo>
                <a:lnTo>
                  <a:pt x="499" y="0"/>
                </a:lnTo>
                <a:lnTo>
                  <a:pt x="252" y="3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27" name="稻壳儿春秋广告/盗版必究        原创来源：http://chn.docer.com/works?userid=199329941#!/work_time"/>
          <p:cNvSpPr/>
          <p:nvPr/>
        </p:nvSpPr>
        <p:spPr bwMode="auto">
          <a:xfrm>
            <a:off x="5843707" y="3783128"/>
            <a:ext cx="504589" cy="371111"/>
          </a:xfrm>
          <a:custGeom>
            <a:avLst/>
            <a:gdLst>
              <a:gd name="T0" fmla="*/ 0 w 499"/>
              <a:gd name="T1" fmla="*/ 0 h 367"/>
              <a:gd name="T2" fmla="*/ 252 w 499"/>
              <a:gd name="T3" fmla="*/ 150 h 367"/>
              <a:gd name="T4" fmla="*/ 499 w 499"/>
              <a:gd name="T5" fmla="*/ 0 h 367"/>
              <a:gd name="T6" fmla="*/ 252 w 499"/>
              <a:gd name="T7" fmla="*/ 367 h 367"/>
              <a:gd name="T8" fmla="*/ 0 w 499"/>
              <a:gd name="T9" fmla="*/ 0 h 367"/>
            </a:gdLst>
            <a:ahLst/>
            <a:cxnLst>
              <a:cxn ang="0">
                <a:pos x="T0" y="T1"/>
              </a:cxn>
              <a:cxn ang="0">
                <a:pos x="T2" y="T3"/>
              </a:cxn>
              <a:cxn ang="0">
                <a:pos x="T4" y="T5"/>
              </a:cxn>
              <a:cxn ang="0">
                <a:pos x="T6" y="T7"/>
              </a:cxn>
              <a:cxn ang="0">
                <a:pos x="T8" y="T9"/>
              </a:cxn>
            </a:cxnLst>
            <a:rect l="0" t="0" r="r" b="b"/>
            <a:pathLst>
              <a:path w="499" h="367">
                <a:moveTo>
                  <a:pt x="0" y="0"/>
                </a:moveTo>
                <a:lnTo>
                  <a:pt x="252" y="150"/>
                </a:lnTo>
                <a:lnTo>
                  <a:pt x="499" y="0"/>
                </a:lnTo>
                <a:lnTo>
                  <a:pt x="252" y="3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28" name="稻壳儿春秋广告/盗版必究        原创来源：http://chn.docer.com/works?userid=199329941#!/work_time"/>
          <p:cNvSpPr/>
          <p:nvPr/>
        </p:nvSpPr>
        <p:spPr bwMode="auto">
          <a:xfrm>
            <a:off x="5843707" y="3484823"/>
            <a:ext cx="504589" cy="371111"/>
          </a:xfrm>
          <a:custGeom>
            <a:avLst/>
            <a:gdLst>
              <a:gd name="T0" fmla="*/ 0 w 499"/>
              <a:gd name="T1" fmla="*/ 0 h 367"/>
              <a:gd name="T2" fmla="*/ 252 w 499"/>
              <a:gd name="T3" fmla="*/ 156 h 367"/>
              <a:gd name="T4" fmla="*/ 499 w 499"/>
              <a:gd name="T5" fmla="*/ 0 h 367"/>
              <a:gd name="T6" fmla="*/ 252 w 499"/>
              <a:gd name="T7" fmla="*/ 367 h 367"/>
              <a:gd name="T8" fmla="*/ 0 w 499"/>
              <a:gd name="T9" fmla="*/ 0 h 367"/>
            </a:gdLst>
            <a:ahLst/>
            <a:cxnLst>
              <a:cxn ang="0">
                <a:pos x="T0" y="T1"/>
              </a:cxn>
              <a:cxn ang="0">
                <a:pos x="T2" y="T3"/>
              </a:cxn>
              <a:cxn ang="0">
                <a:pos x="T4" y="T5"/>
              </a:cxn>
              <a:cxn ang="0">
                <a:pos x="T6" y="T7"/>
              </a:cxn>
              <a:cxn ang="0">
                <a:pos x="T8" y="T9"/>
              </a:cxn>
            </a:cxnLst>
            <a:rect l="0" t="0" r="r" b="b"/>
            <a:pathLst>
              <a:path w="499" h="367">
                <a:moveTo>
                  <a:pt x="0" y="0"/>
                </a:moveTo>
                <a:lnTo>
                  <a:pt x="252" y="156"/>
                </a:lnTo>
                <a:lnTo>
                  <a:pt x="499" y="0"/>
                </a:lnTo>
                <a:lnTo>
                  <a:pt x="252" y="3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2" name="稻壳儿春秋广告/盗版必究        原创来源：http://chn.docer.com/works?userid=199329941#!/work_time"/>
          <p:cNvSpPr txBox="1"/>
          <p:nvPr/>
        </p:nvSpPr>
        <p:spPr>
          <a:xfrm>
            <a:off x="822325" y="1069975"/>
            <a:ext cx="10050780" cy="5057775"/>
          </a:xfrm>
          <a:prstGeom prst="rect">
            <a:avLst/>
          </a:prstGeom>
          <a:noFill/>
        </p:spPr>
        <p:txBody>
          <a:bodyPr wrap="square" rtlCol="0">
            <a:noAutofit/>
          </a:bodyPr>
          <a:p>
            <a:pPr marL="342900" indent="-342900" algn="l">
              <a:lnSpc>
                <a:spcPct val="150000"/>
              </a:lnSpc>
              <a:buFont typeface="Arial" panose="020B0604020202020204" pitchFamily="34" charset="0"/>
              <a:buChar char="•"/>
            </a:pPr>
            <a:r>
              <a:rPr lang="en-US" altLang="zh-CN" sz="2400" b="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Frontend Customer View:</a:t>
            </a:r>
            <a:endParaRPr lang="en-US" altLang="zh-CN" sz="2400" b="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pPr marL="800100" lvl="1" indent="-342900" algn="l">
              <a:lnSpc>
                <a:spcPct val="150000"/>
              </a:lnSpc>
              <a:buFont typeface="Arial" panose="020B0604020202020204" pitchFamily="34" charset="0"/>
              <a:buChar char="•"/>
            </a:pPr>
            <a:r>
              <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It will display the complete store view to the customer. Along with the  shelves, it will also display the quantity (/stock) of the items in that rack. </a:t>
            </a: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pic>
        <p:nvPicPr>
          <p:cNvPr id="4" name="image2.png"/>
          <p:cNvPicPr preferRelativeResize="0"/>
          <p:nvPr/>
        </p:nvPicPr>
        <p:blipFill>
          <a:blip r:embed="rId1"/>
          <a:srcRect/>
          <a:stretch>
            <a:fillRect/>
          </a:stretch>
        </p:blipFill>
        <p:spPr>
          <a:xfrm>
            <a:off x="3363595" y="2845435"/>
            <a:ext cx="7382510" cy="37452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稻壳儿春秋广告/盗版必究        原创来源：http://chn.docer.com/works?userid=199329941#!/work_time"/>
          <p:cNvSpPr/>
          <p:nvPr/>
        </p:nvSpPr>
        <p:spPr>
          <a:xfrm>
            <a:off x="75056" y="1"/>
            <a:ext cx="1387398" cy="693699"/>
          </a:xfrm>
          <a:custGeom>
            <a:avLst/>
            <a:gdLst>
              <a:gd name="connsiteX0" fmla="*/ 0 w 1387398"/>
              <a:gd name="connsiteY0" fmla="*/ 0 h 693699"/>
              <a:gd name="connsiteX1" fmla="*/ 1387398 w 1387398"/>
              <a:gd name="connsiteY1" fmla="*/ 0 h 693699"/>
              <a:gd name="connsiteX2" fmla="*/ 1334326 w 1387398"/>
              <a:gd name="connsiteY2" fmla="*/ 128128 h 693699"/>
              <a:gd name="connsiteX3" fmla="*/ 821827 w 1387398"/>
              <a:gd name="connsiteY3" fmla="*/ 640627 h 693699"/>
              <a:gd name="connsiteX4" fmla="*/ 565571 w 1387398"/>
              <a:gd name="connsiteY4" fmla="*/ 640627 h 693699"/>
              <a:gd name="connsiteX5" fmla="*/ 53072 w 1387398"/>
              <a:gd name="connsiteY5" fmla="*/ 128128 h 693699"/>
              <a:gd name="connsiteX6" fmla="*/ 0 w 1387398"/>
              <a:gd name="connsiteY6" fmla="*/ 0 h 69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398" h="693699">
                <a:moveTo>
                  <a:pt x="0" y="0"/>
                </a:moveTo>
                <a:lnTo>
                  <a:pt x="1387398" y="0"/>
                </a:lnTo>
                <a:cubicBezTo>
                  <a:pt x="1387398" y="46373"/>
                  <a:pt x="1369708" y="92747"/>
                  <a:pt x="1334326" y="128128"/>
                </a:cubicBezTo>
                <a:lnTo>
                  <a:pt x="821827" y="640627"/>
                </a:lnTo>
                <a:cubicBezTo>
                  <a:pt x="751064" y="711390"/>
                  <a:pt x="636334" y="711390"/>
                  <a:pt x="565571" y="640627"/>
                </a:cubicBezTo>
                <a:lnTo>
                  <a:pt x="53072" y="128128"/>
                </a:lnTo>
                <a:cubicBezTo>
                  <a:pt x="17691" y="92747"/>
                  <a:pt x="0" y="46373"/>
                  <a:pt x="0" y="0"/>
                </a:cubicBezTo>
                <a:close/>
              </a:path>
            </a:pathLst>
          </a:cu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a:off x="973258" y="0"/>
            <a:ext cx="838222" cy="419110"/>
          </a:xfrm>
          <a:custGeom>
            <a:avLst/>
            <a:gdLst>
              <a:gd name="connsiteX0" fmla="*/ 0 w 838222"/>
              <a:gd name="connsiteY0" fmla="*/ 0 h 419110"/>
              <a:gd name="connsiteX1" fmla="*/ 838222 w 838222"/>
              <a:gd name="connsiteY1" fmla="*/ 0 h 419110"/>
              <a:gd name="connsiteX2" fmla="*/ 806157 w 838222"/>
              <a:gd name="connsiteY2" fmla="*/ 77411 h 419110"/>
              <a:gd name="connsiteX3" fmla="*/ 496522 w 838222"/>
              <a:gd name="connsiteY3" fmla="*/ 387046 h 419110"/>
              <a:gd name="connsiteX4" fmla="*/ 341700 w 838222"/>
              <a:gd name="connsiteY4" fmla="*/ 387046 h 419110"/>
              <a:gd name="connsiteX5" fmla="*/ 32065 w 838222"/>
              <a:gd name="connsiteY5" fmla="*/ 77411 h 419110"/>
              <a:gd name="connsiteX6" fmla="*/ 0 w 838222"/>
              <a:gd name="connsiteY6" fmla="*/ 0 h 4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22" h="419110">
                <a:moveTo>
                  <a:pt x="0" y="0"/>
                </a:moveTo>
                <a:lnTo>
                  <a:pt x="838222" y="0"/>
                </a:lnTo>
                <a:cubicBezTo>
                  <a:pt x="838222" y="28017"/>
                  <a:pt x="827534" y="56035"/>
                  <a:pt x="806157" y="77411"/>
                </a:cubicBezTo>
                <a:lnTo>
                  <a:pt x="496522" y="387046"/>
                </a:lnTo>
                <a:cubicBezTo>
                  <a:pt x="453769" y="429799"/>
                  <a:pt x="384453" y="429799"/>
                  <a:pt x="341700" y="387046"/>
                </a:cubicBezTo>
                <a:lnTo>
                  <a:pt x="32065" y="77411"/>
                </a:lnTo>
                <a:cubicBezTo>
                  <a:pt x="10689" y="56035"/>
                  <a:pt x="0" y="28017"/>
                  <a:pt x="0" y="0"/>
                </a:cubicBezTo>
                <a:close/>
              </a:path>
            </a:pathLst>
          </a:cu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1" name="稻壳儿春秋广告/盗版必究        原创来源：http://chn.docer.com/works?userid=199329941#!/work_time"/>
          <p:cNvSpPr/>
          <p:nvPr/>
        </p:nvSpPr>
        <p:spPr>
          <a:xfrm>
            <a:off x="10606842" y="6001428"/>
            <a:ext cx="1585158" cy="856572"/>
          </a:xfrm>
          <a:custGeom>
            <a:avLst/>
            <a:gdLst>
              <a:gd name="connsiteX0" fmla="*/ 982227 w 1585158"/>
              <a:gd name="connsiteY0" fmla="*/ 1 h 856572"/>
              <a:gd name="connsiteX1" fmla="*/ 1196736 w 1585158"/>
              <a:gd name="connsiteY1" fmla="*/ 88853 h 856572"/>
              <a:gd name="connsiteX2" fmla="*/ 1585158 w 1585158"/>
              <a:gd name="connsiteY2" fmla="*/ 477276 h 856572"/>
              <a:gd name="connsiteX3" fmla="*/ 1585158 w 1585158"/>
              <a:gd name="connsiteY3" fmla="*/ 856572 h 856572"/>
              <a:gd name="connsiteX4" fmla="*/ 0 w 1585158"/>
              <a:gd name="connsiteY4" fmla="*/ 856572 h 856572"/>
              <a:gd name="connsiteX5" fmla="*/ 767718 w 1585158"/>
              <a:gd name="connsiteY5" fmla="*/ 88853 h 856572"/>
              <a:gd name="connsiteX6" fmla="*/ 982227 w 1585158"/>
              <a:gd name="connsiteY6" fmla="*/ 1 h 85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158" h="856572">
                <a:moveTo>
                  <a:pt x="982227" y="1"/>
                </a:moveTo>
                <a:cubicBezTo>
                  <a:pt x="1059864" y="0"/>
                  <a:pt x="1137501" y="29618"/>
                  <a:pt x="1196736" y="88853"/>
                </a:cubicBezTo>
                <a:lnTo>
                  <a:pt x="1585158" y="477276"/>
                </a:lnTo>
                <a:lnTo>
                  <a:pt x="1585158" y="856572"/>
                </a:lnTo>
                <a:lnTo>
                  <a:pt x="0" y="856572"/>
                </a:lnTo>
                <a:lnTo>
                  <a:pt x="767718" y="88853"/>
                </a:lnTo>
                <a:cubicBezTo>
                  <a:pt x="826953" y="29618"/>
                  <a:pt x="904590" y="0"/>
                  <a:pt x="982227" y="1"/>
                </a:cubicBezTo>
                <a:close/>
              </a:path>
            </a:pathLst>
          </a:cu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5" name="稻壳儿春秋广告/盗版必究        原创来源：http://chn.docer.com/works?userid=199329941#!/work_time"/>
          <p:cNvSpPr/>
          <p:nvPr/>
        </p:nvSpPr>
        <p:spPr>
          <a:xfrm>
            <a:off x="10848444" y="6419271"/>
            <a:ext cx="1101953" cy="438729"/>
          </a:xfrm>
          <a:custGeom>
            <a:avLst/>
            <a:gdLst>
              <a:gd name="connsiteX0" fmla="*/ 550977 w 1101953"/>
              <a:gd name="connsiteY0" fmla="*/ 0 h 438729"/>
              <a:gd name="connsiteX1" fmla="*/ 742595 w 1101953"/>
              <a:gd name="connsiteY1" fmla="*/ 79371 h 438729"/>
              <a:gd name="connsiteX2" fmla="*/ 1101953 w 1101953"/>
              <a:gd name="connsiteY2" fmla="*/ 438729 h 438729"/>
              <a:gd name="connsiteX3" fmla="*/ 0 w 1101953"/>
              <a:gd name="connsiteY3" fmla="*/ 438729 h 438729"/>
              <a:gd name="connsiteX4" fmla="*/ 359358 w 1101953"/>
              <a:gd name="connsiteY4" fmla="*/ 79371 h 438729"/>
              <a:gd name="connsiteX5" fmla="*/ 550977 w 1101953"/>
              <a:gd name="connsiteY5" fmla="*/ 0 h 43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53" h="438729">
                <a:moveTo>
                  <a:pt x="550977" y="0"/>
                </a:moveTo>
                <a:cubicBezTo>
                  <a:pt x="620329" y="0"/>
                  <a:pt x="689681" y="26457"/>
                  <a:pt x="742595" y="79371"/>
                </a:cubicBezTo>
                <a:lnTo>
                  <a:pt x="1101953" y="438729"/>
                </a:lnTo>
                <a:lnTo>
                  <a:pt x="0" y="438729"/>
                </a:lnTo>
                <a:lnTo>
                  <a:pt x="359358" y="79371"/>
                </a:lnTo>
                <a:cubicBezTo>
                  <a:pt x="412272" y="26457"/>
                  <a:pt x="481624" y="0"/>
                  <a:pt x="550977" y="0"/>
                </a:cubicBez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5" name="稻壳儿春秋广告/盗版必究        原创来源：http://chn.docer.com/works?userid=199329941#!/work_time"/>
          <p:cNvSpPr txBox="1"/>
          <p:nvPr/>
        </p:nvSpPr>
        <p:spPr>
          <a:xfrm>
            <a:off x="1583055" y="392430"/>
            <a:ext cx="8392160" cy="706755"/>
          </a:xfrm>
          <a:prstGeom prst="rect">
            <a:avLst/>
          </a:prstGeom>
          <a:noFill/>
        </p:spPr>
        <p:txBody>
          <a:bodyPr wrap="square" rtlCol="0">
            <a:spAutoFit/>
          </a:bodyPr>
          <a:lstStyle/>
          <a:p>
            <a:pPr algn="ctr"/>
            <a:r>
              <a:rPr lang="en-US" altLang="zh-CN" sz="4000" b="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System Design (contd.)</a:t>
            </a:r>
            <a:endParaRPr lang="en-US" altLang="zh-CN" sz="4000" b="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6" name="稻壳儿春秋广告/盗版必究        原创来源：http://chn.docer.com/works?userid=199329941#!/work_time"/>
          <p:cNvSpPr txBox="1"/>
          <p:nvPr/>
        </p:nvSpPr>
        <p:spPr>
          <a:xfrm>
            <a:off x="695325" y="942975"/>
            <a:ext cx="10050780" cy="5057775"/>
          </a:xfrm>
          <a:prstGeom prst="rect">
            <a:avLst/>
          </a:prstGeom>
          <a:noFill/>
        </p:spPr>
        <p:txBody>
          <a:bodyPr wrap="square" rtlCol="0">
            <a:noAutofit/>
          </a:bodyPr>
          <a:lstStyle/>
          <a:p>
            <a:pPr marL="342900" indent="-342900" algn="l">
              <a:lnSpc>
                <a:spcPct val="150000"/>
              </a:lnSpc>
              <a:buFont typeface="Arial" panose="020B0604020202020204" pitchFamily="34" charset="0"/>
              <a:buChar char="•"/>
            </a:pP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0" name="稻壳儿春秋广告/盗版必究        原创来源：http://chn.docer.com/works?userid=199329941#!/work_time"/>
          <p:cNvSpPr/>
          <p:nvPr/>
        </p:nvSpPr>
        <p:spPr bwMode="auto">
          <a:xfrm>
            <a:off x="9359503" y="2021617"/>
            <a:ext cx="504589" cy="371111"/>
          </a:xfrm>
          <a:custGeom>
            <a:avLst/>
            <a:gdLst>
              <a:gd name="T0" fmla="*/ 0 w 499"/>
              <a:gd name="T1" fmla="*/ 0 h 367"/>
              <a:gd name="T2" fmla="*/ 252 w 499"/>
              <a:gd name="T3" fmla="*/ 156 h 367"/>
              <a:gd name="T4" fmla="*/ 499 w 499"/>
              <a:gd name="T5" fmla="*/ 0 h 367"/>
              <a:gd name="T6" fmla="*/ 252 w 499"/>
              <a:gd name="T7" fmla="*/ 367 h 367"/>
              <a:gd name="T8" fmla="*/ 0 w 499"/>
              <a:gd name="T9" fmla="*/ 0 h 367"/>
            </a:gdLst>
            <a:ahLst/>
            <a:cxnLst>
              <a:cxn ang="0">
                <a:pos x="T0" y="T1"/>
              </a:cxn>
              <a:cxn ang="0">
                <a:pos x="T2" y="T3"/>
              </a:cxn>
              <a:cxn ang="0">
                <a:pos x="T4" y="T5"/>
              </a:cxn>
              <a:cxn ang="0">
                <a:pos x="T6" y="T7"/>
              </a:cxn>
              <a:cxn ang="0">
                <a:pos x="T8" y="T9"/>
              </a:cxn>
            </a:cxnLst>
            <a:rect l="0" t="0" r="r" b="b"/>
            <a:pathLst>
              <a:path w="499" h="367">
                <a:moveTo>
                  <a:pt x="0" y="0"/>
                </a:moveTo>
                <a:lnTo>
                  <a:pt x="252" y="156"/>
                </a:lnTo>
                <a:lnTo>
                  <a:pt x="499" y="0"/>
                </a:lnTo>
                <a:lnTo>
                  <a:pt x="252" y="3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27" name="稻壳儿春秋广告/盗版必究        原创来源：http://chn.docer.com/works?userid=199329941#!/work_time"/>
          <p:cNvSpPr/>
          <p:nvPr/>
        </p:nvSpPr>
        <p:spPr bwMode="auto">
          <a:xfrm>
            <a:off x="5843707" y="3783128"/>
            <a:ext cx="504589" cy="371111"/>
          </a:xfrm>
          <a:custGeom>
            <a:avLst/>
            <a:gdLst>
              <a:gd name="T0" fmla="*/ 0 w 499"/>
              <a:gd name="T1" fmla="*/ 0 h 367"/>
              <a:gd name="T2" fmla="*/ 252 w 499"/>
              <a:gd name="T3" fmla="*/ 150 h 367"/>
              <a:gd name="T4" fmla="*/ 499 w 499"/>
              <a:gd name="T5" fmla="*/ 0 h 367"/>
              <a:gd name="T6" fmla="*/ 252 w 499"/>
              <a:gd name="T7" fmla="*/ 367 h 367"/>
              <a:gd name="T8" fmla="*/ 0 w 499"/>
              <a:gd name="T9" fmla="*/ 0 h 367"/>
            </a:gdLst>
            <a:ahLst/>
            <a:cxnLst>
              <a:cxn ang="0">
                <a:pos x="T0" y="T1"/>
              </a:cxn>
              <a:cxn ang="0">
                <a:pos x="T2" y="T3"/>
              </a:cxn>
              <a:cxn ang="0">
                <a:pos x="T4" y="T5"/>
              </a:cxn>
              <a:cxn ang="0">
                <a:pos x="T6" y="T7"/>
              </a:cxn>
              <a:cxn ang="0">
                <a:pos x="T8" y="T9"/>
              </a:cxn>
            </a:cxnLst>
            <a:rect l="0" t="0" r="r" b="b"/>
            <a:pathLst>
              <a:path w="499" h="367">
                <a:moveTo>
                  <a:pt x="0" y="0"/>
                </a:moveTo>
                <a:lnTo>
                  <a:pt x="252" y="150"/>
                </a:lnTo>
                <a:lnTo>
                  <a:pt x="499" y="0"/>
                </a:lnTo>
                <a:lnTo>
                  <a:pt x="252" y="3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28" name="稻壳儿春秋广告/盗版必究        原创来源：http://chn.docer.com/works?userid=199329941#!/work_time"/>
          <p:cNvSpPr/>
          <p:nvPr/>
        </p:nvSpPr>
        <p:spPr bwMode="auto">
          <a:xfrm>
            <a:off x="5843707" y="3484823"/>
            <a:ext cx="504589" cy="371111"/>
          </a:xfrm>
          <a:custGeom>
            <a:avLst/>
            <a:gdLst>
              <a:gd name="T0" fmla="*/ 0 w 499"/>
              <a:gd name="T1" fmla="*/ 0 h 367"/>
              <a:gd name="T2" fmla="*/ 252 w 499"/>
              <a:gd name="T3" fmla="*/ 156 h 367"/>
              <a:gd name="T4" fmla="*/ 499 w 499"/>
              <a:gd name="T5" fmla="*/ 0 h 367"/>
              <a:gd name="T6" fmla="*/ 252 w 499"/>
              <a:gd name="T7" fmla="*/ 367 h 367"/>
              <a:gd name="T8" fmla="*/ 0 w 499"/>
              <a:gd name="T9" fmla="*/ 0 h 367"/>
            </a:gdLst>
            <a:ahLst/>
            <a:cxnLst>
              <a:cxn ang="0">
                <a:pos x="T0" y="T1"/>
              </a:cxn>
              <a:cxn ang="0">
                <a:pos x="T2" y="T3"/>
              </a:cxn>
              <a:cxn ang="0">
                <a:pos x="T4" y="T5"/>
              </a:cxn>
              <a:cxn ang="0">
                <a:pos x="T6" y="T7"/>
              </a:cxn>
              <a:cxn ang="0">
                <a:pos x="T8" y="T9"/>
              </a:cxn>
            </a:cxnLst>
            <a:rect l="0" t="0" r="r" b="b"/>
            <a:pathLst>
              <a:path w="499" h="367">
                <a:moveTo>
                  <a:pt x="0" y="0"/>
                </a:moveTo>
                <a:lnTo>
                  <a:pt x="252" y="156"/>
                </a:lnTo>
                <a:lnTo>
                  <a:pt x="499" y="0"/>
                </a:lnTo>
                <a:lnTo>
                  <a:pt x="252" y="3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2" name="稻壳儿春秋广告/盗版必究        原创来源：http://chn.docer.com/works?userid=199329941#!/work_time"/>
          <p:cNvSpPr txBox="1"/>
          <p:nvPr/>
        </p:nvSpPr>
        <p:spPr>
          <a:xfrm>
            <a:off x="822325" y="1069975"/>
            <a:ext cx="10050780" cy="5057775"/>
          </a:xfrm>
          <a:prstGeom prst="rect">
            <a:avLst/>
          </a:prstGeom>
          <a:noFill/>
        </p:spPr>
        <p:txBody>
          <a:bodyPr wrap="square" rtlCol="0">
            <a:noAutofit/>
          </a:bodyPr>
          <a:p>
            <a:pPr marL="342900" indent="-342900" algn="l">
              <a:lnSpc>
                <a:spcPct val="150000"/>
              </a:lnSpc>
              <a:buFont typeface="Arial" panose="020B0604020202020204" pitchFamily="34" charset="0"/>
              <a:buChar char="•"/>
            </a:pPr>
            <a:r>
              <a:rPr lang="en-US" altLang="zh-CN" sz="2400" b="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Frontend Simulation Software:</a:t>
            </a:r>
            <a:endParaRPr lang="en-US" altLang="zh-CN" sz="2400" b="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pPr marL="800100" lvl="1" indent="-342900" algn="l">
              <a:lnSpc>
                <a:spcPct val="150000"/>
              </a:lnSpc>
              <a:buFont typeface="Arial" panose="020B0604020202020204" pitchFamily="34" charset="0"/>
              <a:buChar char="•"/>
            </a:pPr>
            <a:r>
              <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This simulation software will simulate the physical events like removing or adding items from or to the rack (which will actually be detected by RFID technology in real world) </a:t>
            </a:r>
            <a:endParaRPr lang="en-US" altLang="zh-CN"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pic>
        <p:nvPicPr>
          <p:cNvPr id="3" name="image1.png"/>
          <p:cNvPicPr preferRelativeResize="0"/>
          <p:nvPr/>
        </p:nvPicPr>
        <p:blipFill>
          <a:blip r:embed="rId1"/>
          <a:srcRect/>
          <a:stretch>
            <a:fillRect/>
          </a:stretch>
        </p:blipFill>
        <p:spPr>
          <a:xfrm>
            <a:off x="2439035" y="3290570"/>
            <a:ext cx="6300470" cy="312864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4384</Words>
  <Application>WPS Presentation</Application>
  <PresentationFormat>宽屏</PresentationFormat>
  <Paragraphs>136</Paragraphs>
  <Slides>20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Arial</vt:lpstr>
      <vt:lpstr>SimSun</vt:lpstr>
      <vt:lpstr>Wingdings</vt:lpstr>
      <vt:lpstr>Droid Sans Fallback</vt:lpstr>
      <vt:lpstr>Yu Gothic UI</vt:lpstr>
      <vt:lpstr>Calibri</vt:lpstr>
      <vt:lpstr>Microsoft YaHei</vt:lpstr>
      <vt:lpstr>Arial Unicode MS</vt:lpstr>
      <vt:lpstr>等线 Light</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春波 赵</dc:creator>
  <cp:lastModifiedBy>Jogendra Kumar</cp:lastModifiedBy>
  <cp:revision>17</cp:revision>
  <dcterms:created xsi:type="dcterms:W3CDTF">2019-05-22T02:21:00Z</dcterms:created>
  <dcterms:modified xsi:type="dcterms:W3CDTF">2023-11-26T12:20:54Z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17B0033BA8C44F9B96796BFEAD8BEBE3_11</vt:lpwstr>
  </property>
  <property fmtid="{D5CDD505-2E9C-101B-9397-08002B2CF9AE}" pid="3" name="KSOProductBuildVer">
    <vt:lpwstr>1033-12.2.0.13306</vt:lpwstr>
  </property>
</Properties>
</file>