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3051"/>
            <a:ext cx="8229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20" dirty="0" smtClean="0">
                <a:solidFill>
                  <a:srgbClr val="FF0000"/>
                </a:solidFill>
              </a:rPr>
              <a:t>               </a:t>
            </a:r>
            <a:r>
              <a:rPr spc="20" dirty="0" smtClean="0">
                <a:solidFill>
                  <a:srgbClr val="FF0000"/>
                </a:solidFill>
              </a:rPr>
              <a:t>C</a:t>
            </a:r>
            <a:r>
              <a:rPr spc="-165" dirty="0" smtClean="0">
                <a:solidFill>
                  <a:srgbClr val="FF0000"/>
                </a:solidFill>
              </a:rPr>
              <a:t>aps</a:t>
            </a:r>
            <a:r>
              <a:rPr spc="-185" dirty="0" smtClean="0">
                <a:solidFill>
                  <a:srgbClr val="FF0000"/>
                </a:solidFill>
              </a:rPr>
              <a:t>t</a:t>
            </a:r>
            <a:r>
              <a:rPr spc="-110" dirty="0" smtClean="0">
                <a:solidFill>
                  <a:srgbClr val="FF0000"/>
                </a:solidFill>
              </a:rPr>
              <a:t>o</a:t>
            </a:r>
            <a:r>
              <a:rPr spc="-105" dirty="0" smtClean="0">
                <a:solidFill>
                  <a:srgbClr val="FF0000"/>
                </a:solidFill>
              </a:rPr>
              <a:t>n</a:t>
            </a:r>
            <a:r>
              <a:rPr spc="-140" dirty="0" smtClean="0">
                <a:solidFill>
                  <a:srgbClr val="FF0000"/>
                </a:solidFill>
              </a:rPr>
              <a:t>e</a:t>
            </a:r>
            <a:r>
              <a:rPr spc="-250" dirty="0" smtClean="0">
                <a:solidFill>
                  <a:srgbClr val="FF0000"/>
                </a:solidFill>
              </a:rPr>
              <a:t> </a:t>
            </a:r>
            <a:r>
              <a:rPr spc="-45" dirty="0">
                <a:solidFill>
                  <a:srgbClr val="FF0000"/>
                </a:solidFill>
              </a:rPr>
              <a:t>P</a:t>
            </a:r>
            <a:r>
              <a:rPr spc="-315" dirty="0">
                <a:solidFill>
                  <a:srgbClr val="FF0000"/>
                </a:solidFill>
              </a:rPr>
              <a:t>r</a:t>
            </a:r>
            <a:r>
              <a:rPr spc="-170" dirty="0">
                <a:solidFill>
                  <a:srgbClr val="FF0000"/>
                </a:solidFill>
              </a:rPr>
              <a:t>oje</a:t>
            </a:r>
            <a:r>
              <a:rPr spc="-145" dirty="0">
                <a:solidFill>
                  <a:srgbClr val="FF0000"/>
                </a:solidFill>
              </a:rPr>
              <a:t>c</a:t>
            </a:r>
            <a:r>
              <a:rPr spc="-9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451610"/>
            <a:ext cx="8229600" cy="186249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12065" algn="ctr">
              <a:lnSpc>
                <a:spcPct val="107200"/>
              </a:lnSpc>
              <a:spcBef>
                <a:spcPts val="270"/>
              </a:spcBef>
              <a:buNone/>
            </a:pPr>
            <a:r>
              <a:rPr sz="3000" spc="-10" dirty="0">
                <a:solidFill>
                  <a:srgbClr val="0070C0"/>
                </a:solidFill>
                <a:latin typeface="Times New Roman"/>
                <a:cs typeface="Times New Roman"/>
              </a:rPr>
              <a:t>Mobile </a:t>
            </a:r>
            <a:r>
              <a:rPr sz="3000" spc="-5" dirty="0">
                <a:solidFill>
                  <a:srgbClr val="0070C0"/>
                </a:solidFill>
                <a:latin typeface="Times New Roman"/>
                <a:cs typeface="Times New Roman"/>
              </a:rPr>
              <a:t>Price Range </a:t>
            </a:r>
            <a:r>
              <a:rPr sz="3000" spc="-15" dirty="0">
                <a:solidFill>
                  <a:srgbClr val="0070C0"/>
                </a:solidFill>
                <a:latin typeface="Times New Roman"/>
                <a:cs typeface="Times New Roman"/>
              </a:rPr>
              <a:t>Prediction </a:t>
            </a:r>
            <a:endParaRPr lang="en-IN" sz="3000" spc="-15" dirty="0" smtClean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 marR="5080" indent="-12065" algn="ctr">
              <a:lnSpc>
                <a:spcPct val="107200"/>
              </a:lnSpc>
              <a:spcBef>
                <a:spcPts val="270"/>
              </a:spcBef>
              <a:buNone/>
            </a:pPr>
            <a:endParaRPr lang="en-IN" sz="3000" spc="-1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 indent="-12065" algn="ctr">
              <a:lnSpc>
                <a:spcPct val="107200"/>
              </a:lnSpc>
              <a:spcBef>
                <a:spcPts val="270"/>
              </a:spcBef>
              <a:buNone/>
            </a:pPr>
            <a:r>
              <a:rPr lang="en-IN" sz="2400" spc="-15" dirty="0" smtClean="0">
                <a:solidFill>
                  <a:srgbClr val="C00000"/>
                </a:solidFill>
                <a:latin typeface="Times New Roman"/>
                <a:cs typeface="Times New Roman"/>
              </a:rPr>
              <a:t>Individual:</a:t>
            </a:r>
          </a:p>
          <a:p>
            <a:pPr marL="12700" marR="5080" indent="-12065" algn="ctr">
              <a:lnSpc>
                <a:spcPct val="107200"/>
              </a:lnSpc>
              <a:spcBef>
                <a:spcPts val="270"/>
              </a:spcBef>
              <a:buNone/>
            </a:pPr>
            <a:r>
              <a:rPr lang="en-IN" sz="2000" spc="-15" dirty="0" smtClean="0">
                <a:latin typeface="Times New Roman"/>
                <a:cs typeface="Times New Roman"/>
              </a:rPr>
              <a:t>Name: </a:t>
            </a:r>
            <a:r>
              <a:rPr lang="en-IN" sz="2000" spc="-15" dirty="0" err="1" smtClean="0">
                <a:latin typeface="Times New Roman"/>
                <a:cs typeface="Times New Roman"/>
              </a:rPr>
              <a:t>Manikaran</a:t>
            </a:r>
            <a:r>
              <a:rPr lang="en-IN" sz="2000" spc="-15" dirty="0" smtClean="0">
                <a:latin typeface="Times New Roman"/>
                <a:cs typeface="Times New Roman"/>
              </a:rPr>
              <a:t> </a:t>
            </a:r>
            <a:r>
              <a:rPr lang="en-IN" sz="2000" spc="-15" dirty="0" err="1" smtClean="0">
                <a:latin typeface="Times New Roman"/>
                <a:cs typeface="Times New Roman"/>
              </a:rPr>
              <a:t>Rayapuram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41" y="560432"/>
            <a:ext cx="2620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FC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(front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camera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megapixels)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3980" y="560432"/>
            <a:ext cx="2987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PC</a:t>
            </a: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C0000"/>
                </a:solidFill>
                <a:latin typeface="Times New Roman"/>
                <a:cs typeface="Times New Roman"/>
              </a:rPr>
              <a:t>(Primary</a:t>
            </a:r>
            <a:r>
              <a:rPr sz="16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camera</a:t>
            </a: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Megapixels</a:t>
            </a: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989" y="560432"/>
            <a:ext cx="1238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CC0000"/>
                </a:solidFill>
                <a:latin typeface="Times New Roman"/>
                <a:cs typeface="Times New Roman"/>
              </a:rPr>
              <a:t>mobile</a:t>
            </a:r>
            <a:r>
              <a:rPr sz="1600" b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024" y="4392353"/>
            <a:ext cx="343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3375" algn="l"/>
              </a:tabLst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Primary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camera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megapixels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showing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little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variation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along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target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categories,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which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good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sign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prediction.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274" y="3693654"/>
            <a:ext cx="3435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3375" algn="l"/>
              </a:tabLst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This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features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distribution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is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almost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similar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along all the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price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ranges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variable, it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may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not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helpful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making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predictions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63225"/>
            <a:ext cx="1729080" cy="160844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38925" y="879387"/>
            <a:ext cx="6781800" cy="2235200"/>
            <a:chOff x="2338925" y="879387"/>
            <a:chExt cx="6781800" cy="22352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8925" y="910825"/>
              <a:ext cx="3398026" cy="21723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6950" y="879387"/>
              <a:ext cx="3383186" cy="22348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28425" y="3930079"/>
            <a:ext cx="200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2740" algn="l"/>
                <a:tab pos="333375" algn="l"/>
              </a:tabLst>
            </a:pP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costly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phones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lighter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944" y="620035"/>
            <a:ext cx="167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solidFill>
                  <a:srgbClr val="FF0000"/>
                </a:solidFill>
                <a:latin typeface="Roboto"/>
                <a:cs typeface="Roboto"/>
              </a:rPr>
              <a:t>Heat</a:t>
            </a:r>
            <a:r>
              <a:rPr sz="3000" b="0" spc="-80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3000" b="0" spc="-20" dirty="0">
                <a:solidFill>
                  <a:srgbClr val="FF0000"/>
                </a:solidFill>
                <a:latin typeface="Roboto"/>
                <a:cs typeface="Roboto"/>
              </a:rPr>
              <a:t>map</a:t>
            </a:r>
            <a:endParaRPr sz="30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174" y="1399447"/>
            <a:ext cx="3970020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33375" algn="l"/>
              </a:tabLst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RAM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 price_range shows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high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correlation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a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good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sign,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signiﬁes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RAM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will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play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major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deciding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factor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estimating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price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range.</a:t>
            </a:r>
            <a:endParaRPr sz="1200">
              <a:latin typeface="Roboto"/>
              <a:cs typeface="Roboto"/>
            </a:endParaRPr>
          </a:p>
          <a:p>
            <a:pPr marL="332740" marR="7620" indent="-320675" algn="just">
              <a:lnSpc>
                <a:spcPct val="114999"/>
              </a:lnSpc>
              <a:buFont typeface="Arial MT"/>
              <a:buChar char="●"/>
              <a:tabLst>
                <a:tab pos="333375" algn="l"/>
              </a:tabLst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 is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some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collinearity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feature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pairs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('pc',</a:t>
            </a:r>
            <a:r>
              <a:rPr sz="1200" spc="2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'fc')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('px_width',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 'px_height').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Both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correlations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justiﬁed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since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good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chances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if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front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camera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phone is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good,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back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camera would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also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be good.</a:t>
            </a:r>
            <a:endParaRPr sz="1200">
              <a:latin typeface="Roboto"/>
              <a:cs typeface="Roboto"/>
            </a:endParaRPr>
          </a:p>
          <a:p>
            <a:pPr marL="332740" marR="6985" indent="-320675" algn="just">
              <a:lnSpc>
                <a:spcPct val="114999"/>
              </a:lnSpc>
              <a:buFont typeface="Arial MT"/>
              <a:buChar char="●"/>
              <a:tabLst>
                <a:tab pos="333375" algn="l"/>
              </a:tabLst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Also,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if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px_height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increases,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</a:t>
            </a:r>
            <a:r>
              <a:rPr sz="1200" spc="27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width</a:t>
            </a:r>
            <a:r>
              <a:rPr sz="1200" spc="2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also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increases,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means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overall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pixels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 screen.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can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replace these two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features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with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one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feature.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Front</a:t>
            </a:r>
            <a:r>
              <a:rPr sz="1200" spc="2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Camera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megapixels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Primary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camera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megapixels are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different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entities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despite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showing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colinearity.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So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we'll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be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keeping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them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they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405" y="635450"/>
            <a:ext cx="3521882" cy="36704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45" y="897609"/>
            <a:ext cx="2403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FF0000"/>
                </a:solidFill>
                <a:latin typeface="Arial MT"/>
                <a:cs typeface="Arial MT"/>
              </a:rPr>
              <a:t>ML</a:t>
            </a:r>
            <a:r>
              <a:rPr sz="3000" b="0" spc="-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b="0" spc="-5" dirty="0">
                <a:solidFill>
                  <a:srgbClr val="FF0000"/>
                </a:solidFill>
                <a:latin typeface="Arial MT"/>
                <a:cs typeface="Arial MT"/>
              </a:rPr>
              <a:t>algorithms</a:t>
            </a:r>
            <a:endParaRPr sz="30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00" y="1741447"/>
            <a:ext cx="355854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indent="-428625">
              <a:lnSpc>
                <a:spcPts val="2445"/>
              </a:lnSpc>
              <a:spcBef>
                <a:spcPts val="10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Logistic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2100">
              <a:latin typeface="Times New Roman"/>
              <a:cs typeface="Times New Roman"/>
            </a:endParaRPr>
          </a:p>
          <a:p>
            <a:pPr marL="441325" indent="-428625">
              <a:lnSpc>
                <a:spcPts val="2445"/>
              </a:lnSpc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Decision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tree</a:t>
            </a:r>
            <a:endParaRPr sz="21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Random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Forest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classification</a:t>
            </a:r>
            <a:endParaRPr sz="21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XGboost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437" y="211080"/>
            <a:ext cx="3432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Logistic</a:t>
            </a:r>
            <a:r>
              <a:rPr sz="2800" spc="-9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00"/>
                </a:solidFill>
                <a:latin typeface="Arial MT"/>
                <a:cs typeface="Arial MT"/>
              </a:rPr>
              <a:t>regression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975" y="2158400"/>
            <a:ext cx="2743199" cy="1339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7000" y="832350"/>
            <a:ext cx="2710149" cy="31045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5674" y="1103963"/>
            <a:ext cx="1737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Train_accuracy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92%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Arial MT"/>
                <a:cs typeface="Arial MT"/>
              </a:rPr>
              <a:t>Test_accuracy: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90%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00" y="535745"/>
            <a:ext cx="1762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z="2300" spc="-25" dirty="0">
                <a:solidFill>
                  <a:srgbClr val="CC0000"/>
                </a:solidFill>
                <a:latin typeface="Roboto"/>
                <a:cs typeface="Roboto"/>
              </a:rPr>
              <a:t>Decision</a:t>
            </a:r>
            <a:r>
              <a:rPr sz="2300" spc="-5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300" spc="-20" dirty="0">
                <a:solidFill>
                  <a:srgbClr val="CC0000"/>
                </a:solidFill>
                <a:latin typeface="Roboto"/>
                <a:cs typeface="Roboto"/>
              </a:rPr>
              <a:t>tree</a:t>
            </a:r>
            <a:endParaRPr sz="2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1400" spc="-20" dirty="0">
                <a:latin typeface="Arial MT"/>
                <a:cs typeface="Arial MT"/>
              </a:rPr>
              <a:t>Test_accuracy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84%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6675" y="160390"/>
            <a:ext cx="29565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b="0" spc="-25" dirty="0">
                <a:latin typeface="Roboto"/>
                <a:cs typeface="Roboto"/>
              </a:rPr>
              <a:t>Decision</a:t>
            </a:r>
            <a:r>
              <a:rPr sz="2300" b="0" spc="-20" dirty="0">
                <a:latin typeface="Roboto"/>
                <a:cs typeface="Roboto"/>
              </a:rPr>
              <a:t> </a:t>
            </a:r>
            <a:r>
              <a:rPr sz="2300" b="0" spc="-15" dirty="0">
                <a:latin typeface="Roboto"/>
                <a:cs typeface="Roboto"/>
              </a:rPr>
              <a:t>tree</a:t>
            </a:r>
            <a:r>
              <a:rPr sz="2300" b="0" spc="20" dirty="0">
                <a:latin typeface="Roboto"/>
                <a:cs typeface="Roboto"/>
              </a:rPr>
              <a:t> </a:t>
            </a:r>
            <a:r>
              <a:rPr sz="2300" b="0" spc="-30" dirty="0">
                <a:latin typeface="Roboto"/>
                <a:cs typeface="Roboto"/>
              </a:rPr>
              <a:t>with </a:t>
            </a:r>
            <a:r>
              <a:rPr sz="2300" b="0" spc="-25" dirty="0">
                <a:latin typeface="Roboto"/>
                <a:cs typeface="Roboto"/>
              </a:rPr>
              <a:t> hyperparameter</a:t>
            </a:r>
            <a:r>
              <a:rPr sz="2300" b="0" spc="-85" dirty="0">
                <a:latin typeface="Roboto"/>
                <a:cs typeface="Roboto"/>
              </a:rPr>
              <a:t> </a:t>
            </a:r>
            <a:r>
              <a:rPr sz="2300" b="0" spc="-35" dirty="0">
                <a:latin typeface="Roboto"/>
                <a:cs typeface="Roboto"/>
              </a:rPr>
              <a:t>tuning</a:t>
            </a:r>
            <a:endParaRPr sz="23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392049"/>
            <a:ext cx="2743199" cy="13557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4925" y="3040575"/>
            <a:ext cx="4046032" cy="19556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98425" y="1057762"/>
            <a:ext cx="166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 MT"/>
                <a:cs typeface="Arial MT"/>
              </a:rPr>
              <a:t>Test_accuracy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82%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525" y="1895978"/>
            <a:ext cx="3940125" cy="13611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372" y="219476"/>
            <a:ext cx="4193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120" marR="5080" indent="-1075055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Random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forest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classiﬁer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with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FFFF00"/>
                </a:solidFill>
                <a:latin typeface="Roboto"/>
                <a:cs typeface="Roboto"/>
              </a:rPr>
              <a:t>hyper </a:t>
            </a:r>
            <a:r>
              <a:rPr sz="2100" spc="-50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parameter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FFFF00"/>
                </a:solidFill>
                <a:latin typeface="Roboto"/>
                <a:cs typeface="Roboto"/>
              </a:rPr>
              <a:t>tuning</a:t>
            </a:r>
            <a:endParaRPr sz="2100" dirty="0">
              <a:solidFill>
                <a:srgbClr val="FFFF00"/>
              </a:solidFill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325" y="954413"/>
            <a:ext cx="1885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Train_accuracy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86.5%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250" y="1322625"/>
            <a:ext cx="2743199" cy="13253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375" y="2878900"/>
            <a:ext cx="3410952" cy="21110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8220" y="360950"/>
            <a:ext cx="3170104" cy="24015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50925" y="3423722"/>
            <a:ext cx="3846829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As</a:t>
            </a:r>
            <a:r>
              <a:rPr sz="1200" spc="55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we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can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see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top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3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important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features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of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our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dataset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are: </a:t>
            </a:r>
            <a:r>
              <a:rPr sz="1200" spc="-285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RAM,</a:t>
            </a:r>
            <a:r>
              <a:rPr sz="1200" spc="-1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battery_power ,pixels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9375" y="247250"/>
            <a:ext cx="4748530" cy="350520"/>
          </a:xfrm>
          <a:custGeom>
            <a:avLst/>
            <a:gdLst/>
            <a:ahLst/>
            <a:cxnLst/>
            <a:rect l="l" t="t" r="r" b="b"/>
            <a:pathLst>
              <a:path w="4748530" h="350520">
                <a:moveTo>
                  <a:pt x="4748289" y="350519"/>
                </a:moveTo>
                <a:lnTo>
                  <a:pt x="0" y="350519"/>
                </a:lnTo>
                <a:lnTo>
                  <a:pt x="0" y="0"/>
                </a:lnTo>
                <a:lnTo>
                  <a:pt x="4748289" y="0"/>
                </a:lnTo>
                <a:lnTo>
                  <a:pt x="4748289" y="350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25" y="37787"/>
            <a:ext cx="1664970" cy="922019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725"/>
              </a:spcBef>
            </a:pPr>
            <a:r>
              <a:rPr sz="2300" spc="-20" dirty="0">
                <a:solidFill>
                  <a:srgbClr val="CC0000"/>
                </a:solidFill>
                <a:latin typeface="Roboto"/>
                <a:cs typeface="Roboto"/>
              </a:rPr>
              <a:t>XGboost</a:t>
            </a:r>
            <a:endParaRPr sz="2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spc="-20" dirty="0">
                <a:latin typeface="Arial MT"/>
                <a:cs typeface="Arial MT"/>
              </a:rPr>
              <a:t>Test_accuracy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89%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6675" y="222865"/>
            <a:ext cx="47688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spc="-20" dirty="0">
                <a:latin typeface="Roboto"/>
                <a:cs typeface="Roboto"/>
              </a:rPr>
              <a:t>XGboost </a:t>
            </a:r>
            <a:r>
              <a:rPr sz="2300" b="0" spc="-30" dirty="0">
                <a:latin typeface="Roboto"/>
                <a:cs typeface="Roboto"/>
              </a:rPr>
              <a:t>with</a:t>
            </a:r>
            <a:r>
              <a:rPr sz="2300" b="0" spc="-10" dirty="0">
                <a:latin typeface="Roboto"/>
                <a:cs typeface="Roboto"/>
              </a:rPr>
              <a:t> </a:t>
            </a:r>
            <a:r>
              <a:rPr sz="2300" b="0" spc="-25" dirty="0">
                <a:latin typeface="Roboto"/>
                <a:cs typeface="Roboto"/>
              </a:rPr>
              <a:t>hyperparameter </a:t>
            </a:r>
            <a:r>
              <a:rPr sz="2300" b="0" spc="-35" dirty="0">
                <a:latin typeface="Roboto"/>
                <a:cs typeface="Roboto"/>
              </a:rPr>
              <a:t>tuning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2100" y="766238"/>
            <a:ext cx="166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 MT"/>
                <a:cs typeface="Arial MT"/>
              </a:rPr>
              <a:t>Test_accuracy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90%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8300" y="1100537"/>
            <a:ext cx="2468380" cy="14024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8650" y="2683024"/>
            <a:ext cx="3659496" cy="23100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962" y="1890400"/>
            <a:ext cx="3343274" cy="15335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00" y="762230"/>
            <a:ext cx="1746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30" dirty="0">
                <a:latin typeface="Roboto"/>
                <a:cs typeface="Roboto"/>
              </a:rPr>
              <a:t>conclusion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443" y="1389468"/>
            <a:ext cx="7209155" cy="27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5085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From EDA we can see that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here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are mobile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phones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4 price ranges.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elements is </a:t>
            </a:r>
            <a:r>
              <a:rPr sz="1400" spc="-3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almost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similar.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half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devices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Bluetooth,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half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don’t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there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gradual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increase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battery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as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price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range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increases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Ram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has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continuous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increase with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price range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while moving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from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Low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 to</a:t>
            </a:r>
            <a:r>
              <a:rPr sz="14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12121"/>
                </a:solidFill>
                <a:latin typeface="Times New Roman"/>
                <a:cs typeface="Times New Roman"/>
              </a:rPr>
              <a:t>Very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high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cost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costly</a:t>
            </a:r>
            <a:r>
              <a:rPr sz="14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phones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lighter</a:t>
            </a:r>
            <a:endParaRPr sz="1400">
              <a:latin typeface="Times New Roman"/>
              <a:cs typeface="Times New Roman"/>
            </a:endParaRPr>
          </a:p>
          <a:p>
            <a:pPr marL="348615" marR="15240" indent="-336550">
              <a:lnSpc>
                <a:spcPct val="110000"/>
              </a:lnSpc>
              <a:spcBef>
                <a:spcPts val="8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Times New Roman"/>
                <a:cs typeface="Times New Roman"/>
              </a:rPr>
              <a:t>RAM,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battery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power,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pixels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played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significant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role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deciding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price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 marL="348615" marR="5080" indent="-336550">
              <a:lnSpc>
                <a:spcPts val="1930"/>
              </a:lnSpc>
              <a:spcBef>
                <a:spcPts val="2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Times New Roman"/>
                <a:cs typeface="Times New Roman"/>
              </a:rPr>
              <a:t>form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above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experiments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conclude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logistic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regression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XGboosting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hyperparameters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got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best results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14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evaluated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 using</a:t>
            </a:r>
            <a:r>
              <a:rPr sz="1400" spc="-5" dirty="0">
                <a:latin typeface="Times New Roman"/>
                <a:cs typeface="Times New Roman"/>
              </a:rPr>
              <a:t> confusion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matrix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20822"/>
            <a:ext cx="230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Problem</a:t>
            </a:r>
            <a:r>
              <a:rPr sz="2400" b="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statement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356271"/>
            <a:ext cx="8029575" cy="151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competitive mobile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phone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market companies wantto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understand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sales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phones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factors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drive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prices.</a:t>
            </a:r>
            <a:endParaRPr sz="1600">
              <a:latin typeface="Times New Roman"/>
              <a:cs typeface="Times New Roman"/>
            </a:endParaRPr>
          </a:p>
          <a:p>
            <a:pPr marL="12700" marR="91440" algn="just">
              <a:lnSpc>
                <a:spcPct val="114999"/>
              </a:lnSpc>
              <a:spcBef>
                <a:spcPts val="700"/>
              </a:spcBef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objective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 to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find out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some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relation between features of a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phone(eg:-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RAM,Internal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Memory,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etc) and its selling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price. In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problem,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do not have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predict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theactual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 but a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range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indicating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how high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782573"/>
            <a:ext cx="2056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Points</a:t>
            </a:r>
            <a:r>
              <a:rPr sz="2400" b="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b="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FF0000"/>
                </a:solidFill>
                <a:latin typeface="Times New Roman"/>
                <a:cs typeface="Times New Roman"/>
              </a:rPr>
              <a:t>discuss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946" y="1247721"/>
            <a:ext cx="2914650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description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3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summary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Exploratory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Heat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map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learning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algorithms</a:t>
            </a:r>
            <a:endParaRPr sz="1600">
              <a:latin typeface="Times New Roman"/>
              <a:cs typeface="Times New Roman"/>
            </a:endParaRPr>
          </a:p>
          <a:p>
            <a:pPr marL="719455" lvl="1" indent="-3054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719455" algn="l"/>
                <a:tab pos="7200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Logistic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1600">
              <a:latin typeface="Times New Roman"/>
              <a:cs typeface="Times New Roman"/>
            </a:endParaRPr>
          </a:p>
          <a:p>
            <a:pPr marL="668655" lvl="1" indent="-2038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692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Decision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tree</a:t>
            </a:r>
            <a:endParaRPr sz="1600">
              <a:latin typeface="Times New Roman"/>
              <a:cs typeface="Times New Roman"/>
            </a:endParaRPr>
          </a:p>
          <a:p>
            <a:pPr marL="668655" lvl="1" indent="-203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692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Random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forest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classifier</a:t>
            </a:r>
            <a:endParaRPr sz="1600">
              <a:latin typeface="Times New Roman"/>
              <a:cs typeface="Times New Roman"/>
            </a:endParaRPr>
          </a:p>
          <a:p>
            <a:pPr marL="668655" lvl="1" indent="-2038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692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Xgboost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classifier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0" dirty="0">
                <a:solidFill>
                  <a:srgbClr val="FF0000"/>
                </a:solidFill>
                <a:latin typeface="Roboto"/>
                <a:cs typeface="Roboto"/>
              </a:rPr>
              <a:t>Data</a:t>
            </a:r>
            <a:r>
              <a:rPr sz="2400" b="0" spc="-90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2400" b="0" spc="-20" dirty="0">
                <a:solidFill>
                  <a:srgbClr val="FF0000"/>
                </a:solidFill>
                <a:latin typeface="Roboto"/>
                <a:cs typeface="Roboto"/>
              </a:rPr>
              <a:t>description</a:t>
            </a:r>
            <a:endParaRPr sz="24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975" y="704046"/>
            <a:ext cx="8740775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contains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regarding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mobile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phone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features,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specifications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etc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their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price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range. </a:t>
            </a:r>
            <a:r>
              <a:rPr sz="1600" spc="-3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various features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16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 can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be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used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predict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price range of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 mobile </a:t>
            </a:r>
            <a:r>
              <a:rPr sz="1600" spc="10" dirty="0">
                <a:solidFill>
                  <a:srgbClr val="222222"/>
                </a:solidFill>
                <a:latin typeface="Times New Roman"/>
                <a:cs typeface="Times New Roman"/>
              </a:rPr>
              <a:t>phone</a:t>
            </a:r>
            <a:r>
              <a:rPr sz="1600" spc="10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10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Battery_power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Total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energy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battery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store 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time measured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mAh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Blue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bluetooth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Clock_speed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speed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microprocessor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instructions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Dual_sim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dual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sim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support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Fc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Front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Camera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mega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pixels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Four_g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4G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Int_memory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Internal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Memory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Gigabytes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M_dep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Depth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cm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Mobile_wt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Weight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phone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274" y="320997"/>
            <a:ext cx="318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0" dirty="0">
                <a:solidFill>
                  <a:srgbClr val="FF0000"/>
                </a:solidFill>
                <a:latin typeface="Roboto"/>
                <a:cs typeface="Roboto"/>
              </a:rPr>
              <a:t>Data</a:t>
            </a:r>
            <a:r>
              <a:rPr sz="2400" b="0" spc="-85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2400" b="0" spc="-15" dirty="0">
                <a:solidFill>
                  <a:srgbClr val="FF0000"/>
                </a:solidFill>
                <a:latin typeface="Roboto"/>
                <a:cs typeface="Roboto"/>
              </a:rPr>
              <a:t>description(cont,.)</a:t>
            </a:r>
            <a:endParaRPr sz="24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558" y="780321"/>
            <a:ext cx="7070725" cy="3670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N_cores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cores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processor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Pc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Primary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Camera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mega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pixels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Px_height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Pixel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Resolution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Height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Px_width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Pixel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Resolution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Width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Rando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16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Acces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Memor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Meg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Bytes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Sc_h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Screen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Height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cm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Sc_w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Screen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Width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cm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Talk_time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longest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time that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single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battery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charge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will last when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you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Three_g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3G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Touch_screen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touch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screen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Wifi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wifi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Price_range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target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variable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with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value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0(low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cost),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1(medium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cost),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2(high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cost)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3(very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high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cost).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425" y="277398"/>
            <a:ext cx="65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Price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0230" y="277398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Battery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218" y="4266338"/>
            <a:ext cx="2694940" cy="6534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8615" marR="5080" indent="-336550">
              <a:lnSpc>
                <a:spcPct val="103299"/>
              </a:lnSpc>
              <a:spcBef>
                <a:spcPts val="50"/>
              </a:spcBef>
              <a:buSzPct val="116666"/>
              <a:buFont typeface="Arial MT"/>
              <a:buChar char="●"/>
              <a:tabLst>
                <a:tab pos="397510" algn="l"/>
                <a:tab pos="398145" algn="l"/>
              </a:tabLst>
            </a:pPr>
            <a:r>
              <a:rPr dirty="0"/>
              <a:t>	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mobile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phones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4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price </a:t>
            </a:r>
            <a:r>
              <a:rPr sz="1200" spc="-28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ranges.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number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elements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endParaRPr sz="1200">
              <a:latin typeface="Roboto"/>
              <a:cs typeface="Roboto"/>
            </a:endParaRPr>
          </a:p>
          <a:p>
            <a:pPr marL="348615">
              <a:lnSpc>
                <a:spcPct val="100000"/>
              </a:lnSpc>
              <a:spcBef>
                <a:spcPts val="575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almost</a:t>
            </a:r>
            <a:r>
              <a:rPr sz="1200" spc="-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similar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974" y="857900"/>
            <a:ext cx="3695699" cy="2514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7895" y="1131125"/>
            <a:ext cx="2478447" cy="25002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08575" y="3860679"/>
            <a:ext cx="3503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2740" algn="l"/>
                <a:tab pos="333375" algn="l"/>
              </a:tabLst>
            </a:pP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plot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how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battery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mAh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spread. </a:t>
            </a:r>
            <a:r>
              <a:rPr sz="1200" spc="-28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gradual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price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increases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849" y="93198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0000"/>
                </a:solidFill>
                <a:latin typeface="Times New Roman"/>
                <a:cs typeface="Times New Roman"/>
              </a:rPr>
              <a:t>bluetooth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449" y="3229279"/>
            <a:ext cx="3112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half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devices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have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Bluetooth,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half </a:t>
            </a:r>
            <a:r>
              <a:rPr sz="1200" spc="-35" dirty="0">
                <a:solidFill>
                  <a:srgbClr val="212121"/>
                </a:solidFill>
                <a:latin typeface="Roboto"/>
                <a:cs typeface="Roboto"/>
              </a:rPr>
              <a:t>don’t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721975"/>
            <a:ext cx="4376995" cy="2216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2794" y="843699"/>
            <a:ext cx="3008405" cy="24557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89725" y="3326203"/>
            <a:ext cx="3522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Ram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has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continuous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price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while </a:t>
            </a:r>
            <a:r>
              <a:rPr sz="1200" spc="-28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moving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from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Low cost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Very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high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cost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875" y="221746"/>
            <a:ext cx="6902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RAM</a:t>
            </a:r>
            <a:endParaRPr sz="23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6497"/>
            <a:ext cx="124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5" dirty="0">
                <a:solidFill>
                  <a:srgbClr val="FF0000"/>
                </a:solidFill>
                <a:latin typeface="Roboto"/>
                <a:cs typeface="Roboto"/>
              </a:rPr>
              <a:t>Px_width</a:t>
            </a:r>
            <a:endParaRPr sz="24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75" y="3741304"/>
            <a:ext cx="39039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 is not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continuous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width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move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from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Low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Very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high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cost.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Mobiles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with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'Medium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cost'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and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'High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 cost'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has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almost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equal</a:t>
            </a:r>
            <a:r>
              <a:rPr sz="1200" spc="26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width.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so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can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say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it would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driving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factor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deciding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price_range.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25" y="1038225"/>
            <a:ext cx="3631400" cy="19658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1025" y="1038225"/>
            <a:ext cx="4646199" cy="21040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21875" y="561847"/>
            <a:ext cx="134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px_height</a:t>
            </a:r>
            <a:endParaRPr sz="24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8924" y="3666329"/>
            <a:ext cx="381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height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almost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similar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we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move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from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Low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cost </a:t>
            </a:r>
            <a:r>
              <a:rPr sz="1200" spc="-28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Very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high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cost.little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variation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pixel_height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672" y="496497"/>
            <a:ext cx="161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CC0000"/>
                </a:solidFill>
                <a:latin typeface="Roboto"/>
                <a:cs typeface="Roboto"/>
              </a:rPr>
              <a:t>screen_size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75" y="3741304"/>
            <a:ext cx="3903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Combining the sc_height and sc_width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into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one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column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</a:t>
            </a:r>
            <a:r>
              <a:rPr sz="1200" spc="2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sc_size,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Screen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Size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shows</a:t>
            </a:r>
            <a:r>
              <a:rPr sz="1200" spc="2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little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variation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along </a:t>
            </a:r>
            <a:r>
              <a:rPr sz="1200" spc="-28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 target variables. This can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helpful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predicting the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target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categories.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2837" y="167747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4g</a:t>
            </a:r>
            <a:r>
              <a:rPr sz="2400" b="0" spc="-5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and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3g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974" y="1038225"/>
            <a:ext cx="3413094" cy="19175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2600" y="580475"/>
            <a:ext cx="3788015" cy="17234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8500" y="2356899"/>
            <a:ext cx="4021837" cy="16793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61975" y="4249378"/>
            <a:ext cx="381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50%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phones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support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4_g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76%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phones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support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3_g,feature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'three_g'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play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an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important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feature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28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prediction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880</Words>
  <Application>Microsoft Office PowerPoint</Application>
  <PresentationFormat>On-screen Show (16:9)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               Capstone Project</vt:lpstr>
      <vt:lpstr>Problem statement</vt:lpstr>
      <vt:lpstr>Points to discuss</vt:lpstr>
      <vt:lpstr>Data description</vt:lpstr>
      <vt:lpstr>Data description(cont,.)</vt:lpstr>
      <vt:lpstr>Price</vt:lpstr>
      <vt:lpstr>bluetooth</vt:lpstr>
      <vt:lpstr>Px_width</vt:lpstr>
      <vt:lpstr>4g and 3g</vt:lpstr>
      <vt:lpstr>FC (front camera megapixels)</vt:lpstr>
      <vt:lpstr>Heat map</vt:lpstr>
      <vt:lpstr>ML algorithms</vt:lpstr>
      <vt:lpstr>Slide 13</vt:lpstr>
      <vt:lpstr>Decision tree with  hyperparameter tuning</vt:lpstr>
      <vt:lpstr>Slide 15</vt:lpstr>
      <vt:lpstr>XGboost with hyperparameter tuning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range  prediction_final .pptx</dc:title>
  <cp:lastModifiedBy>MANIKARAN</cp:lastModifiedBy>
  <cp:revision>7</cp:revision>
  <dcterms:created xsi:type="dcterms:W3CDTF">2023-04-06T06:39:49Z</dcterms:created>
  <dcterms:modified xsi:type="dcterms:W3CDTF">2023-04-06T06:47:14Z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