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7A3D9-A671-49D5-9739-B2D1B041C5C1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8E51-CAC1-428F-A659-A1153E12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8E51-CAC1-428F-A659-A1153E1235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1F577-895D-4A81-B1BB-36D854DED018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3201-AB87-41FC-A229-8857C65E8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36815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EDA Capstone Project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129614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EDA ON AIRBNB BOOKING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429309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TEAM :</a:t>
            </a:r>
          </a:p>
          <a:p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/>
              <a:t>MANIKARAN  RAYAPURAM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2008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rgbClr val="FF0000"/>
                </a:solidFill>
              </a:rPr>
              <a:t> What room types are preferred in each neighbourhood group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908720"/>
            <a:ext cx="8769081" cy="2520280"/>
          </a:xfrm>
        </p:spPr>
      </p:pic>
      <p:sp>
        <p:nvSpPr>
          <p:cNvPr id="5" name="TextBox 4"/>
          <p:cNvSpPr txBox="1"/>
          <p:nvPr/>
        </p:nvSpPr>
        <p:spPr>
          <a:xfrm>
            <a:off x="467544" y="393305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Here we can conclude that private rooms in </a:t>
            </a:r>
            <a:r>
              <a:rPr lang="en-IN" dirty="0" err="1" smtClean="0"/>
              <a:t>manhattan</a:t>
            </a:r>
            <a:r>
              <a:rPr lang="en-IN" dirty="0" smtClean="0"/>
              <a:t> had highest number of reviews going 50+ reviews per month followed by the chase 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After </a:t>
            </a:r>
            <a:r>
              <a:rPr lang="en-IN" dirty="0" err="1" smtClean="0"/>
              <a:t>manhattan</a:t>
            </a:r>
            <a:r>
              <a:rPr lang="en-IN" dirty="0" smtClean="0"/>
              <a:t> , Queens had the highest number of reviews in all the room types 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There were less reviews received from shared rooms as compared to other room types and it was from </a:t>
            </a:r>
            <a:r>
              <a:rPr lang="en-IN" dirty="0" err="1" smtClean="0"/>
              <a:t>staten</a:t>
            </a:r>
            <a:r>
              <a:rPr lang="en-IN" dirty="0" smtClean="0"/>
              <a:t> island followed by </a:t>
            </a:r>
            <a:r>
              <a:rPr lang="en-IN" dirty="0" err="1" smtClean="0"/>
              <a:t>brooklyn</a:t>
            </a:r>
            <a:r>
              <a:rPr lang="en-IN" dirty="0" smtClean="0"/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FF0000"/>
                </a:solidFill>
              </a:rPr>
              <a:t>How much room types in neighbourhood group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836712"/>
            <a:ext cx="5616624" cy="4392488"/>
          </a:xfrm>
        </p:spPr>
      </p:pic>
      <p:sp>
        <p:nvSpPr>
          <p:cNvPr id="6" name="TextBox 5"/>
          <p:cNvSpPr txBox="1"/>
          <p:nvPr/>
        </p:nvSpPr>
        <p:spPr>
          <a:xfrm>
            <a:off x="251520" y="1196752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Manhattan has the highest number of entire home/apt.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Brooklyn hold the top share of private rooms 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Staten island have equal percentage of private rooms and entire home/apt 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Also, we see that </a:t>
            </a:r>
            <a:r>
              <a:rPr lang="en-IN" dirty="0" err="1" smtClean="0"/>
              <a:t>staten</a:t>
            </a:r>
            <a:r>
              <a:rPr lang="en-IN" dirty="0" smtClean="0"/>
              <a:t> island has a smaller number of room types as compared to another neighbourhood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864096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rgbClr val="FF0000"/>
                </a:solidFill>
              </a:rPr>
              <a:t>How much is </a:t>
            </a:r>
            <a:r>
              <a:rPr lang="en-IN" sz="2800" dirty="0" err="1" smtClean="0">
                <a:solidFill>
                  <a:srgbClr val="FF0000"/>
                </a:solidFill>
              </a:rPr>
              <a:t>availbility</a:t>
            </a:r>
            <a:r>
              <a:rPr lang="en-IN" sz="2800" dirty="0" smtClean="0">
                <a:solidFill>
                  <a:srgbClr val="FF0000"/>
                </a:solidFill>
              </a:rPr>
              <a:t> of rooms in neighbourhood group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908720"/>
            <a:ext cx="7395092" cy="2980928"/>
          </a:xfrm>
        </p:spPr>
      </p:pic>
      <p:sp>
        <p:nvSpPr>
          <p:cNvPr id="5" name="TextBox 4"/>
          <p:cNvSpPr txBox="1"/>
          <p:nvPr/>
        </p:nvSpPr>
        <p:spPr>
          <a:xfrm>
            <a:off x="755576" y="4149080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Staten island has the most </a:t>
            </a:r>
            <a:r>
              <a:rPr lang="en-IN" dirty="0" err="1" smtClean="0"/>
              <a:t>availabilty</a:t>
            </a:r>
            <a:r>
              <a:rPr lang="en-IN" dirty="0" smtClean="0"/>
              <a:t> of rooms all the year 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Brooklyn having the least availability of rooms through the year with the second most count listing gives an opportunity to have increase in number of rooms 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Manhattan , Bronx and Queens has nearly equal availability of rooms through the year 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FF0000"/>
                </a:solidFill>
              </a:rPr>
              <a:t>Top 10 hosts with listing count and reviews 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836712"/>
            <a:ext cx="4954129" cy="3024336"/>
          </a:xfrm>
        </p:spPr>
      </p:pic>
      <p:pic>
        <p:nvPicPr>
          <p:cNvPr id="8" name="Picture 7" descr="Img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620688"/>
            <a:ext cx="3162742" cy="33123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458112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Dina, </a:t>
            </a:r>
            <a:r>
              <a:rPr lang="en-IN" dirty="0" err="1" smtClean="0"/>
              <a:t>Ji</a:t>
            </a:r>
            <a:r>
              <a:rPr lang="en-IN" dirty="0" smtClean="0"/>
              <a:t> ,Maya and Carol has the maximum number of reviews 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Michael , </a:t>
            </a:r>
            <a:r>
              <a:rPr lang="en-IN" dirty="0" err="1" smtClean="0"/>
              <a:t>david</a:t>
            </a:r>
            <a:r>
              <a:rPr lang="en-IN" dirty="0" smtClean="0"/>
              <a:t> and </a:t>
            </a:r>
            <a:r>
              <a:rPr lang="en-IN" dirty="0" err="1" smtClean="0"/>
              <a:t>Sonder</a:t>
            </a:r>
            <a:r>
              <a:rPr lang="en-IN" dirty="0" smtClean="0"/>
              <a:t> NYC , John has the highest number of listing count 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Total number of average minimum nights spend per room types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39952" y="1268760"/>
            <a:ext cx="4824536" cy="3456384"/>
          </a:xfrm>
        </p:spPr>
      </p:pic>
      <p:sp>
        <p:nvSpPr>
          <p:cNvPr id="6" name="TextBox 5"/>
          <p:cNvSpPr txBox="1"/>
          <p:nvPr/>
        </p:nvSpPr>
        <p:spPr>
          <a:xfrm>
            <a:off x="467544" y="1484784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average minimum nights in entire home/apt is greater than 8 days 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 </a:t>
            </a:r>
            <a:r>
              <a:rPr lang="en-IN" dirty="0" smtClean="0"/>
              <a:t>average minimum nights in </a:t>
            </a:r>
            <a:r>
              <a:rPr lang="en-IN" dirty="0" smtClean="0"/>
              <a:t>private rooms is </a:t>
            </a:r>
            <a:r>
              <a:rPr lang="en-IN" dirty="0" smtClean="0"/>
              <a:t>greater than 5</a:t>
            </a:r>
            <a:r>
              <a:rPr lang="en-IN" dirty="0" smtClean="0"/>
              <a:t> days.</a:t>
            </a:r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The </a:t>
            </a:r>
            <a:r>
              <a:rPr lang="en-IN" dirty="0" smtClean="0"/>
              <a:t>average minimum nights in </a:t>
            </a:r>
            <a:r>
              <a:rPr lang="en-IN" dirty="0" smtClean="0"/>
              <a:t>shared rooms is </a:t>
            </a:r>
            <a:r>
              <a:rPr lang="en-IN" dirty="0" smtClean="0"/>
              <a:t>greater than </a:t>
            </a:r>
            <a:r>
              <a:rPr lang="en-IN" dirty="0" smtClean="0"/>
              <a:t>6 days.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rgbClr val="FF0000"/>
                </a:solidFill>
              </a:rPr>
              <a:t>Challenges Faced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Reading the dataset and understanding the columns .</a:t>
            </a:r>
          </a:p>
          <a:p>
            <a:r>
              <a:rPr lang="en-IN" sz="2800" dirty="0" smtClean="0"/>
              <a:t>For answering some of the questions we had to understand the business model of </a:t>
            </a:r>
            <a:r>
              <a:rPr lang="en-IN" sz="2800" dirty="0" err="1" smtClean="0"/>
              <a:t>A</a:t>
            </a:r>
            <a:r>
              <a:rPr lang="en-IN" sz="2800" dirty="0" err="1" smtClean="0"/>
              <a:t>irbnb</a:t>
            </a:r>
            <a:r>
              <a:rPr lang="en-IN" sz="2800" dirty="0" smtClean="0"/>
              <a:t> that how they work .</a:t>
            </a:r>
          </a:p>
          <a:p>
            <a:r>
              <a:rPr lang="en-IN" sz="2800" dirty="0" smtClean="0"/>
              <a:t>Handling missing values , outliers and duplicates .</a:t>
            </a:r>
          </a:p>
          <a:p>
            <a:r>
              <a:rPr lang="en-IN" sz="2800" dirty="0" smtClean="0"/>
              <a:t>Designing the multiple visualizations to summarize the information in the dataset and successfully communicate the results and trends to the reader .</a:t>
            </a:r>
          </a:p>
          <a:p>
            <a:r>
              <a:rPr lang="en-IN" sz="2800" dirty="0" smtClean="0"/>
              <a:t>Finding and sorting few impossible dataset 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FF0000"/>
                </a:solidFill>
              </a:rPr>
              <a:t>Points which can help </a:t>
            </a:r>
            <a:r>
              <a:rPr lang="en-IN" sz="3200" dirty="0" err="1" smtClean="0">
                <a:solidFill>
                  <a:srgbClr val="FF0000"/>
                </a:solidFill>
              </a:rPr>
              <a:t>Airbnb</a:t>
            </a:r>
            <a:r>
              <a:rPr lang="en-IN" sz="3200" dirty="0" smtClean="0">
                <a:solidFill>
                  <a:srgbClr val="FF0000"/>
                </a:solidFill>
              </a:rPr>
              <a:t> in their business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Manhattan is the most focused place in NYC for hosts to do their business .</a:t>
            </a:r>
          </a:p>
          <a:p>
            <a:r>
              <a:rPr lang="en-IN" sz="2400" dirty="0" smtClean="0"/>
              <a:t>As people loved to stay when in need for maximum number of nights  in entire home/apt and Brooklyn is the second highest focused </a:t>
            </a:r>
            <a:r>
              <a:rPr lang="en-IN" sz="2400" dirty="0" smtClean="0"/>
              <a:t>place </a:t>
            </a:r>
            <a:r>
              <a:rPr lang="en-IN" sz="2400" dirty="0" smtClean="0"/>
              <a:t>by people .Also , average cost in </a:t>
            </a:r>
            <a:r>
              <a:rPr lang="en-IN" sz="2400" dirty="0" err="1" smtClean="0"/>
              <a:t>brooklyn</a:t>
            </a:r>
            <a:r>
              <a:rPr lang="en-IN" sz="2400" dirty="0" smtClean="0"/>
              <a:t> is 80 USD which is less than </a:t>
            </a:r>
            <a:r>
              <a:rPr lang="en-IN" sz="2400" dirty="0" err="1" smtClean="0"/>
              <a:t>manhattan</a:t>
            </a:r>
            <a:r>
              <a:rPr lang="en-IN" sz="2400" dirty="0" smtClean="0"/>
              <a:t> . </a:t>
            </a:r>
          </a:p>
          <a:p>
            <a:r>
              <a:rPr lang="en-IN" sz="2400" dirty="0" smtClean="0"/>
              <a:t>Top most place in neighbourhood is </a:t>
            </a:r>
            <a:r>
              <a:rPr lang="en-IN" sz="2400" dirty="0" err="1" smtClean="0"/>
              <a:t>W</a:t>
            </a:r>
            <a:r>
              <a:rPr lang="en-IN" sz="2400" dirty="0" err="1" smtClean="0"/>
              <a:t>illiamsberg</a:t>
            </a:r>
            <a:r>
              <a:rPr lang="en-IN" sz="2400" dirty="0" smtClean="0"/>
              <a:t> and Bedford.</a:t>
            </a:r>
          </a:p>
          <a:p>
            <a:r>
              <a:rPr lang="en-IN" sz="2400" dirty="0" smtClean="0"/>
              <a:t>Top rated hosts as per number of reviews are </a:t>
            </a:r>
            <a:r>
              <a:rPr lang="en-IN" sz="2400" dirty="0" err="1" smtClean="0"/>
              <a:t>Drona</a:t>
            </a:r>
            <a:r>
              <a:rPr lang="en-IN" sz="2400" dirty="0" smtClean="0"/>
              <a:t> and </a:t>
            </a:r>
            <a:r>
              <a:rPr lang="en-IN" sz="2400" dirty="0" err="1" smtClean="0"/>
              <a:t>Ji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 availability of rooms in a year is highest in </a:t>
            </a:r>
            <a:r>
              <a:rPr lang="en-IN" sz="2400" dirty="0" err="1" smtClean="0"/>
              <a:t>staten</a:t>
            </a:r>
            <a:r>
              <a:rPr lang="en-IN" sz="2400" dirty="0" smtClean="0"/>
              <a:t> island and lowest in Brooklyn .</a:t>
            </a:r>
          </a:p>
          <a:p>
            <a:r>
              <a:rPr lang="en-IN" sz="2400" dirty="0" smtClean="0"/>
              <a:t>So, it is great opportunity to increase some entire home/apt in </a:t>
            </a:r>
            <a:r>
              <a:rPr lang="en-IN" sz="2400" dirty="0" err="1" smtClean="0"/>
              <a:t>brooklyn</a:t>
            </a:r>
            <a:r>
              <a:rPr lang="en-IN" sz="2400" dirty="0" smtClean="0"/>
              <a:t> 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988840"/>
            <a:ext cx="4824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rgbClr val="FF0000"/>
                </a:solidFill>
              </a:rPr>
              <a:t>Thank You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FF0000"/>
                </a:solidFill>
              </a:rPr>
              <a:t>What is </a:t>
            </a:r>
            <a:r>
              <a:rPr lang="en-IN" sz="3200" dirty="0" err="1" smtClean="0">
                <a:solidFill>
                  <a:srgbClr val="FF0000"/>
                </a:solidFill>
              </a:rPr>
              <a:t>Airbnb</a:t>
            </a:r>
            <a:r>
              <a:rPr lang="en-IN" sz="3200" dirty="0" smtClean="0">
                <a:solidFill>
                  <a:srgbClr val="FF0000"/>
                </a:solidFill>
              </a:rPr>
              <a:t>  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000" dirty="0" smtClean="0"/>
              <a:t> </a:t>
            </a:r>
            <a:r>
              <a:rPr lang="en-US" sz="2000" dirty="0" err="1" smtClean="0"/>
              <a:t>Airbnb</a:t>
            </a:r>
            <a:r>
              <a:rPr lang="en-US" sz="2000" dirty="0" smtClean="0"/>
              <a:t> (ABNB) is an online marketplace that connects people who want to rent out their homes with people who are looking for accommodations in specific locales.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/>
              <a:t>The company has come a long way since 2007, when its co-founders first came up with the idea to invite paying guests to sleep on an air mattress in their living room</a:t>
            </a:r>
            <a:r>
              <a:rPr lang="en-US" sz="2000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 err="1"/>
              <a:t>Airbnb</a:t>
            </a:r>
            <a:r>
              <a:rPr lang="en-US" sz="2000" dirty="0"/>
              <a:t> is an online marketplace that connects people who want to rent out their homes with people who are looking for accommodations in specific locales</a:t>
            </a:r>
            <a:r>
              <a:rPr lang="en-US" sz="2000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/>
              <a:t>According to </a:t>
            </a:r>
            <a:r>
              <a:rPr lang="en-US" sz="2000" dirty="0" err="1"/>
              <a:t>Airbnb's</a:t>
            </a:r>
            <a:r>
              <a:rPr lang="en-US" sz="2000" dirty="0"/>
              <a:t> latest data, it has in excess of six million listings, covering more than 100,000  </a:t>
            </a:r>
            <a:r>
              <a:rPr lang="en-US" sz="2000" dirty="0" smtClean="0"/>
              <a:t>cities and </a:t>
            </a:r>
            <a:r>
              <a:rPr lang="en-US" sz="2000" dirty="0"/>
              <a:t>towns and 220-plus countries worldwide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FF0000"/>
                </a:solidFill>
              </a:rPr>
              <a:t>Problem Statement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smtClean="0"/>
              <a:t>For this we have analyse </a:t>
            </a:r>
            <a:r>
              <a:rPr lang="en-IN" sz="2000" dirty="0" err="1" smtClean="0"/>
              <a:t>Airbnb’s</a:t>
            </a:r>
            <a:r>
              <a:rPr lang="en-IN" sz="2000" dirty="0" smtClean="0"/>
              <a:t> New York City (NYC) data of 2019. NYC  not only most famous in the world but also top global destination for visitors drawn to its museums , entertainment , restaurants and commerce.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Our main objective is to find the key metrics that influence the listing of properties on the platform . For this , we will explore and visualize the dataset from </a:t>
            </a:r>
            <a:r>
              <a:rPr lang="en-IN" sz="2000" dirty="0" err="1" smtClean="0"/>
              <a:t>Airbnb</a:t>
            </a:r>
            <a:r>
              <a:rPr lang="en-IN" sz="2000" dirty="0" smtClean="0"/>
              <a:t> in NYC using basic exploratory data analysis(EDA) techniques 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Data analysis on thousands of listings provided through </a:t>
            </a:r>
            <a:r>
              <a:rPr lang="en-IN" sz="2000" dirty="0" err="1" smtClean="0"/>
              <a:t>Airbnb</a:t>
            </a:r>
            <a:r>
              <a:rPr lang="en-IN" sz="2000" dirty="0" smtClean="0"/>
              <a:t> is a crucial factor for the company 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We will find out the distribution of every </a:t>
            </a:r>
            <a:r>
              <a:rPr lang="en-IN" sz="2000" dirty="0" err="1" smtClean="0"/>
              <a:t>Airbnb</a:t>
            </a:r>
            <a:r>
              <a:rPr lang="en-IN" sz="2000" dirty="0" smtClean="0"/>
              <a:t> listing based on their location in NYC including their price range , room type ,listing name and other related factors 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Understanding of data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Id</a:t>
            </a:r>
            <a:r>
              <a:rPr lang="en-US" dirty="0" smtClean="0"/>
              <a:t> : Unique </a:t>
            </a:r>
            <a:r>
              <a:rPr lang="en-US" dirty="0" smtClean="0"/>
              <a:t>id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Name</a:t>
            </a:r>
            <a:r>
              <a:rPr lang="en-US" dirty="0" smtClean="0"/>
              <a:t> : Name of the </a:t>
            </a:r>
            <a:r>
              <a:rPr lang="en-US" dirty="0" smtClean="0"/>
              <a:t>listing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Host </a:t>
            </a:r>
            <a:r>
              <a:rPr lang="en-US" b="1" dirty="0" smtClean="0"/>
              <a:t>Id</a:t>
            </a:r>
            <a:r>
              <a:rPr lang="en-US" dirty="0" smtClean="0"/>
              <a:t> : Unique host </a:t>
            </a:r>
            <a:r>
              <a:rPr lang="en-US" dirty="0" smtClean="0"/>
              <a:t>id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Host </a:t>
            </a:r>
            <a:r>
              <a:rPr lang="en-US" b="1" dirty="0" smtClean="0"/>
              <a:t>Name</a:t>
            </a:r>
            <a:r>
              <a:rPr lang="en-US" dirty="0" smtClean="0"/>
              <a:t> : Name of the </a:t>
            </a:r>
            <a:r>
              <a:rPr lang="en-US" dirty="0" smtClean="0"/>
              <a:t>host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Neighbourhood</a:t>
            </a:r>
            <a:r>
              <a:rPr lang="en-US" b="1" dirty="0" smtClean="0"/>
              <a:t> </a:t>
            </a:r>
            <a:r>
              <a:rPr lang="en-US" b="1" dirty="0" smtClean="0"/>
              <a:t>Group</a:t>
            </a:r>
            <a:r>
              <a:rPr lang="en-US" dirty="0" smtClean="0"/>
              <a:t> : </a:t>
            </a:r>
            <a:r>
              <a:rPr lang="en-US" dirty="0" smtClean="0"/>
              <a:t>Location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Neighbourhood</a:t>
            </a:r>
            <a:r>
              <a:rPr lang="en-US" dirty="0" smtClean="0"/>
              <a:t> : </a:t>
            </a:r>
            <a:r>
              <a:rPr lang="en-US" dirty="0" smtClean="0"/>
              <a:t>Area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Latitude</a:t>
            </a:r>
            <a:r>
              <a:rPr lang="en-US" dirty="0" smtClean="0"/>
              <a:t> : Latitude </a:t>
            </a:r>
            <a:r>
              <a:rPr lang="en-US" dirty="0" smtClean="0"/>
              <a:t>range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Longitude</a:t>
            </a:r>
            <a:r>
              <a:rPr lang="en-US" dirty="0" smtClean="0"/>
              <a:t> : Longitude </a:t>
            </a:r>
            <a:r>
              <a:rPr lang="en-US" dirty="0" smtClean="0"/>
              <a:t>range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Room </a:t>
            </a:r>
            <a:r>
              <a:rPr lang="en-US" b="1" dirty="0" smtClean="0"/>
              <a:t>Type</a:t>
            </a:r>
            <a:r>
              <a:rPr lang="en-US" dirty="0" smtClean="0"/>
              <a:t> : Type of listing or Type of </a:t>
            </a:r>
            <a:r>
              <a:rPr lang="en-US" dirty="0" smtClean="0"/>
              <a:t>room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Price</a:t>
            </a:r>
            <a:r>
              <a:rPr lang="en-US" dirty="0" smtClean="0"/>
              <a:t> : Price of listing per </a:t>
            </a:r>
            <a:r>
              <a:rPr lang="en-US" dirty="0" smtClean="0"/>
              <a:t>night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Minimum </a:t>
            </a:r>
            <a:r>
              <a:rPr lang="en-US" b="1" dirty="0" smtClean="0"/>
              <a:t>Nights</a:t>
            </a:r>
            <a:r>
              <a:rPr lang="en-US" dirty="0" smtClean="0"/>
              <a:t> : Minimum nights to be paid </a:t>
            </a:r>
            <a:r>
              <a:rPr lang="en-US" dirty="0" smtClean="0"/>
              <a:t>for listing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Number </a:t>
            </a:r>
            <a:r>
              <a:rPr lang="en-US" b="1" dirty="0" smtClean="0"/>
              <a:t>Of Reviews</a:t>
            </a:r>
            <a:r>
              <a:rPr lang="en-US" dirty="0" smtClean="0"/>
              <a:t> : Number of </a:t>
            </a:r>
            <a:r>
              <a:rPr lang="en-US" dirty="0" smtClean="0"/>
              <a:t>reviews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Last </a:t>
            </a:r>
            <a:r>
              <a:rPr lang="en-US" b="1" dirty="0" smtClean="0"/>
              <a:t>Review</a:t>
            </a:r>
            <a:r>
              <a:rPr lang="en-US" dirty="0" smtClean="0"/>
              <a:t> : </a:t>
            </a:r>
            <a:r>
              <a:rPr lang="en-US" dirty="0" smtClean="0"/>
              <a:t>Date of last review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Reviews </a:t>
            </a:r>
            <a:r>
              <a:rPr lang="en-US" b="1" dirty="0" smtClean="0"/>
              <a:t>Per Month</a:t>
            </a:r>
            <a:r>
              <a:rPr lang="en-US" dirty="0" smtClean="0"/>
              <a:t> : Number of checks per </a:t>
            </a:r>
            <a:r>
              <a:rPr lang="en-US" dirty="0" smtClean="0"/>
              <a:t>month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Calculated </a:t>
            </a:r>
            <a:r>
              <a:rPr lang="en-US" b="1" dirty="0" smtClean="0"/>
              <a:t>Host Listing Count</a:t>
            </a:r>
            <a:r>
              <a:rPr lang="en-US" dirty="0" smtClean="0"/>
              <a:t> : Total </a:t>
            </a:r>
            <a:r>
              <a:rPr lang="en-US" dirty="0" smtClean="0"/>
              <a:t>count of listings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Avalability</a:t>
            </a:r>
            <a:r>
              <a:rPr lang="en-US" b="1" dirty="0" smtClean="0"/>
              <a:t> </a:t>
            </a:r>
            <a:r>
              <a:rPr lang="en-US" b="1" dirty="0" smtClean="0"/>
              <a:t>365</a:t>
            </a:r>
            <a:r>
              <a:rPr lang="en-US" dirty="0" smtClean="0"/>
              <a:t> : </a:t>
            </a:r>
            <a:r>
              <a:rPr lang="en-US" dirty="0" err="1" smtClean="0"/>
              <a:t>Avalability</a:t>
            </a:r>
            <a:r>
              <a:rPr lang="en-US" dirty="0" smtClean="0"/>
              <a:t> over the year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Agenda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We try to answer following questions for </a:t>
            </a:r>
            <a:r>
              <a:rPr lang="en-US" sz="2000" dirty="0" err="1" smtClean="0"/>
              <a:t>A</a:t>
            </a:r>
            <a:r>
              <a:rPr lang="en-US" sz="2000" dirty="0" err="1" smtClean="0"/>
              <a:t>irbnb</a:t>
            </a:r>
            <a:r>
              <a:rPr lang="en-US" sz="2000" dirty="0" smtClean="0"/>
              <a:t>  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What is the average preferred price of </a:t>
            </a:r>
            <a:r>
              <a:rPr lang="en-US" sz="2000" dirty="0" err="1" smtClean="0"/>
              <a:t>neighbourhood</a:t>
            </a:r>
            <a:r>
              <a:rPr lang="en-US" sz="2000" dirty="0" smtClean="0"/>
              <a:t> group to the location ?</a:t>
            </a:r>
          </a:p>
          <a:p>
            <a:r>
              <a:rPr lang="en-US" sz="2000" dirty="0" smtClean="0"/>
              <a:t>What is the share of room types in each neighborhood group ?</a:t>
            </a:r>
          </a:p>
          <a:p>
            <a:r>
              <a:rPr lang="en-US" sz="2000" dirty="0" smtClean="0"/>
              <a:t>Where the customers pay </a:t>
            </a:r>
            <a:r>
              <a:rPr lang="en-US" sz="2000" dirty="0" err="1" smtClean="0"/>
              <a:t>heighest</a:t>
            </a:r>
            <a:r>
              <a:rPr lang="en-US" sz="2000" dirty="0" smtClean="0"/>
              <a:t> and lowest rent according to the location ?</a:t>
            </a:r>
          </a:p>
          <a:p>
            <a:r>
              <a:rPr lang="en-US" sz="2000" dirty="0" smtClean="0"/>
              <a:t>Most preferred room types by customers .</a:t>
            </a:r>
          </a:p>
          <a:p>
            <a:r>
              <a:rPr lang="en-US" sz="2000" dirty="0" smtClean="0"/>
              <a:t>Find the total count of each room type .</a:t>
            </a:r>
          </a:p>
          <a:p>
            <a:r>
              <a:rPr lang="en-US" sz="2000" dirty="0" smtClean="0"/>
              <a:t>Room types and their relation with </a:t>
            </a:r>
            <a:r>
              <a:rPr lang="en-US" sz="2000" dirty="0" err="1" smtClean="0"/>
              <a:t>avalability</a:t>
            </a:r>
            <a:r>
              <a:rPr lang="en-US" sz="2000" dirty="0" smtClean="0"/>
              <a:t> in different </a:t>
            </a:r>
            <a:r>
              <a:rPr lang="en-US" sz="2000" dirty="0" err="1" smtClean="0"/>
              <a:t>neighbouhood</a:t>
            </a:r>
            <a:r>
              <a:rPr lang="en-US" sz="2000" dirty="0" smtClean="0"/>
              <a:t> groups .</a:t>
            </a:r>
          </a:p>
          <a:p>
            <a:r>
              <a:rPr lang="en-US" sz="2000" dirty="0" smtClean="0"/>
              <a:t>Find top 10 hosts with most listings .</a:t>
            </a:r>
          </a:p>
          <a:p>
            <a:r>
              <a:rPr lang="en-US" sz="2000" dirty="0" smtClean="0"/>
              <a:t>Find top 10 hosts with most reviews 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Various </a:t>
            </a:r>
            <a:r>
              <a:rPr lang="en-US" sz="3200" dirty="0" err="1" smtClean="0">
                <a:solidFill>
                  <a:srgbClr val="FF0000"/>
                </a:solidFill>
              </a:rPr>
              <a:t>neighbourhood</a:t>
            </a:r>
            <a:r>
              <a:rPr lang="en-US" sz="3200" dirty="0" smtClean="0">
                <a:solidFill>
                  <a:srgbClr val="FF0000"/>
                </a:solidFill>
              </a:rPr>
              <a:t> group and its listings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55976" y="980728"/>
            <a:ext cx="4536504" cy="5328592"/>
          </a:xfrm>
        </p:spPr>
      </p:pic>
      <p:sp>
        <p:nvSpPr>
          <p:cNvPr id="5" name="TextBox 4"/>
          <p:cNvSpPr txBox="1"/>
          <p:nvPr/>
        </p:nvSpPr>
        <p:spPr>
          <a:xfrm>
            <a:off x="467544" y="1484784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Manhattan has the </a:t>
            </a:r>
            <a:r>
              <a:rPr lang="en-US" dirty="0" err="1" smtClean="0"/>
              <a:t>heighest</a:t>
            </a:r>
            <a:r>
              <a:rPr lang="en-US" dirty="0" smtClean="0"/>
              <a:t>    number of listings about 45%  (21548 listings ) followed by Brooklyn of 41% (19748 listings) 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Staten island stands the least number of listings  less than 1% (356 listings) 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What is the average price for each </a:t>
            </a:r>
            <a:r>
              <a:rPr lang="en-US" sz="2400" dirty="0" err="1" smtClean="0">
                <a:solidFill>
                  <a:srgbClr val="FF0000"/>
                </a:solidFill>
              </a:rPr>
              <a:t>neighbourhood</a:t>
            </a:r>
            <a:r>
              <a:rPr lang="en-US" sz="2400" dirty="0" smtClean="0">
                <a:solidFill>
                  <a:srgbClr val="FF0000"/>
                </a:solidFill>
              </a:rPr>
              <a:t> group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Im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7944" y="1700808"/>
            <a:ext cx="4941426" cy="3544107"/>
          </a:xfrm>
        </p:spPr>
      </p:pic>
      <p:sp>
        <p:nvSpPr>
          <p:cNvPr id="6" name="TextBox 5"/>
          <p:cNvSpPr txBox="1"/>
          <p:nvPr/>
        </p:nvSpPr>
        <p:spPr>
          <a:xfrm>
            <a:off x="611560" y="1628800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Manhattan has the costliest place to live in NYC , having average price more than 180 USD followed by Brooklyn with around 120 USD on an average for the listing 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Queens and Staten Island has nearly of same of 100 USD 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Bronx has the cheapest place to live in NYC, having average price  less than 90 USD for the listing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FF0000"/>
                </a:solidFill>
              </a:rPr>
              <a:t>What is the share of various room types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1629" y="1700807"/>
            <a:ext cx="4864827" cy="3600401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The entire home/apt (53% or 25339 ) room are highest in NYC followed by private room (46% or 21935 ) 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Shared rooms holds are only 2%  </a:t>
            </a:r>
            <a:r>
              <a:rPr lang="en-IN" dirty="0" err="1" smtClean="0"/>
              <a:t>i.e</a:t>
            </a:r>
            <a:r>
              <a:rPr lang="en-IN" dirty="0" smtClean="0"/>
              <a:t>   909 rooms in </a:t>
            </a:r>
            <a:r>
              <a:rPr lang="en-IN" dirty="0" err="1" smtClean="0"/>
              <a:t>Airbnb</a:t>
            </a:r>
            <a:r>
              <a:rPr lang="en-IN" dirty="0" smtClean="0"/>
              <a:t> NYC 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579296" cy="936104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FF0000"/>
                </a:solidFill>
              </a:rPr>
              <a:t>What is average cost of stay in different room type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Img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980728"/>
            <a:ext cx="8856984" cy="3888432"/>
          </a:xfrm>
        </p:spPr>
      </p:pic>
      <p:sp>
        <p:nvSpPr>
          <p:cNvPr id="5" name="TextBox 4"/>
          <p:cNvSpPr txBox="1"/>
          <p:nvPr/>
        </p:nvSpPr>
        <p:spPr>
          <a:xfrm>
            <a:off x="683568" y="515719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Entire home may averagely costs 150 USD 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Private room average cost is of around 70 USD 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Share rooms average cost in </a:t>
            </a:r>
            <a:r>
              <a:rPr lang="en-IN" dirty="0" err="1" smtClean="0"/>
              <a:t>manhattan</a:t>
            </a:r>
            <a:r>
              <a:rPr lang="en-IN" dirty="0" smtClean="0"/>
              <a:t> and </a:t>
            </a:r>
            <a:r>
              <a:rPr lang="en-IN" dirty="0" err="1" smtClean="0"/>
              <a:t>brooklyn</a:t>
            </a:r>
            <a:r>
              <a:rPr lang="en-IN" dirty="0" smtClean="0"/>
              <a:t> is 55 USD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973</Words>
  <Application>Microsoft Office PowerPoint</Application>
  <PresentationFormat>On-screen Show (4:3)</PresentationFormat>
  <Paragraphs>106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EDA Capstone Project</vt:lpstr>
      <vt:lpstr>What is Airbnb  ?</vt:lpstr>
      <vt:lpstr>Problem Statement</vt:lpstr>
      <vt:lpstr>Understanding of data</vt:lpstr>
      <vt:lpstr>Agenda</vt:lpstr>
      <vt:lpstr>Various neighbourhood group and its listings</vt:lpstr>
      <vt:lpstr>What is the average price for each neighbourhood group</vt:lpstr>
      <vt:lpstr>What is the share of various room types</vt:lpstr>
      <vt:lpstr>What is average cost of stay in different room type</vt:lpstr>
      <vt:lpstr> What room types are preferred in each neighbourhood group</vt:lpstr>
      <vt:lpstr>How much room types in neighbourhood group</vt:lpstr>
      <vt:lpstr>How much is availbility of rooms in neighbourhood group</vt:lpstr>
      <vt:lpstr>Top 10 hosts with listing count and reviews </vt:lpstr>
      <vt:lpstr>Total number of average minimum nights spend per room types</vt:lpstr>
      <vt:lpstr>Challenges Faced</vt:lpstr>
      <vt:lpstr>Points which can help Airbnb in their business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Capstone Project</dc:title>
  <dc:creator>MANIKARAN</dc:creator>
  <cp:lastModifiedBy>MANIKARAN</cp:lastModifiedBy>
  <cp:revision>58</cp:revision>
  <dcterms:created xsi:type="dcterms:W3CDTF">2023-02-07T06:40:26Z</dcterms:created>
  <dcterms:modified xsi:type="dcterms:W3CDTF">2023-02-08T16:03:00Z</dcterms:modified>
</cp:coreProperties>
</file>