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457200" y="1200151"/>
            <a:ext cx="8229600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100"/>
              </a:spcBef>
              <a:buNone/>
            </a:pPr>
            <a:r>
              <a:rPr spc="555" dirty="0">
                <a:solidFill>
                  <a:srgbClr val="FF0000"/>
                </a:solidFill>
              </a:rPr>
              <a:t>Capstone</a:t>
            </a:r>
            <a:r>
              <a:rPr spc="235" dirty="0">
                <a:solidFill>
                  <a:srgbClr val="FF0000"/>
                </a:solidFill>
              </a:rPr>
              <a:t> </a:t>
            </a:r>
            <a:r>
              <a:rPr spc="484" dirty="0">
                <a:solidFill>
                  <a:srgbClr val="FF0000"/>
                </a:solidFill>
              </a:rPr>
              <a:t>Project</a:t>
            </a:r>
            <a:r>
              <a:rPr spc="235" dirty="0">
                <a:solidFill>
                  <a:srgbClr val="FF0000"/>
                </a:solidFill>
              </a:rPr>
              <a:t> </a:t>
            </a:r>
            <a:r>
              <a:rPr spc="290" dirty="0">
                <a:solidFill>
                  <a:srgbClr val="FF0000"/>
                </a:solidFill>
              </a:rPr>
              <a:t>2</a:t>
            </a:r>
          </a:p>
          <a:p>
            <a:pPr marL="12700" algn="ctr">
              <a:lnSpc>
                <a:spcPct val="100000"/>
              </a:lnSpc>
              <a:spcBef>
                <a:spcPts val="25"/>
              </a:spcBef>
              <a:buNone/>
            </a:pPr>
            <a:r>
              <a:rPr sz="3600" spc="355" dirty="0">
                <a:solidFill>
                  <a:srgbClr val="134F5C"/>
                </a:solidFill>
              </a:rPr>
              <a:t>Retail</a:t>
            </a:r>
            <a:r>
              <a:rPr sz="3600" spc="215" dirty="0">
                <a:solidFill>
                  <a:srgbClr val="134F5C"/>
                </a:solidFill>
              </a:rPr>
              <a:t> </a:t>
            </a:r>
            <a:r>
              <a:rPr sz="3600" spc="425" dirty="0">
                <a:solidFill>
                  <a:srgbClr val="134F5C"/>
                </a:solidFill>
              </a:rPr>
              <a:t>Sales</a:t>
            </a:r>
            <a:r>
              <a:rPr sz="3600" spc="215" dirty="0">
                <a:solidFill>
                  <a:srgbClr val="134F5C"/>
                </a:solidFill>
              </a:rPr>
              <a:t> </a:t>
            </a:r>
            <a:r>
              <a:rPr sz="3600" spc="400" dirty="0">
                <a:solidFill>
                  <a:srgbClr val="134F5C"/>
                </a:solidFill>
              </a:rPr>
              <a:t>Prediction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285999" y="3433546"/>
            <a:ext cx="5334001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lang="en-IN" sz="1600" b="1" spc="170" dirty="0" smtClean="0">
                <a:solidFill>
                  <a:srgbClr val="134F5C"/>
                </a:solidFill>
                <a:latin typeface="Calibri"/>
                <a:cs typeface="Calibri"/>
              </a:rPr>
              <a:t>      </a:t>
            </a:r>
            <a:r>
              <a:rPr sz="1600" b="1" spc="170" dirty="0" smtClean="0">
                <a:solidFill>
                  <a:srgbClr val="134F5C"/>
                </a:solidFill>
                <a:latin typeface="Calibri"/>
                <a:cs typeface="Calibri"/>
              </a:rPr>
              <a:t>Individual</a:t>
            </a:r>
            <a:r>
              <a:rPr sz="1600" b="1" spc="100" dirty="0" smtClean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sz="1600" b="1" spc="145" dirty="0" smtClean="0">
                <a:solidFill>
                  <a:srgbClr val="134F5C"/>
                </a:solidFill>
                <a:latin typeface="Calibri"/>
                <a:cs typeface="Calibri"/>
              </a:rPr>
              <a:t>Project:</a:t>
            </a:r>
            <a:endParaRPr lang="en-IN" sz="1600" dirty="0">
              <a:latin typeface="Calibri"/>
              <a:cs typeface="Calibri"/>
            </a:endParaRPr>
          </a:p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sz="1600" b="1" spc="190" dirty="0" smtClean="0">
                <a:solidFill>
                  <a:srgbClr val="134F5C"/>
                </a:solidFill>
                <a:latin typeface="Calibri"/>
                <a:cs typeface="Calibri"/>
              </a:rPr>
              <a:t>Name</a:t>
            </a:r>
            <a:r>
              <a:rPr sz="1600" b="1" spc="190" dirty="0">
                <a:solidFill>
                  <a:srgbClr val="134F5C"/>
                </a:solidFill>
                <a:latin typeface="Calibri"/>
                <a:cs typeface="Calibri"/>
              </a:rPr>
              <a:t>:</a:t>
            </a:r>
            <a:r>
              <a:rPr sz="1600" b="1" spc="100" dirty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lang="en-IN" sz="1600" b="1" spc="100" dirty="0" err="1" smtClean="0">
                <a:solidFill>
                  <a:srgbClr val="134F5C"/>
                </a:solidFill>
                <a:latin typeface="Calibri"/>
                <a:cs typeface="Calibri"/>
              </a:rPr>
              <a:t>Manikaran</a:t>
            </a:r>
            <a:r>
              <a:rPr lang="en-IN" sz="1600" b="1" spc="100" dirty="0" smtClean="0">
                <a:solidFill>
                  <a:srgbClr val="134F5C"/>
                </a:solidFill>
                <a:latin typeface="Calibri"/>
                <a:cs typeface="Calibri"/>
              </a:rPr>
              <a:t> </a:t>
            </a:r>
            <a:r>
              <a:rPr lang="en-IN" sz="1600" b="1" spc="100" dirty="0" err="1" smtClean="0">
                <a:solidFill>
                  <a:srgbClr val="134F5C"/>
                </a:solidFill>
                <a:latin typeface="Calibri"/>
                <a:cs typeface="Calibri"/>
              </a:rPr>
              <a:t>Rayapuram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75" y="359400"/>
            <a:ext cx="2741424" cy="2604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0325" y="359400"/>
            <a:ext cx="2741424" cy="2664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5277" y="359398"/>
            <a:ext cx="2583199" cy="26042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0583" y="3030096"/>
            <a:ext cx="7593965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tabLst>
                <a:tab pos="340360" algn="l"/>
              </a:tabLst>
            </a:pPr>
            <a:r>
              <a:rPr sz="1300" spc="-50" dirty="0">
                <a:latin typeface="Arial"/>
                <a:cs typeface="Arial"/>
              </a:rPr>
              <a:t>●</a:t>
            </a:r>
            <a:r>
              <a:rPr sz="1300" dirty="0">
                <a:latin typeface="Arial"/>
                <a:cs typeface="Arial"/>
              </a:rPr>
              <a:t>	Upon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further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exploration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it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clearly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observed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that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highest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sales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belonged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store</a:t>
            </a:r>
            <a:r>
              <a:rPr sz="1300" spc="-20" dirty="0">
                <a:latin typeface="Arial"/>
                <a:cs typeface="Arial"/>
              </a:rPr>
              <a:t> type </a:t>
            </a:r>
            <a:r>
              <a:rPr sz="1300" dirty="0">
                <a:latin typeface="Arial"/>
                <a:cs typeface="Arial"/>
              </a:rPr>
              <a:t>‘a’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due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high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number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of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type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stores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our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dataset.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Store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type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and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similar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kind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of </a:t>
            </a:r>
            <a:r>
              <a:rPr sz="1300" dirty="0">
                <a:latin typeface="Arial"/>
                <a:cs typeface="Arial"/>
              </a:rPr>
              <a:t>sales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and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customer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share.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340360" marR="40640" indent="-328295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latin typeface="Arial"/>
                <a:cs typeface="Arial"/>
              </a:rPr>
              <a:t>●</a:t>
            </a:r>
            <a:r>
              <a:rPr sz="1300" dirty="0">
                <a:latin typeface="Arial"/>
                <a:cs typeface="Arial"/>
              </a:rPr>
              <a:t>	Based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above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findings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it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seems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that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are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quite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lot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of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opportunities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store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type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'b'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&amp;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'd' </a:t>
            </a:r>
            <a:r>
              <a:rPr sz="1300" dirty="0">
                <a:latin typeface="Arial"/>
                <a:cs typeface="Arial"/>
              </a:rPr>
              <a:t>as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number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of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customers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store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and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sales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customer,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respectively. Store </a:t>
            </a:r>
            <a:r>
              <a:rPr sz="1300" dirty="0">
                <a:latin typeface="Arial"/>
                <a:cs typeface="Arial"/>
              </a:rPr>
              <a:t>type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&amp;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quite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similar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terms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of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"per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customer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and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store"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sales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numbers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and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just </a:t>
            </a:r>
            <a:r>
              <a:rPr sz="1300" dirty="0">
                <a:latin typeface="Arial"/>
                <a:cs typeface="Arial"/>
              </a:rPr>
              <a:t>because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majority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of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stores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were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of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these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kinds,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best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overall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revenue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numbers. </a:t>
            </a:r>
            <a:r>
              <a:rPr sz="1300" dirty="0">
                <a:latin typeface="Arial"/>
                <a:cs typeface="Arial"/>
              </a:rPr>
              <a:t>On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other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hand,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store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type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were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very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few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number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and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even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better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average </a:t>
            </a:r>
            <a:r>
              <a:rPr sz="1300" dirty="0">
                <a:latin typeface="Arial"/>
                <a:cs typeface="Arial"/>
              </a:rPr>
              <a:t>sales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than</a:t>
            </a:r>
            <a:r>
              <a:rPr sz="1300" spc="-10" dirty="0">
                <a:latin typeface="Arial"/>
                <a:cs typeface="Arial"/>
              </a:rPr>
              <a:t> others.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87" y="76201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76201"/>
            <a:ext cx="381952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700" y="2591251"/>
            <a:ext cx="3914774" cy="2362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6876" y="2864104"/>
            <a:ext cx="4054475" cy="1874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75565" indent="-320675">
              <a:lnSpc>
                <a:spcPct val="100000"/>
              </a:lnSpc>
              <a:spcBef>
                <a:spcPts val="100"/>
              </a:spcBef>
              <a:tabLst>
                <a:tab pos="332740" algn="l"/>
              </a:tabLst>
            </a:pPr>
            <a:r>
              <a:rPr sz="1200" spc="-50" dirty="0">
                <a:latin typeface="Arial"/>
                <a:cs typeface="Arial"/>
              </a:rPr>
              <a:t>●</a:t>
            </a:r>
            <a:r>
              <a:rPr sz="1200" dirty="0">
                <a:latin typeface="Arial"/>
                <a:cs typeface="Arial"/>
              </a:rPr>
              <a:t>	It's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pretty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obvious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going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positive </a:t>
            </a:r>
            <a:r>
              <a:rPr sz="1200" dirty="0">
                <a:latin typeface="Arial"/>
                <a:cs typeface="Arial"/>
              </a:rPr>
              <a:t>correlation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between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customers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sales.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few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outliers.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tabLst>
                <a:tab pos="332740" algn="l"/>
              </a:tabLst>
            </a:pPr>
            <a:r>
              <a:rPr sz="1200" spc="-50" dirty="0">
                <a:latin typeface="Arial"/>
                <a:cs typeface="Arial"/>
              </a:rPr>
              <a:t>●</a:t>
            </a:r>
            <a:r>
              <a:rPr sz="1200" dirty="0">
                <a:latin typeface="Arial"/>
                <a:cs typeface="Arial"/>
              </a:rPr>
              <a:t>	Most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have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competition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distance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range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kms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sales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far </a:t>
            </a:r>
            <a:r>
              <a:rPr sz="1200" spc="-10" dirty="0">
                <a:latin typeface="Arial"/>
                <a:cs typeface="Arial"/>
              </a:rPr>
              <a:t>away.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332740" marR="175895" indent="-320675">
              <a:lnSpc>
                <a:spcPct val="100000"/>
              </a:lnSpc>
              <a:tabLst>
                <a:tab pos="332740" algn="l"/>
              </a:tabLst>
            </a:pPr>
            <a:r>
              <a:rPr sz="1200" spc="-50" dirty="0">
                <a:latin typeface="Arial"/>
                <a:cs typeface="Arial"/>
              </a:rPr>
              <a:t>●</a:t>
            </a:r>
            <a:r>
              <a:rPr sz="1200" dirty="0">
                <a:latin typeface="Arial"/>
                <a:cs typeface="Arial"/>
              </a:rPr>
              <a:t>	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drop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sales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indicates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sales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to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temporarily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closed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refurbishment.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2" y="672675"/>
            <a:ext cx="5589199" cy="3690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4093" y="1683363"/>
            <a:ext cx="226568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tabLst>
                <a:tab pos="347980" algn="l"/>
              </a:tabLst>
            </a:pPr>
            <a:r>
              <a:rPr sz="1400" spc="-50" dirty="0">
                <a:latin typeface="Arial"/>
                <a:cs typeface="Arial"/>
              </a:rPr>
              <a:t>●</a:t>
            </a:r>
            <a:r>
              <a:rPr sz="1400" dirty="0">
                <a:latin typeface="Arial"/>
                <a:cs typeface="Arial"/>
              </a:rPr>
              <a:t>	Sales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up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end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year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before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holidays.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Sales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2014 </a:t>
            </a:r>
            <a:r>
              <a:rPr sz="1400" dirty="0">
                <a:latin typeface="Arial"/>
                <a:cs typeface="Arial"/>
              </a:rPr>
              <a:t>went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down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couple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months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July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September,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indicating </a:t>
            </a:r>
            <a:r>
              <a:rPr sz="1400" dirty="0">
                <a:latin typeface="Arial"/>
                <a:cs typeface="Arial"/>
              </a:rPr>
              <a:t>stores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closed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due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refurbishment.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224" y="680240"/>
            <a:ext cx="52183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</a:rPr>
              <a:t>Outlier</a:t>
            </a:r>
            <a:r>
              <a:rPr sz="2800" spc="-40" dirty="0">
                <a:solidFill>
                  <a:srgbClr val="FF0000"/>
                </a:solidFill>
              </a:rPr>
              <a:t> </a:t>
            </a:r>
            <a:r>
              <a:rPr sz="2800" spc="-10" dirty="0">
                <a:solidFill>
                  <a:srgbClr val="FF0000"/>
                </a:solidFill>
              </a:rPr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89" y="1482720"/>
            <a:ext cx="3596640" cy="2421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79375" indent="-328295">
              <a:lnSpc>
                <a:spcPct val="100000"/>
              </a:lnSpc>
              <a:spcBef>
                <a:spcPts val="100"/>
              </a:spcBef>
              <a:tabLst>
                <a:tab pos="340360" algn="l"/>
              </a:tabLst>
            </a:pPr>
            <a:r>
              <a:rPr sz="1300" spc="-50" dirty="0">
                <a:latin typeface="Arial"/>
                <a:cs typeface="Arial"/>
              </a:rPr>
              <a:t>●</a:t>
            </a:r>
            <a:r>
              <a:rPr sz="1300" dirty="0">
                <a:latin typeface="Arial"/>
                <a:cs typeface="Arial"/>
              </a:rPr>
              <a:t>	In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statistics,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outlier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point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that </a:t>
            </a:r>
            <a:r>
              <a:rPr sz="1300" dirty="0">
                <a:latin typeface="Arial"/>
                <a:cs typeface="Arial"/>
              </a:rPr>
              <a:t>differs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significantly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from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other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observations. </a:t>
            </a:r>
            <a:r>
              <a:rPr sz="1300" dirty="0">
                <a:latin typeface="Arial"/>
                <a:cs typeface="Arial"/>
              </a:rPr>
              <a:t>Outliers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occur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chance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any </a:t>
            </a:r>
            <a:r>
              <a:rPr sz="1300" dirty="0">
                <a:latin typeface="Arial"/>
                <a:cs typeface="Arial"/>
              </a:rPr>
              <a:t>distribution,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but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they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often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indicate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either </a:t>
            </a:r>
            <a:r>
              <a:rPr sz="1300" dirty="0">
                <a:latin typeface="Arial"/>
                <a:cs typeface="Arial"/>
              </a:rPr>
              <a:t>measurement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error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that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population </a:t>
            </a:r>
            <a:r>
              <a:rPr sz="1300" dirty="0">
                <a:latin typeface="Arial"/>
                <a:cs typeface="Arial"/>
              </a:rPr>
              <a:t>has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heavy-</a:t>
            </a:r>
            <a:r>
              <a:rPr sz="1300" dirty="0">
                <a:latin typeface="Arial"/>
                <a:cs typeface="Arial"/>
              </a:rPr>
              <a:t>tailed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distribution.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340360" marR="5080" indent="-328295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latin typeface="Arial"/>
                <a:cs typeface="Arial"/>
              </a:rPr>
              <a:t>●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10" dirty="0">
                <a:latin typeface="Arial"/>
                <a:cs typeface="Arial"/>
              </a:rPr>
              <a:t>Z-</a:t>
            </a:r>
            <a:r>
              <a:rPr sz="1300" dirty="0">
                <a:latin typeface="Arial"/>
                <a:cs typeface="Arial"/>
              </a:rPr>
              <a:t>score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statistical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measure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that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tells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you </a:t>
            </a:r>
            <a:r>
              <a:rPr sz="1300" dirty="0">
                <a:latin typeface="Arial"/>
                <a:cs typeface="Arial"/>
              </a:rPr>
              <a:t>how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far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point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from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rest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of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the </a:t>
            </a:r>
            <a:r>
              <a:rPr sz="1300" dirty="0">
                <a:latin typeface="Arial"/>
                <a:cs typeface="Arial"/>
              </a:rPr>
              <a:t>dataset.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more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technical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term,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Z-score </a:t>
            </a:r>
            <a:r>
              <a:rPr sz="1300" dirty="0">
                <a:latin typeface="Arial"/>
                <a:cs typeface="Arial"/>
              </a:rPr>
              <a:t>tells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how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many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standard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deviations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away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given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observation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from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mean.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100" y="1312851"/>
            <a:ext cx="4473874" cy="27299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2" y="161801"/>
            <a:ext cx="8012825" cy="4656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1576" y="787618"/>
            <a:ext cx="3905885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3340" indent="-320675">
              <a:lnSpc>
                <a:spcPct val="100000"/>
              </a:lnSpc>
              <a:spcBef>
                <a:spcPts val="100"/>
              </a:spcBef>
              <a:tabLst>
                <a:tab pos="332740" algn="l"/>
              </a:tabLst>
            </a:pPr>
            <a:r>
              <a:rPr sz="1200" spc="-50" dirty="0">
                <a:latin typeface="Arial"/>
                <a:cs typeface="Arial"/>
              </a:rPr>
              <a:t>●</a:t>
            </a:r>
            <a:r>
              <a:rPr sz="1200" dirty="0">
                <a:latin typeface="Arial"/>
                <a:cs typeface="Arial"/>
              </a:rPr>
              <a:t>	It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well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established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outliers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are </a:t>
            </a:r>
            <a:r>
              <a:rPr sz="1200" dirty="0">
                <a:latin typeface="Arial"/>
                <a:cs typeface="Arial"/>
              </a:rPr>
              <a:t>showing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behaviour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promotion</a:t>
            </a:r>
            <a:endParaRPr sz="1200">
              <a:latin typeface="Arial"/>
              <a:cs typeface="Arial"/>
            </a:endParaRPr>
          </a:p>
          <a:p>
            <a:pPr marL="332740" marR="10477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B.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would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treat </a:t>
            </a:r>
            <a:r>
              <a:rPr sz="1200" dirty="0">
                <a:latin typeface="Arial"/>
                <a:cs typeface="Arial"/>
              </a:rPr>
              <a:t>them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because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reasons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behind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behaviour </a:t>
            </a:r>
            <a:r>
              <a:rPr sz="1200" dirty="0">
                <a:latin typeface="Arial"/>
                <a:cs typeface="Arial"/>
              </a:rPr>
              <a:t>seems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fair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business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of </a:t>
            </a:r>
            <a:r>
              <a:rPr sz="1200" spc="-10" dirty="0">
                <a:latin typeface="Arial"/>
                <a:cs typeface="Arial"/>
              </a:rPr>
              <a:t>view.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tabLst>
                <a:tab pos="332740" algn="l"/>
              </a:tabLst>
            </a:pPr>
            <a:r>
              <a:rPr sz="1200" spc="-50" dirty="0">
                <a:latin typeface="Arial"/>
                <a:cs typeface="Arial"/>
              </a:rPr>
              <a:t>●</a:t>
            </a:r>
            <a:r>
              <a:rPr sz="1200" dirty="0">
                <a:latin typeface="Arial"/>
                <a:cs typeface="Arial"/>
              </a:rPr>
              <a:t>	If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outliers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valid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occurrence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would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wise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treat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deleting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manipulating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them </a:t>
            </a:r>
            <a:r>
              <a:rPr sz="1200" dirty="0">
                <a:latin typeface="Arial"/>
                <a:cs typeface="Arial"/>
              </a:rPr>
              <a:t>especially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when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have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established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ups</a:t>
            </a:r>
            <a:r>
              <a:rPr sz="1200" spc="-25" dirty="0">
                <a:latin typeface="Arial"/>
                <a:cs typeface="Arial"/>
              </a:rPr>
              <a:t> and </a:t>
            </a:r>
            <a:r>
              <a:rPr sz="1200" dirty="0">
                <a:latin typeface="Arial"/>
                <a:cs typeface="Arial"/>
              </a:rPr>
              <a:t>downs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target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variable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relation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other </a:t>
            </a:r>
            <a:r>
              <a:rPr sz="1200" dirty="0">
                <a:latin typeface="Arial"/>
                <a:cs typeface="Arial"/>
              </a:rPr>
              <a:t>features.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well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established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there</a:t>
            </a:r>
            <a:r>
              <a:rPr sz="1200" spc="-25" dirty="0">
                <a:latin typeface="Arial"/>
                <a:cs typeface="Arial"/>
              </a:rPr>
              <a:t> is </a:t>
            </a:r>
            <a:r>
              <a:rPr sz="1200" dirty="0">
                <a:latin typeface="Arial"/>
                <a:cs typeface="Arial"/>
              </a:rPr>
              <a:t>seasonality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involved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linear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relationship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possible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fit.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kinds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datasets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tree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based </a:t>
            </a:r>
            <a:r>
              <a:rPr sz="1200" dirty="0">
                <a:latin typeface="Arial"/>
                <a:cs typeface="Arial"/>
              </a:rPr>
              <a:t>machine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learning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which</a:t>
            </a:r>
            <a:r>
              <a:rPr sz="1200" spc="-25" dirty="0">
                <a:latin typeface="Arial"/>
                <a:cs typeface="Arial"/>
              </a:rPr>
              <a:t> are </a:t>
            </a:r>
            <a:r>
              <a:rPr sz="1200" dirty="0">
                <a:latin typeface="Arial"/>
                <a:cs typeface="Arial"/>
              </a:rPr>
              <a:t>robust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outlier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effect.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332740" marR="78105" indent="-320675">
              <a:lnSpc>
                <a:spcPct val="100000"/>
              </a:lnSpc>
              <a:tabLst>
                <a:tab pos="332740" algn="l"/>
              </a:tabLst>
            </a:pPr>
            <a:r>
              <a:rPr sz="1200" spc="-50" dirty="0">
                <a:latin typeface="Arial"/>
                <a:cs typeface="Arial"/>
              </a:rPr>
              <a:t>●</a:t>
            </a:r>
            <a:r>
              <a:rPr sz="1200" dirty="0">
                <a:latin typeface="Arial"/>
                <a:cs typeface="Arial"/>
              </a:rPr>
              <a:t>	Being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open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24*7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along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kinds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assortments </a:t>
            </a:r>
            <a:r>
              <a:rPr sz="1200" dirty="0">
                <a:latin typeface="Arial"/>
                <a:cs typeface="Arial"/>
              </a:rPr>
              <a:t>available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probably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reason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higher </a:t>
            </a:r>
            <a:r>
              <a:rPr sz="1200" dirty="0">
                <a:latin typeface="Arial"/>
                <a:cs typeface="Arial"/>
              </a:rPr>
              <a:t>average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sales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type.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9" y="1092437"/>
            <a:ext cx="4794324" cy="29586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51" y="14094"/>
            <a:ext cx="4304665" cy="116313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pc="-10" dirty="0">
                <a:solidFill>
                  <a:srgbClr val="FF0000"/>
                </a:solidFill>
              </a:rPr>
              <a:t>Modeling: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750" dirty="0">
                <a:solidFill>
                  <a:srgbClr val="212121"/>
                </a:solidFill>
              </a:rPr>
              <a:t>Factors</a:t>
            </a:r>
            <a:r>
              <a:rPr sz="1750" spc="-40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affecting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in</a:t>
            </a:r>
            <a:r>
              <a:rPr sz="1750" spc="-30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choosing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the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spc="-10" dirty="0">
                <a:solidFill>
                  <a:srgbClr val="212121"/>
                </a:solidFill>
              </a:rPr>
              <a:t>model:</a:t>
            </a:r>
            <a:endParaRPr sz="1750" dirty="0"/>
          </a:p>
        </p:txBody>
      </p:sp>
      <p:sp>
        <p:nvSpPr>
          <p:cNvPr id="3" name="object 3"/>
          <p:cNvSpPr txBox="1"/>
          <p:nvPr/>
        </p:nvSpPr>
        <p:spPr>
          <a:xfrm>
            <a:off x="489749" y="1378923"/>
            <a:ext cx="7658100" cy="2836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35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Determining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which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algorithm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use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depends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many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factors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like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problem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statement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kind</a:t>
            </a:r>
            <a:r>
              <a:rPr sz="14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output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you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want,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size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data,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available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computational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time,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number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features,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observations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data,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name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few.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used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this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has: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469900" marR="147955" indent="-336550">
              <a:lnSpc>
                <a:spcPct val="100000"/>
              </a:lnSpc>
              <a:tabLst>
                <a:tab pos="469265" algn="l"/>
              </a:tabLst>
            </a:pPr>
            <a:r>
              <a:rPr sz="14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	A</a:t>
            </a:r>
            <a:r>
              <a:rPr sz="1400" spc="-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multivariate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time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series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relation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hence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linear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relationship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cannot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be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assumed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this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analysis.</a:t>
            </a:r>
            <a:r>
              <a:rPr sz="14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This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kind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patterns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such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peak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days,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festive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seasons</a:t>
            </a:r>
            <a:r>
              <a:rPr sz="14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etc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which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most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likely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considered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outliers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simple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linear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regression.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469900" marR="5080" indent="-336550">
              <a:lnSpc>
                <a:spcPct val="100000"/>
              </a:lnSpc>
              <a:tabLst>
                <a:tab pos="469265" algn="l"/>
              </a:tabLst>
            </a:pPr>
            <a:r>
              <a:rPr sz="14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	Having</a:t>
            </a:r>
            <a:r>
              <a:rPr sz="14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X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columns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30%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continuous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70%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categorical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features.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Business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prefers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4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interpretable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nature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decision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based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algorithms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work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better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categorical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7" y="479251"/>
            <a:ext cx="3222625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FF0000"/>
                </a:solidFill>
              </a:rPr>
              <a:t>Baseline</a:t>
            </a:r>
            <a:r>
              <a:rPr sz="1750" spc="-30" dirty="0">
                <a:solidFill>
                  <a:srgbClr val="FF0000"/>
                </a:solidFill>
              </a:rPr>
              <a:t> </a:t>
            </a:r>
            <a:r>
              <a:rPr sz="1750" dirty="0">
                <a:solidFill>
                  <a:srgbClr val="FF0000"/>
                </a:solidFill>
              </a:rPr>
              <a:t>Model:</a:t>
            </a:r>
            <a:r>
              <a:rPr sz="1750" spc="-30" dirty="0">
                <a:solidFill>
                  <a:srgbClr val="FF0000"/>
                </a:solidFill>
              </a:rPr>
              <a:t> </a:t>
            </a:r>
            <a:r>
              <a:rPr sz="1750" dirty="0">
                <a:solidFill>
                  <a:srgbClr val="FF0000"/>
                </a:solidFill>
              </a:rPr>
              <a:t>Decision</a:t>
            </a:r>
            <a:r>
              <a:rPr sz="1750" spc="-25" dirty="0">
                <a:solidFill>
                  <a:srgbClr val="FF0000"/>
                </a:solidFill>
              </a:rPr>
              <a:t> </a:t>
            </a:r>
            <a:r>
              <a:rPr sz="1750" spc="-20" dirty="0">
                <a:solidFill>
                  <a:srgbClr val="FF0000"/>
                </a:solidFill>
              </a:rPr>
              <a:t>Tree</a:t>
            </a:r>
            <a:endParaRPr sz="1750" dirty="0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502" y="855600"/>
            <a:ext cx="5166455" cy="3432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5155" y="930685"/>
            <a:ext cx="2548890" cy="341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3055">
              <a:lnSpc>
                <a:spcPct val="100000"/>
              </a:lnSpc>
              <a:spcBef>
                <a:spcPts val="100"/>
              </a:spcBef>
              <a:tabLst>
                <a:tab pos="325120" algn="l"/>
              </a:tabLst>
            </a:pPr>
            <a:r>
              <a:rPr sz="1100" spc="-50" dirty="0">
                <a:latin typeface="Arial"/>
                <a:cs typeface="Arial"/>
              </a:rPr>
              <a:t>●</a:t>
            </a:r>
            <a:r>
              <a:rPr sz="1100" dirty="0">
                <a:latin typeface="Arial"/>
                <a:cs typeface="Arial"/>
              </a:rPr>
              <a:t>	A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baseline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simple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provides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reasonable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results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task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require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much </a:t>
            </a:r>
            <a:r>
              <a:rPr sz="1100" dirty="0">
                <a:latin typeface="Arial"/>
                <a:cs typeface="Arial"/>
              </a:rPr>
              <a:t>expertise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build.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well </a:t>
            </a:r>
            <a:r>
              <a:rPr sz="1100" dirty="0">
                <a:latin typeface="Arial"/>
                <a:cs typeface="Arial"/>
              </a:rPr>
              <a:t>established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seasonality </a:t>
            </a:r>
            <a:r>
              <a:rPr sz="1100" dirty="0">
                <a:latin typeface="Arial"/>
                <a:cs typeface="Arial"/>
              </a:rPr>
              <a:t>involved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linear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relationship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possible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fit.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kinds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datasets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based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machine </a:t>
            </a:r>
            <a:r>
              <a:rPr sz="1100" dirty="0">
                <a:latin typeface="Arial"/>
                <a:cs typeface="Arial"/>
              </a:rPr>
              <a:t>learning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algorithms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robust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outlier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effect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which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handle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non-</a:t>
            </a:r>
            <a:r>
              <a:rPr sz="1100" dirty="0">
                <a:latin typeface="Arial"/>
                <a:cs typeface="Arial"/>
              </a:rPr>
              <a:t>linear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sets </a:t>
            </a:r>
            <a:r>
              <a:rPr sz="1100" spc="-10" dirty="0">
                <a:latin typeface="Arial"/>
                <a:cs typeface="Arial"/>
              </a:rPr>
              <a:t>effectively.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325120" marR="88900" indent="-313055">
              <a:lnSpc>
                <a:spcPct val="100000"/>
              </a:lnSpc>
              <a:tabLst>
                <a:tab pos="325120" algn="l"/>
              </a:tabLst>
            </a:pPr>
            <a:r>
              <a:rPr sz="1100" spc="-50" dirty="0">
                <a:latin typeface="Arial"/>
                <a:cs typeface="Arial"/>
              </a:rPr>
              <a:t>●</a:t>
            </a:r>
            <a:r>
              <a:rPr sz="1100" dirty="0">
                <a:latin typeface="Arial"/>
                <a:cs typeface="Arial"/>
              </a:rPr>
              <a:t>	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results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simple </a:t>
            </a:r>
            <a:r>
              <a:rPr sz="1100" dirty="0">
                <a:latin typeface="Arial"/>
                <a:cs typeface="Arial"/>
              </a:rPr>
              <a:t>decision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performing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pretty </a:t>
            </a:r>
            <a:r>
              <a:rPr sz="1100" dirty="0">
                <a:latin typeface="Arial"/>
                <a:cs typeface="Arial"/>
              </a:rPr>
              <a:t>well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validation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completely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overfitted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train</a:t>
            </a:r>
            <a:r>
              <a:rPr sz="1100" spc="-20" dirty="0">
                <a:latin typeface="Arial"/>
                <a:cs typeface="Arial"/>
              </a:rPr>
              <a:t> set. </a:t>
            </a:r>
            <a:r>
              <a:rPr sz="1100" dirty="0">
                <a:latin typeface="Arial"/>
                <a:cs typeface="Arial"/>
              </a:rPr>
              <a:t>It's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better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have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much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more </a:t>
            </a:r>
            <a:r>
              <a:rPr sz="1100" dirty="0">
                <a:latin typeface="Arial"/>
                <a:cs typeface="Arial"/>
              </a:rPr>
              <a:t>generalized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points.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2" y="4287901"/>
            <a:ext cx="8682549" cy="7031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7" y="479251"/>
            <a:ext cx="1654175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FF0000"/>
                </a:solidFill>
              </a:rPr>
              <a:t>Random</a:t>
            </a:r>
            <a:r>
              <a:rPr sz="1750" spc="-30" dirty="0">
                <a:solidFill>
                  <a:srgbClr val="FF0000"/>
                </a:solidFill>
              </a:rPr>
              <a:t> </a:t>
            </a:r>
            <a:r>
              <a:rPr sz="1750" spc="-10" dirty="0">
                <a:solidFill>
                  <a:srgbClr val="FF0000"/>
                </a:solidFill>
              </a:rPr>
              <a:t>Forest</a:t>
            </a:r>
            <a:endParaRPr sz="175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155" y="930687"/>
            <a:ext cx="2526030" cy="32547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11430" indent="-313055">
              <a:lnSpc>
                <a:spcPct val="100000"/>
              </a:lnSpc>
              <a:spcBef>
                <a:spcPts val="100"/>
              </a:spcBef>
              <a:tabLst>
                <a:tab pos="325120" algn="l"/>
              </a:tabLst>
            </a:pPr>
            <a:r>
              <a:rPr sz="1100" spc="-50" dirty="0">
                <a:latin typeface="Arial"/>
                <a:cs typeface="Arial"/>
              </a:rPr>
              <a:t>●</a:t>
            </a:r>
            <a:r>
              <a:rPr sz="1100" dirty="0">
                <a:latin typeface="Arial"/>
                <a:cs typeface="Arial"/>
              </a:rPr>
              <a:t>	Random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forests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ensemble </a:t>
            </a:r>
            <a:r>
              <a:rPr sz="1100" dirty="0">
                <a:latin typeface="Arial"/>
                <a:cs typeface="Arial"/>
              </a:rPr>
              <a:t>learning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classification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regression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operates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constructing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multitude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decision </a:t>
            </a:r>
            <a:r>
              <a:rPr sz="1100" dirty="0">
                <a:latin typeface="Arial"/>
                <a:cs typeface="Arial"/>
              </a:rPr>
              <a:t>trees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training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time.</a:t>
            </a:r>
            <a:r>
              <a:rPr sz="1100" spc="-25" dirty="0">
                <a:latin typeface="Arial"/>
                <a:cs typeface="Arial"/>
              </a:rPr>
              <a:t> For </a:t>
            </a:r>
            <a:r>
              <a:rPr sz="1100" dirty="0">
                <a:latin typeface="Arial"/>
                <a:cs typeface="Arial"/>
              </a:rPr>
              <a:t>regression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tasks,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random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forest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average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given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most</a:t>
            </a:r>
            <a:r>
              <a:rPr sz="1100" spc="-10" dirty="0">
                <a:latin typeface="Arial"/>
                <a:cs typeface="Arial"/>
              </a:rPr>
              <a:t> trees.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325120" marR="21590" indent="-313055">
              <a:lnSpc>
                <a:spcPct val="100000"/>
              </a:lnSpc>
              <a:tabLst>
                <a:tab pos="325120" algn="l"/>
              </a:tabLst>
            </a:pPr>
            <a:r>
              <a:rPr sz="1100" spc="-50" dirty="0">
                <a:latin typeface="Arial"/>
                <a:cs typeface="Arial"/>
              </a:rPr>
              <a:t>●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55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prevent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overfitting,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built </a:t>
            </a:r>
            <a:r>
              <a:rPr sz="1100" dirty="0">
                <a:latin typeface="Arial"/>
                <a:cs typeface="Arial"/>
              </a:rPr>
              <a:t>random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forest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model.</a:t>
            </a:r>
            <a:r>
              <a:rPr sz="1100" spc="-10" dirty="0">
                <a:latin typeface="Arial"/>
                <a:cs typeface="Arial"/>
              </a:rPr>
              <a:t> Random </a:t>
            </a:r>
            <a:r>
              <a:rPr sz="1100" dirty="0">
                <a:latin typeface="Arial"/>
                <a:cs typeface="Arial"/>
              </a:rPr>
              <a:t>forest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builds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multiple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decision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trees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merges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together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accurate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stable prediction.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325120" marR="5080" indent="-313055">
              <a:lnSpc>
                <a:spcPct val="100000"/>
              </a:lnSpc>
              <a:tabLst>
                <a:tab pos="325120" algn="l"/>
              </a:tabLst>
            </a:pPr>
            <a:r>
              <a:rPr sz="1100" spc="-50" dirty="0">
                <a:latin typeface="Arial"/>
                <a:cs typeface="Arial"/>
              </a:rPr>
              <a:t>●</a:t>
            </a:r>
            <a:r>
              <a:rPr sz="1100" dirty="0">
                <a:latin typeface="Arial"/>
                <a:cs typeface="Arial"/>
              </a:rPr>
              <a:t>	Random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Forest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Regressor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results </a:t>
            </a:r>
            <a:r>
              <a:rPr sz="1100" dirty="0">
                <a:latin typeface="Arial"/>
                <a:cs typeface="Arial"/>
              </a:rPr>
              <a:t>were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much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better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baseline </a:t>
            </a:r>
            <a:r>
              <a:rPr sz="1100" dirty="0">
                <a:latin typeface="Arial"/>
                <a:cs typeface="Arial"/>
              </a:rPr>
              <a:t>model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R^2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0.955673.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727" y="863247"/>
            <a:ext cx="4839075" cy="3214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827" y="4346052"/>
            <a:ext cx="8027625" cy="6075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9251"/>
            <a:ext cx="4202430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FF0000"/>
                </a:solidFill>
              </a:rPr>
              <a:t>Random</a:t>
            </a:r>
            <a:r>
              <a:rPr sz="1750" spc="-55" dirty="0">
                <a:solidFill>
                  <a:srgbClr val="FF0000"/>
                </a:solidFill>
              </a:rPr>
              <a:t> </a:t>
            </a:r>
            <a:r>
              <a:rPr sz="1750" dirty="0">
                <a:solidFill>
                  <a:srgbClr val="FF0000"/>
                </a:solidFill>
              </a:rPr>
              <a:t>Forest</a:t>
            </a:r>
            <a:r>
              <a:rPr sz="1750" spc="-45" dirty="0">
                <a:solidFill>
                  <a:srgbClr val="FF0000"/>
                </a:solidFill>
              </a:rPr>
              <a:t> </a:t>
            </a:r>
            <a:r>
              <a:rPr sz="1750" dirty="0">
                <a:solidFill>
                  <a:srgbClr val="FF0000"/>
                </a:solidFill>
              </a:rPr>
              <a:t>Hyperparameter</a:t>
            </a:r>
            <a:r>
              <a:rPr sz="1750" spc="-40" dirty="0">
                <a:solidFill>
                  <a:srgbClr val="FF0000"/>
                </a:solidFill>
              </a:rPr>
              <a:t> </a:t>
            </a:r>
            <a:r>
              <a:rPr sz="1750" spc="-10" dirty="0">
                <a:solidFill>
                  <a:srgbClr val="FF0000"/>
                </a:solidFill>
              </a:rPr>
              <a:t>Tuning</a:t>
            </a:r>
            <a:endParaRPr sz="175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156" y="1333024"/>
            <a:ext cx="2534285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36195" indent="-313055">
              <a:lnSpc>
                <a:spcPct val="100000"/>
              </a:lnSpc>
              <a:spcBef>
                <a:spcPts val="100"/>
              </a:spcBef>
              <a:tabLst>
                <a:tab pos="325120" algn="l"/>
              </a:tabLst>
            </a:pPr>
            <a:r>
              <a:rPr sz="1100" spc="-50" dirty="0">
                <a:latin typeface="Arial"/>
                <a:cs typeface="Arial"/>
              </a:rPr>
              <a:t>●</a:t>
            </a:r>
            <a:r>
              <a:rPr sz="1100" dirty="0">
                <a:latin typeface="Arial"/>
                <a:cs typeface="Arial"/>
              </a:rPr>
              <a:t>	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maximum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R^2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seen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tuned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Random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Forest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model</a:t>
            </a:r>
            <a:r>
              <a:rPr sz="1100" spc="-20" dirty="0">
                <a:latin typeface="Arial"/>
                <a:cs typeface="Arial"/>
              </a:rPr>
              <a:t> with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value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0.955878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which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was</a:t>
            </a:r>
            <a:r>
              <a:rPr sz="1100" spc="-20" dirty="0">
                <a:latin typeface="Arial"/>
                <a:cs typeface="Arial"/>
              </a:rPr>
              <a:t> only </a:t>
            </a:r>
            <a:r>
              <a:rPr sz="1100" dirty="0">
                <a:latin typeface="Arial"/>
                <a:cs typeface="Arial"/>
              </a:rPr>
              <a:t>0.021%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improved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simple </a:t>
            </a:r>
            <a:r>
              <a:rPr sz="1100" dirty="0">
                <a:latin typeface="Arial"/>
                <a:cs typeface="Arial"/>
              </a:rPr>
              <a:t>random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forest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model.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325120" marR="5080" indent="-313055">
              <a:lnSpc>
                <a:spcPct val="100000"/>
              </a:lnSpc>
              <a:tabLst>
                <a:tab pos="325120" algn="l"/>
              </a:tabLst>
            </a:pPr>
            <a:r>
              <a:rPr sz="1100" spc="-50" dirty="0">
                <a:latin typeface="Arial"/>
                <a:cs typeface="Arial"/>
              </a:rPr>
              <a:t>●</a:t>
            </a:r>
            <a:r>
              <a:rPr sz="1100" dirty="0">
                <a:latin typeface="Arial"/>
                <a:cs typeface="Arial"/>
              </a:rPr>
              <a:t>	This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indicates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trends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patterns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could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captured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models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without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overfitting </a:t>
            </a:r>
            <a:r>
              <a:rPr sz="1100" dirty="0">
                <a:latin typeface="Arial"/>
                <a:cs typeface="Arial"/>
              </a:rPr>
              <a:t>were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done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maximum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level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performance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achievable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model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was</a:t>
            </a:r>
            <a:r>
              <a:rPr sz="1100" spc="-10" dirty="0">
                <a:latin typeface="Arial"/>
                <a:cs typeface="Arial"/>
              </a:rPr>
              <a:t> achieved.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9825" y="4346053"/>
            <a:ext cx="8027670" cy="607695"/>
            <a:chOff x="389825" y="4346052"/>
            <a:chExt cx="8027670" cy="607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825" y="4346052"/>
              <a:ext cx="8027625" cy="3037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00" y="4649850"/>
              <a:ext cx="7697669" cy="3037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8250" y="924648"/>
            <a:ext cx="4958574" cy="3294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7" y="219762"/>
            <a:ext cx="164020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65" dirty="0">
                <a:solidFill>
                  <a:srgbClr val="CC0000"/>
                </a:solidFill>
                <a:latin typeface="Calibri"/>
                <a:cs typeface="Calibri"/>
              </a:rPr>
              <a:t>Content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301" y="747581"/>
            <a:ext cx="4859655" cy="37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sz="1800" b="1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Problem</a:t>
            </a:r>
            <a:r>
              <a:rPr sz="16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Statement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1600" b="1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	Retail</a:t>
            </a:r>
            <a:r>
              <a:rPr sz="16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Sales</a:t>
            </a:r>
            <a:r>
              <a:rPr sz="16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Prediction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1600" b="1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	Data</a:t>
            </a:r>
            <a:r>
              <a:rPr sz="16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Summary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1600" b="1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	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Approach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1600" b="1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	Exploratory</a:t>
            </a:r>
            <a:r>
              <a:rPr sz="1600" b="1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1600" b="1" spc="-1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Analysis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1600" b="1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	Outlier</a:t>
            </a:r>
            <a:r>
              <a:rPr sz="16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Detection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1800" b="1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Modeling:</a:t>
            </a:r>
            <a:endParaRPr sz="1800" dirty="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Baseline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Decision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Tree</a:t>
            </a:r>
            <a:endParaRPr sz="1800" dirty="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Random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Forest</a:t>
            </a:r>
            <a:endParaRPr sz="1800" dirty="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Random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forest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Hypertuning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Parameters</a:t>
            </a:r>
            <a:endParaRPr sz="1800" dirty="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Feature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Importance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1800" b="1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	Model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Performance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Evaluation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1800" b="1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	Store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wise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Sales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Predictions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1800" b="1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	Conclusion</a:t>
            </a:r>
            <a:r>
              <a:rPr sz="18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Recommendations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501" y="818001"/>
            <a:ext cx="7460999" cy="4028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3877" y="354810"/>
            <a:ext cx="3772535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0000"/>
                </a:solidFill>
                <a:latin typeface="Arial"/>
                <a:cs typeface="Arial"/>
              </a:rPr>
              <a:t>Random</a:t>
            </a:r>
            <a:r>
              <a:rPr sz="17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FF0000"/>
                </a:solidFill>
                <a:latin typeface="Arial"/>
                <a:cs typeface="Arial"/>
              </a:rPr>
              <a:t>Forest</a:t>
            </a:r>
            <a:r>
              <a:rPr sz="175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FF0000"/>
                </a:solidFill>
                <a:latin typeface="Arial"/>
                <a:cs typeface="Arial"/>
              </a:rPr>
              <a:t>Feature</a:t>
            </a:r>
            <a:r>
              <a:rPr sz="175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Importance</a:t>
            </a:r>
            <a:endParaRPr sz="175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7" y="284595"/>
            <a:ext cx="82645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</a:rPr>
              <a:t>Model</a:t>
            </a:r>
            <a:r>
              <a:rPr sz="2400" spc="-30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Performance</a:t>
            </a:r>
            <a:r>
              <a:rPr sz="2400" spc="-25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and</a:t>
            </a:r>
            <a:r>
              <a:rPr sz="2400" spc="-25" dirty="0">
                <a:solidFill>
                  <a:srgbClr val="FF0000"/>
                </a:solidFill>
              </a:rPr>
              <a:t> </a:t>
            </a:r>
            <a:r>
              <a:rPr sz="2400" spc="-10" dirty="0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7" y="707775"/>
            <a:ext cx="7642225" cy="4098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used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this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has: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"/>
              <a:cs typeface="Arial"/>
            </a:endParaRPr>
          </a:p>
          <a:p>
            <a:pPr marL="469900" marR="5080" indent="-324485">
              <a:lnSpc>
                <a:spcPct val="100000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A</a:t>
            </a:r>
            <a:r>
              <a:rPr sz="1250" spc="-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multivariate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time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series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relation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hence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linear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relationship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cannot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assumed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this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analysis.</a:t>
            </a:r>
            <a:r>
              <a:rPr sz="12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This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kind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patterns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such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peak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days,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festive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seasons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etc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which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would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most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likely</a:t>
            </a:r>
            <a:r>
              <a:rPr sz="12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considered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outliers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simple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linear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regression.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"/>
              <a:cs typeface="Arial"/>
            </a:endParaRPr>
          </a:p>
          <a:p>
            <a:pPr marL="469900" marR="17780" indent="-324485">
              <a:lnSpc>
                <a:spcPct val="100000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Having</a:t>
            </a:r>
            <a:r>
              <a:rPr sz="12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X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columns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30%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continuous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70%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categorical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features.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Businesses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prefer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2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interpretable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2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nature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decision</a:t>
            </a:r>
            <a:r>
              <a:rPr sz="12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based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algorithms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work</a:t>
            </a:r>
            <a:r>
              <a:rPr sz="12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better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categorical</a:t>
            </a:r>
            <a:r>
              <a:rPr sz="12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data.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Hence,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simple</a:t>
            </a:r>
            <a:r>
              <a:rPr sz="12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decision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tree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was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used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baseline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model.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"/>
              <a:cs typeface="Arial"/>
            </a:endParaRPr>
          </a:p>
          <a:p>
            <a:pPr marL="145415">
              <a:lnSpc>
                <a:spcPct val="100000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The</a:t>
            </a:r>
            <a:r>
              <a:rPr sz="12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baseline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completely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overfitted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train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R^2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1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test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R^2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0.91575.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"/>
              <a:cs typeface="Arial"/>
            </a:endParaRPr>
          </a:p>
          <a:p>
            <a:pPr marL="469900" marR="8255" indent="-324485">
              <a:lnSpc>
                <a:spcPct val="100000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250" spc="-6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2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prevent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overfitting,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built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model.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builds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multiple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decision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trees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and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merges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them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together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get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more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accurate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stable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prediction.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Regressor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results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were</a:t>
            </a:r>
            <a:r>
              <a:rPr sz="12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much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better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than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our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baseline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test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R^2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0.955673.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"/>
              <a:cs typeface="Arial"/>
            </a:endParaRPr>
          </a:p>
          <a:p>
            <a:pPr marL="145415">
              <a:lnSpc>
                <a:spcPct val="100000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This</a:t>
            </a:r>
            <a:r>
              <a:rPr sz="12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indicates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improvement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performance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was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4.36%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than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baseline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model.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"/>
              <a:cs typeface="Arial"/>
            </a:endParaRPr>
          </a:p>
          <a:p>
            <a:pPr marL="469900" marR="17145" indent="-324485">
              <a:lnSpc>
                <a:spcPct val="100000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Tuning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hyperparameters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gave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best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results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test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R^2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0.955878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which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was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only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0.021%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improved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from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simple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model.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It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signifies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maxed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out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performance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2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given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data.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4" y="223040"/>
            <a:ext cx="80359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</a:rPr>
              <a:t>Store</a:t>
            </a:r>
            <a:r>
              <a:rPr sz="2800" spc="-3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wise</a:t>
            </a:r>
            <a:r>
              <a:rPr sz="2800" spc="-3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Sales</a:t>
            </a:r>
            <a:r>
              <a:rPr sz="2800" spc="-25" dirty="0">
                <a:solidFill>
                  <a:srgbClr val="FF0000"/>
                </a:solidFill>
              </a:rPr>
              <a:t> </a:t>
            </a:r>
            <a:r>
              <a:rPr sz="2800" spc="-10" dirty="0">
                <a:solidFill>
                  <a:srgbClr val="FF0000"/>
                </a:solidFill>
              </a:rPr>
              <a:t>Predictions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898275"/>
            <a:ext cx="766064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Here</a:t>
            </a:r>
            <a:r>
              <a:rPr sz="12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latest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six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weeks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actual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values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against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predictions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which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can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located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date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"/>
                <a:cs typeface="Arial"/>
              </a:rPr>
              <a:t>store wise:</a:t>
            </a:r>
            <a:endParaRPr sz="12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26" y="1493476"/>
            <a:ext cx="3645253" cy="28368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227" y="223039"/>
            <a:ext cx="7809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</a:rPr>
              <a:t>Conclusion</a:t>
            </a:r>
            <a:r>
              <a:rPr sz="2800" spc="-3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and</a:t>
            </a:r>
            <a:r>
              <a:rPr sz="2800" spc="-30" dirty="0">
                <a:solidFill>
                  <a:srgbClr val="FF0000"/>
                </a:solidFill>
              </a:rPr>
              <a:t> </a:t>
            </a:r>
            <a:r>
              <a:rPr sz="2800" spc="-10" dirty="0">
                <a:solidFill>
                  <a:srgbClr val="FF0000"/>
                </a:solidFill>
              </a:rPr>
              <a:t>Recommendations: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225" y="715263"/>
            <a:ext cx="7682230" cy="432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Businesses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use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sales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forecasts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determine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what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revenue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they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will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generating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particular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timespan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empower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themselves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with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powerful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strategic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business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plans.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Important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decisions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such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as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budgets,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hiring,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incentives,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goals,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acquisitions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various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other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growth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plans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are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 affected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revenue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company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going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make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coming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months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these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plans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effective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they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planned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it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important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these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forecasts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also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good.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Some</a:t>
            </a:r>
            <a:r>
              <a:rPr sz="1400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important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conclusions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drawn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analysis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follows:</a:t>
            </a:r>
            <a:endParaRPr sz="1400">
              <a:latin typeface="Arial"/>
              <a:cs typeface="Arial"/>
            </a:endParaRPr>
          </a:p>
          <a:p>
            <a:pPr marL="133350">
              <a:lnSpc>
                <a:spcPct val="100000"/>
              </a:lnSpc>
              <a:tabLst>
                <a:tab pos="469265" algn="l"/>
              </a:tabLst>
            </a:pPr>
            <a:r>
              <a:rPr sz="1400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	The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positive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effect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promotion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Customers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Sales.</a:t>
            </a:r>
            <a:endParaRPr sz="1400">
              <a:latin typeface="Arial"/>
              <a:cs typeface="Arial"/>
            </a:endParaRPr>
          </a:p>
          <a:p>
            <a:pPr marL="469900" marR="103505" indent="-336550">
              <a:lnSpc>
                <a:spcPct val="100000"/>
              </a:lnSpc>
              <a:tabLst>
                <a:tab pos="469265" algn="l"/>
              </a:tabLst>
            </a:pPr>
            <a:r>
              <a:rPr sz="1400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	Most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stores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competition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distance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within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range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0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10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kms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had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more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sales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than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stores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far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away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probably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indicating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competition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busy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locations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vs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remote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locations.</a:t>
            </a:r>
            <a:endParaRPr sz="1400">
              <a:latin typeface="Arial"/>
              <a:cs typeface="Arial"/>
            </a:endParaRPr>
          </a:p>
          <a:p>
            <a:pPr marL="469900" marR="55880" indent="-336550">
              <a:lnSpc>
                <a:spcPct val="100000"/>
              </a:lnSpc>
              <a:tabLst>
                <a:tab pos="469265" algn="l"/>
              </a:tabLst>
            </a:pPr>
            <a:r>
              <a:rPr sz="1400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	Store</a:t>
            </a:r>
            <a:r>
              <a:rPr sz="1400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type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though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being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few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number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had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highest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sales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average.</a:t>
            </a:r>
            <a:r>
              <a:rPr sz="1400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reasons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include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all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three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kinds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assortments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specially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assortment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level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which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only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available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type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stores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being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open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sundays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as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 well.</a:t>
            </a:r>
            <a:endParaRPr sz="1400">
              <a:latin typeface="Arial"/>
              <a:cs typeface="Arial"/>
            </a:endParaRPr>
          </a:p>
          <a:p>
            <a:pPr marL="469900" marR="296545" indent="-336550">
              <a:lnSpc>
                <a:spcPct val="100000"/>
              </a:lnSpc>
              <a:tabLst>
                <a:tab pos="469265" algn="l"/>
              </a:tabLst>
            </a:pPr>
            <a:r>
              <a:rPr sz="1400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	The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outliers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dataset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showed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justifiable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behaviour.</a:t>
            </a:r>
            <a:r>
              <a:rPr sz="1400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outliers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were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either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type</a:t>
            </a:r>
            <a:r>
              <a:rPr sz="1400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or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had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promotion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going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which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increased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sales.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Recommendations:</a:t>
            </a:r>
            <a:endParaRPr sz="1400">
              <a:latin typeface="Arial"/>
              <a:cs typeface="Arial"/>
            </a:endParaRPr>
          </a:p>
          <a:p>
            <a:pPr marL="133350">
              <a:lnSpc>
                <a:spcPct val="100000"/>
              </a:lnSpc>
              <a:tabLst>
                <a:tab pos="469265" algn="l"/>
              </a:tabLst>
            </a:pPr>
            <a:r>
              <a:rPr sz="1400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	More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stores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should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encouraged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promotion.</a:t>
            </a:r>
            <a:endParaRPr sz="1400">
              <a:latin typeface="Arial"/>
              <a:cs typeface="Arial"/>
            </a:endParaRPr>
          </a:p>
          <a:p>
            <a:pPr marL="133350">
              <a:lnSpc>
                <a:spcPct val="100000"/>
              </a:lnSpc>
              <a:tabLst>
                <a:tab pos="469265" algn="l"/>
              </a:tabLst>
            </a:pPr>
            <a:r>
              <a:rPr sz="1400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	Store</a:t>
            </a:r>
            <a:r>
              <a:rPr sz="1400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type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should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increased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number.</a:t>
            </a:r>
            <a:endParaRPr sz="1400">
              <a:latin typeface="Arial"/>
              <a:cs typeface="Arial"/>
            </a:endParaRPr>
          </a:p>
          <a:p>
            <a:pPr marL="469900" marR="367030" indent="-336550">
              <a:lnSpc>
                <a:spcPct val="100000"/>
              </a:lnSpc>
              <a:tabLst>
                <a:tab pos="469265" algn="l"/>
              </a:tabLst>
            </a:pPr>
            <a:r>
              <a:rPr sz="1400" spc="-50" dirty="0">
                <a:solidFill>
                  <a:srgbClr val="134F5C"/>
                </a:solidFill>
                <a:latin typeface="Arial"/>
                <a:cs typeface="Arial"/>
              </a:rPr>
              <a:t>●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	There's</a:t>
            </a:r>
            <a:r>
              <a:rPr sz="1400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seasonality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involved,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hence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stores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should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encouraged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promote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take</a:t>
            </a:r>
            <a:r>
              <a:rPr sz="1400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advantage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"/>
                <a:cs typeface="Arial"/>
              </a:rPr>
              <a:t>holidays.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575" y="370455"/>
            <a:ext cx="25654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0000"/>
                </a:solidFill>
              </a:rPr>
              <a:t>Problem</a:t>
            </a:r>
            <a:r>
              <a:rPr sz="2200" spc="-40" dirty="0">
                <a:solidFill>
                  <a:srgbClr val="FF0000"/>
                </a:solidFill>
              </a:rPr>
              <a:t> </a:t>
            </a:r>
            <a:r>
              <a:rPr sz="2200" spc="-10" dirty="0">
                <a:solidFill>
                  <a:srgbClr val="FF0000"/>
                </a:solidFill>
              </a:rPr>
              <a:t>Statement</a:t>
            </a:r>
            <a:endParaRPr sz="22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575" y="1100244"/>
            <a:ext cx="7429500" cy="3212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525">
              <a:lnSpc>
                <a:spcPct val="114999"/>
              </a:lnSpc>
              <a:spcBef>
                <a:spcPts val="100"/>
              </a:spcBef>
            </a:pP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Rossmann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operates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over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3,000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drug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stores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7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European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"/>
                <a:cs typeface="Arial"/>
              </a:rPr>
              <a:t>countries. Currently,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Rossmann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managers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tasked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predicting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their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"/>
                <a:cs typeface="Arial"/>
              </a:rPr>
              <a:t>daily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up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six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weeks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advance.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influenced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many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factors,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including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promotions,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competition,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school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state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"/>
                <a:cs typeface="Arial"/>
              </a:rPr>
              <a:t>holidays, seasonality,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"/>
                <a:cs typeface="Arial"/>
              </a:rPr>
              <a:t>locality.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thousands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individual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managers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"/>
                <a:cs typeface="Arial"/>
              </a:rPr>
              <a:t>predicting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based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their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unique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circumstances,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accuracy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results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can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be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quite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"/>
                <a:cs typeface="Arial"/>
              </a:rPr>
              <a:t>varied.</a:t>
            </a:r>
            <a:endParaRPr sz="1750" dirty="0">
              <a:latin typeface="Arial"/>
              <a:cs typeface="Arial"/>
            </a:endParaRPr>
          </a:p>
          <a:p>
            <a:pPr marL="12700" marR="5080" algn="just">
              <a:lnSpc>
                <a:spcPct val="114999"/>
              </a:lnSpc>
              <a:spcBef>
                <a:spcPts val="800"/>
              </a:spcBef>
            </a:pP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You</a:t>
            </a:r>
            <a:r>
              <a:rPr sz="17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provided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historical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"/>
                <a:cs typeface="Arial"/>
              </a:rPr>
              <a:t>1,115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Rossmann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stores.</a:t>
            </a:r>
            <a:r>
              <a:rPr sz="17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task</a:t>
            </a:r>
            <a:r>
              <a:rPr sz="17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forecast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"Sales"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column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test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set.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Note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some</a:t>
            </a:r>
            <a:r>
              <a:rPr sz="17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"/>
                <a:cs typeface="Arial"/>
              </a:rPr>
              <a:t>stores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7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were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temporarily</a:t>
            </a:r>
            <a:r>
              <a:rPr sz="17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closed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7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"/>
                <a:cs typeface="Arial"/>
              </a:rPr>
              <a:t>refurbishment.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10800000" flipV="1">
            <a:off x="563674" y="287565"/>
            <a:ext cx="408452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</a:rPr>
              <a:t>Retail</a:t>
            </a:r>
            <a:r>
              <a:rPr sz="3200" spc="-3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Sales</a:t>
            </a:r>
            <a:r>
              <a:rPr sz="3200" spc="-30" dirty="0">
                <a:solidFill>
                  <a:srgbClr val="FF0000"/>
                </a:solidFill>
              </a:rPr>
              <a:t> </a:t>
            </a:r>
            <a:r>
              <a:rPr sz="3200" spc="-10" dirty="0">
                <a:solidFill>
                  <a:srgbClr val="FF0000"/>
                </a:solidFill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676" y="1008276"/>
            <a:ext cx="7996555" cy="298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35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forecasting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refers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process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estimating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demand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or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particular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product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over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specific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period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time.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12700" marR="149225">
              <a:lnSpc>
                <a:spcPct val="10000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Businesses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use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forecasts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determine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what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revenue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they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will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generating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particular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timespan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empower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themselves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powerful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strategic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business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plans.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Important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decisions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such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budgets,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hiring,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incentives,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goals,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acquisitions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various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growth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plans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affected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revenue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company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going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make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coming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months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these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plans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effective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they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planned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it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important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these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forecasts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also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good.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work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here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predicts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drug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chain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European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market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time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period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six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weeks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compares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results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different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machine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learning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algorithms.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81761"/>
            <a:ext cx="8229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</a:rPr>
              <a:t>Data</a:t>
            </a:r>
            <a:r>
              <a:rPr sz="2800" spc="-20" dirty="0">
                <a:solidFill>
                  <a:srgbClr val="FF0000"/>
                </a:solidFill>
              </a:rPr>
              <a:t> </a:t>
            </a:r>
            <a:r>
              <a:rPr sz="2800" spc="-10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610" y="382742"/>
            <a:ext cx="770445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Id</a:t>
            </a:r>
            <a:r>
              <a:rPr sz="13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Id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represents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(Store,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Date)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duple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within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set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3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unique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Id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each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3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turnover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any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given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day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(Dependent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Variable)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Customers</a:t>
            </a:r>
            <a:r>
              <a:rPr sz="13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number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customers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given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day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Open</a:t>
            </a:r>
            <a:r>
              <a:rPr sz="13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indicator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whether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was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open: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closed,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1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=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open</a:t>
            </a:r>
            <a:endParaRPr sz="1300" dirty="0">
              <a:latin typeface="Arial"/>
              <a:cs typeface="Arial"/>
            </a:endParaRPr>
          </a:p>
          <a:p>
            <a:pPr marL="340360" marR="5080" indent="-328295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StateHoliday</a:t>
            </a:r>
            <a:r>
              <a:rPr sz="13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indicates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state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holiday.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Normally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all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stores,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few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exceptions,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closed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state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holidays.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Note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all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schools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closed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public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holidays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weekends.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=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public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holiday,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=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Easter</a:t>
            </a:r>
            <a:r>
              <a:rPr sz="13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holiday,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=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Christmas,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=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None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SchoolHoliday</a:t>
            </a:r>
            <a:r>
              <a:rPr sz="13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indicates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if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(Store,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Date)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was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affected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closure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public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schools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StoreType</a:t>
            </a:r>
            <a:r>
              <a:rPr sz="130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differentiates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between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4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different</a:t>
            </a:r>
            <a:r>
              <a:rPr sz="13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models: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a,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b,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c,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d</a:t>
            </a:r>
            <a:endParaRPr sz="1300" dirty="0">
              <a:latin typeface="Arial"/>
              <a:cs typeface="Arial"/>
            </a:endParaRPr>
          </a:p>
          <a:p>
            <a:pPr marL="340360" marR="352425" indent="-328295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Assortment</a:t>
            </a:r>
            <a:r>
              <a:rPr sz="13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describes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assortment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level: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basic,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extra,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extended.</a:t>
            </a:r>
            <a:r>
              <a:rPr sz="1300" spc="-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assortment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strategy</a:t>
            </a:r>
            <a:r>
              <a:rPr sz="13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retailing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involves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number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products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display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purchase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by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consumers.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CompetitionDistance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distance in</a:t>
            </a:r>
            <a:r>
              <a:rPr sz="13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meters</a:t>
            </a:r>
            <a:r>
              <a:rPr sz="13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to the</a:t>
            </a:r>
            <a:r>
              <a:rPr sz="13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nearest</a:t>
            </a:r>
            <a:r>
              <a:rPr sz="13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competitor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endParaRPr sz="1300" dirty="0">
              <a:latin typeface="Arial"/>
              <a:cs typeface="Arial"/>
            </a:endParaRPr>
          </a:p>
          <a:p>
            <a:pPr marL="340360" marR="490220" indent="-328295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CompetitionOpenSince[Month/Year]</a:t>
            </a:r>
            <a:r>
              <a:rPr sz="13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gives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approximate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year</a:t>
            </a:r>
            <a:r>
              <a:rPr sz="13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month</a:t>
            </a:r>
            <a:r>
              <a:rPr sz="13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time</a:t>
            </a:r>
            <a:r>
              <a:rPr sz="13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nearest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competitor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was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opened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Promo</a:t>
            </a:r>
            <a:r>
              <a:rPr sz="13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indicates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whether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running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promo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day</a:t>
            </a:r>
            <a:endParaRPr sz="1300" dirty="0">
              <a:latin typeface="Arial"/>
              <a:cs typeface="Arial"/>
            </a:endParaRPr>
          </a:p>
          <a:p>
            <a:pPr marL="340360" marR="539115" indent="-328295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Promo2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Promo2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continuing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consecutive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promotion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some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stores: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=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not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participating,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1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=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participating</a:t>
            </a:r>
            <a:endParaRPr sz="1300" dirty="0">
              <a:latin typeface="Arial"/>
              <a:cs typeface="Arial"/>
            </a:endParaRPr>
          </a:p>
          <a:p>
            <a:pPr marL="340360" marR="765175" indent="-328295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Promo2Since[Year/Week]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describes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year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calendar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week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when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 started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participating</a:t>
            </a:r>
            <a:r>
              <a:rPr sz="13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3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Promo2</a:t>
            </a:r>
            <a:endParaRPr sz="1300" dirty="0">
              <a:latin typeface="Arial"/>
              <a:cs typeface="Arial"/>
            </a:endParaRPr>
          </a:p>
          <a:p>
            <a:pPr marL="340360" marR="434975" indent="-328295" algn="just">
              <a:lnSpc>
                <a:spcPct val="100000"/>
              </a:lnSpc>
            </a:pP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spc="50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PromoInterval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describes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consecutive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intervals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Promo2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started,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naming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months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promotion</a:t>
            </a:r>
            <a:r>
              <a:rPr sz="13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started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anew.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E.g.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"Feb,May,Aug,Nov"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means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each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round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starts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February,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May,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August,</a:t>
            </a:r>
            <a:r>
              <a:rPr sz="13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November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any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given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year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store.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24" y="55994"/>
            <a:ext cx="48445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825" y="479933"/>
            <a:ext cx="5634990" cy="452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212121"/>
                </a:solidFill>
                <a:latin typeface="Arial"/>
                <a:cs typeface="Arial"/>
              </a:rPr>
              <a:t>following</a:t>
            </a:r>
            <a:r>
              <a:rPr sz="14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212121"/>
                </a:solidFill>
                <a:latin typeface="Arial"/>
                <a:cs typeface="Arial"/>
              </a:rPr>
              <a:t>approach</a:t>
            </a:r>
            <a:r>
              <a:rPr sz="14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212121"/>
                </a:solidFill>
                <a:latin typeface="Arial"/>
                <a:cs typeface="Arial"/>
              </a:rPr>
              <a:t>was</a:t>
            </a:r>
            <a:r>
              <a:rPr sz="14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212121"/>
                </a:solidFill>
                <a:latin typeface="Arial"/>
                <a:cs typeface="Arial"/>
              </a:rPr>
              <a:t>followed</a:t>
            </a:r>
            <a:r>
              <a:rPr sz="14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212121"/>
                </a:solidFill>
                <a:latin typeface="Arial"/>
                <a:cs typeface="Arial"/>
              </a:rPr>
              <a:t>completion</a:t>
            </a:r>
            <a:r>
              <a:rPr sz="14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4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212121"/>
                </a:solidFill>
                <a:latin typeface="Arial"/>
                <a:cs typeface="Arial"/>
              </a:rPr>
              <a:t>project:</a:t>
            </a:r>
            <a:endParaRPr sz="1450" dirty="0">
              <a:latin typeface="Arial"/>
              <a:cs typeface="Arial"/>
            </a:endParaRPr>
          </a:p>
          <a:p>
            <a:pPr marL="14541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Business</a:t>
            </a:r>
            <a:r>
              <a:rPr sz="125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Problem</a:t>
            </a:r>
            <a:endParaRPr sz="1250" dirty="0">
              <a:latin typeface="Arial"/>
              <a:cs typeface="Arial"/>
            </a:endParaRPr>
          </a:p>
          <a:p>
            <a:pPr marL="145415">
              <a:lnSpc>
                <a:spcPct val="100000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Collection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Preprocessing</a:t>
            </a:r>
            <a:endParaRPr sz="12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95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 Cleaning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Missing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 Handling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ts val="1135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Merging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95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Datasets</a:t>
            </a:r>
            <a:endParaRPr sz="950" dirty="0">
              <a:latin typeface="Arial"/>
              <a:cs typeface="Arial"/>
            </a:endParaRPr>
          </a:p>
          <a:p>
            <a:pPr marL="145415">
              <a:lnSpc>
                <a:spcPts val="1495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Exploratory</a:t>
            </a:r>
            <a:r>
              <a:rPr sz="125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50" b="1" spc="-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endParaRPr sz="12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95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Hypotheses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Categorical</a:t>
            </a:r>
            <a:r>
              <a:rPr sz="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Features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Continuous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Features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ts val="1135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EDA</a:t>
            </a:r>
            <a:r>
              <a:rPr sz="950" spc="-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Conclusion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Validating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Hypotheses</a:t>
            </a:r>
            <a:endParaRPr sz="950" dirty="0">
              <a:latin typeface="Arial"/>
              <a:cs typeface="Arial"/>
            </a:endParaRPr>
          </a:p>
          <a:p>
            <a:pPr marL="145415">
              <a:lnSpc>
                <a:spcPts val="1495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5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Manipulation</a:t>
            </a:r>
            <a:endParaRPr sz="12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95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Feature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Engineering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Outlier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Detection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Treatment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Feature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Scaling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ts val="1135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Categorical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Encoding</a:t>
            </a:r>
            <a:endParaRPr sz="950" dirty="0">
              <a:latin typeface="Arial"/>
              <a:cs typeface="Arial"/>
            </a:endParaRPr>
          </a:p>
          <a:p>
            <a:pPr marL="145415">
              <a:lnSpc>
                <a:spcPts val="1495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Modeling</a:t>
            </a:r>
            <a:endParaRPr sz="12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95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Train</a:t>
            </a:r>
            <a:r>
              <a:rPr sz="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Test</a:t>
            </a:r>
            <a:r>
              <a:rPr sz="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Split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Baseline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Decision</a:t>
            </a:r>
            <a:r>
              <a:rPr sz="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Tree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 Random Forest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Hyperparameter Tuning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ts val="1135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Feature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Importance</a:t>
            </a:r>
            <a:endParaRPr sz="950" dirty="0">
              <a:latin typeface="Arial"/>
              <a:cs typeface="Arial"/>
            </a:endParaRPr>
          </a:p>
          <a:p>
            <a:pPr marL="145415">
              <a:lnSpc>
                <a:spcPts val="1495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2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Performance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Evaluation</a:t>
            </a:r>
            <a:endParaRPr sz="12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95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b="1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Visualizing</a:t>
            </a:r>
            <a:r>
              <a:rPr sz="95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95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Performances</a:t>
            </a:r>
            <a:endParaRPr sz="9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vs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Baseline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endParaRPr sz="950" dirty="0">
              <a:latin typeface="Arial"/>
              <a:cs typeface="Arial"/>
            </a:endParaRPr>
          </a:p>
          <a:p>
            <a:pPr marL="960119">
              <a:lnSpc>
                <a:spcPts val="1135"/>
              </a:lnSpc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Tuned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vs</a:t>
            </a:r>
            <a:r>
              <a:rPr sz="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Baseline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Models</a:t>
            </a:r>
            <a:endParaRPr sz="950" dirty="0">
              <a:latin typeface="Arial"/>
              <a:cs typeface="Arial"/>
            </a:endParaRPr>
          </a:p>
          <a:p>
            <a:pPr marL="145415">
              <a:lnSpc>
                <a:spcPts val="1495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wise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25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Predictions</a:t>
            </a:r>
            <a:endParaRPr sz="1250" dirty="0">
              <a:latin typeface="Arial"/>
              <a:cs typeface="Arial"/>
            </a:endParaRPr>
          </a:p>
          <a:p>
            <a:pPr marL="145415">
              <a:lnSpc>
                <a:spcPct val="100000"/>
              </a:lnSpc>
              <a:tabLst>
                <a:tab pos="469265" algn="l"/>
              </a:tabLst>
            </a:pPr>
            <a:r>
              <a:rPr sz="125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25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Conclusion</a:t>
            </a:r>
            <a:r>
              <a:rPr sz="12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Recommendations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527" y="223040"/>
            <a:ext cx="71816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</a:rPr>
              <a:t>Exploratory</a:t>
            </a:r>
            <a:r>
              <a:rPr sz="2800" spc="-4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Data</a:t>
            </a:r>
            <a:r>
              <a:rPr sz="2800" spc="-114" dirty="0">
                <a:solidFill>
                  <a:srgbClr val="FF0000"/>
                </a:solidFill>
              </a:rPr>
              <a:t> </a:t>
            </a:r>
            <a:r>
              <a:rPr sz="2800" spc="-10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527" y="549654"/>
            <a:ext cx="7653655" cy="4288097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Hypotheses</a:t>
            </a:r>
            <a:endParaRPr sz="1600" dirty="0">
              <a:latin typeface="Arial"/>
              <a:cs typeface="Arial"/>
            </a:endParaRPr>
          </a:p>
          <a:p>
            <a:pPr marL="12700" marR="330835">
              <a:lnSpc>
                <a:spcPct val="114999"/>
              </a:lnSpc>
              <a:spcBef>
                <a:spcPts val="65"/>
              </a:spcBef>
            </a:pP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Just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observing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head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understanding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features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involved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it,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following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hypotheses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could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framed: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Arial"/>
              <a:cs typeface="Arial"/>
            </a:endParaRPr>
          </a:p>
          <a:p>
            <a:pPr marL="469900" marR="189230" indent="-328295">
              <a:lnSpc>
                <a:spcPct val="100000"/>
              </a:lnSpc>
              <a:tabLst>
                <a:tab pos="469265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There's</a:t>
            </a:r>
            <a:r>
              <a:rPr sz="13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feature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called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"DayOfWeek"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values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1-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7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denoting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each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day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week.</a:t>
            </a:r>
            <a:r>
              <a:rPr sz="13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There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would</a:t>
            </a:r>
            <a:r>
              <a:rPr sz="13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week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off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probably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Sunday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when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closed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get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low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overall</a:t>
            </a:r>
            <a:r>
              <a:rPr sz="13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sales.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Customers</a:t>
            </a:r>
            <a:r>
              <a:rPr sz="13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would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have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positive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correlation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Sales.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Arial"/>
              <a:cs typeface="Arial"/>
            </a:endParaRPr>
          </a:p>
          <a:p>
            <a:pPr marL="469900" marR="5080" indent="-328295">
              <a:lnSpc>
                <a:spcPct val="100000"/>
              </a:lnSpc>
              <a:tabLst>
                <a:tab pos="469265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The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300" spc="-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Assortment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strategy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involved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having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certain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effect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well.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Some</a:t>
            </a:r>
            <a:r>
              <a:rPr sz="13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premium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high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quality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products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would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fetch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more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revenue.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Promotion</a:t>
            </a:r>
            <a:r>
              <a:rPr sz="13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should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having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positive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correlation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Sales.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Arial"/>
              <a:cs typeface="Arial"/>
            </a:endParaRPr>
          </a:p>
          <a:p>
            <a:pPr marL="469900" marR="521970" indent="-328295">
              <a:lnSpc>
                <a:spcPct val="100000"/>
              </a:lnSpc>
              <a:tabLst>
                <a:tab pos="469265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Some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stores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closed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due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refurbishment,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those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would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generate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revenue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time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period.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Arial"/>
              <a:cs typeface="Arial"/>
            </a:endParaRPr>
          </a:p>
          <a:p>
            <a:pPr marL="469900" marR="307975" indent="-328295">
              <a:lnSpc>
                <a:spcPct val="100000"/>
              </a:lnSpc>
              <a:tabLst>
                <a:tab pos="469265" algn="l"/>
              </a:tabLst>
            </a:pPr>
            <a:r>
              <a:rPr sz="1300" spc="-50" dirty="0">
                <a:solidFill>
                  <a:srgbClr val="212121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	There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some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seasonality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involved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pattern,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probably</a:t>
            </a:r>
            <a:r>
              <a:rPr sz="13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before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holidays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sales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sz="13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"/>
                <a:cs typeface="Arial"/>
              </a:rPr>
              <a:t>high.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312" y="152400"/>
            <a:ext cx="376237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7512" y="152400"/>
            <a:ext cx="376237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312" y="2509776"/>
            <a:ext cx="3762374" cy="2495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6260" y="2863595"/>
            <a:ext cx="4314825" cy="1828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2384" indent="-328295" algn="just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●</a:t>
            </a:r>
            <a:r>
              <a:rPr sz="1300" spc="509" dirty="0">
                <a:latin typeface="Arial"/>
                <a:cs typeface="Arial"/>
              </a:rPr>
              <a:t>  </a:t>
            </a:r>
            <a:r>
              <a:rPr sz="1300" dirty="0">
                <a:latin typeface="Arial"/>
                <a:cs typeface="Arial"/>
              </a:rPr>
              <a:t>There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were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sales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on</a:t>
            </a:r>
            <a:r>
              <a:rPr sz="1300" spc="-10" dirty="0">
                <a:latin typeface="Arial"/>
                <a:cs typeface="Arial"/>
              </a:rPr>
              <a:t> Monday,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probably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because </a:t>
            </a:r>
            <a:r>
              <a:rPr sz="1300" dirty="0">
                <a:latin typeface="Arial"/>
                <a:cs typeface="Arial"/>
              </a:rPr>
              <a:t>shops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generally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remain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closed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Sundays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which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had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lowest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sales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 week.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latin typeface="Arial"/>
                <a:cs typeface="Arial"/>
              </a:rPr>
              <a:t>●</a:t>
            </a:r>
            <a:r>
              <a:rPr sz="1300" dirty="0">
                <a:latin typeface="Arial"/>
                <a:cs typeface="Arial"/>
              </a:rPr>
              <a:t>	Promo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leads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more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sales.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Arial"/>
              <a:cs typeface="Arial"/>
            </a:endParaRPr>
          </a:p>
          <a:p>
            <a:pPr marL="340360" marR="5080" indent="-328295">
              <a:lnSpc>
                <a:spcPct val="100000"/>
              </a:lnSpc>
              <a:tabLst>
                <a:tab pos="340360" algn="l"/>
              </a:tabLst>
            </a:pPr>
            <a:r>
              <a:rPr sz="1300" spc="-50" dirty="0">
                <a:latin typeface="Arial"/>
                <a:cs typeface="Arial"/>
              </a:rPr>
              <a:t>●</a:t>
            </a:r>
            <a:r>
              <a:rPr sz="1300" dirty="0">
                <a:latin typeface="Arial"/>
                <a:cs typeface="Arial"/>
              </a:rPr>
              <a:t>	Normally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stores,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with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few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exceptions,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are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closed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on </a:t>
            </a:r>
            <a:r>
              <a:rPr sz="1300" dirty="0">
                <a:latin typeface="Arial"/>
                <a:cs typeface="Arial"/>
              </a:rPr>
              <a:t>state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holidays.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Lowest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of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Sales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were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seen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state </a:t>
            </a:r>
            <a:r>
              <a:rPr sz="1300" dirty="0">
                <a:latin typeface="Arial"/>
                <a:cs typeface="Arial"/>
              </a:rPr>
              <a:t>holidays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especially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Christmas.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12" y="398101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398101"/>
            <a:ext cx="3819524" cy="2495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2018" y="3127213"/>
            <a:ext cx="7684770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2860" indent="-336550">
              <a:lnSpc>
                <a:spcPct val="100000"/>
              </a:lnSpc>
              <a:spcBef>
                <a:spcPts val="100"/>
              </a:spcBef>
              <a:tabLst>
                <a:tab pos="347980" algn="l"/>
              </a:tabLst>
            </a:pPr>
            <a:r>
              <a:rPr sz="1400" spc="-50" dirty="0">
                <a:latin typeface="Arial"/>
                <a:cs typeface="Arial"/>
              </a:rPr>
              <a:t>●</a:t>
            </a:r>
            <a:r>
              <a:rPr sz="1400" dirty="0">
                <a:latin typeface="Arial"/>
                <a:cs typeface="Arial"/>
              </a:rPr>
              <a:t>	A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represents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estimate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central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tendency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numeric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height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each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rectangle.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Here,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sales. </a:t>
            </a:r>
            <a:r>
              <a:rPr sz="1400" dirty="0">
                <a:latin typeface="Arial"/>
                <a:cs typeface="Arial"/>
              </a:rPr>
              <a:t>There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something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different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type.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348615" marR="5080" indent="-336550">
              <a:lnSpc>
                <a:spcPct val="100000"/>
              </a:lnSpc>
              <a:tabLst>
                <a:tab pos="347980" algn="l"/>
              </a:tabLst>
            </a:pPr>
            <a:r>
              <a:rPr sz="1400" spc="-50" dirty="0">
                <a:latin typeface="Arial"/>
                <a:cs typeface="Arial"/>
              </a:rPr>
              <a:t>●</a:t>
            </a:r>
            <a:r>
              <a:rPr sz="1400" dirty="0">
                <a:latin typeface="Arial"/>
                <a:cs typeface="Arial"/>
              </a:rPr>
              <a:t>	Next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assortment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kinds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assortment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strategies.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</TotalTime>
  <Words>579</Words>
  <Application>Microsoft Office PowerPoint</Application>
  <PresentationFormat>On-screen Show (16:9)</PresentationFormat>
  <Paragraphs>166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Slide 1</vt:lpstr>
      <vt:lpstr>Content</vt:lpstr>
      <vt:lpstr>Problem Statement</vt:lpstr>
      <vt:lpstr>Retail Sales Prediction</vt:lpstr>
      <vt:lpstr>Data Summary</vt:lpstr>
      <vt:lpstr>Approach</vt:lpstr>
      <vt:lpstr>Exploratory Data Analysis</vt:lpstr>
      <vt:lpstr>Slide 8</vt:lpstr>
      <vt:lpstr>Slide 9</vt:lpstr>
      <vt:lpstr>Slide 10</vt:lpstr>
      <vt:lpstr>Slide 11</vt:lpstr>
      <vt:lpstr>Slide 12</vt:lpstr>
      <vt:lpstr>Outlier Detection</vt:lpstr>
      <vt:lpstr>Slide 14</vt:lpstr>
      <vt:lpstr>Slide 15</vt:lpstr>
      <vt:lpstr>Modeling: Factors affecting in choosing the model:</vt:lpstr>
      <vt:lpstr>Baseline Model: Decision Tree</vt:lpstr>
      <vt:lpstr>Random Forest</vt:lpstr>
      <vt:lpstr>Random Forest Hyperparameter Tuning</vt:lpstr>
      <vt:lpstr>Slide 20</vt:lpstr>
      <vt:lpstr>Model Performance and Evaluation</vt:lpstr>
      <vt:lpstr>Store wise Sales Predictions</vt:lpstr>
      <vt:lpstr>Conclusion and Recommendations: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Presentation- Regression</dc:title>
  <cp:lastModifiedBy>MANIKARAN</cp:lastModifiedBy>
  <cp:revision>9</cp:revision>
  <dcterms:created xsi:type="dcterms:W3CDTF">2023-03-31T06:53:52Z</dcterms:created>
  <dcterms:modified xsi:type="dcterms:W3CDTF">2023-03-31T07:30:13Z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