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80" d="100"/>
          <a:sy n="80" d="100"/>
        </p:scale>
        <p:origin x="25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9926" y="2085278"/>
            <a:ext cx="74570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 Demi" panose="020E0802020502020306" pitchFamily="34" charset="0"/>
              </a:rPr>
              <a:t>Wel come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03"/>
    </mc:Choice>
    <mc:Fallback>
      <p:transition spd="slow" advTm="61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1809" y="2573931"/>
            <a:ext cx="70471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0"/>
                <a:solidFill>
                  <a:schemeClr val="accent5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9600" b="1" cap="none" spc="0" dirty="0">
              <a:ln w="0"/>
              <a:solidFill>
                <a:schemeClr val="accent5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903228" y="1552353"/>
            <a:ext cx="9760688" cy="41041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449574" y="902640"/>
            <a:ext cx="9271591" cy="491224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9553" y="1489409"/>
            <a:ext cx="7868093" cy="3877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Any Queries</a:t>
            </a:r>
          </a:p>
          <a:p>
            <a:pPr algn="ctr"/>
            <a:r>
              <a:rPr lang="en-US" sz="15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  <a:endParaRPr lang="en-US" sz="15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158949" y="393405"/>
            <a:ext cx="9898911" cy="528438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4351" y="666279"/>
            <a:ext cx="620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Algorithm Design &amp; Analysis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4986" y="4985936"/>
            <a:ext cx="637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Presentation </a:t>
            </a:r>
            <a:r>
              <a:rPr lang="en-US" sz="2400" b="1" dirty="0"/>
              <a:t>B</a:t>
            </a:r>
            <a:r>
              <a:rPr lang="en-US" sz="2400" b="1" dirty="0" smtClean="0"/>
              <a:t>y  : Praveen Kumar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12595" y="4638907"/>
            <a:ext cx="10883590" cy="89211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721" y="2035323"/>
            <a:ext cx="728437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Merge Sort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35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782" y="1371601"/>
            <a:ext cx="11418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latin typeface="Arial Black" panose="020B0A04020102020204" pitchFamily="34" charset="0"/>
              </a:rPr>
              <a:t>Merge sort is a sorting technique based on divide and conquer technique. With </a:t>
            </a:r>
            <a:r>
              <a:rPr lang="en-US" sz="3600" dirty="0" smtClean="0">
                <a:latin typeface="Arial Black" panose="020B0A04020102020204" pitchFamily="34" charset="0"/>
              </a:rPr>
              <a:t>worst case </a:t>
            </a:r>
            <a:r>
              <a:rPr lang="en-US" sz="3600" dirty="0">
                <a:latin typeface="Arial Black" panose="020B0A04020102020204" pitchFamily="34" charset="0"/>
              </a:rPr>
              <a:t>time complexity being </a:t>
            </a:r>
            <a:r>
              <a:rPr lang="en-US" sz="3600" dirty="0" smtClean="0">
                <a:latin typeface="Arial Black" panose="020B0A04020102020204" pitchFamily="34" charset="0"/>
              </a:rPr>
              <a:t>        Ο(n </a:t>
            </a:r>
            <a:r>
              <a:rPr lang="en-US" sz="3600" dirty="0">
                <a:latin typeface="Arial Black" panose="020B0A04020102020204" pitchFamily="34" charset="0"/>
              </a:rPr>
              <a:t>log n), it is one of the most respected algorithms. </a:t>
            </a:r>
            <a:endParaRPr lang="en-US" sz="3600" dirty="0" smtClean="0">
              <a:latin typeface="Arial Black" panose="020B0A04020102020204" pitchFamily="34" charset="0"/>
            </a:endParaRPr>
          </a:p>
          <a:p>
            <a:endParaRPr lang="en-US" sz="3600" dirty="0" smtClean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Arial Black" panose="020B0A04020102020204" pitchFamily="34" charset="0"/>
              </a:rPr>
              <a:t> </a:t>
            </a:r>
            <a:r>
              <a:rPr lang="en-US" sz="3600" dirty="0">
                <a:latin typeface="Arial Black" panose="020B0A04020102020204" pitchFamily="34" charset="0"/>
              </a:rPr>
              <a:t>Merge sort first divides the array into equal halves and then combines them in a sorted manner</a:t>
            </a:r>
            <a:r>
              <a:rPr lang="en-US" sz="36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4439" y="245327"/>
            <a:ext cx="4293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Merge sort</a:t>
            </a:r>
            <a:endParaRPr lang="en-US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89" y="1115122"/>
            <a:ext cx="11177984" cy="542734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Divide : </a:t>
            </a:r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Divide the unsorted list into two sub lists of about half the size</a:t>
            </a:r>
            <a:r>
              <a:rPr lang="en-US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smtClean="0">
                <a:solidFill>
                  <a:schemeClr val="tx1"/>
                </a:solidFill>
                <a:latin typeface="Arial Black" panose="020B0A04020102020204" pitchFamily="34" charset="0"/>
              </a:rPr>
              <a:t>Conquer </a:t>
            </a:r>
            <a:r>
              <a:rPr lang="en-US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: </a:t>
            </a:r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Sort each of the two sub lists recursively until we have list sizes of length 1,in which case the list itself is returned.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Combine: Merge the two-sorted sub lists back into one sorted list. </a:t>
            </a:r>
            <a:endParaRPr 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185" y="423746"/>
            <a:ext cx="769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Divide And Conquer</a:t>
            </a:r>
            <a:endParaRPr lang="en-US" sz="4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62845"/>
              </p:ext>
            </p:extLst>
          </p:nvPr>
        </p:nvGraphicFramePr>
        <p:xfrm>
          <a:off x="1702078" y="1307606"/>
          <a:ext cx="8137912" cy="71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39"/>
                <a:gridCol w="1017239"/>
                <a:gridCol w="1017239"/>
                <a:gridCol w="1063681"/>
                <a:gridCol w="970797"/>
                <a:gridCol w="1017239"/>
                <a:gridCol w="1017239"/>
                <a:gridCol w="1017239"/>
              </a:tblGrid>
              <a:tr h="718841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25</a:t>
                      </a:r>
                      <a:endParaRPr lang="en-US" sz="32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65</a:t>
                      </a:r>
                      <a:endParaRPr lang="en-US" sz="32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31</a:t>
                      </a:r>
                      <a:endParaRPr lang="en-US" sz="32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5</a:t>
                      </a:r>
                      <a:endParaRPr lang="en-US" sz="32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84</a:t>
                      </a:r>
                      <a:endParaRPr lang="en-US" sz="32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12</a:t>
                      </a:r>
                      <a:endParaRPr lang="en-US" sz="32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15</a:t>
                      </a:r>
                      <a:endParaRPr lang="en-US" sz="32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89</a:t>
                      </a:r>
                      <a:endParaRPr lang="en-US" sz="32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23946"/>
              </p:ext>
            </p:extLst>
          </p:nvPr>
        </p:nvGraphicFramePr>
        <p:xfrm>
          <a:off x="988400" y="2594610"/>
          <a:ext cx="4346500" cy="66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625"/>
                <a:gridCol w="1086625"/>
                <a:gridCol w="1086625"/>
                <a:gridCol w="1086625"/>
              </a:tblGrid>
              <a:tr h="66308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72458"/>
              </p:ext>
            </p:extLst>
          </p:nvPr>
        </p:nvGraphicFramePr>
        <p:xfrm>
          <a:off x="6019735" y="2576152"/>
          <a:ext cx="5185316" cy="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329"/>
                <a:gridCol w="1296329"/>
                <a:gridCol w="1296329"/>
                <a:gridCol w="1296329"/>
              </a:tblGrid>
              <a:tr h="61848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84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89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02211"/>
              </p:ext>
            </p:extLst>
          </p:nvPr>
        </p:nvGraphicFramePr>
        <p:xfrm>
          <a:off x="6108815" y="3904316"/>
          <a:ext cx="2325736" cy="60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68"/>
                <a:gridCol w="1162868"/>
              </a:tblGrid>
              <a:tr h="60715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84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86019"/>
              </p:ext>
            </p:extLst>
          </p:nvPr>
        </p:nvGraphicFramePr>
        <p:xfrm>
          <a:off x="693852" y="3786251"/>
          <a:ext cx="1893230" cy="60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15"/>
                <a:gridCol w="946615"/>
              </a:tblGrid>
              <a:tr h="60732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42654"/>
              </p:ext>
            </p:extLst>
          </p:nvPr>
        </p:nvGraphicFramePr>
        <p:xfrm>
          <a:off x="3378816" y="3830855"/>
          <a:ext cx="2207946" cy="5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3"/>
                <a:gridCol w="1103973"/>
              </a:tblGrid>
              <a:tr h="59617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31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56362"/>
              </p:ext>
            </p:extLst>
          </p:nvPr>
        </p:nvGraphicFramePr>
        <p:xfrm>
          <a:off x="9084976" y="3851432"/>
          <a:ext cx="2471148" cy="66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074"/>
                <a:gridCol w="1273074"/>
              </a:tblGrid>
              <a:tr h="66003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89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88076"/>
              </p:ext>
            </p:extLst>
          </p:nvPr>
        </p:nvGraphicFramePr>
        <p:xfrm>
          <a:off x="426225" y="5057489"/>
          <a:ext cx="898078" cy="759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78"/>
              </a:tblGrid>
              <a:tr h="75998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65486"/>
              </p:ext>
            </p:extLst>
          </p:nvPr>
        </p:nvGraphicFramePr>
        <p:xfrm>
          <a:off x="1907628" y="5076074"/>
          <a:ext cx="857873" cy="72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873"/>
              </a:tblGrid>
              <a:tr h="72563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80857"/>
              </p:ext>
            </p:extLst>
          </p:nvPr>
        </p:nvGraphicFramePr>
        <p:xfrm>
          <a:off x="3273502" y="5013434"/>
          <a:ext cx="983188" cy="709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88"/>
              </a:tblGrid>
              <a:tr h="70944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31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2230"/>
              </p:ext>
            </p:extLst>
          </p:nvPr>
        </p:nvGraphicFramePr>
        <p:xfrm>
          <a:off x="4729655" y="4977290"/>
          <a:ext cx="898635" cy="761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635"/>
              </a:tblGrid>
              <a:tr h="76135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04069"/>
              </p:ext>
            </p:extLst>
          </p:nvPr>
        </p:nvGraphicFramePr>
        <p:xfrm>
          <a:off x="6143084" y="5064924"/>
          <a:ext cx="1004848" cy="71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48"/>
              </a:tblGrid>
              <a:tr h="71140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84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53409"/>
              </p:ext>
            </p:extLst>
          </p:nvPr>
        </p:nvGraphicFramePr>
        <p:xfrm>
          <a:off x="7667084" y="5105812"/>
          <a:ext cx="930505" cy="69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05"/>
              </a:tblGrid>
              <a:tr h="69282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84046"/>
              </p:ext>
            </p:extLst>
          </p:nvPr>
        </p:nvGraphicFramePr>
        <p:xfrm>
          <a:off x="9168779" y="5124397"/>
          <a:ext cx="900771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71"/>
              </a:tblGrid>
              <a:tr h="62963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49622"/>
              </p:ext>
            </p:extLst>
          </p:nvPr>
        </p:nvGraphicFramePr>
        <p:xfrm>
          <a:off x="10638263" y="5107258"/>
          <a:ext cx="903249" cy="59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49"/>
              </a:tblGrid>
              <a:tr h="59101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89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806261" y="226100"/>
            <a:ext cx="7488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Merge Sort Example</a:t>
            </a:r>
            <a:endParaRPr lang="en-US" sz="4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882790" y="2065278"/>
            <a:ext cx="655421" cy="446524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166468" y="3295579"/>
            <a:ext cx="597103" cy="439905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618185" y="4511470"/>
            <a:ext cx="541605" cy="446533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45756" y="4430552"/>
            <a:ext cx="569907" cy="564316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922537" y="3279715"/>
            <a:ext cx="493318" cy="567559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9582171" y="4593582"/>
            <a:ext cx="593834" cy="478317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257589" y="4511470"/>
            <a:ext cx="579388" cy="516417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90241" y="4474588"/>
            <a:ext cx="520260" cy="452137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06660" y="2085493"/>
            <a:ext cx="798787" cy="472712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70516" y="4456598"/>
            <a:ext cx="597103" cy="582901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84006" y="3279715"/>
            <a:ext cx="468357" cy="449514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26947" y="4593582"/>
            <a:ext cx="647395" cy="445917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33123" y="4516198"/>
            <a:ext cx="648972" cy="523301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801778" y="3256067"/>
            <a:ext cx="654269" cy="591207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9990" y="170058"/>
            <a:ext cx="7357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Black" panose="020B0A04020102020204" pitchFamily="34" charset="0"/>
              </a:rPr>
              <a:t>Merge Sort Example</a:t>
            </a:r>
            <a:endParaRPr lang="en-US" sz="4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245" y="1152525"/>
            <a:ext cx="80660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 Black" panose="020B0A04020102020204" pitchFamily="34" charset="0"/>
              </a:rPr>
              <a:t> SORT (int Array,int l,int r)</a:t>
            </a:r>
          </a:p>
          <a:p>
            <a:r>
              <a:rPr lang="pt-BR" sz="3200" dirty="0">
                <a:latin typeface="Arial Black" panose="020B0A04020102020204" pitchFamily="34" charset="0"/>
              </a:rPr>
              <a:t>{</a:t>
            </a:r>
            <a:r>
              <a:rPr lang="pt-BR" sz="3200" dirty="0" smtClean="0">
                <a:latin typeface="Arial Black" panose="020B0A04020102020204" pitchFamily="34" charset="0"/>
              </a:rPr>
              <a:t> </a:t>
            </a:r>
          </a:p>
          <a:p>
            <a:r>
              <a:rPr lang="pt-BR" sz="3200" dirty="0" smtClean="0">
                <a:latin typeface="Arial Black" panose="020B0A04020102020204" pitchFamily="34" charset="0"/>
              </a:rPr>
              <a:t>    if (l </a:t>
            </a:r>
            <a:r>
              <a:rPr lang="pt-BR" sz="3200" dirty="0">
                <a:latin typeface="Arial Black" panose="020B0A04020102020204" pitchFamily="34" charset="0"/>
              </a:rPr>
              <a:t>&lt; r </a:t>
            </a:r>
            <a:r>
              <a:rPr lang="pt-BR" sz="3200" dirty="0" smtClean="0">
                <a:latin typeface="Arial Black" panose="020B0A04020102020204" pitchFamily="34" charset="0"/>
              </a:rPr>
              <a:t>)</a:t>
            </a:r>
          </a:p>
          <a:p>
            <a:r>
              <a:rPr lang="pt-BR" sz="3200" dirty="0" smtClean="0">
                <a:latin typeface="Arial Black" panose="020B0A04020102020204" pitchFamily="34" charset="0"/>
              </a:rPr>
              <a:t>{</a:t>
            </a:r>
          </a:p>
          <a:p>
            <a:r>
              <a:rPr lang="pt-BR" sz="3200" dirty="0" smtClean="0">
                <a:latin typeface="Arial Black" panose="020B0A04020102020204" pitchFamily="34" charset="0"/>
              </a:rPr>
              <a:t> then m= (l+ </a:t>
            </a:r>
            <a:r>
              <a:rPr lang="pt-BR" sz="3200" dirty="0">
                <a:latin typeface="Arial Black" panose="020B0A04020102020204" pitchFamily="34" charset="0"/>
              </a:rPr>
              <a:t>r) / 2 </a:t>
            </a:r>
            <a:r>
              <a:rPr lang="pt-BR" sz="3200" dirty="0" smtClean="0">
                <a:latin typeface="Arial Black" panose="020B0A04020102020204" pitchFamily="34" charset="0"/>
              </a:rPr>
              <a:t>]</a:t>
            </a:r>
          </a:p>
          <a:p>
            <a:r>
              <a:rPr lang="pt-BR" sz="3200" dirty="0" smtClean="0">
                <a:latin typeface="Arial Black" panose="020B0A04020102020204" pitchFamily="34" charset="0"/>
              </a:rPr>
              <a:t> SORT(Array,f,m)</a:t>
            </a:r>
          </a:p>
          <a:p>
            <a:r>
              <a:rPr lang="pt-BR" sz="3200" dirty="0" smtClean="0">
                <a:latin typeface="Arial Black" panose="020B0A04020102020204" pitchFamily="34" charset="0"/>
              </a:rPr>
              <a:t> SORT(Array,m </a:t>
            </a:r>
            <a:r>
              <a:rPr lang="pt-BR" sz="3200" dirty="0">
                <a:latin typeface="Arial Black" panose="020B0A04020102020204" pitchFamily="34" charset="0"/>
              </a:rPr>
              <a:t>+ 1,r) </a:t>
            </a:r>
            <a:endParaRPr lang="pt-BR" sz="3200" dirty="0" smtClean="0">
              <a:latin typeface="Arial Black" panose="020B0A04020102020204" pitchFamily="34" charset="0"/>
            </a:endParaRPr>
          </a:p>
          <a:p>
            <a:r>
              <a:rPr lang="pt-BR" sz="3200" dirty="0" smtClean="0">
                <a:latin typeface="Arial Black" panose="020B0A04020102020204" pitchFamily="34" charset="0"/>
              </a:rPr>
              <a:t> MERGE(Array,f,m,</a:t>
            </a:r>
            <a:r>
              <a:rPr lang="pt-BR" sz="3200" b="1" dirty="0" smtClean="0"/>
              <a:t>r</a:t>
            </a:r>
            <a:r>
              <a:rPr lang="pt-BR" sz="3200" dirty="0" smtClean="0"/>
              <a:t>)</a:t>
            </a:r>
            <a:endParaRPr lang="pt-BR" sz="3200" b="1" dirty="0" smtClean="0"/>
          </a:p>
          <a:p>
            <a:r>
              <a:rPr lang="pt-BR" sz="3200" b="1" dirty="0" smtClean="0"/>
              <a:t>}</a:t>
            </a:r>
          </a:p>
          <a:p>
            <a:r>
              <a:rPr lang="pt-BR" sz="3200" b="1" dirty="0" smtClean="0"/>
              <a:t>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514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1674" y="372139"/>
            <a:ext cx="68896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Merge (int </a:t>
            </a:r>
            <a:r>
              <a:rPr lang="en-US" sz="2400" dirty="0" smtClean="0">
                <a:latin typeface="Arial Black" panose="020B0A04020102020204" pitchFamily="34" charset="0"/>
              </a:rPr>
              <a:t>Array[ ],</a:t>
            </a:r>
            <a:r>
              <a:rPr lang="en-US" sz="2400" dirty="0">
                <a:latin typeface="Arial Black" panose="020B0A04020102020204" pitchFamily="34" charset="0"/>
              </a:rPr>
              <a:t>int l,int r,int m)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// Find  sizes of Two Arrays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Int n1=m-l+1;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Int n2=r-m;</a:t>
            </a:r>
          </a:p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//create  temp Arrays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Int </a:t>
            </a:r>
            <a:r>
              <a:rPr lang="en-US" sz="2400" dirty="0" smtClean="0">
                <a:latin typeface="Arial Black" panose="020B0A04020102020204" pitchFamily="34" charset="0"/>
              </a:rPr>
              <a:t>LA[ ]=</a:t>
            </a:r>
            <a:r>
              <a:rPr lang="en-US" sz="2400" dirty="0">
                <a:latin typeface="Arial Black" panose="020B0A04020102020204" pitchFamily="34" charset="0"/>
              </a:rPr>
              <a:t>new int[n1];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Int RA[ ]=new int </a:t>
            </a:r>
            <a:r>
              <a:rPr lang="en-US" sz="2400" dirty="0">
                <a:latin typeface="Arial Black" panose="020B0A04020102020204" pitchFamily="34" charset="0"/>
              </a:rPr>
              <a:t>[n2];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//Copy  data to temp Array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For(int i=0;i&lt;=n1;i</a:t>
            </a:r>
            <a:r>
              <a:rPr lang="en-US" sz="2400" dirty="0" smtClean="0">
                <a:latin typeface="Arial Black" panose="020B0A04020102020204" pitchFamily="34" charset="0"/>
              </a:rPr>
              <a:t>++)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{</a:t>
            </a:r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L[i]=arr[1+i</a:t>
            </a:r>
            <a:r>
              <a:rPr lang="en-US" sz="2400" dirty="0" smtClean="0">
                <a:latin typeface="Arial Black" panose="020B0A04020102020204" pitchFamily="34" charset="0"/>
              </a:rPr>
              <a:t>];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}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For(int j=0</a:t>
            </a:r>
            <a:r>
              <a:rPr lang="en-US" sz="2400" dirty="0" smtClean="0">
                <a:latin typeface="Arial Black" panose="020B0A04020102020204" pitchFamily="34" charset="0"/>
              </a:rPr>
              <a:t>; j</a:t>
            </a:r>
            <a:r>
              <a:rPr lang="en-US" sz="2400" dirty="0">
                <a:latin typeface="Arial Black" panose="020B0A04020102020204" pitchFamily="34" charset="0"/>
              </a:rPr>
              <a:t>&lt;=n2</a:t>
            </a:r>
            <a:r>
              <a:rPr lang="en-US" sz="2400" dirty="0" smtClean="0">
                <a:latin typeface="Arial Black" panose="020B0A04020102020204" pitchFamily="34" charset="0"/>
              </a:rPr>
              <a:t>; j</a:t>
            </a:r>
            <a:r>
              <a:rPr lang="en-US" sz="2400" dirty="0">
                <a:latin typeface="Arial Black" panose="020B0A04020102020204" pitchFamily="34" charset="0"/>
              </a:rPr>
              <a:t>++)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{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R[i]=arr[m+1+j</a:t>
            </a:r>
            <a:r>
              <a:rPr lang="en-US" sz="2400" dirty="0" smtClean="0">
                <a:latin typeface="Arial Black" panose="020B0A04020102020204" pitchFamily="34" charset="0"/>
              </a:rPr>
              <a:t>];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7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496" y="851338"/>
            <a:ext cx="11209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617" y="116959"/>
            <a:ext cx="435325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//merge two Arrays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Int i=0;j=0;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Int k=1;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While(i&lt;=n1&amp;&amp;j&lt;=n2</a:t>
            </a:r>
            <a:r>
              <a:rPr lang="en-US" sz="2400" dirty="0" smtClean="0">
                <a:latin typeface="Arial Black" panose="020B0A04020102020204" pitchFamily="34" charset="0"/>
              </a:rPr>
              <a:t>)</a:t>
            </a:r>
            <a:r>
              <a:rPr lang="en-US" sz="2400" dirty="0">
                <a:latin typeface="Arial Black" panose="020B0A04020102020204" pitchFamily="34" charset="0"/>
              </a:rPr>
              <a:t> {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If(L[i</a:t>
            </a:r>
            <a:r>
              <a:rPr lang="en-US" sz="2400" dirty="0">
                <a:latin typeface="Arial Black" panose="020B0A04020102020204" pitchFamily="34" charset="0"/>
              </a:rPr>
              <a:t>]&lt;=r[i</a:t>
            </a:r>
            <a:r>
              <a:rPr lang="en-US" sz="2400" dirty="0" smtClean="0">
                <a:latin typeface="Arial Black" panose="020B0A04020102020204" pitchFamily="34" charset="0"/>
              </a:rPr>
              <a:t>]) {</a:t>
            </a:r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Arr[k]=L[i];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i++;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K</a:t>
            </a:r>
            <a:r>
              <a:rPr lang="en-US" sz="2400" dirty="0" smtClean="0">
                <a:latin typeface="Arial Black" panose="020B0A04020102020204" pitchFamily="34" charset="0"/>
              </a:rPr>
              <a:t>++;   }</a:t>
            </a:r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 smtClean="0">
                <a:latin typeface="Arial Black" panose="020B0A04020102020204" pitchFamily="34" charset="0"/>
              </a:rPr>
              <a:t>Else   {</a:t>
            </a:r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Arr[k]=L[i];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i++;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K</a:t>
            </a:r>
            <a:r>
              <a:rPr lang="en-US" sz="2400" dirty="0" smtClean="0">
                <a:latin typeface="Arial Black" panose="020B0A04020102020204" pitchFamily="34" charset="0"/>
              </a:rPr>
              <a:t>++; } }</a:t>
            </a:r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 smtClean="0">
                <a:latin typeface="Arial Black" panose="020B0A04020102020204" pitchFamily="34" charset="0"/>
              </a:rPr>
              <a:t>Else  {</a:t>
            </a:r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Arr[k]=L[i];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i++;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K</a:t>
            </a:r>
            <a:r>
              <a:rPr lang="en-US" sz="2400" dirty="0" smtClean="0">
                <a:latin typeface="Arial Black" panose="020B0A04020102020204" pitchFamily="34" charset="0"/>
              </a:rPr>
              <a:t>++;   }</a:t>
            </a:r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 smtClean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137" y="436727"/>
            <a:ext cx="4790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Copy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remaining elments </a:t>
            </a:r>
            <a:endParaRPr lang="en-US" sz="24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of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[ ]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if any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While(i&lt;n1){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Arr[k]=L[i];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J++;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K++;}</a:t>
            </a:r>
          </a:p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Copy remaining elements </a:t>
            </a:r>
            <a:endParaRPr lang="en-US" sz="24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of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R</a:t>
            </a:r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[ ]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if any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While(j&lt;n2){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Arr[k]=R[i];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}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}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6" y="179168"/>
            <a:ext cx="8757581" cy="62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</TotalTime>
  <Words>377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Berlin Sans FB Demi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33</cp:revision>
  <dcterms:created xsi:type="dcterms:W3CDTF">2020-11-22T06:50:00Z</dcterms:created>
  <dcterms:modified xsi:type="dcterms:W3CDTF">2020-11-22T17:01:47Z</dcterms:modified>
</cp:coreProperties>
</file>